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2.xml" ContentType="application/vnd.openxmlformats-officedocument.drawingml.chartshapes+xml"/>
  <Override PartName="/ppt/notesSlides/notesSlide17.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3.xml" ContentType="application/vnd.openxmlformats-officedocument.drawingml.chartshapes+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8.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9.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23.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drawings/drawing4.xml" ContentType="application/vnd.openxmlformats-officedocument.drawingml.chartshapes+xml"/>
  <Override PartName="/ppt/notesSlides/notesSlide24.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28.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29.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0.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31.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34.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3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10"/>
  </p:notesMasterIdLst>
  <p:sldIdLst>
    <p:sldId id="364" r:id="rId5"/>
    <p:sldId id="1369" r:id="rId6"/>
    <p:sldId id="1608" r:id="rId7"/>
    <p:sldId id="1479" r:id="rId8"/>
    <p:sldId id="1474" r:id="rId9"/>
    <p:sldId id="1713" r:id="rId10"/>
    <p:sldId id="1712" r:id="rId11"/>
    <p:sldId id="1717" r:id="rId12"/>
    <p:sldId id="1716" r:id="rId13"/>
    <p:sldId id="1715" r:id="rId14"/>
    <p:sldId id="1714" r:id="rId15"/>
    <p:sldId id="1562" r:id="rId16"/>
    <p:sldId id="1621" r:id="rId17"/>
    <p:sldId id="1681" r:id="rId18"/>
    <p:sldId id="1711" r:id="rId19"/>
    <p:sldId id="1702" r:id="rId20"/>
    <p:sldId id="1704" r:id="rId21"/>
    <p:sldId id="1705" r:id="rId22"/>
    <p:sldId id="1706" r:id="rId23"/>
    <p:sldId id="1707" r:id="rId24"/>
    <p:sldId id="1708" r:id="rId25"/>
    <p:sldId id="1701" r:id="rId26"/>
    <p:sldId id="1622" r:id="rId27"/>
    <p:sldId id="1635" r:id="rId28"/>
    <p:sldId id="1636" r:id="rId29"/>
    <p:sldId id="1637" r:id="rId30"/>
    <p:sldId id="1638" r:id="rId31"/>
    <p:sldId id="1639" r:id="rId32"/>
    <p:sldId id="1643" r:id="rId33"/>
    <p:sldId id="1642" r:id="rId34"/>
    <p:sldId id="1640" r:id="rId35"/>
    <p:sldId id="1641" r:id="rId36"/>
    <p:sldId id="1623" r:id="rId37"/>
    <p:sldId id="1645" r:id="rId38"/>
    <p:sldId id="1650" r:id="rId39"/>
    <p:sldId id="1648" r:id="rId40"/>
    <p:sldId id="1649" r:id="rId41"/>
    <p:sldId id="1651" r:id="rId42"/>
    <p:sldId id="1652" r:id="rId43"/>
    <p:sldId id="1647" r:id="rId44"/>
    <p:sldId id="1626" r:id="rId45"/>
    <p:sldId id="1694" r:id="rId46"/>
    <p:sldId id="1692" r:id="rId47"/>
    <p:sldId id="1693" r:id="rId48"/>
    <p:sldId id="1695" r:id="rId49"/>
    <p:sldId id="1696" r:id="rId50"/>
    <p:sldId id="1720" r:id="rId51"/>
    <p:sldId id="1691" r:id="rId52"/>
    <p:sldId id="1689" r:id="rId53"/>
    <p:sldId id="1624" r:id="rId54"/>
    <p:sldId id="1610" r:id="rId55"/>
    <p:sldId id="1672" r:id="rId56"/>
    <p:sldId id="1719" r:id="rId57"/>
    <p:sldId id="1674" r:id="rId58"/>
    <p:sldId id="1675" r:id="rId59"/>
    <p:sldId id="1612" r:id="rId60"/>
    <p:sldId id="1629" r:id="rId61"/>
    <p:sldId id="1653" r:id="rId62"/>
    <p:sldId id="1656" r:id="rId63"/>
    <p:sldId id="1662" r:id="rId64"/>
    <p:sldId id="1663" r:id="rId65"/>
    <p:sldId id="1665" r:id="rId66"/>
    <p:sldId id="1666" r:id="rId67"/>
    <p:sldId id="1667" r:id="rId68"/>
    <p:sldId id="1655" r:id="rId69"/>
    <p:sldId id="1613" r:id="rId70"/>
    <p:sldId id="1614" r:id="rId71"/>
    <p:sldId id="1634" r:id="rId72"/>
    <p:sldId id="1630" r:id="rId73"/>
    <p:sldId id="1631" r:id="rId74"/>
    <p:sldId id="1632" r:id="rId75"/>
    <p:sldId id="1616" r:id="rId76"/>
    <p:sldId id="1697" r:id="rId77"/>
    <p:sldId id="1698" r:id="rId78"/>
    <p:sldId id="1703" r:id="rId79"/>
    <p:sldId id="1718" r:id="rId80"/>
    <p:sldId id="1709" r:id="rId81"/>
    <p:sldId id="1710" r:id="rId82"/>
    <p:sldId id="1700" r:id="rId83"/>
    <p:sldId id="1628" r:id="rId84"/>
    <p:sldId id="1670" r:id="rId85"/>
    <p:sldId id="1677" r:id="rId86"/>
    <p:sldId id="1678" r:id="rId87"/>
    <p:sldId id="1679" r:id="rId88"/>
    <p:sldId id="1680" r:id="rId89"/>
    <p:sldId id="1676" r:id="rId90"/>
    <p:sldId id="1671" r:id="rId91"/>
    <p:sldId id="1673" r:id="rId92"/>
    <p:sldId id="1617" r:id="rId93"/>
    <p:sldId id="1618" r:id="rId94"/>
    <p:sldId id="1682" r:id="rId95"/>
    <p:sldId id="1683" r:id="rId96"/>
    <p:sldId id="1686" r:id="rId97"/>
    <p:sldId id="1684" r:id="rId98"/>
    <p:sldId id="1685" r:id="rId99"/>
    <p:sldId id="1620" r:id="rId100"/>
    <p:sldId id="1625" r:id="rId101"/>
    <p:sldId id="1644" r:id="rId102"/>
    <p:sldId id="1657" r:id="rId103"/>
    <p:sldId id="1658" r:id="rId104"/>
    <p:sldId id="1659" r:id="rId105"/>
    <p:sldId id="1669" r:id="rId106"/>
    <p:sldId id="1660" r:id="rId107"/>
    <p:sldId id="1661" r:id="rId108"/>
    <p:sldId id="1668" r:id="rId109"/>
  </p:sldIdLst>
  <p:sldSz cx="12192000" cy="6858000"/>
  <p:notesSz cx="6858000" cy="9144000"/>
  <p:custDataLst>
    <p:tags r:id="rId1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nd contents" id="{5297381A-201B-42D7-800C-3036FB40A71A}">
          <p14:sldIdLst>
            <p14:sldId id="364"/>
            <p14:sldId id="1369"/>
            <p14:sldId id="1608"/>
          </p14:sldIdLst>
        </p14:section>
        <p14:section name="CLL" id="{6E611290-A5D3-4FA0-B4A1-859341FAE157}">
          <p14:sldIdLst>
            <p14:sldId id="1479"/>
            <p14:sldId id="1474"/>
            <p14:sldId id="1713"/>
            <p14:sldId id="1712"/>
            <p14:sldId id="1717"/>
            <p14:sldId id="1716"/>
            <p14:sldId id="1715"/>
            <p14:sldId id="1714"/>
            <p14:sldId id="1562"/>
            <p14:sldId id="1621"/>
            <p14:sldId id="1681"/>
            <p14:sldId id="1711"/>
            <p14:sldId id="1702"/>
            <p14:sldId id="1704"/>
            <p14:sldId id="1705"/>
            <p14:sldId id="1706"/>
            <p14:sldId id="1707"/>
            <p14:sldId id="1708"/>
            <p14:sldId id="1701"/>
            <p14:sldId id="1622"/>
            <p14:sldId id="1635"/>
            <p14:sldId id="1636"/>
            <p14:sldId id="1637"/>
            <p14:sldId id="1638"/>
            <p14:sldId id="1639"/>
            <p14:sldId id="1643"/>
            <p14:sldId id="1642"/>
            <p14:sldId id="1640"/>
            <p14:sldId id="1641"/>
            <p14:sldId id="1623"/>
            <p14:sldId id="1645"/>
            <p14:sldId id="1650"/>
            <p14:sldId id="1648"/>
            <p14:sldId id="1649"/>
            <p14:sldId id="1651"/>
            <p14:sldId id="1652"/>
            <p14:sldId id="1647"/>
            <p14:sldId id="1626"/>
            <p14:sldId id="1694"/>
            <p14:sldId id="1692"/>
            <p14:sldId id="1693"/>
            <p14:sldId id="1695"/>
            <p14:sldId id="1696"/>
            <p14:sldId id="1720"/>
            <p14:sldId id="1691"/>
            <p14:sldId id="1689"/>
          </p14:sldIdLst>
        </p14:section>
        <p14:section name="WM" id="{629D39C6-AC97-EE47-AAD2-166C4DA491FA}">
          <p14:sldIdLst>
            <p14:sldId id="1624"/>
            <p14:sldId id="1610"/>
            <p14:sldId id="1672"/>
            <p14:sldId id="1719"/>
            <p14:sldId id="1674"/>
            <p14:sldId id="1675"/>
            <p14:sldId id="1612"/>
          </p14:sldIdLst>
        </p14:section>
        <p14:section name="MZL" id="{3919214D-1B86-CA4A-9B90-CDFEE57C9097}">
          <p14:sldIdLst>
            <p14:sldId id="1629"/>
            <p14:sldId id="1653"/>
            <p14:sldId id="1656"/>
            <p14:sldId id="1662"/>
            <p14:sldId id="1663"/>
            <p14:sldId id="1665"/>
            <p14:sldId id="1666"/>
            <p14:sldId id="1667"/>
            <p14:sldId id="1655"/>
          </p14:sldIdLst>
        </p14:section>
        <p14:section name="Other B cell malignancies" id="{5F5D9BAD-8AD8-D64F-A58D-D475C246637F}">
          <p14:sldIdLst>
            <p14:sldId id="1613"/>
            <p14:sldId id="1614"/>
            <p14:sldId id="1634"/>
            <p14:sldId id="1630"/>
            <p14:sldId id="1631"/>
            <p14:sldId id="1632"/>
            <p14:sldId id="1616"/>
            <p14:sldId id="1697"/>
            <p14:sldId id="1698"/>
            <p14:sldId id="1703"/>
            <p14:sldId id="1718"/>
            <p14:sldId id="1709"/>
            <p14:sldId id="1710"/>
            <p14:sldId id="1700"/>
            <p14:sldId id="1628"/>
            <p14:sldId id="1670"/>
            <p14:sldId id="1677"/>
            <p14:sldId id="1678"/>
            <p14:sldId id="1679"/>
            <p14:sldId id="1680"/>
            <p14:sldId id="1676"/>
            <p14:sldId id="1671"/>
            <p14:sldId id="1673"/>
          </p14:sldIdLst>
        </p14:section>
        <p14:section name="AML" id="{17D2402B-299C-1040-8DDD-B75661C1039E}">
          <p14:sldIdLst>
            <p14:sldId id="1617"/>
            <p14:sldId id="1618"/>
            <p14:sldId id="1682"/>
            <p14:sldId id="1683"/>
            <p14:sldId id="1686"/>
            <p14:sldId id="1684"/>
            <p14:sldId id="1685"/>
            <p14:sldId id="1620"/>
            <p14:sldId id="1625"/>
            <p14:sldId id="1644"/>
            <p14:sldId id="1657"/>
            <p14:sldId id="1658"/>
            <p14:sldId id="1659"/>
            <p14:sldId id="1669"/>
            <p14:sldId id="1660"/>
            <p14:sldId id="1661"/>
            <p14:sldId id="1668"/>
          </p14:sldIdLst>
        </p14:section>
      </p14:sectionLst>
    </p:ext>
    <p:ext uri="{EFAFB233-063F-42B5-8137-9DF3F51BA10A}">
      <p15:sldGuideLst xmlns:p15="http://schemas.microsoft.com/office/powerpoint/2012/main">
        <p15:guide id="4" pos="3863" userDrawn="1">
          <p15:clr>
            <a:srgbClr val="A4A3A4"/>
          </p15:clr>
        </p15:guide>
        <p15:guide id="5" orient="horz" pos="315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77A6D5-F6E2-ACDD-775D-6B91DC28BC72}" name="Gastbenutzer" initials="Ga" userId="S::urn:spo:anon#ea34f3cd6fdd001eacdaf6b881ac3ec9bba9aa1f49d61c37dce5eef2ef0e7d4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Pascal Vollmar" initials="PV" lastIdx="1" clrIdx="6">
    <p:extLst>
      <p:ext uri="{19B8F6BF-5375-455C-9EA6-DF929625EA0E}">
        <p15:presenceInfo xmlns:p15="http://schemas.microsoft.com/office/powerpoint/2012/main" userId="S::vollmar@infill.com::5ce1cfda-7fb0-4866-9cd9-4ff627c89f6b" providerId="AD"/>
      </p:ext>
    </p:extLst>
  </p:cmAuthor>
  <p:cmAuthor id="1" name="Thorsten Land" initials="TL" lastIdx="18" clrIdx="0">
    <p:extLst>
      <p:ext uri="{19B8F6BF-5375-455C-9EA6-DF929625EA0E}">
        <p15:presenceInfo xmlns:p15="http://schemas.microsoft.com/office/powerpoint/2012/main" userId="6a2a39e16e0ec915" providerId="Windows Live"/>
      </p:ext>
    </p:extLst>
  </p:cmAuthor>
  <p:cmAuthor id="8" name="Amy Kenyon" initials="AK" lastIdx="2" clrIdx="7">
    <p:extLst>
      <p:ext uri="{19B8F6BF-5375-455C-9EA6-DF929625EA0E}">
        <p15:presenceInfo xmlns:p15="http://schemas.microsoft.com/office/powerpoint/2012/main" userId="S::kenyon@infill.com::ed75755f-3937-4b52-a5d1-3576dfe58a11" providerId="AD"/>
      </p:ext>
    </p:extLst>
  </p:cmAuthor>
  <p:cmAuthor id="2" name="Thorsten" initials="T" lastIdx="16" clrIdx="1">
    <p:extLst>
      <p:ext uri="{19B8F6BF-5375-455C-9EA6-DF929625EA0E}">
        <p15:presenceInfo xmlns:p15="http://schemas.microsoft.com/office/powerpoint/2012/main" userId="Thorsten" providerId="None"/>
      </p:ext>
    </p:extLst>
  </p:cmAuthor>
  <p:cmAuthor id="9" name="Thorsten Land" initials="TL [2]" lastIdx="1" clrIdx="8">
    <p:extLst>
      <p:ext uri="{19B8F6BF-5375-455C-9EA6-DF929625EA0E}">
        <p15:presenceInfo xmlns:p15="http://schemas.microsoft.com/office/powerpoint/2012/main" userId="S::land@infill.com::e6865e9d-8833-46ea-974c-891f87fd9478" providerId="AD"/>
      </p:ext>
    </p:extLst>
  </p:cmAuthor>
  <p:cmAuthor id="3" name="Judith Moser" initials="JM" lastIdx="11" clrIdx="2">
    <p:extLst>
      <p:ext uri="{19B8F6BF-5375-455C-9EA6-DF929625EA0E}">
        <p15:presenceInfo xmlns:p15="http://schemas.microsoft.com/office/powerpoint/2012/main" userId="67a74fad78585dda" providerId="Windows Live"/>
      </p:ext>
    </p:extLst>
  </p:cmAuthor>
  <p:cmAuthor id="10" name="Thorsten Land" initials="TL [3]" lastIdx="4" clrIdx="9">
    <p:extLst>
      <p:ext uri="{19B8F6BF-5375-455C-9EA6-DF929625EA0E}">
        <p15:presenceInfo xmlns:p15="http://schemas.microsoft.com/office/powerpoint/2012/main" userId="Thorsten Land" providerId="None"/>
      </p:ext>
    </p:extLst>
  </p:cmAuthor>
  <p:cmAuthor id="4" name="Jenny Wilkinson" initials="JW" lastIdx="92" clrIdx="3">
    <p:extLst>
      <p:ext uri="{19B8F6BF-5375-455C-9EA6-DF929625EA0E}">
        <p15:presenceInfo xmlns:p15="http://schemas.microsoft.com/office/powerpoint/2012/main" userId="S::wilkinson@infill.com::25514ec0-4b1a-4a70-aaeb-e9f2c835d78f" providerId="AD"/>
      </p:ext>
    </p:extLst>
  </p:cmAuthor>
  <p:cmAuthor id="11" name="Sascha Tkacz" initials="ST" lastIdx="10" clrIdx="10">
    <p:extLst>
      <p:ext uri="{19B8F6BF-5375-455C-9EA6-DF929625EA0E}">
        <p15:presenceInfo xmlns:p15="http://schemas.microsoft.com/office/powerpoint/2012/main" userId="S::tkacz@infill.com::c94dbc5c-7226-4dda-844a-1349a480f553" providerId="AD"/>
      </p:ext>
    </p:extLst>
  </p:cmAuthor>
  <p:cmAuthor id="5" name="Hendrik Rohleder" initials="HR" lastIdx="27" clrIdx="4">
    <p:extLst>
      <p:ext uri="{19B8F6BF-5375-455C-9EA6-DF929625EA0E}">
        <p15:presenceInfo xmlns:p15="http://schemas.microsoft.com/office/powerpoint/2012/main" userId="S::rohleder@infill.com::6988ba42-130d-4488-b737-72d9e2ad3d7f" providerId="AD"/>
      </p:ext>
    </p:extLst>
  </p:cmAuthor>
  <p:cmAuthor id="12" name="Gastbenutzer" initials="Ga" lastIdx="37" clrIdx="11">
    <p:extLst>
      <p:ext uri="{19B8F6BF-5375-455C-9EA6-DF929625EA0E}">
        <p15:presenceInfo xmlns:p15="http://schemas.microsoft.com/office/powerpoint/2012/main" userId="S::urn:spo:anon#49621c4d89d52a48aace44877205924e6dd8a2f89f0a7ab46f385626a3c4feee::" providerId="AD"/>
      </p:ext>
    </p:extLst>
  </p:cmAuthor>
  <p:cmAuthor id="6" name="Mirco Lenhard" initials="ML" lastIdx="5" clrIdx="5">
    <p:extLst>
      <p:ext uri="{19B8F6BF-5375-455C-9EA6-DF929625EA0E}">
        <p15:presenceInfo xmlns:p15="http://schemas.microsoft.com/office/powerpoint/2012/main" userId="Mirco Lenhar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0B08"/>
    <a:srgbClr val="8C150F"/>
    <a:srgbClr val="FF5560"/>
    <a:srgbClr val="FF8E95"/>
    <a:srgbClr val="E7E8EA"/>
    <a:srgbClr val="460B08"/>
    <a:srgbClr val="8C1610"/>
    <a:srgbClr val="E3000F"/>
    <a:srgbClr val="CBCDD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6C6289-6287-A87A-CCB2-31C38E449001}" v="984" dt="2023-01-17T15:00:48.492"/>
    <p1510:client id="{40CE0715-6AEA-7F4A-B069-27D07BCAF7CF}" v="407" dt="2023-01-17T15:51:23.286"/>
    <p1510:client id="{55D542C5-B074-A04A-A336-B321EBC573FC}" v="250" dt="2023-01-17T16:33:25.638"/>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unkle Formatvorlage 1 - Akz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unkle Formatvorlage 1 - Akz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unkle Formatvorlage 1 - Akz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unkle Formatvorlage 1 - Akz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8603FDC-E32A-4AB5-989C-0864C3EAD2B8}" styleName="Designformatvorlage 2 - Akz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19"/>
    <p:restoredTop sz="94720"/>
  </p:normalViewPr>
  <p:slideViewPr>
    <p:cSldViewPr snapToGrid="0">
      <p:cViewPr varScale="1">
        <p:scale>
          <a:sx n="102" d="100"/>
          <a:sy n="102" d="100"/>
        </p:scale>
        <p:origin x="696" y="176"/>
      </p:cViewPr>
      <p:guideLst>
        <p:guide pos="3863"/>
        <p:guide orient="horz" pos="3158"/>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microsoft.com/office/2015/10/relationships/revisionInfo" Target="revisionInfo.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commentAuthors" Target="commentAuthor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presProps" Target="presProps.xml"/><Relationship Id="rId118" Type="http://schemas.microsoft.com/office/2018/10/relationships/authors" Target="author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notesMaster" Target="notesMasters/notesMaster1.xml"/><Relationship Id="rId115"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tags" Target="tags/tag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3.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chartUserShapes" Target="../drawings/drawing4.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6.xml"/><Relationship Id="rId1" Type="http://schemas.microsoft.com/office/2011/relationships/chartStyle" Target="style6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17234085124085"/>
          <c:y val="0.11491775433428279"/>
          <c:w val="0.84508837355248645"/>
          <c:h val="0.70231731835732614"/>
        </c:manualLayout>
      </c:layout>
      <c:barChart>
        <c:barDir val="col"/>
        <c:grouping val="clustered"/>
        <c:varyColors val="0"/>
        <c:ser>
          <c:idx val="0"/>
          <c:order val="0"/>
          <c:tx>
            <c:strRef>
              <c:f>Tabelle1!$B$1</c:f>
              <c:strCache>
                <c:ptCount val="1"/>
                <c:pt idx="0">
                  <c:v>Datenreihe 1</c:v>
                </c:pt>
              </c:strCache>
            </c:strRef>
          </c:tx>
          <c:spPr>
            <a:solidFill>
              <a:schemeClr val="accent1"/>
            </a:solidFill>
            <a:ln>
              <a:noFill/>
            </a:ln>
            <a:effectLst/>
          </c:spPr>
          <c:invertIfNegative val="0"/>
          <c:cat>
            <c:numRef>
              <c:f>Tabelle1!$A$2:$A$17</c:f>
              <c:numCache>
                <c:formatCode>General</c:formatCode>
                <c:ptCount val="16"/>
                <c:pt idx="0">
                  <c:v>0</c:v>
                </c:pt>
                <c:pt idx="1">
                  <c:v>3</c:v>
                </c:pt>
                <c:pt idx="2">
                  <c:v>6</c:v>
                </c:pt>
                <c:pt idx="3">
                  <c:v>9</c:v>
                </c:pt>
                <c:pt idx="4">
                  <c:v>12</c:v>
                </c:pt>
                <c:pt idx="5">
                  <c:v>15</c:v>
                </c:pt>
                <c:pt idx="6">
                  <c:v>18</c:v>
                </c:pt>
                <c:pt idx="7">
                  <c:v>21</c:v>
                </c:pt>
                <c:pt idx="8">
                  <c:v>24</c:v>
                </c:pt>
                <c:pt idx="9">
                  <c:v>27</c:v>
                </c:pt>
                <c:pt idx="10">
                  <c:v>30</c:v>
                </c:pt>
                <c:pt idx="11">
                  <c:v>33</c:v>
                </c:pt>
                <c:pt idx="12">
                  <c:v>36</c:v>
                </c:pt>
                <c:pt idx="13">
                  <c:v>39</c:v>
                </c:pt>
                <c:pt idx="14">
                  <c:v>42</c:v>
                </c:pt>
                <c:pt idx="15">
                  <c:v>45</c:v>
                </c:pt>
              </c:numCache>
            </c:numRef>
          </c:cat>
          <c:val>
            <c:numRef>
              <c:f>Tabelle1!$B$2:$B$17</c:f>
              <c:numCache>
                <c:formatCode>General</c:formatCode>
                <c:ptCount val="16"/>
              </c:numCache>
            </c:numRef>
          </c:val>
          <c:extLst>
            <c:ext xmlns:c16="http://schemas.microsoft.com/office/drawing/2014/chart" uri="{C3380CC4-5D6E-409C-BE32-E72D297353CC}">
              <c16:uniqueId val="{00000000-F5CA-45F6-881B-F922B326EE71}"/>
            </c:ext>
          </c:extLst>
        </c:ser>
        <c:ser>
          <c:idx val="1"/>
          <c:order val="1"/>
          <c:tx>
            <c:strRef>
              <c:f>Tabelle1!$C$1</c:f>
              <c:strCache>
                <c:ptCount val="1"/>
                <c:pt idx="0">
                  <c:v>Spalte1</c:v>
                </c:pt>
              </c:strCache>
            </c:strRef>
          </c:tx>
          <c:spPr>
            <a:solidFill>
              <a:schemeClr val="accent2"/>
            </a:solidFill>
            <a:ln>
              <a:noFill/>
            </a:ln>
            <a:effectLst/>
          </c:spPr>
          <c:invertIfNegative val="0"/>
          <c:cat>
            <c:numRef>
              <c:f>Tabelle1!$A$2:$A$17</c:f>
              <c:numCache>
                <c:formatCode>General</c:formatCode>
                <c:ptCount val="16"/>
                <c:pt idx="0">
                  <c:v>0</c:v>
                </c:pt>
                <c:pt idx="1">
                  <c:v>3</c:v>
                </c:pt>
                <c:pt idx="2">
                  <c:v>6</c:v>
                </c:pt>
                <c:pt idx="3">
                  <c:v>9</c:v>
                </c:pt>
                <c:pt idx="4">
                  <c:v>12</c:v>
                </c:pt>
                <c:pt idx="5">
                  <c:v>15</c:v>
                </c:pt>
                <c:pt idx="6">
                  <c:v>18</c:v>
                </c:pt>
                <c:pt idx="7">
                  <c:v>21</c:v>
                </c:pt>
                <c:pt idx="8">
                  <c:v>24</c:v>
                </c:pt>
                <c:pt idx="9">
                  <c:v>27</c:v>
                </c:pt>
                <c:pt idx="10">
                  <c:v>30</c:v>
                </c:pt>
                <c:pt idx="11">
                  <c:v>33</c:v>
                </c:pt>
                <c:pt idx="12">
                  <c:v>36</c:v>
                </c:pt>
                <c:pt idx="13">
                  <c:v>39</c:v>
                </c:pt>
                <c:pt idx="14">
                  <c:v>42</c:v>
                </c:pt>
                <c:pt idx="15">
                  <c:v>45</c:v>
                </c:pt>
              </c:numCache>
            </c:numRef>
          </c:cat>
          <c:val>
            <c:numRef>
              <c:f>Tabelle1!$C$2:$C$17</c:f>
              <c:numCache>
                <c:formatCode>General</c:formatCode>
                <c:ptCount val="16"/>
              </c:numCache>
            </c:numRef>
          </c:val>
          <c:extLst>
            <c:ext xmlns:c16="http://schemas.microsoft.com/office/drawing/2014/chart" uri="{C3380CC4-5D6E-409C-BE32-E72D297353CC}">
              <c16:uniqueId val="{00000001-F5CA-45F6-881B-F922B326EE71}"/>
            </c:ext>
          </c:extLst>
        </c:ser>
        <c:ser>
          <c:idx val="2"/>
          <c:order val="2"/>
          <c:tx>
            <c:strRef>
              <c:f>Tabelle1!$D$1</c:f>
              <c:strCache>
                <c:ptCount val="1"/>
                <c:pt idx="0">
                  <c:v>Spalte2</c:v>
                </c:pt>
              </c:strCache>
            </c:strRef>
          </c:tx>
          <c:spPr>
            <a:solidFill>
              <a:schemeClr val="accent3"/>
            </a:solidFill>
            <a:ln>
              <a:noFill/>
            </a:ln>
            <a:effectLst/>
          </c:spPr>
          <c:invertIfNegative val="0"/>
          <c:cat>
            <c:numRef>
              <c:f>Tabelle1!$A$2:$A$17</c:f>
              <c:numCache>
                <c:formatCode>General</c:formatCode>
                <c:ptCount val="16"/>
                <c:pt idx="0">
                  <c:v>0</c:v>
                </c:pt>
                <c:pt idx="1">
                  <c:v>3</c:v>
                </c:pt>
                <c:pt idx="2">
                  <c:v>6</c:v>
                </c:pt>
                <c:pt idx="3">
                  <c:v>9</c:v>
                </c:pt>
                <c:pt idx="4">
                  <c:v>12</c:v>
                </c:pt>
                <c:pt idx="5">
                  <c:v>15</c:v>
                </c:pt>
                <c:pt idx="6">
                  <c:v>18</c:v>
                </c:pt>
                <c:pt idx="7">
                  <c:v>21</c:v>
                </c:pt>
                <c:pt idx="8">
                  <c:v>24</c:v>
                </c:pt>
                <c:pt idx="9">
                  <c:v>27</c:v>
                </c:pt>
                <c:pt idx="10">
                  <c:v>30</c:v>
                </c:pt>
                <c:pt idx="11">
                  <c:v>33</c:v>
                </c:pt>
                <c:pt idx="12">
                  <c:v>36</c:v>
                </c:pt>
                <c:pt idx="13">
                  <c:v>39</c:v>
                </c:pt>
                <c:pt idx="14">
                  <c:v>42</c:v>
                </c:pt>
                <c:pt idx="15">
                  <c:v>45</c:v>
                </c:pt>
              </c:numCache>
            </c:numRef>
          </c:cat>
          <c:val>
            <c:numRef>
              <c:f>Tabelle1!$D$2:$D$17</c:f>
              <c:numCache>
                <c:formatCode>General</c:formatCode>
                <c:ptCount val="16"/>
              </c:numCache>
            </c:numRef>
          </c:val>
          <c:extLst>
            <c:ext xmlns:c16="http://schemas.microsoft.com/office/drawing/2014/chart" uri="{C3380CC4-5D6E-409C-BE32-E72D297353CC}">
              <c16:uniqueId val="{00000002-F5CA-45F6-881B-F922B326EE71}"/>
            </c:ext>
          </c:extLst>
        </c:ser>
        <c:dLbls>
          <c:showLegendKey val="0"/>
          <c:showVal val="0"/>
          <c:showCatName val="0"/>
          <c:showSerName val="0"/>
          <c:showPercent val="0"/>
          <c:showBubbleSize val="0"/>
        </c:dLbls>
        <c:gapWidth val="219"/>
        <c:overlap val="-27"/>
        <c:axId val="1076667936"/>
        <c:axId val="1076679584"/>
      </c:barChart>
      <c:catAx>
        <c:axId val="1076667936"/>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de-DE" sz="1200" err="1">
                    <a:solidFill>
                      <a:schemeClr val="tx1"/>
                    </a:solidFill>
                  </a:rPr>
                  <a:t>Months</a:t>
                </a:r>
                <a:r>
                  <a:rPr lang="de-DE" sz="1200" baseline="0">
                    <a:solidFill>
                      <a:schemeClr val="tx1"/>
                    </a:solidFill>
                  </a:rPr>
                  <a:t> </a:t>
                </a:r>
                <a:r>
                  <a:rPr lang="de-DE" sz="1200" baseline="0" err="1">
                    <a:solidFill>
                      <a:schemeClr val="tx1"/>
                    </a:solidFill>
                  </a:rPr>
                  <a:t>from</a:t>
                </a:r>
                <a:r>
                  <a:rPr lang="de-DE" sz="1200" baseline="0">
                    <a:solidFill>
                      <a:schemeClr val="tx1"/>
                    </a:solidFill>
                  </a:rPr>
                  <a:t> </a:t>
                </a:r>
                <a:r>
                  <a:rPr lang="de-DE" sz="1200" baseline="0" err="1">
                    <a:solidFill>
                      <a:schemeClr val="tx1"/>
                    </a:solidFill>
                  </a:rPr>
                  <a:t>randomization</a:t>
                </a:r>
                <a:endParaRPr lang="de-DE" sz="1200">
                  <a:solidFill>
                    <a:schemeClr val="tx1"/>
                  </a:solidFill>
                </a:endParaRP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IT"/>
            </a:p>
          </c:txPr>
        </c:title>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1076679584"/>
        <c:crosses val="autoZero"/>
        <c:auto val="1"/>
        <c:lblAlgn val="ctr"/>
        <c:lblOffset val="100"/>
        <c:noMultiLvlLbl val="0"/>
      </c:catAx>
      <c:valAx>
        <c:axId val="1076679584"/>
        <c:scaling>
          <c:orientation val="minMax"/>
          <c:max val="100"/>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de-DE" sz="1200">
                    <a:solidFill>
                      <a:schemeClr val="tx1"/>
                    </a:solidFill>
                  </a:rPr>
                  <a:t>Progression-</a:t>
                </a:r>
                <a:r>
                  <a:rPr lang="de-DE" sz="1200" err="1">
                    <a:solidFill>
                      <a:schemeClr val="tx1"/>
                    </a:solidFill>
                  </a:rPr>
                  <a:t>free</a:t>
                </a:r>
                <a:r>
                  <a:rPr lang="de-DE" sz="1200">
                    <a:solidFill>
                      <a:schemeClr val="tx1"/>
                    </a:solidFill>
                  </a:rPr>
                  <a:t> </a:t>
                </a:r>
                <a:r>
                  <a:rPr lang="de-DE" sz="1200" err="1">
                    <a:solidFill>
                      <a:schemeClr val="tx1"/>
                    </a:solidFill>
                  </a:rPr>
                  <a:t>survival</a:t>
                </a:r>
                <a:r>
                  <a:rPr lang="de-DE" sz="1200">
                    <a:solidFill>
                      <a:schemeClr val="tx1"/>
                    </a:solidFill>
                  </a:rPr>
                  <a:t> </a:t>
                </a:r>
                <a:r>
                  <a:rPr lang="de-DE" sz="1200" err="1">
                    <a:solidFill>
                      <a:schemeClr val="tx1"/>
                    </a:solidFill>
                  </a:rPr>
                  <a:t>probability</a:t>
                </a:r>
                <a:r>
                  <a:rPr lang="de-DE" sz="1200">
                    <a:solidFill>
                      <a:schemeClr val="tx1"/>
                    </a:solidFill>
                  </a:rPr>
                  <a:t>,</a:t>
                </a:r>
                <a:r>
                  <a:rPr lang="de-DE" sz="1200" baseline="0">
                    <a:solidFill>
                      <a:schemeClr val="tx1"/>
                    </a:solidFill>
                  </a:rPr>
                  <a:t> </a:t>
                </a:r>
                <a:r>
                  <a:rPr lang="de-DE" sz="1200">
                    <a:solidFill>
                      <a:schemeClr val="tx1"/>
                    </a:solidFill>
                  </a:rPr>
                  <a:t>%</a:t>
                </a:r>
              </a:p>
            </c:rich>
          </c:tx>
          <c:layout>
            <c:manualLayout>
              <c:xMode val="edge"/>
              <c:yMode val="edge"/>
              <c:x val="2.5104848544297093E-2"/>
              <c:y val="6.539264387768802E-2"/>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IT"/>
            </a:p>
          </c:txPr>
        </c:title>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1076667936"/>
        <c:crosses val="autoZero"/>
        <c:crossBetween val="midCat"/>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47637433426101"/>
          <c:y val="8.8544837703166429E-2"/>
          <c:w val="0.83986589044164139"/>
          <c:h val="0.81340404947442468"/>
        </c:manualLayout>
      </c:layout>
      <c:barChart>
        <c:barDir val="col"/>
        <c:grouping val="percentStacked"/>
        <c:varyColors val="0"/>
        <c:ser>
          <c:idx val="0"/>
          <c:order val="0"/>
          <c:tx>
            <c:strRef>
              <c:f>Tabelle1!$B$1</c:f>
              <c:strCache>
                <c:ptCount val="1"/>
                <c:pt idx="0">
                  <c:v>MRD negativea; &lt;10-4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Tabelle1!$A$2:$A$12</c:f>
              <c:strCache>
                <c:ptCount val="11"/>
                <c:pt idx="0">
                  <c:v>Ibrutinib N=43</c:v>
                </c:pt>
                <c:pt idx="1">
                  <c:v>Placebo N=43</c:v>
                </c:pt>
                <c:pt idx="3">
                  <c:v>Ibrutinib N=43</c:v>
                </c:pt>
                <c:pt idx="4">
                  <c:v>Placebo N=43</c:v>
                </c:pt>
                <c:pt idx="6">
                  <c:v>Ibrutinib N=34</c:v>
                </c:pt>
                <c:pt idx="7">
                  <c:v>Placebo N=32</c:v>
                </c:pt>
                <c:pt idx="9">
                  <c:v>Ibrutinib N=36</c:v>
                </c:pt>
                <c:pt idx="10">
                  <c:v>Placebo N=34</c:v>
                </c:pt>
              </c:strCache>
            </c:strRef>
          </c:cat>
          <c:val>
            <c:numRef>
              <c:f>Tabelle1!$B$2:$B$12</c:f>
              <c:numCache>
                <c:formatCode>General</c:formatCode>
                <c:ptCount val="11"/>
              </c:numCache>
            </c:numRef>
          </c:val>
          <c:extLst>
            <c:ext xmlns:c16="http://schemas.microsoft.com/office/drawing/2014/chart" uri="{C3380CC4-5D6E-409C-BE32-E72D297353CC}">
              <c16:uniqueId val="{00000000-0606-428D-85D1-3D4DF1BDB435}"/>
            </c:ext>
          </c:extLst>
        </c:ser>
        <c:ser>
          <c:idx val="1"/>
          <c:order val="1"/>
          <c:tx>
            <c:strRef>
              <c:f>Tabelle1!$C$1</c:f>
              <c:strCache>
                <c:ptCount val="1"/>
                <c:pt idx="0">
                  <c:v>MRD positive; ≥10-4</c:v>
                </c:pt>
              </c:strCache>
            </c:strRef>
          </c:tx>
          <c:spPr>
            <a:solidFill>
              <a:schemeClr val="accent2"/>
            </a:solidFill>
            <a:ln>
              <a:noFill/>
            </a:ln>
            <a:effectLst/>
          </c:spPr>
          <c:invertIfNegative val="0"/>
          <c:cat>
            <c:strRef>
              <c:f>Tabelle1!$A$2:$A$12</c:f>
              <c:strCache>
                <c:ptCount val="11"/>
                <c:pt idx="0">
                  <c:v>Ibrutinib N=43</c:v>
                </c:pt>
                <c:pt idx="1">
                  <c:v>Placebo N=43</c:v>
                </c:pt>
                <c:pt idx="3">
                  <c:v>Ibrutinib N=43</c:v>
                </c:pt>
                <c:pt idx="4">
                  <c:v>Placebo N=43</c:v>
                </c:pt>
                <c:pt idx="6">
                  <c:v>Ibrutinib N=34</c:v>
                </c:pt>
                <c:pt idx="7">
                  <c:v>Placebo N=32</c:v>
                </c:pt>
                <c:pt idx="9">
                  <c:v>Ibrutinib N=36</c:v>
                </c:pt>
                <c:pt idx="10">
                  <c:v>Placebo N=34</c:v>
                </c:pt>
              </c:strCache>
            </c:strRef>
          </c:cat>
          <c:val>
            <c:numRef>
              <c:f>Tabelle1!$C$2:$C$12</c:f>
              <c:numCache>
                <c:formatCode>General</c:formatCode>
                <c:ptCount val="11"/>
              </c:numCache>
            </c:numRef>
          </c:val>
          <c:extLst>
            <c:ext xmlns:c16="http://schemas.microsoft.com/office/drawing/2014/chart" uri="{C3380CC4-5D6E-409C-BE32-E72D297353CC}">
              <c16:uniqueId val="{00000001-0606-428D-85D1-3D4DF1BDB435}"/>
            </c:ext>
          </c:extLst>
        </c:ser>
        <c:ser>
          <c:idx val="2"/>
          <c:order val="2"/>
          <c:tx>
            <c:strRef>
              <c:f>Tabelle1!$D$1</c:f>
              <c:strCache>
                <c:ptCount val="1"/>
                <c:pt idx="0">
                  <c:v>Off MRD follow-upb</c:v>
                </c:pt>
              </c:strCache>
            </c:strRef>
          </c:tx>
          <c:spPr>
            <a:solidFill>
              <a:schemeClr val="accent3"/>
            </a:solidFill>
            <a:ln>
              <a:noFill/>
            </a:ln>
            <a:effectLst/>
          </c:spPr>
          <c:invertIfNegative val="0"/>
          <c:cat>
            <c:strRef>
              <c:f>Tabelle1!$A$2:$A$12</c:f>
              <c:strCache>
                <c:ptCount val="11"/>
                <c:pt idx="0">
                  <c:v>Ibrutinib N=43</c:v>
                </c:pt>
                <c:pt idx="1">
                  <c:v>Placebo N=43</c:v>
                </c:pt>
                <c:pt idx="3">
                  <c:v>Ibrutinib N=43</c:v>
                </c:pt>
                <c:pt idx="4">
                  <c:v>Placebo N=43</c:v>
                </c:pt>
                <c:pt idx="6">
                  <c:v>Ibrutinib N=34</c:v>
                </c:pt>
                <c:pt idx="7">
                  <c:v>Placebo N=32</c:v>
                </c:pt>
                <c:pt idx="9">
                  <c:v>Ibrutinib N=36</c:v>
                </c:pt>
                <c:pt idx="10">
                  <c:v>Placebo N=34</c:v>
                </c:pt>
              </c:strCache>
            </c:strRef>
          </c:cat>
          <c:val>
            <c:numRef>
              <c:f>Tabelle1!$D$2:$D$12</c:f>
              <c:numCache>
                <c:formatCode>General</c:formatCode>
                <c:ptCount val="11"/>
              </c:numCache>
            </c:numRef>
          </c:val>
          <c:extLst>
            <c:ext xmlns:c16="http://schemas.microsoft.com/office/drawing/2014/chart" uri="{C3380CC4-5D6E-409C-BE32-E72D297353CC}">
              <c16:uniqueId val="{00000002-0606-428D-85D1-3D4DF1BDB435}"/>
            </c:ext>
          </c:extLst>
        </c:ser>
        <c:dLbls>
          <c:showLegendKey val="0"/>
          <c:showVal val="0"/>
          <c:showCatName val="0"/>
          <c:showSerName val="0"/>
          <c:showPercent val="0"/>
          <c:showBubbleSize val="0"/>
        </c:dLbls>
        <c:gapWidth val="150"/>
        <c:overlap val="100"/>
        <c:axId val="1158111775"/>
        <c:axId val="1158163359"/>
      </c:barChart>
      <c:catAx>
        <c:axId val="1158111775"/>
        <c:scaling>
          <c:orientation val="minMax"/>
        </c:scaling>
        <c:delete val="0"/>
        <c:axPos val="b"/>
        <c:numFmt formatCode="General" sourceLinked="1"/>
        <c:majorTickMark val="none"/>
        <c:minorTickMark val="out"/>
        <c:tickLblPos val="nextTo"/>
        <c:spPr>
          <a:noFill/>
          <a:ln w="19050"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IT"/>
          </a:p>
        </c:txPr>
        <c:crossAx val="1158163359"/>
        <c:crosses val="autoZero"/>
        <c:auto val="1"/>
        <c:lblAlgn val="ctr"/>
        <c:lblOffset val="100"/>
        <c:noMultiLvlLbl val="0"/>
      </c:catAx>
      <c:valAx>
        <c:axId val="1158163359"/>
        <c:scaling>
          <c:orientation val="minMax"/>
          <c:min val="0"/>
        </c:scaling>
        <c:delete val="0"/>
        <c:axPos val="l"/>
        <c:numFmt formatCode="0%"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000" b="0" i="0" u="none" strike="noStrike" kern="1200" baseline="0">
                <a:ln w="19050">
                  <a:noFill/>
                </a:ln>
                <a:solidFill>
                  <a:schemeClr val="tx1"/>
                </a:solidFill>
                <a:latin typeface="+mn-lt"/>
                <a:ea typeface="+mn-ea"/>
                <a:cs typeface="+mn-cs"/>
              </a:defRPr>
            </a:pPr>
            <a:endParaRPr lang="en-IT"/>
          </a:p>
        </c:txPr>
        <c:crossAx val="11581117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17234085124085"/>
          <c:y val="0.11491775433428279"/>
          <c:w val="0.84508837355248645"/>
          <c:h val="0.70231731835732614"/>
        </c:manualLayout>
      </c:layout>
      <c:barChart>
        <c:barDir val="col"/>
        <c:grouping val="clustered"/>
        <c:varyColors val="0"/>
        <c:ser>
          <c:idx val="0"/>
          <c:order val="0"/>
          <c:tx>
            <c:strRef>
              <c:f>Tabelle1!$B$1</c:f>
              <c:strCache>
                <c:ptCount val="1"/>
                <c:pt idx="0">
                  <c:v>Datenreihe 1</c:v>
                </c:pt>
              </c:strCache>
            </c:strRef>
          </c:tx>
          <c:spPr>
            <a:solidFill>
              <a:schemeClr val="accent1"/>
            </a:solidFill>
            <a:ln>
              <a:noFill/>
            </a:ln>
            <a:effectLst/>
          </c:spPr>
          <c:invertIfNegative val="0"/>
          <c:cat>
            <c:numRef>
              <c:f>Tabelle1!$A$2:$A$11</c:f>
              <c:numCache>
                <c:formatCode>General</c:formatCode>
                <c:ptCount val="10"/>
                <c:pt idx="0">
                  <c:v>0</c:v>
                </c:pt>
                <c:pt idx="1">
                  <c:v>6</c:v>
                </c:pt>
                <c:pt idx="2">
                  <c:v>12</c:v>
                </c:pt>
                <c:pt idx="3">
                  <c:v>18</c:v>
                </c:pt>
                <c:pt idx="4">
                  <c:v>24</c:v>
                </c:pt>
                <c:pt idx="5">
                  <c:v>30</c:v>
                </c:pt>
                <c:pt idx="6">
                  <c:v>36</c:v>
                </c:pt>
                <c:pt idx="7">
                  <c:v>42</c:v>
                </c:pt>
                <c:pt idx="8">
                  <c:v>48</c:v>
                </c:pt>
                <c:pt idx="9">
                  <c:v>54</c:v>
                </c:pt>
              </c:numCache>
            </c:numRef>
          </c:cat>
          <c:val>
            <c:numRef>
              <c:f>Tabelle1!$B$2:$B$11</c:f>
              <c:numCache>
                <c:formatCode>General</c:formatCode>
                <c:ptCount val="10"/>
              </c:numCache>
            </c:numRef>
          </c:val>
          <c:extLst>
            <c:ext xmlns:c16="http://schemas.microsoft.com/office/drawing/2014/chart" uri="{C3380CC4-5D6E-409C-BE32-E72D297353CC}">
              <c16:uniqueId val="{00000000-9534-4F81-AF8A-386E0DAAB1C8}"/>
            </c:ext>
          </c:extLst>
        </c:ser>
        <c:ser>
          <c:idx val="1"/>
          <c:order val="1"/>
          <c:tx>
            <c:strRef>
              <c:f>Tabelle1!$C$1</c:f>
              <c:strCache>
                <c:ptCount val="1"/>
                <c:pt idx="0">
                  <c:v>Spalte1</c:v>
                </c:pt>
              </c:strCache>
            </c:strRef>
          </c:tx>
          <c:spPr>
            <a:solidFill>
              <a:schemeClr val="accent2"/>
            </a:solidFill>
            <a:ln>
              <a:noFill/>
            </a:ln>
            <a:effectLst/>
          </c:spPr>
          <c:invertIfNegative val="0"/>
          <c:cat>
            <c:numRef>
              <c:f>Tabelle1!$A$2:$A$11</c:f>
              <c:numCache>
                <c:formatCode>General</c:formatCode>
                <c:ptCount val="10"/>
                <c:pt idx="0">
                  <c:v>0</c:v>
                </c:pt>
                <c:pt idx="1">
                  <c:v>6</c:v>
                </c:pt>
                <c:pt idx="2">
                  <c:v>12</c:v>
                </c:pt>
                <c:pt idx="3">
                  <c:v>18</c:v>
                </c:pt>
                <c:pt idx="4">
                  <c:v>24</c:v>
                </c:pt>
                <c:pt idx="5">
                  <c:v>30</c:v>
                </c:pt>
                <c:pt idx="6">
                  <c:v>36</c:v>
                </c:pt>
                <c:pt idx="7">
                  <c:v>42</c:v>
                </c:pt>
                <c:pt idx="8">
                  <c:v>48</c:v>
                </c:pt>
                <c:pt idx="9">
                  <c:v>54</c:v>
                </c:pt>
              </c:numCache>
            </c:numRef>
          </c:cat>
          <c:val>
            <c:numRef>
              <c:f>Tabelle1!$C$2:$C$11</c:f>
              <c:numCache>
                <c:formatCode>General</c:formatCode>
                <c:ptCount val="10"/>
              </c:numCache>
            </c:numRef>
          </c:val>
          <c:extLst>
            <c:ext xmlns:c16="http://schemas.microsoft.com/office/drawing/2014/chart" uri="{C3380CC4-5D6E-409C-BE32-E72D297353CC}">
              <c16:uniqueId val="{00000001-9534-4F81-AF8A-386E0DAAB1C8}"/>
            </c:ext>
          </c:extLst>
        </c:ser>
        <c:ser>
          <c:idx val="2"/>
          <c:order val="2"/>
          <c:tx>
            <c:strRef>
              <c:f>Tabelle1!$D$1</c:f>
              <c:strCache>
                <c:ptCount val="1"/>
                <c:pt idx="0">
                  <c:v>Spalte2</c:v>
                </c:pt>
              </c:strCache>
            </c:strRef>
          </c:tx>
          <c:spPr>
            <a:solidFill>
              <a:schemeClr val="accent3"/>
            </a:solidFill>
            <a:ln>
              <a:noFill/>
            </a:ln>
            <a:effectLst/>
          </c:spPr>
          <c:invertIfNegative val="0"/>
          <c:cat>
            <c:numRef>
              <c:f>Tabelle1!$A$2:$A$11</c:f>
              <c:numCache>
                <c:formatCode>General</c:formatCode>
                <c:ptCount val="10"/>
                <c:pt idx="0">
                  <c:v>0</c:v>
                </c:pt>
                <c:pt idx="1">
                  <c:v>6</c:v>
                </c:pt>
                <c:pt idx="2">
                  <c:v>12</c:v>
                </c:pt>
                <c:pt idx="3">
                  <c:v>18</c:v>
                </c:pt>
                <c:pt idx="4">
                  <c:v>24</c:v>
                </c:pt>
                <c:pt idx="5">
                  <c:v>30</c:v>
                </c:pt>
                <c:pt idx="6">
                  <c:v>36</c:v>
                </c:pt>
                <c:pt idx="7">
                  <c:v>42</c:v>
                </c:pt>
                <c:pt idx="8">
                  <c:v>48</c:v>
                </c:pt>
                <c:pt idx="9">
                  <c:v>54</c:v>
                </c:pt>
              </c:numCache>
            </c:numRef>
          </c:cat>
          <c:val>
            <c:numRef>
              <c:f>Tabelle1!$D$2:$D$11</c:f>
              <c:numCache>
                <c:formatCode>General</c:formatCode>
                <c:ptCount val="10"/>
              </c:numCache>
            </c:numRef>
          </c:val>
          <c:extLst>
            <c:ext xmlns:c16="http://schemas.microsoft.com/office/drawing/2014/chart" uri="{C3380CC4-5D6E-409C-BE32-E72D297353CC}">
              <c16:uniqueId val="{00000002-9534-4F81-AF8A-386E0DAAB1C8}"/>
            </c:ext>
          </c:extLst>
        </c:ser>
        <c:dLbls>
          <c:showLegendKey val="0"/>
          <c:showVal val="0"/>
          <c:showCatName val="0"/>
          <c:showSerName val="0"/>
          <c:showPercent val="0"/>
          <c:showBubbleSize val="0"/>
        </c:dLbls>
        <c:gapWidth val="219"/>
        <c:overlap val="-27"/>
        <c:axId val="1076667936"/>
        <c:axId val="1076679584"/>
      </c:barChart>
      <c:catAx>
        <c:axId val="1076667936"/>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de-DE" sz="1200" err="1">
                    <a:solidFill>
                      <a:schemeClr val="tx1"/>
                    </a:solidFill>
                  </a:rPr>
                  <a:t>Months</a:t>
                </a:r>
                <a:endParaRPr lang="de-DE" sz="1200">
                  <a:solidFill>
                    <a:schemeClr val="tx1"/>
                  </a:solidFill>
                </a:endParaRPr>
              </a:p>
            </c:rich>
          </c:tx>
          <c:layout>
            <c:manualLayout>
              <c:xMode val="edge"/>
              <c:yMode val="edge"/>
              <c:x val="0.47785339148633282"/>
              <c:y val="0.8954951285603078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IT"/>
            </a:p>
          </c:txPr>
        </c:title>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1076679584"/>
        <c:crosses val="autoZero"/>
        <c:auto val="1"/>
        <c:lblAlgn val="ctr"/>
        <c:lblOffset val="100"/>
        <c:noMultiLvlLbl val="0"/>
      </c:catAx>
      <c:valAx>
        <c:axId val="1076679584"/>
        <c:scaling>
          <c:orientation val="minMax"/>
          <c:max val="100"/>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de-DE" sz="1200" baseline="0">
                    <a:solidFill>
                      <a:schemeClr val="tx1"/>
                    </a:solidFill>
                  </a:rPr>
                  <a:t>PFS, %</a:t>
                </a:r>
                <a:endParaRPr lang="de-DE" sz="1200">
                  <a:solidFill>
                    <a:schemeClr val="tx1"/>
                  </a:solidFill>
                </a:endParaRPr>
              </a:p>
            </c:rich>
          </c:tx>
          <c:layout>
            <c:manualLayout>
              <c:xMode val="edge"/>
              <c:yMode val="edge"/>
              <c:x val="0"/>
              <c:y val="0.34951659981642541"/>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IT"/>
            </a:p>
          </c:txPr>
        </c:title>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1076667936"/>
        <c:crosses val="autoZero"/>
        <c:crossBetween val="midCat"/>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17234085124085"/>
          <c:y val="0.11491775433428279"/>
          <c:w val="0.84508837355248645"/>
          <c:h val="0.70231731835732614"/>
        </c:manualLayout>
      </c:layout>
      <c:barChart>
        <c:barDir val="col"/>
        <c:grouping val="clustered"/>
        <c:varyColors val="0"/>
        <c:ser>
          <c:idx val="0"/>
          <c:order val="0"/>
          <c:tx>
            <c:strRef>
              <c:f>Tabelle1!$B$1</c:f>
              <c:strCache>
                <c:ptCount val="1"/>
                <c:pt idx="0">
                  <c:v>Datenreihe 1</c:v>
                </c:pt>
              </c:strCache>
            </c:strRef>
          </c:tx>
          <c:spPr>
            <a:solidFill>
              <a:schemeClr val="accent1"/>
            </a:solidFill>
            <a:ln>
              <a:noFill/>
            </a:ln>
            <a:effectLst/>
          </c:spPr>
          <c:invertIfNegative val="0"/>
          <c:cat>
            <c:numRef>
              <c:f>Tabelle1!$A$2:$A$11</c:f>
              <c:numCache>
                <c:formatCode>General</c:formatCode>
                <c:ptCount val="10"/>
                <c:pt idx="0">
                  <c:v>0</c:v>
                </c:pt>
                <c:pt idx="1">
                  <c:v>6</c:v>
                </c:pt>
                <c:pt idx="2">
                  <c:v>12</c:v>
                </c:pt>
                <c:pt idx="3">
                  <c:v>18</c:v>
                </c:pt>
                <c:pt idx="4">
                  <c:v>24</c:v>
                </c:pt>
                <c:pt idx="5">
                  <c:v>30</c:v>
                </c:pt>
                <c:pt idx="6">
                  <c:v>36</c:v>
                </c:pt>
                <c:pt idx="7">
                  <c:v>42</c:v>
                </c:pt>
                <c:pt idx="8">
                  <c:v>48</c:v>
                </c:pt>
                <c:pt idx="9">
                  <c:v>54</c:v>
                </c:pt>
              </c:numCache>
            </c:numRef>
          </c:cat>
          <c:val>
            <c:numRef>
              <c:f>Tabelle1!$B$2:$B$11</c:f>
              <c:numCache>
                <c:formatCode>General</c:formatCode>
                <c:ptCount val="10"/>
              </c:numCache>
            </c:numRef>
          </c:val>
          <c:extLst>
            <c:ext xmlns:c16="http://schemas.microsoft.com/office/drawing/2014/chart" uri="{C3380CC4-5D6E-409C-BE32-E72D297353CC}">
              <c16:uniqueId val="{00000000-CEA5-4D6E-8CBF-68FFD955520D}"/>
            </c:ext>
          </c:extLst>
        </c:ser>
        <c:ser>
          <c:idx val="1"/>
          <c:order val="1"/>
          <c:tx>
            <c:strRef>
              <c:f>Tabelle1!$C$1</c:f>
              <c:strCache>
                <c:ptCount val="1"/>
                <c:pt idx="0">
                  <c:v>Spalte1</c:v>
                </c:pt>
              </c:strCache>
            </c:strRef>
          </c:tx>
          <c:spPr>
            <a:solidFill>
              <a:schemeClr val="accent2"/>
            </a:solidFill>
            <a:ln>
              <a:noFill/>
            </a:ln>
            <a:effectLst/>
          </c:spPr>
          <c:invertIfNegative val="0"/>
          <c:cat>
            <c:numRef>
              <c:f>Tabelle1!$A$2:$A$11</c:f>
              <c:numCache>
                <c:formatCode>General</c:formatCode>
                <c:ptCount val="10"/>
                <c:pt idx="0">
                  <c:v>0</c:v>
                </c:pt>
                <c:pt idx="1">
                  <c:v>6</c:v>
                </c:pt>
                <c:pt idx="2">
                  <c:v>12</c:v>
                </c:pt>
                <c:pt idx="3">
                  <c:v>18</c:v>
                </c:pt>
                <c:pt idx="4">
                  <c:v>24</c:v>
                </c:pt>
                <c:pt idx="5">
                  <c:v>30</c:v>
                </c:pt>
                <c:pt idx="6">
                  <c:v>36</c:v>
                </c:pt>
                <c:pt idx="7">
                  <c:v>42</c:v>
                </c:pt>
                <c:pt idx="8">
                  <c:v>48</c:v>
                </c:pt>
                <c:pt idx="9">
                  <c:v>54</c:v>
                </c:pt>
              </c:numCache>
            </c:numRef>
          </c:cat>
          <c:val>
            <c:numRef>
              <c:f>Tabelle1!$C$2:$C$11</c:f>
              <c:numCache>
                <c:formatCode>General</c:formatCode>
                <c:ptCount val="10"/>
              </c:numCache>
            </c:numRef>
          </c:val>
          <c:extLst>
            <c:ext xmlns:c16="http://schemas.microsoft.com/office/drawing/2014/chart" uri="{C3380CC4-5D6E-409C-BE32-E72D297353CC}">
              <c16:uniqueId val="{00000001-CEA5-4D6E-8CBF-68FFD955520D}"/>
            </c:ext>
          </c:extLst>
        </c:ser>
        <c:ser>
          <c:idx val="2"/>
          <c:order val="2"/>
          <c:tx>
            <c:strRef>
              <c:f>Tabelle1!$D$1</c:f>
              <c:strCache>
                <c:ptCount val="1"/>
                <c:pt idx="0">
                  <c:v>Spalte2</c:v>
                </c:pt>
              </c:strCache>
            </c:strRef>
          </c:tx>
          <c:spPr>
            <a:solidFill>
              <a:schemeClr val="accent3"/>
            </a:solidFill>
            <a:ln>
              <a:noFill/>
            </a:ln>
            <a:effectLst/>
          </c:spPr>
          <c:invertIfNegative val="0"/>
          <c:cat>
            <c:numRef>
              <c:f>Tabelle1!$A$2:$A$11</c:f>
              <c:numCache>
                <c:formatCode>General</c:formatCode>
                <c:ptCount val="10"/>
                <c:pt idx="0">
                  <c:v>0</c:v>
                </c:pt>
                <c:pt idx="1">
                  <c:v>6</c:v>
                </c:pt>
                <c:pt idx="2">
                  <c:v>12</c:v>
                </c:pt>
                <c:pt idx="3">
                  <c:v>18</c:v>
                </c:pt>
                <c:pt idx="4">
                  <c:v>24</c:v>
                </c:pt>
                <c:pt idx="5">
                  <c:v>30</c:v>
                </c:pt>
                <c:pt idx="6">
                  <c:v>36</c:v>
                </c:pt>
                <c:pt idx="7">
                  <c:v>42</c:v>
                </c:pt>
                <c:pt idx="8">
                  <c:v>48</c:v>
                </c:pt>
                <c:pt idx="9">
                  <c:v>54</c:v>
                </c:pt>
              </c:numCache>
            </c:numRef>
          </c:cat>
          <c:val>
            <c:numRef>
              <c:f>Tabelle1!$D$2:$D$11</c:f>
              <c:numCache>
                <c:formatCode>General</c:formatCode>
                <c:ptCount val="10"/>
              </c:numCache>
            </c:numRef>
          </c:val>
          <c:extLst>
            <c:ext xmlns:c16="http://schemas.microsoft.com/office/drawing/2014/chart" uri="{C3380CC4-5D6E-409C-BE32-E72D297353CC}">
              <c16:uniqueId val="{00000002-CEA5-4D6E-8CBF-68FFD955520D}"/>
            </c:ext>
          </c:extLst>
        </c:ser>
        <c:dLbls>
          <c:showLegendKey val="0"/>
          <c:showVal val="0"/>
          <c:showCatName val="0"/>
          <c:showSerName val="0"/>
          <c:showPercent val="0"/>
          <c:showBubbleSize val="0"/>
        </c:dLbls>
        <c:gapWidth val="219"/>
        <c:overlap val="-27"/>
        <c:axId val="1076667936"/>
        <c:axId val="1076679584"/>
      </c:barChart>
      <c:catAx>
        <c:axId val="1076667936"/>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de-DE" sz="1200" err="1">
                    <a:solidFill>
                      <a:schemeClr val="tx1"/>
                    </a:solidFill>
                  </a:rPr>
                  <a:t>Months</a:t>
                </a:r>
                <a:endParaRPr lang="de-DE" sz="1200">
                  <a:solidFill>
                    <a:schemeClr val="tx1"/>
                  </a:solidFill>
                </a:endParaRPr>
              </a:p>
            </c:rich>
          </c:tx>
          <c:layout>
            <c:manualLayout>
              <c:xMode val="edge"/>
              <c:yMode val="edge"/>
              <c:x val="0.48010431525126696"/>
              <c:y val="0.8954951285603078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IT"/>
            </a:p>
          </c:txPr>
        </c:title>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1076679584"/>
        <c:crosses val="autoZero"/>
        <c:auto val="1"/>
        <c:lblAlgn val="ctr"/>
        <c:lblOffset val="100"/>
        <c:noMultiLvlLbl val="0"/>
      </c:catAx>
      <c:valAx>
        <c:axId val="1076679584"/>
        <c:scaling>
          <c:orientation val="minMax"/>
          <c:max val="100"/>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de-DE" sz="1200" baseline="0">
                    <a:solidFill>
                      <a:schemeClr val="tx1"/>
                    </a:solidFill>
                  </a:rPr>
                  <a:t>PFS, %</a:t>
                </a:r>
                <a:endParaRPr lang="de-DE" sz="1200">
                  <a:solidFill>
                    <a:schemeClr val="tx1"/>
                  </a:solidFill>
                </a:endParaRPr>
              </a:p>
            </c:rich>
          </c:tx>
          <c:layout>
            <c:manualLayout>
              <c:xMode val="edge"/>
              <c:yMode val="edge"/>
              <c:x val="1.558277302464602E-3"/>
              <c:y val="0.34951659981642541"/>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IT"/>
            </a:p>
          </c:txPr>
        </c:title>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1076667936"/>
        <c:crosses val="autoZero"/>
        <c:crossBetween val="midCat"/>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17234085124085"/>
          <c:y val="4.0630088649390626E-2"/>
          <c:w val="0.84508837355248645"/>
          <c:h val="0.77660498404221834"/>
        </c:manualLayout>
      </c:layout>
      <c:barChart>
        <c:barDir val="col"/>
        <c:grouping val="clustered"/>
        <c:varyColors val="0"/>
        <c:ser>
          <c:idx val="0"/>
          <c:order val="0"/>
          <c:tx>
            <c:strRef>
              <c:f>Tabelle1!$B$1</c:f>
              <c:strCache>
                <c:ptCount val="1"/>
                <c:pt idx="0">
                  <c:v>Datenreihe 1</c:v>
                </c:pt>
              </c:strCache>
            </c:strRef>
          </c:tx>
          <c:spPr>
            <a:solidFill>
              <a:schemeClr val="accent1"/>
            </a:solidFill>
            <a:ln>
              <a:noFill/>
            </a:ln>
            <a:effectLst/>
          </c:spPr>
          <c:invertIfNegative val="0"/>
          <c:cat>
            <c:numRef>
              <c:f>Tabelle1!$A$2</c:f>
              <c:numCache>
                <c:formatCode>General</c:formatCode>
                <c:ptCount val="1"/>
              </c:numCache>
            </c:numRef>
          </c:cat>
          <c:val>
            <c:numRef>
              <c:f>Tabelle1!$B$2</c:f>
              <c:numCache>
                <c:formatCode>General</c:formatCode>
                <c:ptCount val="1"/>
              </c:numCache>
            </c:numRef>
          </c:val>
          <c:extLst>
            <c:ext xmlns:c16="http://schemas.microsoft.com/office/drawing/2014/chart" uri="{C3380CC4-5D6E-409C-BE32-E72D297353CC}">
              <c16:uniqueId val="{00000000-CC57-4F6D-86EE-DBBB98720C32}"/>
            </c:ext>
          </c:extLst>
        </c:ser>
        <c:ser>
          <c:idx val="1"/>
          <c:order val="1"/>
          <c:tx>
            <c:strRef>
              <c:f>Tabelle1!$C$1</c:f>
              <c:strCache>
                <c:ptCount val="1"/>
                <c:pt idx="0">
                  <c:v>Spalte1</c:v>
                </c:pt>
              </c:strCache>
            </c:strRef>
          </c:tx>
          <c:spPr>
            <a:solidFill>
              <a:schemeClr val="accent2"/>
            </a:solidFill>
            <a:ln>
              <a:noFill/>
            </a:ln>
            <a:effectLst/>
          </c:spPr>
          <c:invertIfNegative val="0"/>
          <c:cat>
            <c:numRef>
              <c:f>Tabelle1!$A$2</c:f>
              <c:numCache>
                <c:formatCode>General</c:formatCode>
                <c:ptCount val="1"/>
              </c:numCache>
            </c:numRef>
          </c:cat>
          <c:val>
            <c:numRef>
              <c:f>Tabelle1!$C$2</c:f>
              <c:numCache>
                <c:formatCode>General</c:formatCode>
                <c:ptCount val="1"/>
              </c:numCache>
            </c:numRef>
          </c:val>
          <c:extLst>
            <c:ext xmlns:c16="http://schemas.microsoft.com/office/drawing/2014/chart" uri="{C3380CC4-5D6E-409C-BE32-E72D297353CC}">
              <c16:uniqueId val="{00000001-CC57-4F6D-86EE-DBBB98720C32}"/>
            </c:ext>
          </c:extLst>
        </c:ser>
        <c:ser>
          <c:idx val="2"/>
          <c:order val="2"/>
          <c:tx>
            <c:strRef>
              <c:f>Tabelle1!$D$1</c:f>
              <c:strCache>
                <c:ptCount val="1"/>
                <c:pt idx="0">
                  <c:v>Spalte2</c:v>
                </c:pt>
              </c:strCache>
            </c:strRef>
          </c:tx>
          <c:spPr>
            <a:solidFill>
              <a:schemeClr val="accent3"/>
            </a:solidFill>
            <a:ln>
              <a:noFill/>
            </a:ln>
            <a:effectLst/>
          </c:spPr>
          <c:invertIfNegative val="0"/>
          <c:cat>
            <c:numRef>
              <c:f>Tabelle1!$A$2</c:f>
              <c:numCache>
                <c:formatCode>General</c:formatCode>
                <c:ptCount val="1"/>
              </c:numCache>
            </c:numRef>
          </c:cat>
          <c:val>
            <c:numRef>
              <c:f>Tabelle1!$D$2</c:f>
              <c:numCache>
                <c:formatCode>General</c:formatCode>
                <c:ptCount val="1"/>
              </c:numCache>
            </c:numRef>
          </c:val>
          <c:extLst>
            <c:ext xmlns:c16="http://schemas.microsoft.com/office/drawing/2014/chart" uri="{C3380CC4-5D6E-409C-BE32-E72D297353CC}">
              <c16:uniqueId val="{00000002-CC57-4F6D-86EE-DBBB98720C32}"/>
            </c:ext>
          </c:extLst>
        </c:ser>
        <c:dLbls>
          <c:showLegendKey val="0"/>
          <c:showVal val="0"/>
          <c:showCatName val="0"/>
          <c:showSerName val="0"/>
          <c:showPercent val="0"/>
          <c:showBubbleSize val="0"/>
        </c:dLbls>
        <c:gapWidth val="219"/>
        <c:overlap val="-27"/>
        <c:axId val="1076667936"/>
        <c:axId val="1076679584"/>
      </c:barChart>
      <c:catAx>
        <c:axId val="1076667936"/>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de-DE" sz="1400" err="1">
                    <a:solidFill>
                      <a:schemeClr val="tx1"/>
                    </a:solidFill>
                  </a:rPr>
                  <a:t>Months</a:t>
                </a:r>
                <a:endParaRPr lang="de-DE" sz="1400">
                  <a:solidFill>
                    <a:schemeClr val="tx1"/>
                  </a:solidFill>
                </a:endParaRPr>
              </a:p>
            </c:rich>
          </c:tx>
          <c:layout>
            <c:manualLayout>
              <c:xMode val="edge"/>
              <c:yMode val="edge"/>
              <c:x val="0.48503616894950369"/>
              <c:y val="0.8940813250768795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IT"/>
            </a:p>
          </c:txPr>
        </c:title>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1076679584"/>
        <c:crosses val="autoZero"/>
        <c:auto val="1"/>
        <c:lblAlgn val="ctr"/>
        <c:lblOffset val="100"/>
        <c:noMultiLvlLbl val="0"/>
      </c:catAx>
      <c:valAx>
        <c:axId val="1076679584"/>
        <c:scaling>
          <c:orientation val="minMax"/>
          <c:max val="100"/>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de-DE" sz="1400">
                    <a:solidFill>
                      <a:schemeClr val="tx1"/>
                    </a:solidFill>
                  </a:rPr>
                  <a:t>OS,</a:t>
                </a:r>
                <a:r>
                  <a:rPr lang="de-DE" sz="1400" baseline="0">
                    <a:solidFill>
                      <a:schemeClr val="tx1"/>
                    </a:solidFill>
                  </a:rPr>
                  <a:t> </a:t>
                </a:r>
                <a:r>
                  <a:rPr lang="de-DE" sz="1400">
                    <a:solidFill>
                      <a:schemeClr val="tx1"/>
                    </a:solidFill>
                  </a:rPr>
                  <a:t>%</a:t>
                </a:r>
              </a:p>
            </c:rich>
          </c:tx>
          <c:layout>
            <c:manualLayout>
              <c:xMode val="edge"/>
              <c:yMode val="edge"/>
              <c:x val="4.5010925758953435E-3"/>
              <c:y val="0.3236307198299323"/>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IT"/>
            </a:p>
          </c:txPr>
        </c:title>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1076667936"/>
        <c:crosses val="autoZero"/>
        <c:crossBetween val="midCat"/>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691041787210415E-2"/>
          <c:y val="0"/>
          <c:w val="0.94777932518945862"/>
          <c:h val="0.90604064278839092"/>
        </c:manualLayout>
      </c:layout>
      <c:barChart>
        <c:barDir val="col"/>
        <c:grouping val="stacked"/>
        <c:varyColors val="0"/>
        <c:ser>
          <c:idx val="0"/>
          <c:order val="0"/>
          <c:tx>
            <c:strRef>
              <c:f>Tabelle1!$B$1</c:f>
              <c:strCache>
                <c:ptCount val="1"/>
                <c:pt idx="0">
                  <c:v>uMRD</c:v>
                </c:pt>
              </c:strCache>
            </c:strRef>
          </c:tx>
          <c:spPr>
            <a:solidFill>
              <a:schemeClr val="accent1"/>
            </a:solidFill>
            <a:ln>
              <a:noFill/>
            </a:ln>
            <a:effectLst/>
          </c:spPr>
          <c:invertIfNegative val="0"/>
          <c:dLbls>
            <c:dLbl>
              <c:idx val="0"/>
              <c:tx>
                <c:rich>
                  <a:bodyPr/>
                  <a:lstStyle/>
                  <a:p>
                    <a:r>
                      <a:rPr lang="en-US"/>
                      <a:t>87.8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7EAA-470C-AC81-DE7FB59B08A6}"/>
                </c:ext>
              </c:extLst>
            </c:dLbl>
            <c:dLbl>
              <c:idx val="1"/>
              <c:tx>
                <c:rich>
                  <a:bodyPr/>
                  <a:lstStyle/>
                  <a:p>
                    <a:fld id="{2DE0C49B-D818-40C9-91A8-A1CF49193D83}" type="VALUE">
                      <a:rPr lang="en-US" smtClean="0"/>
                      <a:pPr/>
                      <a:t>[VALUE]</a:t>
                    </a:fld>
                    <a:r>
                      <a:rPr lang="en-US"/>
                      <a:t>.0</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7EAA-470C-AC81-DE7FB59B08A6}"/>
                </c:ext>
              </c:extLst>
            </c:dLbl>
            <c:dLbl>
              <c:idx val="2"/>
              <c:tx>
                <c:rich>
                  <a:bodyPr/>
                  <a:lstStyle/>
                  <a:p>
                    <a:r>
                      <a:rPr lang="en-US"/>
                      <a:t>65.9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7EAA-470C-AC81-DE7FB59B08A6}"/>
                </c:ext>
              </c:extLst>
            </c:dLbl>
            <c:dLbl>
              <c:idx val="3"/>
              <c:tx>
                <c:rich>
                  <a:bodyPr/>
                  <a:lstStyle/>
                  <a:p>
                    <a:r>
                      <a:rPr lang="en-US"/>
                      <a:t>43.9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7EAA-470C-AC81-DE7FB59B08A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Cycle 9 and 12 PB</c:v>
                </c:pt>
                <c:pt idx="1">
                  <c:v>Cycle 15 PB</c:v>
                </c:pt>
                <c:pt idx="2">
                  <c:v>Cycle15 BM</c:v>
                </c:pt>
                <c:pt idx="3">
                  <c:v>Cycle 36 PB</c:v>
                </c:pt>
              </c:strCache>
            </c:strRef>
          </c:cat>
          <c:val>
            <c:numRef>
              <c:f>Tabelle1!$B$2:$B$5</c:f>
              <c:numCache>
                <c:formatCode>General</c:formatCode>
                <c:ptCount val="4"/>
                <c:pt idx="0">
                  <c:v>87.8</c:v>
                </c:pt>
                <c:pt idx="1">
                  <c:v>78</c:v>
                </c:pt>
                <c:pt idx="2">
                  <c:v>65.900000000000006</c:v>
                </c:pt>
                <c:pt idx="3">
                  <c:v>43.9</c:v>
                </c:pt>
              </c:numCache>
            </c:numRef>
          </c:val>
          <c:extLst>
            <c:ext xmlns:c16="http://schemas.microsoft.com/office/drawing/2014/chart" uri="{C3380CC4-5D6E-409C-BE32-E72D297353CC}">
              <c16:uniqueId val="{00000000-7EAA-470C-AC81-DE7FB59B08A6}"/>
            </c:ext>
          </c:extLst>
        </c:ser>
        <c:ser>
          <c:idx val="1"/>
          <c:order val="1"/>
          <c:tx>
            <c:strRef>
              <c:f>Tabelle1!$C$1</c:f>
              <c:strCache>
                <c:ptCount val="1"/>
                <c:pt idx="0">
                  <c:v>MRD intermediate</c:v>
                </c:pt>
              </c:strCache>
            </c:strRef>
          </c:tx>
          <c:spPr>
            <a:solidFill>
              <a:schemeClr val="accent1">
                <a:lumMod val="50000"/>
                <a:lumOff val="50000"/>
              </a:schemeClr>
            </a:solidFill>
            <a:ln>
              <a:noFill/>
            </a:ln>
            <a:effectLst/>
          </c:spPr>
          <c:invertIfNegative val="0"/>
          <c:dLbls>
            <c:dLbl>
              <c:idx val="0"/>
              <c:tx>
                <c:rich>
                  <a:bodyPr/>
                  <a:lstStyle/>
                  <a:p>
                    <a:r>
                      <a:rPr lang="en-US"/>
                      <a:t>4.9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7EAA-470C-AC81-DE7FB59B08A6}"/>
                </c:ext>
              </c:extLst>
            </c:dLbl>
            <c:dLbl>
              <c:idx val="1"/>
              <c:tx>
                <c:rich>
                  <a:bodyPr/>
                  <a:lstStyle/>
                  <a:p>
                    <a:r>
                      <a:rPr lang="en-US"/>
                      <a:t>9.8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7EAA-470C-AC81-DE7FB59B08A6}"/>
                </c:ext>
              </c:extLst>
            </c:dLbl>
            <c:dLbl>
              <c:idx val="2"/>
              <c:tx>
                <c:rich>
                  <a:bodyPr/>
                  <a:lstStyle/>
                  <a:p>
                    <a:r>
                      <a:rPr lang="en-US"/>
                      <a:t>9.8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7EAA-470C-AC81-DE7FB59B08A6}"/>
                </c:ext>
              </c:extLst>
            </c:dLbl>
            <c:dLbl>
              <c:idx val="3"/>
              <c:tx>
                <c:rich>
                  <a:bodyPr/>
                  <a:lstStyle/>
                  <a:p>
                    <a:r>
                      <a:rPr lang="en-US"/>
                      <a:t>19.5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7EAA-470C-AC81-DE7FB59B08A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Cycle 9 and 12 PB</c:v>
                </c:pt>
                <c:pt idx="1">
                  <c:v>Cycle 15 PB</c:v>
                </c:pt>
                <c:pt idx="2">
                  <c:v>Cycle15 BM</c:v>
                </c:pt>
                <c:pt idx="3">
                  <c:v>Cycle 36 PB</c:v>
                </c:pt>
              </c:strCache>
            </c:strRef>
          </c:cat>
          <c:val>
            <c:numRef>
              <c:f>Tabelle1!$C$2:$C$5</c:f>
              <c:numCache>
                <c:formatCode>General</c:formatCode>
                <c:ptCount val="4"/>
                <c:pt idx="0">
                  <c:v>4.9000000000000004</c:v>
                </c:pt>
                <c:pt idx="1">
                  <c:v>9.8000000000000007</c:v>
                </c:pt>
                <c:pt idx="2">
                  <c:v>9.8000000000000007</c:v>
                </c:pt>
                <c:pt idx="3">
                  <c:v>19.5</c:v>
                </c:pt>
              </c:numCache>
            </c:numRef>
          </c:val>
          <c:extLst>
            <c:ext xmlns:c16="http://schemas.microsoft.com/office/drawing/2014/chart" uri="{C3380CC4-5D6E-409C-BE32-E72D297353CC}">
              <c16:uniqueId val="{00000001-7EAA-470C-AC81-DE7FB59B08A6}"/>
            </c:ext>
          </c:extLst>
        </c:ser>
        <c:ser>
          <c:idx val="2"/>
          <c:order val="2"/>
          <c:tx>
            <c:strRef>
              <c:f>Tabelle1!$D$1</c:f>
              <c:strCache>
                <c:ptCount val="1"/>
                <c:pt idx="0">
                  <c:v>MRD positive</c:v>
                </c:pt>
              </c:strCache>
            </c:strRef>
          </c:tx>
          <c:spPr>
            <a:solidFill>
              <a:schemeClr val="accent1">
                <a:lumMod val="25000"/>
                <a:lumOff val="75000"/>
              </a:schemeClr>
            </a:solidFill>
            <a:ln>
              <a:noFill/>
            </a:ln>
            <a:effectLst/>
          </c:spPr>
          <c:invertIfNegative val="0"/>
          <c:dLbls>
            <c:dLbl>
              <c:idx val="3"/>
              <c:tx>
                <c:rich>
                  <a:bodyPr/>
                  <a:lstStyle/>
                  <a:p>
                    <a:r>
                      <a:rPr lang="en-US"/>
                      <a:t>9.8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7EAA-470C-AC81-DE7FB59B08A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Cycle 9 and 12 PB</c:v>
                </c:pt>
                <c:pt idx="1">
                  <c:v>Cycle 15 PB</c:v>
                </c:pt>
                <c:pt idx="2">
                  <c:v>Cycle15 BM</c:v>
                </c:pt>
                <c:pt idx="3">
                  <c:v>Cycle 36 PB</c:v>
                </c:pt>
              </c:strCache>
            </c:strRef>
          </c:cat>
          <c:val>
            <c:numRef>
              <c:f>Tabelle1!$D$2:$D$5</c:f>
              <c:numCache>
                <c:formatCode>General</c:formatCode>
                <c:ptCount val="4"/>
                <c:pt idx="3">
                  <c:v>9.8000000000000007</c:v>
                </c:pt>
              </c:numCache>
            </c:numRef>
          </c:val>
          <c:extLst>
            <c:ext xmlns:c16="http://schemas.microsoft.com/office/drawing/2014/chart" uri="{C3380CC4-5D6E-409C-BE32-E72D297353CC}">
              <c16:uniqueId val="{00000002-7EAA-470C-AC81-DE7FB59B08A6}"/>
            </c:ext>
          </c:extLst>
        </c:ser>
        <c:ser>
          <c:idx val="3"/>
          <c:order val="3"/>
          <c:tx>
            <c:strRef>
              <c:f>Tabelle1!$E$1</c:f>
              <c:strCache>
                <c:ptCount val="1"/>
                <c:pt idx="0">
                  <c:v>Missing information</c:v>
                </c:pt>
              </c:strCache>
            </c:strRef>
          </c:tx>
          <c:spPr>
            <a:solidFill>
              <a:schemeClr val="accent1">
                <a:lumMod val="10000"/>
                <a:lumOff val="90000"/>
              </a:schemeClr>
            </a:solidFill>
            <a:ln>
              <a:noFill/>
            </a:ln>
            <a:effectLst/>
          </c:spPr>
          <c:invertIfNegative val="0"/>
          <c:dLbls>
            <c:dLbl>
              <c:idx val="0"/>
              <c:tx>
                <c:rich>
                  <a:bodyPr/>
                  <a:lstStyle/>
                  <a:p>
                    <a:r>
                      <a:rPr lang="en-US"/>
                      <a:t>7.3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7EAA-470C-AC81-DE7FB59B08A6}"/>
                </c:ext>
              </c:extLst>
            </c:dLbl>
            <c:dLbl>
              <c:idx val="1"/>
              <c:tx>
                <c:rich>
                  <a:bodyPr/>
                  <a:lstStyle/>
                  <a:p>
                    <a:r>
                      <a:rPr lang="en-US"/>
                      <a:t>12.2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7EAA-470C-AC81-DE7FB59B08A6}"/>
                </c:ext>
              </c:extLst>
            </c:dLbl>
            <c:dLbl>
              <c:idx val="2"/>
              <c:tx>
                <c:rich>
                  <a:bodyPr/>
                  <a:lstStyle/>
                  <a:p>
                    <a:r>
                      <a:rPr lang="en-US"/>
                      <a:t>24.4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7EAA-470C-AC81-DE7FB59B08A6}"/>
                </c:ext>
              </c:extLst>
            </c:dLbl>
            <c:dLbl>
              <c:idx val="3"/>
              <c:tx>
                <c:rich>
                  <a:bodyPr/>
                  <a:lstStyle/>
                  <a:p>
                    <a:r>
                      <a:rPr lang="en-US"/>
                      <a:t>26.8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7EAA-470C-AC81-DE7FB59B08A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Cycle 9 and 12 PB</c:v>
                </c:pt>
                <c:pt idx="1">
                  <c:v>Cycle 15 PB</c:v>
                </c:pt>
                <c:pt idx="2">
                  <c:v>Cycle15 BM</c:v>
                </c:pt>
                <c:pt idx="3">
                  <c:v>Cycle 36 PB</c:v>
                </c:pt>
              </c:strCache>
            </c:strRef>
          </c:cat>
          <c:val>
            <c:numRef>
              <c:f>Tabelle1!$E$2:$E$5</c:f>
              <c:numCache>
                <c:formatCode>General</c:formatCode>
                <c:ptCount val="4"/>
                <c:pt idx="0">
                  <c:v>7.3</c:v>
                </c:pt>
                <c:pt idx="1">
                  <c:v>12.2</c:v>
                </c:pt>
                <c:pt idx="2">
                  <c:v>24.4</c:v>
                </c:pt>
                <c:pt idx="3">
                  <c:v>26.8</c:v>
                </c:pt>
              </c:numCache>
            </c:numRef>
          </c:val>
          <c:extLst>
            <c:ext xmlns:c16="http://schemas.microsoft.com/office/drawing/2014/chart" uri="{C3380CC4-5D6E-409C-BE32-E72D297353CC}">
              <c16:uniqueId val="{00000003-7EAA-470C-AC81-DE7FB59B08A6}"/>
            </c:ext>
          </c:extLst>
        </c:ser>
        <c:dLbls>
          <c:showLegendKey val="0"/>
          <c:showVal val="0"/>
          <c:showCatName val="0"/>
          <c:showSerName val="0"/>
          <c:showPercent val="0"/>
          <c:showBubbleSize val="0"/>
        </c:dLbls>
        <c:gapWidth val="100"/>
        <c:overlap val="100"/>
        <c:axId val="91621264"/>
        <c:axId val="91680336"/>
      </c:barChart>
      <c:catAx>
        <c:axId val="91621264"/>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91680336"/>
        <c:crosses val="autoZero"/>
        <c:auto val="1"/>
        <c:lblAlgn val="ctr"/>
        <c:lblOffset val="100"/>
        <c:noMultiLvlLbl val="0"/>
      </c:catAx>
      <c:valAx>
        <c:axId val="91680336"/>
        <c:scaling>
          <c:orientation val="minMax"/>
        </c:scaling>
        <c:delete val="1"/>
        <c:axPos val="l"/>
        <c:numFmt formatCode="General" sourceLinked="1"/>
        <c:majorTickMark val="none"/>
        <c:minorTickMark val="none"/>
        <c:tickLblPos val="nextTo"/>
        <c:crossAx val="91621264"/>
        <c:crosses val="autoZero"/>
        <c:crossBetween val="between"/>
      </c:valAx>
      <c:spPr>
        <a:noFill/>
        <a:ln>
          <a:noFill/>
        </a:ln>
        <a:effectLst/>
      </c:spPr>
    </c:plotArea>
    <c:legend>
      <c:legendPos val="b"/>
      <c:layout>
        <c:manualLayout>
          <c:xMode val="edge"/>
          <c:yMode val="edge"/>
          <c:x val="6.637638534357479E-2"/>
          <c:y val="2.0442961955210247E-2"/>
          <c:w val="0.89999994473638978"/>
          <c:h val="5.561656709037811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73215538015653"/>
          <c:y val="4.6085288663309312E-2"/>
          <c:w val="0.77472755127593462"/>
          <c:h val="0.78144259686544759"/>
        </c:manualLayout>
      </c:layout>
      <c:barChart>
        <c:barDir val="col"/>
        <c:grouping val="clustered"/>
        <c:varyColors val="0"/>
        <c:ser>
          <c:idx val="0"/>
          <c:order val="0"/>
          <c:tx>
            <c:strRef>
              <c:f>Tabelle1!$B$1</c:f>
              <c:strCache>
                <c:ptCount val="1"/>
                <c:pt idx="0">
                  <c:v>Spalte2</c:v>
                </c:pt>
              </c:strCache>
            </c:strRef>
          </c:tx>
          <c:spPr>
            <a:solidFill>
              <a:schemeClr val="bg1">
                <a:lumMod val="50000"/>
              </a:schemeClr>
            </a:solidFill>
            <a:ln>
              <a:noFill/>
            </a:ln>
            <a:effectLst/>
          </c:spPr>
          <c:invertIfNegative val="0"/>
          <c:dLbls>
            <c:dLbl>
              <c:idx val="4"/>
              <c:tx>
                <c:rich>
                  <a:bodyPr/>
                  <a:lstStyle/>
                  <a:p>
                    <a:endParaRPr lang="en-US"/>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801-4F20-912D-6656E6F37CE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Tabelle1!$A$2:$A$6</c:f>
              <c:numCache>
                <c:formatCode>General</c:formatCode>
                <c:ptCount val="5"/>
                <c:pt idx="0">
                  <c:v>0</c:v>
                </c:pt>
                <c:pt idx="1">
                  <c:v>12</c:v>
                </c:pt>
                <c:pt idx="2">
                  <c:v>24</c:v>
                </c:pt>
                <c:pt idx="3">
                  <c:v>36</c:v>
                </c:pt>
                <c:pt idx="4">
                  <c:v>48</c:v>
                </c:pt>
              </c:numCache>
            </c:numRef>
          </c:cat>
          <c:val>
            <c:numRef>
              <c:f>Tabelle1!$B$2:$B$6</c:f>
              <c:numCache>
                <c:formatCode>General</c:formatCode>
                <c:ptCount val="5"/>
              </c:numCache>
            </c:numRef>
          </c:val>
          <c:extLst>
            <c:ext xmlns:c16="http://schemas.microsoft.com/office/drawing/2014/chart" uri="{C3380CC4-5D6E-409C-BE32-E72D297353CC}">
              <c16:uniqueId val="{00000001-E801-4F20-912D-6656E6F37CE9}"/>
            </c:ext>
          </c:extLst>
        </c:ser>
        <c:dLbls>
          <c:dLblPos val="outEnd"/>
          <c:showLegendKey val="0"/>
          <c:showVal val="1"/>
          <c:showCatName val="0"/>
          <c:showSerName val="0"/>
          <c:showPercent val="0"/>
          <c:showBubbleSize val="0"/>
        </c:dLbls>
        <c:gapWidth val="96"/>
        <c:overlap val="100"/>
        <c:axId val="214982288"/>
        <c:axId val="214978544"/>
      </c:barChart>
      <c:catAx>
        <c:axId val="214982288"/>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de-DE" sz="1330" b="0">
                    <a:solidFill>
                      <a:schemeClr val="tx1"/>
                    </a:solidFill>
                    <a:effectLst/>
                  </a:rPr>
                  <a:t>Time </a:t>
                </a:r>
                <a:r>
                  <a:rPr lang="de-DE" sz="1330" b="0" err="1">
                    <a:solidFill>
                      <a:schemeClr val="tx1"/>
                    </a:solidFill>
                    <a:effectLst/>
                  </a:rPr>
                  <a:t>to</a:t>
                </a:r>
                <a:r>
                  <a:rPr lang="de-DE" sz="1330" b="0">
                    <a:solidFill>
                      <a:schemeClr val="tx1"/>
                    </a:solidFill>
                    <a:effectLst/>
                  </a:rPr>
                  <a:t> </a:t>
                </a:r>
                <a:r>
                  <a:rPr lang="de-DE" sz="1330" b="0" err="1">
                    <a:solidFill>
                      <a:schemeClr val="tx1"/>
                    </a:solidFill>
                    <a:effectLst/>
                  </a:rPr>
                  <a:t>event</a:t>
                </a:r>
                <a:r>
                  <a:rPr lang="de-DE" sz="1330" b="0">
                    <a:solidFill>
                      <a:schemeClr val="tx1"/>
                    </a:solidFill>
                    <a:effectLst/>
                  </a:rPr>
                  <a:t> (OS),</a:t>
                </a:r>
                <a:r>
                  <a:rPr lang="de-DE" sz="1330" b="0" baseline="0">
                    <a:solidFill>
                      <a:schemeClr val="tx1"/>
                    </a:solidFill>
                    <a:effectLst/>
                  </a:rPr>
                  <a:t> </a:t>
                </a:r>
                <a:r>
                  <a:rPr lang="de-DE" sz="1330" b="0" err="1">
                    <a:solidFill>
                      <a:schemeClr val="tx1"/>
                    </a:solidFill>
                    <a:effectLst/>
                  </a:rPr>
                  <a:t>months</a:t>
                </a:r>
                <a:endParaRPr lang="de-DE" sz="1330" b="0">
                  <a:solidFill>
                    <a:schemeClr val="tx1"/>
                  </a:solidFill>
                  <a:effectLst/>
                </a:endParaRPr>
              </a:p>
            </c:rich>
          </c:tx>
          <c:layout>
            <c:manualLayout>
              <c:xMode val="edge"/>
              <c:yMode val="edge"/>
              <c:x val="0.31791688541081958"/>
              <c:y val="0.90255686790191281"/>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IT"/>
            </a:p>
          </c:txPr>
        </c:title>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214978544"/>
        <c:crosses val="autoZero"/>
        <c:auto val="1"/>
        <c:lblAlgn val="ctr"/>
        <c:lblOffset val="100"/>
        <c:noMultiLvlLbl val="0"/>
      </c:catAx>
      <c:valAx>
        <c:axId val="214978544"/>
        <c:scaling>
          <c:orientation val="minMax"/>
          <c:max val="1"/>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de-DE" sz="1400">
                    <a:solidFill>
                      <a:schemeClr val="tx1"/>
                    </a:solidFill>
                  </a:rPr>
                  <a:t>Cumulative </a:t>
                </a:r>
                <a:r>
                  <a:rPr lang="de-DE" sz="1400" err="1">
                    <a:solidFill>
                      <a:schemeClr val="tx1"/>
                    </a:solidFill>
                  </a:rPr>
                  <a:t>survival</a:t>
                </a:r>
                <a:endParaRPr lang="de-DE" sz="1400">
                  <a:solidFill>
                    <a:schemeClr val="tx1"/>
                  </a:solidFill>
                </a:endParaRP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IT"/>
            </a:p>
          </c:txPr>
        </c:title>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214982288"/>
        <c:crosses val="autoZero"/>
        <c:crossBetween val="midCat"/>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13568134944612"/>
          <c:y val="4.6085288663309312E-2"/>
          <c:w val="0.79832406291176028"/>
          <c:h val="0.78144259686544759"/>
        </c:manualLayout>
      </c:layout>
      <c:barChart>
        <c:barDir val="col"/>
        <c:grouping val="clustered"/>
        <c:varyColors val="0"/>
        <c:ser>
          <c:idx val="0"/>
          <c:order val="0"/>
          <c:tx>
            <c:strRef>
              <c:f>Tabelle1!$B$1</c:f>
              <c:strCache>
                <c:ptCount val="1"/>
                <c:pt idx="0">
                  <c:v>Spalte2</c:v>
                </c:pt>
              </c:strCache>
            </c:strRef>
          </c:tx>
          <c:spPr>
            <a:solidFill>
              <a:schemeClr val="bg1">
                <a:lumMod val="50000"/>
              </a:schemeClr>
            </a:solidFill>
            <a:ln>
              <a:noFill/>
            </a:ln>
            <a:effectLst/>
          </c:spPr>
          <c:invertIfNegative val="0"/>
          <c:dLbls>
            <c:dLbl>
              <c:idx val="4"/>
              <c:tx>
                <c:rich>
                  <a:bodyPr/>
                  <a:lstStyle/>
                  <a:p>
                    <a:endParaRPr lang="en-US"/>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057-4E5B-BCDA-3855B468217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Tabelle1!$A$2:$A$6</c:f>
              <c:numCache>
                <c:formatCode>General</c:formatCode>
                <c:ptCount val="5"/>
                <c:pt idx="0">
                  <c:v>0</c:v>
                </c:pt>
                <c:pt idx="1">
                  <c:v>12</c:v>
                </c:pt>
                <c:pt idx="2">
                  <c:v>24</c:v>
                </c:pt>
                <c:pt idx="3">
                  <c:v>36</c:v>
                </c:pt>
                <c:pt idx="4">
                  <c:v>48</c:v>
                </c:pt>
              </c:numCache>
            </c:numRef>
          </c:cat>
          <c:val>
            <c:numRef>
              <c:f>Tabelle1!$B$2:$B$6</c:f>
              <c:numCache>
                <c:formatCode>General</c:formatCode>
                <c:ptCount val="5"/>
              </c:numCache>
            </c:numRef>
          </c:val>
          <c:extLst>
            <c:ext xmlns:c16="http://schemas.microsoft.com/office/drawing/2014/chart" uri="{C3380CC4-5D6E-409C-BE32-E72D297353CC}">
              <c16:uniqueId val="{00000004-1057-4E5B-BCDA-3855B468217D}"/>
            </c:ext>
          </c:extLst>
        </c:ser>
        <c:dLbls>
          <c:dLblPos val="outEnd"/>
          <c:showLegendKey val="0"/>
          <c:showVal val="1"/>
          <c:showCatName val="0"/>
          <c:showSerName val="0"/>
          <c:showPercent val="0"/>
          <c:showBubbleSize val="0"/>
        </c:dLbls>
        <c:gapWidth val="96"/>
        <c:overlap val="100"/>
        <c:axId val="214982288"/>
        <c:axId val="214978544"/>
      </c:barChart>
      <c:catAx>
        <c:axId val="214982288"/>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de-DE" sz="1330" b="0">
                    <a:solidFill>
                      <a:schemeClr val="tx1"/>
                    </a:solidFill>
                    <a:effectLst/>
                  </a:rPr>
                  <a:t>Time </a:t>
                </a:r>
                <a:r>
                  <a:rPr lang="de-DE" sz="1330" b="0" err="1">
                    <a:solidFill>
                      <a:schemeClr val="tx1"/>
                    </a:solidFill>
                    <a:effectLst/>
                  </a:rPr>
                  <a:t>to</a:t>
                </a:r>
                <a:r>
                  <a:rPr lang="de-DE" sz="1330" b="0">
                    <a:solidFill>
                      <a:schemeClr val="tx1"/>
                    </a:solidFill>
                    <a:effectLst/>
                  </a:rPr>
                  <a:t> </a:t>
                </a:r>
                <a:r>
                  <a:rPr lang="de-DE" sz="1330" b="0" err="1">
                    <a:solidFill>
                      <a:schemeClr val="tx1"/>
                    </a:solidFill>
                    <a:effectLst/>
                  </a:rPr>
                  <a:t>event</a:t>
                </a:r>
                <a:r>
                  <a:rPr lang="de-DE" sz="1330" b="0">
                    <a:solidFill>
                      <a:schemeClr val="tx1"/>
                    </a:solidFill>
                    <a:effectLst/>
                  </a:rPr>
                  <a:t> (PFS),</a:t>
                </a:r>
                <a:r>
                  <a:rPr lang="de-DE" sz="1330" b="0" baseline="0">
                    <a:solidFill>
                      <a:schemeClr val="tx1"/>
                    </a:solidFill>
                    <a:effectLst/>
                  </a:rPr>
                  <a:t> </a:t>
                </a:r>
                <a:r>
                  <a:rPr lang="de-DE" sz="1330" b="0" err="1">
                    <a:solidFill>
                      <a:schemeClr val="tx1"/>
                    </a:solidFill>
                    <a:effectLst/>
                  </a:rPr>
                  <a:t>months</a:t>
                </a:r>
                <a:endParaRPr lang="de-DE" sz="1330" b="0">
                  <a:solidFill>
                    <a:schemeClr val="tx1"/>
                  </a:solidFill>
                  <a:effectLst/>
                </a:endParaRPr>
              </a:p>
            </c:rich>
          </c:tx>
          <c:layout>
            <c:manualLayout>
              <c:xMode val="edge"/>
              <c:yMode val="edge"/>
              <c:x val="0.29071933064428124"/>
              <c:y val="0.90255686790191281"/>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IT"/>
            </a:p>
          </c:txPr>
        </c:title>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214978544"/>
        <c:crosses val="autoZero"/>
        <c:auto val="1"/>
        <c:lblAlgn val="ctr"/>
        <c:lblOffset val="100"/>
        <c:noMultiLvlLbl val="0"/>
      </c:catAx>
      <c:valAx>
        <c:axId val="214978544"/>
        <c:scaling>
          <c:orientation val="minMax"/>
          <c:max val="1"/>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de-DE" sz="1400" err="1">
                    <a:solidFill>
                      <a:schemeClr val="tx1"/>
                    </a:solidFill>
                  </a:rPr>
                  <a:t>Cumulative</a:t>
                </a:r>
                <a:r>
                  <a:rPr lang="de-DE" sz="1400">
                    <a:solidFill>
                      <a:schemeClr val="tx1"/>
                    </a:solidFill>
                  </a:rPr>
                  <a:t> </a:t>
                </a:r>
                <a:r>
                  <a:rPr lang="de-DE" sz="1400" err="1">
                    <a:solidFill>
                      <a:schemeClr val="tx1"/>
                    </a:solidFill>
                  </a:rPr>
                  <a:t>survival</a:t>
                </a:r>
                <a:endParaRPr lang="de-DE" sz="1400">
                  <a:solidFill>
                    <a:schemeClr val="tx1"/>
                  </a:solidFill>
                </a:endParaRP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IT"/>
            </a:p>
          </c:txPr>
        </c:title>
        <c:numFmt formatCode="General" sourceLinked="0"/>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214982288"/>
        <c:crosses val="autoZero"/>
        <c:crossBetween val="midCat"/>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73215538015653"/>
          <c:y val="4.2930551284299699E-2"/>
          <c:w val="0.77165917055002231"/>
          <c:h val="0.80037127218727655"/>
        </c:manualLayout>
      </c:layout>
      <c:barChart>
        <c:barDir val="col"/>
        <c:grouping val="clustered"/>
        <c:varyColors val="0"/>
        <c:ser>
          <c:idx val="0"/>
          <c:order val="0"/>
          <c:tx>
            <c:strRef>
              <c:f>Tabelle1!$B$1</c:f>
              <c:strCache>
                <c:ptCount val="1"/>
                <c:pt idx="0">
                  <c:v>Spalte2</c:v>
                </c:pt>
              </c:strCache>
            </c:strRef>
          </c:tx>
          <c:spPr>
            <a:solidFill>
              <a:schemeClr val="bg1">
                <a:lumMod val="50000"/>
              </a:schemeClr>
            </a:solidFill>
            <a:ln>
              <a:noFill/>
            </a:ln>
            <a:effectLst/>
          </c:spPr>
          <c:invertIfNegative val="0"/>
          <c:dLbls>
            <c:dLbl>
              <c:idx val="4"/>
              <c:tx>
                <c:rich>
                  <a:bodyPr/>
                  <a:lstStyle/>
                  <a:p>
                    <a:endParaRPr lang="en-US"/>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9EB-4816-BD99-9C61B5D5C1D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Tabelle1!$A$2:$A$6</c:f>
              <c:numCache>
                <c:formatCode>General</c:formatCode>
                <c:ptCount val="5"/>
                <c:pt idx="0">
                  <c:v>0</c:v>
                </c:pt>
                <c:pt idx="1">
                  <c:v>12</c:v>
                </c:pt>
                <c:pt idx="2">
                  <c:v>24</c:v>
                </c:pt>
                <c:pt idx="3">
                  <c:v>36</c:v>
                </c:pt>
                <c:pt idx="4">
                  <c:v>48</c:v>
                </c:pt>
              </c:numCache>
            </c:numRef>
          </c:cat>
          <c:val>
            <c:numRef>
              <c:f>Tabelle1!$B$2:$B$6</c:f>
              <c:numCache>
                <c:formatCode>General</c:formatCode>
                <c:ptCount val="5"/>
              </c:numCache>
            </c:numRef>
          </c:val>
          <c:extLst>
            <c:ext xmlns:c16="http://schemas.microsoft.com/office/drawing/2014/chart" uri="{C3380CC4-5D6E-409C-BE32-E72D297353CC}">
              <c16:uniqueId val="{00000001-39EB-4816-BD99-9C61B5D5C1DD}"/>
            </c:ext>
          </c:extLst>
        </c:ser>
        <c:dLbls>
          <c:dLblPos val="outEnd"/>
          <c:showLegendKey val="0"/>
          <c:showVal val="1"/>
          <c:showCatName val="0"/>
          <c:showSerName val="0"/>
          <c:showPercent val="0"/>
          <c:showBubbleSize val="0"/>
        </c:dLbls>
        <c:gapWidth val="96"/>
        <c:overlap val="100"/>
        <c:axId val="214982288"/>
        <c:axId val="214978544"/>
      </c:barChart>
      <c:catAx>
        <c:axId val="214982288"/>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de-DE" sz="1330" b="0">
                    <a:solidFill>
                      <a:schemeClr val="tx1"/>
                    </a:solidFill>
                    <a:effectLst/>
                  </a:rPr>
                  <a:t>Time </a:t>
                </a:r>
                <a:r>
                  <a:rPr lang="de-DE" sz="1330" b="0" err="1">
                    <a:solidFill>
                      <a:schemeClr val="tx1"/>
                    </a:solidFill>
                    <a:effectLst/>
                  </a:rPr>
                  <a:t>to</a:t>
                </a:r>
                <a:r>
                  <a:rPr lang="de-DE" sz="1330" b="0">
                    <a:solidFill>
                      <a:schemeClr val="tx1"/>
                    </a:solidFill>
                    <a:effectLst/>
                  </a:rPr>
                  <a:t> </a:t>
                </a:r>
                <a:r>
                  <a:rPr lang="de-DE" sz="1330" b="0" err="1">
                    <a:solidFill>
                      <a:schemeClr val="tx1"/>
                    </a:solidFill>
                    <a:effectLst/>
                  </a:rPr>
                  <a:t>event</a:t>
                </a:r>
                <a:r>
                  <a:rPr lang="de-DE" sz="1330" b="0">
                    <a:solidFill>
                      <a:schemeClr val="tx1"/>
                    </a:solidFill>
                    <a:effectLst/>
                  </a:rPr>
                  <a:t> (PFS),</a:t>
                </a:r>
                <a:r>
                  <a:rPr lang="de-DE" sz="1330" b="0" baseline="0">
                    <a:solidFill>
                      <a:schemeClr val="tx1"/>
                    </a:solidFill>
                    <a:effectLst/>
                  </a:rPr>
                  <a:t> </a:t>
                </a:r>
                <a:r>
                  <a:rPr lang="de-DE" sz="1330" b="0" err="1">
                    <a:solidFill>
                      <a:schemeClr val="tx1"/>
                    </a:solidFill>
                    <a:effectLst/>
                  </a:rPr>
                  <a:t>months</a:t>
                </a:r>
                <a:endParaRPr lang="de-DE" sz="1330" b="0">
                  <a:solidFill>
                    <a:schemeClr val="tx1"/>
                  </a:solidFill>
                  <a:effectLst/>
                </a:endParaRP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IT"/>
            </a:p>
          </c:txPr>
        </c:title>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214978544"/>
        <c:crosses val="autoZero"/>
        <c:auto val="1"/>
        <c:lblAlgn val="ctr"/>
        <c:lblOffset val="100"/>
        <c:noMultiLvlLbl val="0"/>
      </c:catAx>
      <c:valAx>
        <c:axId val="214978544"/>
        <c:scaling>
          <c:orientation val="minMax"/>
          <c:max val="1"/>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de-DE" b="0" err="1">
                    <a:solidFill>
                      <a:schemeClr val="tx1"/>
                    </a:solidFill>
                  </a:rPr>
                  <a:t>Cumulative</a:t>
                </a:r>
                <a:r>
                  <a:rPr lang="de-DE" b="0">
                    <a:solidFill>
                      <a:schemeClr val="tx1"/>
                    </a:solidFill>
                  </a:rPr>
                  <a:t> </a:t>
                </a:r>
                <a:r>
                  <a:rPr lang="de-DE" b="0" err="1">
                    <a:solidFill>
                      <a:schemeClr val="tx1"/>
                    </a:solidFill>
                  </a:rPr>
                  <a:t>survival</a:t>
                </a:r>
                <a:endParaRPr lang="de-DE" b="0">
                  <a:solidFill>
                    <a:schemeClr val="tx1"/>
                  </a:solidFill>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IT"/>
            </a:p>
          </c:txPr>
        </c:title>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214982288"/>
        <c:crosses val="autoZero"/>
        <c:crossBetween val="midCat"/>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73215538015653"/>
          <c:y val="4.2930551284299699E-2"/>
          <c:w val="0.77165917055002231"/>
          <c:h val="0.80037127218727655"/>
        </c:manualLayout>
      </c:layout>
      <c:barChart>
        <c:barDir val="col"/>
        <c:grouping val="clustered"/>
        <c:varyColors val="0"/>
        <c:ser>
          <c:idx val="0"/>
          <c:order val="0"/>
          <c:tx>
            <c:strRef>
              <c:f>Tabelle1!$B$1</c:f>
              <c:strCache>
                <c:ptCount val="1"/>
                <c:pt idx="0">
                  <c:v>Spalte2</c:v>
                </c:pt>
              </c:strCache>
            </c:strRef>
          </c:tx>
          <c:spPr>
            <a:solidFill>
              <a:schemeClr val="bg1">
                <a:lumMod val="50000"/>
              </a:schemeClr>
            </a:solidFill>
            <a:ln>
              <a:noFill/>
            </a:ln>
            <a:effectLst/>
          </c:spPr>
          <c:invertIfNegative val="0"/>
          <c:dLbls>
            <c:dLbl>
              <c:idx val="4"/>
              <c:tx>
                <c:rich>
                  <a:bodyPr/>
                  <a:lstStyle/>
                  <a:p>
                    <a:endParaRPr lang="en-US"/>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784-43B3-AF76-0D25AC1A865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Tabelle1!$A$2:$A$6</c:f>
              <c:numCache>
                <c:formatCode>General</c:formatCode>
                <c:ptCount val="5"/>
                <c:pt idx="0">
                  <c:v>0</c:v>
                </c:pt>
                <c:pt idx="1">
                  <c:v>12</c:v>
                </c:pt>
                <c:pt idx="2">
                  <c:v>24</c:v>
                </c:pt>
                <c:pt idx="3">
                  <c:v>36</c:v>
                </c:pt>
                <c:pt idx="4">
                  <c:v>48</c:v>
                </c:pt>
              </c:numCache>
            </c:numRef>
          </c:cat>
          <c:val>
            <c:numRef>
              <c:f>Tabelle1!$B$2:$B$6</c:f>
              <c:numCache>
                <c:formatCode>General</c:formatCode>
                <c:ptCount val="5"/>
              </c:numCache>
            </c:numRef>
          </c:val>
          <c:extLst>
            <c:ext xmlns:c16="http://schemas.microsoft.com/office/drawing/2014/chart" uri="{C3380CC4-5D6E-409C-BE32-E72D297353CC}">
              <c16:uniqueId val="{00000001-8784-43B3-AF76-0D25AC1A8654}"/>
            </c:ext>
          </c:extLst>
        </c:ser>
        <c:dLbls>
          <c:dLblPos val="outEnd"/>
          <c:showLegendKey val="0"/>
          <c:showVal val="1"/>
          <c:showCatName val="0"/>
          <c:showSerName val="0"/>
          <c:showPercent val="0"/>
          <c:showBubbleSize val="0"/>
        </c:dLbls>
        <c:gapWidth val="96"/>
        <c:overlap val="100"/>
        <c:axId val="214982288"/>
        <c:axId val="214978544"/>
      </c:barChart>
      <c:catAx>
        <c:axId val="214982288"/>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de-DE" sz="1330" b="0">
                    <a:solidFill>
                      <a:schemeClr val="tx1"/>
                    </a:solidFill>
                    <a:effectLst/>
                  </a:rPr>
                  <a:t>Time </a:t>
                </a:r>
                <a:r>
                  <a:rPr lang="de-DE" sz="1330" b="0" err="1">
                    <a:solidFill>
                      <a:schemeClr val="tx1"/>
                    </a:solidFill>
                    <a:effectLst/>
                  </a:rPr>
                  <a:t>to</a:t>
                </a:r>
                <a:r>
                  <a:rPr lang="de-DE" sz="1330" b="0">
                    <a:solidFill>
                      <a:schemeClr val="tx1"/>
                    </a:solidFill>
                    <a:effectLst/>
                  </a:rPr>
                  <a:t> </a:t>
                </a:r>
                <a:r>
                  <a:rPr lang="de-DE" sz="1330" b="0" err="1">
                    <a:solidFill>
                      <a:schemeClr val="tx1"/>
                    </a:solidFill>
                    <a:effectLst/>
                  </a:rPr>
                  <a:t>event</a:t>
                </a:r>
                <a:r>
                  <a:rPr lang="de-DE" sz="1330" b="0">
                    <a:solidFill>
                      <a:schemeClr val="tx1"/>
                    </a:solidFill>
                    <a:effectLst/>
                  </a:rPr>
                  <a:t> (PFS),</a:t>
                </a:r>
                <a:r>
                  <a:rPr lang="de-DE" sz="1330" b="0" baseline="0">
                    <a:solidFill>
                      <a:schemeClr val="tx1"/>
                    </a:solidFill>
                    <a:effectLst/>
                  </a:rPr>
                  <a:t> </a:t>
                </a:r>
                <a:r>
                  <a:rPr lang="de-DE" sz="1330" b="0" err="1">
                    <a:solidFill>
                      <a:schemeClr val="tx1"/>
                    </a:solidFill>
                    <a:effectLst/>
                  </a:rPr>
                  <a:t>months</a:t>
                </a:r>
                <a:endParaRPr lang="de-DE" sz="1330" b="0">
                  <a:solidFill>
                    <a:schemeClr val="tx1"/>
                  </a:solidFill>
                  <a:effectLst/>
                </a:endParaRP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IT"/>
            </a:p>
          </c:txPr>
        </c:title>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214978544"/>
        <c:crosses val="autoZero"/>
        <c:auto val="1"/>
        <c:lblAlgn val="ctr"/>
        <c:lblOffset val="100"/>
        <c:noMultiLvlLbl val="0"/>
      </c:catAx>
      <c:valAx>
        <c:axId val="214978544"/>
        <c:scaling>
          <c:orientation val="minMax"/>
          <c:max val="1"/>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de-DE" b="0" err="1">
                    <a:solidFill>
                      <a:schemeClr val="tx1"/>
                    </a:solidFill>
                  </a:rPr>
                  <a:t>Cumulative</a:t>
                </a:r>
                <a:r>
                  <a:rPr lang="de-DE" b="0">
                    <a:solidFill>
                      <a:schemeClr val="tx1"/>
                    </a:solidFill>
                  </a:rPr>
                  <a:t> </a:t>
                </a:r>
                <a:r>
                  <a:rPr lang="de-DE" b="0" err="1">
                    <a:solidFill>
                      <a:schemeClr val="tx1"/>
                    </a:solidFill>
                  </a:rPr>
                  <a:t>survival</a:t>
                </a:r>
                <a:endParaRPr lang="de-DE" b="0">
                  <a:solidFill>
                    <a:schemeClr val="tx1"/>
                  </a:solidFill>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IT"/>
            </a:p>
          </c:txPr>
        </c:title>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214982288"/>
        <c:crosses val="autoZero"/>
        <c:crossBetween val="midCat"/>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73215538015653"/>
          <c:y val="4.2930551284299699E-2"/>
          <c:w val="0.77165917055002231"/>
          <c:h val="0.80037127218727655"/>
        </c:manualLayout>
      </c:layout>
      <c:barChart>
        <c:barDir val="col"/>
        <c:grouping val="clustered"/>
        <c:varyColors val="0"/>
        <c:ser>
          <c:idx val="0"/>
          <c:order val="0"/>
          <c:tx>
            <c:strRef>
              <c:f>Tabelle1!$B$1</c:f>
              <c:strCache>
                <c:ptCount val="1"/>
                <c:pt idx="0">
                  <c:v>Spalte2</c:v>
                </c:pt>
              </c:strCache>
            </c:strRef>
          </c:tx>
          <c:spPr>
            <a:solidFill>
              <a:schemeClr val="bg1">
                <a:lumMod val="50000"/>
              </a:schemeClr>
            </a:solidFill>
            <a:ln>
              <a:noFill/>
            </a:ln>
            <a:effectLst/>
          </c:spPr>
          <c:invertIfNegative val="0"/>
          <c:dLbls>
            <c:dLbl>
              <c:idx val="4"/>
              <c:tx>
                <c:rich>
                  <a:bodyPr/>
                  <a:lstStyle/>
                  <a:p>
                    <a:endParaRPr lang="en-US"/>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B6D-4C36-84CF-DB1813841C0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Tabelle1!$A$2:$A$6</c:f>
              <c:numCache>
                <c:formatCode>General</c:formatCode>
                <c:ptCount val="5"/>
                <c:pt idx="0">
                  <c:v>0</c:v>
                </c:pt>
                <c:pt idx="1">
                  <c:v>12</c:v>
                </c:pt>
                <c:pt idx="2">
                  <c:v>24</c:v>
                </c:pt>
                <c:pt idx="3">
                  <c:v>36</c:v>
                </c:pt>
                <c:pt idx="4">
                  <c:v>48</c:v>
                </c:pt>
              </c:numCache>
            </c:numRef>
          </c:cat>
          <c:val>
            <c:numRef>
              <c:f>Tabelle1!$B$2:$B$6</c:f>
              <c:numCache>
                <c:formatCode>General</c:formatCode>
                <c:ptCount val="5"/>
              </c:numCache>
            </c:numRef>
          </c:val>
          <c:extLst>
            <c:ext xmlns:c16="http://schemas.microsoft.com/office/drawing/2014/chart" uri="{C3380CC4-5D6E-409C-BE32-E72D297353CC}">
              <c16:uniqueId val="{00000001-FB6D-4C36-84CF-DB1813841C06}"/>
            </c:ext>
          </c:extLst>
        </c:ser>
        <c:dLbls>
          <c:dLblPos val="outEnd"/>
          <c:showLegendKey val="0"/>
          <c:showVal val="1"/>
          <c:showCatName val="0"/>
          <c:showSerName val="0"/>
          <c:showPercent val="0"/>
          <c:showBubbleSize val="0"/>
        </c:dLbls>
        <c:gapWidth val="96"/>
        <c:overlap val="100"/>
        <c:axId val="214982288"/>
        <c:axId val="214978544"/>
      </c:barChart>
      <c:catAx>
        <c:axId val="214982288"/>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de-DE" sz="1330" b="0">
                    <a:solidFill>
                      <a:schemeClr val="tx1"/>
                    </a:solidFill>
                    <a:effectLst/>
                  </a:rPr>
                  <a:t>Time </a:t>
                </a:r>
                <a:r>
                  <a:rPr lang="de-DE" sz="1330" b="0" err="1">
                    <a:solidFill>
                      <a:schemeClr val="tx1"/>
                    </a:solidFill>
                    <a:effectLst/>
                  </a:rPr>
                  <a:t>to</a:t>
                </a:r>
                <a:r>
                  <a:rPr lang="de-DE" sz="1330" b="0">
                    <a:solidFill>
                      <a:schemeClr val="tx1"/>
                    </a:solidFill>
                    <a:effectLst/>
                  </a:rPr>
                  <a:t> </a:t>
                </a:r>
                <a:r>
                  <a:rPr lang="de-DE" sz="1330" b="0" err="1">
                    <a:solidFill>
                      <a:schemeClr val="tx1"/>
                    </a:solidFill>
                    <a:effectLst/>
                  </a:rPr>
                  <a:t>event</a:t>
                </a:r>
                <a:r>
                  <a:rPr lang="de-DE" sz="1330" b="0">
                    <a:solidFill>
                      <a:schemeClr val="tx1"/>
                    </a:solidFill>
                    <a:effectLst/>
                  </a:rPr>
                  <a:t> (PFS),</a:t>
                </a:r>
                <a:r>
                  <a:rPr lang="de-DE" sz="1330" b="0" baseline="0">
                    <a:solidFill>
                      <a:schemeClr val="tx1"/>
                    </a:solidFill>
                    <a:effectLst/>
                  </a:rPr>
                  <a:t> </a:t>
                </a:r>
                <a:r>
                  <a:rPr lang="de-DE" sz="1330" b="0" err="1">
                    <a:solidFill>
                      <a:schemeClr val="tx1"/>
                    </a:solidFill>
                    <a:effectLst/>
                  </a:rPr>
                  <a:t>months</a:t>
                </a:r>
                <a:endParaRPr lang="de-DE" sz="1330" b="0">
                  <a:solidFill>
                    <a:schemeClr val="tx1"/>
                  </a:solidFill>
                  <a:effectLst/>
                </a:endParaRP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IT"/>
            </a:p>
          </c:txPr>
        </c:title>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214978544"/>
        <c:crosses val="autoZero"/>
        <c:auto val="1"/>
        <c:lblAlgn val="ctr"/>
        <c:lblOffset val="100"/>
        <c:noMultiLvlLbl val="0"/>
      </c:catAx>
      <c:valAx>
        <c:axId val="214978544"/>
        <c:scaling>
          <c:orientation val="minMax"/>
          <c:max val="1"/>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de-DE" b="0" err="1">
                    <a:solidFill>
                      <a:schemeClr val="tx1"/>
                    </a:solidFill>
                  </a:rPr>
                  <a:t>Cumulative</a:t>
                </a:r>
                <a:r>
                  <a:rPr lang="de-DE" b="0">
                    <a:solidFill>
                      <a:schemeClr val="tx1"/>
                    </a:solidFill>
                  </a:rPr>
                  <a:t> </a:t>
                </a:r>
                <a:r>
                  <a:rPr lang="de-DE" b="0" err="1">
                    <a:solidFill>
                      <a:schemeClr val="tx1"/>
                    </a:solidFill>
                  </a:rPr>
                  <a:t>survival</a:t>
                </a:r>
                <a:endParaRPr lang="de-DE" b="0">
                  <a:solidFill>
                    <a:schemeClr val="tx1"/>
                  </a:solidFill>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IT"/>
            </a:p>
          </c:txPr>
        </c:title>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214982288"/>
        <c:crosses val="autoZero"/>
        <c:crossBetween val="midCat"/>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553678980845505E-2"/>
          <c:y val="0.11466210083269417"/>
          <c:w val="0.89899851156343313"/>
          <c:h val="0.84795717107035429"/>
        </c:manualLayout>
      </c:layout>
      <c:barChart>
        <c:barDir val="col"/>
        <c:grouping val="stacked"/>
        <c:varyColors val="0"/>
        <c:ser>
          <c:idx val="0"/>
          <c:order val="0"/>
          <c:tx>
            <c:strRef>
              <c:f>Tabelle1!$B$1</c:f>
              <c:strCache>
                <c:ptCount val="1"/>
                <c:pt idx="0">
                  <c:v>Datenreihe 1</c:v>
                </c:pt>
              </c:strCache>
            </c:strRef>
          </c:tx>
          <c:spPr>
            <a:solidFill>
              <a:schemeClr val="accent1"/>
            </a:solidFill>
            <a:ln>
              <a:noFill/>
            </a:ln>
            <a:effectLst/>
          </c:spPr>
          <c:invertIfNegative val="0"/>
          <c:cat>
            <c:numRef>
              <c:f>Tabelle1!$A$2:$A$3</c:f>
              <c:numCache>
                <c:formatCode>General</c:formatCode>
                <c:ptCount val="2"/>
              </c:numCache>
            </c:numRef>
          </c:cat>
          <c:val>
            <c:numRef>
              <c:f>Tabelle1!$B$2:$B$3</c:f>
              <c:numCache>
                <c:formatCode>General</c:formatCode>
                <c:ptCount val="2"/>
                <c:pt idx="0">
                  <c:v>6.5</c:v>
                </c:pt>
                <c:pt idx="1">
                  <c:v>5.8</c:v>
                </c:pt>
              </c:numCache>
            </c:numRef>
          </c:val>
          <c:extLst>
            <c:ext xmlns:c16="http://schemas.microsoft.com/office/drawing/2014/chart" uri="{C3380CC4-5D6E-409C-BE32-E72D297353CC}">
              <c16:uniqueId val="{00000000-366E-418B-8759-7AE51D349AF6}"/>
            </c:ext>
          </c:extLst>
        </c:ser>
        <c:ser>
          <c:idx val="1"/>
          <c:order val="1"/>
          <c:tx>
            <c:strRef>
              <c:f>Tabelle1!$C$1</c:f>
              <c:strCache>
                <c:ptCount val="1"/>
                <c:pt idx="0">
                  <c:v>Datenreihe 2</c:v>
                </c:pt>
              </c:strCache>
            </c:strRef>
          </c:tx>
          <c:spPr>
            <a:solidFill>
              <a:schemeClr val="accent2"/>
            </a:solidFill>
            <a:ln>
              <a:noFill/>
            </a:ln>
            <a:effectLst/>
          </c:spPr>
          <c:invertIfNegative val="0"/>
          <c:dPt>
            <c:idx val="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A-366E-418B-8759-7AE51D349AF6}"/>
              </c:ext>
            </c:extLst>
          </c:dPt>
          <c:dPt>
            <c:idx val="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9-366E-418B-8759-7AE51D349AF6}"/>
              </c:ext>
            </c:extLst>
          </c:dPt>
          <c:cat>
            <c:numRef>
              <c:f>Tabelle1!$A$2:$A$3</c:f>
              <c:numCache>
                <c:formatCode>General</c:formatCode>
                <c:ptCount val="2"/>
              </c:numCache>
            </c:numRef>
          </c:cat>
          <c:val>
            <c:numRef>
              <c:f>Tabelle1!$C$2:$C$3</c:f>
              <c:numCache>
                <c:formatCode>General</c:formatCode>
                <c:ptCount val="2"/>
                <c:pt idx="0">
                  <c:v>79.5</c:v>
                </c:pt>
                <c:pt idx="1">
                  <c:v>69.8</c:v>
                </c:pt>
              </c:numCache>
            </c:numRef>
          </c:val>
          <c:extLst>
            <c:ext xmlns:c16="http://schemas.microsoft.com/office/drawing/2014/chart" uri="{C3380CC4-5D6E-409C-BE32-E72D297353CC}">
              <c16:uniqueId val="{00000001-366E-418B-8759-7AE51D349AF6}"/>
            </c:ext>
          </c:extLst>
        </c:ser>
        <c:ser>
          <c:idx val="2"/>
          <c:order val="2"/>
          <c:tx>
            <c:strRef>
              <c:f>Tabelle1!$D$1</c:f>
              <c:strCache>
                <c:ptCount val="1"/>
                <c:pt idx="0">
                  <c:v>Datenreihe 3</c:v>
                </c:pt>
              </c:strCache>
            </c:strRef>
          </c:tx>
          <c:spPr>
            <a:solidFill>
              <a:schemeClr val="accent5">
                <a:lumMod val="60000"/>
                <a:lumOff val="40000"/>
              </a:schemeClr>
            </a:solidFill>
            <a:ln>
              <a:noFill/>
            </a:ln>
            <a:effectLst/>
          </c:spPr>
          <c:invertIfNegative val="0"/>
          <c:cat>
            <c:numRef>
              <c:f>Tabelle1!$A$2:$A$3</c:f>
              <c:numCache>
                <c:formatCode>General</c:formatCode>
                <c:ptCount val="2"/>
              </c:numCache>
            </c:numRef>
          </c:cat>
          <c:val>
            <c:numRef>
              <c:f>Tabelle1!$D$2:$D$3</c:f>
              <c:numCache>
                <c:formatCode>General</c:formatCode>
                <c:ptCount val="2"/>
                <c:pt idx="0">
                  <c:v>5.5</c:v>
                </c:pt>
                <c:pt idx="1">
                  <c:v>7.4</c:v>
                </c:pt>
              </c:numCache>
            </c:numRef>
          </c:val>
          <c:extLst>
            <c:ext xmlns:c16="http://schemas.microsoft.com/office/drawing/2014/chart" uri="{C3380CC4-5D6E-409C-BE32-E72D297353CC}">
              <c16:uniqueId val="{00000002-366E-418B-8759-7AE51D349AF6}"/>
            </c:ext>
          </c:extLst>
        </c:ser>
        <c:ser>
          <c:idx val="3"/>
          <c:order val="3"/>
          <c:tx>
            <c:strRef>
              <c:f>Tabelle1!$E$1</c:f>
              <c:strCache>
                <c:ptCount val="1"/>
                <c:pt idx="0">
                  <c:v>Datenreihe 4</c:v>
                </c:pt>
              </c:strCache>
            </c:strRef>
          </c:tx>
          <c:spPr>
            <a:solidFill>
              <a:schemeClr val="accent4"/>
            </a:solidFill>
            <a:ln>
              <a:noFill/>
            </a:ln>
            <a:effectLst/>
          </c:spPr>
          <c:invertIfNegative val="0"/>
          <c:cat>
            <c:numRef>
              <c:f>Tabelle1!$A$2:$A$3</c:f>
              <c:numCache>
                <c:formatCode>General</c:formatCode>
                <c:ptCount val="2"/>
              </c:numCache>
            </c:numRef>
          </c:cat>
          <c:val>
            <c:numRef>
              <c:f>Tabelle1!$E$2:$E$3</c:f>
              <c:numCache>
                <c:formatCode>General</c:formatCode>
                <c:ptCount val="2"/>
                <c:pt idx="0">
                  <c:v>4.9000000000000004</c:v>
                </c:pt>
                <c:pt idx="1">
                  <c:v>10.5</c:v>
                </c:pt>
              </c:numCache>
            </c:numRef>
          </c:val>
          <c:extLst>
            <c:ext xmlns:c16="http://schemas.microsoft.com/office/drawing/2014/chart" uri="{C3380CC4-5D6E-409C-BE32-E72D297353CC}">
              <c16:uniqueId val="{00000003-366E-418B-8759-7AE51D349AF6}"/>
            </c:ext>
          </c:extLst>
        </c:ser>
        <c:ser>
          <c:idx val="4"/>
          <c:order val="4"/>
          <c:tx>
            <c:strRef>
              <c:f>Tabelle1!$F$1</c:f>
              <c:strCache>
                <c:ptCount val="1"/>
                <c:pt idx="0">
                  <c:v>Datenreihe 5</c:v>
                </c:pt>
              </c:strCache>
            </c:strRef>
          </c:tx>
          <c:spPr>
            <a:solidFill>
              <a:schemeClr val="accent5"/>
            </a:solidFill>
            <a:ln>
              <a:noFill/>
            </a:ln>
            <a:effectLst/>
          </c:spPr>
          <c:invertIfNegative val="0"/>
          <c:cat>
            <c:numRef>
              <c:f>Tabelle1!$A$2:$A$3</c:f>
              <c:numCache>
                <c:formatCode>General</c:formatCode>
                <c:ptCount val="2"/>
              </c:numCache>
            </c:numRef>
          </c:cat>
          <c:val>
            <c:numRef>
              <c:f>Tabelle1!$F$2:$F$3</c:f>
              <c:numCache>
                <c:formatCode>General</c:formatCode>
                <c:ptCount val="2"/>
                <c:pt idx="0">
                  <c:v>0.9</c:v>
                </c:pt>
                <c:pt idx="1">
                  <c:v>2.2000000000000002</c:v>
                </c:pt>
              </c:numCache>
            </c:numRef>
          </c:val>
          <c:extLst>
            <c:ext xmlns:c16="http://schemas.microsoft.com/office/drawing/2014/chart" uri="{C3380CC4-5D6E-409C-BE32-E72D297353CC}">
              <c16:uniqueId val="{00000004-366E-418B-8759-7AE51D349AF6}"/>
            </c:ext>
          </c:extLst>
        </c:ser>
        <c:ser>
          <c:idx val="5"/>
          <c:order val="5"/>
          <c:tx>
            <c:strRef>
              <c:f>Tabelle1!$G$1</c:f>
              <c:strCache>
                <c:ptCount val="1"/>
                <c:pt idx="0">
                  <c:v>Datenreihe 6</c:v>
                </c:pt>
              </c:strCache>
            </c:strRef>
          </c:tx>
          <c:spPr>
            <a:solidFill>
              <a:schemeClr val="accent6"/>
            </a:solidFill>
            <a:ln>
              <a:noFill/>
            </a:ln>
            <a:effectLst/>
          </c:spPr>
          <c:invertIfNegative val="0"/>
          <c:cat>
            <c:numRef>
              <c:f>Tabelle1!$A$2:$A$3</c:f>
              <c:numCache>
                <c:formatCode>General</c:formatCode>
                <c:ptCount val="2"/>
              </c:numCache>
            </c:numRef>
          </c:cat>
          <c:val>
            <c:numRef>
              <c:f>Tabelle1!$G$2:$G$3</c:f>
              <c:numCache>
                <c:formatCode>General</c:formatCode>
                <c:ptCount val="2"/>
                <c:pt idx="0">
                  <c:v>2.4</c:v>
                </c:pt>
                <c:pt idx="1">
                  <c:v>4.3</c:v>
                </c:pt>
              </c:numCache>
            </c:numRef>
          </c:val>
          <c:extLst>
            <c:ext xmlns:c16="http://schemas.microsoft.com/office/drawing/2014/chart" uri="{C3380CC4-5D6E-409C-BE32-E72D297353CC}">
              <c16:uniqueId val="{00000007-366E-418B-8759-7AE51D349AF6}"/>
            </c:ext>
          </c:extLst>
        </c:ser>
        <c:dLbls>
          <c:showLegendKey val="0"/>
          <c:showVal val="0"/>
          <c:showCatName val="0"/>
          <c:showSerName val="0"/>
          <c:showPercent val="0"/>
          <c:showBubbleSize val="0"/>
        </c:dLbls>
        <c:gapWidth val="150"/>
        <c:overlap val="100"/>
        <c:axId val="2036284816"/>
        <c:axId val="2036283568"/>
      </c:barChart>
      <c:catAx>
        <c:axId val="2036284816"/>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IT"/>
          </a:p>
        </c:txPr>
        <c:crossAx val="2036283568"/>
        <c:crosses val="autoZero"/>
        <c:auto val="1"/>
        <c:lblAlgn val="ctr"/>
        <c:lblOffset val="100"/>
        <c:noMultiLvlLbl val="0"/>
      </c:catAx>
      <c:valAx>
        <c:axId val="2036283568"/>
        <c:scaling>
          <c:orientation val="minMax"/>
          <c:max val="100"/>
          <c:min val="0"/>
        </c:scaling>
        <c:delete val="0"/>
        <c:axPos val="l"/>
        <c:numFmt formatCode="General" sourceLinked="1"/>
        <c:majorTickMark val="none"/>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2036284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898787291087923"/>
          <c:y val="8.180807340570416E-2"/>
          <c:w val="0.68727593668575915"/>
          <c:h val="0.78062013505571648"/>
        </c:manualLayout>
      </c:layout>
      <c:barChart>
        <c:barDir val="bar"/>
        <c:grouping val="stacked"/>
        <c:varyColors val="0"/>
        <c:ser>
          <c:idx val="0"/>
          <c:order val="0"/>
          <c:tx>
            <c:strRef>
              <c:f>Tabelle1!$B$1</c:f>
              <c:strCache>
                <c:ptCount val="1"/>
                <c:pt idx="0">
                  <c:v>Grade 1</c:v>
                </c:pt>
              </c:strCache>
            </c:strRef>
          </c:tx>
          <c:spPr>
            <a:solidFill>
              <a:schemeClr val="accent2">
                <a:lumMod val="40000"/>
                <a:lumOff val="60000"/>
              </a:schemeClr>
            </a:solidFill>
            <a:ln>
              <a:noFill/>
            </a:ln>
            <a:effectLst/>
          </c:spPr>
          <c:invertIfNegative val="0"/>
          <c:cat>
            <c:strRef>
              <c:f>Tabelle1!$A$2:$A$17</c:f>
              <c:strCache>
                <c:ptCount val="16"/>
                <c:pt idx="0">
                  <c:v>Infections and infestation</c:v>
                </c:pt>
                <c:pt idx="1">
                  <c:v>Diarrhea</c:v>
                </c:pt>
                <c:pt idx="2">
                  <c:v>Infusion-related reactions</c:v>
                </c:pt>
                <c:pt idx="3">
                  <c:v>Headache</c:v>
                </c:pt>
                <c:pt idx="4">
                  <c:v>Nausea</c:v>
                </c:pt>
                <c:pt idx="5">
                  <c:v>Arthralgia</c:v>
                </c:pt>
                <c:pt idx="6">
                  <c:v>Muscle spasm</c:v>
                </c:pt>
                <c:pt idx="7">
                  <c:v>Rash</c:v>
                </c:pt>
                <c:pt idx="8">
                  <c:v>Fatigue</c:v>
                </c:pt>
                <c:pt idx="9">
                  <c:v>Atrial fibrillation</c:v>
                </c:pt>
                <c:pt idx="10">
                  <c:v>Oedema</c:v>
                </c:pt>
                <c:pt idx="11">
                  <c:v>Dyspepsia</c:v>
                </c:pt>
                <c:pt idx="12">
                  <c:v>Pyrexia</c:v>
                </c:pt>
                <c:pt idx="13">
                  <c:v>Reflux disease</c:v>
                </c:pt>
                <c:pt idx="14">
                  <c:v>Abdominal pain upper</c:v>
                </c:pt>
                <c:pt idx="15">
                  <c:v>Dizzines</c:v>
                </c:pt>
              </c:strCache>
            </c:strRef>
          </c:cat>
          <c:val>
            <c:numRef>
              <c:f>Tabelle1!$B$2:$B$17</c:f>
              <c:numCache>
                <c:formatCode>General</c:formatCode>
                <c:ptCount val="16"/>
              </c:numCache>
            </c:numRef>
          </c:val>
          <c:extLst>
            <c:ext xmlns:c16="http://schemas.microsoft.com/office/drawing/2014/chart" uri="{C3380CC4-5D6E-409C-BE32-E72D297353CC}">
              <c16:uniqueId val="{00000000-6487-4512-8F73-30139CAD242F}"/>
            </c:ext>
          </c:extLst>
        </c:ser>
        <c:ser>
          <c:idx val="1"/>
          <c:order val="1"/>
          <c:tx>
            <c:strRef>
              <c:f>Tabelle1!$C$1</c:f>
              <c:strCache>
                <c:ptCount val="1"/>
                <c:pt idx="0">
                  <c:v>Grade 2</c:v>
                </c:pt>
              </c:strCache>
            </c:strRef>
          </c:tx>
          <c:spPr>
            <a:solidFill>
              <a:schemeClr val="accent2">
                <a:lumMod val="60000"/>
                <a:lumOff val="40000"/>
              </a:schemeClr>
            </a:solidFill>
            <a:ln>
              <a:noFill/>
            </a:ln>
            <a:effectLst/>
          </c:spPr>
          <c:invertIfNegative val="0"/>
          <c:cat>
            <c:strRef>
              <c:f>Tabelle1!$A$2:$A$17</c:f>
              <c:strCache>
                <c:ptCount val="16"/>
                <c:pt idx="0">
                  <c:v>Infections and infestation</c:v>
                </c:pt>
                <c:pt idx="1">
                  <c:v>Diarrhea</c:v>
                </c:pt>
                <c:pt idx="2">
                  <c:v>Infusion-related reactions</c:v>
                </c:pt>
                <c:pt idx="3">
                  <c:v>Headache</c:v>
                </c:pt>
                <c:pt idx="4">
                  <c:v>Nausea</c:v>
                </c:pt>
                <c:pt idx="5">
                  <c:v>Arthralgia</c:v>
                </c:pt>
                <c:pt idx="6">
                  <c:v>Muscle spasm</c:v>
                </c:pt>
                <c:pt idx="7">
                  <c:v>Rash</c:v>
                </c:pt>
                <c:pt idx="8">
                  <c:v>Fatigue</c:v>
                </c:pt>
                <c:pt idx="9">
                  <c:v>Atrial fibrillation</c:v>
                </c:pt>
                <c:pt idx="10">
                  <c:v>Oedema</c:v>
                </c:pt>
                <c:pt idx="11">
                  <c:v>Dyspepsia</c:v>
                </c:pt>
                <c:pt idx="12">
                  <c:v>Pyrexia</c:v>
                </c:pt>
                <c:pt idx="13">
                  <c:v>Reflux disease</c:v>
                </c:pt>
                <c:pt idx="14">
                  <c:v>Abdominal pain upper</c:v>
                </c:pt>
                <c:pt idx="15">
                  <c:v>Dizzines</c:v>
                </c:pt>
              </c:strCache>
            </c:strRef>
          </c:cat>
          <c:val>
            <c:numRef>
              <c:f>Tabelle1!$C$2:$C$17</c:f>
              <c:numCache>
                <c:formatCode>General</c:formatCode>
                <c:ptCount val="16"/>
              </c:numCache>
            </c:numRef>
          </c:val>
          <c:extLst>
            <c:ext xmlns:c16="http://schemas.microsoft.com/office/drawing/2014/chart" uri="{C3380CC4-5D6E-409C-BE32-E72D297353CC}">
              <c16:uniqueId val="{00000001-6487-4512-8F73-30139CAD242F}"/>
            </c:ext>
          </c:extLst>
        </c:ser>
        <c:ser>
          <c:idx val="2"/>
          <c:order val="2"/>
          <c:tx>
            <c:strRef>
              <c:f>Tabelle1!$D$1</c:f>
              <c:strCache>
                <c:ptCount val="1"/>
                <c:pt idx="0">
                  <c:v>Grade 3</c:v>
                </c:pt>
              </c:strCache>
            </c:strRef>
          </c:tx>
          <c:spPr>
            <a:solidFill>
              <a:schemeClr val="accent2"/>
            </a:solidFill>
            <a:ln>
              <a:noFill/>
            </a:ln>
            <a:effectLst/>
          </c:spPr>
          <c:invertIfNegative val="0"/>
          <c:cat>
            <c:strRef>
              <c:f>Tabelle1!$A$2:$A$17</c:f>
              <c:strCache>
                <c:ptCount val="16"/>
                <c:pt idx="0">
                  <c:v>Infections and infestation</c:v>
                </c:pt>
                <c:pt idx="1">
                  <c:v>Diarrhea</c:v>
                </c:pt>
                <c:pt idx="2">
                  <c:v>Infusion-related reactions</c:v>
                </c:pt>
                <c:pt idx="3">
                  <c:v>Headache</c:v>
                </c:pt>
                <c:pt idx="4">
                  <c:v>Nausea</c:v>
                </c:pt>
                <c:pt idx="5">
                  <c:v>Arthralgia</c:v>
                </c:pt>
                <c:pt idx="6">
                  <c:v>Muscle spasm</c:v>
                </c:pt>
                <c:pt idx="7">
                  <c:v>Rash</c:v>
                </c:pt>
                <c:pt idx="8">
                  <c:v>Fatigue</c:v>
                </c:pt>
                <c:pt idx="9">
                  <c:v>Atrial fibrillation</c:v>
                </c:pt>
                <c:pt idx="10">
                  <c:v>Oedema</c:v>
                </c:pt>
                <c:pt idx="11">
                  <c:v>Dyspepsia</c:v>
                </c:pt>
                <c:pt idx="12">
                  <c:v>Pyrexia</c:v>
                </c:pt>
                <c:pt idx="13">
                  <c:v>Reflux disease</c:v>
                </c:pt>
                <c:pt idx="14">
                  <c:v>Abdominal pain upper</c:v>
                </c:pt>
                <c:pt idx="15">
                  <c:v>Dizzines</c:v>
                </c:pt>
              </c:strCache>
            </c:strRef>
          </c:cat>
          <c:val>
            <c:numRef>
              <c:f>Tabelle1!$D$2:$D$17</c:f>
              <c:numCache>
                <c:formatCode>General</c:formatCode>
                <c:ptCount val="16"/>
              </c:numCache>
            </c:numRef>
          </c:val>
          <c:extLst>
            <c:ext xmlns:c16="http://schemas.microsoft.com/office/drawing/2014/chart" uri="{C3380CC4-5D6E-409C-BE32-E72D297353CC}">
              <c16:uniqueId val="{00000002-6487-4512-8F73-30139CAD242F}"/>
            </c:ext>
          </c:extLst>
        </c:ser>
        <c:ser>
          <c:idx val="3"/>
          <c:order val="3"/>
          <c:tx>
            <c:strRef>
              <c:f>Tabelle1!$E$1</c:f>
              <c:strCache>
                <c:ptCount val="1"/>
                <c:pt idx="0">
                  <c:v>Grade 4</c:v>
                </c:pt>
              </c:strCache>
            </c:strRef>
          </c:tx>
          <c:spPr>
            <a:solidFill>
              <a:schemeClr val="accent2">
                <a:lumMod val="75000"/>
              </a:schemeClr>
            </a:solidFill>
            <a:ln>
              <a:noFill/>
            </a:ln>
            <a:effectLst/>
          </c:spPr>
          <c:invertIfNegative val="0"/>
          <c:cat>
            <c:strRef>
              <c:f>Tabelle1!$A$2:$A$17</c:f>
              <c:strCache>
                <c:ptCount val="16"/>
                <c:pt idx="0">
                  <c:v>Infections and infestation</c:v>
                </c:pt>
                <c:pt idx="1">
                  <c:v>Diarrhea</c:v>
                </c:pt>
                <c:pt idx="2">
                  <c:v>Infusion-related reactions</c:v>
                </c:pt>
                <c:pt idx="3">
                  <c:v>Headache</c:v>
                </c:pt>
                <c:pt idx="4">
                  <c:v>Nausea</c:v>
                </c:pt>
                <c:pt idx="5">
                  <c:v>Arthralgia</c:v>
                </c:pt>
                <c:pt idx="6">
                  <c:v>Muscle spasm</c:v>
                </c:pt>
                <c:pt idx="7">
                  <c:v>Rash</c:v>
                </c:pt>
                <c:pt idx="8">
                  <c:v>Fatigue</c:v>
                </c:pt>
                <c:pt idx="9">
                  <c:v>Atrial fibrillation</c:v>
                </c:pt>
                <c:pt idx="10">
                  <c:v>Oedema</c:v>
                </c:pt>
                <c:pt idx="11">
                  <c:v>Dyspepsia</c:v>
                </c:pt>
                <c:pt idx="12">
                  <c:v>Pyrexia</c:v>
                </c:pt>
                <c:pt idx="13">
                  <c:v>Reflux disease</c:v>
                </c:pt>
                <c:pt idx="14">
                  <c:v>Abdominal pain upper</c:v>
                </c:pt>
                <c:pt idx="15">
                  <c:v>Dizzines</c:v>
                </c:pt>
              </c:strCache>
            </c:strRef>
          </c:cat>
          <c:val>
            <c:numRef>
              <c:f>Tabelle1!$E$2:$E$17</c:f>
              <c:numCache>
                <c:formatCode>General</c:formatCode>
                <c:ptCount val="16"/>
              </c:numCache>
            </c:numRef>
          </c:val>
          <c:extLst>
            <c:ext xmlns:c16="http://schemas.microsoft.com/office/drawing/2014/chart" uri="{C3380CC4-5D6E-409C-BE32-E72D297353CC}">
              <c16:uniqueId val="{00000003-6487-4512-8F73-30139CAD242F}"/>
            </c:ext>
          </c:extLst>
        </c:ser>
        <c:ser>
          <c:idx val="4"/>
          <c:order val="4"/>
          <c:tx>
            <c:strRef>
              <c:f>Tabelle1!$F$1</c:f>
              <c:strCache>
                <c:ptCount val="1"/>
                <c:pt idx="0">
                  <c:v>Grade 5</c:v>
                </c:pt>
              </c:strCache>
            </c:strRef>
          </c:tx>
          <c:spPr>
            <a:solidFill>
              <a:schemeClr val="accent2">
                <a:lumMod val="50000"/>
              </a:schemeClr>
            </a:solidFill>
            <a:ln>
              <a:noFill/>
            </a:ln>
            <a:effectLst/>
          </c:spPr>
          <c:invertIfNegative val="0"/>
          <c:cat>
            <c:strRef>
              <c:f>Tabelle1!$A$2:$A$17</c:f>
              <c:strCache>
                <c:ptCount val="16"/>
                <c:pt idx="0">
                  <c:v>Infections and infestation</c:v>
                </c:pt>
                <c:pt idx="1">
                  <c:v>Diarrhea</c:v>
                </c:pt>
                <c:pt idx="2">
                  <c:v>Infusion-related reactions</c:v>
                </c:pt>
                <c:pt idx="3">
                  <c:v>Headache</c:v>
                </c:pt>
                <c:pt idx="4">
                  <c:v>Nausea</c:v>
                </c:pt>
                <c:pt idx="5">
                  <c:v>Arthralgia</c:v>
                </c:pt>
                <c:pt idx="6">
                  <c:v>Muscle spasm</c:v>
                </c:pt>
                <c:pt idx="7">
                  <c:v>Rash</c:v>
                </c:pt>
                <c:pt idx="8">
                  <c:v>Fatigue</c:v>
                </c:pt>
                <c:pt idx="9">
                  <c:v>Atrial fibrillation</c:v>
                </c:pt>
                <c:pt idx="10">
                  <c:v>Oedema</c:v>
                </c:pt>
                <c:pt idx="11">
                  <c:v>Dyspepsia</c:v>
                </c:pt>
                <c:pt idx="12">
                  <c:v>Pyrexia</c:v>
                </c:pt>
                <c:pt idx="13">
                  <c:v>Reflux disease</c:v>
                </c:pt>
                <c:pt idx="14">
                  <c:v>Abdominal pain upper</c:v>
                </c:pt>
                <c:pt idx="15">
                  <c:v>Dizzines</c:v>
                </c:pt>
              </c:strCache>
            </c:strRef>
          </c:cat>
          <c:val>
            <c:numRef>
              <c:f>Tabelle1!$F$2:$F$17</c:f>
              <c:numCache>
                <c:formatCode>General</c:formatCode>
                <c:ptCount val="16"/>
              </c:numCache>
            </c:numRef>
          </c:val>
          <c:extLst>
            <c:ext xmlns:c16="http://schemas.microsoft.com/office/drawing/2014/chart" uri="{C3380CC4-5D6E-409C-BE32-E72D297353CC}">
              <c16:uniqueId val="{00000004-6487-4512-8F73-30139CAD242F}"/>
            </c:ext>
          </c:extLst>
        </c:ser>
        <c:dLbls>
          <c:showLegendKey val="0"/>
          <c:showVal val="0"/>
          <c:showCatName val="0"/>
          <c:showSerName val="0"/>
          <c:showPercent val="0"/>
          <c:showBubbleSize val="0"/>
        </c:dLbls>
        <c:gapWidth val="150"/>
        <c:overlap val="100"/>
        <c:axId val="1983700831"/>
        <c:axId val="1983714559"/>
      </c:barChart>
      <c:catAx>
        <c:axId val="1983700831"/>
        <c:scaling>
          <c:orientation val="minMax"/>
        </c:scaling>
        <c:delete val="0"/>
        <c:axPos val="l"/>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1983714559"/>
        <c:crosses val="autoZero"/>
        <c:auto val="1"/>
        <c:lblAlgn val="ctr"/>
        <c:lblOffset val="100"/>
        <c:noMultiLvlLbl val="0"/>
      </c:catAx>
      <c:valAx>
        <c:axId val="1983714559"/>
        <c:scaling>
          <c:orientation val="minMax"/>
          <c:max val="90"/>
          <c:min val="0"/>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1983700831"/>
        <c:crosses val="autoZero"/>
        <c:crossBetween val="between"/>
        <c:majorUnit val="10"/>
      </c:valAx>
      <c:spPr>
        <a:noFill/>
        <a:ln>
          <a:noFill/>
        </a:ln>
        <a:effectLst/>
      </c:spPr>
    </c:plotArea>
    <c:legend>
      <c:legendPos val="b"/>
      <c:layout>
        <c:manualLayout>
          <c:xMode val="edge"/>
          <c:yMode val="edge"/>
          <c:x val="0.22658793564503685"/>
          <c:y val="0.91956748204250272"/>
          <c:w val="0.546823998879302"/>
          <c:h val="5.292140899335984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898787291087923"/>
          <c:y val="0.25969335433432889"/>
          <c:w val="0.54712377779073196"/>
          <c:h val="0.38225643365020412"/>
        </c:manualLayout>
      </c:layout>
      <c:barChart>
        <c:barDir val="bar"/>
        <c:grouping val="stacked"/>
        <c:varyColors val="0"/>
        <c:ser>
          <c:idx val="0"/>
          <c:order val="0"/>
          <c:tx>
            <c:strRef>
              <c:f>Tabelle1!$B$1</c:f>
              <c:strCache>
                <c:ptCount val="1"/>
                <c:pt idx="0">
                  <c:v>Grade 1</c:v>
                </c:pt>
              </c:strCache>
            </c:strRef>
          </c:tx>
          <c:spPr>
            <a:solidFill>
              <a:schemeClr val="accent2">
                <a:lumMod val="40000"/>
                <a:lumOff val="60000"/>
              </a:schemeClr>
            </a:solidFill>
            <a:ln>
              <a:noFill/>
            </a:ln>
            <a:effectLst/>
          </c:spPr>
          <c:invertIfNegative val="0"/>
          <c:cat>
            <c:strRef>
              <c:f>Tabelle1!$A$2:$A$3</c:f>
              <c:strCache>
                <c:ptCount val="2"/>
                <c:pt idx="0">
                  <c:v>Neutropenia</c:v>
                </c:pt>
                <c:pt idx="1">
                  <c:v>Thrombocytopenia</c:v>
                </c:pt>
              </c:strCache>
            </c:strRef>
          </c:cat>
          <c:val>
            <c:numRef>
              <c:f>Tabelle1!$B$2:$B$3</c:f>
              <c:numCache>
                <c:formatCode>General</c:formatCode>
                <c:ptCount val="2"/>
              </c:numCache>
            </c:numRef>
          </c:val>
          <c:extLst>
            <c:ext xmlns:c16="http://schemas.microsoft.com/office/drawing/2014/chart" uri="{C3380CC4-5D6E-409C-BE32-E72D297353CC}">
              <c16:uniqueId val="{00000000-F8F6-406F-AF65-4B6A0561CE65}"/>
            </c:ext>
          </c:extLst>
        </c:ser>
        <c:ser>
          <c:idx val="1"/>
          <c:order val="1"/>
          <c:tx>
            <c:strRef>
              <c:f>Tabelle1!$C$1</c:f>
              <c:strCache>
                <c:ptCount val="1"/>
                <c:pt idx="0">
                  <c:v>Grade 2</c:v>
                </c:pt>
              </c:strCache>
            </c:strRef>
          </c:tx>
          <c:spPr>
            <a:solidFill>
              <a:schemeClr val="accent2">
                <a:lumMod val="60000"/>
                <a:lumOff val="40000"/>
              </a:schemeClr>
            </a:solidFill>
            <a:ln>
              <a:noFill/>
            </a:ln>
            <a:effectLst/>
          </c:spPr>
          <c:invertIfNegative val="0"/>
          <c:cat>
            <c:strRef>
              <c:f>Tabelle1!$A$2:$A$3</c:f>
              <c:strCache>
                <c:ptCount val="2"/>
                <c:pt idx="0">
                  <c:v>Neutropenia</c:v>
                </c:pt>
                <c:pt idx="1">
                  <c:v>Thrombocytopenia</c:v>
                </c:pt>
              </c:strCache>
            </c:strRef>
          </c:cat>
          <c:val>
            <c:numRef>
              <c:f>Tabelle1!$C$2:$C$3</c:f>
              <c:numCache>
                <c:formatCode>General</c:formatCode>
                <c:ptCount val="2"/>
              </c:numCache>
            </c:numRef>
          </c:val>
          <c:extLst>
            <c:ext xmlns:c16="http://schemas.microsoft.com/office/drawing/2014/chart" uri="{C3380CC4-5D6E-409C-BE32-E72D297353CC}">
              <c16:uniqueId val="{00000001-F8F6-406F-AF65-4B6A0561CE65}"/>
            </c:ext>
          </c:extLst>
        </c:ser>
        <c:ser>
          <c:idx val="2"/>
          <c:order val="2"/>
          <c:tx>
            <c:strRef>
              <c:f>Tabelle1!$D$1</c:f>
              <c:strCache>
                <c:ptCount val="1"/>
                <c:pt idx="0">
                  <c:v>Grade 3</c:v>
                </c:pt>
              </c:strCache>
            </c:strRef>
          </c:tx>
          <c:spPr>
            <a:solidFill>
              <a:schemeClr val="accent2"/>
            </a:solidFill>
            <a:ln>
              <a:noFill/>
            </a:ln>
            <a:effectLst/>
          </c:spPr>
          <c:invertIfNegative val="0"/>
          <c:cat>
            <c:strRef>
              <c:f>Tabelle1!$A$2:$A$3</c:f>
              <c:strCache>
                <c:ptCount val="2"/>
                <c:pt idx="0">
                  <c:v>Neutropenia</c:v>
                </c:pt>
                <c:pt idx="1">
                  <c:v>Thrombocytopenia</c:v>
                </c:pt>
              </c:strCache>
            </c:strRef>
          </c:cat>
          <c:val>
            <c:numRef>
              <c:f>Tabelle1!$D$2:$D$3</c:f>
              <c:numCache>
                <c:formatCode>General</c:formatCode>
                <c:ptCount val="2"/>
              </c:numCache>
            </c:numRef>
          </c:val>
          <c:extLst>
            <c:ext xmlns:c16="http://schemas.microsoft.com/office/drawing/2014/chart" uri="{C3380CC4-5D6E-409C-BE32-E72D297353CC}">
              <c16:uniqueId val="{00000002-F8F6-406F-AF65-4B6A0561CE65}"/>
            </c:ext>
          </c:extLst>
        </c:ser>
        <c:ser>
          <c:idx val="3"/>
          <c:order val="3"/>
          <c:tx>
            <c:strRef>
              <c:f>Tabelle1!$E$1</c:f>
              <c:strCache>
                <c:ptCount val="1"/>
                <c:pt idx="0">
                  <c:v>Grade 4</c:v>
                </c:pt>
              </c:strCache>
            </c:strRef>
          </c:tx>
          <c:spPr>
            <a:solidFill>
              <a:schemeClr val="accent2">
                <a:lumMod val="75000"/>
              </a:schemeClr>
            </a:solidFill>
            <a:ln>
              <a:noFill/>
            </a:ln>
            <a:effectLst/>
          </c:spPr>
          <c:invertIfNegative val="0"/>
          <c:cat>
            <c:strRef>
              <c:f>Tabelle1!$A$2:$A$3</c:f>
              <c:strCache>
                <c:ptCount val="2"/>
                <c:pt idx="0">
                  <c:v>Neutropenia</c:v>
                </c:pt>
                <c:pt idx="1">
                  <c:v>Thrombocytopenia</c:v>
                </c:pt>
              </c:strCache>
            </c:strRef>
          </c:cat>
          <c:val>
            <c:numRef>
              <c:f>Tabelle1!$E$2:$E$3</c:f>
              <c:numCache>
                <c:formatCode>General</c:formatCode>
                <c:ptCount val="2"/>
              </c:numCache>
            </c:numRef>
          </c:val>
          <c:extLst>
            <c:ext xmlns:c16="http://schemas.microsoft.com/office/drawing/2014/chart" uri="{C3380CC4-5D6E-409C-BE32-E72D297353CC}">
              <c16:uniqueId val="{00000003-F8F6-406F-AF65-4B6A0561CE65}"/>
            </c:ext>
          </c:extLst>
        </c:ser>
        <c:ser>
          <c:idx val="4"/>
          <c:order val="4"/>
          <c:tx>
            <c:strRef>
              <c:f>Tabelle1!$F$1</c:f>
              <c:strCache>
                <c:ptCount val="1"/>
                <c:pt idx="0">
                  <c:v>Grade 5</c:v>
                </c:pt>
              </c:strCache>
            </c:strRef>
          </c:tx>
          <c:spPr>
            <a:solidFill>
              <a:schemeClr val="accent2">
                <a:lumMod val="50000"/>
              </a:schemeClr>
            </a:solidFill>
            <a:ln>
              <a:noFill/>
            </a:ln>
            <a:effectLst/>
          </c:spPr>
          <c:invertIfNegative val="0"/>
          <c:cat>
            <c:strRef>
              <c:f>Tabelle1!$A$2:$A$3</c:f>
              <c:strCache>
                <c:ptCount val="2"/>
                <c:pt idx="0">
                  <c:v>Neutropenia</c:v>
                </c:pt>
                <c:pt idx="1">
                  <c:v>Thrombocytopenia</c:v>
                </c:pt>
              </c:strCache>
            </c:strRef>
          </c:cat>
          <c:val>
            <c:numRef>
              <c:f>Tabelle1!$F$2:$F$3</c:f>
              <c:numCache>
                <c:formatCode>General</c:formatCode>
                <c:ptCount val="2"/>
              </c:numCache>
            </c:numRef>
          </c:val>
          <c:extLst>
            <c:ext xmlns:c16="http://schemas.microsoft.com/office/drawing/2014/chart" uri="{C3380CC4-5D6E-409C-BE32-E72D297353CC}">
              <c16:uniqueId val="{00000004-F8F6-406F-AF65-4B6A0561CE65}"/>
            </c:ext>
          </c:extLst>
        </c:ser>
        <c:dLbls>
          <c:showLegendKey val="0"/>
          <c:showVal val="0"/>
          <c:showCatName val="0"/>
          <c:showSerName val="0"/>
          <c:showPercent val="0"/>
          <c:showBubbleSize val="0"/>
        </c:dLbls>
        <c:gapWidth val="150"/>
        <c:overlap val="100"/>
        <c:axId val="1983700831"/>
        <c:axId val="1983714559"/>
      </c:barChart>
      <c:catAx>
        <c:axId val="1983700831"/>
        <c:scaling>
          <c:orientation val="minMax"/>
        </c:scaling>
        <c:delete val="0"/>
        <c:axPos val="l"/>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1983714559"/>
        <c:crosses val="autoZero"/>
        <c:auto val="1"/>
        <c:lblAlgn val="ctr"/>
        <c:lblOffset val="100"/>
        <c:noMultiLvlLbl val="0"/>
      </c:catAx>
      <c:valAx>
        <c:axId val="1983714559"/>
        <c:scaling>
          <c:orientation val="minMax"/>
          <c:max val="60"/>
          <c:min val="0"/>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1983700831"/>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Tabelle1!$B$1</c:f>
              <c:strCache>
                <c:ptCount val="1"/>
                <c:pt idx="0">
                  <c:v>Datenreihe 1</c:v>
                </c:pt>
              </c:strCache>
            </c:strRef>
          </c:tx>
          <c:spPr>
            <a:solidFill>
              <a:schemeClr val="accent1"/>
            </a:solidFill>
            <a:ln>
              <a:noFill/>
            </a:ln>
            <a:effectLst/>
          </c:spPr>
          <c:invertIfNegative val="0"/>
          <c:cat>
            <c:strRef>
              <c:f>Tabelle1!$A$2:$A$4</c:f>
              <c:strCache>
                <c:ptCount val="3"/>
                <c:pt idx="0">
                  <c:v>C13-C35</c:v>
                </c:pt>
                <c:pt idx="1">
                  <c:v>C7-C12</c:v>
                </c:pt>
                <c:pt idx="2">
                  <c:v>C1-C6</c:v>
                </c:pt>
              </c:strCache>
            </c:strRef>
          </c:cat>
          <c:val>
            <c:numRef>
              <c:f>Tabelle1!$B$2:$B$4</c:f>
              <c:numCache>
                <c:formatCode>General</c:formatCode>
                <c:ptCount val="3"/>
              </c:numCache>
            </c:numRef>
          </c:val>
          <c:extLst>
            <c:ext xmlns:c16="http://schemas.microsoft.com/office/drawing/2014/chart" uri="{C3380CC4-5D6E-409C-BE32-E72D297353CC}">
              <c16:uniqueId val="{00000000-677A-684C-8D44-55CC86448F97}"/>
            </c:ext>
          </c:extLst>
        </c:ser>
        <c:ser>
          <c:idx val="1"/>
          <c:order val="1"/>
          <c:tx>
            <c:strRef>
              <c:f>Tabelle1!$C$1</c:f>
              <c:strCache>
                <c:ptCount val="1"/>
                <c:pt idx="0">
                  <c:v>Datenreihe 2</c:v>
                </c:pt>
              </c:strCache>
            </c:strRef>
          </c:tx>
          <c:spPr>
            <a:solidFill>
              <a:schemeClr val="accent2"/>
            </a:solidFill>
            <a:ln>
              <a:noFill/>
            </a:ln>
            <a:effectLst/>
          </c:spPr>
          <c:invertIfNegative val="0"/>
          <c:cat>
            <c:strRef>
              <c:f>Tabelle1!$A$2:$A$4</c:f>
              <c:strCache>
                <c:ptCount val="3"/>
                <c:pt idx="0">
                  <c:v>C13-C35</c:v>
                </c:pt>
                <c:pt idx="1">
                  <c:v>C7-C12</c:v>
                </c:pt>
                <c:pt idx="2">
                  <c:v>C1-C6</c:v>
                </c:pt>
              </c:strCache>
            </c:strRef>
          </c:cat>
          <c:val>
            <c:numRef>
              <c:f>Tabelle1!$C$2:$C$4</c:f>
              <c:numCache>
                <c:formatCode>General</c:formatCode>
                <c:ptCount val="3"/>
              </c:numCache>
            </c:numRef>
          </c:val>
          <c:extLst>
            <c:ext xmlns:c16="http://schemas.microsoft.com/office/drawing/2014/chart" uri="{C3380CC4-5D6E-409C-BE32-E72D297353CC}">
              <c16:uniqueId val="{00000001-677A-684C-8D44-55CC86448F97}"/>
            </c:ext>
          </c:extLst>
        </c:ser>
        <c:ser>
          <c:idx val="2"/>
          <c:order val="2"/>
          <c:tx>
            <c:strRef>
              <c:f>Tabelle1!$D$1</c:f>
              <c:strCache>
                <c:ptCount val="1"/>
                <c:pt idx="0">
                  <c:v>Datenreihe 3</c:v>
                </c:pt>
              </c:strCache>
            </c:strRef>
          </c:tx>
          <c:spPr>
            <a:solidFill>
              <a:schemeClr val="accent3"/>
            </a:solidFill>
            <a:ln>
              <a:noFill/>
            </a:ln>
            <a:effectLst/>
          </c:spPr>
          <c:invertIfNegative val="0"/>
          <c:cat>
            <c:strRef>
              <c:f>Tabelle1!$A$2:$A$4</c:f>
              <c:strCache>
                <c:ptCount val="3"/>
                <c:pt idx="0">
                  <c:v>C13-C35</c:v>
                </c:pt>
                <c:pt idx="1">
                  <c:v>C7-C12</c:v>
                </c:pt>
                <c:pt idx="2">
                  <c:v>C1-C6</c:v>
                </c:pt>
              </c:strCache>
            </c:strRef>
          </c:cat>
          <c:val>
            <c:numRef>
              <c:f>Tabelle1!$D$2:$D$4</c:f>
              <c:numCache>
                <c:formatCode>General</c:formatCode>
                <c:ptCount val="3"/>
              </c:numCache>
            </c:numRef>
          </c:val>
          <c:extLst>
            <c:ext xmlns:c16="http://schemas.microsoft.com/office/drawing/2014/chart" uri="{C3380CC4-5D6E-409C-BE32-E72D297353CC}">
              <c16:uniqueId val="{00000002-677A-684C-8D44-55CC86448F97}"/>
            </c:ext>
          </c:extLst>
        </c:ser>
        <c:dLbls>
          <c:showLegendKey val="0"/>
          <c:showVal val="0"/>
          <c:showCatName val="0"/>
          <c:showSerName val="0"/>
          <c:showPercent val="0"/>
          <c:showBubbleSize val="0"/>
        </c:dLbls>
        <c:gapWidth val="182"/>
        <c:axId val="400883456"/>
        <c:axId val="400640944"/>
      </c:barChart>
      <c:catAx>
        <c:axId val="400883456"/>
        <c:scaling>
          <c:orientation val="minMax"/>
        </c:scaling>
        <c:delete val="0"/>
        <c:axPos val="l"/>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400640944"/>
        <c:crosses val="autoZero"/>
        <c:auto val="1"/>
        <c:lblAlgn val="ctr"/>
        <c:lblOffset val="100"/>
        <c:noMultiLvlLbl val="0"/>
      </c:catAx>
      <c:valAx>
        <c:axId val="400640944"/>
        <c:scaling>
          <c:orientation val="minMax"/>
          <c:max val="45"/>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400883456"/>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90050803195957"/>
          <c:y val="0.10976948744488572"/>
          <c:w val="0.80726464934601405"/>
          <c:h val="0.75034061026446497"/>
        </c:manualLayout>
      </c:layout>
      <c:barChart>
        <c:barDir val="col"/>
        <c:grouping val="clustered"/>
        <c:varyColors val="0"/>
        <c:ser>
          <c:idx val="0"/>
          <c:order val="0"/>
          <c:tx>
            <c:strRef>
              <c:f>Tabelle1!$B$1</c:f>
              <c:strCache>
                <c:ptCount val="1"/>
                <c:pt idx="0">
                  <c:v>Spalte2</c:v>
                </c:pt>
              </c:strCache>
            </c:strRef>
          </c:tx>
          <c:spPr>
            <a:solidFill>
              <a:schemeClr val="bg1">
                <a:lumMod val="50000"/>
              </a:schemeClr>
            </a:solidFill>
            <a:ln>
              <a:noFill/>
            </a:ln>
            <a:effectLst/>
          </c:spPr>
          <c:invertIfNegative val="0"/>
          <c:dLbls>
            <c:dLbl>
              <c:idx val="4"/>
              <c:tx>
                <c:rich>
                  <a:bodyPr/>
                  <a:lstStyle/>
                  <a:p>
                    <a:endParaRPr lang="en-US"/>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98D-4883-B89B-A2A06306B83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Tabelle1!$A$2:$A$20</c:f>
              <c:numCache>
                <c:formatCode>General</c:formatCode>
                <c:ptCount val="19"/>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numCache>
            </c:numRef>
          </c:cat>
          <c:val>
            <c:numRef>
              <c:f>Tabelle1!$B$2:$B$20</c:f>
              <c:numCache>
                <c:formatCode>General</c:formatCode>
                <c:ptCount val="19"/>
              </c:numCache>
            </c:numRef>
          </c:val>
          <c:extLst>
            <c:ext xmlns:c16="http://schemas.microsoft.com/office/drawing/2014/chart" uri="{C3380CC4-5D6E-409C-BE32-E72D297353CC}">
              <c16:uniqueId val="{00000001-798D-4883-B89B-A2A06306B83E}"/>
            </c:ext>
          </c:extLst>
        </c:ser>
        <c:dLbls>
          <c:dLblPos val="outEnd"/>
          <c:showLegendKey val="0"/>
          <c:showVal val="1"/>
          <c:showCatName val="0"/>
          <c:showSerName val="0"/>
          <c:showPercent val="0"/>
          <c:showBubbleSize val="0"/>
        </c:dLbls>
        <c:gapWidth val="96"/>
        <c:overlap val="100"/>
        <c:axId val="214982288"/>
        <c:axId val="214978544"/>
      </c:barChart>
      <c:catAx>
        <c:axId val="214982288"/>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de-DE" sz="1200" b="0" err="1">
                    <a:solidFill>
                      <a:schemeClr val="tx1"/>
                    </a:solidFill>
                    <a:effectLst/>
                  </a:rPr>
                  <a:t>Months</a:t>
                </a:r>
                <a:r>
                  <a:rPr lang="de-DE" sz="1200" b="0">
                    <a:solidFill>
                      <a:schemeClr val="tx1"/>
                    </a:solidFill>
                    <a:effectLst/>
                  </a:rPr>
                  <a:t> </a:t>
                </a:r>
                <a:r>
                  <a:rPr lang="de-DE" sz="1200" b="0" err="1">
                    <a:solidFill>
                      <a:schemeClr val="tx1"/>
                    </a:solidFill>
                    <a:effectLst/>
                  </a:rPr>
                  <a:t>from</a:t>
                </a:r>
                <a:r>
                  <a:rPr lang="de-DE" sz="1200" b="0">
                    <a:solidFill>
                      <a:schemeClr val="tx1"/>
                    </a:solidFill>
                    <a:effectLst/>
                  </a:rPr>
                  <a:t> </a:t>
                </a:r>
                <a:r>
                  <a:rPr lang="de-DE" sz="1200" b="0" err="1">
                    <a:solidFill>
                      <a:schemeClr val="tx1"/>
                    </a:solidFill>
                    <a:effectLst/>
                  </a:rPr>
                  <a:t>first</a:t>
                </a:r>
                <a:r>
                  <a:rPr lang="de-DE" sz="1200" b="0">
                    <a:solidFill>
                      <a:schemeClr val="tx1"/>
                    </a:solidFill>
                    <a:effectLst/>
                  </a:rPr>
                  <a:t> dose</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IT"/>
            </a:p>
          </c:txPr>
        </c:title>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214978544"/>
        <c:crosses val="autoZero"/>
        <c:auto val="1"/>
        <c:lblAlgn val="ctr"/>
        <c:lblOffset val="100"/>
        <c:noMultiLvlLbl val="0"/>
      </c:catAx>
      <c:valAx>
        <c:axId val="214978544"/>
        <c:scaling>
          <c:orientation val="minMax"/>
          <c:max val="100"/>
          <c:min val="0"/>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de-DE" sz="1200">
                    <a:solidFill>
                      <a:schemeClr val="tx1"/>
                    </a:solidFill>
                  </a:rPr>
                  <a:t>Progression-</a:t>
                </a:r>
                <a:r>
                  <a:rPr lang="de-DE" sz="1200" err="1">
                    <a:solidFill>
                      <a:schemeClr val="tx1"/>
                    </a:solidFill>
                  </a:rPr>
                  <a:t>free</a:t>
                </a:r>
                <a:r>
                  <a:rPr lang="de-DE" sz="1200">
                    <a:solidFill>
                      <a:schemeClr val="tx1"/>
                    </a:solidFill>
                  </a:rPr>
                  <a:t> </a:t>
                </a:r>
                <a:r>
                  <a:rPr lang="de-DE" sz="1200" err="1">
                    <a:solidFill>
                      <a:schemeClr val="tx1"/>
                    </a:solidFill>
                  </a:rPr>
                  <a:t>survival</a:t>
                </a:r>
                <a:r>
                  <a:rPr lang="de-DE" sz="1200">
                    <a:solidFill>
                      <a:schemeClr val="tx1"/>
                    </a:solidFill>
                  </a:rPr>
                  <a:t> </a:t>
                </a:r>
                <a:r>
                  <a:rPr lang="de-DE" sz="1200" err="1">
                    <a:solidFill>
                      <a:schemeClr val="tx1"/>
                    </a:solidFill>
                  </a:rPr>
                  <a:t>probability</a:t>
                </a:r>
                <a:r>
                  <a:rPr lang="de-DE" sz="1200">
                    <a:solidFill>
                      <a:schemeClr val="tx1"/>
                    </a:solidFill>
                  </a:rPr>
                  <a:t>,</a:t>
                </a:r>
                <a:r>
                  <a:rPr lang="de-DE" sz="1200" baseline="0">
                    <a:solidFill>
                      <a:schemeClr val="tx1"/>
                    </a:solidFill>
                  </a:rPr>
                  <a:t> </a:t>
                </a:r>
                <a:r>
                  <a:rPr lang="de-DE" sz="1200">
                    <a:solidFill>
                      <a:schemeClr val="tx1"/>
                    </a:solidFill>
                  </a:rPr>
                  <a:t>%</a:t>
                </a:r>
              </a:p>
            </c:rich>
          </c:tx>
          <c:layout>
            <c:manualLayout>
              <c:xMode val="edge"/>
              <c:yMode val="edge"/>
              <c:x val="0"/>
              <c:y val="0.10623393341243323"/>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IT"/>
            </a:p>
          </c:txPr>
        </c:title>
        <c:numFmt formatCode="General" sourceLinked="0"/>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214982288"/>
        <c:crosses val="autoZero"/>
        <c:crossBetween val="midCat"/>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90050803195957"/>
          <c:y val="0.10976948744488572"/>
          <c:w val="0.8415499059875049"/>
          <c:h val="0.75034061026446497"/>
        </c:manualLayout>
      </c:layout>
      <c:barChart>
        <c:barDir val="col"/>
        <c:grouping val="clustered"/>
        <c:varyColors val="0"/>
        <c:ser>
          <c:idx val="0"/>
          <c:order val="0"/>
          <c:tx>
            <c:strRef>
              <c:f>Tabelle1!$B$1</c:f>
              <c:strCache>
                <c:ptCount val="1"/>
                <c:pt idx="0">
                  <c:v>Spalte2</c:v>
                </c:pt>
              </c:strCache>
            </c:strRef>
          </c:tx>
          <c:spPr>
            <a:solidFill>
              <a:schemeClr val="bg1">
                <a:lumMod val="50000"/>
              </a:schemeClr>
            </a:solidFill>
            <a:ln>
              <a:noFill/>
            </a:ln>
            <a:effectLst/>
          </c:spPr>
          <c:invertIfNegative val="0"/>
          <c:dLbls>
            <c:dLbl>
              <c:idx val="4"/>
              <c:tx>
                <c:rich>
                  <a:bodyPr/>
                  <a:lstStyle/>
                  <a:p>
                    <a:endParaRPr lang="en-US"/>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236-4971-A82E-CD436584CC7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Tabelle1!$A$2:$A$20</c:f>
              <c:numCache>
                <c:formatCode>General</c:formatCode>
                <c:ptCount val="19"/>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numCache>
            </c:numRef>
          </c:cat>
          <c:val>
            <c:numRef>
              <c:f>Tabelle1!$B$2:$B$20</c:f>
              <c:numCache>
                <c:formatCode>General</c:formatCode>
                <c:ptCount val="19"/>
              </c:numCache>
            </c:numRef>
          </c:val>
          <c:extLst>
            <c:ext xmlns:c16="http://schemas.microsoft.com/office/drawing/2014/chart" uri="{C3380CC4-5D6E-409C-BE32-E72D297353CC}">
              <c16:uniqueId val="{00000001-5236-4971-A82E-CD436584CC72}"/>
            </c:ext>
          </c:extLst>
        </c:ser>
        <c:dLbls>
          <c:dLblPos val="outEnd"/>
          <c:showLegendKey val="0"/>
          <c:showVal val="1"/>
          <c:showCatName val="0"/>
          <c:showSerName val="0"/>
          <c:showPercent val="0"/>
          <c:showBubbleSize val="0"/>
        </c:dLbls>
        <c:gapWidth val="96"/>
        <c:overlap val="100"/>
        <c:axId val="214982288"/>
        <c:axId val="214978544"/>
      </c:barChart>
      <c:catAx>
        <c:axId val="214982288"/>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de-DE" sz="1200" b="0" err="1">
                    <a:solidFill>
                      <a:schemeClr val="tx1"/>
                    </a:solidFill>
                    <a:effectLst/>
                  </a:rPr>
                  <a:t>Months</a:t>
                </a:r>
                <a:r>
                  <a:rPr lang="de-DE" sz="1200" b="0">
                    <a:solidFill>
                      <a:schemeClr val="tx1"/>
                    </a:solidFill>
                    <a:effectLst/>
                  </a:rPr>
                  <a:t> </a:t>
                </a:r>
                <a:r>
                  <a:rPr lang="de-DE" sz="1200" b="0" err="1">
                    <a:solidFill>
                      <a:schemeClr val="tx1"/>
                    </a:solidFill>
                    <a:effectLst/>
                  </a:rPr>
                  <a:t>from</a:t>
                </a:r>
                <a:r>
                  <a:rPr lang="de-DE" sz="1200" b="0">
                    <a:solidFill>
                      <a:schemeClr val="tx1"/>
                    </a:solidFill>
                    <a:effectLst/>
                  </a:rPr>
                  <a:t> </a:t>
                </a:r>
                <a:r>
                  <a:rPr lang="de-DE" sz="1200" b="0" err="1">
                    <a:solidFill>
                      <a:schemeClr val="tx1"/>
                    </a:solidFill>
                    <a:effectLst/>
                  </a:rPr>
                  <a:t>first</a:t>
                </a:r>
                <a:r>
                  <a:rPr lang="de-DE" sz="1200" b="0">
                    <a:solidFill>
                      <a:schemeClr val="tx1"/>
                    </a:solidFill>
                    <a:effectLst/>
                  </a:rPr>
                  <a:t> dose</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IT"/>
            </a:p>
          </c:txPr>
        </c:title>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214978544"/>
        <c:crosses val="autoZero"/>
        <c:auto val="1"/>
        <c:lblAlgn val="ctr"/>
        <c:lblOffset val="100"/>
        <c:noMultiLvlLbl val="0"/>
      </c:catAx>
      <c:valAx>
        <c:axId val="214978544"/>
        <c:scaling>
          <c:orientation val="minMax"/>
          <c:max val="100"/>
          <c:min val="0"/>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de-DE" sz="1200">
                    <a:solidFill>
                      <a:schemeClr val="tx1"/>
                    </a:solidFill>
                  </a:rPr>
                  <a:t>Progression-</a:t>
                </a:r>
                <a:r>
                  <a:rPr lang="de-DE" sz="1200" err="1">
                    <a:solidFill>
                      <a:schemeClr val="tx1"/>
                    </a:solidFill>
                  </a:rPr>
                  <a:t>free</a:t>
                </a:r>
                <a:r>
                  <a:rPr lang="de-DE" sz="1200">
                    <a:solidFill>
                      <a:schemeClr val="tx1"/>
                    </a:solidFill>
                  </a:rPr>
                  <a:t> </a:t>
                </a:r>
                <a:r>
                  <a:rPr lang="de-DE" sz="1200" err="1">
                    <a:solidFill>
                      <a:schemeClr val="tx1"/>
                    </a:solidFill>
                  </a:rPr>
                  <a:t>survival</a:t>
                </a:r>
                <a:r>
                  <a:rPr lang="de-DE" sz="1200">
                    <a:solidFill>
                      <a:schemeClr val="tx1"/>
                    </a:solidFill>
                  </a:rPr>
                  <a:t> </a:t>
                </a:r>
                <a:r>
                  <a:rPr lang="de-DE" sz="1200" err="1">
                    <a:solidFill>
                      <a:schemeClr val="tx1"/>
                    </a:solidFill>
                  </a:rPr>
                  <a:t>probability</a:t>
                </a:r>
                <a:r>
                  <a:rPr lang="de-DE" sz="1200" baseline="0">
                    <a:solidFill>
                      <a:schemeClr val="tx1"/>
                    </a:solidFill>
                  </a:rPr>
                  <a:t>, </a:t>
                </a:r>
                <a:r>
                  <a:rPr lang="de-DE" sz="1200">
                    <a:solidFill>
                      <a:schemeClr val="tx1"/>
                    </a:solidFill>
                  </a:rPr>
                  <a: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IT"/>
            </a:p>
          </c:txPr>
        </c:title>
        <c:numFmt formatCode="General" sourceLinked="0"/>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214982288"/>
        <c:crosses val="autoZero"/>
        <c:crossBetween val="midCat"/>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90050803195957"/>
          <c:y val="0.10976948744488572"/>
          <c:w val="0.80726464934601405"/>
          <c:h val="0.75034061026446497"/>
        </c:manualLayout>
      </c:layout>
      <c:barChart>
        <c:barDir val="col"/>
        <c:grouping val="clustered"/>
        <c:varyColors val="0"/>
        <c:ser>
          <c:idx val="0"/>
          <c:order val="0"/>
          <c:tx>
            <c:strRef>
              <c:f>Tabelle1!$B$1</c:f>
              <c:strCache>
                <c:ptCount val="1"/>
                <c:pt idx="0">
                  <c:v>Spalte2</c:v>
                </c:pt>
              </c:strCache>
            </c:strRef>
          </c:tx>
          <c:spPr>
            <a:solidFill>
              <a:schemeClr val="bg1">
                <a:lumMod val="50000"/>
              </a:schemeClr>
            </a:solidFill>
            <a:ln>
              <a:noFill/>
            </a:ln>
            <a:effectLst/>
          </c:spPr>
          <c:invertIfNegative val="0"/>
          <c:dLbls>
            <c:dLbl>
              <c:idx val="4"/>
              <c:tx>
                <c:rich>
                  <a:bodyPr/>
                  <a:lstStyle/>
                  <a:p>
                    <a:endParaRPr lang="en-US"/>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D2A-4FF3-85B7-000377B9985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Tabelle1!$A$2:$A$19</c:f>
              <c:numCache>
                <c:formatCode>General</c:formatCode>
                <c:ptCount val="18"/>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numCache>
            </c:numRef>
          </c:cat>
          <c:val>
            <c:numRef>
              <c:f>Tabelle1!$B$2:$B$19</c:f>
              <c:numCache>
                <c:formatCode>General</c:formatCode>
                <c:ptCount val="18"/>
              </c:numCache>
            </c:numRef>
          </c:val>
          <c:extLst>
            <c:ext xmlns:c16="http://schemas.microsoft.com/office/drawing/2014/chart" uri="{C3380CC4-5D6E-409C-BE32-E72D297353CC}">
              <c16:uniqueId val="{00000001-CD2A-4FF3-85B7-000377B99858}"/>
            </c:ext>
          </c:extLst>
        </c:ser>
        <c:dLbls>
          <c:dLblPos val="outEnd"/>
          <c:showLegendKey val="0"/>
          <c:showVal val="1"/>
          <c:showCatName val="0"/>
          <c:showSerName val="0"/>
          <c:showPercent val="0"/>
          <c:showBubbleSize val="0"/>
        </c:dLbls>
        <c:gapWidth val="96"/>
        <c:overlap val="100"/>
        <c:axId val="214982288"/>
        <c:axId val="214978544"/>
      </c:barChart>
      <c:catAx>
        <c:axId val="214982288"/>
        <c:scaling>
          <c:orientation val="minMax"/>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214978544"/>
        <c:crosses val="autoZero"/>
        <c:auto val="1"/>
        <c:lblAlgn val="ctr"/>
        <c:lblOffset val="100"/>
        <c:noMultiLvlLbl val="0"/>
      </c:catAx>
      <c:valAx>
        <c:axId val="214978544"/>
        <c:scaling>
          <c:orientation val="minMax"/>
          <c:max val="100"/>
          <c:min val="0"/>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de-DE" sz="1200">
                    <a:solidFill>
                      <a:schemeClr val="tx1"/>
                    </a:solidFill>
                  </a:rPr>
                  <a:t>Progression-</a:t>
                </a:r>
                <a:r>
                  <a:rPr lang="de-DE" sz="1200" err="1">
                    <a:solidFill>
                      <a:schemeClr val="tx1"/>
                    </a:solidFill>
                  </a:rPr>
                  <a:t>free</a:t>
                </a:r>
                <a:r>
                  <a:rPr lang="de-DE" sz="1200">
                    <a:solidFill>
                      <a:schemeClr val="tx1"/>
                    </a:solidFill>
                  </a:rPr>
                  <a:t> </a:t>
                </a:r>
                <a:r>
                  <a:rPr lang="de-DE" sz="1200" err="1">
                    <a:solidFill>
                      <a:schemeClr val="tx1"/>
                    </a:solidFill>
                  </a:rPr>
                  <a:t>survival</a:t>
                </a:r>
                <a:r>
                  <a:rPr lang="de-DE" sz="1200">
                    <a:solidFill>
                      <a:schemeClr val="tx1"/>
                    </a:solidFill>
                  </a:rPr>
                  <a:t> </a:t>
                </a:r>
                <a:r>
                  <a:rPr lang="de-DE" sz="1200" err="1">
                    <a:solidFill>
                      <a:schemeClr val="tx1"/>
                    </a:solidFill>
                  </a:rPr>
                  <a:t>probability</a:t>
                </a:r>
                <a:r>
                  <a:rPr lang="de-DE" sz="1200" baseline="0">
                    <a:solidFill>
                      <a:schemeClr val="tx1"/>
                    </a:solidFill>
                  </a:rPr>
                  <a:t> (</a:t>
                </a:r>
                <a:r>
                  <a:rPr lang="de-DE" sz="1200">
                    <a:solidFill>
                      <a:schemeClr val="tx1"/>
                    </a:solidFill>
                  </a:rPr>
                  <a: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IT"/>
            </a:p>
          </c:txPr>
        </c:title>
        <c:numFmt formatCode="General" sourceLinked="0"/>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214982288"/>
        <c:crosses val="autoZero"/>
        <c:crossBetween val="midCat"/>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90050803195957"/>
          <c:y val="0.10976948744488572"/>
          <c:w val="0.80726464934601405"/>
          <c:h val="0.75034061026446497"/>
        </c:manualLayout>
      </c:layout>
      <c:barChart>
        <c:barDir val="col"/>
        <c:grouping val="clustered"/>
        <c:varyColors val="0"/>
        <c:ser>
          <c:idx val="0"/>
          <c:order val="0"/>
          <c:tx>
            <c:strRef>
              <c:f>Tabelle1!$B$1</c:f>
              <c:strCache>
                <c:ptCount val="1"/>
                <c:pt idx="0">
                  <c:v>Spalte2</c:v>
                </c:pt>
              </c:strCache>
            </c:strRef>
          </c:tx>
          <c:spPr>
            <a:solidFill>
              <a:schemeClr val="bg1">
                <a:lumMod val="50000"/>
              </a:schemeClr>
            </a:solidFill>
            <a:ln>
              <a:noFill/>
            </a:ln>
            <a:effectLst/>
          </c:spPr>
          <c:invertIfNegative val="0"/>
          <c:dLbls>
            <c:dLbl>
              <c:idx val="4"/>
              <c:tx>
                <c:rich>
                  <a:bodyPr/>
                  <a:lstStyle/>
                  <a:p>
                    <a:endParaRPr lang="en-US"/>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429-42E2-A063-4856129D118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Tabelle1!$A$2:$A$19</c:f>
              <c:numCache>
                <c:formatCode>General</c:formatCode>
                <c:ptCount val="18"/>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numCache>
            </c:numRef>
          </c:cat>
          <c:val>
            <c:numRef>
              <c:f>Tabelle1!$B$2:$B$19</c:f>
              <c:numCache>
                <c:formatCode>General</c:formatCode>
                <c:ptCount val="18"/>
              </c:numCache>
            </c:numRef>
          </c:val>
          <c:extLst>
            <c:ext xmlns:c16="http://schemas.microsoft.com/office/drawing/2014/chart" uri="{C3380CC4-5D6E-409C-BE32-E72D297353CC}">
              <c16:uniqueId val="{00000001-2429-42E2-A063-4856129D1185}"/>
            </c:ext>
          </c:extLst>
        </c:ser>
        <c:dLbls>
          <c:dLblPos val="outEnd"/>
          <c:showLegendKey val="0"/>
          <c:showVal val="1"/>
          <c:showCatName val="0"/>
          <c:showSerName val="0"/>
          <c:showPercent val="0"/>
          <c:showBubbleSize val="0"/>
        </c:dLbls>
        <c:gapWidth val="96"/>
        <c:overlap val="100"/>
        <c:axId val="214982288"/>
        <c:axId val="214978544"/>
      </c:barChart>
      <c:catAx>
        <c:axId val="214982288"/>
        <c:scaling>
          <c:orientation val="minMax"/>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214978544"/>
        <c:crosses val="autoZero"/>
        <c:auto val="1"/>
        <c:lblAlgn val="ctr"/>
        <c:lblOffset val="100"/>
        <c:noMultiLvlLbl val="0"/>
      </c:catAx>
      <c:valAx>
        <c:axId val="214978544"/>
        <c:scaling>
          <c:orientation val="minMax"/>
          <c:max val="100"/>
          <c:min val="0"/>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de-DE" sz="1200">
                    <a:solidFill>
                      <a:schemeClr val="tx1"/>
                    </a:solidFill>
                  </a:rPr>
                  <a:t>Progression-</a:t>
                </a:r>
                <a:r>
                  <a:rPr lang="de-DE" sz="1200" err="1">
                    <a:solidFill>
                      <a:schemeClr val="tx1"/>
                    </a:solidFill>
                  </a:rPr>
                  <a:t>free</a:t>
                </a:r>
                <a:r>
                  <a:rPr lang="de-DE" sz="1200">
                    <a:solidFill>
                      <a:schemeClr val="tx1"/>
                    </a:solidFill>
                  </a:rPr>
                  <a:t> </a:t>
                </a:r>
                <a:r>
                  <a:rPr lang="de-DE" sz="1200" err="1">
                    <a:solidFill>
                      <a:schemeClr val="tx1"/>
                    </a:solidFill>
                  </a:rPr>
                  <a:t>survival</a:t>
                </a:r>
                <a:r>
                  <a:rPr lang="de-DE" sz="1200">
                    <a:solidFill>
                      <a:schemeClr val="tx1"/>
                    </a:solidFill>
                  </a:rPr>
                  <a:t> </a:t>
                </a:r>
                <a:r>
                  <a:rPr lang="de-DE" sz="1200" err="1">
                    <a:solidFill>
                      <a:schemeClr val="tx1"/>
                    </a:solidFill>
                  </a:rPr>
                  <a:t>probability</a:t>
                </a:r>
                <a:r>
                  <a:rPr lang="de-DE" sz="1200" baseline="0">
                    <a:solidFill>
                      <a:schemeClr val="tx1"/>
                    </a:solidFill>
                  </a:rPr>
                  <a:t> (</a:t>
                </a:r>
                <a:r>
                  <a:rPr lang="de-DE" sz="1200">
                    <a:solidFill>
                      <a:schemeClr val="tx1"/>
                    </a:solidFill>
                  </a:rPr>
                  <a:t>%)</a:t>
                </a:r>
              </a:p>
            </c:rich>
          </c:tx>
          <c:layout>
            <c:manualLayout>
              <c:xMode val="edge"/>
              <c:yMode val="edge"/>
              <c:x val="0"/>
              <c:y val="0.16965613209111571"/>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IT"/>
            </a:p>
          </c:txPr>
        </c:title>
        <c:numFmt formatCode="General" sourceLinked="0"/>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214982288"/>
        <c:crosses val="autoZero"/>
        <c:crossBetween val="midCat"/>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90050803195957"/>
          <c:y val="0.10976948744488572"/>
          <c:w val="0.80726464934601405"/>
          <c:h val="0.75034061026446497"/>
        </c:manualLayout>
      </c:layout>
      <c:barChart>
        <c:barDir val="col"/>
        <c:grouping val="clustered"/>
        <c:varyColors val="0"/>
        <c:ser>
          <c:idx val="0"/>
          <c:order val="0"/>
          <c:tx>
            <c:strRef>
              <c:f>Tabelle1!$B$1</c:f>
              <c:strCache>
                <c:ptCount val="1"/>
                <c:pt idx="0">
                  <c:v>Spalte2</c:v>
                </c:pt>
              </c:strCache>
            </c:strRef>
          </c:tx>
          <c:spPr>
            <a:solidFill>
              <a:schemeClr val="bg1">
                <a:lumMod val="50000"/>
              </a:schemeClr>
            </a:solidFill>
            <a:ln>
              <a:noFill/>
            </a:ln>
            <a:effectLst/>
          </c:spPr>
          <c:invertIfNegative val="0"/>
          <c:dLbls>
            <c:dLbl>
              <c:idx val="4"/>
              <c:tx>
                <c:rich>
                  <a:bodyPr/>
                  <a:lstStyle/>
                  <a:p>
                    <a:endParaRPr lang="en-US"/>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49E-7845-BD08-2F7F489E6F5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Tabelle1!$A$2:$A$20</c:f>
              <c:numCache>
                <c:formatCode>General</c:formatCode>
                <c:ptCount val="19"/>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numCache>
            </c:numRef>
          </c:cat>
          <c:val>
            <c:numRef>
              <c:f>Tabelle1!$B$2:$B$20</c:f>
              <c:numCache>
                <c:formatCode>General</c:formatCode>
                <c:ptCount val="19"/>
              </c:numCache>
            </c:numRef>
          </c:val>
          <c:extLst>
            <c:ext xmlns:c16="http://schemas.microsoft.com/office/drawing/2014/chart" uri="{C3380CC4-5D6E-409C-BE32-E72D297353CC}">
              <c16:uniqueId val="{00000001-C49E-7845-BD08-2F7F489E6F57}"/>
            </c:ext>
          </c:extLst>
        </c:ser>
        <c:dLbls>
          <c:dLblPos val="outEnd"/>
          <c:showLegendKey val="0"/>
          <c:showVal val="1"/>
          <c:showCatName val="0"/>
          <c:showSerName val="0"/>
          <c:showPercent val="0"/>
          <c:showBubbleSize val="0"/>
        </c:dLbls>
        <c:gapWidth val="96"/>
        <c:overlap val="100"/>
        <c:axId val="214982288"/>
        <c:axId val="214978544"/>
      </c:barChart>
      <c:catAx>
        <c:axId val="214982288"/>
        <c:scaling>
          <c:orientation val="minMax"/>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214978544"/>
        <c:crosses val="autoZero"/>
        <c:auto val="1"/>
        <c:lblAlgn val="ctr"/>
        <c:lblOffset val="100"/>
        <c:noMultiLvlLbl val="0"/>
      </c:catAx>
      <c:valAx>
        <c:axId val="214978544"/>
        <c:scaling>
          <c:orientation val="minMax"/>
          <c:max val="100"/>
          <c:min val="0"/>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de-DE" sz="1200">
                    <a:solidFill>
                      <a:schemeClr val="tx1"/>
                    </a:solidFill>
                  </a:rPr>
                  <a:t>Progression-</a:t>
                </a:r>
                <a:r>
                  <a:rPr lang="de-DE" sz="1200" err="1">
                    <a:solidFill>
                      <a:schemeClr val="tx1"/>
                    </a:solidFill>
                  </a:rPr>
                  <a:t>free</a:t>
                </a:r>
                <a:r>
                  <a:rPr lang="de-DE" sz="1200">
                    <a:solidFill>
                      <a:schemeClr val="tx1"/>
                    </a:solidFill>
                  </a:rPr>
                  <a:t> </a:t>
                </a:r>
                <a:r>
                  <a:rPr lang="de-DE" sz="1200" err="1">
                    <a:solidFill>
                      <a:schemeClr val="tx1"/>
                    </a:solidFill>
                  </a:rPr>
                  <a:t>survival</a:t>
                </a:r>
                <a:r>
                  <a:rPr lang="de-DE" sz="1200">
                    <a:solidFill>
                      <a:schemeClr val="tx1"/>
                    </a:solidFill>
                  </a:rPr>
                  <a:t> </a:t>
                </a:r>
                <a:r>
                  <a:rPr lang="de-DE" sz="1200" err="1">
                    <a:solidFill>
                      <a:schemeClr val="tx1"/>
                    </a:solidFill>
                  </a:rPr>
                  <a:t>probability</a:t>
                </a:r>
                <a:r>
                  <a:rPr lang="de-DE" sz="1200">
                    <a:solidFill>
                      <a:schemeClr val="tx1"/>
                    </a:solidFill>
                  </a:rPr>
                  <a:t> (%)</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IT"/>
            </a:p>
          </c:txPr>
        </c:title>
        <c:numFmt formatCode="General" sourceLinked="0"/>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214982288"/>
        <c:crosses val="autoZero"/>
        <c:crossBetween val="midCat"/>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90050803195957"/>
          <c:y val="0.10976948744488572"/>
          <c:w val="0.80726464934601405"/>
          <c:h val="0.75034061026446497"/>
        </c:manualLayout>
      </c:layout>
      <c:barChart>
        <c:barDir val="col"/>
        <c:grouping val="clustered"/>
        <c:varyColors val="0"/>
        <c:ser>
          <c:idx val="0"/>
          <c:order val="0"/>
          <c:tx>
            <c:strRef>
              <c:f>Tabelle1!$B$1</c:f>
              <c:strCache>
                <c:ptCount val="1"/>
                <c:pt idx="0">
                  <c:v>Spalte2</c:v>
                </c:pt>
              </c:strCache>
            </c:strRef>
          </c:tx>
          <c:spPr>
            <a:solidFill>
              <a:schemeClr val="bg1">
                <a:lumMod val="50000"/>
              </a:schemeClr>
            </a:solidFill>
            <a:ln>
              <a:noFill/>
            </a:ln>
            <a:effectLst/>
          </c:spPr>
          <c:invertIfNegative val="0"/>
          <c:dLbls>
            <c:dLbl>
              <c:idx val="4"/>
              <c:tx>
                <c:rich>
                  <a:bodyPr/>
                  <a:lstStyle/>
                  <a:p>
                    <a:endParaRPr lang="en-US"/>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163-EE4F-88F3-F8943BEF59C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Tabelle1!$A$2:$A$20</c:f>
              <c:numCache>
                <c:formatCode>General</c:formatCode>
                <c:ptCount val="19"/>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numCache>
            </c:numRef>
          </c:cat>
          <c:val>
            <c:numRef>
              <c:f>Tabelle1!$B$2:$B$20</c:f>
              <c:numCache>
                <c:formatCode>General</c:formatCode>
                <c:ptCount val="19"/>
              </c:numCache>
            </c:numRef>
          </c:val>
          <c:extLst>
            <c:ext xmlns:c16="http://schemas.microsoft.com/office/drawing/2014/chart" uri="{C3380CC4-5D6E-409C-BE32-E72D297353CC}">
              <c16:uniqueId val="{00000001-A163-EE4F-88F3-F8943BEF59CB}"/>
            </c:ext>
          </c:extLst>
        </c:ser>
        <c:dLbls>
          <c:dLblPos val="outEnd"/>
          <c:showLegendKey val="0"/>
          <c:showVal val="1"/>
          <c:showCatName val="0"/>
          <c:showSerName val="0"/>
          <c:showPercent val="0"/>
          <c:showBubbleSize val="0"/>
        </c:dLbls>
        <c:gapWidth val="96"/>
        <c:overlap val="100"/>
        <c:axId val="214982288"/>
        <c:axId val="214978544"/>
      </c:barChart>
      <c:catAx>
        <c:axId val="214982288"/>
        <c:scaling>
          <c:orientation val="minMax"/>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214978544"/>
        <c:crosses val="autoZero"/>
        <c:auto val="1"/>
        <c:lblAlgn val="ctr"/>
        <c:lblOffset val="100"/>
        <c:noMultiLvlLbl val="0"/>
      </c:catAx>
      <c:valAx>
        <c:axId val="214978544"/>
        <c:scaling>
          <c:orientation val="minMax"/>
          <c:max val="100"/>
          <c:min val="0"/>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de-DE" sz="1200">
                    <a:solidFill>
                      <a:schemeClr val="tx1"/>
                    </a:solidFill>
                  </a:rPr>
                  <a:t>Progression-</a:t>
                </a:r>
                <a:r>
                  <a:rPr lang="de-DE" sz="1200" err="1">
                    <a:solidFill>
                      <a:schemeClr val="tx1"/>
                    </a:solidFill>
                  </a:rPr>
                  <a:t>free</a:t>
                </a:r>
                <a:r>
                  <a:rPr lang="de-DE" sz="1200">
                    <a:solidFill>
                      <a:schemeClr val="tx1"/>
                    </a:solidFill>
                  </a:rPr>
                  <a:t> </a:t>
                </a:r>
                <a:r>
                  <a:rPr lang="de-DE" sz="1200" err="1">
                    <a:solidFill>
                      <a:schemeClr val="tx1"/>
                    </a:solidFill>
                  </a:rPr>
                  <a:t>survival</a:t>
                </a:r>
                <a:r>
                  <a:rPr lang="de-DE" sz="1200">
                    <a:solidFill>
                      <a:schemeClr val="tx1"/>
                    </a:solidFill>
                  </a:rPr>
                  <a:t> </a:t>
                </a:r>
                <a:r>
                  <a:rPr lang="de-DE" sz="1200" err="1">
                    <a:solidFill>
                      <a:schemeClr val="tx1"/>
                    </a:solidFill>
                  </a:rPr>
                  <a:t>probability</a:t>
                </a:r>
                <a:r>
                  <a:rPr lang="de-DE" sz="1200" baseline="0">
                    <a:solidFill>
                      <a:schemeClr val="tx1"/>
                    </a:solidFill>
                  </a:rPr>
                  <a:t> (</a:t>
                </a:r>
                <a:r>
                  <a:rPr lang="de-DE" sz="1200">
                    <a:solidFill>
                      <a:schemeClr val="tx1"/>
                    </a:solidFill>
                  </a:rPr>
                  <a: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IT"/>
            </a:p>
          </c:txPr>
        </c:title>
        <c:numFmt formatCode="General" sourceLinked="0"/>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214982288"/>
        <c:crosses val="autoZero"/>
        <c:crossBetween val="midCat"/>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17234085124085"/>
          <c:y val="6.9830961623615295E-2"/>
          <c:w val="0.7978190143860614"/>
          <c:h val="0.74740420104387073"/>
        </c:manualLayout>
      </c:layout>
      <c:barChart>
        <c:barDir val="col"/>
        <c:grouping val="clustered"/>
        <c:varyColors val="0"/>
        <c:ser>
          <c:idx val="0"/>
          <c:order val="0"/>
          <c:tx>
            <c:strRef>
              <c:f>Tabelle1!$B$1</c:f>
              <c:strCache>
                <c:ptCount val="1"/>
                <c:pt idx="0">
                  <c:v>Datenreihe 1</c:v>
                </c:pt>
              </c:strCache>
            </c:strRef>
          </c:tx>
          <c:spPr>
            <a:solidFill>
              <a:schemeClr val="accent1"/>
            </a:solidFill>
            <a:ln>
              <a:noFill/>
            </a:ln>
            <a:effectLst/>
          </c:spPr>
          <c:invertIfNegative val="0"/>
          <c:cat>
            <c:numRef>
              <c:f>Tabelle1!$A$2:$A$17</c:f>
              <c:numCache>
                <c:formatCode>General</c:formatCode>
                <c:ptCount val="16"/>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numCache>
            </c:numRef>
          </c:cat>
          <c:val>
            <c:numRef>
              <c:f>Tabelle1!$B$2:$B$17</c:f>
              <c:numCache>
                <c:formatCode>General</c:formatCode>
                <c:ptCount val="16"/>
              </c:numCache>
            </c:numRef>
          </c:val>
          <c:extLst>
            <c:ext xmlns:c16="http://schemas.microsoft.com/office/drawing/2014/chart" uri="{C3380CC4-5D6E-409C-BE32-E72D297353CC}">
              <c16:uniqueId val="{00000000-2B64-417C-99BA-32EC461D245A}"/>
            </c:ext>
          </c:extLst>
        </c:ser>
        <c:ser>
          <c:idx val="1"/>
          <c:order val="1"/>
          <c:tx>
            <c:strRef>
              <c:f>Tabelle1!$C$1</c:f>
              <c:strCache>
                <c:ptCount val="1"/>
                <c:pt idx="0">
                  <c:v>Spalte1</c:v>
                </c:pt>
              </c:strCache>
            </c:strRef>
          </c:tx>
          <c:spPr>
            <a:solidFill>
              <a:schemeClr val="accent2"/>
            </a:solidFill>
            <a:ln>
              <a:noFill/>
            </a:ln>
            <a:effectLst/>
          </c:spPr>
          <c:invertIfNegative val="0"/>
          <c:cat>
            <c:numRef>
              <c:f>Tabelle1!$A$2:$A$17</c:f>
              <c:numCache>
                <c:formatCode>General</c:formatCode>
                <c:ptCount val="16"/>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numCache>
            </c:numRef>
          </c:cat>
          <c:val>
            <c:numRef>
              <c:f>Tabelle1!$C$2:$C$17</c:f>
              <c:numCache>
                <c:formatCode>General</c:formatCode>
                <c:ptCount val="16"/>
              </c:numCache>
            </c:numRef>
          </c:val>
          <c:extLst>
            <c:ext xmlns:c16="http://schemas.microsoft.com/office/drawing/2014/chart" uri="{C3380CC4-5D6E-409C-BE32-E72D297353CC}">
              <c16:uniqueId val="{00000001-2B64-417C-99BA-32EC461D245A}"/>
            </c:ext>
          </c:extLst>
        </c:ser>
        <c:ser>
          <c:idx val="2"/>
          <c:order val="2"/>
          <c:tx>
            <c:strRef>
              <c:f>Tabelle1!$D$1</c:f>
              <c:strCache>
                <c:ptCount val="1"/>
                <c:pt idx="0">
                  <c:v>Spalte2</c:v>
                </c:pt>
              </c:strCache>
            </c:strRef>
          </c:tx>
          <c:spPr>
            <a:solidFill>
              <a:schemeClr val="accent3"/>
            </a:solidFill>
            <a:ln>
              <a:noFill/>
            </a:ln>
            <a:effectLst/>
          </c:spPr>
          <c:invertIfNegative val="0"/>
          <c:cat>
            <c:numRef>
              <c:f>Tabelle1!$A$2:$A$17</c:f>
              <c:numCache>
                <c:formatCode>General</c:formatCode>
                <c:ptCount val="16"/>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numCache>
            </c:numRef>
          </c:cat>
          <c:val>
            <c:numRef>
              <c:f>Tabelle1!$D$2:$D$17</c:f>
              <c:numCache>
                <c:formatCode>General</c:formatCode>
                <c:ptCount val="16"/>
              </c:numCache>
            </c:numRef>
          </c:val>
          <c:extLst>
            <c:ext xmlns:c16="http://schemas.microsoft.com/office/drawing/2014/chart" uri="{C3380CC4-5D6E-409C-BE32-E72D297353CC}">
              <c16:uniqueId val="{00000002-2B64-417C-99BA-32EC461D245A}"/>
            </c:ext>
          </c:extLst>
        </c:ser>
        <c:dLbls>
          <c:showLegendKey val="0"/>
          <c:showVal val="0"/>
          <c:showCatName val="0"/>
          <c:showSerName val="0"/>
          <c:showPercent val="0"/>
          <c:showBubbleSize val="0"/>
        </c:dLbls>
        <c:gapWidth val="219"/>
        <c:overlap val="-27"/>
        <c:axId val="1076667936"/>
        <c:axId val="1076679584"/>
      </c:barChart>
      <c:catAx>
        <c:axId val="1076667936"/>
        <c:scaling>
          <c:orientation val="minMax"/>
        </c:scaling>
        <c:delete val="0"/>
        <c:axPos val="b"/>
        <c:title>
          <c:tx>
            <c:rich>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r>
                  <a:rPr lang="de-DE" sz="1050" err="1">
                    <a:solidFill>
                      <a:schemeClr val="tx1"/>
                    </a:solidFill>
                  </a:rPr>
                  <a:t>Months</a:t>
                </a:r>
                <a:r>
                  <a:rPr lang="de-DE" sz="1050">
                    <a:solidFill>
                      <a:schemeClr val="tx1"/>
                    </a:solidFill>
                  </a:rPr>
                  <a:t> </a:t>
                </a:r>
                <a:r>
                  <a:rPr lang="de-DE" sz="1050" err="1">
                    <a:solidFill>
                      <a:schemeClr val="tx1"/>
                    </a:solidFill>
                  </a:rPr>
                  <a:t>from</a:t>
                </a:r>
                <a:r>
                  <a:rPr lang="de-DE" sz="1050">
                    <a:solidFill>
                      <a:schemeClr val="tx1"/>
                    </a:solidFill>
                  </a:rPr>
                  <a:t> </a:t>
                </a:r>
                <a:r>
                  <a:rPr lang="de-DE" sz="1050" err="1">
                    <a:solidFill>
                      <a:schemeClr val="tx1"/>
                    </a:solidFill>
                  </a:rPr>
                  <a:t>first</a:t>
                </a:r>
                <a:r>
                  <a:rPr lang="de-DE" sz="1050" baseline="0">
                    <a:solidFill>
                      <a:schemeClr val="tx1"/>
                    </a:solidFill>
                  </a:rPr>
                  <a:t> dose</a:t>
                </a:r>
                <a:endParaRPr lang="de-DE" sz="1050">
                  <a:solidFill>
                    <a:schemeClr val="tx1"/>
                  </a:solidFill>
                </a:endParaRPr>
              </a:p>
            </c:rich>
          </c:tx>
          <c:layout>
            <c:manualLayout>
              <c:xMode val="edge"/>
              <c:yMode val="edge"/>
              <c:x val="0.40805224553572689"/>
              <c:y val="0.90779152794219575"/>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IT"/>
            </a:p>
          </c:txPr>
        </c:title>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1076679584"/>
        <c:crosses val="autoZero"/>
        <c:auto val="1"/>
        <c:lblAlgn val="ctr"/>
        <c:lblOffset val="100"/>
        <c:noMultiLvlLbl val="0"/>
      </c:catAx>
      <c:valAx>
        <c:axId val="1076679584"/>
        <c:scaling>
          <c:orientation val="minMax"/>
          <c:max val="100"/>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de-DE" sz="1050">
                    <a:solidFill>
                      <a:schemeClr val="tx1"/>
                    </a:solidFill>
                  </a:rPr>
                  <a:t>Progression-</a:t>
                </a:r>
                <a:r>
                  <a:rPr lang="de-DE" sz="1050" err="1">
                    <a:solidFill>
                      <a:schemeClr val="tx1"/>
                    </a:solidFill>
                  </a:rPr>
                  <a:t>free</a:t>
                </a:r>
                <a:r>
                  <a:rPr lang="de-DE" sz="1050">
                    <a:solidFill>
                      <a:schemeClr val="tx1"/>
                    </a:solidFill>
                  </a:rPr>
                  <a:t> </a:t>
                </a:r>
                <a:r>
                  <a:rPr lang="de-DE" sz="1050" err="1">
                    <a:solidFill>
                      <a:schemeClr val="tx1"/>
                    </a:solidFill>
                  </a:rPr>
                  <a:t>survival</a:t>
                </a:r>
                <a:r>
                  <a:rPr lang="de-DE" sz="1050">
                    <a:solidFill>
                      <a:schemeClr val="tx1"/>
                    </a:solidFill>
                  </a:rPr>
                  <a:t> </a:t>
                </a:r>
                <a:r>
                  <a:rPr lang="de-DE" sz="1050" err="1">
                    <a:solidFill>
                      <a:schemeClr val="tx1"/>
                    </a:solidFill>
                  </a:rPr>
                  <a:t>probability</a:t>
                </a:r>
                <a:r>
                  <a:rPr lang="de-DE" sz="1050">
                    <a:solidFill>
                      <a:schemeClr val="tx1"/>
                    </a:solidFill>
                  </a:rPr>
                  <a:t>, %</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IT"/>
            </a:p>
          </c:txPr>
        </c:title>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1076667936"/>
        <c:crosses val="autoZero"/>
        <c:crossBetween val="midCat"/>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17234085124085"/>
          <c:y val="0.11491775433428279"/>
          <c:w val="0.84508837355248645"/>
          <c:h val="0.70231731835732614"/>
        </c:manualLayout>
      </c:layout>
      <c:barChart>
        <c:barDir val="col"/>
        <c:grouping val="clustered"/>
        <c:varyColors val="0"/>
        <c:ser>
          <c:idx val="0"/>
          <c:order val="0"/>
          <c:tx>
            <c:strRef>
              <c:f>Tabelle1!$B$1</c:f>
              <c:strCache>
                <c:ptCount val="1"/>
                <c:pt idx="0">
                  <c:v>Datenreihe 1</c:v>
                </c:pt>
              </c:strCache>
            </c:strRef>
          </c:tx>
          <c:spPr>
            <a:solidFill>
              <a:schemeClr val="accent1"/>
            </a:solidFill>
            <a:ln>
              <a:noFill/>
            </a:ln>
            <a:effectLst/>
          </c:spPr>
          <c:invertIfNegative val="0"/>
          <c:cat>
            <c:numRef>
              <c:f>Tabelle1!$A$2:$A$18</c:f>
              <c:numCache>
                <c:formatCode>General</c:formatCode>
                <c:ptCount val="17"/>
                <c:pt idx="0">
                  <c:v>0</c:v>
                </c:pt>
                <c:pt idx="1">
                  <c:v>3</c:v>
                </c:pt>
                <c:pt idx="2">
                  <c:v>6</c:v>
                </c:pt>
                <c:pt idx="3">
                  <c:v>9</c:v>
                </c:pt>
                <c:pt idx="4">
                  <c:v>12</c:v>
                </c:pt>
                <c:pt idx="5">
                  <c:v>15</c:v>
                </c:pt>
                <c:pt idx="6">
                  <c:v>18</c:v>
                </c:pt>
                <c:pt idx="7">
                  <c:v>21</c:v>
                </c:pt>
                <c:pt idx="8">
                  <c:v>24</c:v>
                </c:pt>
                <c:pt idx="9">
                  <c:v>27</c:v>
                </c:pt>
                <c:pt idx="10">
                  <c:v>30</c:v>
                </c:pt>
                <c:pt idx="11">
                  <c:v>33</c:v>
                </c:pt>
                <c:pt idx="12">
                  <c:v>36</c:v>
                </c:pt>
                <c:pt idx="13">
                  <c:v>39</c:v>
                </c:pt>
                <c:pt idx="14">
                  <c:v>42</c:v>
                </c:pt>
                <c:pt idx="15">
                  <c:v>45</c:v>
                </c:pt>
                <c:pt idx="16">
                  <c:v>48</c:v>
                </c:pt>
              </c:numCache>
            </c:numRef>
          </c:cat>
          <c:val>
            <c:numRef>
              <c:f>Tabelle1!$B$2:$B$18</c:f>
              <c:numCache>
                <c:formatCode>General</c:formatCode>
                <c:ptCount val="17"/>
              </c:numCache>
            </c:numRef>
          </c:val>
          <c:extLst>
            <c:ext xmlns:c16="http://schemas.microsoft.com/office/drawing/2014/chart" uri="{C3380CC4-5D6E-409C-BE32-E72D297353CC}">
              <c16:uniqueId val="{00000000-B023-4613-9C0E-B79AC607D0EF}"/>
            </c:ext>
          </c:extLst>
        </c:ser>
        <c:ser>
          <c:idx val="1"/>
          <c:order val="1"/>
          <c:tx>
            <c:strRef>
              <c:f>Tabelle1!$C$1</c:f>
              <c:strCache>
                <c:ptCount val="1"/>
                <c:pt idx="0">
                  <c:v>Spalte1</c:v>
                </c:pt>
              </c:strCache>
            </c:strRef>
          </c:tx>
          <c:spPr>
            <a:solidFill>
              <a:schemeClr val="accent2"/>
            </a:solidFill>
            <a:ln>
              <a:noFill/>
            </a:ln>
            <a:effectLst/>
          </c:spPr>
          <c:invertIfNegative val="0"/>
          <c:cat>
            <c:numRef>
              <c:f>Tabelle1!$A$2:$A$18</c:f>
              <c:numCache>
                <c:formatCode>General</c:formatCode>
                <c:ptCount val="17"/>
                <c:pt idx="0">
                  <c:v>0</c:v>
                </c:pt>
                <c:pt idx="1">
                  <c:v>3</c:v>
                </c:pt>
                <c:pt idx="2">
                  <c:v>6</c:v>
                </c:pt>
                <c:pt idx="3">
                  <c:v>9</c:v>
                </c:pt>
                <c:pt idx="4">
                  <c:v>12</c:v>
                </c:pt>
                <c:pt idx="5">
                  <c:v>15</c:v>
                </c:pt>
                <c:pt idx="6">
                  <c:v>18</c:v>
                </c:pt>
                <c:pt idx="7">
                  <c:v>21</c:v>
                </c:pt>
                <c:pt idx="8">
                  <c:v>24</c:v>
                </c:pt>
                <c:pt idx="9">
                  <c:v>27</c:v>
                </c:pt>
                <c:pt idx="10">
                  <c:v>30</c:v>
                </c:pt>
                <c:pt idx="11">
                  <c:v>33</c:v>
                </c:pt>
                <c:pt idx="12">
                  <c:v>36</c:v>
                </c:pt>
                <c:pt idx="13">
                  <c:v>39</c:v>
                </c:pt>
                <c:pt idx="14">
                  <c:v>42</c:v>
                </c:pt>
                <c:pt idx="15">
                  <c:v>45</c:v>
                </c:pt>
                <c:pt idx="16">
                  <c:v>48</c:v>
                </c:pt>
              </c:numCache>
            </c:numRef>
          </c:cat>
          <c:val>
            <c:numRef>
              <c:f>Tabelle1!$C$2:$C$18</c:f>
              <c:numCache>
                <c:formatCode>General</c:formatCode>
                <c:ptCount val="17"/>
              </c:numCache>
            </c:numRef>
          </c:val>
          <c:extLst>
            <c:ext xmlns:c16="http://schemas.microsoft.com/office/drawing/2014/chart" uri="{C3380CC4-5D6E-409C-BE32-E72D297353CC}">
              <c16:uniqueId val="{00000001-B023-4613-9C0E-B79AC607D0EF}"/>
            </c:ext>
          </c:extLst>
        </c:ser>
        <c:ser>
          <c:idx val="2"/>
          <c:order val="2"/>
          <c:tx>
            <c:strRef>
              <c:f>Tabelle1!$D$1</c:f>
              <c:strCache>
                <c:ptCount val="1"/>
                <c:pt idx="0">
                  <c:v>Spalte2</c:v>
                </c:pt>
              </c:strCache>
            </c:strRef>
          </c:tx>
          <c:spPr>
            <a:solidFill>
              <a:schemeClr val="accent3"/>
            </a:solidFill>
            <a:ln>
              <a:noFill/>
            </a:ln>
            <a:effectLst/>
          </c:spPr>
          <c:invertIfNegative val="0"/>
          <c:cat>
            <c:numRef>
              <c:f>Tabelle1!$A$2:$A$18</c:f>
              <c:numCache>
                <c:formatCode>General</c:formatCode>
                <c:ptCount val="17"/>
                <c:pt idx="0">
                  <c:v>0</c:v>
                </c:pt>
                <c:pt idx="1">
                  <c:v>3</c:v>
                </c:pt>
                <c:pt idx="2">
                  <c:v>6</c:v>
                </c:pt>
                <c:pt idx="3">
                  <c:v>9</c:v>
                </c:pt>
                <c:pt idx="4">
                  <c:v>12</c:v>
                </c:pt>
                <c:pt idx="5">
                  <c:v>15</c:v>
                </c:pt>
                <c:pt idx="6">
                  <c:v>18</c:v>
                </c:pt>
                <c:pt idx="7">
                  <c:v>21</c:v>
                </c:pt>
                <c:pt idx="8">
                  <c:v>24</c:v>
                </c:pt>
                <c:pt idx="9">
                  <c:v>27</c:v>
                </c:pt>
                <c:pt idx="10">
                  <c:v>30</c:v>
                </c:pt>
                <c:pt idx="11">
                  <c:v>33</c:v>
                </c:pt>
                <c:pt idx="12">
                  <c:v>36</c:v>
                </c:pt>
                <c:pt idx="13">
                  <c:v>39</c:v>
                </c:pt>
                <c:pt idx="14">
                  <c:v>42</c:v>
                </c:pt>
                <c:pt idx="15">
                  <c:v>45</c:v>
                </c:pt>
                <c:pt idx="16">
                  <c:v>48</c:v>
                </c:pt>
              </c:numCache>
            </c:numRef>
          </c:cat>
          <c:val>
            <c:numRef>
              <c:f>Tabelle1!$D$2:$D$18</c:f>
              <c:numCache>
                <c:formatCode>General</c:formatCode>
                <c:ptCount val="17"/>
              </c:numCache>
            </c:numRef>
          </c:val>
          <c:extLst>
            <c:ext xmlns:c16="http://schemas.microsoft.com/office/drawing/2014/chart" uri="{C3380CC4-5D6E-409C-BE32-E72D297353CC}">
              <c16:uniqueId val="{00000002-B023-4613-9C0E-B79AC607D0EF}"/>
            </c:ext>
          </c:extLst>
        </c:ser>
        <c:dLbls>
          <c:showLegendKey val="0"/>
          <c:showVal val="0"/>
          <c:showCatName val="0"/>
          <c:showSerName val="0"/>
          <c:showPercent val="0"/>
          <c:showBubbleSize val="0"/>
        </c:dLbls>
        <c:gapWidth val="219"/>
        <c:overlap val="-27"/>
        <c:axId val="1076667936"/>
        <c:axId val="1076679584"/>
      </c:barChart>
      <c:catAx>
        <c:axId val="1076667936"/>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de-DE" sz="1200" err="1">
                    <a:solidFill>
                      <a:schemeClr val="tx1"/>
                    </a:solidFill>
                  </a:rPr>
                  <a:t>Months</a:t>
                </a:r>
                <a:r>
                  <a:rPr lang="de-DE" sz="1200" baseline="0">
                    <a:solidFill>
                      <a:schemeClr val="tx1"/>
                    </a:solidFill>
                  </a:rPr>
                  <a:t> </a:t>
                </a:r>
                <a:r>
                  <a:rPr lang="de-DE" sz="1200" baseline="0" err="1">
                    <a:solidFill>
                      <a:schemeClr val="tx1"/>
                    </a:solidFill>
                  </a:rPr>
                  <a:t>from</a:t>
                </a:r>
                <a:r>
                  <a:rPr lang="de-DE" sz="1200" baseline="0">
                    <a:solidFill>
                      <a:schemeClr val="tx1"/>
                    </a:solidFill>
                  </a:rPr>
                  <a:t> </a:t>
                </a:r>
                <a:r>
                  <a:rPr lang="de-DE" sz="1200" baseline="0" err="1">
                    <a:solidFill>
                      <a:schemeClr val="tx1"/>
                    </a:solidFill>
                  </a:rPr>
                  <a:t>randomization</a:t>
                </a:r>
                <a:endParaRPr lang="de-DE" sz="1200">
                  <a:solidFill>
                    <a:schemeClr val="tx1"/>
                  </a:solidFill>
                </a:endParaRP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IT"/>
            </a:p>
          </c:txPr>
        </c:title>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1076679584"/>
        <c:crosses val="autoZero"/>
        <c:auto val="1"/>
        <c:lblAlgn val="ctr"/>
        <c:lblOffset val="100"/>
        <c:noMultiLvlLbl val="0"/>
      </c:catAx>
      <c:valAx>
        <c:axId val="1076679584"/>
        <c:scaling>
          <c:orientation val="minMax"/>
          <c:max val="100"/>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de-DE" sz="1400">
                    <a:solidFill>
                      <a:schemeClr val="tx1"/>
                    </a:solidFill>
                  </a:rPr>
                  <a:t>Overall </a:t>
                </a:r>
                <a:r>
                  <a:rPr lang="de-DE" sz="1400" err="1">
                    <a:solidFill>
                      <a:schemeClr val="tx1"/>
                    </a:solidFill>
                  </a:rPr>
                  <a:t>survival</a:t>
                </a:r>
                <a:r>
                  <a:rPr lang="de-DE" sz="1400">
                    <a:solidFill>
                      <a:schemeClr val="tx1"/>
                    </a:solidFill>
                  </a:rPr>
                  <a:t> </a:t>
                </a:r>
                <a:r>
                  <a:rPr lang="de-DE" sz="1400" err="1">
                    <a:solidFill>
                      <a:schemeClr val="tx1"/>
                    </a:solidFill>
                  </a:rPr>
                  <a:t>probability</a:t>
                </a:r>
                <a:r>
                  <a:rPr lang="de-DE" sz="1400">
                    <a:solidFill>
                      <a:schemeClr val="tx1"/>
                    </a:solidFill>
                  </a:rPr>
                  <a:t>,</a:t>
                </a:r>
                <a:r>
                  <a:rPr lang="de-DE" sz="1400" baseline="0">
                    <a:solidFill>
                      <a:schemeClr val="tx1"/>
                    </a:solidFill>
                  </a:rPr>
                  <a:t> </a:t>
                </a:r>
                <a:r>
                  <a:rPr lang="de-DE" sz="1400">
                    <a:solidFill>
                      <a:schemeClr val="tx1"/>
                    </a:solidFill>
                  </a:rPr>
                  <a:t>%</a:t>
                </a:r>
              </a:p>
            </c:rich>
          </c:tx>
          <c:layout>
            <c:manualLayout>
              <c:xMode val="edge"/>
              <c:yMode val="edge"/>
              <c:x val="2.5104848544297096E-2"/>
              <c:y val="0.13260529378306662"/>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IT"/>
            </a:p>
          </c:txPr>
        </c:title>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1076667936"/>
        <c:crosses val="autoZero"/>
        <c:crossBetween val="midCat"/>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17234085124085"/>
          <c:y val="6.9830961623615295E-2"/>
          <c:w val="0.7978190143860614"/>
          <c:h val="0.74740420104387073"/>
        </c:manualLayout>
      </c:layout>
      <c:barChart>
        <c:barDir val="col"/>
        <c:grouping val="clustered"/>
        <c:varyColors val="0"/>
        <c:ser>
          <c:idx val="0"/>
          <c:order val="0"/>
          <c:tx>
            <c:strRef>
              <c:f>Tabelle1!$B$1</c:f>
              <c:strCache>
                <c:ptCount val="1"/>
                <c:pt idx="0">
                  <c:v>Datenreihe 1</c:v>
                </c:pt>
              </c:strCache>
            </c:strRef>
          </c:tx>
          <c:spPr>
            <a:solidFill>
              <a:schemeClr val="accent1"/>
            </a:solidFill>
            <a:ln>
              <a:noFill/>
            </a:ln>
            <a:effectLst/>
          </c:spPr>
          <c:invertIfNegative val="0"/>
          <c:cat>
            <c:numRef>
              <c:f>Tabelle1!$A$2:$A$20</c:f>
              <c:numCache>
                <c:formatCode>General</c:formatCode>
                <c:ptCount val="19"/>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numCache>
            </c:numRef>
          </c:cat>
          <c:val>
            <c:numRef>
              <c:f>Tabelle1!$B$2:$B$20</c:f>
              <c:numCache>
                <c:formatCode>General</c:formatCode>
                <c:ptCount val="19"/>
              </c:numCache>
            </c:numRef>
          </c:val>
          <c:extLst>
            <c:ext xmlns:c16="http://schemas.microsoft.com/office/drawing/2014/chart" uri="{C3380CC4-5D6E-409C-BE32-E72D297353CC}">
              <c16:uniqueId val="{00000000-4A0E-4198-999C-444EACA5241B}"/>
            </c:ext>
          </c:extLst>
        </c:ser>
        <c:ser>
          <c:idx val="1"/>
          <c:order val="1"/>
          <c:tx>
            <c:strRef>
              <c:f>Tabelle1!$C$1</c:f>
              <c:strCache>
                <c:ptCount val="1"/>
                <c:pt idx="0">
                  <c:v>Spalte1</c:v>
                </c:pt>
              </c:strCache>
            </c:strRef>
          </c:tx>
          <c:spPr>
            <a:solidFill>
              <a:schemeClr val="accent2"/>
            </a:solidFill>
            <a:ln>
              <a:noFill/>
            </a:ln>
            <a:effectLst/>
          </c:spPr>
          <c:invertIfNegative val="0"/>
          <c:cat>
            <c:numRef>
              <c:f>Tabelle1!$A$2:$A$20</c:f>
              <c:numCache>
                <c:formatCode>General</c:formatCode>
                <c:ptCount val="19"/>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numCache>
            </c:numRef>
          </c:cat>
          <c:val>
            <c:numRef>
              <c:f>Tabelle1!$C$2:$C$20</c:f>
              <c:numCache>
                <c:formatCode>General</c:formatCode>
                <c:ptCount val="19"/>
              </c:numCache>
            </c:numRef>
          </c:val>
          <c:extLst>
            <c:ext xmlns:c16="http://schemas.microsoft.com/office/drawing/2014/chart" uri="{C3380CC4-5D6E-409C-BE32-E72D297353CC}">
              <c16:uniqueId val="{00000001-4A0E-4198-999C-444EACA5241B}"/>
            </c:ext>
          </c:extLst>
        </c:ser>
        <c:ser>
          <c:idx val="2"/>
          <c:order val="2"/>
          <c:tx>
            <c:strRef>
              <c:f>Tabelle1!$D$1</c:f>
              <c:strCache>
                <c:ptCount val="1"/>
                <c:pt idx="0">
                  <c:v>Spalte2</c:v>
                </c:pt>
              </c:strCache>
            </c:strRef>
          </c:tx>
          <c:spPr>
            <a:solidFill>
              <a:schemeClr val="accent3"/>
            </a:solidFill>
            <a:ln>
              <a:noFill/>
            </a:ln>
            <a:effectLst/>
          </c:spPr>
          <c:invertIfNegative val="0"/>
          <c:cat>
            <c:numRef>
              <c:f>Tabelle1!$A$2:$A$20</c:f>
              <c:numCache>
                <c:formatCode>General</c:formatCode>
                <c:ptCount val="19"/>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numCache>
            </c:numRef>
          </c:cat>
          <c:val>
            <c:numRef>
              <c:f>Tabelle1!$D$2:$D$20</c:f>
              <c:numCache>
                <c:formatCode>General</c:formatCode>
                <c:ptCount val="19"/>
              </c:numCache>
            </c:numRef>
          </c:val>
          <c:extLst>
            <c:ext xmlns:c16="http://schemas.microsoft.com/office/drawing/2014/chart" uri="{C3380CC4-5D6E-409C-BE32-E72D297353CC}">
              <c16:uniqueId val="{00000002-4A0E-4198-999C-444EACA5241B}"/>
            </c:ext>
          </c:extLst>
        </c:ser>
        <c:dLbls>
          <c:showLegendKey val="0"/>
          <c:showVal val="0"/>
          <c:showCatName val="0"/>
          <c:showSerName val="0"/>
          <c:showPercent val="0"/>
          <c:showBubbleSize val="0"/>
        </c:dLbls>
        <c:gapWidth val="219"/>
        <c:overlap val="-27"/>
        <c:axId val="1076667936"/>
        <c:axId val="1076679584"/>
      </c:barChart>
      <c:catAx>
        <c:axId val="1076667936"/>
        <c:scaling>
          <c:orientation val="minMax"/>
        </c:scaling>
        <c:delete val="0"/>
        <c:axPos val="b"/>
        <c:title>
          <c:tx>
            <c:rich>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r>
                  <a:rPr lang="de-DE" sz="1050" err="1">
                    <a:solidFill>
                      <a:schemeClr val="tx1"/>
                    </a:solidFill>
                  </a:rPr>
                  <a:t>Months</a:t>
                </a:r>
                <a:r>
                  <a:rPr lang="de-DE" sz="1050">
                    <a:solidFill>
                      <a:schemeClr val="tx1"/>
                    </a:solidFill>
                  </a:rPr>
                  <a:t> </a:t>
                </a:r>
                <a:r>
                  <a:rPr lang="de-DE" sz="1050" err="1">
                    <a:solidFill>
                      <a:schemeClr val="tx1"/>
                    </a:solidFill>
                  </a:rPr>
                  <a:t>from</a:t>
                </a:r>
                <a:r>
                  <a:rPr lang="de-DE" sz="1050">
                    <a:solidFill>
                      <a:schemeClr val="tx1"/>
                    </a:solidFill>
                  </a:rPr>
                  <a:t> </a:t>
                </a:r>
                <a:r>
                  <a:rPr lang="de-DE" sz="1050" err="1">
                    <a:solidFill>
                      <a:schemeClr val="tx1"/>
                    </a:solidFill>
                  </a:rPr>
                  <a:t>first</a:t>
                </a:r>
                <a:r>
                  <a:rPr lang="de-DE" sz="1050" baseline="0">
                    <a:solidFill>
                      <a:schemeClr val="tx1"/>
                    </a:solidFill>
                  </a:rPr>
                  <a:t> dose</a:t>
                </a:r>
                <a:endParaRPr lang="de-DE" sz="1050">
                  <a:solidFill>
                    <a:schemeClr val="tx1"/>
                  </a:solidFill>
                </a:endParaRPr>
              </a:p>
            </c:rich>
          </c:tx>
          <c:layout>
            <c:manualLayout>
              <c:xMode val="edge"/>
              <c:yMode val="edge"/>
              <c:x val="0.4125540930655951"/>
              <c:y val="0.90779152794219575"/>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IT"/>
            </a:p>
          </c:txPr>
        </c:title>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1076679584"/>
        <c:crosses val="autoZero"/>
        <c:auto val="1"/>
        <c:lblAlgn val="ctr"/>
        <c:lblOffset val="100"/>
        <c:noMultiLvlLbl val="0"/>
      </c:catAx>
      <c:valAx>
        <c:axId val="1076679584"/>
        <c:scaling>
          <c:orientation val="minMax"/>
          <c:max val="100"/>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de-DE" sz="1050">
                    <a:solidFill>
                      <a:schemeClr val="tx1"/>
                    </a:solidFill>
                  </a:rPr>
                  <a:t>Overall </a:t>
                </a:r>
                <a:r>
                  <a:rPr lang="de-DE" sz="1050" err="1">
                    <a:solidFill>
                      <a:schemeClr val="tx1"/>
                    </a:solidFill>
                  </a:rPr>
                  <a:t>survival</a:t>
                </a:r>
                <a:r>
                  <a:rPr lang="de-DE" sz="1050">
                    <a:solidFill>
                      <a:schemeClr val="tx1"/>
                    </a:solidFill>
                  </a:rPr>
                  <a:t> </a:t>
                </a:r>
                <a:r>
                  <a:rPr lang="de-DE" sz="1050" err="1">
                    <a:solidFill>
                      <a:schemeClr val="tx1"/>
                    </a:solidFill>
                  </a:rPr>
                  <a:t>probability</a:t>
                </a:r>
                <a:r>
                  <a:rPr lang="de-DE" sz="1050">
                    <a:solidFill>
                      <a:schemeClr val="tx1"/>
                    </a:solidFill>
                  </a:rPr>
                  <a:t>, %</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IT"/>
            </a:p>
          </c:txPr>
        </c:title>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1076667936"/>
        <c:crosses val="autoZero"/>
        <c:crossBetween val="midCat"/>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252257855793186E-2"/>
          <c:y val="0.1059108807011919"/>
          <c:w val="0.86573000047465121"/>
          <c:h val="0.67648521767828818"/>
        </c:manualLayout>
      </c:layout>
      <c:barChart>
        <c:barDir val="col"/>
        <c:grouping val="stacked"/>
        <c:varyColors val="0"/>
        <c:ser>
          <c:idx val="0"/>
          <c:order val="0"/>
          <c:tx>
            <c:strRef>
              <c:f>Sheet1!$B$1</c:f>
              <c:strCache>
                <c:ptCount val="1"/>
                <c:pt idx="0">
                  <c:v>CR</c:v>
                </c:pt>
              </c:strCache>
            </c:strRef>
          </c:tx>
          <c:spPr>
            <a:solidFill>
              <a:schemeClr val="accent1"/>
            </a:solidFill>
            <a:ln>
              <a:noFill/>
            </a:ln>
            <a:effectLst/>
          </c:spPr>
          <c:invertIfNegative val="0"/>
          <c:dLbls>
            <c:dLbl>
              <c:idx val="0"/>
              <c:tx>
                <c:rich>
                  <a:bodyPr/>
                  <a:lstStyle/>
                  <a:p>
                    <a:fld id="{775BCC9A-C16D-42C5-B70F-4D971DBEAF0E}"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849-DF40-83C7-B1A31888ECC9}"/>
                </c:ext>
              </c:extLst>
            </c:dLbl>
            <c:dLbl>
              <c:idx val="1"/>
              <c:tx>
                <c:rich>
                  <a:bodyPr/>
                  <a:lstStyle/>
                  <a:p>
                    <a:fld id="{5D58BB97-198E-46BA-A578-CA5794BBE9B0}"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849-DF40-83C7-B1A31888ECC9}"/>
                </c:ext>
              </c:extLst>
            </c:dLbl>
            <c:dLbl>
              <c:idx val="2"/>
              <c:tx>
                <c:rich>
                  <a:bodyPr/>
                  <a:lstStyle/>
                  <a:p>
                    <a:fld id="{481FBA84-B36E-4AB2-842B-143DED5450A3}"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849-DF40-83C7-B1A31888ECC9}"/>
                </c:ext>
              </c:extLst>
            </c:dLbl>
            <c:dLbl>
              <c:idx val="3"/>
              <c:tx>
                <c:rich>
                  <a:bodyPr/>
                  <a:lstStyle/>
                  <a:p>
                    <a:fld id="{8C5CB06A-0988-4751-9C10-BE5CD5736983}"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849-DF40-83C7-B1A31888ECC9}"/>
                </c:ext>
              </c:extLst>
            </c:dLbl>
            <c:dLbl>
              <c:idx val="4"/>
              <c:tx>
                <c:rich>
                  <a:bodyPr/>
                  <a:lstStyle/>
                  <a:p>
                    <a:fld id="{C75778C4-1DED-4CE4-A387-D9E2C9969113}"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849-DF40-83C7-B1A31888ECC9}"/>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Extranodal (n=25)</c:v>
                </c:pt>
                <c:pt idx="1">
                  <c:v>Nodal (n=25)</c:v>
                </c:pt>
                <c:pt idx="2">
                  <c:v>Splenic (n=12)</c:v>
                </c:pt>
                <c:pt idx="3">
                  <c:v>Unknown (n=4)</c:v>
                </c:pt>
                <c:pt idx="4">
                  <c:v>Total (N=66)</c:v>
                </c:pt>
              </c:strCache>
            </c:strRef>
          </c:cat>
          <c:val>
            <c:numRef>
              <c:f>Sheet1!$B$2:$B$6</c:f>
              <c:numCache>
                <c:formatCode>General</c:formatCode>
                <c:ptCount val="5"/>
                <c:pt idx="0">
                  <c:v>40</c:v>
                </c:pt>
                <c:pt idx="1">
                  <c:v>20</c:v>
                </c:pt>
                <c:pt idx="2">
                  <c:v>8</c:v>
                </c:pt>
                <c:pt idx="3">
                  <c:v>25</c:v>
                </c:pt>
                <c:pt idx="4">
                  <c:v>26</c:v>
                </c:pt>
              </c:numCache>
            </c:numRef>
          </c:val>
          <c:extLst>
            <c:ext xmlns:c16="http://schemas.microsoft.com/office/drawing/2014/chart" uri="{C3380CC4-5D6E-409C-BE32-E72D297353CC}">
              <c16:uniqueId val="{00000005-A849-DF40-83C7-B1A31888ECC9}"/>
            </c:ext>
          </c:extLst>
        </c:ser>
        <c:ser>
          <c:idx val="1"/>
          <c:order val="1"/>
          <c:tx>
            <c:strRef>
              <c:f>Sheet1!$C$1</c:f>
              <c:strCache>
                <c:ptCount val="1"/>
                <c:pt idx="0">
                  <c:v>PR</c:v>
                </c:pt>
              </c:strCache>
            </c:strRef>
          </c:tx>
          <c:spPr>
            <a:solidFill>
              <a:schemeClr val="accent2"/>
            </a:solidFill>
            <a:ln>
              <a:noFill/>
            </a:ln>
            <a:effectLst/>
          </c:spPr>
          <c:invertIfNegative val="0"/>
          <c:dLbls>
            <c:dLbl>
              <c:idx val="0"/>
              <c:tx>
                <c:rich>
                  <a:bodyPr/>
                  <a:lstStyle/>
                  <a:p>
                    <a:fld id="{486B3660-66F8-4770-BABF-CDFAF8A82B83}"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A849-DF40-83C7-B1A31888ECC9}"/>
                </c:ext>
              </c:extLst>
            </c:dLbl>
            <c:dLbl>
              <c:idx val="1"/>
              <c:tx>
                <c:rich>
                  <a:bodyPr/>
                  <a:lstStyle/>
                  <a:p>
                    <a:fld id="{05B97539-627A-49BA-BE25-5C6BDF505D11}"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A849-DF40-83C7-B1A31888ECC9}"/>
                </c:ext>
              </c:extLst>
            </c:dLbl>
            <c:dLbl>
              <c:idx val="2"/>
              <c:tx>
                <c:rich>
                  <a:bodyPr/>
                  <a:lstStyle/>
                  <a:p>
                    <a:fld id="{042CCE33-5D1E-4686-9D15-938F2C1F8FBA}"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A849-DF40-83C7-B1A31888ECC9}"/>
                </c:ext>
              </c:extLst>
            </c:dLbl>
            <c:dLbl>
              <c:idx val="3"/>
              <c:tx>
                <c:rich>
                  <a:bodyPr/>
                  <a:lstStyle/>
                  <a:p>
                    <a:fld id="{D80D95CF-1D14-451F-BB10-C19497504ED1}"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A849-DF40-83C7-B1A31888ECC9}"/>
                </c:ext>
              </c:extLst>
            </c:dLbl>
            <c:dLbl>
              <c:idx val="4"/>
              <c:tx>
                <c:rich>
                  <a:bodyPr/>
                  <a:lstStyle/>
                  <a:p>
                    <a:fld id="{6205F21F-C2C9-4B20-9A08-C9F67D26AACE}"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A849-DF40-83C7-B1A31888ECC9}"/>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Extranodal (n=25)</c:v>
                </c:pt>
                <c:pt idx="1">
                  <c:v>Nodal (n=25)</c:v>
                </c:pt>
                <c:pt idx="2">
                  <c:v>Splenic (n=12)</c:v>
                </c:pt>
                <c:pt idx="3">
                  <c:v>Unknown (n=4)</c:v>
                </c:pt>
                <c:pt idx="4">
                  <c:v>Total (N=66)</c:v>
                </c:pt>
              </c:strCache>
            </c:strRef>
          </c:cat>
          <c:val>
            <c:numRef>
              <c:f>Sheet1!$C$2:$C$6</c:f>
              <c:numCache>
                <c:formatCode>General</c:formatCode>
                <c:ptCount val="5"/>
                <c:pt idx="0">
                  <c:v>24</c:v>
                </c:pt>
                <c:pt idx="1">
                  <c:v>56</c:v>
                </c:pt>
                <c:pt idx="2">
                  <c:v>58</c:v>
                </c:pt>
                <c:pt idx="3">
                  <c:v>25</c:v>
                </c:pt>
                <c:pt idx="4">
                  <c:v>42</c:v>
                </c:pt>
              </c:numCache>
            </c:numRef>
          </c:val>
          <c:extLst>
            <c:ext xmlns:c16="http://schemas.microsoft.com/office/drawing/2014/chart" uri="{C3380CC4-5D6E-409C-BE32-E72D297353CC}">
              <c16:uniqueId val="{0000000B-A849-DF40-83C7-B1A31888ECC9}"/>
            </c:ext>
          </c:extLst>
        </c:ser>
        <c:ser>
          <c:idx val="2"/>
          <c:order val="2"/>
          <c:tx>
            <c:strRef>
              <c:f>Sheet1!$D$1</c:f>
              <c:strCache>
                <c:ptCount val="1"/>
                <c:pt idx="0">
                  <c:v>SD</c:v>
                </c:pt>
              </c:strCache>
            </c:strRef>
          </c:tx>
          <c:spPr>
            <a:solidFill>
              <a:schemeClr val="accent3"/>
            </a:solidFill>
            <a:ln>
              <a:noFill/>
            </a:ln>
            <a:effectLst/>
          </c:spPr>
          <c:invertIfNegative val="0"/>
          <c:dLbls>
            <c:dLbl>
              <c:idx val="0"/>
              <c:tx>
                <c:rich>
                  <a:bodyPr/>
                  <a:lstStyle/>
                  <a:p>
                    <a:fld id="{E7F21E5C-3296-4A33-A632-D7D0E42F8248}"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A849-DF40-83C7-B1A31888ECC9}"/>
                </c:ext>
              </c:extLst>
            </c:dLbl>
            <c:dLbl>
              <c:idx val="1"/>
              <c:tx>
                <c:rich>
                  <a:bodyPr/>
                  <a:lstStyle/>
                  <a:p>
                    <a:fld id="{7D03B3B5-5935-473B-9AE9-AF96C75BB7D0}"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A849-DF40-83C7-B1A31888ECC9}"/>
                </c:ext>
              </c:extLst>
            </c:dLbl>
            <c:dLbl>
              <c:idx val="2"/>
              <c:tx>
                <c:rich>
                  <a:bodyPr/>
                  <a:lstStyle/>
                  <a:p>
                    <a:fld id="{54DEF787-1F9A-4EC3-A2B3-C9B250A0D5B8}"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A849-DF40-83C7-B1A31888ECC9}"/>
                </c:ext>
              </c:extLst>
            </c:dLbl>
            <c:dLbl>
              <c:idx val="3"/>
              <c:tx>
                <c:rich>
                  <a:bodyPr/>
                  <a:lstStyle/>
                  <a:p>
                    <a:fld id="{2F060655-93B9-43A8-A9ED-112B1A33839E}"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A849-DF40-83C7-B1A31888ECC9}"/>
                </c:ext>
              </c:extLst>
            </c:dLbl>
            <c:dLbl>
              <c:idx val="4"/>
              <c:tx>
                <c:rich>
                  <a:bodyPr/>
                  <a:lstStyle/>
                  <a:p>
                    <a:fld id="{933AC2E1-B461-4F04-B127-BF89E564204C}"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A849-DF40-83C7-B1A31888ECC9}"/>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Extranodal (n=25)</c:v>
                </c:pt>
                <c:pt idx="1">
                  <c:v>Nodal (n=25)</c:v>
                </c:pt>
                <c:pt idx="2">
                  <c:v>Splenic (n=12)</c:v>
                </c:pt>
                <c:pt idx="3">
                  <c:v>Unknown (n=4)</c:v>
                </c:pt>
                <c:pt idx="4">
                  <c:v>Total (N=66)</c:v>
                </c:pt>
              </c:strCache>
            </c:strRef>
          </c:cat>
          <c:val>
            <c:numRef>
              <c:f>Sheet1!$D$2:$D$6</c:f>
              <c:numCache>
                <c:formatCode>General</c:formatCode>
                <c:ptCount val="5"/>
                <c:pt idx="0">
                  <c:v>20</c:v>
                </c:pt>
                <c:pt idx="1">
                  <c:v>20</c:v>
                </c:pt>
                <c:pt idx="2">
                  <c:v>25</c:v>
                </c:pt>
                <c:pt idx="3">
                  <c:v>25</c:v>
                </c:pt>
                <c:pt idx="4">
                  <c:v>21</c:v>
                </c:pt>
              </c:numCache>
            </c:numRef>
          </c:val>
          <c:extLst>
            <c:ext xmlns:c16="http://schemas.microsoft.com/office/drawing/2014/chart" uri="{C3380CC4-5D6E-409C-BE32-E72D297353CC}">
              <c16:uniqueId val="{00000011-A849-DF40-83C7-B1A31888ECC9}"/>
            </c:ext>
          </c:extLst>
        </c:ser>
        <c:ser>
          <c:idx val="3"/>
          <c:order val="3"/>
          <c:tx>
            <c:strRef>
              <c:f>Sheet1!$E$1</c:f>
              <c:strCache>
                <c:ptCount val="1"/>
                <c:pt idx="0">
                  <c:v>PD</c:v>
                </c:pt>
              </c:strCache>
            </c:strRef>
          </c:tx>
          <c:spPr>
            <a:solidFill>
              <a:schemeClr val="accent4"/>
            </a:solidFill>
            <a:ln>
              <a:noFill/>
            </a:ln>
            <a:effectLst/>
          </c:spPr>
          <c:invertIfNegative val="0"/>
          <c:dLbls>
            <c:dLbl>
              <c:idx val="0"/>
              <c:tx>
                <c:rich>
                  <a:bodyPr/>
                  <a:lstStyle/>
                  <a:p>
                    <a:fld id="{FEF3091C-14A0-4B3D-A47E-3B37EAC7B226}"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A849-DF40-83C7-B1A31888ECC9}"/>
                </c:ext>
              </c:extLst>
            </c:dLbl>
            <c:dLbl>
              <c:idx val="1"/>
              <c:tx>
                <c:rich>
                  <a:bodyPr/>
                  <a:lstStyle/>
                  <a:p>
                    <a:fld id="{B2765C87-33DC-408B-8785-85B792FA1160}"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A849-DF40-83C7-B1A31888ECC9}"/>
                </c:ext>
              </c:extLst>
            </c:dLbl>
            <c:dLbl>
              <c:idx val="2"/>
              <c:tx>
                <c:rich>
                  <a:bodyPr/>
                  <a:lstStyle/>
                  <a:p>
                    <a:fld id="{D0843745-432A-4749-BD79-2E789F7FBD44}"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A849-DF40-83C7-B1A31888ECC9}"/>
                </c:ext>
              </c:extLst>
            </c:dLbl>
            <c:dLbl>
              <c:idx val="3"/>
              <c:tx>
                <c:rich>
                  <a:bodyPr/>
                  <a:lstStyle/>
                  <a:p>
                    <a:fld id="{251261B3-D030-41C1-AB5D-4921F3FFAF84}"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A849-DF40-83C7-B1A31888ECC9}"/>
                </c:ext>
              </c:extLst>
            </c:dLbl>
            <c:dLbl>
              <c:idx val="4"/>
              <c:tx>
                <c:rich>
                  <a:bodyPr/>
                  <a:lstStyle/>
                  <a:p>
                    <a:fld id="{292900F7-867B-4B63-AAA3-AB8066605B20}"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A849-DF40-83C7-B1A31888ECC9}"/>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Extranodal (n=25)</c:v>
                </c:pt>
                <c:pt idx="1">
                  <c:v>Nodal (n=25)</c:v>
                </c:pt>
                <c:pt idx="2">
                  <c:v>Splenic (n=12)</c:v>
                </c:pt>
                <c:pt idx="3">
                  <c:v>Unknown (n=4)</c:v>
                </c:pt>
                <c:pt idx="4">
                  <c:v>Total (N=66)</c:v>
                </c:pt>
              </c:strCache>
            </c:strRef>
          </c:cat>
          <c:val>
            <c:numRef>
              <c:f>Sheet1!$E$2:$E$6</c:f>
              <c:numCache>
                <c:formatCode>General</c:formatCode>
                <c:ptCount val="5"/>
                <c:pt idx="0">
                  <c:v>12</c:v>
                </c:pt>
                <c:pt idx="1">
                  <c:v>4</c:v>
                </c:pt>
                <c:pt idx="2">
                  <c:v>8</c:v>
                </c:pt>
                <c:pt idx="3">
                  <c:v>25</c:v>
                </c:pt>
                <c:pt idx="4">
                  <c:v>9</c:v>
                </c:pt>
              </c:numCache>
            </c:numRef>
          </c:val>
          <c:extLst>
            <c:ext xmlns:c16="http://schemas.microsoft.com/office/drawing/2014/chart" uri="{C3380CC4-5D6E-409C-BE32-E72D297353CC}">
              <c16:uniqueId val="{00000017-A849-DF40-83C7-B1A31888ECC9}"/>
            </c:ext>
          </c:extLst>
        </c:ser>
        <c:dLbls>
          <c:dLblPos val="ctr"/>
          <c:showLegendKey val="0"/>
          <c:showVal val="1"/>
          <c:showCatName val="0"/>
          <c:showSerName val="0"/>
          <c:showPercent val="0"/>
          <c:showBubbleSize val="0"/>
        </c:dLbls>
        <c:gapWidth val="80"/>
        <c:overlap val="100"/>
        <c:axId val="1110068704"/>
        <c:axId val="1110045408"/>
      </c:barChart>
      <c:catAx>
        <c:axId val="1110068704"/>
        <c:scaling>
          <c:orientation val="minMax"/>
        </c:scaling>
        <c:delete val="0"/>
        <c:axPos val="b"/>
        <c:numFmt formatCode="General" sourceLinked="1"/>
        <c:majorTickMark val="out"/>
        <c:minorTickMark val="none"/>
        <c:tickLblPos val="low"/>
        <c:spPr>
          <a:no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IT"/>
          </a:p>
        </c:txPr>
        <c:crossAx val="1110045408"/>
        <c:crossesAt val="0"/>
        <c:auto val="1"/>
        <c:lblAlgn val="ctr"/>
        <c:lblOffset val="100"/>
        <c:noMultiLvlLbl val="0"/>
      </c:catAx>
      <c:valAx>
        <c:axId val="1110045408"/>
        <c:scaling>
          <c:orientation val="minMax"/>
          <c:max val="100"/>
        </c:scaling>
        <c:delete val="0"/>
        <c:axPos val="l"/>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IT"/>
          </a:p>
        </c:txPr>
        <c:crossAx val="1110068704"/>
        <c:crossesAt val="1"/>
        <c:crossBetween val="between"/>
      </c:valAx>
      <c:spPr>
        <a:noFill/>
        <a:ln>
          <a:solidFill>
            <a:schemeClr val="bg1"/>
          </a:solidFill>
        </a:ln>
        <a:effectLst/>
      </c:spPr>
    </c:plotArea>
    <c:legend>
      <c:legendPos val="r"/>
      <c:layout>
        <c:manualLayout>
          <c:xMode val="edge"/>
          <c:yMode val="edge"/>
          <c:x val="0.94079383993245846"/>
          <c:y val="8.5988109830344273E-2"/>
          <c:w val="5.3859756250293371E-2"/>
          <c:h val="0.29120967418846466"/>
        </c:manualLayout>
      </c:layout>
      <c:overlay val="0"/>
      <c:spPr>
        <a:noFill/>
        <a:ln>
          <a:noFill/>
        </a:ln>
        <a:effectLst>
          <a:softEdge rad="0"/>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IT"/>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17234085124085"/>
          <c:y val="0.11491775433428279"/>
          <c:w val="0.84508837355248645"/>
          <c:h val="0.70231731835732614"/>
        </c:manualLayout>
      </c:layout>
      <c:barChart>
        <c:barDir val="col"/>
        <c:grouping val="clustered"/>
        <c:varyColors val="0"/>
        <c:ser>
          <c:idx val="0"/>
          <c:order val="0"/>
          <c:tx>
            <c:strRef>
              <c:f>Tabelle1!$B$1</c:f>
              <c:strCache>
                <c:ptCount val="1"/>
                <c:pt idx="0">
                  <c:v>Datenreihe 1</c:v>
                </c:pt>
              </c:strCache>
            </c:strRef>
          </c:tx>
          <c:spPr>
            <a:solidFill>
              <a:schemeClr val="accent1"/>
            </a:solidFill>
            <a:ln>
              <a:noFill/>
            </a:ln>
            <a:effectLst/>
          </c:spPr>
          <c:invertIfNegative val="0"/>
          <c:cat>
            <c:numRef>
              <c:f>Tabelle1!$A$2:$A$26</c:f>
              <c:numCache>
                <c:formatCode>General</c:formatCode>
                <c:ptCount val="2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numCache>
            </c:numRef>
          </c:cat>
          <c:val>
            <c:numRef>
              <c:f>Tabelle1!$B$2:$B$26</c:f>
              <c:numCache>
                <c:formatCode>General</c:formatCode>
                <c:ptCount val="25"/>
              </c:numCache>
            </c:numRef>
          </c:val>
          <c:extLst>
            <c:ext xmlns:c16="http://schemas.microsoft.com/office/drawing/2014/chart" uri="{C3380CC4-5D6E-409C-BE32-E72D297353CC}">
              <c16:uniqueId val="{00000000-444A-8945-B304-697FE7F3AA4F}"/>
            </c:ext>
          </c:extLst>
        </c:ser>
        <c:ser>
          <c:idx val="1"/>
          <c:order val="1"/>
          <c:tx>
            <c:strRef>
              <c:f>Tabelle1!$C$1</c:f>
              <c:strCache>
                <c:ptCount val="1"/>
                <c:pt idx="0">
                  <c:v>Spalte1</c:v>
                </c:pt>
              </c:strCache>
            </c:strRef>
          </c:tx>
          <c:spPr>
            <a:solidFill>
              <a:schemeClr val="accent2"/>
            </a:solidFill>
            <a:ln>
              <a:noFill/>
            </a:ln>
            <a:effectLst/>
          </c:spPr>
          <c:invertIfNegative val="0"/>
          <c:cat>
            <c:numRef>
              <c:f>Tabelle1!$A$2:$A$26</c:f>
              <c:numCache>
                <c:formatCode>General</c:formatCode>
                <c:ptCount val="2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numCache>
            </c:numRef>
          </c:cat>
          <c:val>
            <c:numRef>
              <c:f>Tabelle1!$C$2:$C$26</c:f>
              <c:numCache>
                <c:formatCode>General</c:formatCode>
                <c:ptCount val="25"/>
              </c:numCache>
            </c:numRef>
          </c:val>
          <c:extLst>
            <c:ext xmlns:c16="http://schemas.microsoft.com/office/drawing/2014/chart" uri="{C3380CC4-5D6E-409C-BE32-E72D297353CC}">
              <c16:uniqueId val="{00000001-444A-8945-B304-697FE7F3AA4F}"/>
            </c:ext>
          </c:extLst>
        </c:ser>
        <c:ser>
          <c:idx val="2"/>
          <c:order val="2"/>
          <c:tx>
            <c:strRef>
              <c:f>Tabelle1!$D$1</c:f>
              <c:strCache>
                <c:ptCount val="1"/>
                <c:pt idx="0">
                  <c:v>Spalte2</c:v>
                </c:pt>
              </c:strCache>
            </c:strRef>
          </c:tx>
          <c:spPr>
            <a:solidFill>
              <a:schemeClr val="accent3"/>
            </a:solidFill>
            <a:ln>
              <a:noFill/>
            </a:ln>
            <a:effectLst/>
          </c:spPr>
          <c:invertIfNegative val="0"/>
          <c:cat>
            <c:numRef>
              <c:f>Tabelle1!$A$2:$A$26</c:f>
              <c:numCache>
                <c:formatCode>General</c:formatCode>
                <c:ptCount val="2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numCache>
            </c:numRef>
          </c:cat>
          <c:val>
            <c:numRef>
              <c:f>Tabelle1!$D$2:$D$26</c:f>
              <c:numCache>
                <c:formatCode>General</c:formatCode>
                <c:ptCount val="25"/>
              </c:numCache>
            </c:numRef>
          </c:val>
          <c:extLst>
            <c:ext xmlns:c16="http://schemas.microsoft.com/office/drawing/2014/chart" uri="{C3380CC4-5D6E-409C-BE32-E72D297353CC}">
              <c16:uniqueId val="{00000002-444A-8945-B304-697FE7F3AA4F}"/>
            </c:ext>
          </c:extLst>
        </c:ser>
        <c:dLbls>
          <c:showLegendKey val="0"/>
          <c:showVal val="0"/>
          <c:showCatName val="0"/>
          <c:showSerName val="0"/>
          <c:showPercent val="0"/>
          <c:showBubbleSize val="0"/>
        </c:dLbls>
        <c:gapWidth val="219"/>
        <c:overlap val="-27"/>
        <c:axId val="1076667936"/>
        <c:axId val="1076679584"/>
      </c:barChart>
      <c:catAx>
        <c:axId val="1076667936"/>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de-DE" sz="1200" err="1">
                    <a:solidFill>
                      <a:schemeClr val="tx1"/>
                    </a:solidFill>
                  </a:rPr>
                  <a:t>Months</a:t>
                </a:r>
                <a:r>
                  <a:rPr lang="de-DE" sz="1200">
                    <a:solidFill>
                      <a:schemeClr val="tx1"/>
                    </a:solidFill>
                  </a:rPr>
                  <a:t> after </a:t>
                </a:r>
                <a:r>
                  <a:rPr lang="de-DE" sz="1200" err="1">
                    <a:solidFill>
                      <a:schemeClr val="tx1"/>
                    </a:solidFill>
                  </a:rPr>
                  <a:t>first</a:t>
                </a:r>
                <a:r>
                  <a:rPr lang="de-DE" sz="1200" baseline="0">
                    <a:solidFill>
                      <a:schemeClr val="tx1"/>
                    </a:solidFill>
                  </a:rPr>
                  <a:t> </a:t>
                </a:r>
                <a:r>
                  <a:rPr lang="de-DE" sz="1200" baseline="0" err="1">
                    <a:solidFill>
                      <a:schemeClr val="tx1"/>
                    </a:solidFill>
                  </a:rPr>
                  <a:t>response</a:t>
                </a:r>
                <a:endParaRPr lang="de-DE" sz="1200">
                  <a:solidFill>
                    <a:schemeClr val="tx1"/>
                  </a:solidFill>
                </a:endParaRP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IT"/>
            </a:p>
          </c:txPr>
        </c:title>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1076679584"/>
        <c:crosses val="autoZero"/>
        <c:auto val="1"/>
        <c:lblAlgn val="ctr"/>
        <c:lblOffset val="100"/>
        <c:noMultiLvlLbl val="0"/>
      </c:catAx>
      <c:valAx>
        <c:axId val="1076679584"/>
        <c:scaling>
          <c:orientation val="minMax"/>
          <c:max val="100"/>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de-DE" sz="1200">
                  <a:solidFill>
                    <a:schemeClr val="tx1"/>
                  </a:solidFill>
                </a:endParaRPr>
              </a:p>
            </c:rich>
          </c:tx>
          <c:layout>
            <c:manualLayout>
              <c:xMode val="edge"/>
              <c:yMode val="edge"/>
              <c:x val="1.7314743657003175E-2"/>
              <c:y val="0.30033100228887311"/>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IT"/>
            </a:p>
          </c:txPr>
        </c:title>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1076667936"/>
        <c:crosses val="autoZero"/>
        <c:crossBetween val="midCat"/>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02876361543028E-2"/>
          <c:y val="0.20099255503042149"/>
          <c:w val="0.84508837355248645"/>
          <c:h val="0.70231731835732614"/>
        </c:manualLayout>
      </c:layout>
      <c:barChart>
        <c:barDir val="col"/>
        <c:grouping val="clustered"/>
        <c:varyColors val="0"/>
        <c:ser>
          <c:idx val="0"/>
          <c:order val="0"/>
          <c:tx>
            <c:strRef>
              <c:f>Tabelle1!$B$1</c:f>
              <c:strCache>
                <c:ptCount val="1"/>
                <c:pt idx="0">
                  <c:v>Datenreihe 1</c:v>
                </c:pt>
              </c:strCache>
            </c:strRef>
          </c:tx>
          <c:spPr>
            <a:solidFill>
              <a:schemeClr val="accent1"/>
            </a:solidFill>
            <a:ln>
              <a:noFill/>
            </a:ln>
            <a:effectLst/>
          </c:spPr>
          <c:invertIfNegative val="0"/>
          <c:cat>
            <c:numRef>
              <c:f>Tabelle1!$A$2:$A$26</c:f>
              <c:numCache>
                <c:formatCode>General</c:formatCode>
                <c:ptCount val="2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numCache>
            </c:numRef>
          </c:cat>
          <c:val>
            <c:numRef>
              <c:f>Tabelle1!$B$2:$B$26</c:f>
              <c:numCache>
                <c:formatCode>General</c:formatCode>
                <c:ptCount val="25"/>
              </c:numCache>
            </c:numRef>
          </c:val>
          <c:extLst>
            <c:ext xmlns:c16="http://schemas.microsoft.com/office/drawing/2014/chart" uri="{C3380CC4-5D6E-409C-BE32-E72D297353CC}">
              <c16:uniqueId val="{00000000-8C5E-48B1-85C7-56AD37668176}"/>
            </c:ext>
          </c:extLst>
        </c:ser>
        <c:ser>
          <c:idx val="1"/>
          <c:order val="1"/>
          <c:tx>
            <c:strRef>
              <c:f>Tabelle1!$C$1</c:f>
              <c:strCache>
                <c:ptCount val="1"/>
                <c:pt idx="0">
                  <c:v>Spalte1</c:v>
                </c:pt>
              </c:strCache>
            </c:strRef>
          </c:tx>
          <c:spPr>
            <a:solidFill>
              <a:schemeClr val="accent2"/>
            </a:solidFill>
            <a:ln>
              <a:noFill/>
            </a:ln>
            <a:effectLst/>
          </c:spPr>
          <c:invertIfNegative val="0"/>
          <c:cat>
            <c:numRef>
              <c:f>Tabelle1!$A$2:$A$26</c:f>
              <c:numCache>
                <c:formatCode>General</c:formatCode>
                <c:ptCount val="2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numCache>
            </c:numRef>
          </c:cat>
          <c:val>
            <c:numRef>
              <c:f>Tabelle1!$C$2:$C$26</c:f>
              <c:numCache>
                <c:formatCode>General</c:formatCode>
                <c:ptCount val="25"/>
              </c:numCache>
            </c:numRef>
          </c:val>
          <c:extLst>
            <c:ext xmlns:c16="http://schemas.microsoft.com/office/drawing/2014/chart" uri="{C3380CC4-5D6E-409C-BE32-E72D297353CC}">
              <c16:uniqueId val="{00000001-8C5E-48B1-85C7-56AD37668176}"/>
            </c:ext>
          </c:extLst>
        </c:ser>
        <c:ser>
          <c:idx val="2"/>
          <c:order val="2"/>
          <c:tx>
            <c:strRef>
              <c:f>Tabelle1!$D$1</c:f>
              <c:strCache>
                <c:ptCount val="1"/>
                <c:pt idx="0">
                  <c:v>Spalte2</c:v>
                </c:pt>
              </c:strCache>
            </c:strRef>
          </c:tx>
          <c:spPr>
            <a:solidFill>
              <a:schemeClr val="accent3"/>
            </a:solidFill>
            <a:ln>
              <a:noFill/>
            </a:ln>
            <a:effectLst/>
          </c:spPr>
          <c:invertIfNegative val="0"/>
          <c:cat>
            <c:numRef>
              <c:f>Tabelle1!$A$2:$A$26</c:f>
              <c:numCache>
                <c:formatCode>General</c:formatCode>
                <c:ptCount val="2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numCache>
            </c:numRef>
          </c:cat>
          <c:val>
            <c:numRef>
              <c:f>Tabelle1!$D$2:$D$26</c:f>
              <c:numCache>
                <c:formatCode>General</c:formatCode>
                <c:ptCount val="25"/>
              </c:numCache>
            </c:numRef>
          </c:val>
          <c:extLst>
            <c:ext xmlns:c16="http://schemas.microsoft.com/office/drawing/2014/chart" uri="{C3380CC4-5D6E-409C-BE32-E72D297353CC}">
              <c16:uniqueId val="{00000002-8C5E-48B1-85C7-56AD37668176}"/>
            </c:ext>
          </c:extLst>
        </c:ser>
        <c:dLbls>
          <c:showLegendKey val="0"/>
          <c:showVal val="0"/>
          <c:showCatName val="0"/>
          <c:showSerName val="0"/>
          <c:showPercent val="0"/>
          <c:showBubbleSize val="0"/>
        </c:dLbls>
        <c:gapWidth val="219"/>
        <c:overlap val="-27"/>
        <c:axId val="1076667936"/>
        <c:axId val="1076679584"/>
      </c:barChart>
      <c:catAx>
        <c:axId val="1076667936"/>
        <c:scaling>
          <c:orientation val="minMax"/>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1076679584"/>
        <c:crosses val="autoZero"/>
        <c:auto val="1"/>
        <c:lblAlgn val="ctr"/>
        <c:lblOffset val="100"/>
        <c:noMultiLvlLbl val="0"/>
      </c:catAx>
      <c:valAx>
        <c:axId val="1076679584"/>
        <c:scaling>
          <c:orientation val="minMax"/>
          <c:max val="100"/>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de-DE" sz="1200">
                  <a:solidFill>
                    <a:schemeClr val="tx1"/>
                  </a:solidFill>
                </a:endParaRPr>
              </a:p>
            </c:rich>
          </c:tx>
          <c:layout>
            <c:manualLayout>
              <c:xMode val="edge"/>
              <c:yMode val="edge"/>
              <c:x val="2.2509237649340815E-3"/>
              <c:y val="0.29623220249491039"/>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IT"/>
            </a:p>
          </c:txPr>
        </c:title>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1076667936"/>
        <c:crosses val="autoZero"/>
        <c:crossBetween val="midCat"/>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17234085124085"/>
          <c:y val="0.11153654367193026"/>
          <c:w val="0.84508837355248645"/>
          <c:h val="0.70569837363894194"/>
        </c:manualLayout>
      </c:layout>
      <c:barChart>
        <c:barDir val="col"/>
        <c:grouping val="clustered"/>
        <c:varyColors val="0"/>
        <c:ser>
          <c:idx val="0"/>
          <c:order val="0"/>
          <c:tx>
            <c:strRef>
              <c:f>Tabelle1!$B$1</c:f>
              <c:strCache>
                <c:ptCount val="1"/>
                <c:pt idx="0">
                  <c:v>Datenreihe 1</c:v>
                </c:pt>
              </c:strCache>
            </c:strRef>
          </c:tx>
          <c:spPr>
            <a:solidFill>
              <a:schemeClr val="accent1"/>
            </a:solidFill>
            <a:ln>
              <a:noFill/>
            </a:ln>
            <a:effectLst/>
          </c:spPr>
          <c:invertIfNegative val="0"/>
          <c:cat>
            <c:numRef>
              <c:f>Tabelle1!$A$2:$A$26</c:f>
              <c:numCache>
                <c:formatCode>General</c:formatCode>
                <c:ptCount val="2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numCache>
            </c:numRef>
          </c:cat>
          <c:val>
            <c:numRef>
              <c:f>Tabelle1!$B$2:$B$26</c:f>
              <c:numCache>
                <c:formatCode>General</c:formatCode>
                <c:ptCount val="25"/>
              </c:numCache>
            </c:numRef>
          </c:val>
          <c:extLst>
            <c:ext xmlns:c16="http://schemas.microsoft.com/office/drawing/2014/chart" uri="{C3380CC4-5D6E-409C-BE32-E72D297353CC}">
              <c16:uniqueId val="{00000000-7E72-41C6-853C-2F36348120E1}"/>
            </c:ext>
          </c:extLst>
        </c:ser>
        <c:ser>
          <c:idx val="1"/>
          <c:order val="1"/>
          <c:tx>
            <c:strRef>
              <c:f>Tabelle1!$C$1</c:f>
              <c:strCache>
                <c:ptCount val="1"/>
                <c:pt idx="0">
                  <c:v>Spalte1</c:v>
                </c:pt>
              </c:strCache>
            </c:strRef>
          </c:tx>
          <c:spPr>
            <a:solidFill>
              <a:schemeClr val="accent2"/>
            </a:solidFill>
            <a:ln>
              <a:noFill/>
            </a:ln>
            <a:effectLst/>
          </c:spPr>
          <c:invertIfNegative val="0"/>
          <c:cat>
            <c:numRef>
              <c:f>Tabelle1!$A$2:$A$26</c:f>
              <c:numCache>
                <c:formatCode>General</c:formatCode>
                <c:ptCount val="2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numCache>
            </c:numRef>
          </c:cat>
          <c:val>
            <c:numRef>
              <c:f>Tabelle1!$C$2:$C$26</c:f>
              <c:numCache>
                <c:formatCode>General</c:formatCode>
                <c:ptCount val="25"/>
              </c:numCache>
            </c:numRef>
          </c:val>
          <c:extLst>
            <c:ext xmlns:c16="http://schemas.microsoft.com/office/drawing/2014/chart" uri="{C3380CC4-5D6E-409C-BE32-E72D297353CC}">
              <c16:uniqueId val="{00000001-7E72-41C6-853C-2F36348120E1}"/>
            </c:ext>
          </c:extLst>
        </c:ser>
        <c:ser>
          <c:idx val="2"/>
          <c:order val="2"/>
          <c:tx>
            <c:strRef>
              <c:f>Tabelle1!$D$1</c:f>
              <c:strCache>
                <c:ptCount val="1"/>
                <c:pt idx="0">
                  <c:v>Spalte2</c:v>
                </c:pt>
              </c:strCache>
            </c:strRef>
          </c:tx>
          <c:spPr>
            <a:solidFill>
              <a:schemeClr val="accent3"/>
            </a:solidFill>
            <a:ln>
              <a:noFill/>
            </a:ln>
            <a:effectLst/>
          </c:spPr>
          <c:invertIfNegative val="0"/>
          <c:cat>
            <c:numRef>
              <c:f>Tabelle1!$A$2:$A$26</c:f>
              <c:numCache>
                <c:formatCode>General</c:formatCode>
                <c:ptCount val="2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numCache>
            </c:numRef>
          </c:cat>
          <c:val>
            <c:numRef>
              <c:f>Tabelle1!$D$2:$D$26</c:f>
              <c:numCache>
                <c:formatCode>General</c:formatCode>
                <c:ptCount val="25"/>
              </c:numCache>
            </c:numRef>
          </c:val>
          <c:extLst>
            <c:ext xmlns:c16="http://schemas.microsoft.com/office/drawing/2014/chart" uri="{C3380CC4-5D6E-409C-BE32-E72D297353CC}">
              <c16:uniqueId val="{00000002-7E72-41C6-853C-2F36348120E1}"/>
            </c:ext>
          </c:extLst>
        </c:ser>
        <c:dLbls>
          <c:showLegendKey val="0"/>
          <c:showVal val="0"/>
          <c:showCatName val="0"/>
          <c:showSerName val="0"/>
          <c:showPercent val="0"/>
          <c:showBubbleSize val="0"/>
        </c:dLbls>
        <c:gapWidth val="219"/>
        <c:overlap val="-27"/>
        <c:axId val="1076667936"/>
        <c:axId val="1076679584"/>
      </c:barChart>
      <c:catAx>
        <c:axId val="1076667936"/>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de-DE" sz="1400" err="1">
                    <a:solidFill>
                      <a:schemeClr val="tx1"/>
                    </a:solidFill>
                  </a:rPr>
                  <a:t>Months</a:t>
                </a:r>
                <a:r>
                  <a:rPr lang="de-DE" sz="1400">
                    <a:solidFill>
                      <a:schemeClr val="tx1"/>
                    </a:solidFill>
                  </a:rPr>
                  <a:t> after </a:t>
                </a:r>
                <a:r>
                  <a:rPr lang="de-DE" sz="1400" err="1">
                    <a:solidFill>
                      <a:schemeClr val="tx1"/>
                    </a:solidFill>
                  </a:rPr>
                  <a:t>first</a:t>
                </a:r>
                <a:r>
                  <a:rPr lang="de-DE" sz="1400" baseline="0">
                    <a:solidFill>
                      <a:schemeClr val="tx1"/>
                    </a:solidFill>
                  </a:rPr>
                  <a:t> </a:t>
                </a:r>
                <a:r>
                  <a:rPr lang="de-DE" sz="1400" baseline="0" err="1">
                    <a:solidFill>
                      <a:schemeClr val="tx1"/>
                    </a:solidFill>
                  </a:rPr>
                  <a:t>response</a:t>
                </a:r>
                <a:endParaRPr lang="de-DE" sz="1400">
                  <a:solidFill>
                    <a:schemeClr val="tx1"/>
                  </a:solidFill>
                </a:endParaRP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IT"/>
            </a:p>
          </c:txPr>
        </c:title>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1076679584"/>
        <c:crosses val="autoZero"/>
        <c:auto val="1"/>
        <c:lblAlgn val="ctr"/>
        <c:lblOffset val="100"/>
        <c:noMultiLvlLbl val="0"/>
      </c:catAx>
      <c:valAx>
        <c:axId val="1076679584"/>
        <c:scaling>
          <c:orientation val="minMax"/>
          <c:max val="100"/>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de-DE" sz="1400">
                    <a:solidFill>
                      <a:schemeClr val="tx1"/>
                    </a:solidFill>
                  </a:rPr>
                  <a:t>OS</a:t>
                </a:r>
                <a:r>
                  <a:rPr lang="de-DE" sz="1400" baseline="0">
                    <a:solidFill>
                      <a:schemeClr val="tx1"/>
                    </a:solidFill>
                  </a:rPr>
                  <a:t> </a:t>
                </a:r>
                <a:r>
                  <a:rPr lang="de-DE" sz="1400" baseline="0" err="1">
                    <a:solidFill>
                      <a:schemeClr val="tx1"/>
                    </a:solidFill>
                  </a:rPr>
                  <a:t>probability</a:t>
                </a:r>
                <a:r>
                  <a:rPr lang="de-DE" sz="1400" baseline="0">
                    <a:solidFill>
                      <a:schemeClr val="tx1"/>
                    </a:solidFill>
                  </a:rPr>
                  <a:t>, %</a:t>
                </a:r>
                <a:endParaRPr lang="de-DE" sz="1400">
                  <a:solidFill>
                    <a:schemeClr val="tx1"/>
                  </a:solidFill>
                </a:endParaRPr>
              </a:p>
            </c:rich>
          </c:tx>
          <c:layout>
            <c:manualLayout>
              <c:xMode val="edge"/>
              <c:yMode val="edge"/>
              <c:x val="3.3895346912070447E-2"/>
              <c:y val="0.27840168341374755"/>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IT"/>
            </a:p>
          </c:txPr>
        </c:title>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1076667936"/>
        <c:crosses val="autoZero"/>
        <c:crossBetween val="midCat"/>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Grades 1/2</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Back pain</c:v>
                </c:pt>
                <c:pt idx="1">
                  <c:v>Abdominal pain</c:v>
                </c:pt>
                <c:pt idx="2">
                  <c:v>URTI</c:v>
                </c:pt>
                <c:pt idx="3">
                  <c:v>Pyrexia</c:v>
                </c:pt>
                <c:pt idx="4">
                  <c:v>Arthralgia</c:v>
                </c:pt>
                <c:pt idx="5">
                  <c:v>Thrombocytopenia</c:v>
                </c:pt>
                <c:pt idx="6">
                  <c:v>Neutropenia</c:v>
                </c:pt>
                <c:pt idx="7">
                  <c:v>Constipationd</c:v>
                </c:pt>
                <c:pt idx="8">
                  <c:v>Diarrhea</c:v>
                </c:pt>
                <c:pt idx="9">
                  <c:v>Contusion</c:v>
                </c:pt>
              </c:strCache>
            </c:strRef>
          </c:cat>
          <c:val>
            <c:numRef>
              <c:f>Sheet1!$B$2:$B$11</c:f>
              <c:numCache>
                <c:formatCode>General</c:formatCode>
                <c:ptCount val="10"/>
                <c:pt idx="0">
                  <c:v>12</c:v>
                </c:pt>
                <c:pt idx="1">
                  <c:v>12</c:v>
                </c:pt>
                <c:pt idx="2">
                  <c:v>12</c:v>
                </c:pt>
                <c:pt idx="3">
                  <c:v>12</c:v>
                </c:pt>
                <c:pt idx="4">
                  <c:v>15</c:v>
                </c:pt>
                <c:pt idx="5">
                  <c:v>12</c:v>
                </c:pt>
                <c:pt idx="6">
                  <c:v>4</c:v>
                </c:pt>
                <c:pt idx="7">
                  <c:v>18</c:v>
                </c:pt>
                <c:pt idx="8">
                  <c:v>18</c:v>
                </c:pt>
                <c:pt idx="9">
                  <c:v>24</c:v>
                </c:pt>
              </c:numCache>
            </c:numRef>
          </c:val>
          <c:extLst>
            <c:ext xmlns:c16="http://schemas.microsoft.com/office/drawing/2014/chart" uri="{C3380CC4-5D6E-409C-BE32-E72D297353CC}">
              <c16:uniqueId val="{00000000-2CDA-6D4A-8A51-406656B3D55F}"/>
            </c:ext>
          </c:extLst>
        </c:ser>
        <c:ser>
          <c:idx val="1"/>
          <c:order val="1"/>
          <c:tx>
            <c:strRef>
              <c:f>Sheet1!$C$1</c:f>
              <c:strCache>
                <c:ptCount val="1"/>
                <c:pt idx="0">
                  <c:v>Grade ≥3</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2CDA-6D4A-8A51-406656B3D55F}"/>
                </c:ext>
              </c:extLst>
            </c:dLbl>
            <c:dLbl>
              <c:idx val="1"/>
              <c:delete val="1"/>
              <c:extLst>
                <c:ext xmlns:c15="http://schemas.microsoft.com/office/drawing/2012/chart" uri="{CE6537A1-D6FC-4f65-9D91-7224C49458BB}"/>
                <c:ext xmlns:c16="http://schemas.microsoft.com/office/drawing/2014/chart" uri="{C3380CC4-5D6E-409C-BE32-E72D297353CC}">
                  <c16:uniqueId val="{00000002-2CDA-6D4A-8A51-406656B3D55F}"/>
                </c:ext>
              </c:extLst>
            </c:dLbl>
            <c:dLbl>
              <c:idx val="4"/>
              <c:delete val="1"/>
              <c:extLst>
                <c:ext xmlns:c15="http://schemas.microsoft.com/office/drawing/2012/chart" uri="{CE6537A1-D6FC-4f65-9D91-7224C49458BB}"/>
                <c:ext xmlns:c16="http://schemas.microsoft.com/office/drawing/2014/chart" uri="{C3380CC4-5D6E-409C-BE32-E72D297353CC}">
                  <c16:uniqueId val="{00000003-2CDA-6D4A-8A51-406656B3D55F}"/>
                </c:ext>
              </c:extLst>
            </c:dLbl>
            <c:dLbl>
              <c:idx val="7"/>
              <c:delete val="1"/>
              <c:extLst>
                <c:ext xmlns:c15="http://schemas.microsoft.com/office/drawing/2012/chart" uri="{CE6537A1-D6FC-4f65-9D91-7224C49458BB}"/>
                <c:ext xmlns:c16="http://schemas.microsoft.com/office/drawing/2014/chart" uri="{C3380CC4-5D6E-409C-BE32-E72D297353CC}">
                  <c16:uniqueId val="{00000004-2CDA-6D4A-8A51-406656B3D55F}"/>
                </c:ext>
              </c:extLst>
            </c:dLbl>
            <c:dLbl>
              <c:idx val="9"/>
              <c:delete val="1"/>
              <c:extLst>
                <c:ext xmlns:c15="http://schemas.microsoft.com/office/drawing/2012/chart" uri="{CE6537A1-D6FC-4f65-9D91-7224C49458BB}"/>
                <c:ext xmlns:c16="http://schemas.microsoft.com/office/drawing/2014/chart" uri="{C3380CC4-5D6E-409C-BE32-E72D297353CC}">
                  <c16:uniqueId val="{00000005-2CDA-6D4A-8A51-406656B3D55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Back pain</c:v>
                </c:pt>
                <c:pt idx="1">
                  <c:v>Abdominal pain</c:v>
                </c:pt>
                <c:pt idx="2">
                  <c:v>URTI</c:v>
                </c:pt>
                <c:pt idx="3">
                  <c:v>Pyrexia</c:v>
                </c:pt>
                <c:pt idx="4">
                  <c:v>Arthralgia</c:v>
                </c:pt>
                <c:pt idx="5">
                  <c:v>Thrombocytopenia</c:v>
                </c:pt>
                <c:pt idx="6">
                  <c:v>Neutropenia</c:v>
                </c:pt>
                <c:pt idx="7">
                  <c:v>Constipationd</c:v>
                </c:pt>
                <c:pt idx="8">
                  <c:v>Diarrhea</c:v>
                </c:pt>
                <c:pt idx="9">
                  <c:v>Contusion</c:v>
                </c:pt>
              </c:strCache>
            </c:strRef>
          </c:cat>
          <c:val>
            <c:numRef>
              <c:f>Sheet1!$C$2:$C$11</c:f>
              <c:numCache>
                <c:formatCode>General</c:formatCode>
                <c:ptCount val="10"/>
                <c:pt idx="2">
                  <c:v>2</c:v>
                </c:pt>
                <c:pt idx="3">
                  <c:v>3</c:v>
                </c:pt>
                <c:pt idx="5">
                  <c:v>4</c:v>
                </c:pt>
                <c:pt idx="6">
                  <c:v>12</c:v>
                </c:pt>
                <c:pt idx="8">
                  <c:v>4</c:v>
                </c:pt>
              </c:numCache>
            </c:numRef>
          </c:val>
          <c:extLst>
            <c:ext xmlns:c16="http://schemas.microsoft.com/office/drawing/2014/chart" uri="{C3380CC4-5D6E-409C-BE32-E72D297353CC}">
              <c16:uniqueId val="{00000006-2CDA-6D4A-8A51-406656B3D55F}"/>
            </c:ext>
          </c:extLst>
        </c:ser>
        <c:dLbls>
          <c:dLblPos val="ctr"/>
          <c:showLegendKey val="0"/>
          <c:showVal val="1"/>
          <c:showCatName val="0"/>
          <c:showSerName val="0"/>
          <c:showPercent val="0"/>
          <c:showBubbleSize val="0"/>
        </c:dLbls>
        <c:gapWidth val="30"/>
        <c:overlap val="100"/>
        <c:axId val="1808771599"/>
        <c:axId val="1808757871"/>
      </c:barChart>
      <c:catAx>
        <c:axId val="1808771599"/>
        <c:scaling>
          <c:orientation val="minMax"/>
        </c:scaling>
        <c:delete val="0"/>
        <c:axPos val="l"/>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IT"/>
          </a:p>
        </c:txPr>
        <c:crossAx val="1808757871"/>
        <c:crosses val="autoZero"/>
        <c:auto val="1"/>
        <c:lblAlgn val="ctr"/>
        <c:lblOffset val="100"/>
        <c:noMultiLvlLbl val="0"/>
      </c:catAx>
      <c:valAx>
        <c:axId val="1808757871"/>
        <c:scaling>
          <c:orientation val="minMax"/>
          <c:max val="2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400">
                    <a:solidFill>
                      <a:schemeClr val="tx1"/>
                    </a:solidFill>
                  </a:rPr>
                  <a:t>Patients, %</a:t>
                </a:r>
              </a:p>
            </c:rich>
          </c:tx>
          <c:layout>
            <c:manualLayout>
              <c:xMode val="edge"/>
              <c:yMode val="edge"/>
              <c:x val="0.54025712980762619"/>
              <c:y val="0.8437741468001319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IT"/>
            </a:p>
          </c:txPr>
        </c:title>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IT"/>
          </a:p>
        </c:txPr>
        <c:crossAx val="1808771599"/>
        <c:crosses val="autoZero"/>
        <c:crossBetween val="between"/>
      </c:valAx>
      <c:spPr>
        <a:noFill/>
        <a:ln w="25400">
          <a:noFill/>
        </a:ln>
        <a:effectLst/>
      </c:spPr>
    </c:plotArea>
    <c:legend>
      <c:legendPos val="b"/>
      <c:layout>
        <c:manualLayout>
          <c:xMode val="edge"/>
          <c:yMode val="edge"/>
          <c:x val="0.75648609744094486"/>
          <c:y val="0.4158522751075126"/>
          <c:w val="0.19327780511811024"/>
          <c:h val="0.15289775142115211"/>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IT"/>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179712698406644"/>
          <c:y val="3.8123918550281667E-2"/>
          <c:w val="0.56822786672520875"/>
          <c:h val="0.7591824809014045"/>
        </c:manualLayout>
      </c:layout>
      <c:barChart>
        <c:barDir val="bar"/>
        <c:grouping val="stacked"/>
        <c:varyColors val="0"/>
        <c:ser>
          <c:idx val="0"/>
          <c:order val="0"/>
          <c:tx>
            <c:strRef>
              <c:f>Tabelle1!$B$1</c:f>
              <c:strCache>
                <c:ptCount val="1"/>
                <c:pt idx="0">
                  <c:v>Did not recur</c:v>
                </c:pt>
              </c:strCache>
            </c:strRef>
          </c:tx>
          <c:spPr>
            <a:solidFill>
              <a:schemeClr val="accent1"/>
            </a:solidFill>
            <a:ln>
              <a:noFill/>
            </a:ln>
            <a:effectLst/>
          </c:spPr>
          <c:invertIfNegative val="0"/>
          <c:cat>
            <c:strRef>
              <c:f>Tabelle1!$A$2:$A$20</c:f>
              <c:strCache>
                <c:ptCount val="19"/>
                <c:pt idx="0">
                  <c:v>Stomatitis</c:v>
                </c:pt>
                <c:pt idx="1">
                  <c:v>Pain in extremity</c:v>
                </c:pt>
                <c:pt idx="2">
                  <c:v>Myocardial infraction</c:v>
                </c:pt>
                <c:pt idx="3">
                  <c:v>Musculoskeletal pain</c:v>
                </c:pt>
                <c:pt idx="4">
                  <c:v>Malaise</c:v>
                </c:pt>
                <c:pt idx="5">
                  <c:v>Insomnia</c:v>
                </c:pt>
                <c:pt idx="6">
                  <c:v>Groin pain</c:v>
                </c:pt>
                <c:pt idx="7">
                  <c:v>Gastroesophageal reflex disease</c:v>
                </c:pt>
                <c:pt idx="8">
                  <c:v>Dyspepsia</c:v>
                </c:pt>
                <c:pt idx="9">
                  <c:v>Atrial fibrillation</c:v>
                </c:pt>
                <c:pt idx="10">
                  <c:v>Asthenia</c:v>
                </c:pt>
                <c:pt idx="11">
                  <c:v>Abdominal pain</c:v>
                </c:pt>
                <c:pt idx="12">
                  <c:v>Rash</c:v>
                </c:pt>
                <c:pt idx="13">
                  <c:v>Fatigue</c:v>
                </c:pt>
                <c:pt idx="14">
                  <c:v>Hemorrhage</c:v>
                </c:pt>
                <c:pt idx="15">
                  <c:v>Diarrhea</c:v>
                </c:pt>
                <c:pt idx="16">
                  <c:v>Arthralgia</c:v>
                </c:pt>
                <c:pt idx="17">
                  <c:v>Myalgia</c:v>
                </c:pt>
                <c:pt idx="18">
                  <c:v>Headache</c:v>
                </c:pt>
              </c:strCache>
            </c:strRef>
          </c:cat>
          <c:val>
            <c:numRef>
              <c:f>Tabelle1!$B$2:$B$20</c:f>
              <c:numCache>
                <c:formatCode>General</c:formatCode>
                <c:ptCount val="19"/>
                <c:pt idx="0">
                  <c:v>1</c:v>
                </c:pt>
                <c:pt idx="1">
                  <c:v>1</c:v>
                </c:pt>
                <c:pt idx="2">
                  <c:v>1</c:v>
                </c:pt>
                <c:pt idx="3">
                  <c:v>1</c:v>
                </c:pt>
                <c:pt idx="4">
                  <c:v>1</c:v>
                </c:pt>
                <c:pt idx="5">
                  <c:v>1</c:v>
                </c:pt>
                <c:pt idx="6">
                  <c:v>1</c:v>
                </c:pt>
                <c:pt idx="7">
                  <c:v>1</c:v>
                </c:pt>
                <c:pt idx="8">
                  <c:v>1</c:v>
                </c:pt>
                <c:pt idx="9">
                  <c:v>1</c:v>
                </c:pt>
                <c:pt idx="10">
                  <c:v>1</c:v>
                </c:pt>
                <c:pt idx="11">
                  <c:v>1</c:v>
                </c:pt>
                <c:pt idx="13">
                  <c:v>2</c:v>
                </c:pt>
                <c:pt idx="14">
                  <c:v>1</c:v>
                </c:pt>
                <c:pt idx="16">
                  <c:v>3</c:v>
                </c:pt>
                <c:pt idx="17">
                  <c:v>2</c:v>
                </c:pt>
                <c:pt idx="18">
                  <c:v>4</c:v>
                </c:pt>
              </c:numCache>
            </c:numRef>
          </c:val>
          <c:extLst>
            <c:ext xmlns:c16="http://schemas.microsoft.com/office/drawing/2014/chart" uri="{C3380CC4-5D6E-409C-BE32-E72D297353CC}">
              <c16:uniqueId val="{00000000-AEE1-40A3-AB7A-3D8D445D62EF}"/>
            </c:ext>
          </c:extLst>
        </c:ser>
        <c:ser>
          <c:idx val="1"/>
          <c:order val="1"/>
          <c:tx>
            <c:strRef>
              <c:f>Tabelle1!$C$1</c:f>
              <c:strCache>
                <c:ptCount val="1"/>
                <c:pt idx="0">
                  <c:v>Recurred at a lower grade</c:v>
                </c:pt>
              </c:strCache>
            </c:strRef>
          </c:tx>
          <c:spPr>
            <a:solidFill>
              <a:schemeClr val="accent4"/>
            </a:solidFill>
            <a:ln>
              <a:noFill/>
            </a:ln>
            <a:effectLst/>
          </c:spPr>
          <c:invertIfNegative val="0"/>
          <c:cat>
            <c:strRef>
              <c:f>Tabelle1!$A$2:$A$20</c:f>
              <c:strCache>
                <c:ptCount val="19"/>
                <c:pt idx="0">
                  <c:v>Stomatitis</c:v>
                </c:pt>
                <c:pt idx="1">
                  <c:v>Pain in extremity</c:v>
                </c:pt>
                <c:pt idx="2">
                  <c:v>Myocardial infraction</c:v>
                </c:pt>
                <c:pt idx="3">
                  <c:v>Musculoskeletal pain</c:v>
                </c:pt>
                <c:pt idx="4">
                  <c:v>Malaise</c:v>
                </c:pt>
                <c:pt idx="5">
                  <c:v>Insomnia</c:v>
                </c:pt>
                <c:pt idx="6">
                  <c:v>Groin pain</c:v>
                </c:pt>
                <c:pt idx="7">
                  <c:v>Gastroesophageal reflex disease</c:v>
                </c:pt>
                <c:pt idx="8">
                  <c:v>Dyspepsia</c:v>
                </c:pt>
                <c:pt idx="9">
                  <c:v>Atrial fibrillation</c:v>
                </c:pt>
                <c:pt idx="10">
                  <c:v>Asthenia</c:v>
                </c:pt>
                <c:pt idx="11">
                  <c:v>Abdominal pain</c:v>
                </c:pt>
                <c:pt idx="12">
                  <c:v>Rash</c:v>
                </c:pt>
                <c:pt idx="13">
                  <c:v>Fatigue</c:v>
                </c:pt>
                <c:pt idx="14">
                  <c:v>Hemorrhage</c:v>
                </c:pt>
                <c:pt idx="15">
                  <c:v>Diarrhea</c:v>
                </c:pt>
                <c:pt idx="16">
                  <c:v>Arthralgia</c:v>
                </c:pt>
                <c:pt idx="17">
                  <c:v>Myalgia</c:v>
                </c:pt>
                <c:pt idx="18">
                  <c:v>Headache</c:v>
                </c:pt>
              </c:strCache>
            </c:strRef>
          </c:cat>
          <c:val>
            <c:numRef>
              <c:f>Tabelle1!$C$2:$C$20</c:f>
              <c:numCache>
                <c:formatCode>General</c:formatCode>
                <c:ptCount val="19"/>
                <c:pt idx="15">
                  <c:v>1</c:v>
                </c:pt>
                <c:pt idx="17">
                  <c:v>1</c:v>
                </c:pt>
              </c:numCache>
            </c:numRef>
          </c:val>
          <c:extLst>
            <c:ext xmlns:c16="http://schemas.microsoft.com/office/drawing/2014/chart" uri="{C3380CC4-5D6E-409C-BE32-E72D297353CC}">
              <c16:uniqueId val="{00000001-AEE1-40A3-AB7A-3D8D445D62EF}"/>
            </c:ext>
          </c:extLst>
        </c:ser>
        <c:ser>
          <c:idx val="2"/>
          <c:order val="2"/>
          <c:tx>
            <c:strRef>
              <c:f>Tabelle1!$D$1</c:f>
              <c:strCache>
                <c:ptCount val="1"/>
                <c:pt idx="0">
                  <c:v>Recurred at same grade</c:v>
                </c:pt>
              </c:strCache>
            </c:strRef>
          </c:tx>
          <c:spPr>
            <a:solidFill>
              <a:schemeClr val="accent2"/>
            </a:solidFill>
            <a:ln>
              <a:noFill/>
            </a:ln>
            <a:effectLst/>
          </c:spPr>
          <c:invertIfNegative val="0"/>
          <c:cat>
            <c:strRef>
              <c:f>Tabelle1!$A$2:$A$20</c:f>
              <c:strCache>
                <c:ptCount val="19"/>
                <c:pt idx="0">
                  <c:v>Stomatitis</c:v>
                </c:pt>
                <c:pt idx="1">
                  <c:v>Pain in extremity</c:v>
                </c:pt>
                <c:pt idx="2">
                  <c:v>Myocardial infraction</c:v>
                </c:pt>
                <c:pt idx="3">
                  <c:v>Musculoskeletal pain</c:v>
                </c:pt>
                <c:pt idx="4">
                  <c:v>Malaise</c:v>
                </c:pt>
                <c:pt idx="5">
                  <c:v>Insomnia</c:v>
                </c:pt>
                <c:pt idx="6">
                  <c:v>Groin pain</c:v>
                </c:pt>
                <c:pt idx="7">
                  <c:v>Gastroesophageal reflex disease</c:v>
                </c:pt>
                <c:pt idx="8">
                  <c:v>Dyspepsia</c:v>
                </c:pt>
                <c:pt idx="9">
                  <c:v>Atrial fibrillation</c:v>
                </c:pt>
                <c:pt idx="10">
                  <c:v>Asthenia</c:v>
                </c:pt>
                <c:pt idx="11">
                  <c:v>Abdominal pain</c:v>
                </c:pt>
                <c:pt idx="12">
                  <c:v>Rash</c:v>
                </c:pt>
                <c:pt idx="13">
                  <c:v>Fatigue</c:v>
                </c:pt>
                <c:pt idx="14">
                  <c:v>Hemorrhage</c:v>
                </c:pt>
                <c:pt idx="15">
                  <c:v>Diarrhea</c:v>
                </c:pt>
                <c:pt idx="16">
                  <c:v>Arthralgia</c:v>
                </c:pt>
                <c:pt idx="17">
                  <c:v>Myalgia</c:v>
                </c:pt>
                <c:pt idx="18">
                  <c:v>Headache</c:v>
                </c:pt>
              </c:strCache>
            </c:strRef>
          </c:cat>
          <c:val>
            <c:numRef>
              <c:f>Tabelle1!$D$2:$D$20</c:f>
              <c:numCache>
                <c:formatCode>General</c:formatCode>
                <c:ptCount val="19"/>
                <c:pt idx="12">
                  <c:v>1</c:v>
                </c:pt>
                <c:pt idx="14">
                  <c:v>1</c:v>
                </c:pt>
                <c:pt idx="15">
                  <c:v>1</c:v>
                </c:pt>
                <c:pt idx="16">
                  <c:v>1</c:v>
                </c:pt>
                <c:pt idx="17">
                  <c:v>1</c:v>
                </c:pt>
                <c:pt idx="18">
                  <c:v>1</c:v>
                </c:pt>
              </c:numCache>
            </c:numRef>
          </c:val>
          <c:extLst>
            <c:ext xmlns:c16="http://schemas.microsoft.com/office/drawing/2014/chart" uri="{C3380CC4-5D6E-409C-BE32-E72D297353CC}">
              <c16:uniqueId val="{00000002-AEE1-40A3-AB7A-3D8D445D62EF}"/>
            </c:ext>
          </c:extLst>
        </c:ser>
        <c:ser>
          <c:idx val="3"/>
          <c:order val="3"/>
          <c:tx>
            <c:strRef>
              <c:f>Tabelle1!$E$1</c:f>
              <c:strCache>
                <c:ptCount val="1"/>
                <c:pt idx="0">
                  <c:v>Recurred at higher grade</c:v>
                </c:pt>
              </c:strCache>
            </c:strRef>
          </c:tx>
          <c:spPr>
            <a:solidFill>
              <a:schemeClr val="accent3"/>
            </a:solidFill>
            <a:ln>
              <a:noFill/>
            </a:ln>
            <a:effectLst/>
          </c:spPr>
          <c:invertIfNegative val="0"/>
          <c:cat>
            <c:strRef>
              <c:f>Tabelle1!$A$2:$A$20</c:f>
              <c:strCache>
                <c:ptCount val="19"/>
                <c:pt idx="0">
                  <c:v>Stomatitis</c:v>
                </c:pt>
                <c:pt idx="1">
                  <c:v>Pain in extremity</c:v>
                </c:pt>
                <c:pt idx="2">
                  <c:v>Myocardial infraction</c:v>
                </c:pt>
                <c:pt idx="3">
                  <c:v>Musculoskeletal pain</c:v>
                </c:pt>
                <c:pt idx="4">
                  <c:v>Malaise</c:v>
                </c:pt>
                <c:pt idx="5">
                  <c:v>Insomnia</c:v>
                </c:pt>
                <c:pt idx="6">
                  <c:v>Groin pain</c:v>
                </c:pt>
                <c:pt idx="7">
                  <c:v>Gastroesophageal reflex disease</c:v>
                </c:pt>
                <c:pt idx="8">
                  <c:v>Dyspepsia</c:v>
                </c:pt>
                <c:pt idx="9">
                  <c:v>Atrial fibrillation</c:v>
                </c:pt>
                <c:pt idx="10">
                  <c:v>Asthenia</c:v>
                </c:pt>
                <c:pt idx="11">
                  <c:v>Abdominal pain</c:v>
                </c:pt>
                <c:pt idx="12">
                  <c:v>Rash</c:v>
                </c:pt>
                <c:pt idx="13">
                  <c:v>Fatigue</c:v>
                </c:pt>
                <c:pt idx="14">
                  <c:v>Hemorrhage</c:v>
                </c:pt>
                <c:pt idx="15">
                  <c:v>Diarrhea</c:v>
                </c:pt>
                <c:pt idx="16">
                  <c:v>Arthralgia</c:v>
                </c:pt>
                <c:pt idx="17">
                  <c:v>Myalgia</c:v>
                </c:pt>
                <c:pt idx="18">
                  <c:v>Headache</c:v>
                </c:pt>
              </c:strCache>
            </c:strRef>
          </c:cat>
          <c:val>
            <c:numRef>
              <c:f>Tabelle1!$E$2:$E$20</c:f>
              <c:numCache>
                <c:formatCode>General</c:formatCode>
                <c:ptCount val="19"/>
              </c:numCache>
            </c:numRef>
          </c:val>
          <c:extLst>
            <c:ext xmlns:c16="http://schemas.microsoft.com/office/drawing/2014/chart" uri="{C3380CC4-5D6E-409C-BE32-E72D297353CC}">
              <c16:uniqueId val="{00000003-AEE1-40A3-AB7A-3D8D445D62EF}"/>
            </c:ext>
          </c:extLst>
        </c:ser>
        <c:dLbls>
          <c:showLegendKey val="0"/>
          <c:showVal val="0"/>
          <c:showCatName val="0"/>
          <c:showSerName val="0"/>
          <c:showPercent val="0"/>
          <c:showBubbleSize val="0"/>
        </c:dLbls>
        <c:gapWidth val="150"/>
        <c:overlap val="100"/>
        <c:axId val="401769039"/>
        <c:axId val="401764463"/>
      </c:barChart>
      <c:catAx>
        <c:axId val="401769039"/>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de-DE" sz="1200" err="1">
                    <a:solidFill>
                      <a:schemeClr val="tx1"/>
                    </a:solidFill>
                  </a:rPr>
                  <a:t>Acalabrutinib</a:t>
                </a:r>
                <a:r>
                  <a:rPr lang="de-DE" sz="1200" baseline="0">
                    <a:solidFill>
                      <a:schemeClr val="tx1"/>
                    </a:solidFill>
                  </a:rPr>
                  <a:t> </a:t>
                </a:r>
                <a:r>
                  <a:rPr lang="de-DE" sz="1200" baseline="0" err="1">
                    <a:solidFill>
                      <a:schemeClr val="tx1"/>
                    </a:solidFill>
                  </a:rPr>
                  <a:t>intolerance</a:t>
                </a:r>
                <a:r>
                  <a:rPr lang="de-DE" sz="1200" baseline="0">
                    <a:solidFill>
                      <a:schemeClr val="tx1"/>
                    </a:solidFill>
                  </a:rPr>
                  <a:t> </a:t>
                </a:r>
                <a:r>
                  <a:rPr lang="de-DE" sz="1200" baseline="0" err="1">
                    <a:solidFill>
                      <a:schemeClr val="tx1"/>
                    </a:solidFill>
                  </a:rPr>
                  <a:t>events</a:t>
                </a:r>
                <a:r>
                  <a:rPr lang="de-DE" sz="1200" baseline="0">
                    <a:solidFill>
                      <a:schemeClr val="tx1"/>
                    </a:solidFill>
                  </a:rPr>
                  <a:t> on zanubrutinib</a:t>
                </a:r>
                <a:endParaRPr lang="de-DE" sz="1200">
                  <a:solidFill>
                    <a:schemeClr val="tx1"/>
                  </a:solidFill>
                </a:endParaRPr>
              </a:p>
            </c:rich>
          </c:tx>
          <c:layout>
            <c:manualLayout>
              <c:xMode val="edge"/>
              <c:yMode val="edge"/>
              <c:x val="1.4425954975163038E-3"/>
              <c:y val="2.3617173846065757E-2"/>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IT"/>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IT"/>
          </a:p>
        </c:txPr>
        <c:crossAx val="401764463"/>
        <c:crosses val="autoZero"/>
        <c:auto val="1"/>
        <c:lblAlgn val="ctr"/>
        <c:lblOffset val="100"/>
        <c:noMultiLvlLbl val="0"/>
      </c:catAx>
      <c:valAx>
        <c:axId val="401764463"/>
        <c:scaling>
          <c:orientation val="minMax"/>
          <c:max val="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de-DE" err="1">
                    <a:solidFill>
                      <a:schemeClr val="tx1"/>
                    </a:solidFill>
                  </a:rPr>
                  <a:t>Patients</a:t>
                </a:r>
                <a:r>
                  <a:rPr lang="de-DE">
                    <a:solidFill>
                      <a:schemeClr val="tx1"/>
                    </a:solidFill>
                  </a:rPr>
                  <a:t>, n</a:t>
                </a:r>
              </a:p>
            </c:rich>
          </c:tx>
          <c:layout>
            <c:manualLayout>
              <c:xMode val="edge"/>
              <c:yMode val="edge"/>
              <c:x val="0.58550169132171903"/>
              <c:y val="0.8461503803335213"/>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IT"/>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401769039"/>
        <c:crosses val="autoZero"/>
        <c:crossBetween val="between"/>
      </c:valAx>
      <c:spPr>
        <a:noFill/>
        <a:ln>
          <a:noFill/>
        </a:ln>
        <a:effectLst/>
      </c:spPr>
    </c:plotArea>
    <c:legend>
      <c:legendPos val="b"/>
      <c:layout>
        <c:manualLayout>
          <c:xMode val="edge"/>
          <c:yMode val="edge"/>
          <c:x val="0"/>
          <c:y val="0.89315128314888381"/>
          <c:w val="0.99596779878703878"/>
          <c:h val="0.10684882504840071"/>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3-D94A-4F4C-AF85-643E2EB63055}"/>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1-D94A-4F4C-AF85-643E2EB63055}"/>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2-D94A-4F4C-AF85-643E2EB63055}"/>
              </c:ext>
            </c:extLst>
          </c:dPt>
          <c:dLbls>
            <c:dLbl>
              <c:idx val="0"/>
              <c:layout>
                <c:manualLayout>
                  <c:x val="-0.12339709176173716"/>
                  <c:y val="-0.22662684019628759"/>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fld id="{5F04FCE3-7A99-4B68-BAFD-88ED8E50F823}" type="VALUE">
                      <a:rPr lang="en-US" sz="1400" smtClean="0">
                        <a:solidFill>
                          <a:schemeClr val="bg1"/>
                        </a:solidFill>
                      </a:rPr>
                      <a:pPr>
                        <a:defRPr sz="1400">
                          <a:solidFill>
                            <a:schemeClr val="bg1"/>
                          </a:solidFill>
                        </a:defRPr>
                      </a:pPr>
                      <a:t>[VALUE]</a:t>
                    </a:fld>
                    <a:r>
                      <a:rPr lang="en-US" sz="1400">
                        <a:solidFill>
                          <a:schemeClr val="bg1"/>
                        </a:solidFill>
                      </a:rPr>
                      <a:t>%</a:t>
                    </a:r>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IT"/>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94A-4F4C-AF85-643E2EB63055}"/>
                </c:ext>
              </c:extLst>
            </c:dLbl>
            <c:dLbl>
              <c:idx val="1"/>
              <c:layout>
                <c:manualLayout>
                  <c:x val="0.11749587700419387"/>
                  <c:y val="2.2082921883348931E-2"/>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r>
                      <a:rPr lang="en-US" sz="1400">
                        <a:solidFill>
                          <a:schemeClr val="tx1"/>
                        </a:solidFill>
                      </a:rPr>
                      <a:t>6%</a:t>
                    </a:r>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IT"/>
                </a:p>
              </c:txPr>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94A-4F4C-AF85-643E2EB63055}"/>
                </c:ext>
              </c:extLst>
            </c:dLbl>
            <c:dLbl>
              <c:idx val="2"/>
              <c:layout>
                <c:manualLayout>
                  <c:x val="0.11540284771814745"/>
                  <c:y val="0.15350989651285518"/>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fld id="{8F026AB1-C474-4514-A1C7-2332B60AB737}" type="VALUE">
                      <a:rPr lang="en-US" sz="1400" smtClean="0">
                        <a:solidFill>
                          <a:schemeClr val="bg1"/>
                        </a:solidFill>
                      </a:rPr>
                      <a:pPr>
                        <a:defRPr sz="1400">
                          <a:solidFill>
                            <a:schemeClr val="bg1"/>
                          </a:solidFill>
                        </a:defRPr>
                      </a:pPr>
                      <a:t>[VALUE]</a:t>
                    </a:fld>
                    <a:r>
                      <a:rPr lang="en-US" sz="1400">
                        <a:solidFill>
                          <a:schemeClr val="bg1"/>
                        </a:solidFill>
                      </a:rPr>
                      <a:t>%</a:t>
                    </a:r>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IT"/>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94A-4F4C-AF85-643E2EB6305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IT"/>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Tabelle1!$A$2:$A$4</c:f>
              <c:strCache>
                <c:ptCount val="3"/>
                <c:pt idx="0">
                  <c:v>1. Quartal</c:v>
                </c:pt>
                <c:pt idx="1">
                  <c:v>2. Quartal</c:v>
                </c:pt>
                <c:pt idx="2">
                  <c:v>3. Quartal</c:v>
                </c:pt>
              </c:strCache>
            </c:strRef>
          </c:cat>
          <c:val>
            <c:numRef>
              <c:f>Tabelle1!$B$2:$B$4</c:f>
              <c:numCache>
                <c:formatCode>General</c:formatCode>
                <c:ptCount val="3"/>
                <c:pt idx="0">
                  <c:v>75</c:v>
                </c:pt>
                <c:pt idx="1">
                  <c:v>6</c:v>
                </c:pt>
                <c:pt idx="2">
                  <c:v>19</c:v>
                </c:pt>
              </c:numCache>
            </c:numRef>
          </c:val>
          <c:extLst>
            <c:ext xmlns:c16="http://schemas.microsoft.com/office/drawing/2014/chart" uri="{C3380CC4-5D6E-409C-BE32-E72D297353CC}">
              <c16:uniqueId val="{00000000-D94A-4F4C-AF85-643E2EB6305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235394613786511E-2"/>
          <c:y val="5.0782435860182842E-2"/>
          <c:w val="0.899864945356873"/>
          <c:h val="0.71672242157092558"/>
        </c:manualLayout>
      </c:layout>
      <c:barChart>
        <c:barDir val="col"/>
        <c:grouping val="clustered"/>
        <c:varyColors val="0"/>
        <c:ser>
          <c:idx val="0"/>
          <c:order val="0"/>
          <c:tx>
            <c:strRef>
              <c:f>Tabelle1!$B$1</c:f>
              <c:strCache>
                <c:ptCount val="1"/>
                <c:pt idx="0">
                  <c:v>PD</c:v>
                </c:pt>
              </c:strCache>
            </c:strRef>
          </c:tx>
          <c:spPr>
            <a:solidFill>
              <a:schemeClr val="accent1"/>
            </a:solidFill>
            <a:ln>
              <a:noFill/>
            </a:ln>
            <a:effectLst/>
          </c:spPr>
          <c:invertIfNegative val="0"/>
          <c:cat>
            <c:strRef>
              <c:f>Tabelle1!$A$2:$A$8</c:f>
              <c:strCache>
                <c:ptCount val="7"/>
                <c:pt idx="0">
                  <c:v>TP53</c:v>
                </c:pt>
                <c:pt idx="1">
                  <c:v>SF3B1</c:v>
                </c:pt>
                <c:pt idx="2">
                  <c:v>ATM</c:v>
                </c:pt>
                <c:pt idx="3">
                  <c:v>SETD2</c:v>
                </c:pt>
                <c:pt idx="4">
                  <c:v>CDKN2A</c:v>
                </c:pt>
                <c:pt idx="5">
                  <c:v>IRFBP2</c:v>
                </c:pt>
                <c:pt idx="6">
                  <c:v>RB1</c:v>
                </c:pt>
              </c:strCache>
            </c:strRef>
          </c:cat>
          <c:val>
            <c:numRef>
              <c:f>Tabelle1!$B$2:$B$8</c:f>
              <c:numCache>
                <c:formatCode>General</c:formatCode>
                <c:ptCount val="7"/>
              </c:numCache>
            </c:numRef>
          </c:val>
          <c:extLst>
            <c:ext xmlns:c16="http://schemas.microsoft.com/office/drawing/2014/chart" uri="{C3380CC4-5D6E-409C-BE32-E72D297353CC}">
              <c16:uniqueId val="{00000000-68B9-4FDB-9821-250662BC338F}"/>
            </c:ext>
          </c:extLst>
        </c:ser>
        <c:ser>
          <c:idx val="1"/>
          <c:order val="1"/>
          <c:tx>
            <c:strRef>
              <c:f>Tabelle1!$C$1</c:f>
              <c:strCache>
                <c:ptCount val="1"/>
                <c:pt idx="0">
                  <c:v>Non-PD</c:v>
                </c:pt>
              </c:strCache>
            </c:strRef>
          </c:tx>
          <c:spPr>
            <a:solidFill>
              <a:schemeClr val="bg1">
                <a:lumMod val="50000"/>
              </a:schemeClr>
            </a:solidFill>
            <a:ln>
              <a:noFill/>
            </a:ln>
            <a:effectLst/>
          </c:spPr>
          <c:invertIfNegative val="0"/>
          <c:cat>
            <c:strRef>
              <c:f>Tabelle1!$A$2:$A$8</c:f>
              <c:strCache>
                <c:ptCount val="7"/>
                <c:pt idx="0">
                  <c:v>TP53</c:v>
                </c:pt>
                <c:pt idx="1">
                  <c:v>SF3B1</c:v>
                </c:pt>
                <c:pt idx="2">
                  <c:v>ATM</c:v>
                </c:pt>
                <c:pt idx="3">
                  <c:v>SETD2</c:v>
                </c:pt>
                <c:pt idx="4">
                  <c:v>CDKN2A</c:v>
                </c:pt>
                <c:pt idx="5">
                  <c:v>IRFBP2</c:v>
                </c:pt>
                <c:pt idx="6">
                  <c:v>RB1</c:v>
                </c:pt>
              </c:strCache>
            </c:strRef>
          </c:cat>
          <c:val>
            <c:numRef>
              <c:f>Tabelle1!$C$2:$C$8</c:f>
              <c:numCache>
                <c:formatCode>General</c:formatCode>
                <c:ptCount val="7"/>
              </c:numCache>
            </c:numRef>
          </c:val>
          <c:extLst>
            <c:ext xmlns:c16="http://schemas.microsoft.com/office/drawing/2014/chart" uri="{C3380CC4-5D6E-409C-BE32-E72D297353CC}">
              <c16:uniqueId val="{00000001-68B9-4FDB-9821-250662BC338F}"/>
            </c:ext>
          </c:extLst>
        </c:ser>
        <c:dLbls>
          <c:showLegendKey val="0"/>
          <c:showVal val="0"/>
          <c:showCatName val="0"/>
          <c:showSerName val="0"/>
          <c:showPercent val="0"/>
          <c:showBubbleSize val="0"/>
        </c:dLbls>
        <c:gapWidth val="219"/>
        <c:overlap val="-27"/>
        <c:axId val="902976751"/>
        <c:axId val="902958447"/>
      </c:barChart>
      <c:catAx>
        <c:axId val="902976751"/>
        <c:scaling>
          <c:orientation val="minMax"/>
        </c:scaling>
        <c:delete val="0"/>
        <c:axPos val="b"/>
        <c:numFmt formatCode="General" sourceLinked="1"/>
        <c:majorTickMark val="out"/>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1197" b="1" i="1" u="none" strike="noStrike" kern="1200" baseline="0">
                <a:solidFill>
                  <a:schemeClr val="tx1"/>
                </a:solidFill>
                <a:latin typeface="+mn-lt"/>
                <a:ea typeface="+mn-ea"/>
                <a:cs typeface="+mn-cs"/>
              </a:defRPr>
            </a:pPr>
            <a:endParaRPr lang="en-IT"/>
          </a:p>
        </c:txPr>
        <c:crossAx val="902958447"/>
        <c:crosses val="autoZero"/>
        <c:auto val="1"/>
        <c:lblAlgn val="ctr"/>
        <c:lblOffset val="100"/>
        <c:noMultiLvlLbl val="0"/>
      </c:catAx>
      <c:valAx>
        <c:axId val="902958447"/>
        <c:scaling>
          <c:orientation val="minMax"/>
          <c:max val="80"/>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de-DE" sz="1400" b="0">
                    <a:solidFill>
                      <a:schemeClr val="tx1"/>
                    </a:solidFill>
                  </a:rPr>
                  <a:t>Mutation </a:t>
                </a:r>
                <a:r>
                  <a:rPr lang="de-DE" sz="1400" b="0" err="1">
                    <a:solidFill>
                      <a:schemeClr val="tx1"/>
                    </a:solidFill>
                  </a:rPr>
                  <a:t>frequency</a:t>
                </a:r>
                <a:r>
                  <a:rPr lang="de-DE" sz="1400" b="0">
                    <a:solidFill>
                      <a:schemeClr val="tx1"/>
                    </a:solidFill>
                  </a:rPr>
                  <a:t>,</a:t>
                </a:r>
                <a:r>
                  <a:rPr lang="de-DE" sz="1400" b="0" baseline="0">
                    <a:solidFill>
                      <a:schemeClr val="tx1"/>
                    </a:solidFill>
                  </a:rPr>
                  <a:t> %</a:t>
                </a:r>
                <a:endParaRPr lang="de-DE" sz="1400" b="0">
                  <a:solidFill>
                    <a:schemeClr val="tx1"/>
                  </a:solidFill>
                </a:endParaRPr>
              </a:p>
            </c:rich>
          </c:tx>
          <c:layout>
            <c:manualLayout>
              <c:xMode val="edge"/>
              <c:yMode val="edge"/>
              <c:x val="2.8008621346551081E-4"/>
              <c:y val="0.13342305749312508"/>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IT"/>
            </a:p>
          </c:txPr>
        </c:title>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902976751"/>
        <c:crosses val="autoZero"/>
        <c:crossBetween val="between"/>
        <c:majorUnit val="20"/>
      </c:valAx>
      <c:spPr>
        <a:noFill/>
        <a:ln>
          <a:noFill/>
        </a:ln>
        <a:effectLst/>
      </c:spPr>
    </c:plotArea>
    <c:legend>
      <c:legendPos val="b"/>
      <c:layout>
        <c:manualLayout>
          <c:xMode val="edge"/>
          <c:yMode val="edge"/>
          <c:x val="0.86622988625158837"/>
          <c:y val="3.4306928161453802E-2"/>
          <c:w val="9.4332304443645598E-2"/>
          <c:h val="0.1285270507109009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18159089395712"/>
          <c:y val="0.13727642152839004"/>
          <c:w val="0.72213896724315119"/>
          <c:h val="0.67995824846218544"/>
        </c:manualLayout>
      </c:layout>
      <c:barChart>
        <c:barDir val="col"/>
        <c:grouping val="clustered"/>
        <c:varyColors val="0"/>
        <c:ser>
          <c:idx val="0"/>
          <c:order val="0"/>
          <c:tx>
            <c:strRef>
              <c:f>Tabelle1!$B$1</c:f>
              <c:strCache>
                <c:ptCount val="1"/>
                <c:pt idx="0">
                  <c:v>Datenreihe 1</c:v>
                </c:pt>
              </c:strCache>
            </c:strRef>
          </c:tx>
          <c:spPr>
            <a:solidFill>
              <a:schemeClr val="accent1"/>
            </a:solidFill>
            <a:ln>
              <a:noFill/>
            </a:ln>
            <a:effectLst/>
          </c:spPr>
          <c:invertIfNegative val="0"/>
          <c:cat>
            <c:numRef>
              <c:f>Tabelle1!$A$2:$A$5</c:f>
              <c:numCache>
                <c:formatCode>General</c:formatCode>
                <c:ptCount val="4"/>
                <c:pt idx="0">
                  <c:v>0</c:v>
                </c:pt>
                <c:pt idx="1">
                  <c:v>10</c:v>
                </c:pt>
                <c:pt idx="2">
                  <c:v>20</c:v>
                </c:pt>
                <c:pt idx="3">
                  <c:v>30</c:v>
                </c:pt>
              </c:numCache>
            </c:numRef>
          </c:cat>
          <c:val>
            <c:numRef>
              <c:f>Tabelle1!$B$2:$B$5</c:f>
              <c:numCache>
                <c:formatCode>General</c:formatCode>
                <c:ptCount val="4"/>
              </c:numCache>
            </c:numRef>
          </c:val>
          <c:extLst>
            <c:ext xmlns:c16="http://schemas.microsoft.com/office/drawing/2014/chart" uri="{C3380CC4-5D6E-409C-BE32-E72D297353CC}">
              <c16:uniqueId val="{00000000-E19E-4146-A86C-F117483BBD68}"/>
            </c:ext>
          </c:extLst>
        </c:ser>
        <c:ser>
          <c:idx val="1"/>
          <c:order val="1"/>
          <c:tx>
            <c:strRef>
              <c:f>Tabelle1!$C$1</c:f>
              <c:strCache>
                <c:ptCount val="1"/>
                <c:pt idx="0">
                  <c:v>Spalte1</c:v>
                </c:pt>
              </c:strCache>
            </c:strRef>
          </c:tx>
          <c:spPr>
            <a:solidFill>
              <a:schemeClr val="accent2"/>
            </a:solidFill>
            <a:ln>
              <a:noFill/>
            </a:ln>
            <a:effectLst/>
          </c:spPr>
          <c:invertIfNegative val="0"/>
          <c:cat>
            <c:numRef>
              <c:f>Tabelle1!$A$2:$A$5</c:f>
              <c:numCache>
                <c:formatCode>General</c:formatCode>
                <c:ptCount val="4"/>
                <c:pt idx="0">
                  <c:v>0</c:v>
                </c:pt>
                <c:pt idx="1">
                  <c:v>10</c:v>
                </c:pt>
                <c:pt idx="2">
                  <c:v>20</c:v>
                </c:pt>
                <c:pt idx="3">
                  <c:v>30</c:v>
                </c:pt>
              </c:numCache>
            </c:numRef>
          </c:cat>
          <c:val>
            <c:numRef>
              <c:f>Tabelle1!$C$2:$C$5</c:f>
              <c:numCache>
                <c:formatCode>General</c:formatCode>
                <c:ptCount val="4"/>
              </c:numCache>
            </c:numRef>
          </c:val>
          <c:extLst>
            <c:ext xmlns:c16="http://schemas.microsoft.com/office/drawing/2014/chart" uri="{C3380CC4-5D6E-409C-BE32-E72D297353CC}">
              <c16:uniqueId val="{00000001-E19E-4146-A86C-F117483BBD68}"/>
            </c:ext>
          </c:extLst>
        </c:ser>
        <c:ser>
          <c:idx val="2"/>
          <c:order val="2"/>
          <c:tx>
            <c:strRef>
              <c:f>Tabelle1!$D$1</c:f>
              <c:strCache>
                <c:ptCount val="1"/>
                <c:pt idx="0">
                  <c:v>Spalte2</c:v>
                </c:pt>
              </c:strCache>
            </c:strRef>
          </c:tx>
          <c:spPr>
            <a:solidFill>
              <a:schemeClr val="accent3"/>
            </a:solidFill>
            <a:ln>
              <a:noFill/>
            </a:ln>
            <a:effectLst/>
          </c:spPr>
          <c:invertIfNegative val="0"/>
          <c:cat>
            <c:numRef>
              <c:f>Tabelle1!$A$2:$A$5</c:f>
              <c:numCache>
                <c:formatCode>General</c:formatCode>
                <c:ptCount val="4"/>
                <c:pt idx="0">
                  <c:v>0</c:v>
                </c:pt>
                <c:pt idx="1">
                  <c:v>10</c:v>
                </c:pt>
                <c:pt idx="2">
                  <c:v>20</c:v>
                </c:pt>
                <c:pt idx="3">
                  <c:v>30</c:v>
                </c:pt>
              </c:numCache>
            </c:numRef>
          </c:cat>
          <c:val>
            <c:numRef>
              <c:f>Tabelle1!$D$2:$D$5</c:f>
              <c:numCache>
                <c:formatCode>General</c:formatCode>
                <c:ptCount val="4"/>
              </c:numCache>
            </c:numRef>
          </c:val>
          <c:extLst>
            <c:ext xmlns:c16="http://schemas.microsoft.com/office/drawing/2014/chart" uri="{C3380CC4-5D6E-409C-BE32-E72D297353CC}">
              <c16:uniqueId val="{00000002-E19E-4146-A86C-F117483BBD68}"/>
            </c:ext>
          </c:extLst>
        </c:ser>
        <c:dLbls>
          <c:showLegendKey val="0"/>
          <c:showVal val="0"/>
          <c:showCatName val="0"/>
          <c:showSerName val="0"/>
          <c:showPercent val="0"/>
          <c:showBubbleSize val="0"/>
        </c:dLbls>
        <c:gapWidth val="219"/>
        <c:overlap val="-27"/>
        <c:axId val="1076667936"/>
        <c:axId val="1076679584"/>
      </c:barChart>
      <c:catAx>
        <c:axId val="1076667936"/>
        <c:scaling>
          <c:orientation val="minMax"/>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1076679584"/>
        <c:crosses val="autoZero"/>
        <c:auto val="1"/>
        <c:lblAlgn val="ctr"/>
        <c:lblOffset val="100"/>
        <c:noMultiLvlLbl val="0"/>
      </c:catAx>
      <c:valAx>
        <c:axId val="1076679584"/>
        <c:scaling>
          <c:orientation val="minMax"/>
          <c:max val="1"/>
          <c:min val="0"/>
        </c:scaling>
        <c:delete val="0"/>
        <c:axPos val="l"/>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1076667936"/>
        <c:crosses val="autoZero"/>
        <c:crossBetween val="midCat"/>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17234085124085"/>
          <c:y val="0.11491775433428279"/>
          <c:w val="0.84508837355248645"/>
          <c:h val="0.70231731835732614"/>
        </c:manualLayout>
      </c:layout>
      <c:barChart>
        <c:barDir val="col"/>
        <c:grouping val="clustered"/>
        <c:varyColors val="0"/>
        <c:ser>
          <c:idx val="0"/>
          <c:order val="0"/>
          <c:tx>
            <c:strRef>
              <c:f>Tabelle1!$B$1</c:f>
              <c:strCache>
                <c:ptCount val="1"/>
                <c:pt idx="0">
                  <c:v>Datenreihe 1</c:v>
                </c:pt>
              </c:strCache>
            </c:strRef>
          </c:tx>
          <c:spPr>
            <a:solidFill>
              <a:schemeClr val="accent1"/>
            </a:solidFill>
            <a:ln>
              <a:noFill/>
            </a:ln>
            <a:effectLst/>
          </c:spPr>
          <c:invertIfNegative val="0"/>
          <c:cat>
            <c:numRef>
              <c:f>Tabelle1!$A$2:$A$18</c:f>
              <c:numCache>
                <c:formatCode>General</c:formatCode>
                <c:ptCount val="17"/>
                <c:pt idx="0">
                  <c:v>0</c:v>
                </c:pt>
                <c:pt idx="1">
                  <c:v>3</c:v>
                </c:pt>
                <c:pt idx="2">
                  <c:v>6</c:v>
                </c:pt>
                <c:pt idx="3">
                  <c:v>9</c:v>
                </c:pt>
                <c:pt idx="4">
                  <c:v>12</c:v>
                </c:pt>
                <c:pt idx="5">
                  <c:v>15</c:v>
                </c:pt>
                <c:pt idx="6">
                  <c:v>18</c:v>
                </c:pt>
                <c:pt idx="7">
                  <c:v>21</c:v>
                </c:pt>
                <c:pt idx="8">
                  <c:v>24</c:v>
                </c:pt>
                <c:pt idx="9">
                  <c:v>27</c:v>
                </c:pt>
                <c:pt idx="10">
                  <c:v>30</c:v>
                </c:pt>
                <c:pt idx="11">
                  <c:v>33</c:v>
                </c:pt>
                <c:pt idx="12">
                  <c:v>36</c:v>
                </c:pt>
                <c:pt idx="13">
                  <c:v>39</c:v>
                </c:pt>
                <c:pt idx="14">
                  <c:v>42</c:v>
                </c:pt>
                <c:pt idx="15">
                  <c:v>45</c:v>
                </c:pt>
                <c:pt idx="16">
                  <c:v>48</c:v>
                </c:pt>
              </c:numCache>
            </c:numRef>
          </c:cat>
          <c:val>
            <c:numRef>
              <c:f>Tabelle1!$B$2:$B$18</c:f>
              <c:numCache>
                <c:formatCode>General</c:formatCode>
                <c:ptCount val="17"/>
              </c:numCache>
            </c:numRef>
          </c:val>
          <c:extLst>
            <c:ext xmlns:c16="http://schemas.microsoft.com/office/drawing/2014/chart" uri="{C3380CC4-5D6E-409C-BE32-E72D297353CC}">
              <c16:uniqueId val="{00000000-5451-47ED-A188-46CE9D66B030}"/>
            </c:ext>
          </c:extLst>
        </c:ser>
        <c:ser>
          <c:idx val="1"/>
          <c:order val="1"/>
          <c:tx>
            <c:strRef>
              <c:f>Tabelle1!$C$1</c:f>
              <c:strCache>
                <c:ptCount val="1"/>
                <c:pt idx="0">
                  <c:v>Spalte1</c:v>
                </c:pt>
              </c:strCache>
            </c:strRef>
          </c:tx>
          <c:spPr>
            <a:solidFill>
              <a:schemeClr val="accent2"/>
            </a:solidFill>
            <a:ln>
              <a:noFill/>
            </a:ln>
            <a:effectLst/>
          </c:spPr>
          <c:invertIfNegative val="0"/>
          <c:cat>
            <c:numRef>
              <c:f>Tabelle1!$A$2:$A$18</c:f>
              <c:numCache>
                <c:formatCode>General</c:formatCode>
                <c:ptCount val="17"/>
                <c:pt idx="0">
                  <c:v>0</c:v>
                </c:pt>
                <c:pt idx="1">
                  <c:v>3</c:v>
                </c:pt>
                <c:pt idx="2">
                  <c:v>6</c:v>
                </c:pt>
                <c:pt idx="3">
                  <c:v>9</c:v>
                </c:pt>
                <c:pt idx="4">
                  <c:v>12</c:v>
                </c:pt>
                <c:pt idx="5">
                  <c:v>15</c:v>
                </c:pt>
                <c:pt idx="6">
                  <c:v>18</c:v>
                </c:pt>
                <c:pt idx="7">
                  <c:v>21</c:v>
                </c:pt>
                <c:pt idx="8">
                  <c:v>24</c:v>
                </c:pt>
                <c:pt idx="9">
                  <c:v>27</c:v>
                </c:pt>
                <c:pt idx="10">
                  <c:v>30</c:v>
                </c:pt>
                <c:pt idx="11">
                  <c:v>33</c:v>
                </c:pt>
                <c:pt idx="12">
                  <c:v>36</c:v>
                </c:pt>
                <c:pt idx="13">
                  <c:v>39</c:v>
                </c:pt>
                <c:pt idx="14">
                  <c:v>42</c:v>
                </c:pt>
                <c:pt idx="15">
                  <c:v>45</c:v>
                </c:pt>
                <c:pt idx="16">
                  <c:v>48</c:v>
                </c:pt>
              </c:numCache>
            </c:numRef>
          </c:cat>
          <c:val>
            <c:numRef>
              <c:f>Tabelle1!$C$2:$C$18</c:f>
              <c:numCache>
                <c:formatCode>General</c:formatCode>
                <c:ptCount val="17"/>
              </c:numCache>
            </c:numRef>
          </c:val>
          <c:extLst>
            <c:ext xmlns:c16="http://schemas.microsoft.com/office/drawing/2014/chart" uri="{C3380CC4-5D6E-409C-BE32-E72D297353CC}">
              <c16:uniqueId val="{00000001-5451-47ED-A188-46CE9D66B030}"/>
            </c:ext>
          </c:extLst>
        </c:ser>
        <c:ser>
          <c:idx val="2"/>
          <c:order val="2"/>
          <c:tx>
            <c:strRef>
              <c:f>Tabelle1!$D$1</c:f>
              <c:strCache>
                <c:ptCount val="1"/>
                <c:pt idx="0">
                  <c:v>Spalte2</c:v>
                </c:pt>
              </c:strCache>
            </c:strRef>
          </c:tx>
          <c:spPr>
            <a:solidFill>
              <a:schemeClr val="accent3"/>
            </a:solidFill>
            <a:ln>
              <a:noFill/>
            </a:ln>
            <a:effectLst/>
          </c:spPr>
          <c:invertIfNegative val="0"/>
          <c:cat>
            <c:numRef>
              <c:f>Tabelle1!$A$2:$A$18</c:f>
              <c:numCache>
                <c:formatCode>General</c:formatCode>
                <c:ptCount val="17"/>
                <c:pt idx="0">
                  <c:v>0</c:v>
                </c:pt>
                <c:pt idx="1">
                  <c:v>3</c:v>
                </c:pt>
                <c:pt idx="2">
                  <c:v>6</c:v>
                </c:pt>
                <c:pt idx="3">
                  <c:v>9</c:v>
                </c:pt>
                <c:pt idx="4">
                  <c:v>12</c:v>
                </c:pt>
                <c:pt idx="5">
                  <c:v>15</c:v>
                </c:pt>
                <c:pt idx="6">
                  <c:v>18</c:v>
                </c:pt>
                <c:pt idx="7">
                  <c:v>21</c:v>
                </c:pt>
                <c:pt idx="8">
                  <c:v>24</c:v>
                </c:pt>
                <c:pt idx="9">
                  <c:v>27</c:v>
                </c:pt>
                <c:pt idx="10">
                  <c:v>30</c:v>
                </c:pt>
                <c:pt idx="11">
                  <c:v>33</c:v>
                </c:pt>
                <c:pt idx="12">
                  <c:v>36</c:v>
                </c:pt>
                <c:pt idx="13">
                  <c:v>39</c:v>
                </c:pt>
                <c:pt idx="14">
                  <c:v>42</c:v>
                </c:pt>
                <c:pt idx="15">
                  <c:v>45</c:v>
                </c:pt>
                <c:pt idx="16">
                  <c:v>48</c:v>
                </c:pt>
              </c:numCache>
            </c:numRef>
          </c:cat>
          <c:val>
            <c:numRef>
              <c:f>Tabelle1!$D$2:$D$18</c:f>
              <c:numCache>
                <c:formatCode>General</c:formatCode>
                <c:ptCount val="17"/>
              </c:numCache>
            </c:numRef>
          </c:val>
          <c:extLst>
            <c:ext xmlns:c16="http://schemas.microsoft.com/office/drawing/2014/chart" uri="{C3380CC4-5D6E-409C-BE32-E72D297353CC}">
              <c16:uniqueId val="{00000002-5451-47ED-A188-46CE9D66B030}"/>
            </c:ext>
          </c:extLst>
        </c:ser>
        <c:dLbls>
          <c:showLegendKey val="0"/>
          <c:showVal val="0"/>
          <c:showCatName val="0"/>
          <c:showSerName val="0"/>
          <c:showPercent val="0"/>
          <c:showBubbleSize val="0"/>
        </c:dLbls>
        <c:gapWidth val="219"/>
        <c:overlap val="-27"/>
        <c:axId val="1076667936"/>
        <c:axId val="1076679584"/>
      </c:barChart>
      <c:catAx>
        <c:axId val="1076667936"/>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de-DE" sz="1200" err="1">
                    <a:solidFill>
                      <a:schemeClr val="tx1"/>
                    </a:solidFill>
                  </a:rPr>
                  <a:t>Months</a:t>
                </a:r>
                <a:endParaRPr lang="de-DE" sz="1200">
                  <a:solidFill>
                    <a:schemeClr val="tx1"/>
                  </a:solidFill>
                </a:endParaRP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IT"/>
            </a:p>
          </c:txPr>
        </c:title>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1076679584"/>
        <c:crosses val="autoZero"/>
        <c:auto val="1"/>
        <c:lblAlgn val="ctr"/>
        <c:lblOffset val="100"/>
        <c:noMultiLvlLbl val="0"/>
      </c:catAx>
      <c:valAx>
        <c:axId val="1076679584"/>
        <c:scaling>
          <c:orientation val="minMax"/>
          <c:max val="50"/>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de-DE" sz="1200" err="1">
                    <a:solidFill>
                      <a:schemeClr val="tx1"/>
                    </a:solidFill>
                  </a:rPr>
                  <a:t>Cumulative</a:t>
                </a:r>
                <a:r>
                  <a:rPr lang="de-DE" sz="1200" baseline="0">
                    <a:solidFill>
                      <a:schemeClr val="tx1"/>
                    </a:solidFill>
                  </a:rPr>
                  <a:t> </a:t>
                </a:r>
                <a:r>
                  <a:rPr lang="de-DE" sz="1200" baseline="0" err="1">
                    <a:solidFill>
                      <a:schemeClr val="tx1"/>
                    </a:solidFill>
                  </a:rPr>
                  <a:t>event</a:t>
                </a:r>
                <a:r>
                  <a:rPr lang="de-DE" sz="1200" baseline="0">
                    <a:solidFill>
                      <a:schemeClr val="tx1"/>
                    </a:solidFill>
                  </a:rPr>
                  <a:t> rate</a:t>
                </a:r>
                <a:endParaRPr lang="de-DE" sz="1200">
                  <a:solidFill>
                    <a:schemeClr val="tx1"/>
                  </a:solidFill>
                </a:endParaRPr>
              </a:p>
            </c:rich>
          </c:tx>
          <c:layout>
            <c:manualLayout>
              <c:xMode val="edge"/>
              <c:yMode val="edge"/>
              <c:x val="3.1713578676802127E-2"/>
              <c:y val="0.26703059359382392"/>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IT"/>
            </a:p>
          </c:txPr>
        </c:title>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1076667936"/>
        <c:crosses val="autoZero"/>
        <c:crossBetween val="midCat"/>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18159089395712"/>
          <c:y val="0.13727642152839004"/>
          <c:w val="0.72213896724315119"/>
          <c:h val="0.67995824846218544"/>
        </c:manualLayout>
      </c:layout>
      <c:barChart>
        <c:barDir val="col"/>
        <c:grouping val="clustered"/>
        <c:varyColors val="0"/>
        <c:ser>
          <c:idx val="0"/>
          <c:order val="0"/>
          <c:tx>
            <c:strRef>
              <c:f>Tabelle1!$B$1</c:f>
              <c:strCache>
                <c:ptCount val="1"/>
                <c:pt idx="0">
                  <c:v>Datenreihe 1</c:v>
                </c:pt>
              </c:strCache>
            </c:strRef>
          </c:tx>
          <c:spPr>
            <a:solidFill>
              <a:schemeClr val="accent1"/>
            </a:solidFill>
            <a:ln>
              <a:noFill/>
            </a:ln>
            <a:effectLst/>
          </c:spPr>
          <c:invertIfNegative val="0"/>
          <c:cat>
            <c:numRef>
              <c:f>Tabelle1!$A$2:$A$5</c:f>
              <c:numCache>
                <c:formatCode>General</c:formatCode>
                <c:ptCount val="4"/>
                <c:pt idx="0">
                  <c:v>0</c:v>
                </c:pt>
                <c:pt idx="1">
                  <c:v>10</c:v>
                </c:pt>
                <c:pt idx="2">
                  <c:v>20</c:v>
                </c:pt>
                <c:pt idx="3">
                  <c:v>30</c:v>
                </c:pt>
              </c:numCache>
            </c:numRef>
          </c:cat>
          <c:val>
            <c:numRef>
              <c:f>Tabelle1!$B$2:$B$5</c:f>
              <c:numCache>
                <c:formatCode>General</c:formatCode>
                <c:ptCount val="4"/>
              </c:numCache>
            </c:numRef>
          </c:val>
          <c:extLst>
            <c:ext xmlns:c16="http://schemas.microsoft.com/office/drawing/2014/chart" uri="{C3380CC4-5D6E-409C-BE32-E72D297353CC}">
              <c16:uniqueId val="{00000000-E15A-45E7-B821-3FF46E30380D}"/>
            </c:ext>
          </c:extLst>
        </c:ser>
        <c:ser>
          <c:idx val="1"/>
          <c:order val="1"/>
          <c:tx>
            <c:strRef>
              <c:f>Tabelle1!$C$1</c:f>
              <c:strCache>
                <c:ptCount val="1"/>
                <c:pt idx="0">
                  <c:v>Spalte1</c:v>
                </c:pt>
              </c:strCache>
            </c:strRef>
          </c:tx>
          <c:spPr>
            <a:solidFill>
              <a:schemeClr val="accent2"/>
            </a:solidFill>
            <a:ln>
              <a:noFill/>
            </a:ln>
            <a:effectLst/>
          </c:spPr>
          <c:invertIfNegative val="0"/>
          <c:cat>
            <c:numRef>
              <c:f>Tabelle1!$A$2:$A$5</c:f>
              <c:numCache>
                <c:formatCode>General</c:formatCode>
                <c:ptCount val="4"/>
                <c:pt idx="0">
                  <c:v>0</c:v>
                </c:pt>
                <c:pt idx="1">
                  <c:v>10</c:v>
                </c:pt>
                <c:pt idx="2">
                  <c:v>20</c:v>
                </c:pt>
                <c:pt idx="3">
                  <c:v>30</c:v>
                </c:pt>
              </c:numCache>
            </c:numRef>
          </c:cat>
          <c:val>
            <c:numRef>
              <c:f>Tabelle1!$C$2:$C$5</c:f>
              <c:numCache>
                <c:formatCode>General</c:formatCode>
                <c:ptCount val="4"/>
              </c:numCache>
            </c:numRef>
          </c:val>
          <c:extLst>
            <c:ext xmlns:c16="http://schemas.microsoft.com/office/drawing/2014/chart" uri="{C3380CC4-5D6E-409C-BE32-E72D297353CC}">
              <c16:uniqueId val="{00000001-E15A-45E7-B821-3FF46E30380D}"/>
            </c:ext>
          </c:extLst>
        </c:ser>
        <c:ser>
          <c:idx val="2"/>
          <c:order val="2"/>
          <c:tx>
            <c:strRef>
              <c:f>Tabelle1!$D$1</c:f>
              <c:strCache>
                <c:ptCount val="1"/>
                <c:pt idx="0">
                  <c:v>Spalte2</c:v>
                </c:pt>
              </c:strCache>
            </c:strRef>
          </c:tx>
          <c:spPr>
            <a:solidFill>
              <a:schemeClr val="accent3"/>
            </a:solidFill>
            <a:ln>
              <a:noFill/>
            </a:ln>
            <a:effectLst/>
          </c:spPr>
          <c:invertIfNegative val="0"/>
          <c:cat>
            <c:numRef>
              <c:f>Tabelle1!$A$2:$A$5</c:f>
              <c:numCache>
                <c:formatCode>General</c:formatCode>
                <c:ptCount val="4"/>
                <c:pt idx="0">
                  <c:v>0</c:v>
                </c:pt>
                <c:pt idx="1">
                  <c:v>10</c:v>
                </c:pt>
                <c:pt idx="2">
                  <c:v>20</c:v>
                </c:pt>
                <c:pt idx="3">
                  <c:v>30</c:v>
                </c:pt>
              </c:numCache>
            </c:numRef>
          </c:cat>
          <c:val>
            <c:numRef>
              <c:f>Tabelle1!$D$2:$D$5</c:f>
              <c:numCache>
                <c:formatCode>General</c:formatCode>
                <c:ptCount val="4"/>
              </c:numCache>
            </c:numRef>
          </c:val>
          <c:extLst>
            <c:ext xmlns:c16="http://schemas.microsoft.com/office/drawing/2014/chart" uri="{C3380CC4-5D6E-409C-BE32-E72D297353CC}">
              <c16:uniqueId val="{00000002-E15A-45E7-B821-3FF46E30380D}"/>
            </c:ext>
          </c:extLst>
        </c:ser>
        <c:dLbls>
          <c:showLegendKey val="0"/>
          <c:showVal val="0"/>
          <c:showCatName val="0"/>
          <c:showSerName val="0"/>
          <c:showPercent val="0"/>
          <c:showBubbleSize val="0"/>
        </c:dLbls>
        <c:gapWidth val="219"/>
        <c:overlap val="-27"/>
        <c:axId val="1076667936"/>
        <c:axId val="1076679584"/>
      </c:barChart>
      <c:catAx>
        <c:axId val="1076667936"/>
        <c:scaling>
          <c:orientation val="minMax"/>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1076679584"/>
        <c:crosses val="autoZero"/>
        <c:auto val="1"/>
        <c:lblAlgn val="ctr"/>
        <c:lblOffset val="100"/>
        <c:noMultiLvlLbl val="0"/>
      </c:catAx>
      <c:valAx>
        <c:axId val="1076679584"/>
        <c:scaling>
          <c:orientation val="minMax"/>
          <c:max val="1"/>
          <c:min val="0"/>
        </c:scaling>
        <c:delete val="0"/>
        <c:axPos val="l"/>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1076667936"/>
        <c:crosses val="autoZero"/>
        <c:crossBetween val="midCat"/>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18159089395712"/>
          <c:y val="0.13727642152839004"/>
          <c:w val="0.72213896724315119"/>
          <c:h val="0.67995824846218544"/>
        </c:manualLayout>
      </c:layout>
      <c:barChart>
        <c:barDir val="col"/>
        <c:grouping val="clustered"/>
        <c:varyColors val="0"/>
        <c:ser>
          <c:idx val="0"/>
          <c:order val="0"/>
          <c:tx>
            <c:strRef>
              <c:f>Tabelle1!$B$1</c:f>
              <c:strCache>
                <c:ptCount val="1"/>
                <c:pt idx="0">
                  <c:v>Datenreihe 1</c:v>
                </c:pt>
              </c:strCache>
            </c:strRef>
          </c:tx>
          <c:spPr>
            <a:solidFill>
              <a:schemeClr val="accent1"/>
            </a:solidFill>
            <a:ln>
              <a:noFill/>
            </a:ln>
            <a:effectLst/>
          </c:spPr>
          <c:invertIfNegative val="0"/>
          <c:cat>
            <c:numRef>
              <c:f>Tabelle1!$A$2:$A$5</c:f>
              <c:numCache>
                <c:formatCode>General</c:formatCode>
                <c:ptCount val="4"/>
                <c:pt idx="0">
                  <c:v>0</c:v>
                </c:pt>
                <c:pt idx="1">
                  <c:v>10</c:v>
                </c:pt>
                <c:pt idx="2">
                  <c:v>20</c:v>
                </c:pt>
                <c:pt idx="3">
                  <c:v>30</c:v>
                </c:pt>
              </c:numCache>
            </c:numRef>
          </c:cat>
          <c:val>
            <c:numRef>
              <c:f>Tabelle1!$B$2:$B$5</c:f>
              <c:numCache>
                <c:formatCode>General</c:formatCode>
                <c:ptCount val="4"/>
              </c:numCache>
            </c:numRef>
          </c:val>
          <c:extLst>
            <c:ext xmlns:c16="http://schemas.microsoft.com/office/drawing/2014/chart" uri="{C3380CC4-5D6E-409C-BE32-E72D297353CC}">
              <c16:uniqueId val="{00000000-A5CB-4EE1-B485-E4988EA82446}"/>
            </c:ext>
          </c:extLst>
        </c:ser>
        <c:ser>
          <c:idx val="1"/>
          <c:order val="1"/>
          <c:tx>
            <c:strRef>
              <c:f>Tabelle1!$C$1</c:f>
              <c:strCache>
                <c:ptCount val="1"/>
                <c:pt idx="0">
                  <c:v>Spalte1</c:v>
                </c:pt>
              </c:strCache>
            </c:strRef>
          </c:tx>
          <c:spPr>
            <a:solidFill>
              <a:schemeClr val="accent2"/>
            </a:solidFill>
            <a:ln>
              <a:noFill/>
            </a:ln>
            <a:effectLst/>
          </c:spPr>
          <c:invertIfNegative val="0"/>
          <c:cat>
            <c:numRef>
              <c:f>Tabelle1!$A$2:$A$5</c:f>
              <c:numCache>
                <c:formatCode>General</c:formatCode>
                <c:ptCount val="4"/>
                <c:pt idx="0">
                  <c:v>0</c:v>
                </c:pt>
                <c:pt idx="1">
                  <c:v>10</c:v>
                </c:pt>
                <c:pt idx="2">
                  <c:v>20</c:v>
                </c:pt>
                <c:pt idx="3">
                  <c:v>30</c:v>
                </c:pt>
              </c:numCache>
            </c:numRef>
          </c:cat>
          <c:val>
            <c:numRef>
              <c:f>Tabelle1!$C$2:$C$5</c:f>
              <c:numCache>
                <c:formatCode>General</c:formatCode>
                <c:ptCount val="4"/>
              </c:numCache>
            </c:numRef>
          </c:val>
          <c:extLst>
            <c:ext xmlns:c16="http://schemas.microsoft.com/office/drawing/2014/chart" uri="{C3380CC4-5D6E-409C-BE32-E72D297353CC}">
              <c16:uniqueId val="{00000001-A5CB-4EE1-B485-E4988EA82446}"/>
            </c:ext>
          </c:extLst>
        </c:ser>
        <c:ser>
          <c:idx val="2"/>
          <c:order val="2"/>
          <c:tx>
            <c:strRef>
              <c:f>Tabelle1!$D$1</c:f>
              <c:strCache>
                <c:ptCount val="1"/>
                <c:pt idx="0">
                  <c:v>Spalte2</c:v>
                </c:pt>
              </c:strCache>
            </c:strRef>
          </c:tx>
          <c:spPr>
            <a:solidFill>
              <a:schemeClr val="accent3"/>
            </a:solidFill>
            <a:ln>
              <a:noFill/>
            </a:ln>
            <a:effectLst/>
          </c:spPr>
          <c:invertIfNegative val="0"/>
          <c:cat>
            <c:numRef>
              <c:f>Tabelle1!$A$2:$A$5</c:f>
              <c:numCache>
                <c:formatCode>General</c:formatCode>
                <c:ptCount val="4"/>
                <c:pt idx="0">
                  <c:v>0</c:v>
                </c:pt>
                <c:pt idx="1">
                  <c:v>10</c:v>
                </c:pt>
                <c:pt idx="2">
                  <c:v>20</c:v>
                </c:pt>
                <c:pt idx="3">
                  <c:v>30</c:v>
                </c:pt>
              </c:numCache>
            </c:numRef>
          </c:cat>
          <c:val>
            <c:numRef>
              <c:f>Tabelle1!$D$2:$D$5</c:f>
              <c:numCache>
                <c:formatCode>General</c:formatCode>
                <c:ptCount val="4"/>
              </c:numCache>
            </c:numRef>
          </c:val>
          <c:extLst>
            <c:ext xmlns:c16="http://schemas.microsoft.com/office/drawing/2014/chart" uri="{C3380CC4-5D6E-409C-BE32-E72D297353CC}">
              <c16:uniqueId val="{00000002-A5CB-4EE1-B485-E4988EA82446}"/>
            </c:ext>
          </c:extLst>
        </c:ser>
        <c:dLbls>
          <c:showLegendKey val="0"/>
          <c:showVal val="0"/>
          <c:showCatName val="0"/>
          <c:showSerName val="0"/>
          <c:showPercent val="0"/>
          <c:showBubbleSize val="0"/>
        </c:dLbls>
        <c:gapWidth val="219"/>
        <c:overlap val="-27"/>
        <c:axId val="1076667936"/>
        <c:axId val="1076679584"/>
      </c:barChart>
      <c:catAx>
        <c:axId val="1076667936"/>
        <c:scaling>
          <c:orientation val="minMax"/>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1076679584"/>
        <c:crosses val="autoZero"/>
        <c:auto val="1"/>
        <c:lblAlgn val="ctr"/>
        <c:lblOffset val="100"/>
        <c:noMultiLvlLbl val="0"/>
      </c:catAx>
      <c:valAx>
        <c:axId val="1076679584"/>
        <c:scaling>
          <c:orientation val="minMax"/>
          <c:max val="1"/>
          <c:min val="0"/>
        </c:scaling>
        <c:delete val="0"/>
        <c:axPos val="l"/>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1076667936"/>
        <c:crosses val="autoZero"/>
        <c:crossBetween val="midCat"/>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18159089395712"/>
          <c:y val="0.13727642152839004"/>
          <c:w val="0.72213896724315119"/>
          <c:h val="0.67995824846218544"/>
        </c:manualLayout>
      </c:layout>
      <c:barChart>
        <c:barDir val="col"/>
        <c:grouping val="clustered"/>
        <c:varyColors val="0"/>
        <c:ser>
          <c:idx val="0"/>
          <c:order val="0"/>
          <c:tx>
            <c:strRef>
              <c:f>Tabelle1!$B$1</c:f>
              <c:strCache>
                <c:ptCount val="1"/>
                <c:pt idx="0">
                  <c:v>Datenreihe 1</c:v>
                </c:pt>
              </c:strCache>
            </c:strRef>
          </c:tx>
          <c:spPr>
            <a:solidFill>
              <a:schemeClr val="accent1"/>
            </a:solidFill>
            <a:ln>
              <a:noFill/>
            </a:ln>
            <a:effectLst/>
          </c:spPr>
          <c:invertIfNegative val="0"/>
          <c:cat>
            <c:numRef>
              <c:f>Tabelle1!$A$2:$A$5</c:f>
              <c:numCache>
                <c:formatCode>General</c:formatCode>
                <c:ptCount val="4"/>
                <c:pt idx="0">
                  <c:v>0</c:v>
                </c:pt>
                <c:pt idx="1">
                  <c:v>10</c:v>
                </c:pt>
                <c:pt idx="2">
                  <c:v>20</c:v>
                </c:pt>
                <c:pt idx="3">
                  <c:v>30</c:v>
                </c:pt>
              </c:numCache>
            </c:numRef>
          </c:cat>
          <c:val>
            <c:numRef>
              <c:f>Tabelle1!$B$2:$B$5</c:f>
              <c:numCache>
                <c:formatCode>General</c:formatCode>
                <c:ptCount val="4"/>
              </c:numCache>
            </c:numRef>
          </c:val>
          <c:extLst>
            <c:ext xmlns:c16="http://schemas.microsoft.com/office/drawing/2014/chart" uri="{C3380CC4-5D6E-409C-BE32-E72D297353CC}">
              <c16:uniqueId val="{00000000-7793-4F21-A9B5-66103DCD83FA}"/>
            </c:ext>
          </c:extLst>
        </c:ser>
        <c:ser>
          <c:idx val="1"/>
          <c:order val="1"/>
          <c:tx>
            <c:strRef>
              <c:f>Tabelle1!$C$1</c:f>
              <c:strCache>
                <c:ptCount val="1"/>
                <c:pt idx="0">
                  <c:v>Spalte1</c:v>
                </c:pt>
              </c:strCache>
            </c:strRef>
          </c:tx>
          <c:spPr>
            <a:solidFill>
              <a:schemeClr val="accent2"/>
            </a:solidFill>
            <a:ln>
              <a:noFill/>
            </a:ln>
            <a:effectLst/>
          </c:spPr>
          <c:invertIfNegative val="0"/>
          <c:cat>
            <c:numRef>
              <c:f>Tabelle1!$A$2:$A$5</c:f>
              <c:numCache>
                <c:formatCode>General</c:formatCode>
                <c:ptCount val="4"/>
                <c:pt idx="0">
                  <c:v>0</c:v>
                </c:pt>
                <c:pt idx="1">
                  <c:v>10</c:v>
                </c:pt>
                <c:pt idx="2">
                  <c:v>20</c:v>
                </c:pt>
                <c:pt idx="3">
                  <c:v>30</c:v>
                </c:pt>
              </c:numCache>
            </c:numRef>
          </c:cat>
          <c:val>
            <c:numRef>
              <c:f>Tabelle1!$C$2:$C$5</c:f>
              <c:numCache>
                <c:formatCode>General</c:formatCode>
                <c:ptCount val="4"/>
              </c:numCache>
            </c:numRef>
          </c:val>
          <c:extLst>
            <c:ext xmlns:c16="http://schemas.microsoft.com/office/drawing/2014/chart" uri="{C3380CC4-5D6E-409C-BE32-E72D297353CC}">
              <c16:uniqueId val="{00000001-7793-4F21-A9B5-66103DCD83FA}"/>
            </c:ext>
          </c:extLst>
        </c:ser>
        <c:ser>
          <c:idx val="2"/>
          <c:order val="2"/>
          <c:tx>
            <c:strRef>
              <c:f>Tabelle1!$D$1</c:f>
              <c:strCache>
                <c:ptCount val="1"/>
                <c:pt idx="0">
                  <c:v>Spalte2</c:v>
                </c:pt>
              </c:strCache>
            </c:strRef>
          </c:tx>
          <c:spPr>
            <a:solidFill>
              <a:schemeClr val="accent3"/>
            </a:solidFill>
            <a:ln>
              <a:noFill/>
            </a:ln>
            <a:effectLst/>
          </c:spPr>
          <c:invertIfNegative val="0"/>
          <c:cat>
            <c:numRef>
              <c:f>Tabelle1!$A$2:$A$5</c:f>
              <c:numCache>
                <c:formatCode>General</c:formatCode>
                <c:ptCount val="4"/>
                <c:pt idx="0">
                  <c:v>0</c:v>
                </c:pt>
                <c:pt idx="1">
                  <c:v>10</c:v>
                </c:pt>
                <c:pt idx="2">
                  <c:v>20</c:v>
                </c:pt>
                <c:pt idx="3">
                  <c:v>30</c:v>
                </c:pt>
              </c:numCache>
            </c:numRef>
          </c:cat>
          <c:val>
            <c:numRef>
              <c:f>Tabelle1!$D$2:$D$5</c:f>
              <c:numCache>
                <c:formatCode>General</c:formatCode>
                <c:ptCount val="4"/>
              </c:numCache>
            </c:numRef>
          </c:val>
          <c:extLst>
            <c:ext xmlns:c16="http://schemas.microsoft.com/office/drawing/2014/chart" uri="{C3380CC4-5D6E-409C-BE32-E72D297353CC}">
              <c16:uniqueId val="{00000002-7793-4F21-A9B5-66103DCD83FA}"/>
            </c:ext>
          </c:extLst>
        </c:ser>
        <c:dLbls>
          <c:showLegendKey val="0"/>
          <c:showVal val="0"/>
          <c:showCatName val="0"/>
          <c:showSerName val="0"/>
          <c:showPercent val="0"/>
          <c:showBubbleSize val="0"/>
        </c:dLbls>
        <c:gapWidth val="219"/>
        <c:overlap val="-27"/>
        <c:axId val="1076667936"/>
        <c:axId val="1076679584"/>
      </c:barChart>
      <c:catAx>
        <c:axId val="1076667936"/>
        <c:scaling>
          <c:orientation val="minMax"/>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1076679584"/>
        <c:crosses val="autoZero"/>
        <c:auto val="1"/>
        <c:lblAlgn val="ctr"/>
        <c:lblOffset val="100"/>
        <c:noMultiLvlLbl val="0"/>
      </c:catAx>
      <c:valAx>
        <c:axId val="1076679584"/>
        <c:scaling>
          <c:orientation val="minMax"/>
          <c:max val="1"/>
          <c:min val="0"/>
        </c:scaling>
        <c:delete val="0"/>
        <c:axPos val="l"/>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1076667936"/>
        <c:crosses val="autoZero"/>
        <c:crossBetween val="midCat"/>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18159089395712"/>
          <c:y val="0.13727642152839004"/>
          <c:w val="0.72213896724315119"/>
          <c:h val="0.67995824846218544"/>
        </c:manualLayout>
      </c:layout>
      <c:barChart>
        <c:barDir val="col"/>
        <c:grouping val="clustered"/>
        <c:varyColors val="0"/>
        <c:ser>
          <c:idx val="0"/>
          <c:order val="0"/>
          <c:tx>
            <c:strRef>
              <c:f>Tabelle1!$B$1</c:f>
              <c:strCache>
                <c:ptCount val="1"/>
                <c:pt idx="0">
                  <c:v>Datenreihe 1</c:v>
                </c:pt>
              </c:strCache>
            </c:strRef>
          </c:tx>
          <c:spPr>
            <a:solidFill>
              <a:schemeClr val="accent1"/>
            </a:solidFill>
            <a:ln>
              <a:noFill/>
            </a:ln>
            <a:effectLst/>
          </c:spPr>
          <c:invertIfNegative val="0"/>
          <c:cat>
            <c:numRef>
              <c:f>Tabelle1!$A$2:$A$5</c:f>
              <c:numCache>
                <c:formatCode>General</c:formatCode>
                <c:ptCount val="4"/>
                <c:pt idx="0">
                  <c:v>0</c:v>
                </c:pt>
                <c:pt idx="1">
                  <c:v>10</c:v>
                </c:pt>
                <c:pt idx="2">
                  <c:v>20</c:v>
                </c:pt>
                <c:pt idx="3">
                  <c:v>30</c:v>
                </c:pt>
              </c:numCache>
            </c:numRef>
          </c:cat>
          <c:val>
            <c:numRef>
              <c:f>Tabelle1!$B$2:$B$5</c:f>
              <c:numCache>
                <c:formatCode>General</c:formatCode>
                <c:ptCount val="4"/>
              </c:numCache>
            </c:numRef>
          </c:val>
          <c:extLst>
            <c:ext xmlns:c16="http://schemas.microsoft.com/office/drawing/2014/chart" uri="{C3380CC4-5D6E-409C-BE32-E72D297353CC}">
              <c16:uniqueId val="{00000000-4F8A-416B-8F3A-6269729DF2E9}"/>
            </c:ext>
          </c:extLst>
        </c:ser>
        <c:ser>
          <c:idx val="1"/>
          <c:order val="1"/>
          <c:tx>
            <c:strRef>
              <c:f>Tabelle1!$C$1</c:f>
              <c:strCache>
                <c:ptCount val="1"/>
                <c:pt idx="0">
                  <c:v>Spalte1</c:v>
                </c:pt>
              </c:strCache>
            </c:strRef>
          </c:tx>
          <c:spPr>
            <a:solidFill>
              <a:schemeClr val="accent2"/>
            </a:solidFill>
            <a:ln>
              <a:noFill/>
            </a:ln>
            <a:effectLst/>
          </c:spPr>
          <c:invertIfNegative val="0"/>
          <c:cat>
            <c:numRef>
              <c:f>Tabelle1!$A$2:$A$5</c:f>
              <c:numCache>
                <c:formatCode>General</c:formatCode>
                <c:ptCount val="4"/>
                <c:pt idx="0">
                  <c:v>0</c:v>
                </c:pt>
                <c:pt idx="1">
                  <c:v>10</c:v>
                </c:pt>
                <c:pt idx="2">
                  <c:v>20</c:v>
                </c:pt>
                <c:pt idx="3">
                  <c:v>30</c:v>
                </c:pt>
              </c:numCache>
            </c:numRef>
          </c:cat>
          <c:val>
            <c:numRef>
              <c:f>Tabelle1!$C$2:$C$5</c:f>
              <c:numCache>
                <c:formatCode>General</c:formatCode>
                <c:ptCount val="4"/>
              </c:numCache>
            </c:numRef>
          </c:val>
          <c:extLst>
            <c:ext xmlns:c16="http://schemas.microsoft.com/office/drawing/2014/chart" uri="{C3380CC4-5D6E-409C-BE32-E72D297353CC}">
              <c16:uniqueId val="{00000001-4F8A-416B-8F3A-6269729DF2E9}"/>
            </c:ext>
          </c:extLst>
        </c:ser>
        <c:ser>
          <c:idx val="2"/>
          <c:order val="2"/>
          <c:tx>
            <c:strRef>
              <c:f>Tabelle1!$D$1</c:f>
              <c:strCache>
                <c:ptCount val="1"/>
                <c:pt idx="0">
                  <c:v>Spalte2</c:v>
                </c:pt>
              </c:strCache>
            </c:strRef>
          </c:tx>
          <c:spPr>
            <a:solidFill>
              <a:schemeClr val="accent3"/>
            </a:solidFill>
            <a:ln>
              <a:noFill/>
            </a:ln>
            <a:effectLst/>
          </c:spPr>
          <c:invertIfNegative val="0"/>
          <c:cat>
            <c:numRef>
              <c:f>Tabelle1!$A$2:$A$5</c:f>
              <c:numCache>
                <c:formatCode>General</c:formatCode>
                <c:ptCount val="4"/>
                <c:pt idx="0">
                  <c:v>0</c:v>
                </c:pt>
                <c:pt idx="1">
                  <c:v>10</c:v>
                </c:pt>
                <c:pt idx="2">
                  <c:v>20</c:v>
                </c:pt>
                <c:pt idx="3">
                  <c:v>30</c:v>
                </c:pt>
              </c:numCache>
            </c:numRef>
          </c:cat>
          <c:val>
            <c:numRef>
              <c:f>Tabelle1!$D$2:$D$5</c:f>
              <c:numCache>
                <c:formatCode>General</c:formatCode>
                <c:ptCount val="4"/>
              </c:numCache>
            </c:numRef>
          </c:val>
          <c:extLst>
            <c:ext xmlns:c16="http://schemas.microsoft.com/office/drawing/2014/chart" uri="{C3380CC4-5D6E-409C-BE32-E72D297353CC}">
              <c16:uniqueId val="{00000002-4F8A-416B-8F3A-6269729DF2E9}"/>
            </c:ext>
          </c:extLst>
        </c:ser>
        <c:dLbls>
          <c:showLegendKey val="0"/>
          <c:showVal val="0"/>
          <c:showCatName val="0"/>
          <c:showSerName val="0"/>
          <c:showPercent val="0"/>
          <c:showBubbleSize val="0"/>
        </c:dLbls>
        <c:gapWidth val="219"/>
        <c:overlap val="-27"/>
        <c:axId val="1076667936"/>
        <c:axId val="1076679584"/>
      </c:barChart>
      <c:catAx>
        <c:axId val="1076667936"/>
        <c:scaling>
          <c:orientation val="minMax"/>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1076679584"/>
        <c:crosses val="autoZero"/>
        <c:auto val="1"/>
        <c:lblAlgn val="ctr"/>
        <c:lblOffset val="100"/>
        <c:noMultiLvlLbl val="0"/>
      </c:catAx>
      <c:valAx>
        <c:axId val="1076679584"/>
        <c:scaling>
          <c:orientation val="minMax"/>
          <c:max val="1"/>
          <c:min val="0"/>
        </c:scaling>
        <c:delete val="0"/>
        <c:axPos val="l"/>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1076667936"/>
        <c:crosses val="autoZero"/>
        <c:crossBetween val="midCat"/>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18159089395712"/>
          <c:y val="0.13727642152839004"/>
          <c:w val="0.72213896724315119"/>
          <c:h val="0.67995824846218544"/>
        </c:manualLayout>
      </c:layout>
      <c:barChart>
        <c:barDir val="col"/>
        <c:grouping val="clustered"/>
        <c:varyColors val="0"/>
        <c:ser>
          <c:idx val="0"/>
          <c:order val="0"/>
          <c:tx>
            <c:strRef>
              <c:f>Tabelle1!$B$1</c:f>
              <c:strCache>
                <c:ptCount val="1"/>
                <c:pt idx="0">
                  <c:v>Datenreihe 1</c:v>
                </c:pt>
              </c:strCache>
            </c:strRef>
          </c:tx>
          <c:spPr>
            <a:solidFill>
              <a:schemeClr val="accent1"/>
            </a:solidFill>
            <a:ln>
              <a:noFill/>
            </a:ln>
            <a:effectLst/>
          </c:spPr>
          <c:invertIfNegative val="0"/>
          <c:cat>
            <c:numRef>
              <c:f>Tabelle1!$A$2:$A$5</c:f>
              <c:numCache>
                <c:formatCode>General</c:formatCode>
                <c:ptCount val="4"/>
                <c:pt idx="0">
                  <c:v>0</c:v>
                </c:pt>
                <c:pt idx="1">
                  <c:v>10</c:v>
                </c:pt>
                <c:pt idx="2">
                  <c:v>20</c:v>
                </c:pt>
                <c:pt idx="3">
                  <c:v>30</c:v>
                </c:pt>
              </c:numCache>
            </c:numRef>
          </c:cat>
          <c:val>
            <c:numRef>
              <c:f>Tabelle1!$B$2:$B$5</c:f>
              <c:numCache>
                <c:formatCode>General</c:formatCode>
                <c:ptCount val="4"/>
              </c:numCache>
            </c:numRef>
          </c:val>
          <c:extLst>
            <c:ext xmlns:c16="http://schemas.microsoft.com/office/drawing/2014/chart" uri="{C3380CC4-5D6E-409C-BE32-E72D297353CC}">
              <c16:uniqueId val="{00000000-7C2D-4D8D-9FB2-776806D2049B}"/>
            </c:ext>
          </c:extLst>
        </c:ser>
        <c:ser>
          <c:idx val="1"/>
          <c:order val="1"/>
          <c:tx>
            <c:strRef>
              <c:f>Tabelle1!$C$1</c:f>
              <c:strCache>
                <c:ptCount val="1"/>
                <c:pt idx="0">
                  <c:v>Spalte1</c:v>
                </c:pt>
              </c:strCache>
            </c:strRef>
          </c:tx>
          <c:spPr>
            <a:solidFill>
              <a:schemeClr val="accent2"/>
            </a:solidFill>
            <a:ln>
              <a:noFill/>
            </a:ln>
            <a:effectLst/>
          </c:spPr>
          <c:invertIfNegative val="0"/>
          <c:cat>
            <c:numRef>
              <c:f>Tabelle1!$A$2:$A$5</c:f>
              <c:numCache>
                <c:formatCode>General</c:formatCode>
                <c:ptCount val="4"/>
                <c:pt idx="0">
                  <c:v>0</c:v>
                </c:pt>
                <c:pt idx="1">
                  <c:v>10</c:v>
                </c:pt>
                <c:pt idx="2">
                  <c:v>20</c:v>
                </c:pt>
                <c:pt idx="3">
                  <c:v>30</c:v>
                </c:pt>
              </c:numCache>
            </c:numRef>
          </c:cat>
          <c:val>
            <c:numRef>
              <c:f>Tabelle1!$C$2:$C$5</c:f>
              <c:numCache>
                <c:formatCode>General</c:formatCode>
                <c:ptCount val="4"/>
              </c:numCache>
            </c:numRef>
          </c:val>
          <c:extLst>
            <c:ext xmlns:c16="http://schemas.microsoft.com/office/drawing/2014/chart" uri="{C3380CC4-5D6E-409C-BE32-E72D297353CC}">
              <c16:uniqueId val="{00000001-7C2D-4D8D-9FB2-776806D2049B}"/>
            </c:ext>
          </c:extLst>
        </c:ser>
        <c:ser>
          <c:idx val="2"/>
          <c:order val="2"/>
          <c:tx>
            <c:strRef>
              <c:f>Tabelle1!$D$1</c:f>
              <c:strCache>
                <c:ptCount val="1"/>
                <c:pt idx="0">
                  <c:v>Spalte2</c:v>
                </c:pt>
              </c:strCache>
            </c:strRef>
          </c:tx>
          <c:spPr>
            <a:solidFill>
              <a:schemeClr val="accent3"/>
            </a:solidFill>
            <a:ln>
              <a:noFill/>
            </a:ln>
            <a:effectLst/>
          </c:spPr>
          <c:invertIfNegative val="0"/>
          <c:cat>
            <c:numRef>
              <c:f>Tabelle1!$A$2:$A$5</c:f>
              <c:numCache>
                <c:formatCode>General</c:formatCode>
                <c:ptCount val="4"/>
                <c:pt idx="0">
                  <c:v>0</c:v>
                </c:pt>
                <c:pt idx="1">
                  <c:v>10</c:v>
                </c:pt>
                <c:pt idx="2">
                  <c:v>20</c:v>
                </c:pt>
                <c:pt idx="3">
                  <c:v>30</c:v>
                </c:pt>
              </c:numCache>
            </c:numRef>
          </c:cat>
          <c:val>
            <c:numRef>
              <c:f>Tabelle1!$D$2:$D$5</c:f>
              <c:numCache>
                <c:formatCode>General</c:formatCode>
                <c:ptCount val="4"/>
              </c:numCache>
            </c:numRef>
          </c:val>
          <c:extLst>
            <c:ext xmlns:c16="http://schemas.microsoft.com/office/drawing/2014/chart" uri="{C3380CC4-5D6E-409C-BE32-E72D297353CC}">
              <c16:uniqueId val="{00000002-7C2D-4D8D-9FB2-776806D2049B}"/>
            </c:ext>
          </c:extLst>
        </c:ser>
        <c:dLbls>
          <c:showLegendKey val="0"/>
          <c:showVal val="0"/>
          <c:showCatName val="0"/>
          <c:showSerName val="0"/>
          <c:showPercent val="0"/>
          <c:showBubbleSize val="0"/>
        </c:dLbls>
        <c:gapWidth val="219"/>
        <c:overlap val="-27"/>
        <c:axId val="1076667936"/>
        <c:axId val="1076679584"/>
      </c:barChart>
      <c:catAx>
        <c:axId val="1076667936"/>
        <c:scaling>
          <c:orientation val="minMax"/>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1076679584"/>
        <c:crosses val="autoZero"/>
        <c:auto val="1"/>
        <c:lblAlgn val="ctr"/>
        <c:lblOffset val="100"/>
        <c:noMultiLvlLbl val="0"/>
      </c:catAx>
      <c:valAx>
        <c:axId val="1076679584"/>
        <c:scaling>
          <c:orientation val="minMax"/>
          <c:max val="1"/>
          <c:min val="0"/>
        </c:scaling>
        <c:delete val="0"/>
        <c:axPos val="l"/>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1076667936"/>
        <c:crosses val="autoZero"/>
        <c:crossBetween val="midCat"/>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18159089395712"/>
          <c:y val="0.13727642152839004"/>
          <c:w val="0.72213896724315119"/>
          <c:h val="0.67995824846218544"/>
        </c:manualLayout>
      </c:layout>
      <c:barChart>
        <c:barDir val="col"/>
        <c:grouping val="clustered"/>
        <c:varyColors val="0"/>
        <c:ser>
          <c:idx val="0"/>
          <c:order val="0"/>
          <c:tx>
            <c:strRef>
              <c:f>Tabelle1!$B$1</c:f>
              <c:strCache>
                <c:ptCount val="1"/>
                <c:pt idx="0">
                  <c:v>Datenreihe 1</c:v>
                </c:pt>
              </c:strCache>
            </c:strRef>
          </c:tx>
          <c:spPr>
            <a:solidFill>
              <a:schemeClr val="accent1"/>
            </a:solidFill>
            <a:ln>
              <a:noFill/>
            </a:ln>
            <a:effectLst/>
          </c:spPr>
          <c:invertIfNegative val="0"/>
          <c:cat>
            <c:numRef>
              <c:f>Tabelle1!$A$2:$A$5</c:f>
              <c:numCache>
                <c:formatCode>General</c:formatCode>
                <c:ptCount val="4"/>
                <c:pt idx="0">
                  <c:v>0</c:v>
                </c:pt>
                <c:pt idx="1">
                  <c:v>10</c:v>
                </c:pt>
                <c:pt idx="2">
                  <c:v>20</c:v>
                </c:pt>
                <c:pt idx="3">
                  <c:v>30</c:v>
                </c:pt>
              </c:numCache>
            </c:numRef>
          </c:cat>
          <c:val>
            <c:numRef>
              <c:f>Tabelle1!$B$2:$B$5</c:f>
              <c:numCache>
                <c:formatCode>General</c:formatCode>
                <c:ptCount val="4"/>
              </c:numCache>
            </c:numRef>
          </c:val>
          <c:extLst>
            <c:ext xmlns:c16="http://schemas.microsoft.com/office/drawing/2014/chart" uri="{C3380CC4-5D6E-409C-BE32-E72D297353CC}">
              <c16:uniqueId val="{00000000-291A-4329-826A-BEC20B56C6FC}"/>
            </c:ext>
          </c:extLst>
        </c:ser>
        <c:ser>
          <c:idx val="1"/>
          <c:order val="1"/>
          <c:tx>
            <c:strRef>
              <c:f>Tabelle1!$C$1</c:f>
              <c:strCache>
                <c:ptCount val="1"/>
                <c:pt idx="0">
                  <c:v>Spalte1</c:v>
                </c:pt>
              </c:strCache>
            </c:strRef>
          </c:tx>
          <c:spPr>
            <a:solidFill>
              <a:schemeClr val="accent2"/>
            </a:solidFill>
            <a:ln>
              <a:noFill/>
            </a:ln>
            <a:effectLst/>
          </c:spPr>
          <c:invertIfNegative val="0"/>
          <c:cat>
            <c:numRef>
              <c:f>Tabelle1!$A$2:$A$5</c:f>
              <c:numCache>
                <c:formatCode>General</c:formatCode>
                <c:ptCount val="4"/>
                <c:pt idx="0">
                  <c:v>0</c:v>
                </c:pt>
                <c:pt idx="1">
                  <c:v>10</c:v>
                </c:pt>
                <c:pt idx="2">
                  <c:v>20</c:v>
                </c:pt>
                <c:pt idx="3">
                  <c:v>30</c:v>
                </c:pt>
              </c:numCache>
            </c:numRef>
          </c:cat>
          <c:val>
            <c:numRef>
              <c:f>Tabelle1!$C$2:$C$5</c:f>
              <c:numCache>
                <c:formatCode>General</c:formatCode>
                <c:ptCount val="4"/>
              </c:numCache>
            </c:numRef>
          </c:val>
          <c:extLst>
            <c:ext xmlns:c16="http://schemas.microsoft.com/office/drawing/2014/chart" uri="{C3380CC4-5D6E-409C-BE32-E72D297353CC}">
              <c16:uniqueId val="{00000001-291A-4329-826A-BEC20B56C6FC}"/>
            </c:ext>
          </c:extLst>
        </c:ser>
        <c:ser>
          <c:idx val="2"/>
          <c:order val="2"/>
          <c:tx>
            <c:strRef>
              <c:f>Tabelle1!$D$1</c:f>
              <c:strCache>
                <c:ptCount val="1"/>
                <c:pt idx="0">
                  <c:v>Spalte2</c:v>
                </c:pt>
              </c:strCache>
            </c:strRef>
          </c:tx>
          <c:spPr>
            <a:solidFill>
              <a:schemeClr val="accent3"/>
            </a:solidFill>
            <a:ln>
              <a:noFill/>
            </a:ln>
            <a:effectLst/>
          </c:spPr>
          <c:invertIfNegative val="0"/>
          <c:cat>
            <c:numRef>
              <c:f>Tabelle1!$A$2:$A$5</c:f>
              <c:numCache>
                <c:formatCode>General</c:formatCode>
                <c:ptCount val="4"/>
                <c:pt idx="0">
                  <c:v>0</c:v>
                </c:pt>
                <c:pt idx="1">
                  <c:v>10</c:v>
                </c:pt>
                <c:pt idx="2">
                  <c:v>20</c:v>
                </c:pt>
                <c:pt idx="3">
                  <c:v>30</c:v>
                </c:pt>
              </c:numCache>
            </c:numRef>
          </c:cat>
          <c:val>
            <c:numRef>
              <c:f>Tabelle1!$D$2:$D$5</c:f>
              <c:numCache>
                <c:formatCode>General</c:formatCode>
                <c:ptCount val="4"/>
              </c:numCache>
            </c:numRef>
          </c:val>
          <c:extLst>
            <c:ext xmlns:c16="http://schemas.microsoft.com/office/drawing/2014/chart" uri="{C3380CC4-5D6E-409C-BE32-E72D297353CC}">
              <c16:uniqueId val="{00000002-291A-4329-826A-BEC20B56C6FC}"/>
            </c:ext>
          </c:extLst>
        </c:ser>
        <c:dLbls>
          <c:showLegendKey val="0"/>
          <c:showVal val="0"/>
          <c:showCatName val="0"/>
          <c:showSerName val="0"/>
          <c:showPercent val="0"/>
          <c:showBubbleSize val="0"/>
        </c:dLbls>
        <c:gapWidth val="219"/>
        <c:overlap val="-27"/>
        <c:axId val="1076667936"/>
        <c:axId val="1076679584"/>
      </c:barChart>
      <c:catAx>
        <c:axId val="1076667936"/>
        <c:scaling>
          <c:orientation val="minMax"/>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1076679584"/>
        <c:crosses val="autoZero"/>
        <c:auto val="1"/>
        <c:lblAlgn val="ctr"/>
        <c:lblOffset val="100"/>
        <c:noMultiLvlLbl val="0"/>
      </c:catAx>
      <c:valAx>
        <c:axId val="1076679584"/>
        <c:scaling>
          <c:orientation val="minMax"/>
          <c:max val="1"/>
          <c:min val="0"/>
        </c:scaling>
        <c:delete val="0"/>
        <c:axPos val="l"/>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1076667936"/>
        <c:crosses val="autoZero"/>
        <c:crossBetween val="midCat"/>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168874972659986E-2"/>
          <c:y val="0.11305193845108355"/>
          <c:w val="0.81519807038725656"/>
          <c:h val="0.79690903126979895"/>
        </c:manualLayout>
      </c:layout>
      <c:barChart>
        <c:barDir val="bar"/>
        <c:grouping val="clustered"/>
        <c:varyColors val="0"/>
        <c:ser>
          <c:idx val="0"/>
          <c:order val="0"/>
          <c:tx>
            <c:strRef>
              <c:f>Tabelle1!$B$1</c:f>
              <c:strCache>
                <c:ptCount val="1"/>
                <c:pt idx="0">
                  <c:v>Spalte1</c:v>
                </c:pt>
              </c:strCache>
            </c:strRef>
          </c:tx>
          <c:spPr>
            <a:solidFill>
              <a:schemeClr val="accent1"/>
            </a:solidFill>
            <a:ln>
              <a:noFill/>
            </a:ln>
            <a:effectLst/>
          </c:spPr>
          <c:invertIfNegative val="0"/>
          <c:cat>
            <c:numRef>
              <c:f>Tabelle1!$A$2:$A$5</c:f>
              <c:numCache>
                <c:formatCode>General</c:formatCode>
                <c:ptCount val="4"/>
              </c:numCache>
            </c:numRef>
          </c:cat>
          <c:val>
            <c:numRef>
              <c:f>Tabelle1!$B$2:$B$5</c:f>
              <c:numCache>
                <c:formatCode>General</c:formatCode>
                <c:ptCount val="4"/>
              </c:numCache>
            </c:numRef>
          </c:val>
          <c:extLst>
            <c:ext xmlns:c16="http://schemas.microsoft.com/office/drawing/2014/chart" uri="{C3380CC4-5D6E-409C-BE32-E72D297353CC}">
              <c16:uniqueId val="{00000000-69CE-4DB3-BC42-D6086C445534}"/>
            </c:ext>
          </c:extLst>
        </c:ser>
        <c:ser>
          <c:idx val="1"/>
          <c:order val="1"/>
          <c:tx>
            <c:strRef>
              <c:f>Tabelle1!$C$1</c:f>
              <c:strCache>
                <c:ptCount val="1"/>
                <c:pt idx="0">
                  <c:v>Datenreihe 2</c:v>
                </c:pt>
              </c:strCache>
            </c:strRef>
          </c:tx>
          <c:spPr>
            <a:solidFill>
              <a:schemeClr val="accent2"/>
            </a:solidFill>
            <a:ln>
              <a:noFill/>
            </a:ln>
            <a:effectLst/>
          </c:spPr>
          <c:invertIfNegative val="0"/>
          <c:cat>
            <c:numRef>
              <c:f>Tabelle1!$A$2:$A$5</c:f>
              <c:numCache>
                <c:formatCode>General</c:formatCode>
                <c:ptCount val="4"/>
              </c:numCache>
            </c:numRef>
          </c:cat>
          <c:val>
            <c:numRef>
              <c:f>Tabelle1!$C$2:$C$5</c:f>
              <c:numCache>
                <c:formatCode>General</c:formatCode>
                <c:ptCount val="4"/>
              </c:numCache>
            </c:numRef>
          </c:val>
          <c:extLst>
            <c:ext xmlns:c16="http://schemas.microsoft.com/office/drawing/2014/chart" uri="{C3380CC4-5D6E-409C-BE32-E72D297353CC}">
              <c16:uniqueId val="{00000001-69CE-4DB3-BC42-D6086C445534}"/>
            </c:ext>
          </c:extLst>
        </c:ser>
        <c:ser>
          <c:idx val="2"/>
          <c:order val="2"/>
          <c:tx>
            <c:strRef>
              <c:f>Tabelle1!$D$1</c:f>
              <c:strCache>
                <c:ptCount val="1"/>
                <c:pt idx="0">
                  <c:v>Datenreihe 3</c:v>
                </c:pt>
              </c:strCache>
            </c:strRef>
          </c:tx>
          <c:spPr>
            <a:solidFill>
              <a:schemeClr val="accent3"/>
            </a:solidFill>
            <a:ln>
              <a:noFill/>
            </a:ln>
            <a:effectLst/>
          </c:spPr>
          <c:invertIfNegative val="0"/>
          <c:cat>
            <c:numRef>
              <c:f>Tabelle1!$A$2:$A$5</c:f>
              <c:numCache>
                <c:formatCode>General</c:formatCode>
                <c:ptCount val="4"/>
              </c:numCache>
            </c:numRef>
          </c:cat>
          <c:val>
            <c:numRef>
              <c:f>Tabelle1!$D$2:$D$5</c:f>
              <c:numCache>
                <c:formatCode>General</c:formatCode>
                <c:ptCount val="4"/>
              </c:numCache>
            </c:numRef>
          </c:val>
          <c:extLst>
            <c:ext xmlns:c16="http://schemas.microsoft.com/office/drawing/2014/chart" uri="{C3380CC4-5D6E-409C-BE32-E72D297353CC}">
              <c16:uniqueId val="{00000002-69CE-4DB3-BC42-D6086C445534}"/>
            </c:ext>
          </c:extLst>
        </c:ser>
        <c:dLbls>
          <c:showLegendKey val="0"/>
          <c:showVal val="0"/>
          <c:showCatName val="0"/>
          <c:showSerName val="0"/>
          <c:showPercent val="0"/>
          <c:showBubbleSize val="0"/>
        </c:dLbls>
        <c:gapWidth val="182"/>
        <c:axId val="354334495"/>
        <c:axId val="354352383"/>
      </c:barChart>
      <c:catAx>
        <c:axId val="354334495"/>
        <c:scaling>
          <c:orientation val="minMax"/>
        </c:scaling>
        <c:delete val="0"/>
        <c:axPos val="l"/>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354352383"/>
        <c:crosses val="autoZero"/>
        <c:auto val="1"/>
        <c:lblAlgn val="ctr"/>
        <c:lblOffset val="100"/>
        <c:noMultiLvlLbl val="0"/>
      </c:catAx>
      <c:valAx>
        <c:axId val="354352383"/>
        <c:scaling>
          <c:orientation val="minMax"/>
          <c:max val="35"/>
          <c:min val="1"/>
        </c:scaling>
        <c:delete val="0"/>
        <c:axPos val="b"/>
        <c:title>
          <c:tx>
            <c:rich>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de-DE" sz="1200" b="1" err="1">
                    <a:solidFill>
                      <a:schemeClr val="tx1"/>
                    </a:solidFill>
                  </a:rPr>
                  <a:t>Cycles</a:t>
                </a:r>
                <a:endParaRPr lang="de-DE" b="1">
                  <a:solidFill>
                    <a:schemeClr val="tx1"/>
                  </a:solidFill>
                </a:endParaRP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IT"/>
            </a:p>
          </c:txPr>
        </c:title>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IT"/>
          </a:p>
        </c:txPr>
        <c:crossAx val="354334495"/>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IT"/>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de-DE" b="1">
                <a:solidFill>
                  <a:schemeClr val="accent2"/>
                </a:solidFill>
              </a:rPr>
              <a:t>86.7%</a:t>
            </a:r>
            <a:r>
              <a:rPr lang="de-DE" b="1" baseline="0">
                <a:solidFill>
                  <a:schemeClr val="accent2"/>
                </a:solidFill>
              </a:rPr>
              <a:t> ORR</a:t>
            </a:r>
            <a:endParaRPr lang="de-DE" b="1">
              <a:solidFill>
                <a:schemeClr val="accent2"/>
              </a:solidFill>
            </a:endParaRPr>
          </a:p>
        </c:rich>
      </c:tx>
      <c:layout>
        <c:manualLayout>
          <c:xMode val="edge"/>
          <c:yMode val="edge"/>
          <c:x val="0.34558419427469605"/>
          <c:y val="7.408038246476515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IT"/>
        </a:p>
      </c:txPr>
    </c:title>
    <c:autoTitleDeleted val="0"/>
    <c:plotArea>
      <c:layout>
        <c:manualLayout>
          <c:layoutTarget val="inner"/>
          <c:xMode val="edge"/>
          <c:yMode val="edge"/>
          <c:x val="0.26913017388560156"/>
          <c:y val="0.15401416510242341"/>
          <c:w val="0.60783864066420812"/>
          <c:h val="0.74047320448402143"/>
        </c:manualLayout>
      </c:layout>
      <c:barChart>
        <c:barDir val="col"/>
        <c:grouping val="stacked"/>
        <c:varyColors val="0"/>
        <c:ser>
          <c:idx val="0"/>
          <c:order val="0"/>
          <c:tx>
            <c:strRef>
              <c:f>Tabelle1!$B$1</c:f>
              <c:strCache>
                <c:ptCount val="1"/>
                <c:pt idx="0">
                  <c:v>Spalte4</c:v>
                </c:pt>
              </c:strCache>
            </c:strRef>
          </c:tx>
          <c:spPr>
            <a:solidFill>
              <a:schemeClr val="accent2">
                <a:lumMod val="60000"/>
                <a:lumOff val="40000"/>
              </a:schemeClr>
            </a:solidFill>
            <a:ln>
              <a:noFill/>
            </a:ln>
            <a:effectLst/>
          </c:spPr>
          <c:invertIfNegative val="0"/>
          <c:dLbls>
            <c:dLbl>
              <c:idx val="0"/>
              <c:layout>
                <c:manualLayout>
                  <c:x val="0"/>
                  <c:y val="0"/>
                </c:manualLayout>
              </c:layout>
              <c:tx>
                <c:rich>
                  <a:bodyPr/>
                  <a:lstStyle/>
                  <a:p>
                    <a:r>
                      <a:rPr lang="en-US" sz="1400" b="1"/>
                      <a:t>63.3%</a:t>
                    </a:r>
                  </a:p>
                  <a:p>
                    <a:r>
                      <a:rPr lang="en-US" sz="1400" b="1"/>
                      <a:t>PR</a:t>
                    </a:r>
                  </a:p>
                  <a:p>
                    <a:r>
                      <a:rPr lang="en-US" sz="1400"/>
                      <a:t>(19/30)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CC10-4DB9-906C-2E149029D00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FL (n=30)</c:v>
                </c:pt>
              </c:strCache>
            </c:strRef>
          </c:cat>
          <c:val>
            <c:numRef>
              <c:f>Tabelle1!$B$2</c:f>
              <c:numCache>
                <c:formatCode>0.00%</c:formatCode>
                <c:ptCount val="1"/>
                <c:pt idx="0">
                  <c:v>0.63300000000000001</c:v>
                </c:pt>
              </c:numCache>
            </c:numRef>
          </c:val>
          <c:extLst>
            <c:ext xmlns:c16="http://schemas.microsoft.com/office/drawing/2014/chart" uri="{C3380CC4-5D6E-409C-BE32-E72D297353CC}">
              <c16:uniqueId val="{00000000-CC10-4DB9-906C-2E149029D00F}"/>
            </c:ext>
          </c:extLst>
        </c:ser>
        <c:ser>
          <c:idx val="1"/>
          <c:order val="1"/>
          <c:tx>
            <c:strRef>
              <c:f>Tabelle1!$C$1</c:f>
              <c:strCache>
                <c:ptCount val="1"/>
                <c:pt idx="0">
                  <c:v>Spalte3</c:v>
                </c:pt>
              </c:strCache>
            </c:strRef>
          </c:tx>
          <c:spPr>
            <a:solidFill>
              <a:schemeClr val="accent2"/>
            </a:solidFill>
            <a:ln>
              <a:noFill/>
            </a:ln>
            <a:effectLst/>
          </c:spPr>
          <c:invertIfNegative val="0"/>
          <c:dLbls>
            <c:dLbl>
              <c:idx val="0"/>
              <c:tx>
                <c:rich>
                  <a:bodyPr/>
                  <a:lstStyle/>
                  <a:p>
                    <a:r>
                      <a:rPr lang="en-US" sz="1400" b="1"/>
                      <a:t>23.3%</a:t>
                    </a:r>
                  </a:p>
                  <a:p>
                    <a:r>
                      <a:rPr lang="en-US" sz="1400" b="1"/>
                      <a:t>CR</a:t>
                    </a:r>
                  </a:p>
                  <a:p>
                    <a:r>
                      <a:rPr lang="en-US" sz="1400"/>
                      <a:t>(7/30)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CC10-4DB9-906C-2E149029D00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FL (n=30)</c:v>
                </c:pt>
              </c:strCache>
            </c:strRef>
          </c:cat>
          <c:val>
            <c:numRef>
              <c:f>Tabelle1!$C$2</c:f>
              <c:numCache>
                <c:formatCode>0.00%</c:formatCode>
                <c:ptCount val="1"/>
                <c:pt idx="0">
                  <c:v>0.23300000000000001</c:v>
                </c:pt>
              </c:numCache>
            </c:numRef>
          </c:val>
          <c:extLst>
            <c:ext xmlns:c16="http://schemas.microsoft.com/office/drawing/2014/chart" uri="{C3380CC4-5D6E-409C-BE32-E72D297353CC}">
              <c16:uniqueId val="{00000001-CC10-4DB9-906C-2E149029D00F}"/>
            </c:ext>
          </c:extLst>
        </c:ser>
        <c:dLbls>
          <c:showLegendKey val="0"/>
          <c:showVal val="0"/>
          <c:showCatName val="0"/>
          <c:showSerName val="0"/>
          <c:showPercent val="0"/>
          <c:showBubbleSize val="0"/>
        </c:dLbls>
        <c:gapWidth val="150"/>
        <c:overlap val="100"/>
        <c:axId val="131807103"/>
        <c:axId val="131827487"/>
      </c:barChart>
      <c:catAx>
        <c:axId val="131807103"/>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IT"/>
          </a:p>
        </c:txPr>
        <c:crossAx val="131827487"/>
        <c:crosses val="autoZero"/>
        <c:auto val="1"/>
        <c:lblAlgn val="ctr"/>
        <c:lblOffset val="100"/>
        <c:noMultiLvlLbl val="0"/>
      </c:catAx>
      <c:valAx>
        <c:axId val="131827487"/>
        <c:scaling>
          <c:orientation val="minMax"/>
          <c:max val="1"/>
        </c:scaling>
        <c:delete val="0"/>
        <c:axPos val="l"/>
        <c:numFmt formatCode="0%" sourceLinked="0"/>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131807103"/>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IT"/>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1143296664581148"/>
          <c:y val="6.9181132786809249E-2"/>
          <c:w val="0.38856703335418852"/>
          <c:h val="0.76585554229454067"/>
        </c:manualLayout>
      </c:layout>
      <c:barChart>
        <c:barDir val="col"/>
        <c:grouping val="stacked"/>
        <c:varyColors val="0"/>
        <c:ser>
          <c:idx val="0"/>
          <c:order val="0"/>
          <c:tx>
            <c:strRef>
              <c:f>Tabelle1!$B$1</c:f>
              <c:strCache>
                <c:ptCount val="1"/>
                <c:pt idx="0">
                  <c:v>Spalte4</c:v>
                </c:pt>
              </c:strCache>
            </c:strRef>
          </c:tx>
          <c:spPr>
            <a:solidFill>
              <a:schemeClr val="accent2">
                <a:lumMod val="60000"/>
                <a:lumOff val="40000"/>
              </a:schemeClr>
            </a:solidFill>
            <a:ln>
              <a:noFill/>
            </a:ln>
            <a:effectLst/>
          </c:spPr>
          <c:invertIfNegative val="0"/>
          <c:cat>
            <c:strRef>
              <c:f>Tabelle1!$A$2</c:f>
              <c:strCache>
                <c:ptCount val="1"/>
                <c:pt idx="0">
                  <c:v>FL (n=30)</c:v>
                </c:pt>
              </c:strCache>
            </c:strRef>
          </c:cat>
          <c:val>
            <c:numRef>
              <c:f>Tabelle1!$B$2</c:f>
              <c:numCache>
                <c:formatCode>0.00%</c:formatCode>
                <c:ptCount val="1"/>
              </c:numCache>
            </c:numRef>
          </c:val>
          <c:extLst>
            <c:ext xmlns:c16="http://schemas.microsoft.com/office/drawing/2014/chart" uri="{C3380CC4-5D6E-409C-BE32-E72D297353CC}">
              <c16:uniqueId val="{00000001-8315-47C4-8958-0021F7FD1E5E}"/>
            </c:ext>
          </c:extLst>
        </c:ser>
        <c:ser>
          <c:idx val="1"/>
          <c:order val="1"/>
          <c:tx>
            <c:strRef>
              <c:f>Tabelle1!$C$1</c:f>
              <c:strCache>
                <c:ptCount val="1"/>
                <c:pt idx="0">
                  <c:v>Spalte3</c:v>
                </c:pt>
              </c:strCache>
            </c:strRef>
          </c:tx>
          <c:spPr>
            <a:solidFill>
              <a:schemeClr val="accent2"/>
            </a:solidFill>
            <a:ln>
              <a:noFill/>
            </a:ln>
            <a:effectLst/>
          </c:spPr>
          <c:invertIfNegative val="0"/>
          <c:cat>
            <c:strRef>
              <c:f>Tabelle1!$A$2</c:f>
              <c:strCache>
                <c:ptCount val="1"/>
                <c:pt idx="0">
                  <c:v>FL (n=30)</c:v>
                </c:pt>
              </c:strCache>
            </c:strRef>
          </c:cat>
          <c:val>
            <c:numRef>
              <c:f>Tabelle1!$C$2</c:f>
              <c:numCache>
                <c:formatCode>0.00%</c:formatCode>
                <c:ptCount val="1"/>
              </c:numCache>
            </c:numRef>
          </c:val>
          <c:extLst>
            <c:ext xmlns:c16="http://schemas.microsoft.com/office/drawing/2014/chart" uri="{C3380CC4-5D6E-409C-BE32-E72D297353CC}">
              <c16:uniqueId val="{00000003-8315-47C4-8958-0021F7FD1E5E}"/>
            </c:ext>
          </c:extLst>
        </c:ser>
        <c:dLbls>
          <c:showLegendKey val="0"/>
          <c:showVal val="0"/>
          <c:showCatName val="0"/>
          <c:showSerName val="0"/>
          <c:showPercent val="0"/>
          <c:showBubbleSize val="0"/>
        </c:dLbls>
        <c:gapWidth val="150"/>
        <c:overlap val="100"/>
        <c:axId val="131807103"/>
        <c:axId val="131827487"/>
      </c:barChart>
      <c:catAx>
        <c:axId val="131807103"/>
        <c:scaling>
          <c:orientation val="minMax"/>
        </c:scaling>
        <c:delete val="1"/>
        <c:axPos val="b"/>
        <c:numFmt formatCode="General" sourceLinked="1"/>
        <c:majorTickMark val="none"/>
        <c:minorTickMark val="none"/>
        <c:tickLblPos val="nextTo"/>
        <c:crossAx val="131827487"/>
        <c:crosses val="autoZero"/>
        <c:auto val="1"/>
        <c:lblAlgn val="ctr"/>
        <c:lblOffset val="100"/>
        <c:noMultiLvlLbl val="0"/>
      </c:catAx>
      <c:valAx>
        <c:axId val="131827487"/>
        <c:scaling>
          <c:orientation val="minMax"/>
          <c:max val="100"/>
          <c:min val="-10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de-DE" sz="1200" b="1" err="1">
                    <a:solidFill>
                      <a:schemeClr val="tx1"/>
                    </a:solidFill>
                  </a:rPr>
                  <a:t>Percent</a:t>
                </a:r>
                <a:r>
                  <a:rPr lang="de-DE" sz="1200" b="1" baseline="0">
                    <a:solidFill>
                      <a:schemeClr val="tx1"/>
                    </a:solidFill>
                  </a:rPr>
                  <a:t> </a:t>
                </a:r>
                <a:r>
                  <a:rPr lang="de-DE" sz="1200" b="1" baseline="0" err="1">
                    <a:solidFill>
                      <a:schemeClr val="tx1"/>
                    </a:solidFill>
                  </a:rPr>
                  <a:t>change</a:t>
                </a:r>
                <a:r>
                  <a:rPr lang="de-DE" sz="1200" b="1" baseline="0">
                    <a:solidFill>
                      <a:schemeClr val="tx1"/>
                    </a:solidFill>
                  </a:rPr>
                  <a:t> in SPD </a:t>
                </a:r>
                <a:r>
                  <a:rPr lang="de-DE" sz="1200" b="1" baseline="0" err="1">
                    <a:solidFill>
                      <a:schemeClr val="tx1"/>
                    </a:solidFill>
                  </a:rPr>
                  <a:t>from</a:t>
                </a:r>
                <a:r>
                  <a:rPr lang="de-DE" sz="1200" b="1" baseline="0">
                    <a:solidFill>
                      <a:schemeClr val="tx1"/>
                    </a:solidFill>
                  </a:rPr>
                  <a:t> </a:t>
                </a:r>
                <a:r>
                  <a:rPr lang="de-DE" sz="1200" b="1" baseline="0" err="1">
                    <a:solidFill>
                      <a:schemeClr val="tx1"/>
                    </a:solidFill>
                  </a:rPr>
                  <a:t>baseline</a:t>
                </a:r>
                <a:endParaRPr lang="de-DE" sz="1200" b="1">
                  <a:solidFill>
                    <a:schemeClr val="tx1"/>
                  </a:solidFill>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IT"/>
            </a:p>
          </c:txPr>
        </c:title>
        <c:numFmt formatCode="General" sourceLinked="0"/>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IT"/>
          </a:p>
        </c:txPr>
        <c:crossAx val="131807103"/>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IT"/>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18159089395712"/>
          <c:y val="3.3442519685039362E-2"/>
          <c:w val="0.70648767841973925"/>
          <c:h val="0.8074861642294715"/>
        </c:manualLayout>
      </c:layout>
      <c:barChart>
        <c:barDir val="col"/>
        <c:grouping val="clustered"/>
        <c:varyColors val="0"/>
        <c:ser>
          <c:idx val="0"/>
          <c:order val="0"/>
          <c:tx>
            <c:strRef>
              <c:f>Tabelle1!$B$1</c:f>
              <c:strCache>
                <c:ptCount val="1"/>
                <c:pt idx="0">
                  <c:v>Datenreihe 1</c:v>
                </c:pt>
              </c:strCache>
            </c:strRef>
          </c:tx>
          <c:spPr>
            <a:solidFill>
              <a:schemeClr val="accent1"/>
            </a:solidFill>
            <a:ln>
              <a:noFill/>
            </a:ln>
            <a:effectLst/>
          </c:spPr>
          <c:invertIfNegative val="0"/>
          <c:cat>
            <c:numRef>
              <c:f>Tabelle1!$A$2:$A$6</c:f>
              <c:numCache>
                <c:formatCode>General</c:formatCode>
                <c:ptCount val="5"/>
                <c:pt idx="0">
                  <c:v>0</c:v>
                </c:pt>
                <c:pt idx="1">
                  <c:v>6</c:v>
                </c:pt>
                <c:pt idx="2">
                  <c:v>12</c:v>
                </c:pt>
                <c:pt idx="3">
                  <c:v>18</c:v>
                </c:pt>
                <c:pt idx="4">
                  <c:v>24</c:v>
                </c:pt>
              </c:numCache>
            </c:numRef>
          </c:cat>
          <c:val>
            <c:numRef>
              <c:f>Tabelle1!$B$2:$B$6</c:f>
              <c:numCache>
                <c:formatCode>General</c:formatCode>
                <c:ptCount val="5"/>
              </c:numCache>
            </c:numRef>
          </c:val>
          <c:extLst>
            <c:ext xmlns:c16="http://schemas.microsoft.com/office/drawing/2014/chart" uri="{C3380CC4-5D6E-409C-BE32-E72D297353CC}">
              <c16:uniqueId val="{00000000-EFD6-4D3A-BC38-B0F833116B56}"/>
            </c:ext>
          </c:extLst>
        </c:ser>
        <c:ser>
          <c:idx val="1"/>
          <c:order val="1"/>
          <c:tx>
            <c:strRef>
              <c:f>Tabelle1!$C$1</c:f>
              <c:strCache>
                <c:ptCount val="1"/>
                <c:pt idx="0">
                  <c:v>Spalte1</c:v>
                </c:pt>
              </c:strCache>
            </c:strRef>
          </c:tx>
          <c:spPr>
            <a:solidFill>
              <a:schemeClr val="accent2"/>
            </a:solidFill>
            <a:ln>
              <a:noFill/>
            </a:ln>
            <a:effectLst/>
          </c:spPr>
          <c:invertIfNegative val="0"/>
          <c:cat>
            <c:numRef>
              <c:f>Tabelle1!$A$2:$A$6</c:f>
              <c:numCache>
                <c:formatCode>General</c:formatCode>
                <c:ptCount val="5"/>
                <c:pt idx="0">
                  <c:v>0</c:v>
                </c:pt>
                <c:pt idx="1">
                  <c:v>6</c:v>
                </c:pt>
                <c:pt idx="2">
                  <c:v>12</c:v>
                </c:pt>
                <c:pt idx="3">
                  <c:v>18</c:v>
                </c:pt>
                <c:pt idx="4">
                  <c:v>24</c:v>
                </c:pt>
              </c:numCache>
            </c:numRef>
          </c:cat>
          <c:val>
            <c:numRef>
              <c:f>Tabelle1!$C$2:$C$6</c:f>
              <c:numCache>
                <c:formatCode>General</c:formatCode>
                <c:ptCount val="5"/>
              </c:numCache>
            </c:numRef>
          </c:val>
          <c:extLst>
            <c:ext xmlns:c16="http://schemas.microsoft.com/office/drawing/2014/chart" uri="{C3380CC4-5D6E-409C-BE32-E72D297353CC}">
              <c16:uniqueId val="{00000001-EFD6-4D3A-BC38-B0F833116B56}"/>
            </c:ext>
          </c:extLst>
        </c:ser>
        <c:ser>
          <c:idx val="2"/>
          <c:order val="2"/>
          <c:tx>
            <c:strRef>
              <c:f>Tabelle1!$D$1</c:f>
              <c:strCache>
                <c:ptCount val="1"/>
                <c:pt idx="0">
                  <c:v>Spalte2</c:v>
                </c:pt>
              </c:strCache>
            </c:strRef>
          </c:tx>
          <c:spPr>
            <a:solidFill>
              <a:schemeClr val="accent3"/>
            </a:solidFill>
            <a:ln>
              <a:noFill/>
            </a:ln>
            <a:effectLst/>
          </c:spPr>
          <c:invertIfNegative val="0"/>
          <c:cat>
            <c:numRef>
              <c:f>Tabelle1!$A$2:$A$6</c:f>
              <c:numCache>
                <c:formatCode>General</c:formatCode>
                <c:ptCount val="5"/>
                <c:pt idx="0">
                  <c:v>0</c:v>
                </c:pt>
                <c:pt idx="1">
                  <c:v>6</c:v>
                </c:pt>
                <c:pt idx="2">
                  <c:v>12</c:v>
                </c:pt>
                <c:pt idx="3">
                  <c:v>18</c:v>
                </c:pt>
                <c:pt idx="4">
                  <c:v>24</c:v>
                </c:pt>
              </c:numCache>
            </c:numRef>
          </c:cat>
          <c:val>
            <c:numRef>
              <c:f>Tabelle1!$D$2:$D$6</c:f>
              <c:numCache>
                <c:formatCode>General</c:formatCode>
                <c:ptCount val="5"/>
              </c:numCache>
            </c:numRef>
          </c:val>
          <c:extLst>
            <c:ext xmlns:c16="http://schemas.microsoft.com/office/drawing/2014/chart" uri="{C3380CC4-5D6E-409C-BE32-E72D297353CC}">
              <c16:uniqueId val="{00000002-EFD6-4D3A-BC38-B0F833116B56}"/>
            </c:ext>
          </c:extLst>
        </c:ser>
        <c:dLbls>
          <c:showLegendKey val="0"/>
          <c:showVal val="0"/>
          <c:showCatName val="0"/>
          <c:showSerName val="0"/>
          <c:showPercent val="0"/>
          <c:showBubbleSize val="0"/>
        </c:dLbls>
        <c:gapWidth val="219"/>
        <c:overlap val="-27"/>
        <c:axId val="1076667936"/>
        <c:axId val="1076679584"/>
      </c:barChart>
      <c:catAx>
        <c:axId val="107666793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de-DE" b="0" err="1">
                    <a:solidFill>
                      <a:schemeClr val="tx1"/>
                    </a:solidFill>
                  </a:rPr>
                  <a:t>Months</a:t>
                </a:r>
                <a:r>
                  <a:rPr lang="de-DE" b="0">
                    <a:solidFill>
                      <a:schemeClr val="tx1"/>
                    </a:solidFill>
                  </a:rPr>
                  <a:t> </a:t>
                </a:r>
                <a:r>
                  <a:rPr lang="de-DE" b="0" err="1">
                    <a:solidFill>
                      <a:schemeClr val="tx1"/>
                    </a:solidFill>
                  </a:rPr>
                  <a:t>since</a:t>
                </a:r>
                <a:r>
                  <a:rPr lang="de-DE" b="0">
                    <a:solidFill>
                      <a:schemeClr val="tx1"/>
                    </a:solidFill>
                  </a:rPr>
                  <a:t> </a:t>
                </a:r>
                <a:r>
                  <a:rPr lang="de-DE" b="0" err="1">
                    <a:solidFill>
                      <a:schemeClr val="tx1"/>
                    </a:solidFill>
                  </a:rPr>
                  <a:t>first</a:t>
                </a:r>
                <a:r>
                  <a:rPr lang="de-DE" b="0">
                    <a:solidFill>
                      <a:schemeClr val="tx1"/>
                    </a:solidFill>
                  </a:rPr>
                  <a:t> </a:t>
                </a:r>
                <a:r>
                  <a:rPr lang="de-DE" b="0" err="1">
                    <a:solidFill>
                      <a:schemeClr val="tx1"/>
                    </a:solidFill>
                  </a:rPr>
                  <a:t>response</a:t>
                </a:r>
                <a:endParaRPr lang="de-DE" b="0">
                  <a:solidFill>
                    <a:schemeClr val="tx1"/>
                  </a:solidFill>
                </a:endParaRP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IT"/>
            </a:p>
          </c:txPr>
        </c:title>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1076679584"/>
        <c:crosses val="autoZero"/>
        <c:auto val="1"/>
        <c:lblAlgn val="ctr"/>
        <c:lblOffset val="100"/>
        <c:noMultiLvlLbl val="0"/>
      </c:catAx>
      <c:valAx>
        <c:axId val="1076679584"/>
        <c:scaling>
          <c:orientation val="minMax"/>
          <c:max val="1"/>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de-DE" b="0" err="1">
                    <a:solidFill>
                      <a:schemeClr val="tx1"/>
                    </a:solidFill>
                  </a:rPr>
                  <a:t>Cumulative</a:t>
                </a:r>
                <a:r>
                  <a:rPr lang="de-DE" b="0" baseline="0">
                    <a:solidFill>
                      <a:schemeClr val="tx1"/>
                    </a:solidFill>
                  </a:rPr>
                  <a:t> </a:t>
                </a:r>
                <a:r>
                  <a:rPr lang="de-DE" b="0" baseline="0" err="1">
                    <a:solidFill>
                      <a:schemeClr val="tx1"/>
                    </a:solidFill>
                  </a:rPr>
                  <a:t>probability</a:t>
                </a:r>
                <a:endParaRPr lang="de-DE" b="0">
                  <a:solidFill>
                    <a:schemeClr val="tx1"/>
                  </a:solidFill>
                </a:endParaRPr>
              </a:p>
            </c:rich>
          </c:tx>
          <c:layout>
            <c:manualLayout>
              <c:xMode val="edge"/>
              <c:yMode val="edge"/>
              <c:x val="6.3122229900133359E-2"/>
              <c:y val="0.17374758155230596"/>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IT"/>
            </a:p>
          </c:txPr>
        </c:title>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1076667936"/>
        <c:crosses val="autoZero"/>
        <c:crossBetween val="midCat"/>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21549039376475"/>
          <c:y val="2.8702147105778646E-4"/>
          <c:w val="0.64841722252656975"/>
          <c:h val="0.80074069460758679"/>
        </c:manualLayout>
      </c:layout>
      <c:barChart>
        <c:barDir val="bar"/>
        <c:grouping val="stacked"/>
        <c:varyColors val="0"/>
        <c:ser>
          <c:idx val="0"/>
          <c:order val="0"/>
          <c:tx>
            <c:strRef>
              <c:f>Sheet1!$B$1</c:f>
              <c:strCache>
                <c:ptCount val="1"/>
                <c:pt idx="0">
                  <c:v>Grade 1/2</c:v>
                </c:pt>
              </c:strCache>
            </c:strRef>
          </c:tx>
          <c:spPr>
            <a:solidFill>
              <a:schemeClr val="accent2"/>
            </a:solidFill>
            <a:ln>
              <a:noFill/>
            </a:ln>
            <a:effectLst/>
          </c:spPr>
          <c:invertIfNegative val="0"/>
          <c:dLbls>
            <c:dLbl>
              <c:idx val="0"/>
              <c:tx>
                <c:rich>
                  <a:bodyPr/>
                  <a:lstStyle/>
                  <a:p>
                    <a:r>
                      <a:rPr lang="en-US"/>
                      <a:t>12.5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B585-BA47-9D18-6FA354B70D1B}"/>
                </c:ext>
              </c:extLst>
            </c:dLbl>
            <c:dLbl>
              <c:idx val="1"/>
              <c:tx>
                <c:rich>
                  <a:bodyPr/>
                  <a:lstStyle/>
                  <a:p>
                    <a:r>
                      <a:rPr lang="en-US"/>
                      <a:t>25.0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B585-BA47-9D18-6FA354B70D1B}"/>
                </c:ext>
              </c:extLst>
            </c:dLbl>
            <c:dLbl>
              <c:idx val="2"/>
              <c:tx>
                <c:rich>
                  <a:bodyPr/>
                  <a:lstStyle/>
                  <a:p>
                    <a:r>
                      <a:rPr lang="en-US"/>
                      <a:t>25.0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B585-BA47-9D18-6FA354B70D1B}"/>
                </c:ext>
              </c:extLst>
            </c:dLbl>
            <c:dLbl>
              <c:idx val="3"/>
              <c:tx>
                <c:rich>
                  <a:bodyPr/>
                  <a:lstStyle/>
                  <a:p>
                    <a:r>
                      <a:rPr lang="en-US"/>
                      <a:t>25.0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B585-BA47-9D18-6FA354B70D1B}"/>
                </c:ext>
              </c:extLst>
            </c:dLbl>
            <c:dLbl>
              <c:idx val="4"/>
              <c:tx>
                <c:rich>
                  <a:bodyPr/>
                  <a:lstStyle/>
                  <a:p>
                    <a:r>
                      <a:rPr lang="en-US"/>
                      <a:t>25.0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B585-BA47-9D18-6FA354B70D1B}"/>
                </c:ext>
              </c:extLst>
            </c:dLbl>
            <c:dLbl>
              <c:idx val="5"/>
              <c:tx>
                <c:rich>
                  <a:bodyPr/>
                  <a:lstStyle/>
                  <a:p>
                    <a:r>
                      <a:rPr lang="en-US"/>
                      <a:t>25.0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B585-BA47-9D18-6FA354B70D1B}"/>
                </c:ext>
              </c:extLst>
            </c:dLbl>
            <c:dLbl>
              <c:idx val="6"/>
              <c:tx>
                <c:rich>
                  <a:bodyPr/>
                  <a:lstStyle/>
                  <a:p>
                    <a:r>
                      <a:rPr lang="en-US"/>
                      <a:t>25.0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585-BA47-9D18-6FA354B70D1B}"/>
                </c:ext>
              </c:extLst>
            </c:dLbl>
            <c:dLbl>
              <c:idx val="7"/>
              <c:tx>
                <c:rich>
                  <a:bodyPr/>
                  <a:lstStyle/>
                  <a:p>
                    <a:r>
                      <a:rPr lang="en-US"/>
                      <a:t>37.5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B585-BA47-9D18-6FA354B70D1B}"/>
                </c:ext>
              </c:extLst>
            </c:dLbl>
            <c:dLbl>
              <c:idx val="8"/>
              <c:tx>
                <c:rich>
                  <a:bodyPr/>
                  <a:lstStyle/>
                  <a:p>
                    <a:r>
                      <a:rPr lang="en-US"/>
                      <a:t>37.5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585-BA47-9D18-6FA354B70D1B}"/>
                </c:ext>
              </c:extLst>
            </c:dLbl>
            <c:dLbl>
              <c:idx val="9"/>
              <c:tx>
                <c:rich>
                  <a:bodyPr/>
                  <a:lstStyle/>
                  <a:p>
                    <a:r>
                      <a:rPr lang="en-US"/>
                      <a:t>37.5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585-BA47-9D18-6FA354B70D1B}"/>
                </c:ext>
              </c:extLst>
            </c:dLbl>
            <c:dLbl>
              <c:idx val="10"/>
              <c:tx>
                <c:rich>
                  <a:bodyPr/>
                  <a:lstStyle/>
                  <a:p>
                    <a:r>
                      <a:rPr lang="en-US"/>
                      <a:t>25.0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585-BA47-9D18-6FA354B70D1B}"/>
                </c:ext>
              </c:extLst>
            </c:dLbl>
            <c:dLbl>
              <c:idx val="11"/>
              <c:tx>
                <c:rich>
                  <a:bodyPr/>
                  <a:lstStyle/>
                  <a:p>
                    <a:r>
                      <a:rPr lang="en-US"/>
                      <a:t>12.5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585-BA47-9D18-6FA354B70D1B}"/>
                </c:ext>
              </c:extLst>
            </c:dLbl>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n-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Pyrexia</c:v>
                </c:pt>
                <c:pt idx="1">
                  <c:v>Peripheral edema</c:v>
                </c:pt>
                <c:pt idx="2">
                  <c:v>Nausea</c:v>
                </c:pt>
                <c:pt idx="3">
                  <c:v>Chest pain</c:v>
                </c:pt>
                <c:pt idx="4">
                  <c:v>Contusion</c:v>
                </c:pt>
                <c:pt idx="5">
                  <c:v>Arthralgia</c:v>
                </c:pt>
                <c:pt idx="6">
                  <c:v>ALT increased</c:v>
                </c:pt>
                <c:pt idx="7">
                  <c:v>Diarrhea</c:v>
                </c:pt>
                <c:pt idx="8">
                  <c:v>COVID-19</c:v>
                </c:pt>
                <c:pt idx="9">
                  <c:v>Headache</c:v>
                </c:pt>
                <c:pt idx="10">
                  <c:v>Thrombocytopenia</c:v>
                </c:pt>
                <c:pt idx="11">
                  <c:v>Neutropenia</c:v>
                </c:pt>
              </c:strCache>
            </c:strRef>
          </c:cat>
          <c:val>
            <c:numRef>
              <c:f>Sheet1!$B$2:$B$13</c:f>
              <c:numCache>
                <c:formatCode>0.0</c:formatCode>
                <c:ptCount val="12"/>
                <c:pt idx="0">
                  <c:v>12.5</c:v>
                </c:pt>
                <c:pt idx="1">
                  <c:v>25</c:v>
                </c:pt>
                <c:pt idx="2">
                  <c:v>25</c:v>
                </c:pt>
                <c:pt idx="3">
                  <c:v>25</c:v>
                </c:pt>
                <c:pt idx="4">
                  <c:v>25</c:v>
                </c:pt>
                <c:pt idx="5">
                  <c:v>25</c:v>
                </c:pt>
                <c:pt idx="6">
                  <c:v>25</c:v>
                </c:pt>
                <c:pt idx="7">
                  <c:v>37.5</c:v>
                </c:pt>
                <c:pt idx="8">
                  <c:v>37.5</c:v>
                </c:pt>
                <c:pt idx="9">
                  <c:v>37.5</c:v>
                </c:pt>
                <c:pt idx="10">
                  <c:v>25</c:v>
                </c:pt>
                <c:pt idx="11">
                  <c:v>12.5</c:v>
                </c:pt>
              </c:numCache>
            </c:numRef>
          </c:val>
          <c:extLst>
            <c:ext xmlns:c16="http://schemas.microsoft.com/office/drawing/2014/chart" uri="{C3380CC4-5D6E-409C-BE32-E72D297353CC}">
              <c16:uniqueId val="{00000000-FF8F-1646-872D-6044F7A59C75}"/>
            </c:ext>
          </c:extLst>
        </c:ser>
        <c:ser>
          <c:idx val="1"/>
          <c:order val="1"/>
          <c:tx>
            <c:strRef>
              <c:f>Sheet1!$C$1</c:f>
              <c:strCache>
                <c:ptCount val="1"/>
                <c:pt idx="0">
                  <c:v>Grade ≥3</c:v>
                </c:pt>
              </c:strCache>
            </c:strRef>
          </c:tx>
          <c:spPr>
            <a:solidFill>
              <a:schemeClr val="accent3"/>
            </a:solidFill>
            <a:ln>
              <a:noFill/>
            </a:ln>
            <a:effectLst/>
          </c:spPr>
          <c:invertIfNegative val="0"/>
          <c:dLbls>
            <c:delete val="1"/>
          </c:dLbls>
          <c:cat>
            <c:strRef>
              <c:f>Sheet1!$A$2:$A$13</c:f>
              <c:strCache>
                <c:ptCount val="12"/>
                <c:pt idx="0">
                  <c:v>Pyrexia</c:v>
                </c:pt>
                <c:pt idx="1">
                  <c:v>Peripheral edema</c:v>
                </c:pt>
                <c:pt idx="2">
                  <c:v>Nausea</c:v>
                </c:pt>
                <c:pt idx="3">
                  <c:v>Chest pain</c:v>
                </c:pt>
                <c:pt idx="4">
                  <c:v>Contusion</c:v>
                </c:pt>
                <c:pt idx="5">
                  <c:v>Arthralgia</c:v>
                </c:pt>
                <c:pt idx="6">
                  <c:v>ALT increased</c:v>
                </c:pt>
                <c:pt idx="7">
                  <c:v>Diarrhea</c:v>
                </c:pt>
                <c:pt idx="8">
                  <c:v>COVID-19</c:v>
                </c:pt>
                <c:pt idx="9">
                  <c:v>Headache</c:v>
                </c:pt>
                <c:pt idx="10">
                  <c:v>Thrombocytopenia</c:v>
                </c:pt>
                <c:pt idx="11">
                  <c:v>Neutropenia</c:v>
                </c:pt>
              </c:strCache>
            </c:strRef>
          </c:cat>
          <c:val>
            <c:numRef>
              <c:f>Sheet1!$C$2:$C$13</c:f>
              <c:numCache>
                <c:formatCode>0.00</c:formatCode>
                <c:ptCount val="12"/>
                <c:pt idx="0">
                  <c:v>12.5</c:v>
                </c:pt>
                <c:pt idx="1">
                  <c:v>0</c:v>
                </c:pt>
                <c:pt idx="2">
                  <c:v>0</c:v>
                </c:pt>
                <c:pt idx="3">
                  <c:v>0</c:v>
                </c:pt>
                <c:pt idx="4">
                  <c:v>0</c:v>
                </c:pt>
                <c:pt idx="5">
                  <c:v>0</c:v>
                </c:pt>
                <c:pt idx="6" formatCode="0.0">
                  <c:v>0</c:v>
                </c:pt>
                <c:pt idx="7">
                  <c:v>0</c:v>
                </c:pt>
                <c:pt idx="8">
                  <c:v>0</c:v>
                </c:pt>
                <c:pt idx="9" formatCode="0.0">
                  <c:v>0</c:v>
                </c:pt>
                <c:pt idx="10">
                  <c:v>25</c:v>
                </c:pt>
                <c:pt idx="11">
                  <c:v>50</c:v>
                </c:pt>
              </c:numCache>
            </c:numRef>
          </c:val>
          <c:extLst>
            <c:ext xmlns:c16="http://schemas.microsoft.com/office/drawing/2014/chart" uri="{C3380CC4-5D6E-409C-BE32-E72D297353CC}">
              <c16:uniqueId val="{00000001-FF8F-1646-872D-6044F7A59C75}"/>
            </c:ext>
          </c:extLst>
        </c:ser>
        <c:dLbls>
          <c:dLblPos val="ctr"/>
          <c:showLegendKey val="0"/>
          <c:showVal val="1"/>
          <c:showCatName val="0"/>
          <c:showSerName val="0"/>
          <c:showPercent val="0"/>
          <c:showBubbleSize val="0"/>
        </c:dLbls>
        <c:gapWidth val="60"/>
        <c:overlap val="100"/>
        <c:axId val="281887696"/>
        <c:axId val="281889656"/>
      </c:barChart>
      <c:catAx>
        <c:axId val="281887696"/>
        <c:scaling>
          <c:orientation val="minMax"/>
        </c:scaling>
        <c:delete val="0"/>
        <c:axPos val="l"/>
        <c:numFmt formatCode="General" sourceLinked="1"/>
        <c:majorTickMark val="none"/>
        <c:minorTickMark val="out"/>
        <c:tickLblPos val="nextTo"/>
        <c:spPr>
          <a:noFill/>
          <a:ln w="1905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IT"/>
          </a:p>
        </c:txPr>
        <c:crossAx val="281889656"/>
        <c:crosses val="autoZero"/>
        <c:auto val="1"/>
        <c:lblAlgn val="ctr"/>
        <c:lblOffset val="0"/>
        <c:tickLblSkip val="1"/>
        <c:noMultiLvlLbl val="0"/>
      </c:catAx>
      <c:valAx>
        <c:axId val="281889656"/>
        <c:scaling>
          <c:orientation val="minMax"/>
          <c:max val="70"/>
          <c:min val="0"/>
        </c:scaling>
        <c:delete val="0"/>
        <c:axPos val="b"/>
        <c:title>
          <c:tx>
            <c:rich>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r>
                  <a:rPr lang="en-US" b="0">
                    <a:solidFill>
                      <a:schemeClr val="tx1"/>
                    </a:solidFill>
                  </a:rPr>
                  <a:t>Patients,</a:t>
                </a:r>
                <a:r>
                  <a:rPr lang="en-US" b="0" baseline="0">
                    <a:solidFill>
                      <a:schemeClr val="tx1"/>
                    </a:solidFill>
                  </a:rPr>
                  <a:t> </a:t>
                </a:r>
                <a:r>
                  <a:rPr lang="en-US" b="0">
                    <a:solidFill>
                      <a:schemeClr val="tx1"/>
                    </a:solidFill>
                  </a:rPr>
                  <a:t>%</a:t>
                </a:r>
              </a:p>
            </c:rich>
          </c:tx>
          <c:layout>
            <c:manualLayout>
              <c:xMode val="edge"/>
              <c:yMode val="edge"/>
              <c:x val="0.48920287016757558"/>
              <c:y val="0.87693052700480445"/>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IT"/>
            </a:p>
          </c:txPr>
        </c:title>
        <c:numFmt formatCode="#,##0" sourceLinked="0"/>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IT"/>
          </a:p>
        </c:txPr>
        <c:crossAx val="281887696"/>
        <c:crosses val="autoZero"/>
        <c:crossBetween val="between"/>
        <c:majorUnit val="10"/>
        <c:minorUnit val="5"/>
      </c:valAx>
      <c:spPr>
        <a:noFill/>
        <a:ln w="25400">
          <a:noFill/>
        </a:ln>
        <a:effectLst/>
      </c:spPr>
    </c:plotArea>
    <c:legend>
      <c:legendPos val="r"/>
      <c:legendEntry>
        <c:idx val="0"/>
        <c:txPr>
          <a:bodyPr rot="0" spcFirstLastPara="1" vertOverflow="ellipsis" vert="horz" wrap="square" anchor="ctr" anchorCtr="1"/>
          <a:lstStyle/>
          <a:p>
            <a:pPr rtl="0">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IT"/>
          </a:p>
        </c:txPr>
      </c:legendEntry>
      <c:legendEntry>
        <c:idx val="1"/>
        <c:txPr>
          <a:bodyPr rot="0" spcFirstLastPara="1" vertOverflow="ellipsis" vert="horz" wrap="square" anchor="ctr" anchorCtr="1"/>
          <a:lstStyle/>
          <a:p>
            <a:pPr rtl="0">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IT"/>
          </a:p>
        </c:txPr>
      </c:legendEntry>
      <c:layout>
        <c:manualLayout>
          <c:xMode val="edge"/>
          <c:yMode val="edge"/>
          <c:x val="0.69737748358592444"/>
          <c:y val="0.67233670154187686"/>
          <c:w val="0.18363227519196207"/>
          <c:h val="0.11647966181728241"/>
        </c:manualLayout>
      </c:layout>
      <c:overlay val="0"/>
      <c:spPr>
        <a:solidFill>
          <a:schemeClr val="bg1"/>
        </a:solidFill>
        <a:ln>
          <a:noFill/>
        </a:ln>
        <a:effectLst/>
      </c:spPr>
      <c:txPr>
        <a:bodyPr rot="0" spcFirstLastPara="1" vertOverflow="ellipsis" vert="horz" wrap="square" anchor="ctr" anchorCtr="1"/>
        <a:lstStyle/>
        <a:p>
          <a:pPr rtl="0">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IT"/>
        </a:p>
      </c:txPr>
    </c:legend>
    <c:plotVisOnly val="1"/>
    <c:dispBlanksAs val="gap"/>
    <c:showDLblsOverMax val="0"/>
  </c:chart>
  <c:spPr>
    <a:noFill/>
    <a:ln>
      <a:noFill/>
    </a:ln>
    <a:effectLst/>
  </c:spPr>
  <c:txPr>
    <a:bodyPr/>
    <a:lstStyle/>
    <a:p>
      <a:pPr>
        <a:defRPr sz="900">
          <a:latin typeface="Arial" panose="020B0604020202020204" pitchFamily="34" charset="0"/>
          <a:cs typeface="Arial" panose="020B0604020202020204" pitchFamily="34" charset="0"/>
        </a:defRPr>
      </a:pPr>
      <a:endParaRPr lang="en-IT"/>
    </a:p>
  </c:txPr>
  <c:externalData r:id="rId3">
    <c:autoUpdate val="0"/>
  </c:externalData>
  <c:userShapes r:id="rId4"/>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18159089395712"/>
          <c:y val="3.3442519685039362E-2"/>
          <c:w val="0.70648767841973925"/>
          <c:h val="0.8074861642294715"/>
        </c:manualLayout>
      </c:layout>
      <c:barChart>
        <c:barDir val="col"/>
        <c:grouping val="clustered"/>
        <c:varyColors val="0"/>
        <c:ser>
          <c:idx val="0"/>
          <c:order val="0"/>
          <c:tx>
            <c:strRef>
              <c:f>Tabelle1!$B$1</c:f>
              <c:strCache>
                <c:ptCount val="1"/>
                <c:pt idx="0">
                  <c:v>Datenreihe 1</c:v>
                </c:pt>
              </c:strCache>
            </c:strRef>
          </c:tx>
          <c:spPr>
            <a:solidFill>
              <a:schemeClr val="accent1"/>
            </a:solidFill>
            <a:ln>
              <a:noFill/>
            </a:ln>
            <a:effectLst/>
          </c:spPr>
          <c:invertIfNegative val="0"/>
          <c:cat>
            <c:numRef>
              <c:f>Tabelle1!$A$2:$A$7</c:f>
              <c:numCache>
                <c:formatCode>General</c:formatCode>
                <c:ptCount val="6"/>
                <c:pt idx="0">
                  <c:v>0</c:v>
                </c:pt>
                <c:pt idx="1">
                  <c:v>6</c:v>
                </c:pt>
                <c:pt idx="2">
                  <c:v>12</c:v>
                </c:pt>
                <c:pt idx="3">
                  <c:v>18</c:v>
                </c:pt>
                <c:pt idx="4">
                  <c:v>24</c:v>
                </c:pt>
                <c:pt idx="5">
                  <c:v>30</c:v>
                </c:pt>
              </c:numCache>
            </c:numRef>
          </c:cat>
          <c:val>
            <c:numRef>
              <c:f>Tabelle1!$B$2:$B$7</c:f>
              <c:numCache>
                <c:formatCode>General</c:formatCode>
                <c:ptCount val="6"/>
              </c:numCache>
            </c:numRef>
          </c:val>
          <c:extLst>
            <c:ext xmlns:c16="http://schemas.microsoft.com/office/drawing/2014/chart" uri="{C3380CC4-5D6E-409C-BE32-E72D297353CC}">
              <c16:uniqueId val="{00000000-9E52-48A7-9311-A8F4FC4D0CE5}"/>
            </c:ext>
          </c:extLst>
        </c:ser>
        <c:ser>
          <c:idx val="1"/>
          <c:order val="1"/>
          <c:tx>
            <c:strRef>
              <c:f>Tabelle1!$C$1</c:f>
              <c:strCache>
                <c:ptCount val="1"/>
                <c:pt idx="0">
                  <c:v>Spalte1</c:v>
                </c:pt>
              </c:strCache>
            </c:strRef>
          </c:tx>
          <c:spPr>
            <a:solidFill>
              <a:schemeClr val="accent2"/>
            </a:solidFill>
            <a:ln>
              <a:noFill/>
            </a:ln>
            <a:effectLst/>
          </c:spPr>
          <c:invertIfNegative val="0"/>
          <c:cat>
            <c:numRef>
              <c:f>Tabelle1!$A$2:$A$7</c:f>
              <c:numCache>
                <c:formatCode>General</c:formatCode>
                <c:ptCount val="6"/>
                <c:pt idx="0">
                  <c:v>0</c:v>
                </c:pt>
                <c:pt idx="1">
                  <c:v>6</c:v>
                </c:pt>
                <c:pt idx="2">
                  <c:v>12</c:v>
                </c:pt>
                <c:pt idx="3">
                  <c:v>18</c:v>
                </c:pt>
                <c:pt idx="4">
                  <c:v>24</c:v>
                </c:pt>
                <c:pt idx="5">
                  <c:v>30</c:v>
                </c:pt>
              </c:numCache>
            </c:numRef>
          </c:cat>
          <c:val>
            <c:numRef>
              <c:f>Tabelle1!$C$2:$C$7</c:f>
              <c:numCache>
                <c:formatCode>General</c:formatCode>
                <c:ptCount val="6"/>
              </c:numCache>
            </c:numRef>
          </c:val>
          <c:extLst>
            <c:ext xmlns:c16="http://schemas.microsoft.com/office/drawing/2014/chart" uri="{C3380CC4-5D6E-409C-BE32-E72D297353CC}">
              <c16:uniqueId val="{00000001-9E52-48A7-9311-A8F4FC4D0CE5}"/>
            </c:ext>
          </c:extLst>
        </c:ser>
        <c:ser>
          <c:idx val="2"/>
          <c:order val="2"/>
          <c:tx>
            <c:strRef>
              <c:f>Tabelle1!$D$1</c:f>
              <c:strCache>
                <c:ptCount val="1"/>
                <c:pt idx="0">
                  <c:v>Spalte2</c:v>
                </c:pt>
              </c:strCache>
            </c:strRef>
          </c:tx>
          <c:spPr>
            <a:solidFill>
              <a:schemeClr val="accent3"/>
            </a:solidFill>
            <a:ln>
              <a:noFill/>
            </a:ln>
            <a:effectLst/>
          </c:spPr>
          <c:invertIfNegative val="0"/>
          <c:cat>
            <c:numRef>
              <c:f>Tabelle1!$A$2:$A$7</c:f>
              <c:numCache>
                <c:formatCode>General</c:formatCode>
                <c:ptCount val="6"/>
                <c:pt idx="0">
                  <c:v>0</c:v>
                </c:pt>
                <c:pt idx="1">
                  <c:v>6</c:v>
                </c:pt>
                <c:pt idx="2">
                  <c:v>12</c:v>
                </c:pt>
                <c:pt idx="3">
                  <c:v>18</c:v>
                </c:pt>
                <c:pt idx="4">
                  <c:v>24</c:v>
                </c:pt>
                <c:pt idx="5">
                  <c:v>30</c:v>
                </c:pt>
              </c:numCache>
            </c:numRef>
          </c:cat>
          <c:val>
            <c:numRef>
              <c:f>Tabelle1!$D$2:$D$7</c:f>
              <c:numCache>
                <c:formatCode>General</c:formatCode>
                <c:ptCount val="6"/>
              </c:numCache>
            </c:numRef>
          </c:val>
          <c:extLst>
            <c:ext xmlns:c16="http://schemas.microsoft.com/office/drawing/2014/chart" uri="{C3380CC4-5D6E-409C-BE32-E72D297353CC}">
              <c16:uniqueId val="{00000002-9E52-48A7-9311-A8F4FC4D0CE5}"/>
            </c:ext>
          </c:extLst>
        </c:ser>
        <c:dLbls>
          <c:showLegendKey val="0"/>
          <c:showVal val="0"/>
          <c:showCatName val="0"/>
          <c:showSerName val="0"/>
          <c:showPercent val="0"/>
          <c:showBubbleSize val="0"/>
        </c:dLbls>
        <c:gapWidth val="219"/>
        <c:overlap val="-27"/>
        <c:axId val="1076667936"/>
        <c:axId val="1076679584"/>
      </c:barChart>
      <c:catAx>
        <c:axId val="107666793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de-DE" b="0" err="1">
                    <a:solidFill>
                      <a:schemeClr val="tx1"/>
                    </a:solidFill>
                  </a:rPr>
                  <a:t>Months</a:t>
                </a:r>
                <a:endParaRPr lang="de-DE" b="0">
                  <a:solidFill>
                    <a:schemeClr val="tx1"/>
                  </a:solidFill>
                </a:endParaRP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IT"/>
            </a:p>
          </c:txPr>
        </c:title>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1076679584"/>
        <c:crosses val="autoZero"/>
        <c:auto val="1"/>
        <c:lblAlgn val="ctr"/>
        <c:lblOffset val="100"/>
        <c:noMultiLvlLbl val="0"/>
      </c:catAx>
      <c:valAx>
        <c:axId val="1076679584"/>
        <c:scaling>
          <c:orientation val="minMax"/>
          <c:max val="1"/>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de-DE" b="0" err="1">
                    <a:solidFill>
                      <a:schemeClr val="tx1"/>
                    </a:solidFill>
                  </a:rPr>
                  <a:t>Cumulative</a:t>
                </a:r>
                <a:r>
                  <a:rPr lang="de-DE" b="0" baseline="0">
                    <a:solidFill>
                      <a:schemeClr val="tx1"/>
                    </a:solidFill>
                  </a:rPr>
                  <a:t> </a:t>
                </a:r>
                <a:r>
                  <a:rPr lang="de-DE" b="0" baseline="0" err="1">
                    <a:solidFill>
                      <a:schemeClr val="tx1"/>
                    </a:solidFill>
                  </a:rPr>
                  <a:t>probability</a:t>
                </a:r>
                <a:endParaRPr lang="de-DE" b="0">
                  <a:solidFill>
                    <a:schemeClr val="tx1"/>
                  </a:solidFill>
                </a:endParaRPr>
              </a:p>
            </c:rich>
          </c:tx>
          <c:layout>
            <c:manualLayout>
              <c:xMode val="edge"/>
              <c:yMode val="edge"/>
              <c:x val="5.8650457960502285E-2"/>
              <c:y val="0.18136662917135354"/>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IT"/>
            </a:p>
          </c:txPr>
        </c:title>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1076667936"/>
        <c:crosses val="autoZero"/>
        <c:crossBetween val="midCat"/>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168874972659986E-2"/>
          <c:y val="0.11305193845108355"/>
          <c:w val="0.7936984898830084"/>
          <c:h val="0.79690903126979895"/>
        </c:manualLayout>
      </c:layout>
      <c:barChart>
        <c:barDir val="bar"/>
        <c:grouping val="clustered"/>
        <c:varyColors val="0"/>
        <c:ser>
          <c:idx val="0"/>
          <c:order val="0"/>
          <c:tx>
            <c:strRef>
              <c:f>Tabelle1!$B$1</c:f>
              <c:strCache>
                <c:ptCount val="1"/>
                <c:pt idx="0">
                  <c:v>Spalte1</c:v>
                </c:pt>
              </c:strCache>
            </c:strRef>
          </c:tx>
          <c:spPr>
            <a:solidFill>
              <a:schemeClr val="accent1"/>
            </a:solidFill>
            <a:ln>
              <a:noFill/>
            </a:ln>
            <a:effectLst/>
          </c:spPr>
          <c:invertIfNegative val="0"/>
          <c:cat>
            <c:numRef>
              <c:f>Tabelle1!$A$2:$A$5</c:f>
              <c:numCache>
                <c:formatCode>General</c:formatCode>
                <c:ptCount val="4"/>
              </c:numCache>
            </c:numRef>
          </c:cat>
          <c:val>
            <c:numRef>
              <c:f>Tabelle1!$B$2:$B$5</c:f>
              <c:numCache>
                <c:formatCode>General</c:formatCode>
                <c:ptCount val="4"/>
              </c:numCache>
            </c:numRef>
          </c:val>
          <c:extLst>
            <c:ext xmlns:c16="http://schemas.microsoft.com/office/drawing/2014/chart" uri="{C3380CC4-5D6E-409C-BE32-E72D297353CC}">
              <c16:uniqueId val="{00000000-0667-40B4-AF59-80B4E2229C41}"/>
            </c:ext>
          </c:extLst>
        </c:ser>
        <c:ser>
          <c:idx val="1"/>
          <c:order val="1"/>
          <c:tx>
            <c:strRef>
              <c:f>Tabelle1!$C$1</c:f>
              <c:strCache>
                <c:ptCount val="1"/>
                <c:pt idx="0">
                  <c:v>Datenreihe 2</c:v>
                </c:pt>
              </c:strCache>
            </c:strRef>
          </c:tx>
          <c:spPr>
            <a:solidFill>
              <a:schemeClr val="accent2"/>
            </a:solidFill>
            <a:ln>
              <a:noFill/>
            </a:ln>
            <a:effectLst/>
          </c:spPr>
          <c:invertIfNegative val="0"/>
          <c:cat>
            <c:numRef>
              <c:f>Tabelle1!$A$2:$A$5</c:f>
              <c:numCache>
                <c:formatCode>General</c:formatCode>
                <c:ptCount val="4"/>
              </c:numCache>
            </c:numRef>
          </c:cat>
          <c:val>
            <c:numRef>
              <c:f>Tabelle1!$C$2:$C$5</c:f>
              <c:numCache>
                <c:formatCode>General</c:formatCode>
                <c:ptCount val="4"/>
              </c:numCache>
            </c:numRef>
          </c:val>
          <c:extLst>
            <c:ext xmlns:c16="http://schemas.microsoft.com/office/drawing/2014/chart" uri="{C3380CC4-5D6E-409C-BE32-E72D297353CC}">
              <c16:uniqueId val="{00000001-0667-40B4-AF59-80B4E2229C41}"/>
            </c:ext>
          </c:extLst>
        </c:ser>
        <c:ser>
          <c:idx val="2"/>
          <c:order val="2"/>
          <c:tx>
            <c:strRef>
              <c:f>Tabelle1!$D$1</c:f>
              <c:strCache>
                <c:ptCount val="1"/>
                <c:pt idx="0">
                  <c:v>Datenreihe 3</c:v>
                </c:pt>
              </c:strCache>
            </c:strRef>
          </c:tx>
          <c:spPr>
            <a:solidFill>
              <a:schemeClr val="accent3"/>
            </a:solidFill>
            <a:ln>
              <a:noFill/>
            </a:ln>
            <a:effectLst/>
          </c:spPr>
          <c:invertIfNegative val="0"/>
          <c:cat>
            <c:numRef>
              <c:f>Tabelle1!$A$2:$A$5</c:f>
              <c:numCache>
                <c:formatCode>General</c:formatCode>
                <c:ptCount val="4"/>
              </c:numCache>
            </c:numRef>
          </c:cat>
          <c:val>
            <c:numRef>
              <c:f>Tabelle1!$D$2:$D$5</c:f>
              <c:numCache>
                <c:formatCode>General</c:formatCode>
                <c:ptCount val="4"/>
              </c:numCache>
            </c:numRef>
          </c:val>
          <c:extLst>
            <c:ext xmlns:c16="http://schemas.microsoft.com/office/drawing/2014/chart" uri="{C3380CC4-5D6E-409C-BE32-E72D297353CC}">
              <c16:uniqueId val="{00000002-0667-40B4-AF59-80B4E2229C41}"/>
            </c:ext>
          </c:extLst>
        </c:ser>
        <c:dLbls>
          <c:showLegendKey val="0"/>
          <c:showVal val="0"/>
          <c:showCatName val="0"/>
          <c:showSerName val="0"/>
          <c:showPercent val="0"/>
          <c:showBubbleSize val="0"/>
        </c:dLbls>
        <c:gapWidth val="182"/>
        <c:axId val="354334495"/>
        <c:axId val="354352383"/>
      </c:barChart>
      <c:catAx>
        <c:axId val="354334495"/>
        <c:scaling>
          <c:orientation val="minMax"/>
        </c:scaling>
        <c:delete val="0"/>
        <c:axPos val="l"/>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354352383"/>
        <c:crosses val="autoZero"/>
        <c:auto val="1"/>
        <c:lblAlgn val="ctr"/>
        <c:lblOffset val="100"/>
        <c:noMultiLvlLbl val="0"/>
      </c:catAx>
      <c:valAx>
        <c:axId val="354352383"/>
        <c:scaling>
          <c:orientation val="minMax"/>
          <c:max val="23"/>
          <c:min val="1"/>
        </c:scaling>
        <c:delete val="0"/>
        <c:axPos val="b"/>
        <c:title>
          <c:tx>
            <c:rich>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de-DE" sz="1200" b="1" err="1">
                    <a:solidFill>
                      <a:schemeClr val="tx1"/>
                    </a:solidFill>
                  </a:rPr>
                  <a:t>Cycles</a:t>
                </a:r>
                <a:endParaRPr lang="de-DE" b="1">
                  <a:solidFill>
                    <a:schemeClr val="tx1"/>
                  </a:solidFill>
                </a:endParaRP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IT"/>
            </a:p>
          </c:txPr>
        </c:title>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IT"/>
          </a:p>
        </c:txPr>
        <c:crossAx val="354334495"/>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IT"/>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de-DE" b="1">
                <a:solidFill>
                  <a:schemeClr val="accent1"/>
                </a:solidFill>
              </a:rPr>
              <a:t>72.2%</a:t>
            </a:r>
            <a:r>
              <a:rPr lang="de-DE" b="1" baseline="0">
                <a:solidFill>
                  <a:schemeClr val="accent1"/>
                </a:solidFill>
              </a:rPr>
              <a:t> ORR</a:t>
            </a:r>
            <a:endParaRPr lang="de-DE" b="1">
              <a:solidFill>
                <a:schemeClr val="accent1"/>
              </a:solidFill>
            </a:endParaRPr>
          </a:p>
        </c:rich>
      </c:tx>
      <c:layout>
        <c:manualLayout>
          <c:xMode val="edge"/>
          <c:yMode val="edge"/>
          <c:x val="0.34558419427469605"/>
          <c:y val="7.408038246476515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IT"/>
        </a:p>
      </c:txPr>
    </c:title>
    <c:autoTitleDeleted val="0"/>
    <c:plotArea>
      <c:layout>
        <c:manualLayout>
          <c:layoutTarget val="inner"/>
          <c:xMode val="edge"/>
          <c:yMode val="edge"/>
          <c:x val="0.26913017388560156"/>
          <c:y val="0.15401416510242341"/>
          <c:w val="0.60783864066420812"/>
          <c:h val="0.74047320448402143"/>
        </c:manualLayout>
      </c:layout>
      <c:barChart>
        <c:barDir val="col"/>
        <c:grouping val="stacked"/>
        <c:varyColors val="0"/>
        <c:ser>
          <c:idx val="0"/>
          <c:order val="0"/>
          <c:tx>
            <c:strRef>
              <c:f>Tabelle1!$B$1</c:f>
              <c:strCache>
                <c:ptCount val="1"/>
                <c:pt idx="0">
                  <c:v>Spalte4</c:v>
                </c:pt>
              </c:strCache>
            </c:strRef>
          </c:tx>
          <c:spPr>
            <a:solidFill>
              <a:schemeClr val="accent1">
                <a:lumMod val="50000"/>
                <a:lumOff val="50000"/>
              </a:schemeClr>
            </a:solidFill>
            <a:ln>
              <a:noFill/>
            </a:ln>
            <a:effectLst/>
          </c:spPr>
          <c:invertIfNegative val="0"/>
          <c:dLbls>
            <c:dLbl>
              <c:idx val="0"/>
              <c:layout>
                <c:manualLayout>
                  <c:x val="0"/>
                  <c:y val="0"/>
                </c:manualLayout>
              </c:layout>
              <c:tx>
                <c:rich>
                  <a:bodyPr/>
                  <a:lstStyle/>
                  <a:p>
                    <a:r>
                      <a:rPr lang="en-US" sz="1400" b="1"/>
                      <a:t>44.4%</a:t>
                    </a:r>
                  </a:p>
                  <a:p>
                    <a:r>
                      <a:rPr lang="en-US" sz="1400" b="1"/>
                      <a:t>PR</a:t>
                    </a:r>
                  </a:p>
                  <a:p>
                    <a:r>
                      <a:rPr lang="en-US" sz="1400"/>
                      <a:t>(8/18)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4C0-4BE3-BBB9-1ADBEB075DF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MCL (n=18)</c:v>
                </c:pt>
              </c:strCache>
            </c:strRef>
          </c:cat>
          <c:val>
            <c:numRef>
              <c:f>Tabelle1!$B$2</c:f>
              <c:numCache>
                <c:formatCode>0.00%</c:formatCode>
                <c:ptCount val="1"/>
                <c:pt idx="0">
                  <c:v>0.44400000000000001</c:v>
                </c:pt>
              </c:numCache>
            </c:numRef>
          </c:val>
          <c:extLst>
            <c:ext xmlns:c16="http://schemas.microsoft.com/office/drawing/2014/chart" uri="{C3380CC4-5D6E-409C-BE32-E72D297353CC}">
              <c16:uniqueId val="{00000001-84C0-4BE3-BBB9-1ADBEB075DF0}"/>
            </c:ext>
          </c:extLst>
        </c:ser>
        <c:ser>
          <c:idx val="1"/>
          <c:order val="1"/>
          <c:tx>
            <c:strRef>
              <c:f>Tabelle1!$C$1</c:f>
              <c:strCache>
                <c:ptCount val="1"/>
                <c:pt idx="0">
                  <c:v>Spalte3</c:v>
                </c:pt>
              </c:strCache>
            </c:strRef>
          </c:tx>
          <c:spPr>
            <a:solidFill>
              <a:schemeClr val="accent1"/>
            </a:solidFill>
            <a:ln>
              <a:noFill/>
            </a:ln>
            <a:effectLst/>
          </c:spPr>
          <c:invertIfNegative val="0"/>
          <c:dLbls>
            <c:dLbl>
              <c:idx val="0"/>
              <c:tx>
                <c:rich>
                  <a:bodyPr/>
                  <a:lstStyle/>
                  <a:p>
                    <a:r>
                      <a:rPr lang="en-US" sz="1400" b="1"/>
                      <a:t>27.8%</a:t>
                    </a:r>
                  </a:p>
                  <a:p>
                    <a:r>
                      <a:rPr lang="en-US" sz="1400" b="1"/>
                      <a:t>CR</a:t>
                    </a:r>
                  </a:p>
                  <a:p>
                    <a:r>
                      <a:rPr lang="en-US" sz="1400"/>
                      <a:t>(5/18)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84C0-4BE3-BBB9-1ADBEB075DF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MCL (n=18)</c:v>
                </c:pt>
              </c:strCache>
            </c:strRef>
          </c:cat>
          <c:val>
            <c:numRef>
              <c:f>Tabelle1!$C$2</c:f>
              <c:numCache>
                <c:formatCode>0.00%</c:formatCode>
                <c:ptCount val="1"/>
                <c:pt idx="0">
                  <c:v>0.27800000000000002</c:v>
                </c:pt>
              </c:numCache>
            </c:numRef>
          </c:val>
          <c:extLst>
            <c:ext xmlns:c16="http://schemas.microsoft.com/office/drawing/2014/chart" uri="{C3380CC4-5D6E-409C-BE32-E72D297353CC}">
              <c16:uniqueId val="{00000003-84C0-4BE3-BBB9-1ADBEB075DF0}"/>
            </c:ext>
          </c:extLst>
        </c:ser>
        <c:dLbls>
          <c:showLegendKey val="0"/>
          <c:showVal val="0"/>
          <c:showCatName val="0"/>
          <c:showSerName val="0"/>
          <c:showPercent val="0"/>
          <c:showBubbleSize val="0"/>
        </c:dLbls>
        <c:gapWidth val="150"/>
        <c:overlap val="100"/>
        <c:axId val="131807103"/>
        <c:axId val="131827487"/>
      </c:barChart>
      <c:catAx>
        <c:axId val="131807103"/>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IT"/>
          </a:p>
        </c:txPr>
        <c:crossAx val="131827487"/>
        <c:crosses val="autoZero"/>
        <c:auto val="1"/>
        <c:lblAlgn val="ctr"/>
        <c:lblOffset val="100"/>
        <c:noMultiLvlLbl val="0"/>
      </c:catAx>
      <c:valAx>
        <c:axId val="131827487"/>
        <c:scaling>
          <c:orientation val="minMax"/>
          <c:max val="1"/>
        </c:scaling>
        <c:delete val="0"/>
        <c:axPos val="l"/>
        <c:numFmt formatCode="0%" sourceLinked="0"/>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131807103"/>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IT"/>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52144910971906"/>
          <c:y val="6.9181132786809249E-2"/>
          <c:w val="0.79847855089028097"/>
          <c:h val="0.76585554229454067"/>
        </c:manualLayout>
      </c:layout>
      <c:barChart>
        <c:barDir val="col"/>
        <c:grouping val="stacked"/>
        <c:varyColors val="0"/>
        <c:ser>
          <c:idx val="0"/>
          <c:order val="0"/>
          <c:tx>
            <c:strRef>
              <c:f>Tabelle1!$B$1</c:f>
              <c:strCache>
                <c:ptCount val="1"/>
                <c:pt idx="0">
                  <c:v>Spalte4</c:v>
                </c:pt>
              </c:strCache>
            </c:strRef>
          </c:tx>
          <c:spPr>
            <a:solidFill>
              <a:schemeClr val="accent2">
                <a:lumMod val="60000"/>
                <a:lumOff val="40000"/>
              </a:schemeClr>
            </a:solidFill>
            <a:ln>
              <a:noFill/>
            </a:ln>
            <a:effectLst/>
          </c:spPr>
          <c:invertIfNegative val="0"/>
          <c:cat>
            <c:numRef>
              <c:f>Tabelle1!$A$2</c:f>
              <c:numCache>
                <c:formatCode>General</c:formatCode>
                <c:ptCount val="1"/>
              </c:numCache>
            </c:numRef>
          </c:cat>
          <c:val>
            <c:numRef>
              <c:f>Tabelle1!$B$2</c:f>
              <c:numCache>
                <c:formatCode>0.00%</c:formatCode>
                <c:ptCount val="1"/>
              </c:numCache>
            </c:numRef>
          </c:val>
          <c:extLst>
            <c:ext xmlns:c16="http://schemas.microsoft.com/office/drawing/2014/chart" uri="{C3380CC4-5D6E-409C-BE32-E72D297353CC}">
              <c16:uniqueId val="{00000000-9BE0-4576-92EC-7E4A9219745D}"/>
            </c:ext>
          </c:extLst>
        </c:ser>
        <c:ser>
          <c:idx val="1"/>
          <c:order val="1"/>
          <c:tx>
            <c:strRef>
              <c:f>Tabelle1!$C$1</c:f>
              <c:strCache>
                <c:ptCount val="1"/>
                <c:pt idx="0">
                  <c:v>Spalte3</c:v>
                </c:pt>
              </c:strCache>
            </c:strRef>
          </c:tx>
          <c:spPr>
            <a:solidFill>
              <a:schemeClr val="accent2"/>
            </a:solidFill>
            <a:ln>
              <a:noFill/>
            </a:ln>
            <a:effectLst/>
          </c:spPr>
          <c:invertIfNegative val="0"/>
          <c:cat>
            <c:numRef>
              <c:f>Tabelle1!$A$2</c:f>
              <c:numCache>
                <c:formatCode>General</c:formatCode>
                <c:ptCount val="1"/>
              </c:numCache>
            </c:numRef>
          </c:cat>
          <c:val>
            <c:numRef>
              <c:f>Tabelle1!$C$2</c:f>
              <c:numCache>
                <c:formatCode>0.00%</c:formatCode>
                <c:ptCount val="1"/>
              </c:numCache>
            </c:numRef>
          </c:val>
          <c:extLst>
            <c:ext xmlns:c16="http://schemas.microsoft.com/office/drawing/2014/chart" uri="{C3380CC4-5D6E-409C-BE32-E72D297353CC}">
              <c16:uniqueId val="{00000001-9BE0-4576-92EC-7E4A9219745D}"/>
            </c:ext>
          </c:extLst>
        </c:ser>
        <c:dLbls>
          <c:showLegendKey val="0"/>
          <c:showVal val="0"/>
          <c:showCatName val="0"/>
          <c:showSerName val="0"/>
          <c:showPercent val="0"/>
          <c:showBubbleSize val="0"/>
        </c:dLbls>
        <c:gapWidth val="150"/>
        <c:overlap val="100"/>
        <c:axId val="131807103"/>
        <c:axId val="131827487"/>
      </c:barChart>
      <c:catAx>
        <c:axId val="131807103"/>
        <c:scaling>
          <c:orientation val="minMax"/>
        </c:scaling>
        <c:delete val="1"/>
        <c:axPos val="b"/>
        <c:numFmt formatCode="General" sourceLinked="1"/>
        <c:majorTickMark val="out"/>
        <c:minorTickMark val="none"/>
        <c:tickLblPos val="nextTo"/>
        <c:crossAx val="131827487"/>
        <c:crosses val="autoZero"/>
        <c:auto val="1"/>
        <c:lblAlgn val="ctr"/>
        <c:lblOffset val="100"/>
        <c:noMultiLvlLbl val="0"/>
      </c:catAx>
      <c:valAx>
        <c:axId val="131827487"/>
        <c:scaling>
          <c:orientation val="minMax"/>
          <c:max val="100"/>
          <c:min val="-10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de-DE" sz="1200" b="1" err="1">
                    <a:solidFill>
                      <a:schemeClr val="tx1"/>
                    </a:solidFill>
                  </a:rPr>
                  <a:t>Percent</a:t>
                </a:r>
                <a:r>
                  <a:rPr lang="de-DE" sz="1200" b="1" baseline="0">
                    <a:solidFill>
                      <a:schemeClr val="tx1"/>
                    </a:solidFill>
                  </a:rPr>
                  <a:t> </a:t>
                </a:r>
                <a:r>
                  <a:rPr lang="de-DE" sz="1200" b="1" baseline="0" err="1">
                    <a:solidFill>
                      <a:schemeClr val="tx1"/>
                    </a:solidFill>
                  </a:rPr>
                  <a:t>change</a:t>
                </a:r>
                <a:r>
                  <a:rPr lang="de-DE" sz="1200" b="1" baseline="0">
                    <a:solidFill>
                      <a:schemeClr val="tx1"/>
                    </a:solidFill>
                  </a:rPr>
                  <a:t> in SPD </a:t>
                </a:r>
                <a:r>
                  <a:rPr lang="de-DE" sz="1200" b="1" baseline="0" err="1">
                    <a:solidFill>
                      <a:schemeClr val="tx1"/>
                    </a:solidFill>
                  </a:rPr>
                  <a:t>from</a:t>
                </a:r>
                <a:r>
                  <a:rPr lang="de-DE" sz="1200" b="1" baseline="0">
                    <a:solidFill>
                      <a:schemeClr val="tx1"/>
                    </a:solidFill>
                  </a:rPr>
                  <a:t> </a:t>
                </a:r>
                <a:r>
                  <a:rPr lang="de-DE" sz="1200" b="1" baseline="0" err="1">
                    <a:solidFill>
                      <a:schemeClr val="tx1"/>
                    </a:solidFill>
                  </a:rPr>
                  <a:t>baseline</a:t>
                </a:r>
                <a:endParaRPr lang="de-DE" sz="1200" b="1">
                  <a:solidFill>
                    <a:schemeClr val="tx1"/>
                  </a:solidFill>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IT"/>
            </a:p>
          </c:txPr>
        </c:title>
        <c:numFmt formatCode="General" sourceLinked="0"/>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IT"/>
          </a:p>
        </c:txPr>
        <c:crossAx val="131807103"/>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IT"/>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18159089395712"/>
          <c:y val="3.3442519685039362E-2"/>
          <c:w val="0.70648767841973925"/>
          <c:h val="0.8074861642294715"/>
        </c:manualLayout>
      </c:layout>
      <c:barChart>
        <c:barDir val="col"/>
        <c:grouping val="clustered"/>
        <c:varyColors val="0"/>
        <c:ser>
          <c:idx val="0"/>
          <c:order val="0"/>
          <c:tx>
            <c:strRef>
              <c:f>Tabelle1!$B$1</c:f>
              <c:strCache>
                <c:ptCount val="1"/>
                <c:pt idx="0">
                  <c:v>Datenreihe 1</c:v>
                </c:pt>
              </c:strCache>
            </c:strRef>
          </c:tx>
          <c:spPr>
            <a:solidFill>
              <a:schemeClr val="accent1"/>
            </a:solidFill>
            <a:ln>
              <a:noFill/>
            </a:ln>
            <a:effectLst/>
          </c:spPr>
          <c:invertIfNegative val="0"/>
          <c:cat>
            <c:numRef>
              <c:f>Tabelle1!$A$2:$A$7</c:f>
              <c:numCache>
                <c:formatCode>General</c:formatCode>
                <c:ptCount val="6"/>
                <c:pt idx="0">
                  <c:v>0</c:v>
                </c:pt>
                <c:pt idx="1">
                  <c:v>6</c:v>
                </c:pt>
                <c:pt idx="2">
                  <c:v>12</c:v>
                </c:pt>
                <c:pt idx="3">
                  <c:v>18</c:v>
                </c:pt>
                <c:pt idx="4">
                  <c:v>24</c:v>
                </c:pt>
                <c:pt idx="5">
                  <c:v>30</c:v>
                </c:pt>
              </c:numCache>
            </c:numRef>
          </c:cat>
          <c:val>
            <c:numRef>
              <c:f>Tabelle1!$B$2:$B$7</c:f>
              <c:numCache>
                <c:formatCode>General</c:formatCode>
                <c:ptCount val="6"/>
              </c:numCache>
            </c:numRef>
          </c:val>
          <c:extLst>
            <c:ext xmlns:c16="http://schemas.microsoft.com/office/drawing/2014/chart" uri="{C3380CC4-5D6E-409C-BE32-E72D297353CC}">
              <c16:uniqueId val="{00000000-21E1-4986-BA6C-1C83746A527D}"/>
            </c:ext>
          </c:extLst>
        </c:ser>
        <c:ser>
          <c:idx val="1"/>
          <c:order val="1"/>
          <c:tx>
            <c:strRef>
              <c:f>Tabelle1!$C$1</c:f>
              <c:strCache>
                <c:ptCount val="1"/>
                <c:pt idx="0">
                  <c:v>Spalte1</c:v>
                </c:pt>
              </c:strCache>
            </c:strRef>
          </c:tx>
          <c:spPr>
            <a:solidFill>
              <a:schemeClr val="accent2"/>
            </a:solidFill>
            <a:ln>
              <a:noFill/>
            </a:ln>
            <a:effectLst/>
          </c:spPr>
          <c:invertIfNegative val="0"/>
          <c:cat>
            <c:numRef>
              <c:f>Tabelle1!$A$2:$A$7</c:f>
              <c:numCache>
                <c:formatCode>General</c:formatCode>
                <c:ptCount val="6"/>
                <c:pt idx="0">
                  <c:v>0</c:v>
                </c:pt>
                <c:pt idx="1">
                  <c:v>6</c:v>
                </c:pt>
                <c:pt idx="2">
                  <c:v>12</c:v>
                </c:pt>
                <c:pt idx="3">
                  <c:v>18</c:v>
                </c:pt>
                <c:pt idx="4">
                  <c:v>24</c:v>
                </c:pt>
                <c:pt idx="5">
                  <c:v>30</c:v>
                </c:pt>
              </c:numCache>
            </c:numRef>
          </c:cat>
          <c:val>
            <c:numRef>
              <c:f>Tabelle1!$C$2:$C$7</c:f>
              <c:numCache>
                <c:formatCode>General</c:formatCode>
                <c:ptCount val="6"/>
              </c:numCache>
            </c:numRef>
          </c:val>
          <c:extLst>
            <c:ext xmlns:c16="http://schemas.microsoft.com/office/drawing/2014/chart" uri="{C3380CC4-5D6E-409C-BE32-E72D297353CC}">
              <c16:uniqueId val="{00000001-21E1-4986-BA6C-1C83746A527D}"/>
            </c:ext>
          </c:extLst>
        </c:ser>
        <c:ser>
          <c:idx val="2"/>
          <c:order val="2"/>
          <c:tx>
            <c:strRef>
              <c:f>Tabelle1!$D$1</c:f>
              <c:strCache>
                <c:ptCount val="1"/>
                <c:pt idx="0">
                  <c:v>Spalte2</c:v>
                </c:pt>
              </c:strCache>
            </c:strRef>
          </c:tx>
          <c:spPr>
            <a:solidFill>
              <a:schemeClr val="accent3"/>
            </a:solidFill>
            <a:ln>
              <a:noFill/>
            </a:ln>
            <a:effectLst/>
          </c:spPr>
          <c:invertIfNegative val="0"/>
          <c:cat>
            <c:numRef>
              <c:f>Tabelle1!$A$2:$A$7</c:f>
              <c:numCache>
                <c:formatCode>General</c:formatCode>
                <c:ptCount val="6"/>
                <c:pt idx="0">
                  <c:v>0</c:v>
                </c:pt>
                <c:pt idx="1">
                  <c:v>6</c:v>
                </c:pt>
                <c:pt idx="2">
                  <c:v>12</c:v>
                </c:pt>
                <c:pt idx="3">
                  <c:v>18</c:v>
                </c:pt>
                <c:pt idx="4">
                  <c:v>24</c:v>
                </c:pt>
                <c:pt idx="5">
                  <c:v>30</c:v>
                </c:pt>
              </c:numCache>
            </c:numRef>
          </c:cat>
          <c:val>
            <c:numRef>
              <c:f>Tabelle1!$D$2:$D$7</c:f>
              <c:numCache>
                <c:formatCode>General</c:formatCode>
                <c:ptCount val="6"/>
              </c:numCache>
            </c:numRef>
          </c:val>
          <c:extLst>
            <c:ext xmlns:c16="http://schemas.microsoft.com/office/drawing/2014/chart" uri="{C3380CC4-5D6E-409C-BE32-E72D297353CC}">
              <c16:uniqueId val="{00000002-21E1-4986-BA6C-1C83746A527D}"/>
            </c:ext>
          </c:extLst>
        </c:ser>
        <c:dLbls>
          <c:showLegendKey val="0"/>
          <c:showVal val="0"/>
          <c:showCatName val="0"/>
          <c:showSerName val="0"/>
          <c:showPercent val="0"/>
          <c:showBubbleSize val="0"/>
        </c:dLbls>
        <c:gapWidth val="219"/>
        <c:overlap val="-27"/>
        <c:axId val="1076667936"/>
        <c:axId val="1076679584"/>
      </c:barChart>
      <c:catAx>
        <c:axId val="107666793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de-DE" b="0" err="1">
                    <a:solidFill>
                      <a:schemeClr val="tx1"/>
                    </a:solidFill>
                  </a:rPr>
                  <a:t>Months</a:t>
                </a:r>
                <a:endParaRPr lang="de-DE" b="0">
                  <a:solidFill>
                    <a:schemeClr val="tx1"/>
                  </a:solidFill>
                </a:endParaRP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IT"/>
            </a:p>
          </c:txPr>
        </c:title>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1076679584"/>
        <c:crosses val="autoZero"/>
        <c:auto val="1"/>
        <c:lblAlgn val="ctr"/>
        <c:lblOffset val="100"/>
        <c:noMultiLvlLbl val="0"/>
      </c:catAx>
      <c:valAx>
        <c:axId val="1076679584"/>
        <c:scaling>
          <c:orientation val="minMax"/>
          <c:max val="1"/>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de-DE" b="0" err="1">
                    <a:solidFill>
                      <a:schemeClr val="tx1"/>
                    </a:solidFill>
                  </a:rPr>
                  <a:t>Cumulative</a:t>
                </a:r>
                <a:r>
                  <a:rPr lang="de-DE" b="0" baseline="0">
                    <a:solidFill>
                      <a:schemeClr val="tx1"/>
                    </a:solidFill>
                  </a:rPr>
                  <a:t> </a:t>
                </a:r>
                <a:r>
                  <a:rPr lang="de-DE" b="0" baseline="0" err="1">
                    <a:solidFill>
                      <a:schemeClr val="tx1"/>
                    </a:solidFill>
                  </a:rPr>
                  <a:t>probability</a:t>
                </a:r>
                <a:endParaRPr lang="de-DE" b="0">
                  <a:solidFill>
                    <a:schemeClr val="tx1"/>
                  </a:solidFill>
                </a:endParaRPr>
              </a:p>
            </c:rich>
          </c:tx>
          <c:layout>
            <c:manualLayout>
              <c:xMode val="edge"/>
              <c:yMode val="edge"/>
              <c:x val="4.7459760654568819E-2"/>
              <c:y val="0.15127139107611548"/>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IT"/>
            </a:p>
          </c:txPr>
        </c:title>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1076667936"/>
        <c:crosses val="autoZero"/>
        <c:crossBetween val="midCat"/>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18159089395712"/>
          <c:y val="3.3442519685039362E-2"/>
          <c:w val="0.70648767841973925"/>
          <c:h val="0.8074861642294715"/>
        </c:manualLayout>
      </c:layout>
      <c:barChart>
        <c:barDir val="col"/>
        <c:grouping val="clustered"/>
        <c:varyColors val="0"/>
        <c:ser>
          <c:idx val="0"/>
          <c:order val="0"/>
          <c:tx>
            <c:strRef>
              <c:f>Tabelle1!$B$1</c:f>
              <c:strCache>
                <c:ptCount val="1"/>
                <c:pt idx="0">
                  <c:v>Datenreihe 1</c:v>
                </c:pt>
              </c:strCache>
            </c:strRef>
          </c:tx>
          <c:spPr>
            <a:solidFill>
              <a:schemeClr val="accent1"/>
            </a:solidFill>
            <a:ln>
              <a:noFill/>
            </a:ln>
            <a:effectLst/>
          </c:spPr>
          <c:invertIfNegative val="0"/>
          <c:cat>
            <c:numRef>
              <c:f>Tabelle1!$A$2:$A$6</c:f>
              <c:numCache>
                <c:formatCode>General</c:formatCode>
                <c:ptCount val="5"/>
                <c:pt idx="0">
                  <c:v>0</c:v>
                </c:pt>
                <c:pt idx="1">
                  <c:v>6</c:v>
                </c:pt>
                <c:pt idx="2">
                  <c:v>12</c:v>
                </c:pt>
                <c:pt idx="3">
                  <c:v>18</c:v>
                </c:pt>
                <c:pt idx="4">
                  <c:v>24</c:v>
                </c:pt>
              </c:numCache>
            </c:numRef>
          </c:cat>
          <c:val>
            <c:numRef>
              <c:f>Tabelle1!$B$2:$B$6</c:f>
              <c:numCache>
                <c:formatCode>General</c:formatCode>
                <c:ptCount val="5"/>
              </c:numCache>
            </c:numRef>
          </c:val>
          <c:extLst>
            <c:ext xmlns:c16="http://schemas.microsoft.com/office/drawing/2014/chart" uri="{C3380CC4-5D6E-409C-BE32-E72D297353CC}">
              <c16:uniqueId val="{00000000-6E53-47E0-AFC9-E181B2FF8360}"/>
            </c:ext>
          </c:extLst>
        </c:ser>
        <c:ser>
          <c:idx val="1"/>
          <c:order val="1"/>
          <c:tx>
            <c:strRef>
              <c:f>Tabelle1!$C$1</c:f>
              <c:strCache>
                <c:ptCount val="1"/>
                <c:pt idx="0">
                  <c:v>Spalte1</c:v>
                </c:pt>
              </c:strCache>
            </c:strRef>
          </c:tx>
          <c:spPr>
            <a:solidFill>
              <a:schemeClr val="accent2"/>
            </a:solidFill>
            <a:ln>
              <a:noFill/>
            </a:ln>
            <a:effectLst/>
          </c:spPr>
          <c:invertIfNegative val="0"/>
          <c:cat>
            <c:numRef>
              <c:f>Tabelle1!$A$2:$A$6</c:f>
              <c:numCache>
                <c:formatCode>General</c:formatCode>
                <c:ptCount val="5"/>
                <c:pt idx="0">
                  <c:v>0</c:v>
                </c:pt>
                <c:pt idx="1">
                  <c:v>6</c:v>
                </c:pt>
                <c:pt idx="2">
                  <c:v>12</c:v>
                </c:pt>
                <c:pt idx="3">
                  <c:v>18</c:v>
                </c:pt>
                <c:pt idx="4">
                  <c:v>24</c:v>
                </c:pt>
              </c:numCache>
            </c:numRef>
          </c:cat>
          <c:val>
            <c:numRef>
              <c:f>Tabelle1!$C$2:$C$6</c:f>
              <c:numCache>
                <c:formatCode>General</c:formatCode>
                <c:ptCount val="5"/>
              </c:numCache>
            </c:numRef>
          </c:val>
          <c:extLst>
            <c:ext xmlns:c16="http://schemas.microsoft.com/office/drawing/2014/chart" uri="{C3380CC4-5D6E-409C-BE32-E72D297353CC}">
              <c16:uniqueId val="{00000001-6E53-47E0-AFC9-E181B2FF8360}"/>
            </c:ext>
          </c:extLst>
        </c:ser>
        <c:ser>
          <c:idx val="2"/>
          <c:order val="2"/>
          <c:tx>
            <c:strRef>
              <c:f>Tabelle1!$D$1</c:f>
              <c:strCache>
                <c:ptCount val="1"/>
                <c:pt idx="0">
                  <c:v>Spalte2</c:v>
                </c:pt>
              </c:strCache>
            </c:strRef>
          </c:tx>
          <c:spPr>
            <a:solidFill>
              <a:schemeClr val="accent3"/>
            </a:solidFill>
            <a:ln>
              <a:noFill/>
            </a:ln>
            <a:effectLst/>
          </c:spPr>
          <c:invertIfNegative val="0"/>
          <c:cat>
            <c:numRef>
              <c:f>Tabelle1!$A$2:$A$6</c:f>
              <c:numCache>
                <c:formatCode>General</c:formatCode>
                <c:ptCount val="5"/>
                <c:pt idx="0">
                  <c:v>0</c:v>
                </c:pt>
                <c:pt idx="1">
                  <c:v>6</c:v>
                </c:pt>
                <c:pt idx="2">
                  <c:v>12</c:v>
                </c:pt>
                <c:pt idx="3">
                  <c:v>18</c:v>
                </c:pt>
                <c:pt idx="4">
                  <c:v>24</c:v>
                </c:pt>
              </c:numCache>
            </c:numRef>
          </c:cat>
          <c:val>
            <c:numRef>
              <c:f>Tabelle1!$D$2:$D$6</c:f>
              <c:numCache>
                <c:formatCode>General</c:formatCode>
                <c:ptCount val="5"/>
              </c:numCache>
            </c:numRef>
          </c:val>
          <c:extLst>
            <c:ext xmlns:c16="http://schemas.microsoft.com/office/drawing/2014/chart" uri="{C3380CC4-5D6E-409C-BE32-E72D297353CC}">
              <c16:uniqueId val="{00000002-6E53-47E0-AFC9-E181B2FF8360}"/>
            </c:ext>
          </c:extLst>
        </c:ser>
        <c:dLbls>
          <c:showLegendKey val="0"/>
          <c:showVal val="0"/>
          <c:showCatName val="0"/>
          <c:showSerName val="0"/>
          <c:showPercent val="0"/>
          <c:showBubbleSize val="0"/>
        </c:dLbls>
        <c:gapWidth val="219"/>
        <c:overlap val="-27"/>
        <c:axId val="1076667936"/>
        <c:axId val="1076679584"/>
      </c:barChart>
      <c:catAx>
        <c:axId val="107666793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de-DE" b="0" err="1">
                    <a:solidFill>
                      <a:schemeClr val="tx1"/>
                    </a:solidFill>
                  </a:rPr>
                  <a:t>Months</a:t>
                </a:r>
                <a:r>
                  <a:rPr lang="de-DE" b="0">
                    <a:solidFill>
                      <a:schemeClr val="tx1"/>
                    </a:solidFill>
                  </a:rPr>
                  <a:t> </a:t>
                </a:r>
                <a:r>
                  <a:rPr lang="de-DE" b="0" err="1">
                    <a:solidFill>
                      <a:schemeClr val="tx1"/>
                    </a:solidFill>
                  </a:rPr>
                  <a:t>since</a:t>
                </a:r>
                <a:r>
                  <a:rPr lang="de-DE" b="0">
                    <a:solidFill>
                      <a:schemeClr val="tx1"/>
                    </a:solidFill>
                  </a:rPr>
                  <a:t> </a:t>
                </a:r>
                <a:r>
                  <a:rPr lang="de-DE" b="0" err="1">
                    <a:solidFill>
                      <a:schemeClr val="tx1"/>
                    </a:solidFill>
                  </a:rPr>
                  <a:t>first</a:t>
                </a:r>
                <a:r>
                  <a:rPr lang="de-DE" b="0">
                    <a:solidFill>
                      <a:schemeClr val="tx1"/>
                    </a:solidFill>
                  </a:rPr>
                  <a:t> </a:t>
                </a:r>
                <a:r>
                  <a:rPr lang="de-DE" b="0" err="1">
                    <a:solidFill>
                      <a:schemeClr val="tx1"/>
                    </a:solidFill>
                  </a:rPr>
                  <a:t>response</a:t>
                </a:r>
                <a:endParaRPr lang="de-DE" b="0">
                  <a:solidFill>
                    <a:schemeClr val="tx1"/>
                  </a:solidFill>
                </a:endParaRP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IT"/>
            </a:p>
          </c:txPr>
        </c:title>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1076679584"/>
        <c:crosses val="autoZero"/>
        <c:auto val="1"/>
        <c:lblAlgn val="ctr"/>
        <c:lblOffset val="100"/>
        <c:noMultiLvlLbl val="0"/>
      </c:catAx>
      <c:valAx>
        <c:axId val="1076679584"/>
        <c:scaling>
          <c:orientation val="minMax"/>
          <c:max val="1"/>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de-DE" b="0" err="1">
                    <a:solidFill>
                      <a:schemeClr val="tx1"/>
                    </a:solidFill>
                  </a:rPr>
                  <a:t>Cumulative</a:t>
                </a:r>
                <a:r>
                  <a:rPr lang="de-DE" b="0" baseline="0">
                    <a:solidFill>
                      <a:schemeClr val="tx1"/>
                    </a:solidFill>
                  </a:rPr>
                  <a:t> </a:t>
                </a:r>
                <a:r>
                  <a:rPr lang="de-DE" b="0" baseline="0" err="1">
                    <a:solidFill>
                      <a:schemeClr val="tx1"/>
                    </a:solidFill>
                  </a:rPr>
                  <a:t>probability</a:t>
                </a:r>
                <a:endParaRPr lang="de-DE" b="0">
                  <a:solidFill>
                    <a:schemeClr val="tx1"/>
                  </a:solidFill>
                </a:endParaRPr>
              </a:p>
            </c:rich>
          </c:tx>
          <c:layout>
            <c:manualLayout>
              <c:xMode val="edge"/>
              <c:yMode val="edge"/>
              <c:x val="4.0752102745122191E-2"/>
              <c:y val="0.15127139107611548"/>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IT"/>
            </a:p>
          </c:txPr>
        </c:title>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1076667936"/>
        <c:crosses val="autoZero"/>
        <c:crossBetween val="midCat"/>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253889396003198"/>
          <c:y val="0.10221225138580095"/>
          <c:w val="0.4563124313210743"/>
          <c:h val="0.82587074353153167"/>
        </c:manualLayout>
      </c:layout>
      <c:barChart>
        <c:barDir val="bar"/>
        <c:grouping val="stacked"/>
        <c:varyColors val="0"/>
        <c:ser>
          <c:idx val="0"/>
          <c:order val="0"/>
          <c:tx>
            <c:strRef>
              <c:f>Tabelle1!$B$1</c:f>
              <c:strCache>
                <c:ptCount val="1"/>
                <c:pt idx="0">
                  <c:v>Grade 1-2</c:v>
                </c:pt>
              </c:strCache>
            </c:strRef>
          </c:tx>
          <c:spPr>
            <a:solidFill>
              <a:schemeClr val="accent1">
                <a:lumMod val="25000"/>
                <a:lumOff val="75000"/>
              </a:schemeClr>
            </a:solidFill>
            <a:ln>
              <a:noFill/>
            </a:ln>
            <a:effectLst/>
          </c:spPr>
          <c:invertIfNegative val="0"/>
          <c:cat>
            <c:strRef>
              <c:f>Tabelle1!$A$2:$A$15</c:f>
              <c:strCache>
                <c:ptCount val="14"/>
                <c:pt idx="0">
                  <c:v>Rash maculo-papular</c:v>
                </c:pt>
                <c:pt idx="1">
                  <c:v>Nausea</c:v>
                </c:pt>
                <c:pt idx="2">
                  <c:v>Constipation</c:v>
                </c:pt>
                <c:pt idx="3">
                  <c:v>Arthralgia</c:v>
                </c:pt>
                <c:pt idx="4">
                  <c:v>Headache</c:v>
                </c:pt>
                <c:pt idx="5">
                  <c:v>White blood cell count decreased</c:v>
                </c:pt>
                <c:pt idx="6">
                  <c:v>Contusion</c:v>
                </c:pt>
                <c:pt idx="7">
                  <c:v>ALT increased</c:v>
                </c:pt>
                <c:pt idx="8">
                  <c:v>AST increased</c:v>
                </c:pt>
                <c:pt idx="9">
                  <c:v>Anemia</c:v>
                </c:pt>
                <c:pt idx="10">
                  <c:v>Blood creatinine increased</c:v>
                </c:pt>
                <c:pt idx="11">
                  <c:v>Platelet count decreased</c:v>
                </c:pt>
                <c:pt idx="12">
                  <c:v>Neutrophil count decreased</c:v>
                </c:pt>
                <c:pt idx="13">
                  <c:v>Diarrhea</c:v>
                </c:pt>
              </c:strCache>
            </c:strRef>
          </c:cat>
          <c:val>
            <c:numRef>
              <c:f>Tabelle1!$B$2:$B$15</c:f>
              <c:numCache>
                <c:formatCode>General</c:formatCode>
                <c:ptCount val="14"/>
              </c:numCache>
            </c:numRef>
          </c:val>
          <c:extLst>
            <c:ext xmlns:c16="http://schemas.microsoft.com/office/drawing/2014/chart" uri="{C3380CC4-5D6E-409C-BE32-E72D297353CC}">
              <c16:uniqueId val="{00000000-05D3-40B0-83C5-97094A09DC18}"/>
            </c:ext>
          </c:extLst>
        </c:ser>
        <c:ser>
          <c:idx val="1"/>
          <c:order val="1"/>
          <c:tx>
            <c:strRef>
              <c:f>Tabelle1!$C$1</c:f>
              <c:strCache>
                <c:ptCount val="1"/>
                <c:pt idx="0">
                  <c:v>Grade 3</c:v>
                </c:pt>
              </c:strCache>
            </c:strRef>
          </c:tx>
          <c:spPr>
            <a:solidFill>
              <a:schemeClr val="accent1">
                <a:lumMod val="50000"/>
                <a:lumOff val="50000"/>
              </a:schemeClr>
            </a:solidFill>
            <a:ln>
              <a:noFill/>
            </a:ln>
            <a:effectLst/>
          </c:spPr>
          <c:invertIfNegative val="0"/>
          <c:cat>
            <c:strRef>
              <c:f>Tabelle1!$A$2:$A$15</c:f>
              <c:strCache>
                <c:ptCount val="14"/>
                <c:pt idx="0">
                  <c:v>Rash maculo-papular</c:v>
                </c:pt>
                <c:pt idx="1">
                  <c:v>Nausea</c:v>
                </c:pt>
                <c:pt idx="2">
                  <c:v>Constipation</c:v>
                </c:pt>
                <c:pt idx="3">
                  <c:v>Arthralgia</c:v>
                </c:pt>
                <c:pt idx="4">
                  <c:v>Headache</c:v>
                </c:pt>
                <c:pt idx="5">
                  <c:v>White blood cell count decreased</c:v>
                </c:pt>
                <c:pt idx="6">
                  <c:v>Contusion</c:v>
                </c:pt>
                <c:pt idx="7">
                  <c:v>ALT increased</c:v>
                </c:pt>
                <c:pt idx="8">
                  <c:v>AST increased</c:v>
                </c:pt>
                <c:pt idx="9">
                  <c:v>Anemia</c:v>
                </c:pt>
                <c:pt idx="10">
                  <c:v>Blood creatinine increased</c:v>
                </c:pt>
                <c:pt idx="11">
                  <c:v>Platelet count decreased</c:v>
                </c:pt>
                <c:pt idx="12">
                  <c:v>Neutrophil count decreased</c:v>
                </c:pt>
                <c:pt idx="13">
                  <c:v>Diarrhea</c:v>
                </c:pt>
              </c:strCache>
            </c:strRef>
          </c:cat>
          <c:val>
            <c:numRef>
              <c:f>Tabelle1!$C$2:$C$15</c:f>
              <c:numCache>
                <c:formatCode>General</c:formatCode>
                <c:ptCount val="14"/>
              </c:numCache>
            </c:numRef>
          </c:val>
          <c:extLst>
            <c:ext xmlns:c16="http://schemas.microsoft.com/office/drawing/2014/chart" uri="{C3380CC4-5D6E-409C-BE32-E72D297353CC}">
              <c16:uniqueId val="{00000001-05D3-40B0-83C5-97094A09DC18}"/>
            </c:ext>
          </c:extLst>
        </c:ser>
        <c:ser>
          <c:idx val="2"/>
          <c:order val="2"/>
          <c:tx>
            <c:strRef>
              <c:f>Tabelle1!$D$1</c:f>
              <c:strCache>
                <c:ptCount val="1"/>
                <c:pt idx="0">
                  <c:v>Grade 4</c:v>
                </c:pt>
              </c:strCache>
            </c:strRef>
          </c:tx>
          <c:spPr>
            <a:solidFill>
              <a:schemeClr val="accent1"/>
            </a:solidFill>
            <a:ln>
              <a:noFill/>
            </a:ln>
            <a:effectLst/>
          </c:spPr>
          <c:invertIfNegative val="0"/>
          <c:cat>
            <c:strRef>
              <c:f>Tabelle1!$A$2:$A$15</c:f>
              <c:strCache>
                <c:ptCount val="14"/>
                <c:pt idx="0">
                  <c:v>Rash maculo-papular</c:v>
                </c:pt>
                <c:pt idx="1">
                  <c:v>Nausea</c:v>
                </c:pt>
                <c:pt idx="2">
                  <c:v>Constipation</c:v>
                </c:pt>
                <c:pt idx="3">
                  <c:v>Arthralgia</c:v>
                </c:pt>
                <c:pt idx="4">
                  <c:v>Headache</c:v>
                </c:pt>
                <c:pt idx="5">
                  <c:v>White blood cell count decreased</c:v>
                </c:pt>
                <c:pt idx="6">
                  <c:v>Contusion</c:v>
                </c:pt>
                <c:pt idx="7">
                  <c:v>ALT increased</c:v>
                </c:pt>
                <c:pt idx="8">
                  <c:v>AST increased</c:v>
                </c:pt>
                <c:pt idx="9">
                  <c:v>Anemia</c:v>
                </c:pt>
                <c:pt idx="10">
                  <c:v>Blood creatinine increased</c:v>
                </c:pt>
                <c:pt idx="11">
                  <c:v>Platelet count decreased</c:v>
                </c:pt>
                <c:pt idx="12">
                  <c:v>Neutrophil count decreased</c:v>
                </c:pt>
                <c:pt idx="13">
                  <c:v>Diarrhea</c:v>
                </c:pt>
              </c:strCache>
            </c:strRef>
          </c:cat>
          <c:val>
            <c:numRef>
              <c:f>Tabelle1!$D$2:$D$15</c:f>
              <c:numCache>
                <c:formatCode>General</c:formatCode>
                <c:ptCount val="14"/>
              </c:numCache>
            </c:numRef>
          </c:val>
          <c:extLst>
            <c:ext xmlns:c16="http://schemas.microsoft.com/office/drawing/2014/chart" uri="{C3380CC4-5D6E-409C-BE32-E72D297353CC}">
              <c16:uniqueId val="{00000002-05D3-40B0-83C5-97094A09DC18}"/>
            </c:ext>
          </c:extLst>
        </c:ser>
        <c:dLbls>
          <c:showLegendKey val="0"/>
          <c:showVal val="0"/>
          <c:showCatName val="0"/>
          <c:showSerName val="0"/>
          <c:showPercent val="0"/>
          <c:showBubbleSize val="0"/>
        </c:dLbls>
        <c:gapWidth val="150"/>
        <c:overlap val="100"/>
        <c:axId val="1011632736"/>
        <c:axId val="1011638560"/>
      </c:barChart>
      <c:catAx>
        <c:axId val="1011632736"/>
        <c:scaling>
          <c:orientation val="minMax"/>
        </c:scaling>
        <c:delete val="0"/>
        <c:axPos val="l"/>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IT"/>
          </a:p>
        </c:txPr>
        <c:crossAx val="1011638560"/>
        <c:crosses val="autoZero"/>
        <c:auto val="1"/>
        <c:lblAlgn val="ctr"/>
        <c:lblOffset val="100"/>
        <c:noMultiLvlLbl val="0"/>
      </c:catAx>
      <c:valAx>
        <c:axId val="1011638560"/>
        <c:scaling>
          <c:orientation val="minMax"/>
          <c:max val="1"/>
          <c:min val="0"/>
        </c:scaling>
        <c:delete val="0"/>
        <c:axPos val="b"/>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1011632736"/>
        <c:crosses val="autoZero"/>
        <c:crossBetween val="between"/>
        <c:majorUnit val="0.2"/>
      </c:valAx>
      <c:spPr>
        <a:noFill/>
        <a:ln>
          <a:noFill/>
        </a:ln>
        <a:effectLst/>
      </c:spPr>
    </c:plotArea>
    <c:legend>
      <c:legendPos val="b"/>
      <c:layout>
        <c:manualLayout>
          <c:xMode val="edge"/>
          <c:yMode val="edge"/>
          <c:x val="0.73217345256782784"/>
          <c:y val="0.11065012759764321"/>
          <c:w val="0.11698607897989494"/>
          <c:h val="0.122757987008849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13017388560156"/>
          <c:y val="0.22513143899869439"/>
          <c:w val="0.60783864066420812"/>
          <c:h val="0.65750315470399556"/>
        </c:manualLayout>
      </c:layout>
      <c:barChart>
        <c:barDir val="col"/>
        <c:grouping val="stacked"/>
        <c:varyColors val="0"/>
        <c:ser>
          <c:idx val="0"/>
          <c:order val="0"/>
          <c:tx>
            <c:strRef>
              <c:f>Tabelle1!$B$1</c:f>
              <c:strCache>
                <c:ptCount val="1"/>
                <c:pt idx="0">
                  <c:v>CR</c:v>
                </c:pt>
              </c:strCache>
            </c:strRef>
          </c:tx>
          <c:spPr>
            <a:solidFill>
              <a:schemeClr val="accent1"/>
            </a:solidFill>
            <a:ln>
              <a:noFill/>
            </a:ln>
            <a:effectLst/>
          </c:spPr>
          <c:invertIfNegative val="0"/>
          <c:cat>
            <c:numRef>
              <c:f>Tabelle1!$A$2:$A$3</c:f>
              <c:numCache>
                <c:formatCode>General</c:formatCode>
                <c:ptCount val="2"/>
                <c:pt idx="0">
                  <c:v>65</c:v>
                </c:pt>
                <c:pt idx="1">
                  <c:v>50</c:v>
                </c:pt>
              </c:numCache>
            </c:numRef>
          </c:cat>
          <c:val>
            <c:numRef>
              <c:f>Tabelle1!$B$2:$B$3</c:f>
              <c:numCache>
                <c:formatCode>General</c:formatCode>
                <c:ptCount val="2"/>
              </c:numCache>
            </c:numRef>
          </c:val>
          <c:extLst>
            <c:ext xmlns:c16="http://schemas.microsoft.com/office/drawing/2014/chart" uri="{C3380CC4-5D6E-409C-BE32-E72D297353CC}">
              <c16:uniqueId val="{00000000-F3A8-424D-8C22-727C26ED49AA}"/>
            </c:ext>
          </c:extLst>
        </c:ser>
        <c:ser>
          <c:idx val="1"/>
          <c:order val="1"/>
          <c:tx>
            <c:strRef>
              <c:f>Tabelle1!$C$1</c:f>
              <c:strCache>
                <c:ptCount val="1"/>
                <c:pt idx="0">
                  <c:v>Cri</c:v>
                </c:pt>
              </c:strCache>
            </c:strRef>
          </c:tx>
          <c:spPr>
            <a:solidFill>
              <a:schemeClr val="accent2"/>
            </a:solidFill>
            <a:ln>
              <a:noFill/>
            </a:ln>
            <a:effectLst/>
          </c:spPr>
          <c:invertIfNegative val="0"/>
          <c:cat>
            <c:numRef>
              <c:f>Tabelle1!$A$2:$A$3</c:f>
              <c:numCache>
                <c:formatCode>General</c:formatCode>
                <c:ptCount val="2"/>
                <c:pt idx="0">
                  <c:v>65</c:v>
                </c:pt>
                <c:pt idx="1">
                  <c:v>50</c:v>
                </c:pt>
              </c:numCache>
            </c:numRef>
          </c:cat>
          <c:val>
            <c:numRef>
              <c:f>Tabelle1!$C$2:$C$3</c:f>
              <c:numCache>
                <c:formatCode>General</c:formatCode>
                <c:ptCount val="2"/>
              </c:numCache>
            </c:numRef>
          </c:val>
          <c:extLst>
            <c:ext xmlns:c16="http://schemas.microsoft.com/office/drawing/2014/chart" uri="{C3380CC4-5D6E-409C-BE32-E72D297353CC}">
              <c16:uniqueId val="{00000001-F3A8-424D-8C22-727C26ED49AA}"/>
            </c:ext>
          </c:extLst>
        </c:ser>
        <c:ser>
          <c:idx val="2"/>
          <c:order val="2"/>
          <c:tx>
            <c:strRef>
              <c:f>Tabelle1!$D$1</c:f>
              <c:strCache>
                <c:ptCount val="1"/>
                <c:pt idx="0">
                  <c:v>MLFS</c:v>
                </c:pt>
              </c:strCache>
            </c:strRef>
          </c:tx>
          <c:spPr>
            <a:solidFill>
              <a:schemeClr val="accent3"/>
            </a:solidFill>
            <a:ln>
              <a:noFill/>
            </a:ln>
            <a:effectLst/>
          </c:spPr>
          <c:invertIfNegative val="0"/>
          <c:cat>
            <c:numRef>
              <c:f>Tabelle1!$A$2:$A$3</c:f>
              <c:numCache>
                <c:formatCode>General</c:formatCode>
                <c:ptCount val="2"/>
                <c:pt idx="0">
                  <c:v>65</c:v>
                </c:pt>
                <c:pt idx="1">
                  <c:v>50</c:v>
                </c:pt>
              </c:numCache>
            </c:numRef>
          </c:cat>
          <c:val>
            <c:numRef>
              <c:f>Tabelle1!$D$2:$D$3</c:f>
              <c:numCache>
                <c:formatCode>General</c:formatCode>
                <c:ptCount val="2"/>
              </c:numCache>
            </c:numRef>
          </c:val>
          <c:extLst>
            <c:ext xmlns:c16="http://schemas.microsoft.com/office/drawing/2014/chart" uri="{C3380CC4-5D6E-409C-BE32-E72D297353CC}">
              <c16:uniqueId val="{00000002-F3A8-424D-8C22-727C26ED49AA}"/>
            </c:ext>
          </c:extLst>
        </c:ser>
        <c:ser>
          <c:idx val="3"/>
          <c:order val="3"/>
          <c:tx>
            <c:strRef>
              <c:f>Tabelle1!$E$1</c:f>
              <c:strCache>
                <c:ptCount val="1"/>
                <c:pt idx="0">
                  <c:v>SD</c:v>
                </c:pt>
              </c:strCache>
            </c:strRef>
          </c:tx>
          <c:spPr>
            <a:solidFill>
              <a:schemeClr val="bg1">
                <a:lumMod val="75000"/>
              </a:schemeClr>
            </a:solidFill>
            <a:ln>
              <a:noFill/>
            </a:ln>
            <a:effectLst/>
          </c:spPr>
          <c:invertIfNegative val="0"/>
          <c:cat>
            <c:numRef>
              <c:f>Tabelle1!$A$2:$A$3</c:f>
              <c:numCache>
                <c:formatCode>General</c:formatCode>
                <c:ptCount val="2"/>
                <c:pt idx="0">
                  <c:v>65</c:v>
                </c:pt>
                <c:pt idx="1">
                  <c:v>50</c:v>
                </c:pt>
              </c:numCache>
            </c:numRef>
          </c:cat>
          <c:val>
            <c:numRef>
              <c:f>Tabelle1!$E$2:$E$3</c:f>
              <c:numCache>
                <c:formatCode>General</c:formatCode>
                <c:ptCount val="2"/>
              </c:numCache>
            </c:numRef>
          </c:val>
          <c:extLst>
            <c:ext xmlns:c16="http://schemas.microsoft.com/office/drawing/2014/chart" uri="{C3380CC4-5D6E-409C-BE32-E72D297353CC}">
              <c16:uniqueId val="{00000003-F3A8-424D-8C22-727C26ED49AA}"/>
            </c:ext>
          </c:extLst>
        </c:ser>
        <c:ser>
          <c:idx val="4"/>
          <c:order val="4"/>
          <c:tx>
            <c:strRef>
              <c:f>Tabelle1!$F$1</c:f>
              <c:strCache>
                <c:ptCount val="1"/>
                <c:pt idx="0">
                  <c:v>PD</c:v>
                </c:pt>
              </c:strCache>
            </c:strRef>
          </c:tx>
          <c:spPr>
            <a:solidFill>
              <a:schemeClr val="bg1">
                <a:lumMod val="50000"/>
              </a:schemeClr>
            </a:solidFill>
            <a:ln>
              <a:noFill/>
            </a:ln>
            <a:effectLst/>
          </c:spPr>
          <c:invertIfNegative val="0"/>
          <c:cat>
            <c:numRef>
              <c:f>Tabelle1!$A$2:$A$3</c:f>
              <c:numCache>
                <c:formatCode>General</c:formatCode>
                <c:ptCount val="2"/>
                <c:pt idx="0">
                  <c:v>65</c:v>
                </c:pt>
                <c:pt idx="1">
                  <c:v>50</c:v>
                </c:pt>
              </c:numCache>
            </c:numRef>
          </c:cat>
          <c:val>
            <c:numRef>
              <c:f>Tabelle1!$F$2:$F$3</c:f>
              <c:numCache>
                <c:formatCode>General</c:formatCode>
                <c:ptCount val="2"/>
              </c:numCache>
            </c:numRef>
          </c:val>
          <c:extLst>
            <c:ext xmlns:c16="http://schemas.microsoft.com/office/drawing/2014/chart" uri="{C3380CC4-5D6E-409C-BE32-E72D297353CC}">
              <c16:uniqueId val="{00000004-F3A8-424D-8C22-727C26ED49AA}"/>
            </c:ext>
          </c:extLst>
        </c:ser>
        <c:dLbls>
          <c:showLegendKey val="0"/>
          <c:showVal val="0"/>
          <c:showCatName val="0"/>
          <c:showSerName val="0"/>
          <c:showPercent val="0"/>
          <c:showBubbleSize val="0"/>
        </c:dLbls>
        <c:gapWidth val="150"/>
        <c:overlap val="100"/>
        <c:axId val="131807103"/>
        <c:axId val="131827487"/>
      </c:barChart>
      <c:catAx>
        <c:axId val="131807103"/>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131827487"/>
        <c:crosses val="autoZero"/>
        <c:auto val="1"/>
        <c:lblAlgn val="ctr"/>
        <c:lblOffset val="100"/>
        <c:noMultiLvlLbl val="0"/>
      </c:catAx>
      <c:valAx>
        <c:axId val="131827487"/>
        <c:scaling>
          <c:orientation val="minMax"/>
          <c:max val="1"/>
        </c:scaling>
        <c:delete val="0"/>
        <c:axPos val="l"/>
        <c:numFmt formatCode="0%" sourceLinked="0"/>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1318071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IT"/>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752526947364914E-2"/>
          <c:y val="0.22513143899869439"/>
          <c:w val="0.79138607257694304"/>
          <c:h val="0.65750315470399556"/>
        </c:manualLayout>
      </c:layout>
      <c:barChart>
        <c:barDir val="col"/>
        <c:grouping val="stacked"/>
        <c:varyColors val="0"/>
        <c:ser>
          <c:idx val="0"/>
          <c:order val="0"/>
          <c:tx>
            <c:strRef>
              <c:f>Tabelle1!$B$1</c:f>
              <c:strCache>
                <c:ptCount val="1"/>
                <c:pt idx="0">
                  <c:v>CR</c:v>
                </c:pt>
              </c:strCache>
            </c:strRef>
          </c:tx>
          <c:spPr>
            <a:solidFill>
              <a:schemeClr val="accent1"/>
            </a:solidFill>
            <a:ln>
              <a:noFill/>
            </a:ln>
            <a:effectLst/>
          </c:spPr>
          <c:invertIfNegative val="0"/>
          <c:cat>
            <c:numRef>
              <c:f>Tabelle1!$A$2:$A$9</c:f>
              <c:numCache>
                <c:formatCode>General</c:formatCode>
                <c:ptCount val="8"/>
                <c:pt idx="0">
                  <c:v>56</c:v>
                </c:pt>
                <c:pt idx="1">
                  <c:v>57</c:v>
                </c:pt>
                <c:pt idx="2">
                  <c:v>73</c:v>
                </c:pt>
                <c:pt idx="3">
                  <c:v>67</c:v>
                </c:pt>
                <c:pt idx="4">
                  <c:v>75</c:v>
                </c:pt>
                <c:pt idx="5">
                  <c:v>38</c:v>
                </c:pt>
                <c:pt idx="6">
                  <c:v>33</c:v>
                </c:pt>
                <c:pt idx="7">
                  <c:v>40</c:v>
                </c:pt>
              </c:numCache>
            </c:numRef>
          </c:cat>
          <c:val>
            <c:numRef>
              <c:f>Tabelle1!$B$2:$B$9</c:f>
              <c:numCache>
                <c:formatCode>General</c:formatCode>
                <c:ptCount val="8"/>
              </c:numCache>
            </c:numRef>
          </c:val>
          <c:extLst>
            <c:ext xmlns:c16="http://schemas.microsoft.com/office/drawing/2014/chart" uri="{C3380CC4-5D6E-409C-BE32-E72D297353CC}">
              <c16:uniqueId val="{00000000-F1B2-401F-B7C4-D05EFFBC713D}"/>
            </c:ext>
          </c:extLst>
        </c:ser>
        <c:ser>
          <c:idx val="1"/>
          <c:order val="1"/>
          <c:tx>
            <c:strRef>
              <c:f>Tabelle1!$C$1</c:f>
              <c:strCache>
                <c:ptCount val="1"/>
                <c:pt idx="0">
                  <c:v>CRi</c:v>
                </c:pt>
              </c:strCache>
            </c:strRef>
          </c:tx>
          <c:spPr>
            <a:solidFill>
              <a:schemeClr val="accent2"/>
            </a:solidFill>
            <a:ln>
              <a:noFill/>
            </a:ln>
            <a:effectLst/>
          </c:spPr>
          <c:invertIfNegative val="0"/>
          <c:cat>
            <c:numRef>
              <c:f>Tabelle1!$A$2:$A$9</c:f>
              <c:numCache>
                <c:formatCode>General</c:formatCode>
                <c:ptCount val="8"/>
                <c:pt idx="0">
                  <c:v>56</c:v>
                </c:pt>
                <c:pt idx="1">
                  <c:v>57</c:v>
                </c:pt>
                <c:pt idx="2">
                  <c:v>73</c:v>
                </c:pt>
                <c:pt idx="3">
                  <c:v>67</c:v>
                </c:pt>
                <c:pt idx="4">
                  <c:v>75</c:v>
                </c:pt>
                <c:pt idx="5">
                  <c:v>38</c:v>
                </c:pt>
                <c:pt idx="6">
                  <c:v>33</c:v>
                </c:pt>
                <c:pt idx="7">
                  <c:v>40</c:v>
                </c:pt>
              </c:numCache>
            </c:numRef>
          </c:cat>
          <c:val>
            <c:numRef>
              <c:f>Tabelle1!$C$2:$C$9</c:f>
              <c:numCache>
                <c:formatCode>General</c:formatCode>
                <c:ptCount val="8"/>
              </c:numCache>
            </c:numRef>
          </c:val>
          <c:extLst>
            <c:ext xmlns:c16="http://schemas.microsoft.com/office/drawing/2014/chart" uri="{C3380CC4-5D6E-409C-BE32-E72D297353CC}">
              <c16:uniqueId val="{00000001-F1B2-401F-B7C4-D05EFFBC713D}"/>
            </c:ext>
          </c:extLst>
        </c:ser>
        <c:ser>
          <c:idx val="2"/>
          <c:order val="2"/>
          <c:tx>
            <c:strRef>
              <c:f>Tabelle1!$D$1</c:f>
              <c:strCache>
                <c:ptCount val="1"/>
                <c:pt idx="0">
                  <c:v>MLFS</c:v>
                </c:pt>
              </c:strCache>
            </c:strRef>
          </c:tx>
          <c:spPr>
            <a:solidFill>
              <a:schemeClr val="accent3"/>
            </a:solidFill>
            <a:ln>
              <a:noFill/>
            </a:ln>
            <a:effectLst/>
          </c:spPr>
          <c:invertIfNegative val="0"/>
          <c:cat>
            <c:numRef>
              <c:f>Tabelle1!$A$2:$A$9</c:f>
              <c:numCache>
                <c:formatCode>General</c:formatCode>
                <c:ptCount val="8"/>
                <c:pt idx="0">
                  <c:v>56</c:v>
                </c:pt>
                <c:pt idx="1">
                  <c:v>57</c:v>
                </c:pt>
                <c:pt idx="2">
                  <c:v>73</c:v>
                </c:pt>
                <c:pt idx="3">
                  <c:v>67</c:v>
                </c:pt>
                <c:pt idx="4">
                  <c:v>75</c:v>
                </c:pt>
                <c:pt idx="5">
                  <c:v>38</c:v>
                </c:pt>
                <c:pt idx="6">
                  <c:v>33</c:v>
                </c:pt>
                <c:pt idx="7">
                  <c:v>40</c:v>
                </c:pt>
              </c:numCache>
            </c:numRef>
          </c:cat>
          <c:val>
            <c:numRef>
              <c:f>Tabelle1!$D$2:$D$9</c:f>
              <c:numCache>
                <c:formatCode>General</c:formatCode>
                <c:ptCount val="8"/>
              </c:numCache>
            </c:numRef>
          </c:val>
          <c:extLst>
            <c:ext xmlns:c16="http://schemas.microsoft.com/office/drawing/2014/chart" uri="{C3380CC4-5D6E-409C-BE32-E72D297353CC}">
              <c16:uniqueId val="{00000002-F1B2-401F-B7C4-D05EFFBC713D}"/>
            </c:ext>
          </c:extLst>
        </c:ser>
        <c:ser>
          <c:idx val="3"/>
          <c:order val="3"/>
          <c:tx>
            <c:strRef>
              <c:f>Tabelle1!$E$1</c:f>
              <c:strCache>
                <c:ptCount val="1"/>
                <c:pt idx="0">
                  <c:v>SD</c:v>
                </c:pt>
              </c:strCache>
            </c:strRef>
          </c:tx>
          <c:spPr>
            <a:solidFill>
              <a:schemeClr val="bg1">
                <a:lumMod val="75000"/>
              </a:schemeClr>
            </a:solidFill>
            <a:ln>
              <a:noFill/>
            </a:ln>
            <a:effectLst/>
          </c:spPr>
          <c:invertIfNegative val="0"/>
          <c:cat>
            <c:numRef>
              <c:f>Tabelle1!$A$2:$A$9</c:f>
              <c:numCache>
                <c:formatCode>General</c:formatCode>
                <c:ptCount val="8"/>
                <c:pt idx="0">
                  <c:v>56</c:v>
                </c:pt>
                <c:pt idx="1">
                  <c:v>57</c:v>
                </c:pt>
                <c:pt idx="2">
                  <c:v>73</c:v>
                </c:pt>
                <c:pt idx="3">
                  <c:v>67</c:v>
                </c:pt>
                <c:pt idx="4">
                  <c:v>75</c:v>
                </c:pt>
                <c:pt idx="5">
                  <c:v>38</c:v>
                </c:pt>
                <c:pt idx="6">
                  <c:v>33</c:v>
                </c:pt>
                <c:pt idx="7">
                  <c:v>40</c:v>
                </c:pt>
              </c:numCache>
            </c:numRef>
          </c:cat>
          <c:val>
            <c:numRef>
              <c:f>Tabelle1!$E$2:$E$9</c:f>
              <c:numCache>
                <c:formatCode>General</c:formatCode>
                <c:ptCount val="8"/>
              </c:numCache>
            </c:numRef>
          </c:val>
          <c:extLst>
            <c:ext xmlns:c16="http://schemas.microsoft.com/office/drawing/2014/chart" uri="{C3380CC4-5D6E-409C-BE32-E72D297353CC}">
              <c16:uniqueId val="{00000003-F1B2-401F-B7C4-D05EFFBC713D}"/>
            </c:ext>
          </c:extLst>
        </c:ser>
        <c:ser>
          <c:idx val="4"/>
          <c:order val="4"/>
          <c:tx>
            <c:strRef>
              <c:f>Tabelle1!$F$1</c:f>
              <c:strCache>
                <c:ptCount val="1"/>
                <c:pt idx="0">
                  <c:v>PD</c:v>
                </c:pt>
              </c:strCache>
            </c:strRef>
          </c:tx>
          <c:spPr>
            <a:solidFill>
              <a:schemeClr val="bg1">
                <a:lumMod val="50000"/>
              </a:schemeClr>
            </a:solidFill>
            <a:ln>
              <a:noFill/>
            </a:ln>
            <a:effectLst/>
          </c:spPr>
          <c:invertIfNegative val="0"/>
          <c:cat>
            <c:numRef>
              <c:f>Tabelle1!$A$2:$A$9</c:f>
              <c:numCache>
                <c:formatCode>General</c:formatCode>
                <c:ptCount val="8"/>
                <c:pt idx="0">
                  <c:v>56</c:v>
                </c:pt>
                <c:pt idx="1">
                  <c:v>57</c:v>
                </c:pt>
                <c:pt idx="2">
                  <c:v>73</c:v>
                </c:pt>
                <c:pt idx="3">
                  <c:v>67</c:v>
                </c:pt>
                <c:pt idx="4">
                  <c:v>75</c:v>
                </c:pt>
                <c:pt idx="5">
                  <c:v>38</c:v>
                </c:pt>
                <c:pt idx="6">
                  <c:v>33</c:v>
                </c:pt>
                <c:pt idx="7">
                  <c:v>40</c:v>
                </c:pt>
              </c:numCache>
            </c:numRef>
          </c:cat>
          <c:val>
            <c:numRef>
              <c:f>Tabelle1!$F$2:$F$9</c:f>
              <c:numCache>
                <c:formatCode>General</c:formatCode>
                <c:ptCount val="8"/>
              </c:numCache>
            </c:numRef>
          </c:val>
          <c:extLst>
            <c:ext xmlns:c16="http://schemas.microsoft.com/office/drawing/2014/chart" uri="{C3380CC4-5D6E-409C-BE32-E72D297353CC}">
              <c16:uniqueId val="{00000004-F1B2-401F-B7C4-D05EFFBC713D}"/>
            </c:ext>
          </c:extLst>
        </c:ser>
        <c:dLbls>
          <c:showLegendKey val="0"/>
          <c:showVal val="0"/>
          <c:showCatName val="0"/>
          <c:showSerName val="0"/>
          <c:showPercent val="0"/>
          <c:showBubbleSize val="0"/>
        </c:dLbls>
        <c:gapWidth val="150"/>
        <c:overlap val="100"/>
        <c:axId val="131807103"/>
        <c:axId val="131827487"/>
      </c:barChart>
      <c:catAx>
        <c:axId val="131807103"/>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131827487"/>
        <c:crosses val="autoZero"/>
        <c:auto val="1"/>
        <c:lblAlgn val="ctr"/>
        <c:lblOffset val="100"/>
        <c:noMultiLvlLbl val="0"/>
      </c:catAx>
      <c:valAx>
        <c:axId val="131827487"/>
        <c:scaling>
          <c:orientation val="minMax"/>
          <c:max val="1"/>
        </c:scaling>
        <c:delete val="0"/>
        <c:axPos val="l"/>
        <c:numFmt formatCode="0%" sourceLinked="0"/>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131807103"/>
        <c:crosses val="autoZero"/>
        <c:crossBetween val="between"/>
      </c:valAx>
      <c:spPr>
        <a:noFill/>
        <a:ln>
          <a:noFill/>
        </a:ln>
        <a:effectLst/>
      </c:spPr>
    </c:plotArea>
    <c:legend>
      <c:legendPos val="r"/>
      <c:layout>
        <c:manualLayout>
          <c:xMode val="edge"/>
          <c:yMode val="edge"/>
          <c:x val="0.90669162310720608"/>
          <c:y val="0.31609277098109195"/>
          <c:w val="9.2435645231283392E-2"/>
          <c:h val="0.4070685532720707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IT"/>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588389741433081"/>
          <c:y val="3.6563071297989032E-2"/>
          <c:w val="0.66311531773062993"/>
          <c:h val="0.81408909925241768"/>
        </c:manualLayout>
      </c:layout>
      <c:barChart>
        <c:barDir val="bar"/>
        <c:grouping val="stacked"/>
        <c:varyColors val="0"/>
        <c:ser>
          <c:idx val="0"/>
          <c:order val="0"/>
          <c:tx>
            <c:strRef>
              <c:f>Tabelle1!$B$1</c:f>
              <c:strCache>
                <c:ptCount val="1"/>
                <c:pt idx="0">
                  <c:v>Grade 1/2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Tabelle1!$A$2:$A$13</c:f>
              <c:strCache>
                <c:ptCount val="12"/>
                <c:pt idx="0">
                  <c:v>Pneumonia</c:v>
                </c:pt>
                <c:pt idx="1">
                  <c:v>Vomiting</c:v>
                </c:pt>
                <c:pt idx="2">
                  <c:v>(Azacitidine) Injection-site reaction</c:v>
                </c:pt>
                <c:pt idx="3">
                  <c:v>Hypokalemia</c:v>
                </c:pt>
                <c:pt idx="4">
                  <c:v>Diarrhea</c:v>
                </c:pt>
                <c:pt idx="5">
                  <c:v>Pyrexia</c:v>
                </c:pt>
                <c:pt idx="6">
                  <c:v>Febrile neutropenia</c:v>
                </c:pt>
                <c:pt idx="7">
                  <c:v>Nausea</c:v>
                </c:pt>
                <c:pt idx="8">
                  <c:v>Constipation</c:v>
                </c:pt>
                <c:pt idx="9">
                  <c:v>Anemia</c:v>
                </c:pt>
                <c:pt idx="10">
                  <c:v>Thrombocytopenia</c:v>
                </c:pt>
                <c:pt idx="11">
                  <c:v>Neutropenia</c:v>
                </c:pt>
              </c:strCache>
            </c:strRef>
          </c:cat>
          <c:val>
            <c:numRef>
              <c:f>Tabelle1!$B$2:$B$13</c:f>
              <c:numCache>
                <c:formatCode>General</c:formatCode>
                <c:ptCount val="12"/>
                <c:pt idx="0">
                  <c:v>2</c:v>
                </c:pt>
                <c:pt idx="1">
                  <c:v>18</c:v>
                </c:pt>
                <c:pt idx="2">
                  <c:v>21</c:v>
                </c:pt>
                <c:pt idx="3">
                  <c:v>16</c:v>
                </c:pt>
                <c:pt idx="4">
                  <c:v>26</c:v>
                </c:pt>
                <c:pt idx="5">
                  <c:v>25</c:v>
                </c:pt>
                <c:pt idx="7">
                  <c:v>39</c:v>
                </c:pt>
                <c:pt idx="8">
                  <c:v>40</c:v>
                </c:pt>
                <c:pt idx="9">
                  <c:v>5</c:v>
                </c:pt>
                <c:pt idx="10">
                  <c:v>2</c:v>
                </c:pt>
              </c:numCache>
            </c:numRef>
          </c:val>
          <c:extLst>
            <c:ext xmlns:c16="http://schemas.microsoft.com/office/drawing/2014/chart" uri="{C3380CC4-5D6E-409C-BE32-E72D297353CC}">
              <c16:uniqueId val="{00000000-972D-4E3F-A87F-604F3DBA0A28}"/>
            </c:ext>
          </c:extLst>
        </c:ser>
        <c:ser>
          <c:idx val="1"/>
          <c:order val="1"/>
          <c:tx>
            <c:strRef>
              <c:f>Tabelle1!$C$1</c:f>
              <c:strCache>
                <c:ptCount val="1"/>
                <c:pt idx="0">
                  <c:v>Grade ≥3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Tabelle1!$A$2:$A$13</c:f>
              <c:strCache>
                <c:ptCount val="12"/>
                <c:pt idx="0">
                  <c:v>Pneumonia</c:v>
                </c:pt>
                <c:pt idx="1">
                  <c:v>Vomiting</c:v>
                </c:pt>
                <c:pt idx="2">
                  <c:v>(Azacitidine) Injection-site reaction</c:v>
                </c:pt>
                <c:pt idx="3">
                  <c:v>Hypokalemia</c:v>
                </c:pt>
                <c:pt idx="4">
                  <c:v>Diarrhea</c:v>
                </c:pt>
                <c:pt idx="5">
                  <c:v>Pyrexia</c:v>
                </c:pt>
                <c:pt idx="6">
                  <c:v>Febrile neutropenia</c:v>
                </c:pt>
                <c:pt idx="7">
                  <c:v>Nausea</c:v>
                </c:pt>
                <c:pt idx="8">
                  <c:v>Constipation</c:v>
                </c:pt>
                <c:pt idx="9">
                  <c:v>Anemia</c:v>
                </c:pt>
                <c:pt idx="10">
                  <c:v>Thrombocytopenia</c:v>
                </c:pt>
                <c:pt idx="11">
                  <c:v>Neutropenia</c:v>
                </c:pt>
              </c:strCache>
            </c:strRef>
          </c:cat>
          <c:val>
            <c:numRef>
              <c:f>Tabelle1!$C$2:$C$13</c:f>
              <c:numCache>
                <c:formatCode>General</c:formatCode>
                <c:ptCount val="12"/>
                <c:pt idx="0">
                  <c:v>11</c:v>
                </c:pt>
                <c:pt idx="1">
                  <c:v>4</c:v>
                </c:pt>
                <c:pt idx="3">
                  <c:v>11</c:v>
                </c:pt>
                <c:pt idx="5">
                  <c:v>4</c:v>
                </c:pt>
                <c:pt idx="6">
                  <c:v>37</c:v>
                </c:pt>
                <c:pt idx="7">
                  <c:v>2</c:v>
                </c:pt>
                <c:pt idx="9">
                  <c:v>35</c:v>
                </c:pt>
                <c:pt idx="10">
                  <c:v>51</c:v>
                </c:pt>
                <c:pt idx="11">
                  <c:v>65</c:v>
                </c:pt>
              </c:numCache>
            </c:numRef>
          </c:val>
          <c:extLst>
            <c:ext xmlns:c16="http://schemas.microsoft.com/office/drawing/2014/chart" uri="{C3380CC4-5D6E-409C-BE32-E72D297353CC}">
              <c16:uniqueId val="{00000001-972D-4E3F-A87F-604F3DBA0A28}"/>
            </c:ext>
          </c:extLst>
        </c:ser>
        <c:dLbls>
          <c:showLegendKey val="0"/>
          <c:showVal val="0"/>
          <c:showCatName val="0"/>
          <c:showSerName val="0"/>
          <c:showPercent val="0"/>
          <c:showBubbleSize val="0"/>
        </c:dLbls>
        <c:gapWidth val="150"/>
        <c:overlap val="100"/>
        <c:axId val="549168687"/>
        <c:axId val="549157455"/>
      </c:barChart>
      <c:catAx>
        <c:axId val="549168687"/>
        <c:scaling>
          <c:orientation val="minMax"/>
        </c:scaling>
        <c:delete val="0"/>
        <c:axPos val="l"/>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IT"/>
          </a:p>
        </c:txPr>
        <c:crossAx val="549157455"/>
        <c:crosses val="autoZero"/>
        <c:auto val="1"/>
        <c:lblAlgn val="ctr"/>
        <c:lblOffset val="100"/>
        <c:noMultiLvlLbl val="0"/>
      </c:catAx>
      <c:valAx>
        <c:axId val="549157455"/>
        <c:scaling>
          <c:orientation val="minMax"/>
          <c:max val="7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de-DE" b="1" err="1">
                    <a:solidFill>
                      <a:schemeClr val="tx1"/>
                    </a:solidFill>
                  </a:rPr>
                  <a:t>Patients</a:t>
                </a:r>
                <a:r>
                  <a:rPr lang="de-DE" b="1">
                    <a:solidFill>
                      <a:schemeClr val="tx1"/>
                    </a:solidFill>
                  </a:rPr>
                  <a:t>, %</a:t>
                </a:r>
              </a:p>
            </c:rich>
          </c:tx>
          <c:layout>
            <c:manualLayout>
              <c:xMode val="edge"/>
              <c:yMode val="edge"/>
              <c:x val="0.56522521269797676"/>
              <c:y val="0.91986119150871903"/>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IT"/>
            </a:p>
          </c:txPr>
        </c:title>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ln>
                  <a:noFill/>
                </a:ln>
                <a:solidFill>
                  <a:schemeClr val="tx1"/>
                </a:solidFill>
                <a:latin typeface="+mn-lt"/>
                <a:ea typeface="+mn-ea"/>
                <a:cs typeface="+mn-cs"/>
              </a:defRPr>
            </a:pPr>
            <a:endParaRPr lang="en-IT"/>
          </a:p>
        </c:txPr>
        <c:crossAx val="549168687"/>
        <c:crosses val="autoZero"/>
        <c:crossBetween val="between"/>
        <c:majorUnit val="10"/>
      </c:valAx>
      <c:spPr>
        <a:noFill/>
        <a:ln>
          <a:noFill/>
        </a:ln>
        <a:effectLst/>
      </c:spPr>
    </c:plotArea>
    <c:legend>
      <c:legendPos val="b"/>
      <c:layout>
        <c:manualLayout>
          <c:xMode val="edge"/>
          <c:yMode val="edge"/>
          <c:x val="0.82060197844517324"/>
          <c:y val="0.70464928138012961"/>
          <c:w val="0.14988413708198414"/>
          <c:h val="0.1240194635871598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205406142414015"/>
          <c:y val="7.850142718258081E-2"/>
          <c:w val="0.65494585904034719"/>
          <c:h val="0.78266450208501803"/>
        </c:manualLayout>
      </c:layout>
      <c:barChart>
        <c:barDir val="bar"/>
        <c:grouping val="stacked"/>
        <c:varyColors val="0"/>
        <c:ser>
          <c:idx val="0"/>
          <c:order val="0"/>
          <c:tx>
            <c:strRef>
              <c:f>Sheet1!$B$1</c:f>
              <c:strCache>
                <c:ptCount val="1"/>
                <c:pt idx="0">
                  <c:v>Grade 1/2</c:v>
                </c:pt>
              </c:strCache>
            </c:strRef>
          </c:tx>
          <c:spPr>
            <a:solidFill>
              <a:schemeClr val="accent2"/>
            </a:solidFill>
            <a:ln>
              <a:noFill/>
            </a:ln>
            <a:effectLst/>
          </c:spPr>
          <c:invertIfNegative val="0"/>
          <c:dLbls>
            <c:dLbl>
              <c:idx val="0"/>
              <c:tx>
                <c:rich>
                  <a:bodyPr/>
                  <a:lstStyle/>
                  <a:p>
                    <a:r>
                      <a:rPr lang="en-US"/>
                      <a:t>7.0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8876-854C-B02D-7D50F6941474}"/>
                </c:ext>
              </c:extLst>
            </c:dLbl>
            <c:dLbl>
              <c:idx val="1"/>
              <c:tx>
                <c:rich>
                  <a:bodyPr/>
                  <a:lstStyle/>
                  <a:p>
                    <a:r>
                      <a:rPr lang="en-US"/>
                      <a:t>5.6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8876-854C-B02D-7D50F6941474}"/>
                </c:ext>
              </c:extLst>
            </c:dLbl>
            <c:dLbl>
              <c:idx val="2"/>
              <c:tx>
                <c:rich>
                  <a:bodyPr/>
                  <a:lstStyle/>
                  <a:p>
                    <a:r>
                      <a:rPr lang="en-US"/>
                      <a:t>7.0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8876-854C-B02D-7D50F6941474}"/>
                </c:ext>
              </c:extLst>
            </c:dLbl>
            <c:dLbl>
              <c:idx val="3"/>
              <c:tx>
                <c:rich>
                  <a:bodyPr/>
                  <a:lstStyle/>
                  <a:p>
                    <a:r>
                      <a:rPr lang="en-US"/>
                      <a:t>7.0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8876-854C-B02D-7D50F6941474}"/>
                </c:ext>
              </c:extLst>
            </c:dLbl>
            <c:dLbl>
              <c:idx val="4"/>
              <c:tx>
                <c:rich>
                  <a:bodyPr/>
                  <a:lstStyle/>
                  <a:p>
                    <a:r>
                      <a:rPr lang="en-US"/>
                      <a:t>7.0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8876-854C-B02D-7D50F6941474}"/>
                </c:ext>
              </c:extLst>
            </c:dLbl>
            <c:dLbl>
              <c:idx val="5"/>
              <c:tx>
                <c:rich>
                  <a:bodyPr/>
                  <a:lstStyle/>
                  <a:p>
                    <a:r>
                      <a:rPr lang="en-US"/>
                      <a:t>8.5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8876-854C-B02D-7D50F6941474}"/>
                </c:ext>
              </c:extLst>
            </c:dLbl>
            <c:dLbl>
              <c:idx val="6"/>
              <c:tx>
                <c:rich>
                  <a:bodyPr/>
                  <a:lstStyle/>
                  <a:p>
                    <a:r>
                      <a:rPr lang="en-US"/>
                      <a:t>8.5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8876-854C-B02D-7D50F6941474}"/>
                </c:ext>
              </c:extLst>
            </c:dLbl>
            <c:dLbl>
              <c:idx val="7"/>
              <c:tx>
                <c:rich>
                  <a:bodyPr/>
                  <a:lstStyle/>
                  <a:p>
                    <a:r>
                      <a:rPr lang="en-US"/>
                      <a:t>9.9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8876-854C-B02D-7D50F6941474}"/>
                </c:ext>
              </c:extLst>
            </c:dLbl>
            <c:dLbl>
              <c:idx val="8"/>
              <c:tx>
                <c:rich>
                  <a:bodyPr/>
                  <a:lstStyle/>
                  <a:p>
                    <a:r>
                      <a:rPr lang="en-US"/>
                      <a:t>12.7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8876-854C-B02D-7D50F6941474}"/>
                </c:ext>
              </c:extLst>
            </c:dLbl>
            <c:dLbl>
              <c:idx val="9"/>
              <c:tx>
                <c:rich>
                  <a:bodyPr/>
                  <a:lstStyle/>
                  <a:p>
                    <a:r>
                      <a:rPr lang="en-US"/>
                      <a:t>15.5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8876-854C-B02D-7D50F6941474}"/>
                </c:ext>
              </c:extLst>
            </c:dLbl>
            <c:dLbl>
              <c:idx val="10"/>
              <c:tx>
                <c:rich>
                  <a:bodyPr/>
                  <a:lstStyle/>
                  <a:p>
                    <a:r>
                      <a:rPr lang="en-US"/>
                      <a:t>19.7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8876-854C-B02D-7D50F6941474}"/>
                </c:ext>
              </c:extLst>
            </c:dLbl>
            <c:dLbl>
              <c:idx val="11"/>
              <c:tx>
                <c:rich>
                  <a:bodyPr/>
                  <a:lstStyle/>
                  <a:p>
                    <a:r>
                      <a:rPr lang="en-US"/>
                      <a:t>19.7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8876-854C-B02D-7D50F6941474}"/>
                </c:ext>
              </c:extLst>
            </c:dLbl>
            <c:dLbl>
              <c:idx val="12"/>
              <c:tx>
                <c:rich>
                  <a:bodyPr/>
                  <a:lstStyle/>
                  <a:p>
                    <a:r>
                      <a:rPr lang="en-US"/>
                      <a:t>8.5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876-854C-B02D-7D50F6941474}"/>
                </c:ext>
              </c:extLst>
            </c:dLbl>
            <c:dLbl>
              <c:idx val="13"/>
              <c:tx>
                <c:rich>
                  <a:bodyPr/>
                  <a:lstStyle/>
                  <a:p>
                    <a:r>
                      <a:rPr lang="en-US"/>
                      <a:t>21.1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8876-854C-B02D-7D50F6941474}"/>
                </c:ext>
              </c:extLst>
            </c:dLbl>
            <c:dLbl>
              <c:idx val="14"/>
              <c:tx>
                <c:rich>
                  <a:bodyPr/>
                  <a:lstStyle/>
                  <a:p>
                    <a:r>
                      <a:rPr lang="en-US"/>
                      <a:t>23.9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876-854C-B02D-7D50F6941474}"/>
                </c:ext>
              </c:extLst>
            </c:dLbl>
            <c:dLbl>
              <c:idx val="15"/>
              <c:tx>
                <c:rich>
                  <a:bodyPr/>
                  <a:lstStyle/>
                  <a:p>
                    <a:r>
                      <a:rPr lang="en-US"/>
                      <a:t>29.6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876-854C-B02D-7D50F694147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n-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URTI</c:v>
                </c:pt>
                <c:pt idx="1">
                  <c:v>Thrombocytopenia</c:v>
                </c:pt>
                <c:pt idx="2">
                  <c:v>Immunization reaction</c:v>
                </c:pt>
                <c:pt idx="3">
                  <c:v>GERD</c:v>
                </c:pt>
                <c:pt idx="4">
                  <c:v>Epistaxis</c:v>
                </c:pt>
                <c:pt idx="5">
                  <c:v>Petechiae</c:v>
                </c:pt>
                <c:pt idx="6">
                  <c:v>Arthralgia</c:v>
                </c:pt>
                <c:pt idx="7">
                  <c:v>Back pain</c:v>
                </c:pt>
                <c:pt idx="8">
                  <c:v>Constipation</c:v>
                </c:pt>
                <c:pt idx="9">
                  <c:v>Fatigue</c:v>
                </c:pt>
                <c:pt idx="10">
                  <c:v>Nausea</c:v>
                </c:pt>
                <c:pt idx="11">
                  <c:v>Headache</c:v>
                </c:pt>
                <c:pt idx="12">
                  <c:v>Neutropenia</c:v>
                </c:pt>
                <c:pt idx="13">
                  <c:v>Diarrhea</c:v>
                </c:pt>
                <c:pt idx="14">
                  <c:v>COVID-19</c:v>
                </c:pt>
                <c:pt idx="15">
                  <c:v>Contusion</c:v>
                </c:pt>
              </c:strCache>
            </c:strRef>
          </c:cat>
          <c:val>
            <c:numRef>
              <c:f>Sheet1!$B$2:$B$17</c:f>
              <c:numCache>
                <c:formatCode>0.0</c:formatCode>
                <c:ptCount val="16"/>
                <c:pt idx="0">
                  <c:v>7.042253521126761</c:v>
                </c:pt>
                <c:pt idx="1">
                  <c:v>5.6338028169014089</c:v>
                </c:pt>
                <c:pt idx="2">
                  <c:v>7.042253521126761</c:v>
                </c:pt>
                <c:pt idx="3">
                  <c:v>7.042253521126761</c:v>
                </c:pt>
                <c:pt idx="4">
                  <c:v>7.042253521126761</c:v>
                </c:pt>
                <c:pt idx="5">
                  <c:v>8.4507042253521121</c:v>
                </c:pt>
                <c:pt idx="6">
                  <c:v>8.4507042253521121</c:v>
                </c:pt>
                <c:pt idx="7">
                  <c:v>9.8591549295774641</c:v>
                </c:pt>
                <c:pt idx="8">
                  <c:v>12.676056338028168</c:v>
                </c:pt>
                <c:pt idx="9">
                  <c:v>15.492957746478872</c:v>
                </c:pt>
                <c:pt idx="10">
                  <c:v>19.718309859154928</c:v>
                </c:pt>
                <c:pt idx="11">
                  <c:v>19.718309859154928</c:v>
                </c:pt>
                <c:pt idx="12">
                  <c:v>8.4507042253521121</c:v>
                </c:pt>
                <c:pt idx="13">
                  <c:v>21.12676056338028</c:v>
                </c:pt>
                <c:pt idx="14">
                  <c:v>23.943661971830984</c:v>
                </c:pt>
                <c:pt idx="15">
                  <c:v>29.577464788732392</c:v>
                </c:pt>
              </c:numCache>
            </c:numRef>
          </c:val>
          <c:extLst>
            <c:ext xmlns:c16="http://schemas.microsoft.com/office/drawing/2014/chart" uri="{C3380CC4-5D6E-409C-BE32-E72D297353CC}">
              <c16:uniqueId val="{00000000-18A0-9D4A-850E-2DD3DB9AC302}"/>
            </c:ext>
          </c:extLst>
        </c:ser>
        <c:ser>
          <c:idx val="1"/>
          <c:order val="1"/>
          <c:tx>
            <c:strRef>
              <c:f>Sheet1!$C$1</c:f>
              <c:strCache>
                <c:ptCount val="1"/>
                <c:pt idx="0">
                  <c:v>Grade ≥3</c:v>
                </c:pt>
              </c:strCache>
            </c:strRef>
          </c:tx>
          <c:spPr>
            <a:solidFill>
              <a:schemeClr val="accent3"/>
            </a:solidFill>
            <a:ln>
              <a:noFill/>
            </a:ln>
            <a:effectLst/>
          </c:spPr>
          <c:invertIfNegative val="0"/>
          <c:cat>
            <c:strRef>
              <c:f>Sheet1!$A$2:$A$17</c:f>
              <c:strCache>
                <c:ptCount val="16"/>
                <c:pt idx="0">
                  <c:v>URTI</c:v>
                </c:pt>
                <c:pt idx="1">
                  <c:v>Thrombocytopenia</c:v>
                </c:pt>
                <c:pt idx="2">
                  <c:v>Immunization reaction</c:v>
                </c:pt>
                <c:pt idx="3">
                  <c:v>GERD</c:v>
                </c:pt>
                <c:pt idx="4">
                  <c:v>Epistaxis</c:v>
                </c:pt>
                <c:pt idx="5">
                  <c:v>Petechiae</c:v>
                </c:pt>
                <c:pt idx="6">
                  <c:v>Arthralgia</c:v>
                </c:pt>
                <c:pt idx="7">
                  <c:v>Back pain</c:v>
                </c:pt>
                <c:pt idx="8">
                  <c:v>Constipation</c:v>
                </c:pt>
                <c:pt idx="9">
                  <c:v>Fatigue</c:v>
                </c:pt>
                <c:pt idx="10">
                  <c:v>Nausea</c:v>
                </c:pt>
                <c:pt idx="11">
                  <c:v>Headache</c:v>
                </c:pt>
                <c:pt idx="12">
                  <c:v>Neutropenia</c:v>
                </c:pt>
                <c:pt idx="13">
                  <c:v>Diarrhea</c:v>
                </c:pt>
                <c:pt idx="14">
                  <c:v>COVID-19</c:v>
                </c:pt>
                <c:pt idx="15">
                  <c:v>Contusion</c:v>
                </c:pt>
              </c:strCache>
            </c:strRef>
          </c:cat>
          <c:val>
            <c:numRef>
              <c:f>Sheet1!$C$2:$C$17</c:f>
              <c:numCache>
                <c:formatCode>0.00</c:formatCode>
                <c:ptCount val="16"/>
                <c:pt idx="0">
                  <c:v>0</c:v>
                </c:pt>
                <c:pt idx="1">
                  <c:v>1.4084507042253522</c:v>
                </c:pt>
                <c:pt idx="2">
                  <c:v>0</c:v>
                </c:pt>
                <c:pt idx="3">
                  <c:v>0</c:v>
                </c:pt>
                <c:pt idx="4">
                  <c:v>0</c:v>
                </c:pt>
                <c:pt idx="5">
                  <c:v>0</c:v>
                </c:pt>
                <c:pt idx="6">
                  <c:v>0</c:v>
                </c:pt>
                <c:pt idx="7">
                  <c:v>0</c:v>
                </c:pt>
                <c:pt idx="8">
                  <c:v>0</c:v>
                </c:pt>
                <c:pt idx="9">
                  <c:v>0</c:v>
                </c:pt>
                <c:pt idx="10">
                  <c:v>0</c:v>
                </c:pt>
                <c:pt idx="11">
                  <c:v>0</c:v>
                </c:pt>
                <c:pt idx="12">
                  <c:v>14.084507042253522</c:v>
                </c:pt>
                <c:pt idx="13">
                  <c:v>1.4084507042253522</c:v>
                </c:pt>
                <c:pt idx="14">
                  <c:v>1.4084507042253522</c:v>
                </c:pt>
                <c:pt idx="15">
                  <c:v>0</c:v>
                </c:pt>
              </c:numCache>
            </c:numRef>
          </c:val>
          <c:extLst>
            <c:ext xmlns:c16="http://schemas.microsoft.com/office/drawing/2014/chart" uri="{C3380CC4-5D6E-409C-BE32-E72D297353CC}">
              <c16:uniqueId val="{00000001-18A0-9D4A-850E-2DD3DB9AC302}"/>
            </c:ext>
          </c:extLst>
        </c:ser>
        <c:dLbls>
          <c:showLegendKey val="0"/>
          <c:showVal val="0"/>
          <c:showCatName val="0"/>
          <c:showSerName val="0"/>
          <c:showPercent val="0"/>
          <c:showBubbleSize val="0"/>
        </c:dLbls>
        <c:gapWidth val="50"/>
        <c:overlap val="100"/>
        <c:axId val="281887696"/>
        <c:axId val="281889656"/>
      </c:barChart>
      <c:catAx>
        <c:axId val="281887696"/>
        <c:scaling>
          <c:orientation val="minMax"/>
        </c:scaling>
        <c:delete val="0"/>
        <c:axPos val="l"/>
        <c:numFmt formatCode="General" sourceLinked="1"/>
        <c:majorTickMark val="none"/>
        <c:minorTickMark val="out"/>
        <c:tickLblPos val="nextTo"/>
        <c:spPr>
          <a:noFill/>
          <a:ln w="1905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IT"/>
          </a:p>
        </c:txPr>
        <c:crossAx val="281889656"/>
        <c:crosses val="autoZero"/>
        <c:auto val="1"/>
        <c:lblAlgn val="ctr"/>
        <c:lblOffset val="10"/>
        <c:tickLblSkip val="1"/>
        <c:noMultiLvlLbl val="0"/>
      </c:catAx>
      <c:valAx>
        <c:axId val="281889656"/>
        <c:scaling>
          <c:orientation val="minMax"/>
          <c:max val="70"/>
          <c:min val="0"/>
        </c:scaling>
        <c:delete val="0"/>
        <c:axPos val="b"/>
        <c:title>
          <c:tx>
            <c:rich>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r>
                  <a:rPr lang="en-US" sz="900" b="0">
                    <a:solidFill>
                      <a:schemeClr val="tx1"/>
                    </a:solidFill>
                  </a:rPr>
                  <a:t>Patients</a:t>
                </a:r>
                <a:r>
                  <a:rPr lang="en-US" sz="900" b="0" baseline="0">
                    <a:solidFill>
                      <a:schemeClr val="tx1"/>
                    </a:solidFill>
                  </a:rPr>
                  <a:t>, %</a:t>
                </a:r>
                <a:endParaRPr lang="en-US" sz="900" b="0">
                  <a:solidFill>
                    <a:schemeClr val="tx1"/>
                  </a:solidFill>
                </a:endParaRPr>
              </a:p>
            </c:rich>
          </c:tx>
          <c:layout>
            <c:manualLayout>
              <c:xMode val="edge"/>
              <c:yMode val="edge"/>
              <c:x val="0.52533259649235675"/>
              <c:y val="0.9345251215559157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IT"/>
            </a:p>
          </c:txPr>
        </c:title>
        <c:numFmt formatCode="#,##0" sourceLinked="0"/>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IT"/>
          </a:p>
        </c:txPr>
        <c:crossAx val="281887696"/>
        <c:crosses val="autoZero"/>
        <c:crossBetween val="between"/>
        <c:majorUnit val="10"/>
        <c:minorUnit val="5"/>
      </c:valAx>
      <c:spPr>
        <a:noFill/>
        <a:ln>
          <a:noFill/>
        </a:ln>
        <a:effectLst/>
      </c:spPr>
    </c:plotArea>
    <c:legend>
      <c:legendPos val="r"/>
      <c:layout>
        <c:manualLayout>
          <c:xMode val="edge"/>
          <c:yMode val="edge"/>
          <c:x val="0.7651972707614022"/>
          <c:y val="0.74224904137641545"/>
          <c:w val="0.17336091810638501"/>
          <c:h val="0.10064796748032787"/>
        </c:manualLayout>
      </c:layout>
      <c:overlay val="0"/>
      <c:spPr>
        <a:solidFill>
          <a:schemeClr val="bg1"/>
        </a:solid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IT"/>
        </a:p>
      </c:txPr>
    </c:legend>
    <c:plotVisOnly val="1"/>
    <c:dispBlanksAs val="gap"/>
    <c:showDLblsOverMax val="0"/>
  </c:chart>
  <c:spPr>
    <a:noFill/>
    <a:ln>
      <a:noFill/>
    </a:ln>
    <a:effectLst/>
  </c:spPr>
  <c:txPr>
    <a:bodyPr/>
    <a:lstStyle/>
    <a:p>
      <a:pPr>
        <a:defRPr sz="1000">
          <a:latin typeface="Arial" panose="020B0604020202020204" pitchFamily="34" charset="0"/>
          <a:cs typeface="Arial" panose="020B0604020202020204" pitchFamily="34" charset="0"/>
        </a:defRPr>
      </a:pPr>
      <a:endParaRPr lang="en-IT"/>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de-DE" sz="1200" b="1">
                <a:solidFill>
                  <a:schemeClr val="tx1"/>
                </a:solidFill>
              </a:rPr>
              <a:t>Median follow-</a:t>
            </a:r>
            <a:r>
              <a:rPr lang="de-DE" sz="1200" b="1" err="1">
                <a:solidFill>
                  <a:schemeClr val="tx1"/>
                </a:solidFill>
              </a:rPr>
              <a:t>up</a:t>
            </a:r>
            <a:r>
              <a:rPr lang="de-DE" sz="1200" b="1">
                <a:solidFill>
                  <a:schemeClr val="tx1"/>
                </a:solidFill>
              </a:rPr>
              <a:t> time: 43.2 </a:t>
            </a:r>
            <a:r>
              <a:rPr lang="de-DE" sz="1200" b="1" err="1">
                <a:solidFill>
                  <a:schemeClr val="tx1"/>
                </a:solidFill>
              </a:rPr>
              <a:t>months</a:t>
            </a:r>
            <a:r>
              <a:rPr lang="de-DE" sz="1200" b="1">
                <a:solidFill>
                  <a:schemeClr val="tx1"/>
                </a:solidFill>
              </a:rPr>
              <a:t> (</a:t>
            </a:r>
            <a:r>
              <a:rPr lang="de-DE" sz="1200" b="1" err="1">
                <a:solidFill>
                  <a:schemeClr val="tx1"/>
                </a:solidFill>
              </a:rPr>
              <a:t>range</a:t>
            </a:r>
            <a:r>
              <a:rPr lang="de-DE" sz="1200" b="1">
                <a:solidFill>
                  <a:schemeClr val="tx1"/>
                </a:solidFill>
              </a:rPr>
              <a:t>: &lt;0.1–53.4)</a:t>
            </a:r>
          </a:p>
        </c:rich>
      </c:tx>
      <c:layout>
        <c:manualLayout>
          <c:xMode val="edge"/>
          <c:yMode val="edge"/>
          <c:x val="0.19392203188245632"/>
          <c:y val="7.511948137983248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IT"/>
        </a:p>
      </c:txPr>
    </c:title>
    <c:autoTitleDeleted val="0"/>
    <c:plotArea>
      <c:layout>
        <c:manualLayout>
          <c:layoutTarget val="inner"/>
          <c:xMode val="edge"/>
          <c:yMode val="edge"/>
          <c:x val="0.14663003423851029"/>
          <c:y val="0.20791127916055457"/>
          <c:w val="0.81849997779477546"/>
          <c:h val="0.56104529941324"/>
        </c:manualLayout>
      </c:layout>
      <c:barChart>
        <c:barDir val="col"/>
        <c:grouping val="clustered"/>
        <c:varyColors val="0"/>
        <c:ser>
          <c:idx val="0"/>
          <c:order val="0"/>
          <c:tx>
            <c:strRef>
              <c:f>Tabelle1!$B$1</c:f>
              <c:strCache>
                <c:ptCount val="1"/>
                <c:pt idx="0">
                  <c:v>Spalte2</c:v>
                </c:pt>
              </c:strCache>
            </c:strRef>
          </c:tx>
          <c:spPr>
            <a:solidFill>
              <a:schemeClr val="bg1">
                <a:lumMod val="50000"/>
              </a:schemeClr>
            </a:solidFill>
            <a:ln>
              <a:noFill/>
            </a:ln>
            <a:effectLst/>
          </c:spPr>
          <c:invertIfNegative val="0"/>
          <c:dLbls>
            <c:dLbl>
              <c:idx val="4"/>
              <c:tx>
                <c:rich>
                  <a:bodyPr/>
                  <a:lstStyle/>
                  <a:p>
                    <a:endParaRPr lang="en-US"/>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52C-4427-8304-59E58A072D3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Tabelle1!$A$2:$A$20</c:f>
              <c:numCache>
                <c:formatCode>General</c:formatCode>
                <c:ptCount val="19"/>
                <c:pt idx="0">
                  <c:v>0</c:v>
                </c:pt>
                <c:pt idx="1">
                  <c:v>3</c:v>
                </c:pt>
                <c:pt idx="2">
                  <c:v>6</c:v>
                </c:pt>
                <c:pt idx="3">
                  <c:v>9</c:v>
                </c:pt>
                <c:pt idx="4">
                  <c:v>12</c:v>
                </c:pt>
                <c:pt idx="5">
                  <c:v>15</c:v>
                </c:pt>
                <c:pt idx="6">
                  <c:v>18</c:v>
                </c:pt>
                <c:pt idx="7">
                  <c:v>21</c:v>
                </c:pt>
                <c:pt idx="8">
                  <c:v>24</c:v>
                </c:pt>
                <c:pt idx="9">
                  <c:v>27</c:v>
                </c:pt>
                <c:pt idx="10">
                  <c:v>30</c:v>
                </c:pt>
                <c:pt idx="11">
                  <c:v>33</c:v>
                </c:pt>
                <c:pt idx="12">
                  <c:v>36</c:v>
                </c:pt>
                <c:pt idx="13">
                  <c:v>39</c:v>
                </c:pt>
                <c:pt idx="14">
                  <c:v>42</c:v>
                </c:pt>
                <c:pt idx="15">
                  <c:v>45</c:v>
                </c:pt>
                <c:pt idx="16">
                  <c:v>48</c:v>
                </c:pt>
                <c:pt idx="17">
                  <c:v>51</c:v>
                </c:pt>
                <c:pt idx="18">
                  <c:v>54</c:v>
                </c:pt>
              </c:numCache>
            </c:numRef>
          </c:cat>
          <c:val>
            <c:numRef>
              <c:f>Tabelle1!$B$2:$B$20</c:f>
              <c:numCache>
                <c:formatCode>General</c:formatCode>
                <c:ptCount val="19"/>
              </c:numCache>
            </c:numRef>
          </c:val>
          <c:extLst>
            <c:ext xmlns:c16="http://schemas.microsoft.com/office/drawing/2014/chart" uri="{C3380CC4-5D6E-409C-BE32-E72D297353CC}">
              <c16:uniqueId val="{00000001-752C-4427-8304-59E58A072D3A}"/>
            </c:ext>
          </c:extLst>
        </c:ser>
        <c:dLbls>
          <c:dLblPos val="outEnd"/>
          <c:showLegendKey val="0"/>
          <c:showVal val="1"/>
          <c:showCatName val="0"/>
          <c:showSerName val="0"/>
          <c:showPercent val="0"/>
          <c:showBubbleSize val="0"/>
        </c:dLbls>
        <c:gapWidth val="96"/>
        <c:overlap val="100"/>
        <c:axId val="214982288"/>
        <c:axId val="214978544"/>
      </c:barChart>
      <c:catAx>
        <c:axId val="214982288"/>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de-DE" sz="1200" err="1">
                    <a:solidFill>
                      <a:schemeClr val="tx1"/>
                    </a:solidFill>
                  </a:rPr>
                  <a:t>Months</a:t>
                </a:r>
                <a:endParaRPr lang="de-DE" sz="1200">
                  <a:solidFill>
                    <a:schemeClr val="tx1"/>
                  </a:solidFill>
                </a:endParaRP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IT"/>
            </a:p>
          </c:txPr>
        </c:title>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IT"/>
          </a:p>
        </c:txPr>
        <c:crossAx val="214978544"/>
        <c:crosses val="autoZero"/>
        <c:auto val="1"/>
        <c:lblAlgn val="ctr"/>
        <c:lblOffset val="100"/>
        <c:noMultiLvlLbl val="0"/>
      </c:catAx>
      <c:valAx>
        <c:axId val="214978544"/>
        <c:scaling>
          <c:orientation val="minMax"/>
          <c:max val="1"/>
          <c:min val="0"/>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de-DE" sz="1200" err="1">
                    <a:solidFill>
                      <a:schemeClr val="tx1"/>
                    </a:solidFill>
                  </a:rPr>
                  <a:t>Probability</a:t>
                </a:r>
                <a:r>
                  <a:rPr lang="de-DE" sz="1200">
                    <a:solidFill>
                      <a:schemeClr val="tx1"/>
                    </a:solidFill>
                  </a:rPr>
                  <a:t> </a:t>
                </a:r>
                <a:r>
                  <a:rPr lang="de-DE" sz="1200" err="1">
                    <a:solidFill>
                      <a:schemeClr val="tx1"/>
                    </a:solidFill>
                  </a:rPr>
                  <a:t>of</a:t>
                </a:r>
                <a:r>
                  <a:rPr lang="de-DE" sz="1200">
                    <a:solidFill>
                      <a:schemeClr val="tx1"/>
                    </a:solidFill>
                  </a:rPr>
                  <a:t> </a:t>
                </a:r>
                <a:r>
                  <a:rPr lang="de-DE" sz="1200" err="1">
                    <a:solidFill>
                      <a:schemeClr val="tx1"/>
                    </a:solidFill>
                  </a:rPr>
                  <a:t>overall</a:t>
                </a:r>
                <a:r>
                  <a:rPr lang="de-DE" sz="1200">
                    <a:solidFill>
                      <a:schemeClr val="tx1"/>
                    </a:solidFill>
                  </a:rPr>
                  <a:t> </a:t>
                </a:r>
                <a:r>
                  <a:rPr lang="de-DE" sz="1200" err="1">
                    <a:solidFill>
                      <a:schemeClr val="tx1"/>
                    </a:solidFill>
                  </a:rPr>
                  <a:t>survival</a:t>
                </a:r>
                <a:endParaRPr lang="de-DE" sz="1200">
                  <a:solidFill>
                    <a:schemeClr val="tx1"/>
                  </a:solidFill>
                </a:endParaRPr>
              </a:p>
            </c:rich>
          </c:tx>
          <c:layout>
            <c:manualLayout>
              <c:xMode val="edge"/>
              <c:yMode val="edge"/>
              <c:x val="4.4980000258323723E-2"/>
              <c:y val="9.9927024677045381E-2"/>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IT"/>
            </a:p>
          </c:txPr>
        </c:title>
        <c:numFmt formatCode="General" sourceLinked="0"/>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214982288"/>
        <c:crosses val="autoZero"/>
        <c:crossBetween val="midCat"/>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90050803195957"/>
          <c:y val="0.10976948744488572"/>
          <c:w val="0.80726464934601405"/>
          <c:h val="0.75034061026446497"/>
        </c:manualLayout>
      </c:layout>
      <c:barChart>
        <c:barDir val="col"/>
        <c:grouping val="clustered"/>
        <c:varyColors val="0"/>
        <c:ser>
          <c:idx val="0"/>
          <c:order val="0"/>
          <c:tx>
            <c:strRef>
              <c:f>Tabelle1!$B$1</c:f>
              <c:strCache>
                <c:ptCount val="1"/>
                <c:pt idx="0">
                  <c:v>Spalte2</c:v>
                </c:pt>
              </c:strCache>
            </c:strRef>
          </c:tx>
          <c:spPr>
            <a:solidFill>
              <a:schemeClr val="bg1">
                <a:lumMod val="50000"/>
              </a:schemeClr>
            </a:solidFill>
            <a:ln>
              <a:noFill/>
            </a:ln>
            <a:effectLst/>
          </c:spPr>
          <c:invertIfNegative val="0"/>
          <c:dLbls>
            <c:dLbl>
              <c:idx val="4"/>
              <c:tx>
                <c:rich>
                  <a:bodyPr/>
                  <a:lstStyle/>
                  <a:p>
                    <a:endParaRPr lang="en-US"/>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D56-1C4C-97AE-F845A9BD660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Tabelle1!$A$2:$A$19</c:f>
              <c:numCache>
                <c:formatCode>General</c:formatCode>
                <c:ptCount val="18"/>
                <c:pt idx="0">
                  <c:v>0</c:v>
                </c:pt>
                <c:pt idx="1">
                  <c:v>3</c:v>
                </c:pt>
                <c:pt idx="2">
                  <c:v>6</c:v>
                </c:pt>
                <c:pt idx="3">
                  <c:v>9</c:v>
                </c:pt>
                <c:pt idx="4">
                  <c:v>12</c:v>
                </c:pt>
                <c:pt idx="5">
                  <c:v>15</c:v>
                </c:pt>
                <c:pt idx="6">
                  <c:v>18</c:v>
                </c:pt>
                <c:pt idx="7">
                  <c:v>21</c:v>
                </c:pt>
                <c:pt idx="8">
                  <c:v>24</c:v>
                </c:pt>
                <c:pt idx="9">
                  <c:v>27</c:v>
                </c:pt>
                <c:pt idx="10">
                  <c:v>30</c:v>
                </c:pt>
                <c:pt idx="11">
                  <c:v>33</c:v>
                </c:pt>
                <c:pt idx="12">
                  <c:v>36</c:v>
                </c:pt>
                <c:pt idx="13">
                  <c:v>39</c:v>
                </c:pt>
                <c:pt idx="14">
                  <c:v>42</c:v>
                </c:pt>
                <c:pt idx="15">
                  <c:v>45</c:v>
                </c:pt>
                <c:pt idx="16">
                  <c:v>48</c:v>
                </c:pt>
                <c:pt idx="17">
                  <c:v>51</c:v>
                </c:pt>
              </c:numCache>
            </c:numRef>
          </c:cat>
          <c:val>
            <c:numRef>
              <c:f>Tabelle1!$B$2:$B$19</c:f>
              <c:numCache>
                <c:formatCode>General</c:formatCode>
                <c:ptCount val="18"/>
              </c:numCache>
            </c:numRef>
          </c:val>
          <c:extLst>
            <c:ext xmlns:c16="http://schemas.microsoft.com/office/drawing/2014/chart" uri="{C3380CC4-5D6E-409C-BE32-E72D297353CC}">
              <c16:uniqueId val="{00000001-AD56-1C4C-97AE-F845A9BD6607}"/>
            </c:ext>
          </c:extLst>
        </c:ser>
        <c:dLbls>
          <c:dLblPos val="outEnd"/>
          <c:showLegendKey val="0"/>
          <c:showVal val="1"/>
          <c:showCatName val="0"/>
          <c:showSerName val="0"/>
          <c:showPercent val="0"/>
          <c:showBubbleSize val="0"/>
        </c:dLbls>
        <c:gapWidth val="96"/>
        <c:overlap val="100"/>
        <c:axId val="214982288"/>
        <c:axId val="214978544"/>
      </c:barChart>
      <c:catAx>
        <c:axId val="214982288"/>
        <c:scaling>
          <c:orientation val="minMax"/>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IT"/>
          </a:p>
        </c:txPr>
        <c:crossAx val="214978544"/>
        <c:crosses val="autoZero"/>
        <c:auto val="1"/>
        <c:lblAlgn val="ctr"/>
        <c:lblOffset val="100"/>
        <c:noMultiLvlLbl val="0"/>
      </c:catAx>
      <c:valAx>
        <c:axId val="214978544"/>
        <c:scaling>
          <c:orientation val="minMax"/>
          <c:max val="1"/>
          <c:min val="0"/>
        </c:scaling>
        <c:delete val="0"/>
        <c:axPos val="l"/>
        <c:numFmt formatCode="General" sourceLinked="0"/>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214982288"/>
        <c:crosses val="autoZero"/>
        <c:crossBetween val="midCat"/>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90050803195957"/>
          <c:y val="0.10976948744488572"/>
          <c:w val="0.80726464934601405"/>
          <c:h val="0.75034061026446497"/>
        </c:manualLayout>
      </c:layout>
      <c:barChart>
        <c:barDir val="col"/>
        <c:grouping val="clustered"/>
        <c:varyColors val="0"/>
        <c:ser>
          <c:idx val="0"/>
          <c:order val="0"/>
          <c:tx>
            <c:strRef>
              <c:f>Tabelle1!$B$1</c:f>
              <c:strCache>
                <c:ptCount val="1"/>
                <c:pt idx="0">
                  <c:v>Spalte2</c:v>
                </c:pt>
              </c:strCache>
            </c:strRef>
          </c:tx>
          <c:spPr>
            <a:solidFill>
              <a:schemeClr val="bg1">
                <a:lumMod val="50000"/>
              </a:schemeClr>
            </a:solidFill>
            <a:ln>
              <a:noFill/>
            </a:ln>
            <a:effectLst/>
          </c:spPr>
          <c:invertIfNegative val="0"/>
          <c:dLbls>
            <c:dLbl>
              <c:idx val="4"/>
              <c:tx>
                <c:rich>
                  <a:bodyPr/>
                  <a:lstStyle/>
                  <a:p>
                    <a:endParaRPr lang="en-US"/>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36C-BB40-93D1-FB35707C654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Tabelle1!$A$2:$A$20</c:f>
              <c:numCache>
                <c:formatCode>General</c:formatCode>
                <c:ptCount val="19"/>
                <c:pt idx="0">
                  <c:v>0</c:v>
                </c:pt>
                <c:pt idx="1">
                  <c:v>3</c:v>
                </c:pt>
                <c:pt idx="2">
                  <c:v>6</c:v>
                </c:pt>
                <c:pt idx="3">
                  <c:v>9</c:v>
                </c:pt>
                <c:pt idx="4">
                  <c:v>12</c:v>
                </c:pt>
                <c:pt idx="5">
                  <c:v>15</c:v>
                </c:pt>
                <c:pt idx="6">
                  <c:v>18</c:v>
                </c:pt>
                <c:pt idx="7">
                  <c:v>21</c:v>
                </c:pt>
                <c:pt idx="8">
                  <c:v>24</c:v>
                </c:pt>
                <c:pt idx="9">
                  <c:v>27</c:v>
                </c:pt>
                <c:pt idx="10">
                  <c:v>30</c:v>
                </c:pt>
                <c:pt idx="11">
                  <c:v>33</c:v>
                </c:pt>
                <c:pt idx="12">
                  <c:v>36</c:v>
                </c:pt>
                <c:pt idx="13">
                  <c:v>39</c:v>
                </c:pt>
                <c:pt idx="14">
                  <c:v>42</c:v>
                </c:pt>
                <c:pt idx="15">
                  <c:v>45</c:v>
                </c:pt>
                <c:pt idx="16">
                  <c:v>48</c:v>
                </c:pt>
                <c:pt idx="17">
                  <c:v>51</c:v>
                </c:pt>
                <c:pt idx="18">
                  <c:v>54</c:v>
                </c:pt>
              </c:numCache>
            </c:numRef>
          </c:cat>
          <c:val>
            <c:numRef>
              <c:f>Tabelle1!$B$2:$B$20</c:f>
              <c:numCache>
                <c:formatCode>General</c:formatCode>
                <c:ptCount val="19"/>
              </c:numCache>
            </c:numRef>
          </c:val>
          <c:extLst>
            <c:ext xmlns:c16="http://schemas.microsoft.com/office/drawing/2014/chart" uri="{C3380CC4-5D6E-409C-BE32-E72D297353CC}">
              <c16:uniqueId val="{00000001-036C-BB40-93D1-FB35707C6544}"/>
            </c:ext>
          </c:extLst>
        </c:ser>
        <c:dLbls>
          <c:dLblPos val="outEnd"/>
          <c:showLegendKey val="0"/>
          <c:showVal val="1"/>
          <c:showCatName val="0"/>
          <c:showSerName val="0"/>
          <c:showPercent val="0"/>
          <c:showBubbleSize val="0"/>
        </c:dLbls>
        <c:gapWidth val="96"/>
        <c:overlap val="100"/>
        <c:axId val="214982288"/>
        <c:axId val="214978544"/>
      </c:barChart>
      <c:catAx>
        <c:axId val="214982288"/>
        <c:scaling>
          <c:orientation val="minMax"/>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IT"/>
          </a:p>
        </c:txPr>
        <c:crossAx val="214978544"/>
        <c:crosses val="autoZero"/>
        <c:auto val="1"/>
        <c:lblAlgn val="ctr"/>
        <c:lblOffset val="100"/>
        <c:noMultiLvlLbl val="0"/>
      </c:catAx>
      <c:valAx>
        <c:axId val="214978544"/>
        <c:scaling>
          <c:orientation val="minMax"/>
          <c:max val="1"/>
          <c:min val="0"/>
        </c:scaling>
        <c:delete val="0"/>
        <c:axPos val="l"/>
        <c:numFmt formatCode="General" sourceLinked="0"/>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214982288"/>
        <c:crosses val="autoZero"/>
        <c:crossBetween val="midCat"/>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63003423851029"/>
          <c:y val="0.18443644122935693"/>
          <c:w val="0.65446440909419845"/>
          <c:h val="0.56098905955682721"/>
        </c:manualLayout>
      </c:layout>
      <c:barChart>
        <c:barDir val="col"/>
        <c:grouping val="clustered"/>
        <c:varyColors val="0"/>
        <c:ser>
          <c:idx val="0"/>
          <c:order val="0"/>
          <c:tx>
            <c:strRef>
              <c:f>Tabelle1!$B$1</c:f>
              <c:strCache>
                <c:ptCount val="1"/>
                <c:pt idx="0">
                  <c:v>Spalte2</c:v>
                </c:pt>
              </c:strCache>
            </c:strRef>
          </c:tx>
          <c:spPr>
            <a:solidFill>
              <a:schemeClr val="bg1">
                <a:lumMod val="50000"/>
              </a:schemeClr>
            </a:solidFill>
            <a:ln>
              <a:noFill/>
            </a:ln>
            <a:effectLst/>
          </c:spPr>
          <c:invertIfNegative val="0"/>
          <c:dLbls>
            <c:dLbl>
              <c:idx val="4"/>
              <c:tx>
                <c:rich>
                  <a:bodyPr/>
                  <a:lstStyle/>
                  <a:p>
                    <a:endParaRPr lang="en-US"/>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A46-499A-BE5C-2CAB0E3C417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Tabelle1!$A$2:$A$12</c:f>
              <c:numCache>
                <c:formatCode>General</c:formatCode>
                <c:ptCount val="11"/>
                <c:pt idx="0">
                  <c:v>0</c:v>
                </c:pt>
                <c:pt idx="1">
                  <c:v>3</c:v>
                </c:pt>
                <c:pt idx="2">
                  <c:v>6</c:v>
                </c:pt>
                <c:pt idx="3">
                  <c:v>9</c:v>
                </c:pt>
                <c:pt idx="4">
                  <c:v>12</c:v>
                </c:pt>
                <c:pt idx="5">
                  <c:v>15</c:v>
                </c:pt>
                <c:pt idx="6">
                  <c:v>18</c:v>
                </c:pt>
                <c:pt idx="7">
                  <c:v>21</c:v>
                </c:pt>
                <c:pt idx="8">
                  <c:v>24</c:v>
                </c:pt>
                <c:pt idx="9">
                  <c:v>27</c:v>
                </c:pt>
                <c:pt idx="10">
                  <c:v>30</c:v>
                </c:pt>
              </c:numCache>
            </c:numRef>
          </c:cat>
          <c:val>
            <c:numRef>
              <c:f>Tabelle1!$B$2:$B$12</c:f>
              <c:numCache>
                <c:formatCode>General</c:formatCode>
                <c:ptCount val="11"/>
              </c:numCache>
            </c:numRef>
          </c:val>
          <c:extLst>
            <c:ext xmlns:c16="http://schemas.microsoft.com/office/drawing/2014/chart" uri="{C3380CC4-5D6E-409C-BE32-E72D297353CC}">
              <c16:uniqueId val="{00000001-7A46-499A-BE5C-2CAB0E3C4176}"/>
            </c:ext>
          </c:extLst>
        </c:ser>
        <c:dLbls>
          <c:dLblPos val="outEnd"/>
          <c:showLegendKey val="0"/>
          <c:showVal val="1"/>
          <c:showCatName val="0"/>
          <c:showSerName val="0"/>
          <c:showPercent val="0"/>
          <c:showBubbleSize val="0"/>
        </c:dLbls>
        <c:gapWidth val="96"/>
        <c:overlap val="100"/>
        <c:axId val="214982288"/>
        <c:axId val="214978544"/>
      </c:barChart>
      <c:catAx>
        <c:axId val="214982288"/>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de-DE" sz="1200" err="1">
                    <a:solidFill>
                      <a:schemeClr val="tx1"/>
                    </a:solidFill>
                  </a:rPr>
                  <a:t>Months</a:t>
                </a:r>
                <a:endParaRPr lang="de-DE" sz="1200">
                  <a:solidFill>
                    <a:schemeClr val="tx1"/>
                  </a:solidFill>
                </a:endParaRP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IT"/>
            </a:p>
          </c:txPr>
        </c:title>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IT"/>
          </a:p>
        </c:txPr>
        <c:crossAx val="214978544"/>
        <c:crosses val="autoZero"/>
        <c:auto val="1"/>
        <c:lblAlgn val="ctr"/>
        <c:lblOffset val="100"/>
        <c:noMultiLvlLbl val="0"/>
      </c:catAx>
      <c:valAx>
        <c:axId val="214978544"/>
        <c:scaling>
          <c:orientation val="minMax"/>
          <c:max val="1"/>
          <c:min val="0"/>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de-DE" sz="1200" err="1">
                    <a:solidFill>
                      <a:schemeClr val="tx1"/>
                    </a:solidFill>
                  </a:rPr>
                  <a:t>Probability</a:t>
                </a:r>
                <a:r>
                  <a:rPr lang="de-DE" sz="1200">
                    <a:solidFill>
                      <a:schemeClr val="tx1"/>
                    </a:solidFill>
                  </a:rPr>
                  <a:t> </a:t>
                </a:r>
                <a:r>
                  <a:rPr lang="de-DE" sz="1200" err="1">
                    <a:solidFill>
                      <a:schemeClr val="tx1"/>
                    </a:solidFill>
                  </a:rPr>
                  <a:t>of</a:t>
                </a:r>
                <a:r>
                  <a:rPr lang="de-DE" sz="1200">
                    <a:solidFill>
                      <a:schemeClr val="tx1"/>
                    </a:solidFill>
                  </a:rPr>
                  <a:t> </a:t>
                </a:r>
                <a:r>
                  <a:rPr lang="de-DE" sz="1200" err="1">
                    <a:solidFill>
                      <a:schemeClr val="tx1"/>
                    </a:solidFill>
                  </a:rPr>
                  <a:t>no</a:t>
                </a:r>
                <a:r>
                  <a:rPr lang="de-DE" sz="1200">
                    <a:solidFill>
                      <a:schemeClr val="tx1"/>
                    </a:solidFill>
                  </a:rPr>
                  <a:t> </a:t>
                </a:r>
                <a:r>
                  <a:rPr lang="de-DE" sz="1200" err="1">
                    <a:solidFill>
                      <a:schemeClr val="tx1"/>
                    </a:solidFill>
                  </a:rPr>
                  <a:t>event</a:t>
                </a:r>
                <a:endParaRPr lang="de-DE" sz="1200">
                  <a:solidFill>
                    <a:schemeClr val="tx1"/>
                  </a:solidFill>
                </a:endParaRPr>
              </a:p>
            </c:rich>
          </c:tx>
          <c:layout>
            <c:manualLayout>
              <c:xMode val="edge"/>
              <c:yMode val="edge"/>
              <c:x val="4.4980000258323723E-2"/>
              <c:y val="0.17974147364311741"/>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IT"/>
            </a:p>
          </c:txPr>
        </c:title>
        <c:numFmt formatCode="General" sourceLinked="0"/>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214982288"/>
        <c:crosses val="autoZero"/>
        <c:crossBetween val="midCat"/>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63003423851029"/>
          <c:y val="0.18443644122935693"/>
          <c:w val="0.8027705397001994"/>
          <c:h val="0.56104529941324"/>
        </c:manualLayout>
      </c:layout>
      <c:barChart>
        <c:barDir val="col"/>
        <c:grouping val="clustered"/>
        <c:varyColors val="0"/>
        <c:ser>
          <c:idx val="0"/>
          <c:order val="0"/>
          <c:tx>
            <c:strRef>
              <c:f>Tabelle1!$B$1</c:f>
              <c:strCache>
                <c:ptCount val="1"/>
                <c:pt idx="0">
                  <c:v>Spalte2</c:v>
                </c:pt>
              </c:strCache>
            </c:strRef>
          </c:tx>
          <c:spPr>
            <a:solidFill>
              <a:schemeClr val="bg1">
                <a:lumMod val="50000"/>
              </a:schemeClr>
            </a:solidFill>
            <a:ln>
              <a:noFill/>
            </a:ln>
            <a:effectLst/>
          </c:spPr>
          <c:invertIfNegative val="0"/>
          <c:dLbls>
            <c:dLbl>
              <c:idx val="4"/>
              <c:tx>
                <c:rich>
                  <a:bodyPr/>
                  <a:lstStyle/>
                  <a:p>
                    <a:endParaRPr lang="en-US"/>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C60-4E5D-9F8F-1D31D4FADB6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Tabelle1!$A$2:$A$20</c:f>
              <c:numCache>
                <c:formatCode>General</c:formatCode>
                <c:ptCount val="19"/>
                <c:pt idx="0">
                  <c:v>0</c:v>
                </c:pt>
                <c:pt idx="1">
                  <c:v>3</c:v>
                </c:pt>
                <c:pt idx="2">
                  <c:v>6</c:v>
                </c:pt>
                <c:pt idx="3">
                  <c:v>9</c:v>
                </c:pt>
                <c:pt idx="4">
                  <c:v>12</c:v>
                </c:pt>
                <c:pt idx="5">
                  <c:v>15</c:v>
                </c:pt>
                <c:pt idx="6">
                  <c:v>18</c:v>
                </c:pt>
                <c:pt idx="7">
                  <c:v>21</c:v>
                </c:pt>
                <c:pt idx="8">
                  <c:v>24</c:v>
                </c:pt>
                <c:pt idx="9">
                  <c:v>27</c:v>
                </c:pt>
                <c:pt idx="10">
                  <c:v>30</c:v>
                </c:pt>
                <c:pt idx="11">
                  <c:v>33</c:v>
                </c:pt>
                <c:pt idx="12">
                  <c:v>36</c:v>
                </c:pt>
                <c:pt idx="13">
                  <c:v>39</c:v>
                </c:pt>
                <c:pt idx="14">
                  <c:v>42</c:v>
                </c:pt>
                <c:pt idx="15">
                  <c:v>45</c:v>
                </c:pt>
                <c:pt idx="16">
                  <c:v>48</c:v>
                </c:pt>
                <c:pt idx="17">
                  <c:v>51</c:v>
                </c:pt>
                <c:pt idx="18">
                  <c:v>54</c:v>
                </c:pt>
              </c:numCache>
            </c:numRef>
          </c:cat>
          <c:val>
            <c:numRef>
              <c:f>Tabelle1!$B$2:$B$20</c:f>
              <c:numCache>
                <c:formatCode>General</c:formatCode>
                <c:ptCount val="19"/>
              </c:numCache>
            </c:numRef>
          </c:val>
          <c:extLst>
            <c:ext xmlns:c16="http://schemas.microsoft.com/office/drawing/2014/chart" uri="{C3380CC4-5D6E-409C-BE32-E72D297353CC}">
              <c16:uniqueId val="{00000001-2C60-4E5D-9F8F-1D31D4FADB6A}"/>
            </c:ext>
          </c:extLst>
        </c:ser>
        <c:dLbls>
          <c:dLblPos val="outEnd"/>
          <c:showLegendKey val="0"/>
          <c:showVal val="1"/>
          <c:showCatName val="0"/>
          <c:showSerName val="0"/>
          <c:showPercent val="0"/>
          <c:showBubbleSize val="0"/>
        </c:dLbls>
        <c:gapWidth val="96"/>
        <c:overlap val="100"/>
        <c:axId val="214982288"/>
        <c:axId val="214978544"/>
      </c:barChart>
      <c:catAx>
        <c:axId val="214982288"/>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de-DE" sz="1200" err="1">
                    <a:solidFill>
                      <a:schemeClr val="tx1"/>
                    </a:solidFill>
                  </a:rPr>
                  <a:t>Months</a:t>
                </a:r>
                <a:endParaRPr lang="de-DE" sz="1200">
                  <a:solidFill>
                    <a:schemeClr val="tx1"/>
                  </a:solidFill>
                </a:endParaRP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IT"/>
            </a:p>
          </c:txPr>
        </c:title>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IT"/>
          </a:p>
        </c:txPr>
        <c:crossAx val="214978544"/>
        <c:crosses val="autoZero"/>
        <c:auto val="1"/>
        <c:lblAlgn val="ctr"/>
        <c:lblOffset val="100"/>
        <c:noMultiLvlLbl val="0"/>
      </c:catAx>
      <c:valAx>
        <c:axId val="214978544"/>
        <c:scaling>
          <c:orientation val="minMax"/>
          <c:max val="1"/>
          <c:min val="0"/>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de-DE" sz="1200" err="1">
                    <a:solidFill>
                      <a:schemeClr val="tx1"/>
                    </a:solidFill>
                  </a:rPr>
                  <a:t>Probability</a:t>
                </a:r>
                <a:r>
                  <a:rPr lang="de-DE" sz="1200">
                    <a:solidFill>
                      <a:schemeClr val="tx1"/>
                    </a:solidFill>
                  </a:rPr>
                  <a:t> </a:t>
                </a:r>
                <a:r>
                  <a:rPr lang="de-DE" sz="1200" err="1">
                    <a:solidFill>
                      <a:schemeClr val="tx1"/>
                    </a:solidFill>
                  </a:rPr>
                  <a:t>of</a:t>
                </a:r>
                <a:r>
                  <a:rPr lang="de-DE" sz="1200">
                    <a:solidFill>
                      <a:schemeClr val="tx1"/>
                    </a:solidFill>
                  </a:rPr>
                  <a:t> </a:t>
                </a:r>
                <a:r>
                  <a:rPr lang="de-DE" sz="1200" err="1">
                    <a:solidFill>
                      <a:schemeClr val="tx1"/>
                    </a:solidFill>
                  </a:rPr>
                  <a:t>no</a:t>
                </a:r>
                <a:r>
                  <a:rPr lang="de-DE" sz="1200">
                    <a:solidFill>
                      <a:schemeClr val="tx1"/>
                    </a:solidFill>
                  </a:rPr>
                  <a:t> </a:t>
                </a:r>
                <a:r>
                  <a:rPr lang="de-DE" sz="1200" err="1">
                    <a:solidFill>
                      <a:schemeClr val="tx1"/>
                    </a:solidFill>
                  </a:rPr>
                  <a:t>event</a:t>
                </a:r>
                <a:endParaRPr lang="de-DE" sz="1200">
                  <a:solidFill>
                    <a:schemeClr val="tx1"/>
                  </a:solidFill>
                </a:endParaRPr>
              </a:p>
            </c:rich>
          </c:tx>
          <c:layout>
            <c:manualLayout>
              <c:xMode val="edge"/>
              <c:yMode val="edge"/>
              <c:x val="4.4980000258323723E-2"/>
              <c:y val="0.17974147364311741"/>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IT"/>
            </a:p>
          </c:txPr>
        </c:title>
        <c:numFmt formatCode="General" sourceLinked="0"/>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214982288"/>
        <c:crosses val="autoZero"/>
        <c:crossBetween val="midCat"/>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63003423851029"/>
          <c:y val="0.15625405675893483"/>
          <c:w val="0.67918209752853198"/>
          <c:h val="0.58917139855042178"/>
        </c:manualLayout>
      </c:layout>
      <c:barChart>
        <c:barDir val="col"/>
        <c:grouping val="clustered"/>
        <c:varyColors val="0"/>
        <c:ser>
          <c:idx val="0"/>
          <c:order val="0"/>
          <c:tx>
            <c:strRef>
              <c:f>Tabelle1!$B$1</c:f>
              <c:strCache>
                <c:ptCount val="1"/>
                <c:pt idx="0">
                  <c:v>Spalte2</c:v>
                </c:pt>
              </c:strCache>
            </c:strRef>
          </c:tx>
          <c:spPr>
            <a:solidFill>
              <a:schemeClr val="bg1">
                <a:lumMod val="50000"/>
              </a:schemeClr>
            </a:solidFill>
            <a:ln>
              <a:noFill/>
            </a:ln>
            <a:effectLst/>
          </c:spPr>
          <c:invertIfNegative val="0"/>
          <c:dLbls>
            <c:dLbl>
              <c:idx val="4"/>
              <c:tx>
                <c:rich>
                  <a:bodyPr/>
                  <a:lstStyle/>
                  <a:p>
                    <a:endParaRPr lang="en-US"/>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FAB-4D14-8C62-B55F645AB8C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Tabelle1!$A$2:$A$11</c:f>
              <c:numCache>
                <c:formatCode>General</c:formatCode>
                <c:ptCount val="10"/>
                <c:pt idx="0">
                  <c:v>0</c:v>
                </c:pt>
                <c:pt idx="1">
                  <c:v>3</c:v>
                </c:pt>
                <c:pt idx="2">
                  <c:v>6</c:v>
                </c:pt>
                <c:pt idx="3">
                  <c:v>9</c:v>
                </c:pt>
                <c:pt idx="4">
                  <c:v>12</c:v>
                </c:pt>
                <c:pt idx="5">
                  <c:v>15</c:v>
                </c:pt>
                <c:pt idx="6">
                  <c:v>18</c:v>
                </c:pt>
                <c:pt idx="7">
                  <c:v>21</c:v>
                </c:pt>
                <c:pt idx="8">
                  <c:v>24</c:v>
                </c:pt>
                <c:pt idx="9">
                  <c:v>27</c:v>
                </c:pt>
              </c:numCache>
            </c:numRef>
          </c:cat>
          <c:val>
            <c:numRef>
              <c:f>Tabelle1!$B$2:$B$11</c:f>
              <c:numCache>
                <c:formatCode>General</c:formatCode>
                <c:ptCount val="10"/>
              </c:numCache>
            </c:numRef>
          </c:val>
          <c:extLst>
            <c:ext xmlns:c16="http://schemas.microsoft.com/office/drawing/2014/chart" uri="{C3380CC4-5D6E-409C-BE32-E72D297353CC}">
              <c16:uniqueId val="{00000001-0FAB-4D14-8C62-B55F645AB8CD}"/>
            </c:ext>
          </c:extLst>
        </c:ser>
        <c:dLbls>
          <c:dLblPos val="outEnd"/>
          <c:showLegendKey val="0"/>
          <c:showVal val="1"/>
          <c:showCatName val="0"/>
          <c:showSerName val="0"/>
          <c:showPercent val="0"/>
          <c:showBubbleSize val="0"/>
        </c:dLbls>
        <c:gapWidth val="96"/>
        <c:overlap val="100"/>
        <c:axId val="214982288"/>
        <c:axId val="214978544"/>
      </c:barChart>
      <c:catAx>
        <c:axId val="214982288"/>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de-DE" sz="1200" err="1">
                    <a:solidFill>
                      <a:schemeClr val="tx1"/>
                    </a:solidFill>
                  </a:rPr>
                  <a:t>Months</a:t>
                </a:r>
                <a:endParaRPr lang="de-DE" sz="1200">
                  <a:solidFill>
                    <a:schemeClr val="tx1"/>
                  </a:solidFill>
                </a:endParaRP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IT"/>
            </a:p>
          </c:txPr>
        </c:title>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IT"/>
          </a:p>
        </c:txPr>
        <c:crossAx val="214978544"/>
        <c:crosses val="autoZero"/>
        <c:auto val="1"/>
        <c:lblAlgn val="ctr"/>
        <c:lblOffset val="100"/>
        <c:noMultiLvlLbl val="0"/>
      </c:catAx>
      <c:valAx>
        <c:axId val="214978544"/>
        <c:scaling>
          <c:orientation val="minMax"/>
          <c:max val="1"/>
          <c:min val="0"/>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de-DE" sz="1200" err="1">
                    <a:solidFill>
                      <a:schemeClr val="tx1"/>
                    </a:solidFill>
                  </a:rPr>
                  <a:t>Probability</a:t>
                </a:r>
                <a:r>
                  <a:rPr lang="de-DE" sz="1200">
                    <a:solidFill>
                      <a:schemeClr val="tx1"/>
                    </a:solidFill>
                  </a:rPr>
                  <a:t> </a:t>
                </a:r>
                <a:r>
                  <a:rPr lang="de-DE" sz="1200" err="1">
                    <a:solidFill>
                      <a:schemeClr val="tx1"/>
                    </a:solidFill>
                  </a:rPr>
                  <a:t>of</a:t>
                </a:r>
                <a:r>
                  <a:rPr lang="de-DE" sz="1200">
                    <a:solidFill>
                      <a:schemeClr val="tx1"/>
                    </a:solidFill>
                  </a:rPr>
                  <a:t> </a:t>
                </a:r>
                <a:r>
                  <a:rPr lang="de-DE" sz="1200" err="1">
                    <a:solidFill>
                      <a:schemeClr val="tx1"/>
                    </a:solidFill>
                  </a:rPr>
                  <a:t>no</a:t>
                </a:r>
                <a:r>
                  <a:rPr lang="de-DE" sz="1200">
                    <a:solidFill>
                      <a:schemeClr val="tx1"/>
                    </a:solidFill>
                  </a:rPr>
                  <a:t> </a:t>
                </a:r>
                <a:r>
                  <a:rPr lang="de-DE" sz="1200" err="1">
                    <a:solidFill>
                      <a:schemeClr val="tx1"/>
                    </a:solidFill>
                  </a:rPr>
                  <a:t>event</a:t>
                </a:r>
                <a:endParaRPr lang="de-DE" sz="1200">
                  <a:solidFill>
                    <a:schemeClr val="tx1"/>
                  </a:solidFill>
                </a:endParaRPr>
              </a:p>
            </c:rich>
          </c:tx>
          <c:layout>
            <c:manualLayout>
              <c:xMode val="edge"/>
              <c:yMode val="edge"/>
              <c:x val="4.4980000258323723E-2"/>
              <c:y val="0.17974147364311741"/>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IT"/>
            </a:p>
          </c:txPr>
        </c:title>
        <c:numFmt formatCode="General" sourceLinked="0"/>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214982288"/>
        <c:crosses val="autoZero"/>
        <c:crossBetween val="midCat"/>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11722588760858"/>
          <c:y val="0.15625405675893483"/>
          <c:w val="0.811862860514732"/>
          <c:h val="0.58917139855042178"/>
        </c:manualLayout>
      </c:layout>
      <c:barChart>
        <c:barDir val="col"/>
        <c:grouping val="clustered"/>
        <c:varyColors val="0"/>
        <c:ser>
          <c:idx val="0"/>
          <c:order val="0"/>
          <c:tx>
            <c:strRef>
              <c:f>Tabelle1!$B$1</c:f>
              <c:strCache>
                <c:ptCount val="1"/>
                <c:pt idx="0">
                  <c:v>Spalte2</c:v>
                </c:pt>
              </c:strCache>
            </c:strRef>
          </c:tx>
          <c:spPr>
            <a:solidFill>
              <a:schemeClr val="bg1">
                <a:lumMod val="50000"/>
              </a:schemeClr>
            </a:solidFill>
            <a:ln>
              <a:noFill/>
            </a:ln>
            <a:effectLst/>
          </c:spPr>
          <c:invertIfNegative val="0"/>
          <c:dLbls>
            <c:dLbl>
              <c:idx val="4"/>
              <c:tx>
                <c:rich>
                  <a:bodyPr/>
                  <a:lstStyle/>
                  <a:p>
                    <a:endParaRPr lang="en-US"/>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BEC-4851-A5E0-ECDF04E9799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Tabelle1!$A$2:$A$19</c:f>
              <c:numCache>
                <c:formatCode>General</c:formatCode>
                <c:ptCount val="18"/>
                <c:pt idx="0">
                  <c:v>0</c:v>
                </c:pt>
                <c:pt idx="1">
                  <c:v>3</c:v>
                </c:pt>
                <c:pt idx="2">
                  <c:v>6</c:v>
                </c:pt>
                <c:pt idx="3">
                  <c:v>9</c:v>
                </c:pt>
                <c:pt idx="4">
                  <c:v>12</c:v>
                </c:pt>
                <c:pt idx="5">
                  <c:v>15</c:v>
                </c:pt>
                <c:pt idx="6">
                  <c:v>18</c:v>
                </c:pt>
                <c:pt idx="7">
                  <c:v>21</c:v>
                </c:pt>
                <c:pt idx="8">
                  <c:v>24</c:v>
                </c:pt>
                <c:pt idx="9">
                  <c:v>27</c:v>
                </c:pt>
                <c:pt idx="10">
                  <c:v>30</c:v>
                </c:pt>
                <c:pt idx="11">
                  <c:v>33</c:v>
                </c:pt>
                <c:pt idx="12">
                  <c:v>26</c:v>
                </c:pt>
                <c:pt idx="13">
                  <c:v>39</c:v>
                </c:pt>
                <c:pt idx="14">
                  <c:v>42</c:v>
                </c:pt>
                <c:pt idx="15">
                  <c:v>45</c:v>
                </c:pt>
                <c:pt idx="16">
                  <c:v>48</c:v>
                </c:pt>
                <c:pt idx="17">
                  <c:v>51</c:v>
                </c:pt>
              </c:numCache>
            </c:numRef>
          </c:cat>
          <c:val>
            <c:numRef>
              <c:f>Tabelle1!$B$2:$B$19</c:f>
              <c:numCache>
                <c:formatCode>General</c:formatCode>
                <c:ptCount val="18"/>
              </c:numCache>
            </c:numRef>
          </c:val>
          <c:extLst>
            <c:ext xmlns:c16="http://schemas.microsoft.com/office/drawing/2014/chart" uri="{C3380CC4-5D6E-409C-BE32-E72D297353CC}">
              <c16:uniqueId val="{00000001-2BEC-4851-A5E0-ECDF04E97997}"/>
            </c:ext>
          </c:extLst>
        </c:ser>
        <c:dLbls>
          <c:dLblPos val="outEnd"/>
          <c:showLegendKey val="0"/>
          <c:showVal val="1"/>
          <c:showCatName val="0"/>
          <c:showSerName val="0"/>
          <c:showPercent val="0"/>
          <c:showBubbleSize val="0"/>
        </c:dLbls>
        <c:gapWidth val="96"/>
        <c:overlap val="100"/>
        <c:axId val="214982288"/>
        <c:axId val="214978544"/>
      </c:barChart>
      <c:catAx>
        <c:axId val="214982288"/>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de-DE" sz="1200" err="1">
                    <a:solidFill>
                      <a:schemeClr val="tx1"/>
                    </a:solidFill>
                  </a:rPr>
                  <a:t>Months</a:t>
                </a:r>
                <a:endParaRPr lang="de-DE" sz="1200">
                  <a:solidFill>
                    <a:schemeClr val="tx1"/>
                  </a:solidFill>
                </a:endParaRP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IT"/>
            </a:p>
          </c:txPr>
        </c:title>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IT"/>
          </a:p>
        </c:txPr>
        <c:crossAx val="214978544"/>
        <c:crosses val="autoZero"/>
        <c:auto val="1"/>
        <c:lblAlgn val="ctr"/>
        <c:lblOffset val="100"/>
        <c:noMultiLvlLbl val="0"/>
      </c:catAx>
      <c:valAx>
        <c:axId val="214978544"/>
        <c:scaling>
          <c:orientation val="minMax"/>
          <c:max val="1"/>
          <c:min val="0"/>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de-DE" sz="1200" err="1">
                    <a:solidFill>
                      <a:schemeClr val="tx1"/>
                    </a:solidFill>
                  </a:rPr>
                  <a:t>Probability</a:t>
                </a:r>
                <a:r>
                  <a:rPr lang="de-DE" sz="1200">
                    <a:solidFill>
                      <a:schemeClr val="tx1"/>
                    </a:solidFill>
                  </a:rPr>
                  <a:t> </a:t>
                </a:r>
                <a:r>
                  <a:rPr lang="de-DE" sz="1200" err="1">
                    <a:solidFill>
                      <a:schemeClr val="tx1"/>
                    </a:solidFill>
                  </a:rPr>
                  <a:t>of</a:t>
                </a:r>
                <a:r>
                  <a:rPr lang="de-DE" sz="1200">
                    <a:solidFill>
                      <a:schemeClr val="tx1"/>
                    </a:solidFill>
                  </a:rPr>
                  <a:t> </a:t>
                </a:r>
                <a:r>
                  <a:rPr lang="de-DE" sz="1200" err="1">
                    <a:solidFill>
                      <a:schemeClr val="tx1"/>
                    </a:solidFill>
                  </a:rPr>
                  <a:t>no</a:t>
                </a:r>
                <a:r>
                  <a:rPr lang="de-DE" sz="1200">
                    <a:solidFill>
                      <a:schemeClr val="tx1"/>
                    </a:solidFill>
                  </a:rPr>
                  <a:t> </a:t>
                </a:r>
                <a:r>
                  <a:rPr lang="de-DE" sz="1200" err="1">
                    <a:solidFill>
                      <a:schemeClr val="tx1"/>
                    </a:solidFill>
                  </a:rPr>
                  <a:t>event</a:t>
                </a:r>
                <a:endParaRPr lang="de-DE" sz="1200">
                  <a:solidFill>
                    <a:schemeClr val="tx1"/>
                  </a:solidFill>
                </a:endParaRPr>
              </a:p>
            </c:rich>
          </c:tx>
          <c:layout>
            <c:manualLayout>
              <c:xMode val="edge"/>
              <c:yMode val="edge"/>
              <c:x val="4.4980000258323723E-2"/>
              <c:y val="0.17974147364311741"/>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IT"/>
            </a:p>
          </c:txPr>
        </c:title>
        <c:numFmt formatCode="General" sourceLinked="0"/>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214982288"/>
        <c:crosses val="autoZero"/>
        <c:crossBetween val="midCat"/>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53149395279313"/>
          <c:y val="8.5878354959956257E-2"/>
          <c:w val="0.86885128149020219"/>
          <c:h val="0.72772348543377763"/>
        </c:manualLayout>
      </c:layout>
      <c:barChart>
        <c:barDir val="col"/>
        <c:grouping val="clustered"/>
        <c:varyColors val="0"/>
        <c:ser>
          <c:idx val="0"/>
          <c:order val="0"/>
          <c:tx>
            <c:strRef>
              <c:f>Sheet1!$B$1</c:f>
              <c:strCache>
                <c:ptCount val="1"/>
                <c:pt idx="0">
                  <c:v>80 mg RR</c:v>
                </c:pt>
              </c:strCache>
            </c:strRef>
          </c:tx>
          <c:spPr>
            <a:solidFill>
              <a:schemeClr val="accent4"/>
            </a:solidFill>
            <a:ln>
              <a:noFill/>
            </a:ln>
            <a:effectLst/>
          </c:spPr>
          <c:invertIfNegative val="0"/>
          <c:dLbls>
            <c:dLbl>
              <c:idx val="0"/>
              <c:tx>
                <c:rich>
                  <a:bodyPr/>
                  <a:lstStyle/>
                  <a:p>
                    <a:r>
                      <a:rPr lang="en-US"/>
                      <a:t>25%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FAF-E042-93E5-A9107B179F2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General</c:formatCode>
                <c:ptCount val="1"/>
                <c:pt idx="0">
                  <c:v>25</c:v>
                </c:pt>
              </c:numCache>
            </c:numRef>
          </c:val>
          <c:extLst>
            <c:ext xmlns:c16="http://schemas.microsoft.com/office/drawing/2014/chart" uri="{C3380CC4-5D6E-409C-BE32-E72D297353CC}">
              <c16:uniqueId val="{00000001-6FAF-E042-93E5-A9107B179F2E}"/>
            </c:ext>
          </c:extLst>
        </c:ser>
        <c:ser>
          <c:idx val="1"/>
          <c:order val="1"/>
          <c:tx>
            <c:strRef>
              <c:f>Sheet1!$C$1</c:f>
              <c:strCache>
                <c:ptCount val="1"/>
                <c:pt idx="0">
                  <c:v>160 mg RR</c:v>
                </c:pt>
              </c:strCache>
            </c:strRef>
          </c:tx>
          <c:spPr>
            <a:solidFill>
              <a:schemeClr val="accent4"/>
            </a:solidFill>
            <a:ln>
              <a:noFill/>
            </a:ln>
            <a:effectLst/>
          </c:spPr>
          <c:invertIfNegative val="0"/>
          <c:dLbls>
            <c:dLbl>
              <c:idx val="0"/>
              <c:tx>
                <c:rich>
                  <a:bodyPr/>
                  <a:lstStyle/>
                  <a:p>
                    <a:r>
                      <a:rPr lang="en-US"/>
                      <a:t>50%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6FAF-E042-93E5-A9107B179F2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General</c:formatCode>
                <c:ptCount val="1"/>
                <c:pt idx="0">
                  <c:v>50</c:v>
                </c:pt>
              </c:numCache>
            </c:numRef>
          </c:val>
          <c:extLst>
            <c:ext xmlns:c16="http://schemas.microsoft.com/office/drawing/2014/chart" uri="{C3380CC4-5D6E-409C-BE32-E72D297353CC}">
              <c16:uniqueId val="{00000003-6FAF-E042-93E5-A9107B179F2E}"/>
            </c:ext>
          </c:extLst>
        </c:ser>
        <c:ser>
          <c:idx val="2"/>
          <c:order val="2"/>
          <c:tx>
            <c:strRef>
              <c:f>Sheet1!$D$1</c:f>
              <c:strCache>
                <c:ptCount val="1"/>
                <c:pt idx="0">
                  <c:v>Column1</c:v>
                </c:pt>
              </c:strCache>
            </c:strRef>
          </c:tx>
          <c:spPr>
            <a:solidFill>
              <a:srgbClr val="254061"/>
            </a:solidFill>
            <a:ln>
              <a:noFill/>
            </a:ln>
            <a:effectLst/>
          </c:spPr>
          <c:invertIfNegative val="0"/>
          <c:dLbls>
            <c:dLbl>
              <c:idx val="0"/>
              <c:layout>
                <c:manualLayout>
                  <c:x val="1.2807238207319438E-2"/>
                  <c:y val="-1.1477243202331597E-2"/>
                </c:manualLayout>
              </c:layout>
              <c:tx>
                <c:rich>
                  <a:bodyPr/>
                  <a:lstStyle/>
                  <a:p>
                    <a:r>
                      <a:rPr lang="en-US"/>
                      <a:t>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6FAF-E042-93E5-A9107B179F2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Sheet1!$D$2</c:f>
              <c:numCache>
                <c:formatCode>General</c:formatCode>
                <c:ptCount val="1"/>
              </c:numCache>
            </c:numRef>
          </c:val>
          <c:extLst>
            <c:ext xmlns:c16="http://schemas.microsoft.com/office/drawing/2014/chart" uri="{C3380CC4-5D6E-409C-BE32-E72D297353CC}">
              <c16:uniqueId val="{00000005-6FAF-E042-93E5-A9107B179F2E}"/>
            </c:ext>
          </c:extLst>
        </c:ser>
        <c:ser>
          <c:idx val="3"/>
          <c:order val="3"/>
          <c:tx>
            <c:strRef>
              <c:f>Sheet1!$E$1</c:f>
              <c:strCache>
                <c:ptCount val="1"/>
                <c:pt idx="0">
                  <c:v>40 mg RR</c:v>
                </c:pt>
              </c:strCache>
            </c:strRef>
          </c:tx>
          <c:spPr>
            <a:solidFill>
              <a:srgbClr val="128C94"/>
            </a:solidFill>
            <a:ln>
              <a:noFill/>
            </a:ln>
            <a:effectLst/>
          </c:spPr>
          <c:invertIfNegative val="0"/>
          <c:dPt>
            <c:idx val="0"/>
            <c:invertIfNegative val="0"/>
            <c:bubble3D val="0"/>
            <c:spPr>
              <a:solidFill>
                <a:srgbClr val="128C94"/>
              </a:solidFill>
              <a:ln>
                <a:noFill/>
              </a:ln>
              <a:effectLst/>
            </c:spPr>
            <c:extLst>
              <c:ext xmlns:c16="http://schemas.microsoft.com/office/drawing/2014/chart" uri="{C3380CC4-5D6E-409C-BE32-E72D297353CC}">
                <c16:uniqueId val="{00000007-6FAF-E042-93E5-A9107B179F2E}"/>
              </c:ext>
            </c:extLst>
          </c:dPt>
          <c:dLbls>
            <c:dLbl>
              <c:idx val="0"/>
              <c:tx>
                <c:rich>
                  <a:bodyPr/>
                  <a:lstStyle/>
                  <a:p>
                    <a:r>
                      <a:rPr lang="en-US"/>
                      <a:t>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6FAF-E042-93E5-A9107B179F2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General</c:formatCode>
                <c:ptCount val="1"/>
                <c:pt idx="0">
                  <c:v>0</c:v>
                </c:pt>
              </c:numCache>
            </c:numRef>
          </c:val>
          <c:extLst>
            <c:ext xmlns:c16="http://schemas.microsoft.com/office/drawing/2014/chart" uri="{C3380CC4-5D6E-409C-BE32-E72D297353CC}">
              <c16:uniqueId val="{00000008-6FAF-E042-93E5-A9107B179F2E}"/>
            </c:ext>
          </c:extLst>
        </c:ser>
        <c:ser>
          <c:idx val="4"/>
          <c:order val="4"/>
          <c:tx>
            <c:strRef>
              <c:f>Sheet1!$F$1</c:f>
              <c:strCache>
                <c:ptCount val="1"/>
                <c:pt idx="0">
                  <c:v>80 mg RR2</c:v>
                </c:pt>
              </c:strCache>
            </c:strRef>
          </c:tx>
          <c:spPr>
            <a:solidFill>
              <a:srgbClr val="128C94"/>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9-6FAF-E042-93E5-A9107B179F2E}"/>
              </c:ext>
            </c:extLst>
          </c:dPt>
          <c:dLbls>
            <c:dLbl>
              <c:idx val="0"/>
              <c:tx>
                <c:rich>
                  <a:bodyPr/>
                  <a:lstStyle/>
                  <a:p>
                    <a:r>
                      <a:rPr lang="en-US"/>
                      <a:t>40%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6FAF-E042-93E5-A9107B179F2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General</c:formatCode>
                <c:ptCount val="1"/>
                <c:pt idx="0">
                  <c:v>40</c:v>
                </c:pt>
              </c:numCache>
            </c:numRef>
          </c:val>
          <c:extLst>
            <c:ext xmlns:c16="http://schemas.microsoft.com/office/drawing/2014/chart" uri="{C3380CC4-5D6E-409C-BE32-E72D297353CC}">
              <c16:uniqueId val="{0000000A-6FAF-E042-93E5-A9107B179F2E}"/>
            </c:ext>
          </c:extLst>
        </c:ser>
        <c:ser>
          <c:idx val="5"/>
          <c:order val="5"/>
          <c:tx>
            <c:strRef>
              <c:f>Sheet1!$G$1</c:f>
              <c:strCache>
                <c:ptCount val="1"/>
                <c:pt idx="0">
                  <c:v>160 mg RR2</c:v>
                </c:pt>
              </c:strCache>
            </c:strRef>
          </c:tx>
          <c:spPr>
            <a:solidFill>
              <a:schemeClr val="accent2"/>
            </a:solidFill>
            <a:ln>
              <a:noFill/>
            </a:ln>
            <a:effectLst/>
          </c:spPr>
          <c:invertIfNegative val="0"/>
          <c:dLbls>
            <c:dLbl>
              <c:idx val="0"/>
              <c:tx>
                <c:rich>
                  <a:bodyPr/>
                  <a:lstStyle/>
                  <a:p>
                    <a:r>
                      <a:rPr lang="en-US"/>
                      <a:t>100%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6FAF-E042-93E5-A9107B179F2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Sheet1!$G$2</c:f>
              <c:numCache>
                <c:formatCode>General</c:formatCode>
                <c:ptCount val="1"/>
                <c:pt idx="0">
                  <c:v>100</c:v>
                </c:pt>
              </c:numCache>
            </c:numRef>
          </c:val>
          <c:extLst>
            <c:ext xmlns:c16="http://schemas.microsoft.com/office/drawing/2014/chart" uri="{C3380CC4-5D6E-409C-BE32-E72D297353CC}">
              <c16:uniqueId val="{0000000C-6FAF-E042-93E5-A9107B179F2E}"/>
            </c:ext>
          </c:extLst>
        </c:ser>
        <c:ser>
          <c:idx val="6"/>
          <c:order val="6"/>
          <c:tx>
            <c:strRef>
              <c:f>Sheet1!$H$1</c:f>
              <c:strCache>
                <c:ptCount val="1"/>
                <c:pt idx="0">
                  <c:v>160 mg TN</c:v>
                </c:pt>
              </c:strCache>
            </c:strRef>
          </c:tx>
          <c:spPr>
            <a:solidFill>
              <a:schemeClr val="accent2"/>
            </a:solidFill>
            <a:ln>
              <a:noFill/>
            </a:ln>
            <a:effectLst/>
          </c:spPr>
          <c:invertIfNegative val="0"/>
          <c:dLbls>
            <c:dLbl>
              <c:idx val="0"/>
              <c:tx>
                <c:rich>
                  <a:bodyPr/>
                  <a:lstStyle/>
                  <a:p>
                    <a:r>
                      <a:rPr lang="en-US"/>
                      <a:t>40%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6FAF-E042-93E5-A9107B179F2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Sheet1!$H$2</c:f>
              <c:numCache>
                <c:formatCode>General</c:formatCode>
                <c:ptCount val="1"/>
                <c:pt idx="0">
                  <c:v>40</c:v>
                </c:pt>
              </c:numCache>
            </c:numRef>
          </c:val>
          <c:extLst>
            <c:ext xmlns:c16="http://schemas.microsoft.com/office/drawing/2014/chart" uri="{C3380CC4-5D6E-409C-BE32-E72D297353CC}">
              <c16:uniqueId val="{0000000E-6FAF-E042-93E5-A9107B179F2E}"/>
            </c:ext>
          </c:extLst>
        </c:ser>
        <c:ser>
          <c:idx val="7"/>
          <c:order val="7"/>
          <c:tx>
            <c:strRef>
              <c:f>Sheet1!$I$1</c:f>
              <c:strCache>
                <c:ptCount val="1"/>
                <c:pt idx="0">
                  <c:v>320 mg RR</c:v>
                </c:pt>
              </c:strCache>
            </c:strRef>
          </c:tx>
          <c:spPr>
            <a:solidFill>
              <a:schemeClr val="accent2"/>
            </a:solidFill>
            <a:ln>
              <a:noFill/>
            </a:ln>
            <a:effectLst/>
          </c:spPr>
          <c:invertIfNegative val="0"/>
          <c:dLbls>
            <c:dLbl>
              <c:idx val="0"/>
              <c:tx>
                <c:rich>
                  <a:bodyPr/>
                  <a:lstStyle/>
                  <a:p>
                    <a:fld id="{0C3C93BA-AF9F-4A82-BE85-F4323BDD3ED8}" type="VALUE">
                      <a:rPr lang="en-US" altLang="zh-CN"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6FAF-E042-93E5-A9107B179F2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Sheet1!$I$2</c:f>
              <c:numCache>
                <c:formatCode>General</c:formatCode>
                <c:ptCount val="1"/>
                <c:pt idx="0">
                  <c:v>50</c:v>
                </c:pt>
              </c:numCache>
            </c:numRef>
          </c:val>
          <c:extLst>
            <c:ext xmlns:c16="http://schemas.microsoft.com/office/drawing/2014/chart" uri="{C3380CC4-5D6E-409C-BE32-E72D297353CC}">
              <c16:uniqueId val="{00000010-6FAF-E042-93E5-A9107B179F2E}"/>
            </c:ext>
          </c:extLst>
        </c:ser>
        <c:dLbls>
          <c:dLblPos val="outEnd"/>
          <c:showLegendKey val="0"/>
          <c:showVal val="1"/>
          <c:showCatName val="0"/>
          <c:showSerName val="0"/>
          <c:showPercent val="0"/>
          <c:showBubbleSize val="0"/>
        </c:dLbls>
        <c:gapWidth val="44"/>
        <c:overlap val="-8"/>
        <c:axId val="1184832592"/>
        <c:axId val="1184844656"/>
      </c:barChart>
      <c:catAx>
        <c:axId val="1184832592"/>
        <c:scaling>
          <c:orientation val="minMax"/>
        </c:scaling>
        <c:delete val="0"/>
        <c:axPos val="b"/>
        <c:numFmt formatCode="General" sourceLinked="0"/>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IT"/>
          </a:p>
        </c:txPr>
        <c:crossAx val="1184844656"/>
        <c:crosses val="autoZero"/>
        <c:auto val="1"/>
        <c:lblAlgn val="ctr"/>
        <c:lblOffset val="100"/>
        <c:noMultiLvlLbl val="0"/>
      </c:catAx>
      <c:valAx>
        <c:axId val="1184844656"/>
        <c:scaling>
          <c:orientation val="minMax"/>
          <c:max val="100"/>
        </c:scaling>
        <c:delete val="0"/>
        <c:axPos val="l"/>
        <c:title>
          <c:tx>
            <c:rich>
              <a:bodyPr rot="-54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r>
                  <a:rPr lang="en-US" sz="1100" b="0" err="1"/>
                  <a:t>Patients</a:t>
                </a:r>
                <a:r>
                  <a:rPr lang="en-US" sz="1100" b="0" baseline="30000" err="1"/>
                  <a:t>a</a:t>
                </a:r>
                <a:r>
                  <a:rPr lang="en-US" sz="1100" b="0"/>
                  <a:t> with best blood uMRD4,</a:t>
                </a:r>
                <a:r>
                  <a:rPr lang="en-US" sz="1100" b="0" baseline="0"/>
                  <a:t> </a:t>
                </a:r>
                <a:r>
                  <a:rPr lang="en-US" sz="1100" b="0"/>
                  <a:t>%</a:t>
                </a:r>
              </a:p>
            </c:rich>
          </c:tx>
          <c:layout>
            <c:manualLayout>
              <c:xMode val="edge"/>
              <c:yMode val="edge"/>
              <c:x val="0"/>
              <c:y val="0.12413972861287957"/>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IT"/>
            </a:p>
          </c:txPr>
        </c:title>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n-IT"/>
          </a:p>
        </c:txPr>
        <c:crossAx val="1184832592"/>
        <c:crossesAt val="1"/>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IT"/>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17234085124085"/>
          <c:y val="4.0630088649390626E-2"/>
          <c:w val="0.84508837355248645"/>
          <c:h val="0.77660498404221834"/>
        </c:manualLayout>
      </c:layout>
      <c:barChart>
        <c:barDir val="col"/>
        <c:grouping val="clustered"/>
        <c:varyColors val="0"/>
        <c:ser>
          <c:idx val="0"/>
          <c:order val="0"/>
          <c:tx>
            <c:strRef>
              <c:f>Tabelle1!$B$1</c:f>
              <c:strCache>
                <c:ptCount val="1"/>
                <c:pt idx="0">
                  <c:v>Datenreihe 1</c:v>
                </c:pt>
              </c:strCache>
            </c:strRef>
          </c:tx>
          <c:spPr>
            <a:solidFill>
              <a:schemeClr val="accent1"/>
            </a:solidFill>
            <a:ln>
              <a:noFill/>
            </a:ln>
            <a:effectLst/>
          </c:spPr>
          <c:invertIfNegative val="0"/>
          <c:cat>
            <c:numRef>
              <c:f>Tabelle1!$A$2</c:f>
              <c:numCache>
                <c:formatCode>General</c:formatCode>
                <c:ptCount val="1"/>
              </c:numCache>
            </c:numRef>
          </c:cat>
          <c:val>
            <c:numRef>
              <c:f>Tabelle1!$B$2</c:f>
              <c:numCache>
                <c:formatCode>General</c:formatCode>
                <c:ptCount val="1"/>
              </c:numCache>
            </c:numRef>
          </c:val>
          <c:extLst>
            <c:ext xmlns:c16="http://schemas.microsoft.com/office/drawing/2014/chart" uri="{C3380CC4-5D6E-409C-BE32-E72D297353CC}">
              <c16:uniqueId val="{00000000-D751-49B6-A2B7-10B51D7F39A2}"/>
            </c:ext>
          </c:extLst>
        </c:ser>
        <c:ser>
          <c:idx val="1"/>
          <c:order val="1"/>
          <c:tx>
            <c:strRef>
              <c:f>Tabelle1!$C$1</c:f>
              <c:strCache>
                <c:ptCount val="1"/>
                <c:pt idx="0">
                  <c:v>Spalte1</c:v>
                </c:pt>
              </c:strCache>
            </c:strRef>
          </c:tx>
          <c:spPr>
            <a:solidFill>
              <a:schemeClr val="accent2"/>
            </a:solidFill>
            <a:ln>
              <a:noFill/>
            </a:ln>
            <a:effectLst/>
          </c:spPr>
          <c:invertIfNegative val="0"/>
          <c:cat>
            <c:numRef>
              <c:f>Tabelle1!$A$2</c:f>
              <c:numCache>
                <c:formatCode>General</c:formatCode>
                <c:ptCount val="1"/>
              </c:numCache>
            </c:numRef>
          </c:cat>
          <c:val>
            <c:numRef>
              <c:f>Tabelle1!$C$2</c:f>
              <c:numCache>
                <c:formatCode>General</c:formatCode>
                <c:ptCount val="1"/>
              </c:numCache>
            </c:numRef>
          </c:val>
          <c:extLst>
            <c:ext xmlns:c16="http://schemas.microsoft.com/office/drawing/2014/chart" uri="{C3380CC4-5D6E-409C-BE32-E72D297353CC}">
              <c16:uniqueId val="{00000001-D751-49B6-A2B7-10B51D7F39A2}"/>
            </c:ext>
          </c:extLst>
        </c:ser>
        <c:ser>
          <c:idx val="2"/>
          <c:order val="2"/>
          <c:tx>
            <c:strRef>
              <c:f>Tabelle1!$D$1</c:f>
              <c:strCache>
                <c:ptCount val="1"/>
                <c:pt idx="0">
                  <c:v>Spalte2</c:v>
                </c:pt>
              </c:strCache>
            </c:strRef>
          </c:tx>
          <c:spPr>
            <a:solidFill>
              <a:schemeClr val="accent3"/>
            </a:solidFill>
            <a:ln>
              <a:noFill/>
            </a:ln>
            <a:effectLst/>
          </c:spPr>
          <c:invertIfNegative val="0"/>
          <c:cat>
            <c:numRef>
              <c:f>Tabelle1!$A$2</c:f>
              <c:numCache>
                <c:formatCode>General</c:formatCode>
                <c:ptCount val="1"/>
              </c:numCache>
            </c:numRef>
          </c:cat>
          <c:val>
            <c:numRef>
              <c:f>Tabelle1!$D$2</c:f>
              <c:numCache>
                <c:formatCode>General</c:formatCode>
                <c:ptCount val="1"/>
              </c:numCache>
            </c:numRef>
          </c:val>
          <c:extLst>
            <c:ext xmlns:c16="http://schemas.microsoft.com/office/drawing/2014/chart" uri="{C3380CC4-5D6E-409C-BE32-E72D297353CC}">
              <c16:uniqueId val="{00000002-D751-49B6-A2B7-10B51D7F39A2}"/>
            </c:ext>
          </c:extLst>
        </c:ser>
        <c:dLbls>
          <c:showLegendKey val="0"/>
          <c:showVal val="0"/>
          <c:showCatName val="0"/>
          <c:showSerName val="0"/>
          <c:showPercent val="0"/>
          <c:showBubbleSize val="0"/>
        </c:dLbls>
        <c:gapWidth val="219"/>
        <c:overlap val="-27"/>
        <c:axId val="1076667936"/>
        <c:axId val="1076679584"/>
      </c:barChart>
      <c:catAx>
        <c:axId val="107666793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de-DE" sz="1400" err="1">
                    <a:solidFill>
                      <a:schemeClr val="tx1"/>
                    </a:solidFill>
                  </a:rPr>
                  <a:t>Months</a:t>
                </a:r>
                <a:r>
                  <a:rPr lang="de-DE" sz="1400">
                    <a:solidFill>
                      <a:schemeClr val="tx1"/>
                    </a:solidFill>
                  </a:rPr>
                  <a:t> post-</a:t>
                </a:r>
                <a:r>
                  <a:rPr lang="de-DE" sz="1400" err="1">
                    <a:solidFill>
                      <a:schemeClr val="tx1"/>
                    </a:solidFill>
                  </a:rPr>
                  <a:t>randomization</a:t>
                </a:r>
                <a:endParaRPr lang="de-DE" sz="1400">
                  <a:solidFill>
                    <a:schemeClr val="tx1"/>
                  </a:solidFill>
                </a:endParaRPr>
              </a:p>
            </c:rich>
          </c:tx>
          <c:layout>
            <c:manualLayout>
              <c:xMode val="edge"/>
              <c:yMode val="edge"/>
              <c:x val="0.40566340735817663"/>
              <c:y val="0.8870064271226022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IT"/>
            </a:p>
          </c:txPr>
        </c:title>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1076679584"/>
        <c:crosses val="autoZero"/>
        <c:auto val="1"/>
        <c:lblAlgn val="ctr"/>
        <c:lblOffset val="100"/>
        <c:noMultiLvlLbl val="0"/>
      </c:catAx>
      <c:valAx>
        <c:axId val="1076679584"/>
        <c:scaling>
          <c:orientation val="minMax"/>
          <c:max val="100"/>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de-DE" sz="1400">
                    <a:solidFill>
                      <a:schemeClr val="tx1"/>
                    </a:solidFill>
                  </a:rPr>
                  <a:t>DFS,</a:t>
                </a:r>
                <a:r>
                  <a:rPr lang="de-DE" sz="1400" baseline="0">
                    <a:solidFill>
                      <a:schemeClr val="tx1"/>
                    </a:solidFill>
                  </a:rPr>
                  <a:t> </a:t>
                </a:r>
                <a:r>
                  <a:rPr lang="de-DE" sz="1400">
                    <a:solidFill>
                      <a:schemeClr val="tx1"/>
                    </a:solidFill>
                  </a:rPr>
                  <a:t>%</a:t>
                </a:r>
              </a:p>
            </c:rich>
          </c:tx>
          <c:layout>
            <c:manualLayout>
              <c:xMode val="edge"/>
              <c:yMode val="edge"/>
              <c:x val="2.5651715614727335E-3"/>
              <c:y val="0.32009321194017543"/>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IT"/>
            </a:p>
          </c:txPr>
        </c:title>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1076667936"/>
        <c:crosses val="autoZero"/>
        <c:crossBetween val="midCat"/>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Tabelle1!$B$1</c:f>
              <c:strCache>
                <c:ptCount val="1"/>
                <c:pt idx="0">
                  <c:v>Placebo n=43</c:v>
                </c:pt>
              </c:strCache>
            </c:strRef>
          </c:tx>
          <c:spPr>
            <a:solidFill>
              <a:schemeClr val="bg1">
                <a:lumMod val="50000"/>
              </a:schemeClr>
            </a:solidFill>
            <a:ln>
              <a:noFill/>
            </a:ln>
            <a:effectLst/>
          </c:spPr>
          <c:invertIfNegative val="0"/>
          <c:dLbls>
            <c:dLbl>
              <c:idx val="4"/>
              <c:tx>
                <c:rich>
                  <a:bodyPr/>
                  <a:lstStyle/>
                  <a:p>
                    <a:endParaRPr lang="en-US"/>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8DC-4081-99B6-79D87A733EAD}"/>
                </c:ext>
              </c:extLst>
            </c:dLbl>
            <c:dLbl>
              <c:idx val="5"/>
              <c:delete val="1"/>
              <c:extLst>
                <c:ext xmlns:c15="http://schemas.microsoft.com/office/drawing/2012/chart" uri="{CE6537A1-D6FC-4f65-9D91-7224C49458BB}"/>
                <c:ext xmlns:c16="http://schemas.microsoft.com/office/drawing/2014/chart" uri="{C3380CC4-5D6E-409C-BE32-E72D297353CC}">
                  <c16:uniqueId val="{00000004-B8DC-4081-99B6-79D87A733EAD}"/>
                </c:ext>
              </c:extLst>
            </c:dLbl>
            <c:dLbl>
              <c:idx val="6"/>
              <c:tx>
                <c:rich>
                  <a:bodyPr/>
                  <a:lstStyle/>
                  <a:p>
                    <a:endParaRPr lang="en-US"/>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8DC-4081-99B6-79D87A733EAD}"/>
                </c:ext>
              </c:extLst>
            </c:dLbl>
            <c:dLbl>
              <c:idx val="7"/>
              <c:tx>
                <c:rich>
                  <a:bodyPr/>
                  <a:lstStyle/>
                  <a:p>
                    <a:endParaRPr lang="en-US"/>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B8DC-4081-99B6-79D87A733EA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Tabelle1!$A$2:$A$9</c:f>
              <c:strCache>
                <c:ptCount val="8"/>
                <c:pt idx="0">
                  <c:v>Pre-randomization</c:v>
                </c:pt>
                <c:pt idx="1">
                  <c:v>1 yr post-randomization</c:v>
                </c:pt>
                <c:pt idx="2">
                  <c:v>2 yrs post-randomization</c:v>
                </c:pt>
                <c:pt idx="3">
                  <c:v>3 yrs post-randomization</c:v>
                </c:pt>
                <c:pt idx="4">
                  <c:v>Pre-randomization</c:v>
                </c:pt>
                <c:pt idx="5">
                  <c:v>1 yr post-randomization</c:v>
                </c:pt>
                <c:pt idx="6">
                  <c:v>2 yrs post-randomization</c:v>
                </c:pt>
                <c:pt idx="7">
                  <c:v>3 yrs post-randomization</c:v>
                </c:pt>
              </c:strCache>
            </c:strRef>
          </c:cat>
          <c:val>
            <c:numRef>
              <c:f>Tabelle1!$B$2:$B$9</c:f>
              <c:numCache>
                <c:formatCode>0%</c:formatCode>
                <c:ptCount val="8"/>
                <c:pt idx="0">
                  <c:v>0.51</c:v>
                </c:pt>
                <c:pt idx="1">
                  <c:v>0.6</c:v>
                </c:pt>
                <c:pt idx="2">
                  <c:v>0.6</c:v>
                </c:pt>
                <c:pt idx="3">
                  <c:v>0.63</c:v>
                </c:pt>
                <c:pt idx="4" formatCode="General">
                  <c:v>0</c:v>
                </c:pt>
                <c:pt idx="5" formatCode="General">
                  <c:v>0</c:v>
                </c:pt>
                <c:pt idx="6" formatCode="General">
                  <c:v>0</c:v>
                </c:pt>
                <c:pt idx="7" formatCode="General">
                  <c:v>0</c:v>
                </c:pt>
              </c:numCache>
            </c:numRef>
          </c:val>
          <c:extLst>
            <c:ext xmlns:c16="http://schemas.microsoft.com/office/drawing/2014/chart" uri="{C3380CC4-5D6E-409C-BE32-E72D297353CC}">
              <c16:uniqueId val="{00000000-B8DC-4081-99B6-79D87A733EAD}"/>
            </c:ext>
          </c:extLst>
        </c:ser>
        <c:ser>
          <c:idx val="1"/>
          <c:order val="1"/>
          <c:tx>
            <c:strRef>
              <c:f>Tabelle1!$C$1</c:f>
              <c:strCache>
                <c:ptCount val="1"/>
                <c:pt idx="0">
                  <c:v>Ibr n=43</c:v>
                </c:pt>
              </c:strCache>
            </c:strRef>
          </c:tx>
          <c:spPr>
            <a:solidFill>
              <a:schemeClr val="accent4"/>
            </a:solidFill>
            <a:ln>
              <a:noFill/>
            </a:ln>
            <a:effectLst/>
          </c:spPr>
          <c:invertIfNegative val="0"/>
          <c:dLbls>
            <c:dLbl>
              <c:idx val="0"/>
              <c:tx>
                <c:rich>
                  <a:bodyPr/>
                  <a:lstStyle/>
                  <a:p>
                    <a:endParaRPr lang="en-US"/>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B8DC-4081-99B6-79D87A733EAD}"/>
                </c:ext>
              </c:extLst>
            </c:dLbl>
            <c:dLbl>
              <c:idx val="1"/>
              <c:delete val="1"/>
              <c:extLst>
                <c:ext xmlns:c15="http://schemas.microsoft.com/office/drawing/2012/chart" uri="{CE6537A1-D6FC-4f65-9D91-7224C49458BB}"/>
                <c:ext xmlns:c16="http://schemas.microsoft.com/office/drawing/2014/chart" uri="{C3380CC4-5D6E-409C-BE32-E72D297353CC}">
                  <c16:uniqueId val="{00000009-B8DC-4081-99B6-79D87A733EAD}"/>
                </c:ext>
              </c:extLst>
            </c:dLbl>
            <c:dLbl>
              <c:idx val="2"/>
              <c:tx>
                <c:rich>
                  <a:bodyPr/>
                  <a:lstStyle/>
                  <a:p>
                    <a:endParaRPr lang="en-US"/>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B8DC-4081-99B6-79D87A733EAD}"/>
                </c:ext>
              </c:extLst>
            </c:dLbl>
            <c:dLbl>
              <c:idx val="3"/>
              <c:delete val="1"/>
              <c:extLst>
                <c:ext xmlns:c15="http://schemas.microsoft.com/office/drawing/2012/chart" uri="{CE6537A1-D6FC-4f65-9D91-7224C49458BB}"/>
                <c:ext xmlns:c16="http://schemas.microsoft.com/office/drawing/2014/chart" uri="{C3380CC4-5D6E-409C-BE32-E72D297353CC}">
                  <c16:uniqueId val="{00000007-B8DC-4081-99B6-79D87A733EA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Tabelle1!$A$2:$A$9</c:f>
              <c:strCache>
                <c:ptCount val="8"/>
                <c:pt idx="0">
                  <c:v>Pre-randomization</c:v>
                </c:pt>
                <c:pt idx="1">
                  <c:v>1 yr post-randomization</c:v>
                </c:pt>
                <c:pt idx="2">
                  <c:v>2 yrs post-randomization</c:v>
                </c:pt>
                <c:pt idx="3">
                  <c:v>3 yrs post-randomization</c:v>
                </c:pt>
                <c:pt idx="4">
                  <c:v>Pre-randomization</c:v>
                </c:pt>
                <c:pt idx="5">
                  <c:v>1 yr post-randomization</c:v>
                </c:pt>
                <c:pt idx="6">
                  <c:v>2 yrs post-randomization</c:v>
                </c:pt>
                <c:pt idx="7">
                  <c:v>3 yrs post-randomization</c:v>
                </c:pt>
              </c:strCache>
            </c:strRef>
          </c:cat>
          <c:val>
            <c:numRef>
              <c:f>Tabelle1!$C$2:$C$9</c:f>
              <c:numCache>
                <c:formatCode>General</c:formatCode>
                <c:ptCount val="8"/>
                <c:pt idx="0">
                  <c:v>0</c:v>
                </c:pt>
                <c:pt idx="1">
                  <c:v>0</c:v>
                </c:pt>
                <c:pt idx="2">
                  <c:v>0</c:v>
                </c:pt>
                <c:pt idx="3">
                  <c:v>0</c:v>
                </c:pt>
                <c:pt idx="4" formatCode="0%">
                  <c:v>0.67</c:v>
                </c:pt>
                <c:pt idx="5" formatCode="0%">
                  <c:v>0.72</c:v>
                </c:pt>
                <c:pt idx="6" formatCode="0%">
                  <c:v>0.72</c:v>
                </c:pt>
                <c:pt idx="7" formatCode="0%">
                  <c:v>0.81</c:v>
                </c:pt>
              </c:numCache>
            </c:numRef>
          </c:val>
          <c:extLst>
            <c:ext xmlns:c16="http://schemas.microsoft.com/office/drawing/2014/chart" uri="{C3380CC4-5D6E-409C-BE32-E72D297353CC}">
              <c16:uniqueId val="{00000001-B8DC-4081-99B6-79D87A733EAD}"/>
            </c:ext>
          </c:extLst>
        </c:ser>
        <c:dLbls>
          <c:dLblPos val="outEnd"/>
          <c:showLegendKey val="0"/>
          <c:showVal val="1"/>
          <c:showCatName val="0"/>
          <c:showSerName val="0"/>
          <c:showPercent val="0"/>
          <c:showBubbleSize val="0"/>
        </c:dLbls>
        <c:gapWidth val="96"/>
        <c:overlap val="100"/>
        <c:axId val="214982288"/>
        <c:axId val="214978544"/>
      </c:barChart>
      <c:catAx>
        <c:axId val="214982288"/>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214978544"/>
        <c:crosses val="autoZero"/>
        <c:auto val="1"/>
        <c:lblAlgn val="ctr"/>
        <c:lblOffset val="100"/>
        <c:noMultiLvlLbl val="0"/>
      </c:catAx>
      <c:valAx>
        <c:axId val="214978544"/>
        <c:scaling>
          <c:orientation val="minMax"/>
          <c:max val="1"/>
        </c:scaling>
        <c:delete val="0"/>
        <c:axPos val="l"/>
        <c:numFmt formatCode="0%"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crossAx val="214982288"/>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0.45739</cdr:x>
      <cdr:y>0.74035</cdr:y>
    </cdr:from>
    <cdr:to>
      <cdr:x>0.6444</cdr:x>
      <cdr:y>0.8044</cdr:y>
    </cdr:to>
    <cdr:sp macro="" textlink="">
      <cdr:nvSpPr>
        <cdr:cNvPr id="6" name="TextBox 10">
          <a:extLst xmlns:a="http://schemas.openxmlformats.org/drawingml/2006/main">
            <a:ext uri="{FF2B5EF4-FFF2-40B4-BE49-F238E27FC236}">
              <a16:creationId xmlns:a16="http://schemas.microsoft.com/office/drawing/2014/main" id="{8D6A0B81-0179-EB78-867B-91E5ADF88368}"/>
            </a:ext>
          </a:extLst>
        </cdr:cNvPr>
        <cdr:cNvSpPr txBox="1"/>
      </cdr:nvSpPr>
      <cdr:spPr>
        <a:xfrm xmlns:a="http://schemas.openxmlformats.org/drawingml/2006/main">
          <a:off x="2445448" y="2668243"/>
          <a:ext cx="999855" cy="2308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defTabSz="457200" rtl="0" fontAlgn="base">
            <a:spcBef>
              <a:spcPct val="0"/>
            </a:spcBef>
            <a:spcAft>
              <a:spcPct val="0"/>
            </a:spcAft>
            <a:defRPr kern="1200">
              <a:solidFill>
                <a:schemeClr val="tx1"/>
              </a:solidFill>
              <a:latin typeface="Arial" charset="0"/>
              <a:ea typeface="Geneva" charset="0"/>
              <a:cs typeface="Geneva" charset="0"/>
            </a:defRPr>
          </a:lvl1pPr>
          <a:lvl2pPr marL="457200" algn="l" defTabSz="457200" rtl="0" fontAlgn="base">
            <a:spcBef>
              <a:spcPct val="0"/>
            </a:spcBef>
            <a:spcAft>
              <a:spcPct val="0"/>
            </a:spcAft>
            <a:defRPr kern="1200">
              <a:solidFill>
                <a:schemeClr val="tx1"/>
              </a:solidFill>
              <a:latin typeface="Arial" charset="0"/>
              <a:ea typeface="Geneva" charset="0"/>
              <a:cs typeface="Geneva" charset="0"/>
            </a:defRPr>
          </a:lvl2pPr>
          <a:lvl3pPr marL="914400" algn="l" defTabSz="457200" rtl="0" fontAlgn="base">
            <a:spcBef>
              <a:spcPct val="0"/>
            </a:spcBef>
            <a:spcAft>
              <a:spcPct val="0"/>
            </a:spcAft>
            <a:defRPr kern="1200">
              <a:solidFill>
                <a:schemeClr val="tx1"/>
              </a:solidFill>
              <a:latin typeface="Arial" charset="0"/>
              <a:ea typeface="Geneva" charset="0"/>
              <a:cs typeface="Geneva" charset="0"/>
            </a:defRPr>
          </a:lvl3pPr>
          <a:lvl4pPr marL="1371600" algn="l" defTabSz="457200" rtl="0" fontAlgn="base">
            <a:spcBef>
              <a:spcPct val="0"/>
            </a:spcBef>
            <a:spcAft>
              <a:spcPct val="0"/>
            </a:spcAft>
            <a:defRPr kern="1200">
              <a:solidFill>
                <a:schemeClr val="tx1"/>
              </a:solidFill>
              <a:latin typeface="Arial" charset="0"/>
              <a:ea typeface="Geneva" charset="0"/>
              <a:cs typeface="Geneva" charset="0"/>
            </a:defRPr>
          </a:lvl4pPr>
          <a:lvl5pPr marL="1828800" algn="l" defTabSz="457200"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xmlns:a="http://schemas.openxmlformats.org/drawingml/2006/main">
          <a:r>
            <a:rPr lang="en-US" sz="900" b="1" dirty="0">
              <a:solidFill>
                <a:schemeClr val="accent3"/>
              </a:solidFill>
              <a:latin typeface="Arial" panose="020B0604020202020204" pitchFamily="34" charset="0"/>
              <a:cs typeface="Arial" panose="020B0604020202020204" pitchFamily="34" charset="0"/>
            </a:rPr>
            <a:t>12.5 (1/8)</a:t>
          </a:r>
        </a:p>
      </cdr:txBody>
    </cdr:sp>
  </cdr:relSizeAnchor>
</c:userShapes>
</file>

<file path=ppt/drawings/drawing2.xml><?xml version="1.0" encoding="utf-8"?>
<c:userShapes xmlns:c="http://schemas.openxmlformats.org/drawingml/2006/chart">
  <cdr:relSizeAnchor xmlns:cdr="http://schemas.openxmlformats.org/drawingml/2006/chartDrawing">
    <cdr:from>
      <cdr:x>0.36505</cdr:x>
      <cdr:y>0.67145</cdr:y>
    </cdr:from>
    <cdr:to>
      <cdr:x>0.42128</cdr:x>
      <cdr:y>0.69295</cdr:y>
    </cdr:to>
    <cdr:sp macro="" textlink="">
      <cdr:nvSpPr>
        <cdr:cNvPr id="3" name="Pfeil nach rechts 2">
          <a:extLst xmlns:a="http://schemas.openxmlformats.org/drawingml/2006/main">
            <a:ext uri="{FF2B5EF4-FFF2-40B4-BE49-F238E27FC236}">
              <a16:creationId xmlns:a16="http://schemas.microsoft.com/office/drawing/2014/main" id="{C05AB8A3-A66C-E0DA-0B10-99844E69EE80}"/>
            </a:ext>
          </a:extLst>
        </cdr:cNvPr>
        <cdr:cNvSpPr/>
      </cdr:nvSpPr>
      <cdr:spPr>
        <a:xfrm xmlns:a="http://schemas.openxmlformats.org/drawingml/2006/main">
          <a:off x="2394815" y="2479302"/>
          <a:ext cx="368876" cy="79375"/>
        </a:xfrm>
        <a:prstGeom xmlns:a="http://schemas.openxmlformats.org/drawingml/2006/main" prst="rightArrow">
          <a:avLst/>
        </a:prstGeom>
        <a:solidFill xmlns:a="http://schemas.openxmlformats.org/drawingml/2006/main">
          <a:schemeClr val="tx1"/>
        </a:solidFill>
        <a:ln xmlns:a="http://schemas.openxmlformats.org/drawingml/2006/main" w="85725">
          <a:solidFill>
            <a:schemeClr val="accent1">
              <a:shade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de-DE" dirty="0"/>
        </a:p>
      </cdr:txBody>
    </cdr:sp>
  </cdr:relSizeAnchor>
</c:userShapes>
</file>

<file path=ppt/drawings/drawing3.xml><?xml version="1.0" encoding="utf-8"?>
<c:userShapes xmlns:c="http://schemas.openxmlformats.org/drawingml/2006/chart">
  <cdr:relSizeAnchor xmlns:cdr="http://schemas.openxmlformats.org/drawingml/2006/chartDrawing">
    <cdr:from>
      <cdr:x>0.13353</cdr:x>
      <cdr:y>0.04566</cdr:y>
    </cdr:from>
    <cdr:to>
      <cdr:x>0.87976</cdr:x>
      <cdr:y>0.32817</cdr:y>
    </cdr:to>
    <cdr:sp macro="" textlink="">
      <cdr:nvSpPr>
        <cdr:cNvPr id="2" name="Freihandform: Form 1">
          <a:extLst xmlns:a="http://schemas.openxmlformats.org/drawingml/2006/main">
            <a:ext uri="{FF2B5EF4-FFF2-40B4-BE49-F238E27FC236}">
              <a16:creationId xmlns:a16="http://schemas.microsoft.com/office/drawing/2014/main" id="{239E9D92-6F02-021E-5D8F-805BF5D9AD95}"/>
            </a:ext>
          </a:extLst>
        </cdr:cNvPr>
        <cdr:cNvSpPr/>
      </cdr:nvSpPr>
      <cdr:spPr>
        <a:xfrm xmlns:a="http://schemas.openxmlformats.org/drawingml/2006/main">
          <a:off x="628914" y="201658"/>
          <a:ext cx="3514725" cy="1247775"/>
        </a:xfrm>
        <a:custGeom xmlns:a="http://schemas.openxmlformats.org/drawingml/2006/main">
          <a:avLst/>
          <a:gdLst>
            <a:gd name="connsiteX0" fmla="*/ 0 w 3514725"/>
            <a:gd name="connsiteY0" fmla="*/ 0 h 1247775"/>
            <a:gd name="connsiteX1" fmla="*/ 280987 w 3514725"/>
            <a:gd name="connsiteY1" fmla="*/ 0 h 1247775"/>
            <a:gd name="connsiteX2" fmla="*/ 280987 w 3514725"/>
            <a:gd name="connsiteY2" fmla="*/ 90487 h 1247775"/>
            <a:gd name="connsiteX3" fmla="*/ 595312 w 3514725"/>
            <a:gd name="connsiteY3" fmla="*/ 90487 h 1247775"/>
            <a:gd name="connsiteX4" fmla="*/ 595312 w 3514725"/>
            <a:gd name="connsiteY4" fmla="*/ 180975 h 1247775"/>
            <a:gd name="connsiteX5" fmla="*/ 1890712 w 3514725"/>
            <a:gd name="connsiteY5" fmla="*/ 180975 h 1247775"/>
            <a:gd name="connsiteX6" fmla="*/ 1890712 w 3514725"/>
            <a:gd name="connsiteY6" fmla="*/ 257175 h 1247775"/>
            <a:gd name="connsiteX7" fmla="*/ 1933575 w 3514725"/>
            <a:gd name="connsiteY7" fmla="*/ 257175 h 1247775"/>
            <a:gd name="connsiteX8" fmla="*/ 1933575 w 3514725"/>
            <a:gd name="connsiteY8" fmla="*/ 352425 h 1247775"/>
            <a:gd name="connsiteX9" fmla="*/ 2133600 w 3514725"/>
            <a:gd name="connsiteY9" fmla="*/ 352425 h 1247775"/>
            <a:gd name="connsiteX10" fmla="*/ 2133600 w 3514725"/>
            <a:gd name="connsiteY10" fmla="*/ 438150 h 1247775"/>
            <a:gd name="connsiteX11" fmla="*/ 2500312 w 3514725"/>
            <a:gd name="connsiteY11" fmla="*/ 438150 h 1247775"/>
            <a:gd name="connsiteX12" fmla="*/ 2500312 w 3514725"/>
            <a:gd name="connsiteY12" fmla="*/ 519112 h 1247775"/>
            <a:gd name="connsiteX13" fmla="*/ 2519362 w 3514725"/>
            <a:gd name="connsiteY13" fmla="*/ 519112 h 1247775"/>
            <a:gd name="connsiteX14" fmla="*/ 2519362 w 3514725"/>
            <a:gd name="connsiteY14" fmla="*/ 614362 h 1247775"/>
            <a:gd name="connsiteX15" fmla="*/ 2624137 w 3514725"/>
            <a:gd name="connsiteY15" fmla="*/ 614362 h 1247775"/>
            <a:gd name="connsiteX16" fmla="*/ 2624137 w 3514725"/>
            <a:gd name="connsiteY16" fmla="*/ 700087 h 1247775"/>
            <a:gd name="connsiteX17" fmla="*/ 3076575 w 3514725"/>
            <a:gd name="connsiteY17" fmla="*/ 700087 h 1247775"/>
            <a:gd name="connsiteX18" fmla="*/ 3076575 w 3514725"/>
            <a:gd name="connsiteY18" fmla="*/ 1247775 h 1247775"/>
            <a:gd name="connsiteX19" fmla="*/ 3514725 w 3514725"/>
            <a:gd name="connsiteY19" fmla="*/ 1247775 h 124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14725" h="1247775">
              <a:moveTo>
                <a:pt x="0" y="0"/>
              </a:moveTo>
              <a:lnTo>
                <a:pt x="280987" y="0"/>
              </a:lnTo>
              <a:lnTo>
                <a:pt x="280987" y="90487"/>
              </a:lnTo>
              <a:lnTo>
                <a:pt x="595312" y="90487"/>
              </a:lnTo>
              <a:lnTo>
                <a:pt x="595312" y="180975"/>
              </a:lnTo>
              <a:lnTo>
                <a:pt x="1890712" y="180975"/>
              </a:lnTo>
              <a:lnTo>
                <a:pt x="1890712" y="257175"/>
              </a:lnTo>
              <a:lnTo>
                <a:pt x="1933575" y="257175"/>
              </a:lnTo>
              <a:lnTo>
                <a:pt x="1933575" y="352425"/>
              </a:lnTo>
              <a:lnTo>
                <a:pt x="2133600" y="352425"/>
              </a:lnTo>
              <a:lnTo>
                <a:pt x="2133600" y="438150"/>
              </a:lnTo>
              <a:lnTo>
                <a:pt x="2500312" y="438150"/>
              </a:lnTo>
              <a:lnTo>
                <a:pt x="2500312" y="519112"/>
              </a:lnTo>
              <a:lnTo>
                <a:pt x="2519362" y="519112"/>
              </a:lnTo>
              <a:lnTo>
                <a:pt x="2519362" y="614362"/>
              </a:lnTo>
              <a:lnTo>
                <a:pt x="2624137" y="614362"/>
              </a:lnTo>
              <a:lnTo>
                <a:pt x="2624137" y="700087"/>
              </a:lnTo>
              <a:lnTo>
                <a:pt x="3076575" y="700087"/>
              </a:lnTo>
              <a:lnTo>
                <a:pt x="3076575" y="1247775"/>
              </a:lnTo>
              <a:lnTo>
                <a:pt x="3514725" y="1247775"/>
              </a:lnTo>
            </a:path>
          </a:pathLst>
        </a:custGeom>
        <a:ln xmlns:a="http://schemas.openxmlformats.org/drawingml/2006/main" w="19050"/>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de-DE"/>
        </a:p>
      </cdr:txBody>
    </cdr:sp>
  </cdr:relSizeAnchor>
</c:userShapes>
</file>

<file path=ppt/drawings/drawing4.xml><?xml version="1.0" encoding="utf-8"?>
<c:userShapes xmlns:c="http://schemas.openxmlformats.org/drawingml/2006/chart">
  <cdr:relSizeAnchor xmlns:cdr="http://schemas.openxmlformats.org/drawingml/2006/chartDrawing">
    <cdr:from>
      <cdr:x>0.23928</cdr:x>
      <cdr:y>0.77308</cdr:y>
    </cdr:from>
    <cdr:to>
      <cdr:x>0.26949</cdr:x>
      <cdr:y>0.83016</cdr:y>
    </cdr:to>
    <cdr:sp macro="" textlink="">
      <cdr:nvSpPr>
        <cdr:cNvPr id="2" name="TextBox 1">
          <a:extLst xmlns:a="http://schemas.openxmlformats.org/drawingml/2006/main">
            <a:ext uri="{FF2B5EF4-FFF2-40B4-BE49-F238E27FC236}">
              <a16:creationId xmlns:a16="http://schemas.microsoft.com/office/drawing/2014/main" id="{0A4419FD-415B-E0F9-5F81-7833A1FAF1C0}"/>
            </a:ext>
          </a:extLst>
        </cdr:cNvPr>
        <cdr:cNvSpPr txBox="1"/>
      </cdr:nvSpPr>
      <cdr:spPr>
        <a:xfrm xmlns:a="http://schemas.openxmlformats.org/drawingml/2006/main">
          <a:off x="2273558" y="3434793"/>
          <a:ext cx="287079" cy="2536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solidFill>
                <a:schemeClr val="tx1"/>
              </a:solidFill>
            </a:rPr>
            <a:t>a</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A4259EF7-410E-4326-9158-1106B3C932B7}" type="datetimeFigureOut">
              <a:rPr lang="en-GB" smtClean="0"/>
              <a:pPr/>
              <a:t>06/02/2023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F0F51A6C-7ACC-4A55-BAD6-5A06CA9A7376}" type="slidenum">
              <a:rPr lang="en-GB" smtClean="0"/>
              <a:pPr/>
              <a:t>‹#›</a:t>
            </a:fld>
            <a:endParaRPr lang="en-GB"/>
          </a:p>
        </p:txBody>
      </p:sp>
    </p:spTree>
    <p:extLst>
      <p:ext uri="{BB962C8B-B14F-4D97-AF65-F5344CB8AC3E}">
        <p14:creationId xmlns:p14="http://schemas.microsoft.com/office/powerpoint/2010/main" val="3705299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0F51A6C-7ACC-4A55-BAD6-5A06CA9A7376}" type="slidenum">
              <a:rPr lang="en-GB" smtClean="0"/>
              <a:pPr/>
              <a:t>5</a:t>
            </a:fld>
            <a:endParaRPr lang="en-GB"/>
          </a:p>
        </p:txBody>
      </p:sp>
    </p:spTree>
    <p:extLst>
      <p:ext uri="{BB962C8B-B14F-4D97-AF65-F5344CB8AC3E}">
        <p14:creationId xmlns:p14="http://schemas.microsoft.com/office/powerpoint/2010/main" val="4160595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0F51A6C-7ACC-4A55-BAD6-5A06CA9A7376}" type="slidenum">
              <a:rPr lang="en-GB" smtClean="0"/>
              <a:pPr/>
              <a:t>21</a:t>
            </a:fld>
            <a:endParaRPr lang="en-GB"/>
          </a:p>
        </p:txBody>
      </p:sp>
    </p:spTree>
    <p:extLst>
      <p:ext uri="{BB962C8B-B14F-4D97-AF65-F5344CB8AC3E}">
        <p14:creationId xmlns:p14="http://schemas.microsoft.com/office/powerpoint/2010/main" val="4152988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0F51A6C-7ACC-4A55-BAD6-5A06CA9A7376}" type="slidenum">
              <a:rPr lang="en-GB" smtClean="0"/>
              <a:pPr/>
              <a:t>24</a:t>
            </a:fld>
            <a:endParaRPr lang="en-GB"/>
          </a:p>
        </p:txBody>
      </p:sp>
    </p:spTree>
    <p:extLst>
      <p:ext uri="{BB962C8B-B14F-4D97-AF65-F5344CB8AC3E}">
        <p14:creationId xmlns:p14="http://schemas.microsoft.com/office/powerpoint/2010/main" val="779425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0F51A6C-7ACC-4A55-BAD6-5A06CA9A7376}" type="slidenum">
              <a:rPr lang="en-GB" smtClean="0"/>
              <a:pPr/>
              <a:t>25</a:t>
            </a:fld>
            <a:endParaRPr lang="en-GB"/>
          </a:p>
        </p:txBody>
      </p:sp>
    </p:spTree>
    <p:extLst>
      <p:ext uri="{BB962C8B-B14F-4D97-AF65-F5344CB8AC3E}">
        <p14:creationId xmlns:p14="http://schemas.microsoft.com/office/powerpoint/2010/main" val="2667248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F51A6C-7ACC-4A55-BAD6-5A06CA9A7376}" type="slidenum">
              <a:rPr lang="en-GB" smtClean="0"/>
              <a:pPr/>
              <a:t>26</a:t>
            </a:fld>
            <a:endParaRPr lang="en-GB"/>
          </a:p>
        </p:txBody>
      </p:sp>
    </p:spTree>
    <p:extLst>
      <p:ext uri="{BB962C8B-B14F-4D97-AF65-F5344CB8AC3E}">
        <p14:creationId xmlns:p14="http://schemas.microsoft.com/office/powerpoint/2010/main" val="72406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0F51A6C-7ACC-4A55-BAD6-5A06CA9A7376}" type="slidenum">
              <a:rPr lang="en-GB" smtClean="0"/>
              <a:pPr/>
              <a:t>27</a:t>
            </a:fld>
            <a:endParaRPr lang="en-GB"/>
          </a:p>
        </p:txBody>
      </p:sp>
    </p:spTree>
    <p:extLst>
      <p:ext uri="{BB962C8B-B14F-4D97-AF65-F5344CB8AC3E}">
        <p14:creationId xmlns:p14="http://schemas.microsoft.com/office/powerpoint/2010/main" val="1967180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0F51A6C-7ACC-4A55-BAD6-5A06CA9A7376}" type="slidenum">
              <a:rPr lang="en-GB" smtClean="0"/>
              <a:pPr/>
              <a:t>28</a:t>
            </a:fld>
            <a:endParaRPr lang="en-GB"/>
          </a:p>
        </p:txBody>
      </p:sp>
    </p:spTree>
    <p:extLst>
      <p:ext uri="{BB962C8B-B14F-4D97-AF65-F5344CB8AC3E}">
        <p14:creationId xmlns:p14="http://schemas.microsoft.com/office/powerpoint/2010/main" val="1868331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0F51A6C-7ACC-4A55-BAD6-5A06CA9A7376}" type="slidenum">
              <a:rPr lang="en-GB" smtClean="0"/>
              <a:pPr/>
              <a:t>29</a:t>
            </a:fld>
            <a:endParaRPr lang="en-GB"/>
          </a:p>
        </p:txBody>
      </p:sp>
    </p:spTree>
    <p:extLst>
      <p:ext uri="{BB962C8B-B14F-4D97-AF65-F5344CB8AC3E}">
        <p14:creationId xmlns:p14="http://schemas.microsoft.com/office/powerpoint/2010/main" val="2866631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0F51A6C-7ACC-4A55-BAD6-5A06CA9A7376}" type="slidenum">
              <a:rPr lang="en-GB" smtClean="0"/>
              <a:pPr/>
              <a:t>31</a:t>
            </a:fld>
            <a:endParaRPr lang="en-GB"/>
          </a:p>
        </p:txBody>
      </p:sp>
    </p:spTree>
    <p:extLst>
      <p:ext uri="{BB962C8B-B14F-4D97-AF65-F5344CB8AC3E}">
        <p14:creationId xmlns:p14="http://schemas.microsoft.com/office/powerpoint/2010/main" val="3791396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0F51A6C-7ACC-4A55-BAD6-5A06CA9A7376}" type="slidenum">
              <a:rPr lang="en-GB" smtClean="0"/>
              <a:pPr/>
              <a:t>38</a:t>
            </a:fld>
            <a:endParaRPr lang="en-GB"/>
          </a:p>
        </p:txBody>
      </p:sp>
    </p:spTree>
    <p:extLst>
      <p:ext uri="{BB962C8B-B14F-4D97-AF65-F5344CB8AC3E}">
        <p14:creationId xmlns:p14="http://schemas.microsoft.com/office/powerpoint/2010/main" val="3121210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0F51A6C-7ACC-4A55-BAD6-5A06CA9A7376}" type="slidenum">
              <a:rPr lang="en-GB" smtClean="0"/>
              <a:pPr/>
              <a:t>39</a:t>
            </a:fld>
            <a:endParaRPr lang="en-GB"/>
          </a:p>
        </p:txBody>
      </p:sp>
    </p:spTree>
    <p:extLst>
      <p:ext uri="{BB962C8B-B14F-4D97-AF65-F5344CB8AC3E}">
        <p14:creationId xmlns:p14="http://schemas.microsoft.com/office/powerpoint/2010/main" val="1462196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0F51A6C-7ACC-4A55-BAD6-5A06CA9A7376}" type="slidenum">
              <a:rPr lang="en-GB" smtClean="0"/>
              <a:pPr/>
              <a:t>9</a:t>
            </a:fld>
            <a:endParaRPr lang="en-GB"/>
          </a:p>
        </p:txBody>
      </p:sp>
    </p:spTree>
    <p:extLst>
      <p:ext uri="{BB962C8B-B14F-4D97-AF65-F5344CB8AC3E}">
        <p14:creationId xmlns:p14="http://schemas.microsoft.com/office/powerpoint/2010/main" val="21692021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0F51A6C-7ACC-4A55-BAD6-5A06CA9A7376}" type="slidenum">
              <a:rPr lang="en-GB" smtClean="0"/>
              <a:pPr/>
              <a:t>42</a:t>
            </a:fld>
            <a:endParaRPr lang="en-GB"/>
          </a:p>
        </p:txBody>
      </p:sp>
    </p:spTree>
    <p:extLst>
      <p:ext uri="{BB962C8B-B14F-4D97-AF65-F5344CB8AC3E}">
        <p14:creationId xmlns:p14="http://schemas.microsoft.com/office/powerpoint/2010/main" val="1376797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0F51A6C-7ACC-4A55-BAD6-5A06CA9A7376}" type="slidenum">
              <a:rPr lang="en-GB" smtClean="0"/>
              <a:pPr/>
              <a:t>43</a:t>
            </a:fld>
            <a:endParaRPr lang="en-GB"/>
          </a:p>
        </p:txBody>
      </p:sp>
    </p:spTree>
    <p:extLst>
      <p:ext uri="{BB962C8B-B14F-4D97-AF65-F5344CB8AC3E}">
        <p14:creationId xmlns:p14="http://schemas.microsoft.com/office/powerpoint/2010/main" val="1222259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0F51A6C-7ACC-4A55-BAD6-5A06CA9A7376}" type="slidenum">
              <a:rPr lang="en-GB" smtClean="0"/>
              <a:pPr/>
              <a:t>44</a:t>
            </a:fld>
            <a:endParaRPr lang="en-GB"/>
          </a:p>
        </p:txBody>
      </p:sp>
    </p:spTree>
    <p:extLst>
      <p:ext uri="{BB962C8B-B14F-4D97-AF65-F5344CB8AC3E}">
        <p14:creationId xmlns:p14="http://schemas.microsoft.com/office/powerpoint/2010/main" val="25537562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0F51A6C-7ACC-4A55-BAD6-5A06CA9A7376}" type="slidenum">
              <a:rPr lang="en-GB" smtClean="0"/>
              <a:pPr/>
              <a:t>58</a:t>
            </a:fld>
            <a:endParaRPr lang="en-GB"/>
          </a:p>
        </p:txBody>
      </p:sp>
    </p:spTree>
    <p:extLst>
      <p:ext uri="{BB962C8B-B14F-4D97-AF65-F5344CB8AC3E}">
        <p14:creationId xmlns:p14="http://schemas.microsoft.com/office/powerpoint/2010/main" val="29969688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0F51A6C-7ACC-4A55-BAD6-5A06CA9A7376}" type="slidenum">
              <a:rPr lang="en-GB" smtClean="0"/>
              <a:pPr/>
              <a:t>61</a:t>
            </a:fld>
            <a:endParaRPr lang="en-GB"/>
          </a:p>
        </p:txBody>
      </p:sp>
    </p:spTree>
    <p:extLst>
      <p:ext uri="{BB962C8B-B14F-4D97-AF65-F5344CB8AC3E}">
        <p14:creationId xmlns:p14="http://schemas.microsoft.com/office/powerpoint/2010/main" val="37340429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0F51A6C-7ACC-4A55-BAD6-5A06CA9A7376}" type="slidenum">
              <a:rPr lang="en-GB" smtClean="0"/>
              <a:pPr/>
              <a:t>69</a:t>
            </a:fld>
            <a:endParaRPr lang="en-GB"/>
          </a:p>
        </p:txBody>
      </p:sp>
    </p:spTree>
    <p:extLst>
      <p:ext uri="{BB962C8B-B14F-4D97-AF65-F5344CB8AC3E}">
        <p14:creationId xmlns:p14="http://schemas.microsoft.com/office/powerpoint/2010/main" val="10265652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0F51A6C-7ACC-4A55-BAD6-5A06CA9A7376}" type="slidenum">
              <a:rPr lang="en-GB" smtClean="0"/>
              <a:pPr/>
              <a:t>71</a:t>
            </a:fld>
            <a:endParaRPr lang="en-GB"/>
          </a:p>
        </p:txBody>
      </p:sp>
    </p:spTree>
    <p:extLst>
      <p:ext uri="{BB962C8B-B14F-4D97-AF65-F5344CB8AC3E}">
        <p14:creationId xmlns:p14="http://schemas.microsoft.com/office/powerpoint/2010/main" val="31661068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0F51A6C-7ACC-4A55-BAD6-5A06CA9A7376}" type="slidenum">
              <a:rPr lang="en-GB" smtClean="0"/>
              <a:pPr/>
              <a:t>76</a:t>
            </a:fld>
            <a:endParaRPr lang="en-GB"/>
          </a:p>
        </p:txBody>
      </p:sp>
    </p:spTree>
    <p:extLst>
      <p:ext uri="{BB962C8B-B14F-4D97-AF65-F5344CB8AC3E}">
        <p14:creationId xmlns:p14="http://schemas.microsoft.com/office/powerpoint/2010/main" val="13853442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0F51A6C-7ACC-4A55-BAD6-5A06CA9A7376}" type="slidenum">
              <a:rPr lang="en-GB" smtClean="0"/>
              <a:pPr/>
              <a:t>77</a:t>
            </a:fld>
            <a:endParaRPr lang="en-GB"/>
          </a:p>
        </p:txBody>
      </p:sp>
    </p:spTree>
    <p:extLst>
      <p:ext uri="{BB962C8B-B14F-4D97-AF65-F5344CB8AC3E}">
        <p14:creationId xmlns:p14="http://schemas.microsoft.com/office/powerpoint/2010/main" val="30999953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F51A6C-7ACC-4A55-BAD6-5A06CA9A7376}" type="slidenum">
              <a:rPr lang="en-GB" smtClean="0"/>
              <a:pPr/>
              <a:t>81</a:t>
            </a:fld>
            <a:endParaRPr lang="en-GB"/>
          </a:p>
        </p:txBody>
      </p:sp>
    </p:spTree>
    <p:extLst>
      <p:ext uri="{BB962C8B-B14F-4D97-AF65-F5344CB8AC3E}">
        <p14:creationId xmlns:p14="http://schemas.microsoft.com/office/powerpoint/2010/main" val="36483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0F51A6C-7ACC-4A55-BAD6-5A06CA9A7376}" type="slidenum">
              <a:rPr lang="en-GB" smtClean="0"/>
              <a:pPr/>
              <a:t>12</a:t>
            </a:fld>
            <a:endParaRPr lang="en-GB"/>
          </a:p>
        </p:txBody>
      </p:sp>
    </p:spTree>
    <p:extLst>
      <p:ext uri="{BB962C8B-B14F-4D97-AF65-F5344CB8AC3E}">
        <p14:creationId xmlns:p14="http://schemas.microsoft.com/office/powerpoint/2010/main" val="16323688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0F51A6C-7ACC-4A55-BAD6-5A06CA9A7376}" type="slidenum">
              <a:rPr lang="en-GB" smtClean="0"/>
              <a:pPr/>
              <a:t>83</a:t>
            </a:fld>
            <a:endParaRPr lang="en-GB"/>
          </a:p>
        </p:txBody>
      </p:sp>
    </p:spTree>
    <p:extLst>
      <p:ext uri="{BB962C8B-B14F-4D97-AF65-F5344CB8AC3E}">
        <p14:creationId xmlns:p14="http://schemas.microsoft.com/office/powerpoint/2010/main" val="6365710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0F51A6C-7ACC-4A55-BAD6-5A06CA9A7376}" type="slidenum">
              <a:rPr lang="en-GB" smtClean="0"/>
              <a:pPr/>
              <a:t>86</a:t>
            </a:fld>
            <a:endParaRPr lang="en-GB"/>
          </a:p>
        </p:txBody>
      </p:sp>
    </p:spTree>
    <p:extLst>
      <p:ext uri="{BB962C8B-B14F-4D97-AF65-F5344CB8AC3E}">
        <p14:creationId xmlns:p14="http://schemas.microsoft.com/office/powerpoint/2010/main" val="42642338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0F51A6C-7ACC-4A55-BAD6-5A06CA9A7376}" type="slidenum">
              <a:rPr lang="en-GB" smtClean="0"/>
              <a:pPr/>
              <a:t>87</a:t>
            </a:fld>
            <a:endParaRPr lang="en-GB"/>
          </a:p>
        </p:txBody>
      </p:sp>
    </p:spTree>
    <p:extLst>
      <p:ext uri="{BB962C8B-B14F-4D97-AF65-F5344CB8AC3E}">
        <p14:creationId xmlns:p14="http://schemas.microsoft.com/office/powerpoint/2010/main" val="31717475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0F51A6C-7ACC-4A55-BAD6-5A06CA9A7376}" type="slidenum">
              <a:rPr lang="en-GB" smtClean="0"/>
              <a:pPr/>
              <a:t>92</a:t>
            </a:fld>
            <a:endParaRPr lang="en-GB"/>
          </a:p>
        </p:txBody>
      </p:sp>
    </p:spTree>
    <p:extLst>
      <p:ext uri="{BB962C8B-B14F-4D97-AF65-F5344CB8AC3E}">
        <p14:creationId xmlns:p14="http://schemas.microsoft.com/office/powerpoint/2010/main" val="20751457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0F51A6C-7ACC-4A55-BAD6-5A06CA9A7376}" type="slidenum">
              <a:rPr lang="en-GB" smtClean="0"/>
              <a:pPr/>
              <a:t>100</a:t>
            </a:fld>
            <a:endParaRPr lang="en-GB"/>
          </a:p>
        </p:txBody>
      </p:sp>
    </p:spTree>
    <p:extLst>
      <p:ext uri="{BB962C8B-B14F-4D97-AF65-F5344CB8AC3E}">
        <p14:creationId xmlns:p14="http://schemas.microsoft.com/office/powerpoint/2010/main" val="25290900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0F51A6C-7ACC-4A55-BAD6-5A06CA9A7376}" type="slidenum">
              <a:rPr lang="en-GB" smtClean="0"/>
              <a:pPr/>
              <a:t>104</a:t>
            </a:fld>
            <a:endParaRPr lang="en-GB"/>
          </a:p>
        </p:txBody>
      </p:sp>
    </p:spTree>
    <p:extLst>
      <p:ext uri="{BB962C8B-B14F-4D97-AF65-F5344CB8AC3E}">
        <p14:creationId xmlns:p14="http://schemas.microsoft.com/office/powerpoint/2010/main" val="419271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0F51A6C-7ACC-4A55-BAD6-5A06CA9A7376}" type="slidenum">
              <a:rPr lang="en-GB" smtClean="0"/>
              <a:pPr/>
              <a:t>14</a:t>
            </a:fld>
            <a:endParaRPr lang="en-GB"/>
          </a:p>
        </p:txBody>
      </p:sp>
    </p:spTree>
    <p:extLst>
      <p:ext uri="{BB962C8B-B14F-4D97-AF65-F5344CB8AC3E}">
        <p14:creationId xmlns:p14="http://schemas.microsoft.com/office/powerpoint/2010/main" val="2206209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0F51A6C-7ACC-4A55-BAD6-5A06CA9A7376}" type="slidenum">
              <a:rPr lang="en-GB" smtClean="0"/>
              <a:pPr/>
              <a:t>15</a:t>
            </a:fld>
            <a:endParaRPr lang="en-GB"/>
          </a:p>
        </p:txBody>
      </p:sp>
    </p:spTree>
    <p:extLst>
      <p:ext uri="{BB962C8B-B14F-4D97-AF65-F5344CB8AC3E}">
        <p14:creationId xmlns:p14="http://schemas.microsoft.com/office/powerpoint/2010/main" val="2542665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0F51A6C-7ACC-4A55-BAD6-5A06CA9A7376}" type="slidenum">
              <a:rPr lang="en-GB" smtClean="0"/>
              <a:pPr/>
              <a:t>17</a:t>
            </a:fld>
            <a:endParaRPr lang="en-GB"/>
          </a:p>
        </p:txBody>
      </p:sp>
    </p:spTree>
    <p:extLst>
      <p:ext uri="{BB962C8B-B14F-4D97-AF65-F5344CB8AC3E}">
        <p14:creationId xmlns:p14="http://schemas.microsoft.com/office/powerpoint/2010/main" val="293392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0F51A6C-7ACC-4A55-BAD6-5A06CA9A7376}" type="slidenum">
              <a:rPr lang="en-GB" smtClean="0"/>
              <a:pPr/>
              <a:t>18</a:t>
            </a:fld>
            <a:endParaRPr lang="en-GB"/>
          </a:p>
        </p:txBody>
      </p:sp>
    </p:spTree>
    <p:extLst>
      <p:ext uri="{BB962C8B-B14F-4D97-AF65-F5344CB8AC3E}">
        <p14:creationId xmlns:p14="http://schemas.microsoft.com/office/powerpoint/2010/main" val="3341737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0F51A6C-7ACC-4A55-BAD6-5A06CA9A7376}" type="slidenum">
              <a:rPr lang="en-GB" smtClean="0"/>
              <a:pPr/>
              <a:t>19</a:t>
            </a:fld>
            <a:endParaRPr lang="en-GB"/>
          </a:p>
        </p:txBody>
      </p:sp>
    </p:spTree>
    <p:extLst>
      <p:ext uri="{BB962C8B-B14F-4D97-AF65-F5344CB8AC3E}">
        <p14:creationId xmlns:p14="http://schemas.microsoft.com/office/powerpoint/2010/main" val="2779560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0F51A6C-7ACC-4A55-BAD6-5A06CA9A7376}" type="slidenum">
              <a:rPr lang="en-GB" smtClean="0"/>
              <a:pPr/>
              <a:t>20</a:t>
            </a:fld>
            <a:endParaRPr lang="en-GB"/>
          </a:p>
        </p:txBody>
      </p:sp>
    </p:spTree>
    <p:extLst>
      <p:ext uri="{BB962C8B-B14F-4D97-AF65-F5344CB8AC3E}">
        <p14:creationId xmlns:p14="http://schemas.microsoft.com/office/powerpoint/2010/main" val="16998026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pic>
        <p:nvPicPr>
          <p:cNvPr id="11" name="Grafik 10" descr="Ein Bild, das draußen, Stadt, Gebäude, Wasser enthält.&#10;&#10;Automatisch generierte Beschreibung">
            <a:extLst>
              <a:ext uri="{FF2B5EF4-FFF2-40B4-BE49-F238E27FC236}">
                <a16:creationId xmlns:a16="http://schemas.microsoft.com/office/drawing/2014/main" id="{8DCCFE43-16C1-5D41-96BB-3187891B9143}"/>
              </a:ext>
            </a:extLst>
          </p:cNvPr>
          <p:cNvPicPr>
            <a:picLocks noChangeAspect="1"/>
          </p:cNvPicPr>
          <p:nvPr userDrawn="1"/>
        </p:nvPicPr>
        <p:blipFill rotWithShape="1">
          <a:blip r:embed="rId2">
            <a:duotone>
              <a:prstClr val="black"/>
              <a:srgbClr val="002A5C">
                <a:lumMod val="75000"/>
                <a:lumOff val="25000"/>
                <a:tint val="45000"/>
                <a:satMod val="400000"/>
              </a:srgbClr>
            </a:duotone>
            <a:extLst>
              <a:ext uri="{28A0092B-C50C-407E-A947-70E740481C1C}">
                <a14:useLocalDpi xmlns:a14="http://schemas.microsoft.com/office/drawing/2010/main" val="0"/>
              </a:ext>
            </a:extLst>
          </a:blip>
          <a:srcRect l="-8202" t="4011" b="4110"/>
          <a:stretch/>
        </p:blipFill>
        <p:spPr>
          <a:xfrm>
            <a:off x="4116774" y="0"/>
            <a:ext cx="8076426" cy="6858000"/>
          </a:xfrm>
          <a:prstGeom prst="rect">
            <a:avLst/>
          </a:prstGeom>
        </p:spPr>
      </p:pic>
      <p:sp>
        <p:nvSpPr>
          <p:cNvPr id="9" name="Freihandform 8">
            <a:extLst>
              <a:ext uri="{FF2B5EF4-FFF2-40B4-BE49-F238E27FC236}">
                <a16:creationId xmlns:a16="http://schemas.microsoft.com/office/drawing/2014/main" id="{318B788D-C3C2-D144-B643-B1113CE28766}"/>
              </a:ext>
            </a:extLst>
          </p:cNvPr>
          <p:cNvSpPr/>
          <p:nvPr userDrawn="1"/>
        </p:nvSpPr>
        <p:spPr>
          <a:xfrm>
            <a:off x="0" y="-1"/>
            <a:ext cx="7559194" cy="6858001"/>
          </a:xfrm>
          <a:custGeom>
            <a:avLst/>
            <a:gdLst>
              <a:gd name="connsiteX0" fmla="*/ 0 w 7559194"/>
              <a:gd name="connsiteY0" fmla="*/ 0 h 6858001"/>
              <a:gd name="connsiteX1" fmla="*/ 4878573 w 7559194"/>
              <a:gd name="connsiteY1" fmla="*/ 0 h 6858001"/>
              <a:gd name="connsiteX2" fmla="*/ 4878691 w 7559194"/>
              <a:gd name="connsiteY2" fmla="*/ 277 h 6858001"/>
              <a:gd name="connsiteX3" fmla="*/ 4646905 w 7559194"/>
              <a:gd name="connsiteY3" fmla="*/ 1 h 6858001"/>
              <a:gd name="connsiteX4" fmla="*/ 7559194 w 7559194"/>
              <a:gd name="connsiteY4" fmla="*/ 6858001 h 6858001"/>
              <a:gd name="connsiteX5" fmla="*/ 0 w 7559194"/>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59194" h="6858001">
                <a:moveTo>
                  <a:pt x="0" y="0"/>
                </a:moveTo>
                <a:lnTo>
                  <a:pt x="4878573" y="0"/>
                </a:lnTo>
                <a:lnTo>
                  <a:pt x="4878691" y="277"/>
                </a:lnTo>
                <a:lnTo>
                  <a:pt x="4646905" y="1"/>
                </a:lnTo>
                <a:lnTo>
                  <a:pt x="7559194" y="6858001"/>
                </a:lnTo>
                <a:lnTo>
                  <a:pt x="0" y="68580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pic>
        <p:nvPicPr>
          <p:cNvPr id="10" name="Grafik 9">
            <a:extLst>
              <a:ext uri="{FF2B5EF4-FFF2-40B4-BE49-F238E27FC236}">
                <a16:creationId xmlns:a16="http://schemas.microsoft.com/office/drawing/2014/main" id="{CB311E3E-D7A8-2249-B858-05AE160D59B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16534" y="6281613"/>
            <a:ext cx="2117301" cy="349199"/>
          </a:xfrm>
          <a:prstGeom prst="rect">
            <a:avLst/>
          </a:prstGeom>
        </p:spPr>
      </p:pic>
      <p:sp>
        <p:nvSpPr>
          <p:cNvPr id="8" name="Titel 15">
            <a:extLst>
              <a:ext uri="{FF2B5EF4-FFF2-40B4-BE49-F238E27FC236}">
                <a16:creationId xmlns:a16="http://schemas.microsoft.com/office/drawing/2014/main" id="{3DA5EBDF-A6D3-9AB9-2B5E-A2C8D29D1D42}"/>
              </a:ext>
            </a:extLst>
          </p:cNvPr>
          <p:cNvSpPr>
            <a:spLocks noGrp="1"/>
          </p:cNvSpPr>
          <p:nvPr>
            <p:ph type="title"/>
          </p:nvPr>
        </p:nvSpPr>
        <p:spPr>
          <a:xfrm>
            <a:off x="417601" y="333375"/>
            <a:ext cx="5664673" cy="3966559"/>
          </a:xfrm>
          <a:custGeom>
            <a:avLst/>
            <a:gdLst>
              <a:gd name="connsiteX0" fmla="*/ 0 w 5664673"/>
              <a:gd name="connsiteY0" fmla="*/ 0 h 3966559"/>
              <a:gd name="connsiteX1" fmla="*/ 3980547 w 5664673"/>
              <a:gd name="connsiteY1" fmla="*/ 0 h 3966559"/>
              <a:gd name="connsiteX2" fmla="*/ 5664673 w 5664673"/>
              <a:gd name="connsiteY2" fmla="*/ 3966559 h 3966559"/>
              <a:gd name="connsiteX3" fmla="*/ 0 w 5664673"/>
              <a:gd name="connsiteY3" fmla="*/ 3966559 h 3966559"/>
            </a:gdLst>
            <a:ahLst/>
            <a:cxnLst>
              <a:cxn ang="0">
                <a:pos x="connsiteX0" y="connsiteY0"/>
              </a:cxn>
              <a:cxn ang="0">
                <a:pos x="connsiteX1" y="connsiteY1"/>
              </a:cxn>
              <a:cxn ang="0">
                <a:pos x="connsiteX2" y="connsiteY2"/>
              </a:cxn>
              <a:cxn ang="0">
                <a:pos x="connsiteX3" y="connsiteY3"/>
              </a:cxn>
            </a:cxnLst>
            <a:rect l="l" t="t" r="r" b="b"/>
            <a:pathLst>
              <a:path w="5664673" h="3966559">
                <a:moveTo>
                  <a:pt x="0" y="0"/>
                </a:moveTo>
                <a:lnTo>
                  <a:pt x="3980547" y="0"/>
                </a:lnTo>
                <a:lnTo>
                  <a:pt x="5664673" y="3966559"/>
                </a:lnTo>
                <a:lnTo>
                  <a:pt x="0" y="3966559"/>
                </a:lnTo>
                <a:close/>
              </a:path>
            </a:pathLst>
          </a:custGeom>
        </p:spPr>
        <p:txBody>
          <a:bodyPr wrap="square" anchor="b">
            <a:normAutofit/>
          </a:bodyPr>
          <a:lstStyle>
            <a:lvl1pPr algn="l">
              <a:defRPr sz="4800">
                <a:solidFill>
                  <a:schemeClr val="bg1"/>
                </a:solidFill>
              </a:defRPr>
            </a:lvl1pPr>
          </a:lstStyle>
          <a:p>
            <a:r>
              <a:rPr lang="de-DE"/>
              <a:t>Mastertitelformat bearbeiten</a:t>
            </a:r>
            <a:endParaRPr lang="en-GB"/>
          </a:p>
        </p:txBody>
      </p:sp>
      <p:sp>
        <p:nvSpPr>
          <p:cNvPr id="13" name="Textplatzhalter 16">
            <a:extLst>
              <a:ext uri="{FF2B5EF4-FFF2-40B4-BE49-F238E27FC236}">
                <a16:creationId xmlns:a16="http://schemas.microsoft.com/office/drawing/2014/main" id="{7E46557B-1797-D5A0-5E60-835FA0EE5261}"/>
              </a:ext>
            </a:extLst>
          </p:cNvPr>
          <p:cNvSpPr>
            <a:spLocks noGrp="1"/>
          </p:cNvSpPr>
          <p:nvPr>
            <p:ph type="body" idx="1"/>
          </p:nvPr>
        </p:nvSpPr>
        <p:spPr>
          <a:xfrm>
            <a:off x="417601" y="4444615"/>
            <a:ext cx="6363053" cy="1500187"/>
          </a:xfrm>
          <a:custGeom>
            <a:avLst/>
            <a:gdLst>
              <a:gd name="connsiteX0" fmla="*/ 0 w 6363053"/>
              <a:gd name="connsiteY0" fmla="*/ 0 h 1500187"/>
              <a:gd name="connsiteX1" fmla="*/ 5726102 w 6363053"/>
              <a:gd name="connsiteY1" fmla="*/ 0 h 1500187"/>
              <a:gd name="connsiteX2" fmla="*/ 6363053 w 6363053"/>
              <a:gd name="connsiteY2" fmla="*/ 1500187 h 1500187"/>
              <a:gd name="connsiteX3" fmla="*/ 0 w 6363053"/>
              <a:gd name="connsiteY3" fmla="*/ 1500187 h 1500187"/>
            </a:gdLst>
            <a:ahLst/>
            <a:cxnLst>
              <a:cxn ang="0">
                <a:pos x="connsiteX0" y="connsiteY0"/>
              </a:cxn>
              <a:cxn ang="0">
                <a:pos x="connsiteX1" y="connsiteY1"/>
              </a:cxn>
              <a:cxn ang="0">
                <a:pos x="connsiteX2" y="connsiteY2"/>
              </a:cxn>
              <a:cxn ang="0">
                <a:pos x="connsiteX3" y="connsiteY3"/>
              </a:cxn>
            </a:cxnLst>
            <a:rect l="l" t="t" r="r" b="b"/>
            <a:pathLst>
              <a:path w="6363053" h="1500187">
                <a:moveTo>
                  <a:pt x="0" y="0"/>
                </a:moveTo>
                <a:lnTo>
                  <a:pt x="5726102" y="0"/>
                </a:lnTo>
                <a:lnTo>
                  <a:pt x="6363053" y="1500187"/>
                </a:lnTo>
                <a:lnTo>
                  <a:pt x="0" y="1500187"/>
                </a:lnTo>
                <a:close/>
              </a:path>
            </a:pathLst>
          </a:custGeom>
        </p:spPr>
        <p:txBody>
          <a:bodyPr wrap="square">
            <a:normAutofit/>
          </a:bodyPr>
          <a:lstStyle>
            <a:lvl1pPr marL="0" indent="0" algn="l">
              <a:lnSpc>
                <a:spcPct val="100000"/>
              </a:lnSpc>
              <a:spcBef>
                <a:spcPts val="0"/>
              </a:spcBef>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pic>
        <p:nvPicPr>
          <p:cNvPr id="4" name="Grafik 3">
            <a:extLst>
              <a:ext uri="{FF2B5EF4-FFF2-40B4-BE49-F238E27FC236}">
                <a16:creationId xmlns:a16="http://schemas.microsoft.com/office/drawing/2014/main" id="{CEEB4DD5-891F-D66E-AE80-D628D4D9248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138111" y="6288756"/>
            <a:ext cx="2652729" cy="349200"/>
          </a:xfrm>
          <a:prstGeom prst="rect">
            <a:avLst/>
          </a:prstGeom>
        </p:spPr>
      </p:pic>
    </p:spTree>
    <p:extLst>
      <p:ext uri="{BB962C8B-B14F-4D97-AF65-F5344CB8AC3E}">
        <p14:creationId xmlns:p14="http://schemas.microsoft.com/office/powerpoint/2010/main" val="527801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5">
    <p:bg>
      <p:bgPr>
        <a:solidFill>
          <a:schemeClr val="bg1"/>
        </a:solidFill>
        <a:effectLst/>
      </p:bgPr>
    </p:bg>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96CCB0C7-96FE-0A45-8C02-DAF949BE0846}"/>
              </a:ext>
            </a:extLst>
          </p:cNvPr>
          <p:cNvSpPr/>
          <p:nvPr userDrawn="1"/>
        </p:nvSpPr>
        <p:spPr>
          <a:xfrm>
            <a:off x="-2" y="-1"/>
            <a:ext cx="12192001" cy="606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ihandform 14">
            <a:extLst>
              <a:ext uri="{FF2B5EF4-FFF2-40B4-BE49-F238E27FC236}">
                <a16:creationId xmlns:a16="http://schemas.microsoft.com/office/drawing/2014/main" id="{4BFBF27E-8F4A-3D41-A83F-BC682521C521}"/>
              </a:ext>
            </a:extLst>
          </p:cNvPr>
          <p:cNvSpPr/>
          <p:nvPr userDrawn="1"/>
        </p:nvSpPr>
        <p:spPr>
          <a:xfrm>
            <a:off x="5632552" y="0"/>
            <a:ext cx="6558288" cy="6069600"/>
          </a:xfrm>
          <a:custGeom>
            <a:avLst/>
            <a:gdLst>
              <a:gd name="connsiteX0" fmla="*/ 0 w 6558288"/>
              <a:gd name="connsiteY0" fmla="*/ 0 h 6069600"/>
              <a:gd name="connsiteX1" fmla="*/ 4648303 w 6558288"/>
              <a:gd name="connsiteY1" fmla="*/ 0 h 6069600"/>
              <a:gd name="connsiteX2" fmla="*/ 6558288 w 6558288"/>
              <a:gd name="connsiteY2" fmla="*/ 4498515 h 6069600"/>
              <a:gd name="connsiteX3" fmla="*/ 6558288 w 6558288"/>
              <a:gd name="connsiteY3" fmla="*/ 6069600 h 6069600"/>
              <a:gd name="connsiteX4" fmla="*/ 0 w 6558288"/>
              <a:gd name="connsiteY4" fmla="*/ 6069600 h 606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8288" h="6069600">
                <a:moveTo>
                  <a:pt x="0" y="0"/>
                </a:moveTo>
                <a:lnTo>
                  <a:pt x="4648303" y="0"/>
                </a:lnTo>
                <a:lnTo>
                  <a:pt x="6558288" y="4498515"/>
                </a:lnTo>
                <a:lnTo>
                  <a:pt x="6558288" y="6069600"/>
                </a:lnTo>
                <a:lnTo>
                  <a:pt x="0" y="6069600"/>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solidFill>
                <a:srgbClr val="FF0000"/>
              </a:solidFill>
            </a:endParaRPr>
          </a:p>
        </p:txBody>
      </p:sp>
      <p:sp>
        <p:nvSpPr>
          <p:cNvPr id="33" name="Freihandform 32">
            <a:extLst>
              <a:ext uri="{FF2B5EF4-FFF2-40B4-BE49-F238E27FC236}">
                <a16:creationId xmlns:a16="http://schemas.microsoft.com/office/drawing/2014/main" id="{D018A806-ECAC-DE4D-8183-7B502872662A}"/>
              </a:ext>
            </a:extLst>
          </p:cNvPr>
          <p:cNvSpPr/>
          <p:nvPr userDrawn="1"/>
        </p:nvSpPr>
        <p:spPr>
          <a:xfrm>
            <a:off x="3759019" y="-1"/>
            <a:ext cx="7225341" cy="6069600"/>
          </a:xfrm>
          <a:custGeom>
            <a:avLst/>
            <a:gdLst>
              <a:gd name="connsiteX0" fmla="*/ 0 w 7225341"/>
              <a:gd name="connsiteY0" fmla="*/ 0 h 6068533"/>
              <a:gd name="connsiteX1" fmla="*/ 4648303 w 7225341"/>
              <a:gd name="connsiteY1" fmla="*/ 0 h 6068533"/>
              <a:gd name="connsiteX2" fmla="*/ 7225341 w 7225341"/>
              <a:gd name="connsiteY2" fmla="*/ 6068533 h 6068533"/>
              <a:gd name="connsiteX3" fmla="*/ 0 w 7225341"/>
              <a:gd name="connsiteY3" fmla="*/ 6068533 h 6068533"/>
            </a:gdLst>
            <a:ahLst/>
            <a:cxnLst>
              <a:cxn ang="0">
                <a:pos x="connsiteX0" y="connsiteY0"/>
              </a:cxn>
              <a:cxn ang="0">
                <a:pos x="connsiteX1" y="connsiteY1"/>
              </a:cxn>
              <a:cxn ang="0">
                <a:pos x="connsiteX2" y="connsiteY2"/>
              </a:cxn>
              <a:cxn ang="0">
                <a:pos x="connsiteX3" y="connsiteY3"/>
              </a:cxn>
            </a:cxnLst>
            <a:rect l="l" t="t" r="r" b="b"/>
            <a:pathLst>
              <a:path w="7225341" h="6068533">
                <a:moveTo>
                  <a:pt x="0" y="0"/>
                </a:moveTo>
                <a:lnTo>
                  <a:pt x="4648303" y="0"/>
                </a:lnTo>
                <a:lnTo>
                  <a:pt x="7225341" y="6068533"/>
                </a:lnTo>
                <a:lnTo>
                  <a:pt x="0" y="6068533"/>
                </a:ln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solidFill>
                <a:srgbClr val="FF0000"/>
              </a:solidFill>
            </a:endParaRPr>
          </a:p>
        </p:txBody>
      </p:sp>
      <p:sp>
        <p:nvSpPr>
          <p:cNvPr id="32" name="Freihandform 31">
            <a:extLst>
              <a:ext uri="{FF2B5EF4-FFF2-40B4-BE49-F238E27FC236}">
                <a16:creationId xmlns:a16="http://schemas.microsoft.com/office/drawing/2014/main" id="{421AD2BC-58B0-9748-9972-1FCCBA3DB1BC}"/>
              </a:ext>
            </a:extLst>
          </p:cNvPr>
          <p:cNvSpPr/>
          <p:nvPr userDrawn="1"/>
        </p:nvSpPr>
        <p:spPr>
          <a:xfrm>
            <a:off x="1885486" y="-1"/>
            <a:ext cx="7225341" cy="6069600"/>
          </a:xfrm>
          <a:custGeom>
            <a:avLst/>
            <a:gdLst>
              <a:gd name="connsiteX0" fmla="*/ 0 w 7225341"/>
              <a:gd name="connsiteY0" fmla="*/ 0 h 6068533"/>
              <a:gd name="connsiteX1" fmla="*/ 4648303 w 7225341"/>
              <a:gd name="connsiteY1" fmla="*/ 0 h 6068533"/>
              <a:gd name="connsiteX2" fmla="*/ 7225341 w 7225341"/>
              <a:gd name="connsiteY2" fmla="*/ 6068533 h 6068533"/>
              <a:gd name="connsiteX3" fmla="*/ 0 w 7225341"/>
              <a:gd name="connsiteY3" fmla="*/ 6068533 h 6068533"/>
            </a:gdLst>
            <a:ahLst/>
            <a:cxnLst>
              <a:cxn ang="0">
                <a:pos x="connsiteX0" y="connsiteY0"/>
              </a:cxn>
              <a:cxn ang="0">
                <a:pos x="connsiteX1" y="connsiteY1"/>
              </a:cxn>
              <a:cxn ang="0">
                <a:pos x="connsiteX2" y="connsiteY2"/>
              </a:cxn>
              <a:cxn ang="0">
                <a:pos x="connsiteX3" y="connsiteY3"/>
              </a:cxn>
            </a:cxnLst>
            <a:rect l="l" t="t" r="r" b="b"/>
            <a:pathLst>
              <a:path w="7225341" h="6068533">
                <a:moveTo>
                  <a:pt x="0" y="0"/>
                </a:moveTo>
                <a:lnTo>
                  <a:pt x="4648303" y="0"/>
                </a:lnTo>
                <a:lnTo>
                  <a:pt x="7225341" y="6068533"/>
                </a:lnTo>
                <a:lnTo>
                  <a:pt x="0" y="6068533"/>
                </a:ln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solidFill>
                <a:srgbClr val="FF0000"/>
              </a:solidFill>
            </a:endParaRPr>
          </a:p>
        </p:txBody>
      </p:sp>
      <p:sp>
        <p:nvSpPr>
          <p:cNvPr id="10" name="Freihandform 9">
            <a:extLst>
              <a:ext uri="{FF2B5EF4-FFF2-40B4-BE49-F238E27FC236}">
                <a16:creationId xmlns:a16="http://schemas.microsoft.com/office/drawing/2014/main" id="{19D2B2FA-ABCD-DC4E-B3F3-6F9F2ABB6CBB}"/>
              </a:ext>
            </a:extLst>
          </p:cNvPr>
          <p:cNvSpPr/>
          <p:nvPr userDrawn="1"/>
        </p:nvSpPr>
        <p:spPr>
          <a:xfrm>
            <a:off x="1" y="-1"/>
            <a:ext cx="7225341" cy="6069600"/>
          </a:xfrm>
          <a:custGeom>
            <a:avLst/>
            <a:gdLst>
              <a:gd name="connsiteX0" fmla="*/ 0 w 7225341"/>
              <a:gd name="connsiteY0" fmla="*/ 0 h 6068533"/>
              <a:gd name="connsiteX1" fmla="*/ 4648303 w 7225341"/>
              <a:gd name="connsiteY1" fmla="*/ 0 h 6068533"/>
              <a:gd name="connsiteX2" fmla="*/ 7225341 w 7225341"/>
              <a:gd name="connsiteY2" fmla="*/ 6068533 h 6068533"/>
              <a:gd name="connsiteX3" fmla="*/ 0 w 7225341"/>
              <a:gd name="connsiteY3" fmla="*/ 6068533 h 6068533"/>
            </a:gdLst>
            <a:ahLst/>
            <a:cxnLst>
              <a:cxn ang="0">
                <a:pos x="connsiteX0" y="connsiteY0"/>
              </a:cxn>
              <a:cxn ang="0">
                <a:pos x="connsiteX1" y="connsiteY1"/>
              </a:cxn>
              <a:cxn ang="0">
                <a:pos x="connsiteX2" y="connsiteY2"/>
              </a:cxn>
              <a:cxn ang="0">
                <a:pos x="connsiteX3" y="connsiteY3"/>
              </a:cxn>
            </a:cxnLst>
            <a:rect l="l" t="t" r="r" b="b"/>
            <a:pathLst>
              <a:path w="7225341" h="6068533">
                <a:moveTo>
                  <a:pt x="0" y="0"/>
                </a:moveTo>
                <a:lnTo>
                  <a:pt x="4648303" y="0"/>
                </a:lnTo>
                <a:lnTo>
                  <a:pt x="7225341" y="6068533"/>
                </a:lnTo>
                <a:lnTo>
                  <a:pt x="0" y="606853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solidFill>
                <a:srgbClr val="FF0000"/>
              </a:solidFill>
            </a:endParaRPr>
          </a:p>
        </p:txBody>
      </p:sp>
      <p:sp>
        <p:nvSpPr>
          <p:cNvPr id="27" name="Titel 26">
            <a:extLst>
              <a:ext uri="{FF2B5EF4-FFF2-40B4-BE49-F238E27FC236}">
                <a16:creationId xmlns:a16="http://schemas.microsoft.com/office/drawing/2014/main" id="{CA30636C-5560-704D-AF3B-4787D6F17946}"/>
              </a:ext>
            </a:extLst>
          </p:cNvPr>
          <p:cNvSpPr>
            <a:spLocks noGrp="1"/>
          </p:cNvSpPr>
          <p:nvPr>
            <p:ph type="title"/>
          </p:nvPr>
        </p:nvSpPr>
        <p:spPr>
          <a:xfrm>
            <a:off x="417601" y="333375"/>
            <a:ext cx="5664673" cy="3966559"/>
          </a:xfrm>
          <a:custGeom>
            <a:avLst/>
            <a:gdLst>
              <a:gd name="connsiteX0" fmla="*/ 0 w 5664673"/>
              <a:gd name="connsiteY0" fmla="*/ 0 h 3966559"/>
              <a:gd name="connsiteX1" fmla="*/ 3980547 w 5664673"/>
              <a:gd name="connsiteY1" fmla="*/ 0 h 3966559"/>
              <a:gd name="connsiteX2" fmla="*/ 5664673 w 5664673"/>
              <a:gd name="connsiteY2" fmla="*/ 3966559 h 3966559"/>
              <a:gd name="connsiteX3" fmla="*/ 0 w 5664673"/>
              <a:gd name="connsiteY3" fmla="*/ 3966559 h 3966559"/>
            </a:gdLst>
            <a:ahLst/>
            <a:cxnLst>
              <a:cxn ang="0">
                <a:pos x="connsiteX0" y="connsiteY0"/>
              </a:cxn>
              <a:cxn ang="0">
                <a:pos x="connsiteX1" y="connsiteY1"/>
              </a:cxn>
              <a:cxn ang="0">
                <a:pos x="connsiteX2" y="connsiteY2"/>
              </a:cxn>
              <a:cxn ang="0">
                <a:pos x="connsiteX3" y="connsiteY3"/>
              </a:cxn>
            </a:cxnLst>
            <a:rect l="l" t="t" r="r" b="b"/>
            <a:pathLst>
              <a:path w="5664673" h="3966559">
                <a:moveTo>
                  <a:pt x="0" y="0"/>
                </a:moveTo>
                <a:lnTo>
                  <a:pt x="3980547" y="0"/>
                </a:lnTo>
                <a:lnTo>
                  <a:pt x="5664673" y="3966559"/>
                </a:lnTo>
                <a:lnTo>
                  <a:pt x="0" y="3966559"/>
                </a:lnTo>
                <a:close/>
              </a:path>
            </a:pathLst>
          </a:custGeom>
        </p:spPr>
        <p:txBody>
          <a:bodyPr wrap="square" anchor="b">
            <a:normAutofit/>
          </a:bodyPr>
          <a:lstStyle>
            <a:lvl1pPr algn="l">
              <a:defRPr sz="4800">
                <a:solidFill>
                  <a:schemeClr val="bg1"/>
                </a:solidFill>
              </a:defRPr>
            </a:lvl1pPr>
          </a:lstStyle>
          <a:p>
            <a:r>
              <a:rPr lang="de-DE"/>
              <a:t>Mastertitelformat bearbeiten</a:t>
            </a:r>
            <a:endParaRPr lang="en-GB"/>
          </a:p>
        </p:txBody>
      </p:sp>
      <p:sp>
        <p:nvSpPr>
          <p:cNvPr id="28" name="Textplatzhalter 27">
            <a:extLst>
              <a:ext uri="{FF2B5EF4-FFF2-40B4-BE49-F238E27FC236}">
                <a16:creationId xmlns:a16="http://schemas.microsoft.com/office/drawing/2014/main" id="{55210AA8-4C6F-AA46-8DCD-1DDFB443DF4F}"/>
              </a:ext>
            </a:extLst>
          </p:cNvPr>
          <p:cNvSpPr>
            <a:spLocks noGrp="1"/>
          </p:cNvSpPr>
          <p:nvPr>
            <p:ph type="body" idx="1"/>
          </p:nvPr>
        </p:nvSpPr>
        <p:spPr>
          <a:xfrm>
            <a:off x="417601" y="4444615"/>
            <a:ext cx="6363053" cy="1500187"/>
          </a:xfrm>
          <a:custGeom>
            <a:avLst/>
            <a:gdLst>
              <a:gd name="connsiteX0" fmla="*/ 0 w 6363053"/>
              <a:gd name="connsiteY0" fmla="*/ 0 h 1500187"/>
              <a:gd name="connsiteX1" fmla="*/ 5726102 w 6363053"/>
              <a:gd name="connsiteY1" fmla="*/ 0 h 1500187"/>
              <a:gd name="connsiteX2" fmla="*/ 6363053 w 6363053"/>
              <a:gd name="connsiteY2" fmla="*/ 1500187 h 1500187"/>
              <a:gd name="connsiteX3" fmla="*/ 0 w 6363053"/>
              <a:gd name="connsiteY3" fmla="*/ 1500187 h 1500187"/>
            </a:gdLst>
            <a:ahLst/>
            <a:cxnLst>
              <a:cxn ang="0">
                <a:pos x="connsiteX0" y="connsiteY0"/>
              </a:cxn>
              <a:cxn ang="0">
                <a:pos x="connsiteX1" y="connsiteY1"/>
              </a:cxn>
              <a:cxn ang="0">
                <a:pos x="connsiteX2" y="connsiteY2"/>
              </a:cxn>
              <a:cxn ang="0">
                <a:pos x="connsiteX3" y="connsiteY3"/>
              </a:cxn>
            </a:cxnLst>
            <a:rect l="l" t="t" r="r" b="b"/>
            <a:pathLst>
              <a:path w="6363053" h="1500187">
                <a:moveTo>
                  <a:pt x="0" y="0"/>
                </a:moveTo>
                <a:lnTo>
                  <a:pt x="5726102" y="0"/>
                </a:lnTo>
                <a:lnTo>
                  <a:pt x="6363053" y="1500187"/>
                </a:lnTo>
                <a:lnTo>
                  <a:pt x="0" y="1500187"/>
                </a:lnTo>
                <a:close/>
              </a:path>
            </a:pathLst>
          </a:custGeom>
        </p:spPr>
        <p:txBody>
          <a:bodyPr wrap="square">
            <a:normAutofit/>
          </a:bodyPr>
          <a:lstStyle>
            <a:lvl1pPr marL="0" indent="0" algn="l">
              <a:lnSpc>
                <a:spcPct val="100000"/>
              </a:lnSpc>
              <a:spcBef>
                <a:spcPts val="0"/>
              </a:spcBef>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pic>
        <p:nvPicPr>
          <p:cNvPr id="11" name="Grafik 10">
            <a:extLst>
              <a:ext uri="{FF2B5EF4-FFF2-40B4-BE49-F238E27FC236}">
                <a16:creationId xmlns:a16="http://schemas.microsoft.com/office/drawing/2014/main" id="{25953538-3F19-E24A-BC0B-14B7924B9D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6534" y="6281613"/>
            <a:ext cx="2117301" cy="349200"/>
          </a:xfrm>
          <a:prstGeom prst="rect">
            <a:avLst/>
          </a:prstGeom>
        </p:spPr>
      </p:pic>
    </p:spTree>
    <p:extLst>
      <p:ext uri="{BB962C8B-B14F-4D97-AF65-F5344CB8AC3E}">
        <p14:creationId xmlns:p14="http://schemas.microsoft.com/office/powerpoint/2010/main" val="2635650327"/>
      </p:ext>
    </p:extLst>
  </p:cSld>
  <p:clrMapOvr>
    <a:masterClrMapping/>
  </p:clrMapOvr>
  <p:extLst>
    <p:ext uri="{DCECCB84-F9BA-43D5-87BE-67443E8EF086}">
      <p15:sldGuideLst xmlns:p15="http://schemas.microsoft.com/office/powerpoint/2012/main">
        <p15:guide id="1" orient="horz" pos="36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6">
    <p:bg>
      <p:bgPr>
        <a:solidFill>
          <a:schemeClr val="bg1"/>
        </a:solidFill>
        <a:effectLst/>
      </p:bgPr>
    </p:bg>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96CCB0C7-96FE-0A45-8C02-DAF949BE0846}"/>
              </a:ext>
            </a:extLst>
          </p:cNvPr>
          <p:cNvSpPr/>
          <p:nvPr userDrawn="1"/>
        </p:nvSpPr>
        <p:spPr>
          <a:xfrm>
            <a:off x="-2" y="-1"/>
            <a:ext cx="12192001" cy="606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ihandform 14">
            <a:extLst>
              <a:ext uri="{FF2B5EF4-FFF2-40B4-BE49-F238E27FC236}">
                <a16:creationId xmlns:a16="http://schemas.microsoft.com/office/drawing/2014/main" id="{4BFBF27E-8F4A-3D41-A83F-BC682521C521}"/>
              </a:ext>
            </a:extLst>
          </p:cNvPr>
          <p:cNvSpPr/>
          <p:nvPr userDrawn="1"/>
        </p:nvSpPr>
        <p:spPr>
          <a:xfrm>
            <a:off x="5632552" y="0"/>
            <a:ext cx="6558288" cy="6069600"/>
          </a:xfrm>
          <a:custGeom>
            <a:avLst/>
            <a:gdLst>
              <a:gd name="connsiteX0" fmla="*/ 0 w 6558288"/>
              <a:gd name="connsiteY0" fmla="*/ 0 h 6069600"/>
              <a:gd name="connsiteX1" fmla="*/ 4648303 w 6558288"/>
              <a:gd name="connsiteY1" fmla="*/ 0 h 6069600"/>
              <a:gd name="connsiteX2" fmla="*/ 6558288 w 6558288"/>
              <a:gd name="connsiteY2" fmla="*/ 4498515 h 6069600"/>
              <a:gd name="connsiteX3" fmla="*/ 6558288 w 6558288"/>
              <a:gd name="connsiteY3" fmla="*/ 6069600 h 6069600"/>
              <a:gd name="connsiteX4" fmla="*/ 0 w 6558288"/>
              <a:gd name="connsiteY4" fmla="*/ 6069600 h 606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8288" h="6069600">
                <a:moveTo>
                  <a:pt x="0" y="0"/>
                </a:moveTo>
                <a:lnTo>
                  <a:pt x="4648303" y="0"/>
                </a:lnTo>
                <a:lnTo>
                  <a:pt x="6558288" y="4498515"/>
                </a:lnTo>
                <a:lnTo>
                  <a:pt x="6558288" y="6069600"/>
                </a:lnTo>
                <a:lnTo>
                  <a:pt x="0" y="6069600"/>
                </a:lnTo>
                <a:close/>
              </a:path>
            </a:pathLst>
          </a:custGeom>
          <a:solidFill>
            <a:srgbClr val="EEDC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solidFill>
                <a:srgbClr val="FF0000"/>
              </a:solidFill>
            </a:endParaRPr>
          </a:p>
        </p:txBody>
      </p:sp>
      <p:sp>
        <p:nvSpPr>
          <p:cNvPr id="33" name="Freihandform 32">
            <a:extLst>
              <a:ext uri="{FF2B5EF4-FFF2-40B4-BE49-F238E27FC236}">
                <a16:creationId xmlns:a16="http://schemas.microsoft.com/office/drawing/2014/main" id="{D018A806-ECAC-DE4D-8183-7B502872662A}"/>
              </a:ext>
            </a:extLst>
          </p:cNvPr>
          <p:cNvSpPr/>
          <p:nvPr userDrawn="1"/>
        </p:nvSpPr>
        <p:spPr>
          <a:xfrm>
            <a:off x="3759019" y="-1"/>
            <a:ext cx="7225341" cy="6069600"/>
          </a:xfrm>
          <a:custGeom>
            <a:avLst/>
            <a:gdLst>
              <a:gd name="connsiteX0" fmla="*/ 0 w 7225341"/>
              <a:gd name="connsiteY0" fmla="*/ 0 h 6068533"/>
              <a:gd name="connsiteX1" fmla="*/ 4648303 w 7225341"/>
              <a:gd name="connsiteY1" fmla="*/ 0 h 6068533"/>
              <a:gd name="connsiteX2" fmla="*/ 7225341 w 7225341"/>
              <a:gd name="connsiteY2" fmla="*/ 6068533 h 6068533"/>
              <a:gd name="connsiteX3" fmla="*/ 0 w 7225341"/>
              <a:gd name="connsiteY3" fmla="*/ 6068533 h 6068533"/>
            </a:gdLst>
            <a:ahLst/>
            <a:cxnLst>
              <a:cxn ang="0">
                <a:pos x="connsiteX0" y="connsiteY0"/>
              </a:cxn>
              <a:cxn ang="0">
                <a:pos x="connsiteX1" y="connsiteY1"/>
              </a:cxn>
              <a:cxn ang="0">
                <a:pos x="connsiteX2" y="connsiteY2"/>
              </a:cxn>
              <a:cxn ang="0">
                <a:pos x="connsiteX3" y="connsiteY3"/>
              </a:cxn>
            </a:cxnLst>
            <a:rect l="l" t="t" r="r" b="b"/>
            <a:pathLst>
              <a:path w="7225341" h="6068533">
                <a:moveTo>
                  <a:pt x="0" y="0"/>
                </a:moveTo>
                <a:lnTo>
                  <a:pt x="4648303" y="0"/>
                </a:lnTo>
                <a:lnTo>
                  <a:pt x="7225341" y="6068533"/>
                </a:lnTo>
                <a:lnTo>
                  <a:pt x="0" y="6068533"/>
                </a:lnTo>
                <a:close/>
              </a:path>
            </a:pathLst>
          </a:custGeom>
          <a:solidFill>
            <a:srgbClr val="DCB9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solidFill>
                <a:srgbClr val="FF0000"/>
              </a:solidFill>
            </a:endParaRPr>
          </a:p>
        </p:txBody>
      </p:sp>
      <p:sp>
        <p:nvSpPr>
          <p:cNvPr id="32" name="Freihandform 31">
            <a:extLst>
              <a:ext uri="{FF2B5EF4-FFF2-40B4-BE49-F238E27FC236}">
                <a16:creationId xmlns:a16="http://schemas.microsoft.com/office/drawing/2014/main" id="{421AD2BC-58B0-9748-9972-1FCCBA3DB1BC}"/>
              </a:ext>
            </a:extLst>
          </p:cNvPr>
          <p:cNvSpPr/>
          <p:nvPr userDrawn="1"/>
        </p:nvSpPr>
        <p:spPr>
          <a:xfrm>
            <a:off x="1885486" y="-1"/>
            <a:ext cx="7225341" cy="6069600"/>
          </a:xfrm>
          <a:custGeom>
            <a:avLst/>
            <a:gdLst>
              <a:gd name="connsiteX0" fmla="*/ 0 w 7225341"/>
              <a:gd name="connsiteY0" fmla="*/ 0 h 6068533"/>
              <a:gd name="connsiteX1" fmla="*/ 4648303 w 7225341"/>
              <a:gd name="connsiteY1" fmla="*/ 0 h 6068533"/>
              <a:gd name="connsiteX2" fmla="*/ 7225341 w 7225341"/>
              <a:gd name="connsiteY2" fmla="*/ 6068533 h 6068533"/>
              <a:gd name="connsiteX3" fmla="*/ 0 w 7225341"/>
              <a:gd name="connsiteY3" fmla="*/ 6068533 h 6068533"/>
            </a:gdLst>
            <a:ahLst/>
            <a:cxnLst>
              <a:cxn ang="0">
                <a:pos x="connsiteX0" y="connsiteY0"/>
              </a:cxn>
              <a:cxn ang="0">
                <a:pos x="connsiteX1" y="connsiteY1"/>
              </a:cxn>
              <a:cxn ang="0">
                <a:pos x="connsiteX2" y="connsiteY2"/>
              </a:cxn>
              <a:cxn ang="0">
                <a:pos x="connsiteX3" y="connsiteY3"/>
              </a:cxn>
            </a:cxnLst>
            <a:rect l="l" t="t" r="r" b="b"/>
            <a:pathLst>
              <a:path w="7225341" h="6068533">
                <a:moveTo>
                  <a:pt x="0" y="0"/>
                </a:moveTo>
                <a:lnTo>
                  <a:pt x="4648303" y="0"/>
                </a:lnTo>
                <a:lnTo>
                  <a:pt x="7225341" y="6068533"/>
                </a:lnTo>
                <a:lnTo>
                  <a:pt x="0" y="6068533"/>
                </a:lnTo>
                <a:close/>
              </a:path>
            </a:pathLst>
          </a:custGeom>
          <a:solidFill>
            <a:srgbClr val="CB96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solidFill>
                <a:srgbClr val="FF0000"/>
              </a:solidFill>
            </a:endParaRPr>
          </a:p>
        </p:txBody>
      </p:sp>
      <p:sp>
        <p:nvSpPr>
          <p:cNvPr id="10" name="Freihandform 9">
            <a:extLst>
              <a:ext uri="{FF2B5EF4-FFF2-40B4-BE49-F238E27FC236}">
                <a16:creationId xmlns:a16="http://schemas.microsoft.com/office/drawing/2014/main" id="{19D2B2FA-ABCD-DC4E-B3F3-6F9F2ABB6CBB}"/>
              </a:ext>
            </a:extLst>
          </p:cNvPr>
          <p:cNvSpPr/>
          <p:nvPr userDrawn="1"/>
        </p:nvSpPr>
        <p:spPr>
          <a:xfrm>
            <a:off x="1" y="-1"/>
            <a:ext cx="7225341" cy="6069600"/>
          </a:xfrm>
          <a:custGeom>
            <a:avLst/>
            <a:gdLst>
              <a:gd name="connsiteX0" fmla="*/ 0 w 7225341"/>
              <a:gd name="connsiteY0" fmla="*/ 0 h 6068533"/>
              <a:gd name="connsiteX1" fmla="*/ 4648303 w 7225341"/>
              <a:gd name="connsiteY1" fmla="*/ 0 h 6068533"/>
              <a:gd name="connsiteX2" fmla="*/ 7225341 w 7225341"/>
              <a:gd name="connsiteY2" fmla="*/ 6068533 h 6068533"/>
              <a:gd name="connsiteX3" fmla="*/ 0 w 7225341"/>
              <a:gd name="connsiteY3" fmla="*/ 6068533 h 6068533"/>
            </a:gdLst>
            <a:ahLst/>
            <a:cxnLst>
              <a:cxn ang="0">
                <a:pos x="connsiteX0" y="connsiteY0"/>
              </a:cxn>
              <a:cxn ang="0">
                <a:pos x="connsiteX1" y="connsiteY1"/>
              </a:cxn>
              <a:cxn ang="0">
                <a:pos x="connsiteX2" y="connsiteY2"/>
              </a:cxn>
              <a:cxn ang="0">
                <a:pos x="connsiteX3" y="connsiteY3"/>
              </a:cxn>
            </a:cxnLst>
            <a:rect l="l" t="t" r="r" b="b"/>
            <a:pathLst>
              <a:path w="7225341" h="6068533">
                <a:moveTo>
                  <a:pt x="0" y="0"/>
                </a:moveTo>
                <a:lnTo>
                  <a:pt x="4648303" y="0"/>
                </a:lnTo>
                <a:lnTo>
                  <a:pt x="7225341" y="6068533"/>
                </a:lnTo>
                <a:lnTo>
                  <a:pt x="0" y="6068533"/>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solidFill>
                <a:srgbClr val="FF0000"/>
              </a:solidFill>
            </a:endParaRPr>
          </a:p>
        </p:txBody>
      </p:sp>
      <p:sp>
        <p:nvSpPr>
          <p:cNvPr id="27" name="Titel 26">
            <a:extLst>
              <a:ext uri="{FF2B5EF4-FFF2-40B4-BE49-F238E27FC236}">
                <a16:creationId xmlns:a16="http://schemas.microsoft.com/office/drawing/2014/main" id="{CA30636C-5560-704D-AF3B-4787D6F17946}"/>
              </a:ext>
            </a:extLst>
          </p:cNvPr>
          <p:cNvSpPr>
            <a:spLocks noGrp="1"/>
          </p:cNvSpPr>
          <p:nvPr>
            <p:ph type="title"/>
          </p:nvPr>
        </p:nvSpPr>
        <p:spPr>
          <a:xfrm>
            <a:off x="417601" y="333375"/>
            <a:ext cx="5664673" cy="3966559"/>
          </a:xfrm>
          <a:custGeom>
            <a:avLst/>
            <a:gdLst>
              <a:gd name="connsiteX0" fmla="*/ 0 w 5664673"/>
              <a:gd name="connsiteY0" fmla="*/ 0 h 3966559"/>
              <a:gd name="connsiteX1" fmla="*/ 3980547 w 5664673"/>
              <a:gd name="connsiteY1" fmla="*/ 0 h 3966559"/>
              <a:gd name="connsiteX2" fmla="*/ 5664673 w 5664673"/>
              <a:gd name="connsiteY2" fmla="*/ 3966559 h 3966559"/>
              <a:gd name="connsiteX3" fmla="*/ 0 w 5664673"/>
              <a:gd name="connsiteY3" fmla="*/ 3966559 h 3966559"/>
            </a:gdLst>
            <a:ahLst/>
            <a:cxnLst>
              <a:cxn ang="0">
                <a:pos x="connsiteX0" y="connsiteY0"/>
              </a:cxn>
              <a:cxn ang="0">
                <a:pos x="connsiteX1" y="connsiteY1"/>
              </a:cxn>
              <a:cxn ang="0">
                <a:pos x="connsiteX2" y="connsiteY2"/>
              </a:cxn>
              <a:cxn ang="0">
                <a:pos x="connsiteX3" y="connsiteY3"/>
              </a:cxn>
            </a:cxnLst>
            <a:rect l="l" t="t" r="r" b="b"/>
            <a:pathLst>
              <a:path w="5664673" h="3966559">
                <a:moveTo>
                  <a:pt x="0" y="0"/>
                </a:moveTo>
                <a:lnTo>
                  <a:pt x="3980547" y="0"/>
                </a:lnTo>
                <a:lnTo>
                  <a:pt x="5664673" y="3966559"/>
                </a:lnTo>
                <a:lnTo>
                  <a:pt x="0" y="3966559"/>
                </a:lnTo>
                <a:close/>
              </a:path>
            </a:pathLst>
          </a:custGeom>
        </p:spPr>
        <p:txBody>
          <a:bodyPr wrap="square" anchor="b">
            <a:normAutofit/>
          </a:bodyPr>
          <a:lstStyle>
            <a:lvl1pPr algn="l">
              <a:defRPr sz="4800">
                <a:solidFill>
                  <a:schemeClr val="bg1"/>
                </a:solidFill>
              </a:defRPr>
            </a:lvl1pPr>
          </a:lstStyle>
          <a:p>
            <a:r>
              <a:rPr lang="de-DE"/>
              <a:t>Mastertitelformat bearbeiten</a:t>
            </a:r>
            <a:endParaRPr lang="en-GB"/>
          </a:p>
        </p:txBody>
      </p:sp>
      <p:sp>
        <p:nvSpPr>
          <p:cNvPr id="28" name="Textplatzhalter 27">
            <a:extLst>
              <a:ext uri="{FF2B5EF4-FFF2-40B4-BE49-F238E27FC236}">
                <a16:creationId xmlns:a16="http://schemas.microsoft.com/office/drawing/2014/main" id="{55210AA8-4C6F-AA46-8DCD-1DDFB443DF4F}"/>
              </a:ext>
            </a:extLst>
          </p:cNvPr>
          <p:cNvSpPr>
            <a:spLocks noGrp="1"/>
          </p:cNvSpPr>
          <p:nvPr>
            <p:ph type="body" idx="1"/>
          </p:nvPr>
        </p:nvSpPr>
        <p:spPr>
          <a:xfrm>
            <a:off x="417601" y="4444615"/>
            <a:ext cx="6363053" cy="1500187"/>
          </a:xfrm>
          <a:custGeom>
            <a:avLst/>
            <a:gdLst>
              <a:gd name="connsiteX0" fmla="*/ 0 w 6363053"/>
              <a:gd name="connsiteY0" fmla="*/ 0 h 1500187"/>
              <a:gd name="connsiteX1" fmla="*/ 5726102 w 6363053"/>
              <a:gd name="connsiteY1" fmla="*/ 0 h 1500187"/>
              <a:gd name="connsiteX2" fmla="*/ 6363053 w 6363053"/>
              <a:gd name="connsiteY2" fmla="*/ 1500187 h 1500187"/>
              <a:gd name="connsiteX3" fmla="*/ 0 w 6363053"/>
              <a:gd name="connsiteY3" fmla="*/ 1500187 h 1500187"/>
            </a:gdLst>
            <a:ahLst/>
            <a:cxnLst>
              <a:cxn ang="0">
                <a:pos x="connsiteX0" y="connsiteY0"/>
              </a:cxn>
              <a:cxn ang="0">
                <a:pos x="connsiteX1" y="connsiteY1"/>
              </a:cxn>
              <a:cxn ang="0">
                <a:pos x="connsiteX2" y="connsiteY2"/>
              </a:cxn>
              <a:cxn ang="0">
                <a:pos x="connsiteX3" y="connsiteY3"/>
              </a:cxn>
            </a:cxnLst>
            <a:rect l="l" t="t" r="r" b="b"/>
            <a:pathLst>
              <a:path w="6363053" h="1500187">
                <a:moveTo>
                  <a:pt x="0" y="0"/>
                </a:moveTo>
                <a:lnTo>
                  <a:pt x="5726102" y="0"/>
                </a:lnTo>
                <a:lnTo>
                  <a:pt x="6363053" y="1500187"/>
                </a:lnTo>
                <a:lnTo>
                  <a:pt x="0" y="1500187"/>
                </a:lnTo>
                <a:close/>
              </a:path>
            </a:pathLst>
          </a:custGeom>
        </p:spPr>
        <p:txBody>
          <a:bodyPr wrap="square">
            <a:normAutofit/>
          </a:bodyPr>
          <a:lstStyle>
            <a:lvl1pPr marL="0" indent="0" algn="l">
              <a:lnSpc>
                <a:spcPct val="100000"/>
              </a:lnSpc>
              <a:spcBef>
                <a:spcPts val="0"/>
              </a:spcBef>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pic>
        <p:nvPicPr>
          <p:cNvPr id="11" name="Grafik 10">
            <a:extLst>
              <a:ext uri="{FF2B5EF4-FFF2-40B4-BE49-F238E27FC236}">
                <a16:creationId xmlns:a16="http://schemas.microsoft.com/office/drawing/2014/main" id="{234692F5-B775-A04D-AA21-0A81720D40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6534" y="6281613"/>
            <a:ext cx="2117301" cy="349200"/>
          </a:xfrm>
          <a:prstGeom prst="rect">
            <a:avLst/>
          </a:prstGeom>
        </p:spPr>
      </p:pic>
    </p:spTree>
    <p:extLst>
      <p:ext uri="{BB962C8B-B14F-4D97-AF65-F5344CB8AC3E}">
        <p14:creationId xmlns:p14="http://schemas.microsoft.com/office/powerpoint/2010/main" val="2988524390"/>
      </p:ext>
    </p:extLst>
  </p:cSld>
  <p:clrMapOvr>
    <a:masterClrMapping/>
  </p:clrMapOvr>
  <p:extLst>
    <p:ext uri="{DCECCB84-F9BA-43D5-87BE-67443E8EF086}">
      <p15:sldGuideLst xmlns:p15="http://schemas.microsoft.com/office/powerpoint/2012/main">
        <p15:guide id="1" orient="horz" pos="36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6" name="Fußzeilenplatzhalter 5">
            <a:extLst>
              <a:ext uri="{FF2B5EF4-FFF2-40B4-BE49-F238E27FC236}">
                <a16:creationId xmlns:a16="http://schemas.microsoft.com/office/drawing/2014/main" id="{D3FCC586-3FDE-D24C-8463-C5FFA08A0544}"/>
              </a:ext>
            </a:extLst>
          </p:cNvPr>
          <p:cNvSpPr>
            <a:spLocks noGrp="1"/>
          </p:cNvSpPr>
          <p:nvPr>
            <p:ph type="ftr" sz="quarter" idx="10"/>
          </p:nvPr>
        </p:nvSpPr>
        <p:spPr/>
        <p:txBody>
          <a:bodyPr/>
          <a:lstStyle/>
          <a:p>
            <a:endParaRPr lang="en-GB"/>
          </a:p>
        </p:txBody>
      </p:sp>
      <p:sp>
        <p:nvSpPr>
          <p:cNvPr id="8" name="Titel 7">
            <a:extLst>
              <a:ext uri="{FF2B5EF4-FFF2-40B4-BE49-F238E27FC236}">
                <a16:creationId xmlns:a16="http://schemas.microsoft.com/office/drawing/2014/main" id="{DDD01E75-2F25-3D40-AA15-DE6C918EFC53}"/>
              </a:ext>
            </a:extLst>
          </p:cNvPr>
          <p:cNvSpPr>
            <a:spLocks noGrp="1"/>
          </p:cNvSpPr>
          <p:nvPr>
            <p:ph type="title"/>
          </p:nvPr>
        </p:nvSpPr>
        <p:spPr/>
        <p:txBody>
          <a:bodyPr/>
          <a:lstStyle/>
          <a:p>
            <a:r>
              <a:rPr lang="de-DE"/>
              <a:t>Mastertitelformat bearbeiten</a:t>
            </a:r>
          </a:p>
        </p:txBody>
      </p:sp>
      <p:sp>
        <p:nvSpPr>
          <p:cNvPr id="12" name="Textplatzhalter 2">
            <a:extLst>
              <a:ext uri="{FF2B5EF4-FFF2-40B4-BE49-F238E27FC236}">
                <a16:creationId xmlns:a16="http://schemas.microsoft.com/office/drawing/2014/main" id="{6F323123-07A0-6A47-977A-CC0AD1AF5D3B}"/>
              </a:ext>
            </a:extLst>
          </p:cNvPr>
          <p:cNvSpPr>
            <a:spLocks noGrp="1"/>
          </p:cNvSpPr>
          <p:nvPr>
            <p:ph idx="1"/>
          </p:nvPr>
        </p:nvSpPr>
        <p:spPr>
          <a:xfrm>
            <a:off x="416534" y="1665289"/>
            <a:ext cx="11367479" cy="4392612"/>
          </a:xfrm>
          <a:prstGeom prst="rect">
            <a:avLst/>
          </a:prstGeom>
        </p:spPr>
        <p:txBody>
          <a:bodyPr vert="horz" lIns="0" tIns="0" rIns="0" bIns="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Tree>
    <p:extLst>
      <p:ext uri="{BB962C8B-B14F-4D97-AF65-F5344CB8AC3E}">
        <p14:creationId xmlns:p14="http://schemas.microsoft.com/office/powerpoint/2010/main" val="894333225"/>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Inhalt kurz">
    <p:spTree>
      <p:nvGrpSpPr>
        <p:cNvPr id="1" name=""/>
        <p:cNvGrpSpPr/>
        <p:nvPr/>
      </p:nvGrpSpPr>
      <p:grpSpPr>
        <a:xfrm>
          <a:off x="0" y="0"/>
          <a:ext cx="0" cy="0"/>
          <a:chOff x="0" y="0"/>
          <a:chExt cx="0" cy="0"/>
        </a:xfrm>
      </p:grpSpPr>
      <p:sp>
        <p:nvSpPr>
          <p:cNvPr id="6" name="Fußzeilenplatzhalter 5">
            <a:extLst>
              <a:ext uri="{FF2B5EF4-FFF2-40B4-BE49-F238E27FC236}">
                <a16:creationId xmlns:a16="http://schemas.microsoft.com/office/drawing/2014/main" id="{D3FCC586-3FDE-D24C-8463-C5FFA08A0544}"/>
              </a:ext>
            </a:extLst>
          </p:cNvPr>
          <p:cNvSpPr>
            <a:spLocks noGrp="1"/>
          </p:cNvSpPr>
          <p:nvPr>
            <p:ph type="ftr" sz="quarter" idx="10"/>
          </p:nvPr>
        </p:nvSpPr>
        <p:spPr/>
        <p:txBody>
          <a:bodyPr/>
          <a:lstStyle>
            <a:lvl1pPr>
              <a:defRPr>
                <a:solidFill>
                  <a:schemeClr val="tx1"/>
                </a:solidFill>
              </a:defRPr>
            </a:lvl1pPr>
          </a:lstStyle>
          <a:p>
            <a:endParaRPr lang="en-GB"/>
          </a:p>
        </p:txBody>
      </p:sp>
      <p:sp>
        <p:nvSpPr>
          <p:cNvPr id="8" name="Titel 7">
            <a:extLst>
              <a:ext uri="{FF2B5EF4-FFF2-40B4-BE49-F238E27FC236}">
                <a16:creationId xmlns:a16="http://schemas.microsoft.com/office/drawing/2014/main" id="{DDD01E75-2F25-3D40-AA15-DE6C918EFC53}"/>
              </a:ext>
            </a:extLst>
          </p:cNvPr>
          <p:cNvSpPr>
            <a:spLocks noGrp="1"/>
          </p:cNvSpPr>
          <p:nvPr>
            <p:ph type="title"/>
          </p:nvPr>
        </p:nvSpPr>
        <p:spPr/>
        <p:txBody>
          <a:bodyPr/>
          <a:lstStyle/>
          <a:p>
            <a:r>
              <a:rPr lang="de-DE"/>
              <a:t>Mastertitelformat bearbeiten</a:t>
            </a:r>
          </a:p>
        </p:txBody>
      </p:sp>
      <p:sp>
        <p:nvSpPr>
          <p:cNvPr id="11" name="Textplatzhalter 2">
            <a:extLst>
              <a:ext uri="{FF2B5EF4-FFF2-40B4-BE49-F238E27FC236}">
                <a16:creationId xmlns:a16="http://schemas.microsoft.com/office/drawing/2014/main" id="{02157F2B-1210-A544-B0E1-32FDC4C35D88}"/>
              </a:ext>
            </a:extLst>
          </p:cNvPr>
          <p:cNvSpPr>
            <a:spLocks noGrp="1"/>
          </p:cNvSpPr>
          <p:nvPr>
            <p:ph idx="1"/>
          </p:nvPr>
        </p:nvSpPr>
        <p:spPr>
          <a:xfrm>
            <a:off x="416535" y="1665289"/>
            <a:ext cx="8524266" cy="4392612"/>
          </a:xfrm>
          <a:prstGeom prst="rect">
            <a:avLst/>
          </a:prstGeom>
        </p:spPr>
        <p:txBody>
          <a:bodyPr vert="horz" lIns="0" tIns="0" rIns="0" bIns="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Tree>
    <p:extLst>
      <p:ext uri="{BB962C8B-B14F-4D97-AF65-F5344CB8AC3E}">
        <p14:creationId xmlns:p14="http://schemas.microsoft.com/office/powerpoint/2010/main" val="137489896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CCE7A1D-7CD8-9F4D-90C1-B1F4EB5374F9}"/>
              </a:ext>
            </a:extLst>
          </p:cNvPr>
          <p:cNvSpPr>
            <a:spLocks noGrp="1"/>
          </p:cNvSpPr>
          <p:nvPr>
            <p:ph type="title"/>
          </p:nvPr>
        </p:nvSpPr>
        <p:spPr/>
        <p:txBody>
          <a:bodyPr/>
          <a:lstStyle/>
          <a:p>
            <a:r>
              <a:rPr lang="de-DE"/>
              <a:t>Mastertitelformat bearbeiten</a:t>
            </a:r>
          </a:p>
        </p:txBody>
      </p:sp>
      <p:sp>
        <p:nvSpPr>
          <p:cNvPr id="5" name="Fußzeilenplatzhalter 4">
            <a:extLst>
              <a:ext uri="{FF2B5EF4-FFF2-40B4-BE49-F238E27FC236}">
                <a16:creationId xmlns:a16="http://schemas.microsoft.com/office/drawing/2014/main" id="{D8425C82-45FC-9A4F-80EA-BE7C575B7F7B}"/>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4179840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d Subline">
    <p:spTree>
      <p:nvGrpSpPr>
        <p:cNvPr id="1" name=""/>
        <p:cNvGrpSpPr/>
        <p:nvPr/>
      </p:nvGrpSpPr>
      <p:grpSpPr>
        <a:xfrm>
          <a:off x="0" y="0"/>
          <a:ext cx="0" cy="0"/>
          <a:chOff x="0" y="0"/>
          <a:chExt cx="0" cy="0"/>
        </a:xfrm>
      </p:grpSpPr>
      <p:sp>
        <p:nvSpPr>
          <p:cNvPr id="6" name="Textplatzhalter 7">
            <a:extLst>
              <a:ext uri="{FF2B5EF4-FFF2-40B4-BE49-F238E27FC236}">
                <a16:creationId xmlns:a16="http://schemas.microsoft.com/office/drawing/2014/main" id="{8D55F383-357D-3547-9530-33C747B445F1}"/>
              </a:ext>
            </a:extLst>
          </p:cNvPr>
          <p:cNvSpPr>
            <a:spLocks noGrp="1"/>
          </p:cNvSpPr>
          <p:nvPr>
            <p:ph type="body" sz="quarter" idx="12"/>
          </p:nvPr>
        </p:nvSpPr>
        <p:spPr>
          <a:xfrm>
            <a:off x="416533" y="1280567"/>
            <a:ext cx="11367480" cy="647700"/>
          </a:xfrm>
        </p:spPr>
        <p:txBody>
          <a:bodyPr tIns="0" anchor="ctr" anchorCtr="0">
            <a:normAutofit/>
          </a:bodyPr>
          <a:lstStyle>
            <a:lvl1pPr marL="0" indent="0">
              <a:spcBef>
                <a:spcPts val="0"/>
              </a:spcBef>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de-DE"/>
              <a:t>Mastertextformat bearbeiten</a:t>
            </a:r>
          </a:p>
        </p:txBody>
      </p:sp>
      <p:sp>
        <p:nvSpPr>
          <p:cNvPr id="2" name="Titel 1">
            <a:extLst>
              <a:ext uri="{FF2B5EF4-FFF2-40B4-BE49-F238E27FC236}">
                <a16:creationId xmlns:a16="http://schemas.microsoft.com/office/drawing/2014/main" id="{7B24DF94-7AE6-ED40-B310-29B1A5873206}"/>
              </a:ext>
            </a:extLst>
          </p:cNvPr>
          <p:cNvSpPr>
            <a:spLocks noGrp="1"/>
          </p:cNvSpPr>
          <p:nvPr>
            <p:ph type="title"/>
          </p:nvPr>
        </p:nvSpPr>
        <p:spPr>
          <a:xfrm>
            <a:off x="416534" y="576394"/>
            <a:ext cx="11367479" cy="662400"/>
          </a:xfrm>
        </p:spPr>
        <p:txBody>
          <a:bodyPr anchor="b" anchorCtr="0">
            <a:normAutofit/>
          </a:bodyPr>
          <a:lstStyle/>
          <a:p>
            <a:r>
              <a:rPr lang="de-DE"/>
              <a:t>Mastertitelformat bearbeiten</a:t>
            </a:r>
          </a:p>
        </p:txBody>
      </p:sp>
      <p:sp>
        <p:nvSpPr>
          <p:cNvPr id="3" name="Fußzeilenplatzhalter 2">
            <a:extLst>
              <a:ext uri="{FF2B5EF4-FFF2-40B4-BE49-F238E27FC236}">
                <a16:creationId xmlns:a16="http://schemas.microsoft.com/office/drawing/2014/main" id="{F4DC96D4-4D59-5245-B81F-17641A3F9413}"/>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695362948"/>
      </p:ext>
    </p:extLst>
  </p:cSld>
  <p:clrMapOvr>
    <a:masterClrMapping/>
  </p:clrMapOvr>
  <p:extLst>
    <p:ext uri="{DCECCB84-F9BA-43D5-87BE-67443E8EF086}">
      <p15:sldGuideLst xmlns:p15="http://schemas.microsoft.com/office/powerpoint/2012/main">
        <p15:guide id="1" orient="horz" pos="1253"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06EBDAC-1F7A-D145-AFF0-424B3A6E8808}"/>
              </a:ext>
            </a:extLst>
          </p:cNvPr>
          <p:cNvSpPr>
            <a:spLocks noGrp="1"/>
          </p:cNvSpPr>
          <p:nvPr>
            <p:ph type="title"/>
          </p:nvPr>
        </p:nvSpPr>
        <p:spPr>
          <a:xfrm>
            <a:off x="416534" y="576395"/>
            <a:ext cx="11367479" cy="886397"/>
          </a:xfrm>
        </p:spPr>
        <p:txBody>
          <a:bodyPr/>
          <a:lstStyle/>
          <a:p>
            <a:r>
              <a:rPr lang="de-DE"/>
              <a:t>Mastertitelformat bearbeiten</a:t>
            </a:r>
          </a:p>
        </p:txBody>
      </p:sp>
      <p:sp>
        <p:nvSpPr>
          <p:cNvPr id="7" name="Fußzeilenplatzhalter 6">
            <a:extLst>
              <a:ext uri="{FF2B5EF4-FFF2-40B4-BE49-F238E27FC236}">
                <a16:creationId xmlns:a16="http://schemas.microsoft.com/office/drawing/2014/main" id="{1627AD4F-6A3B-4441-B752-F1D864DE3355}"/>
              </a:ext>
            </a:extLst>
          </p:cNvPr>
          <p:cNvSpPr>
            <a:spLocks noGrp="1"/>
          </p:cNvSpPr>
          <p:nvPr>
            <p:ph type="ftr" sz="quarter" idx="10"/>
          </p:nvPr>
        </p:nvSpPr>
        <p:spPr/>
        <p:txBody>
          <a:bodyPr/>
          <a:lstStyle/>
          <a:p>
            <a:endParaRPr lang="en-GB"/>
          </a:p>
        </p:txBody>
      </p:sp>
      <p:sp>
        <p:nvSpPr>
          <p:cNvPr id="8" name="Textplatzhalter 2">
            <a:extLst>
              <a:ext uri="{FF2B5EF4-FFF2-40B4-BE49-F238E27FC236}">
                <a16:creationId xmlns:a16="http://schemas.microsoft.com/office/drawing/2014/main" id="{D20F1B74-D245-D94A-BA92-6A61421FA9B7}"/>
              </a:ext>
            </a:extLst>
          </p:cNvPr>
          <p:cNvSpPr>
            <a:spLocks noGrp="1"/>
          </p:cNvSpPr>
          <p:nvPr>
            <p:ph idx="1" hasCustomPrompt="1"/>
          </p:nvPr>
        </p:nvSpPr>
        <p:spPr>
          <a:xfrm>
            <a:off x="416534" y="1665289"/>
            <a:ext cx="5572800" cy="4392612"/>
          </a:xfrm>
          <a:prstGeom prst="rect">
            <a:avLst/>
          </a:prstGeom>
        </p:spPr>
        <p:txBody>
          <a:bodyPr vert="horz" lIns="0" tIns="0" rIns="0" bIns="0" rtlCol="0">
            <a:normAutofit/>
          </a:bodyPr>
          <a:lstStyle>
            <a:lvl1pPr>
              <a:buClr>
                <a:schemeClr val="accent2"/>
              </a:buClr>
              <a:defRPr sz="1800"/>
            </a:lvl1pPr>
            <a:lvl2pPr>
              <a:buClr>
                <a:schemeClr val="accent2"/>
              </a:buClr>
              <a:defRPr sz="1800"/>
            </a:lvl2pPr>
            <a:lvl3pPr>
              <a:buClr>
                <a:schemeClr val="accent2"/>
              </a:buClr>
              <a:defRPr/>
            </a:lvl3pPr>
            <a:lvl4pPr>
              <a:buClr>
                <a:schemeClr val="accent2"/>
              </a:buClr>
              <a:defRPr/>
            </a:lvl4pPr>
            <a:lvl5pPr>
              <a:buClr>
                <a:schemeClr val="accent2"/>
              </a:buCl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9" name="Textplatzhalter 2">
            <a:extLst>
              <a:ext uri="{FF2B5EF4-FFF2-40B4-BE49-F238E27FC236}">
                <a16:creationId xmlns:a16="http://schemas.microsoft.com/office/drawing/2014/main" id="{0B448C85-B970-6847-B532-95B8EF6F3A05}"/>
              </a:ext>
            </a:extLst>
          </p:cNvPr>
          <p:cNvSpPr>
            <a:spLocks noGrp="1"/>
          </p:cNvSpPr>
          <p:nvPr>
            <p:ph idx="11" hasCustomPrompt="1"/>
          </p:nvPr>
        </p:nvSpPr>
        <p:spPr>
          <a:xfrm>
            <a:off x="6212497" y="1665289"/>
            <a:ext cx="5571516" cy="4392612"/>
          </a:xfrm>
          <a:prstGeom prst="rect">
            <a:avLst/>
          </a:prstGeom>
        </p:spPr>
        <p:txBody>
          <a:bodyPr vert="horz" lIns="0" tIns="0" rIns="0" bIns="0" rtlCol="0">
            <a:normAutofit/>
          </a:bodyPr>
          <a:lstStyle>
            <a:lvl1pPr>
              <a:buClr>
                <a:schemeClr val="accent2"/>
              </a:buClr>
              <a:defRPr sz="1800"/>
            </a:lvl1pPr>
            <a:lvl2pPr>
              <a:buClr>
                <a:schemeClr val="accent2"/>
              </a:buClr>
              <a:defRPr sz="1800"/>
            </a:lvl2pPr>
            <a:lvl3pPr>
              <a:buClr>
                <a:schemeClr val="accent2"/>
              </a:buClr>
              <a:defRPr/>
            </a:lvl3pPr>
            <a:lvl4pPr>
              <a:buClr>
                <a:schemeClr val="accent2"/>
              </a:buClr>
              <a:defRPr/>
            </a:lvl4pPr>
            <a:lvl5pPr>
              <a:buClr>
                <a:schemeClr val="accent2"/>
              </a:buCl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Tree>
    <p:extLst>
      <p:ext uri="{BB962C8B-B14F-4D97-AF65-F5344CB8AC3E}">
        <p14:creationId xmlns:p14="http://schemas.microsoft.com/office/powerpoint/2010/main" val="2747871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Zwei Inhalte in Box">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06EBDAC-1F7A-D145-AFF0-424B3A6E8808}"/>
              </a:ext>
            </a:extLst>
          </p:cNvPr>
          <p:cNvSpPr>
            <a:spLocks noGrp="1"/>
          </p:cNvSpPr>
          <p:nvPr>
            <p:ph type="title"/>
          </p:nvPr>
        </p:nvSpPr>
        <p:spPr>
          <a:xfrm>
            <a:off x="416534" y="576395"/>
            <a:ext cx="11367479" cy="886397"/>
          </a:xfrm>
        </p:spPr>
        <p:txBody>
          <a:bodyPr/>
          <a:lstStyle/>
          <a:p>
            <a:r>
              <a:rPr lang="de-DE"/>
              <a:t>Mastertitelformat bearbeiten</a:t>
            </a:r>
          </a:p>
        </p:txBody>
      </p:sp>
      <p:sp>
        <p:nvSpPr>
          <p:cNvPr id="7" name="Fußzeilenplatzhalter 6">
            <a:extLst>
              <a:ext uri="{FF2B5EF4-FFF2-40B4-BE49-F238E27FC236}">
                <a16:creationId xmlns:a16="http://schemas.microsoft.com/office/drawing/2014/main" id="{1627AD4F-6A3B-4441-B752-F1D864DE3355}"/>
              </a:ext>
            </a:extLst>
          </p:cNvPr>
          <p:cNvSpPr>
            <a:spLocks noGrp="1"/>
          </p:cNvSpPr>
          <p:nvPr>
            <p:ph type="ftr" sz="quarter" idx="10"/>
          </p:nvPr>
        </p:nvSpPr>
        <p:spPr/>
        <p:txBody>
          <a:bodyPr/>
          <a:lstStyle/>
          <a:p>
            <a:endParaRPr lang="en-GB"/>
          </a:p>
        </p:txBody>
      </p:sp>
      <p:sp>
        <p:nvSpPr>
          <p:cNvPr id="8" name="Textplatzhalter 2">
            <a:extLst>
              <a:ext uri="{FF2B5EF4-FFF2-40B4-BE49-F238E27FC236}">
                <a16:creationId xmlns:a16="http://schemas.microsoft.com/office/drawing/2014/main" id="{D20F1B74-D245-D94A-BA92-6A61421FA9B7}"/>
              </a:ext>
            </a:extLst>
          </p:cNvPr>
          <p:cNvSpPr>
            <a:spLocks noGrp="1"/>
          </p:cNvSpPr>
          <p:nvPr>
            <p:ph idx="1"/>
          </p:nvPr>
        </p:nvSpPr>
        <p:spPr>
          <a:xfrm>
            <a:off x="416534" y="1665289"/>
            <a:ext cx="5572800" cy="4392612"/>
          </a:xfrm>
          <a:prstGeom prst="rect">
            <a:avLst/>
          </a:prstGeom>
          <a:solidFill>
            <a:schemeClr val="accent1"/>
          </a:solidFill>
        </p:spPr>
        <p:txBody>
          <a:bodyPr vert="horz" lIns="216000" tIns="180000" rIns="108000" bIns="108000" rtlCol="0">
            <a:normAutofit/>
          </a:bodyPr>
          <a:lstStyle>
            <a:lvl1pPr>
              <a:buClr>
                <a:schemeClr val="bg1"/>
              </a:buClr>
              <a:defRPr sz="1800">
                <a:solidFill>
                  <a:schemeClr val="bg1"/>
                </a:solidFill>
              </a:defRPr>
            </a:lvl1pPr>
            <a:lvl2pPr>
              <a:buClr>
                <a:schemeClr val="bg1"/>
              </a:buClr>
              <a:defRPr sz="18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9" name="Textplatzhalter 2">
            <a:extLst>
              <a:ext uri="{FF2B5EF4-FFF2-40B4-BE49-F238E27FC236}">
                <a16:creationId xmlns:a16="http://schemas.microsoft.com/office/drawing/2014/main" id="{0B448C85-B970-6847-B532-95B8EF6F3A05}"/>
              </a:ext>
            </a:extLst>
          </p:cNvPr>
          <p:cNvSpPr>
            <a:spLocks noGrp="1"/>
          </p:cNvSpPr>
          <p:nvPr>
            <p:ph idx="11"/>
          </p:nvPr>
        </p:nvSpPr>
        <p:spPr>
          <a:xfrm>
            <a:off x="6212497" y="1665289"/>
            <a:ext cx="5571516" cy="4392612"/>
          </a:xfrm>
          <a:prstGeom prst="rect">
            <a:avLst/>
          </a:prstGeom>
          <a:solidFill>
            <a:schemeClr val="accent2"/>
          </a:solidFill>
        </p:spPr>
        <p:txBody>
          <a:bodyPr vert="horz" lIns="216000" tIns="180000" rIns="108000" bIns="108000" rtlCol="0">
            <a:normAutofit/>
          </a:bodyPr>
          <a:lstStyle>
            <a:lvl1pPr>
              <a:buClr>
                <a:schemeClr val="bg1"/>
              </a:buClr>
              <a:defRPr sz="1800">
                <a:solidFill>
                  <a:schemeClr val="bg1"/>
                </a:solidFill>
              </a:defRPr>
            </a:lvl1pPr>
            <a:lvl2pPr>
              <a:buClr>
                <a:schemeClr val="bg1"/>
              </a:buClr>
              <a:defRPr sz="18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Tree>
    <p:extLst>
      <p:ext uri="{BB962C8B-B14F-4D97-AF65-F5344CB8AC3E}">
        <p14:creationId xmlns:p14="http://schemas.microsoft.com/office/powerpoint/2010/main" val="2648919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Zwei Inhalte in Box">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06EBDAC-1F7A-D145-AFF0-424B3A6E8808}"/>
              </a:ext>
            </a:extLst>
          </p:cNvPr>
          <p:cNvSpPr>
            <a:spLocks noGrp="1"/>
          </p:cNvSpPr>
          <p:nvPr>
            <p:ph type="title"/>
          </p:nvPr>
        </p:nvSpPr>
        <p:spPr>
          <a:xfrm>
            <a:off x="416534" y="576395"/>
            <a:ext cx="11367479" cy="886397"/>
          </a:xfrm>
        </p:spPr>
        <p:txBody>
          <a:bodyPr/>
          <a:lstStyle/>
          <a:p>
            <a:r>
              <a:rPr lang="de-DE"/>
              <a:t>Mastertitelformat bearbeiten</a:t>
            </a:r>
          </a:p>
        </p:txBody>
      </p:sp>
      <p:sp>
        <p:nvSpPr>
          <p:cNvPr id="7" name="Fußzeilenplatzhalter 6">
            <a:extLst>
              <a:ext uri="{FF2B5EF4-FFF2-40B4-BE49-F238E27FC236}">
                <a16:creationId xmlns:a16="http://schemas.microsoft.com/office/drawing/2014/main" id="{1627AD4F-6A3B-4441-B752-F1D864DE3355}"/>
              </a:ext>
            </a:extLst>
          </p:cNvPr>
          <p:cNvSpPr>
            <a:spLocks noGrp="1"/>
          </p:cNvSpPr>
          <p:nvPr>
            <p:ph type="ftr" sz="quarter" idx="10"/>
          </p:nvPr>
        </p:nvSpPr>
        <p:spPr/>
        <p:txBody>
          <a:bodyPr/>
          <a:lstStyle/>
          <a:p>
            <a:endParaRPr lang="en-GB"/>
          </a:p>
        </p:txBody>
      </p:sp>
      <p:sp>
        <p:nvSpPr>
          <p:cNvPr id="8" name="Textplatzhalter 2">
            <a:extLst>
              <a:ext uri="{FF2B5EF4-FFF2-40B4-BE49-F238E27FC236}">
                <a16:creationId xmlns:a16="http://schemas.microsoft.com/office/drawing/2014/main" id="{D20F1B74-D245-D94A-BA92-6A61421FA9B7}"/>
              </a:ext>
            </a:extLst>
          </p:cNvPr>
          <p:cNvSpPr>
            <a:spLocks noGrp="1"/>
          </p:cNvSpPr>
          <p:nvPr>
            <p:ph idx="1"/>
          </p:nvPr>
        </p:nvSpPr>
        <p:spPr>
          <a:xfrm>
            <a:off x="416534" y="1665289"/>
            <a:ext cx="5572800" cy="4392612"/>
          </a:xfrm>
          <a:prstGeom prst="rect">
            <a:avLst/>
          </a:prstGeom>
          <a:solidFill>
            <a:schemeClr val="tx2">
              <a:lumMod val="40000"/>
              <a:lumOff val="60000"/>
            </a:schemeClr>
          </a:solidFill>
        </p:spPr>
        <p:txBody>
          <a:bodyPr vert="horz" lIns="216000" tIns="180000" rIns="108000" bIns="108000" rtlCol="0">
            <a:normAutofit/>
          </a:bodyPr>
          <a:lstStyle>
            <a:lvl1pPr>
              <a:buClr>
                <a:schemeClr val="accent1"/>
              </a:buClr>
              <a:defRPr sz="1800">
                <a:solidFill>
                  <a:schemeClr val="tx1"/>
                </a:solidFill>
              </a:defRPr>
            </a:lvl1pPr>
            <a:lvl2pPr>
              <a:buClr>
                <a:schemeClr val="accent1"/>
              </a:buClr>
              <a:defRPr sz="1800">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9" name="Textplatzhalter 2">
            <a:extLst>
              <a:ext uri="{FF2B5EF4-FFF2-40B4-BE49-F238E27FC236}">
                <a16:creationId xmlns:a16="http://schemas.microsoft.com/office/drawing/2014/main" id="{0B448C85-B970-6847-B532-95B8EF6F3A05}"/>
              </a:ext>
            </a:extLst>
          </p:cNvPr>
          <p:cNvSpPr>
            <a:spLocks noGrp="1"/>
          </p:cNvSpPr>
          <p:nvPr>
            <p:ph idx="11"/>
          </p:nvPr>
        </p:nvSpPr>
        <p:spPr>
          <a:xfrm>
            <a:off x="6212497" y="1665289"/>
            <a:ext cx="5571516" cy="4392612"/>
          </a:xfrm>
          <a:prstGeom prst="rect">
            <a:avLst/>
          </a:prstGeom>
          <a:solidFill>
            <a:schemeClr val="bg2"/>
          </a:solidFill>
        </p:spPr>
        <p:txBody>
          <a:bodyPr vert="horz" lIns="216000" tIns="180000" rIns="108000" bIns="108000" rtlCol="0">
            <a:normAutofit/>
          </a:bodyPr>
          <a:lstStyle>
            <a:lvl1pPr>
              <a:buClr>
                <a:schemeClr val="accent2"/>
              </a:buClr>
              <a:defRPr sz="1800">
                <a:solidFill>
                  <a:schemeClr val="tx1"/>
                </a:solidFill>
              </a:defRPr>
            </a:lvl1pPr>
            <a:lvl2pPr>
              <a:buClr>
                <a:schemeClr val="accent2"/>
              </a:buClr>
              <a:defRPr sz="1800">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Tree>
    <p:extLst>
      <p:ext uri="{BB962C8B-B14F-4D97-AF65-F5344CB8AC3E}">
        <p14:creationId xmlns:p14="http://schemas.microsoft.com/office/powerpoint/2010/main" val="2288716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ergleich zwei Inhalte">
    <p:spTree>
      <p:nvGrpSpPr>
        <p:cNvPr id="1" name=""/>
        <p:cNvGrpSpPr/>
        <p:nvPr/>
      </p:nvGrpSpPr>
      <p:grpSpPr>
        <a:xfrm>
          <a:off x="0" y="0"/>
          <a:ext cx="0" cy="0"/>
          <a:chOff x="0" y="0"/>
          <a:chExt cx="0" cy="0"/>
        </a:xfrm>
      </p:grpSpPr>
      <p:sp>
        <p:nvSpPr>
          <p:cNvPr id="6" name="Textplatzhalter 7">
            <a:extLst>
              <a:ext uri="{FF2B5EF4-FFF2-40B4-BE49-F238E27FC236}">
                <a16:creationId xmlns:a16="http://schemas.microsoft.com/office/drawing/2014/main" id="{8D55F383-357D-3547-9530-33C747B445F1}"/>
              </a:ext>
            </a:extLst>
          </p:cNvPr>
          <p:cNvSpPr>
            <a:spLocks noGrp="1"/>
          </p:cNvSpPr>
          <p:nvPr>
            <p:ph type="body" sz="quarter" idx="12"/>
          </p:nvPr>
        </p:nvSpPr>
        <p:spPr>
          <a:xfrm>
            <a:off x="416533" y="1280567"/>
            <a:ext cx="5571517" cy="647700"/>
          </a:xfrm>
        </p:spPr>
        <p:txBody>
          <a:bodyPr tIns="0" anchor="ctr" anchorCtr="0">
            <a:normAutofit/>
          </a:bodyPr>
          <a:lstStyle>
            <a:lvl1pPr marL="0" indent="0">
              <a:spcBef>
                <a:spcPts val="0"/>
              </a:spcBef>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de-DE"/>
              <a:t>Mastertextformat bearbeiten</a:t>
            </a:r>
          </a:p>
        </p:txBody>
      </p:sp>
      <p:sp>
        <p:nvSpPr>
          <p:cNvPr id="8" name="Textplatzhalter 2">
            <a:extLst>
              <a:ext uri="{FF2B5EF4-FFF2-40B4-BE49-F238E27FC236}">
                <a16:creationId xmlns:a16="http://schemas.microsoft.com/office/drawing/2014/main" id="{65E62050-EBFA-FE49-8A3F-41245667F618}"/>
              </a:ext>
            </a:extLst>
          </p:cNvPr>
          <p:cNvSpPr>
            <a:spLocks noGrp="1"/>
          </p:cNvSpPr>
          <p:nvPr>
            <p:ph idx="1"/>
          </p:nvPr>
        </p:nvSpPr>
        <p:spPr>
          <a:xfrm>
            <a:off x="416534" y="1989138"/>
            <a:ext cx="5571516" cy="4068763"/>
          </a:xfrm>
          <a:prstGeom prst="rect">
            <a:avLst/>
          </a:prstGeom>
        </p:spPr>
        <p:txBody>
          <a:bodyPr vert="horz" lIns="0" tIns="0" rIns="0" bIns="0" rtlCol="0">
            <a:normAutofit/>
          </a:bodyPr>
          <a:lstStyle>
            <a:lvl1pPr>
              <a:defRPr sz="1800"/>
            </a:lvl1pPr>
            <a:lvl2pPr>
              <a:defRPr sz="1800"/>
            </a:lvl2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2" name="Titel 1">
            <a:extLst>
              <a:ext uri="{FF2B5EF4-FFF2-40B4-BE49-F238E27FC236}">
                <a16:creationId xmlns:a16="http://schemas.microsoft.com/office/drawing/2014/main" id="{7B24DF94-7AE6-ED40-B310-29B1A5873206}"/>
              </a:ext>
            </a:extLst>
          </p:cNvPr>
          <p:cNvSpPr>
            <a:spLocks noGrp="1"/>
          </p:cNvSpPr>
          <p:nvPr>
            <p:ph type="title"/>
          </p:nvPr>
        </p:nvSpPr>
        <p:spPr>
          <a:xfrm>
            <a:off x="416534" y="576394"/>
            <a:ext cx="11367479" cy="662400"/>
          </a:xfrm>
        </p:spPr>
        <p:txBody>
          <a:bodyPr anchor="b" anchorCtr="0">
            <a:normAutofit/>
          </a:bodyPr>
          <a:lstStyle/>
          <a:p>
            <a:r>
              <a:rPr lang="de-DE"/>
              <a:t>Mastertitelformat bearbeiten</a:t>
            </a:r>
          </a:p>
        </p:txBody>
      </p:sp>
      <p:sp>
        <p:nvSpPr>
          <p:cNvPr id="3" name="Fußzeilenplatzhalter 2">
            <a:extLst>
              <a:ext uri="{FF2B5EF4-FFF2-40B4-BE49-F238E27FC236}">
                <a16:creationId xmlns:a16="http://schemas.microsoft.com/office/drawing/2014/main" id="{F4DC96D4-4D59-5245-B81F-17641A3F9413}"/>
              </a:ext>
            </a:extLst>
          </p:cNvPr>
          <p:cNvSpPr>
            <a:spLocks noGrp="1"/>
          </p:cNvSpPr>
          <p:nvPr>
            <p:ph type="ftr" sz="quarter" idx="13"/>
          </p:nvPr>
        </p:nvSpPr>
        <p:spPr/>
        <p:txBody>
          <a:bodyPr/>
          <a:lstStyle/>
          <a:p>
            <a:endParaRPr lang="en-GB"/>
          </a:p>
        </p:txBody>
      </p:sp>
      <p:sp>
        <p:nvSpPr>
          <p:cNvPr id="7" name="Textplatzhalter 7">
            <a:extLst>
              <a:ext uri="{FF2B5EF4-FFF2-40B4-BE49-F238E27FC236}">
                <a16:creationId xmlns:a16="http://schemas.microsoft.com/office/drawing/2014/main" id="{62E14D02-1ED6-304F-9704-BFAA3C67C8F4}"/>
              </a:ext>
            </a:extLst>
          </p:cNvPr>
          <p:cNvSpPr>
            <a:spLocks noGrp="1"/>
          </p:cNvSpPr>
          <p:nvPr>
            <p:ph type="body" sz="quarter" idx="14"/>
          </p:nvPr>
        </p:nvSpPr>
        <p:spPr>
          <a:xfrm>
            <a:off x="6212496" y="1280567"/>
            <a:ext cx="5571517" cy="647700"/>
          </a:xfrm>
        </p:spPr>
        <p:txBody>
          <a:bodyPr tIns="0" anchor="ctr" anchorCtr="0">
            <a:normAutofit/>
          </a:bodyPr>
          <a:lstStyle>
            <a:lvl1pPr marL="0" indent="0">
              <a:spcBef>
                <a:spcPts val="0"/>
              </a:spcBef>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de-DE"/>
              <a:t>Mastertextformat bearbeiten</a:t>
            </a:r>
          </a:p>
        </p:txBody>
      </p:sp>
      <p:sp>
        <p:nvSpPr>
          <p:cNvPr id="9" name="Textplatzhalter 2">
            <a:extLst>
              <a:ext uri="{FF2B5EF4-FFF2-40B4-BE49-F238E27FC236}">
                <a16:creationId xmlns:a16="http://schemas.microsoft.com/office/drawing/2014/main" id="{8C6642BB-DA0A-A24F-A9B6-CDE49FEBD7FF}"/>
              </a:ext>
            </a:extLst>
          </p:cNvPr>
          <p:cNvSpPr>
            <a:spLocks noGrp="1"/>
          </p:cNvSpPr>
          <p:nvPr>
            <p:ph idx="15"/>
          </p:nvPr>
        </p:nvSpPr>
        <p:spPr>
          <a:xfrm>
            <a:off x="6212497" y="1989138"/>
            <a:ext cx="5571516" cy="4068763"/>
          </a:xfrm>
          <a:prstGeom prst="rect">
            <a:avLst/>
          </a:prstGeom>
        </p:spPr>
        <p:txBody>
          <a:bodyPr vert="horz" lIns="0" tIns="0" rIns="0" bIns="0" rtlCol="0">
            <a:normAutofit/>
          </a:bodyPr>
          <a:lstStyle>
            <a:lvl1pPr>
              <a:defRPr sz="1800"/>
            </a:lvl1pPr>
            <a:lvl2pPr>
              <a:defRPr sz="1800"/>
            </a:lvl2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Tree>
    <p:extLst>
      <p:ext uri="{BB962C8B-B14F-4D97-AF65-F5344CB8AC3E}">
        <p14:creationId xmlns:p14="http://schemas.microsoft.com/office/powerpoint/2010/main" val="3093396938"/>
      </p:ext>
    </p:extLst>
  </p:cSld>
  <p:clrMapOvr>
    <a:masterClrMapping/>
  </p:clrMapOvr>
  <p:extLst>
    <p:ext uri="{DCECCB84-F9BA-43D5-87BE-67443E8EF086}">
      <p15:sldGuideLst xmlns:p15="http://schemas.microsoft.com/office/powerpoint/2012/main">
        <p15:guide id="1" orient="horz" pos="1253" userDrawn="1">
          <p15:clr>
            <a:srgbClr val="FBAE40"/>
          </p15:clr>
        </p15:guide>
        <p15:guide id="2" orient="horz" pos="79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pic>
        <p:nvPicPr>
          <p:cNvPr id="19" name="Grafik 18" descr="Ein Bild, das draußen, Stadt, Gebäude, Wasser enthält.&#10;&#10;Automatisch generierte Beschreibung">
            <a:extLst>
              <a:ext uri="{FF2B5EF4-FFF2-40B4-BE49-F238E27FC236}">
                <a16:creationId xmlns:a16="http://schemas.microsoft.com/office/drawing/2014/main" id="{2C72BE3B-F73C-F446-80B8-A92E068B180F}"/>
              </a:ext>
            </a:extLst>
          </p:cNvPr>
          <p:cNvPicPr>
            <a:picLocks noChangeAspect="1"/>
          </p:cNvPicPr>
          <p:nvPr userDrawn="1"/>
        </p:nvPicPr>
        <p:blipFill rotWithShape="1">
          <a:blip r:embed="rId2">
            <a:duotone>
              <a:prstClr val="black"/>
              <a:srgbClr val="002A5C">
                <a:lumMod val="75000"/>
                <a:lumOff val="25000"/>
                <a:tint val="45000"/>
                <a:satMod val="400000"/>
              </a:srgbClr>
            </a:duotone>
            <a:extLst>
              <a:ext uri="{28A0092B-C50C-407E-A947-70E740481C1C}">
                <a14:useLocalDpi xmlns:a14="http://schemas.microsoft.com/office/drawing/2010/main" val="0"/>
              </a:ext>
            </a:extLst>
          </a:blip>
          <a:srcRect l="-9353" t="5677" r="15" b="14737"/>
          <a:stretch/>
        </p:blipFill>
        <p:spPr>
          <a:xfrm>
            <a:off x="3854825" y="1095"/>
            <a:ext cx="8337174" cy="6068505"/>
          </a:xfrm>
          <a:prstGeom prst="rect">
            <a:avLst/>
          </a:prstGeom>
        </p:spPr>
      </p:pic>
      <p:pic>
        <p:nvPicPr>
          <p:cNvPr id="23" name="Grafik 22">
            <a:extLst>
              <a:ext uri="{FF2B5EF4-FFF2-40B4-BE49-F238E27FC236}">
                <a16:creationId xmlns:a16="http://schemas.microsoft.com/office/drawing/2014/main" id="{3414004D-2186-0944-B3CE-F6F1F84D5241}"/>
              </a:ext>
            </a:extLst>
          </p:cNvPr>
          <p:cNvPicPr>
            <a:picLocks noChangeAspect="1"/>
          </p:cNvPicPr>
          <p:nvPr userDrawn="1"/>
        </p:nvPicPr>
        <p:blipFill>
          <a:blip r:embed="rId3">
            <a:duotone>
              <a:prstClr val="black"/>
              <a:srgbClr val="002A5C">
                <a:lumMod val="75000"/>
                <a:lumOff val="25000"/>
                <a:tint val="45000"/>
                <a:satMod val="400000"/>
              </a:srgbClr>
            </a:duotone>
            <a:extLst>
              <a:ext uri="{28A0092B-C50C-407E-A947-70E740481C1C}">
                <a14:useLocalDpi xmlns:a14="http://schemas.microsoft.com/office/drawing/2010/main" val="0"/>
              </a:ext>
            </a:extLst>
          </a:blip>
          <a:srcRect t="14972" b="14972"/>
          <a:stretch/>
        </p:blipFill>
        <p:spPr>
          <a:xfrm>
            <a:off x="3525776" y="0"/>
            <a:ext cx="8666224" cy="6071253"/>
          </a:xfrm>
          <a:prstGeom prst="rect">
            <a:avLst/>
          </a:prstGeom>
        </p:spPr>
      </p:pic>
      <p:sp>
        <p:nvSpPr>
          <p:cNvPr id="14" name="Freihandform 13">
            <a:extLst>
              <a:ext uri="{FF2B5EF4-FFF2-40B4-BE49-F238E27FC236}">
                <a16:creationId xmlns:a16="http://schemas.microsoft.com/office/drawing/2014/main" id="{2ADCDFB0-A1D1-3E46-9248-FE8301F2740C}"/>
              </a:ext>
            </a:extLst>
          </p:cNvPr>
          <p:cNvSpPr/>
          <p:nvPr userDrawn="1"/>
        </p:nvSpPr>
        <p:spPr>
          <a:xfrm>
            <a:off x="3770971" y="-1"/>
            <a:ext cx="8443773" cy="6069601"/>
          </a:xfrm>
          <a:custGeom>
            <a:avLst/>
            <a:gdLst>
              <a:gd name="connsiteX0" fmla="*/ 0 w 8443773"/>
              <a:gd name="connsiteY0" fmla="*/ 0 h 6069601"/>
              <a:gd name="connsiteX1" fmla="*/ 4648303 w 8443773"/>
              <a:gd name="connsiteY1" fmla="*/ 0 h 6069601"/>
              <a:gd name="connsiteX2" fmla="*/ 4648303 w 8443773"/>
              <a:gd name="connsiteY2" fmla="*/ 1 h 6069601"/>
              <a:gd name="connsiteX3" fmla="*/ 6533788 w 8443773"/>
              <a:gd name="connsiteY3" fmla="*/ 1 h 6069601"/>
              <a:gd name="connsiteX4" fmla="*/ 8443773 w 8443773"/>
              <a:gd name="connsiteY4" fmla="*/ 4498516 h 6069601"/>
              <a:gd name="connsiteX5" fmla="*/ 8443773 w 8443773"/>
              <a:gd name="connsiteY5" fmla="*/ 6069601 h 6069601"/>
              <a:gd name="connsiteX6" fmla="*/ 1885485 w 8443773"/>
              <a:gd name="connsiteY6" fmla="*/ 6069601 h 6069601"/>
              <a:gd name="connsiteX7" fmla="*/ 1885485 w 8443773"/>
              <a:gd name="connsiteY7" fmla="*/ 6069600 h 6069601"/>
              <a:gd name="connsiteX8" fmla="*/ 0 w 8443773"/>
              <a:gd name="connsiteY8" fmla="*/ 6069600 h 606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3773" h="6069601">
                <a:moveTo>
                  <a:pt x="0" y="0"/>
                </a:moveTo>
                <a:lnTo>
                  <a:pt x="4648303" y="0"/>
                </a:lnTo>
                <a:lnTo>
                  <a:pt x="4648303" y="1"/>
                </a:lnTo>
                <a:lnTo>
                  <a:pt x="6533788" y="1"/>
                </a:lnTo>
                <a:lnTo>
                  <a:pt x="8443773" y="4498516"/>
                </a:lnTo>
                <a:lnTo>
                  <a:pt x="8443773" y="6069601"/>
                </a:lnTo>
                <a:lnTo>
                  <a:pt x="1885485" y="6069601"/>
                </a:lnTo>
                <a:lnTo>
                  <a:pt x="1885485" y="6069600"/>
                </a:lnTo>
                <a:lnTo>
                  <a:pt x="0" y="606960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solidFill>
                <a:srgbClr val="FF0000"/>
              </a:solidFill>
            </a:endParaRPr>
          </a:p>
        </p:txBody>
      </p:sp>
      <p:sp>
        <p:nvSpPr>
          <p:cNvPr id="15" name="Freihandform 14">
            <a:extLst>
              <a:ext uri="{FF2B5EF4-FFF2-40B4-BE49-F238E27FC236}">
                <a16:creationId xmlns:a16="http://schemas.microsoft.com/office/drawing/2014/main" id="{993A3D39-DBD9-5343-972C-4D9AF69EF31B}"/>
              </a:ext>
            </a:extLst>
          </p:cNvPr>
          <p:cNvSpPr/>
          <p:nvPr userDrawn="1"/>
        </p:nvSpPr>
        <p:spPr>
          <a:xfrm>
            <a:off x="3770971" y="-1"/>
            <a:ext cx="7225341" cy="6069600"/>
          </a:xfrm>
          <a:custGeom>
            <a:avLst/>
            <a:gdLst>
              <a:gd name="connsiteX0" fmla="*/ 0 w 7225341"/>
              <a:gd name="connsiteY0" fmla="*/ 0 h 6068533"/>
              <a:gd name="connsiteX1" fmla="*/ 4648303 w 7225341"/>
              <a:gd name="connsiteY1" fmla="*/ 0 h 6068533"/>
              <a:gd name="connsiteX2" fmla="*/ 7225341 w 7225341"/>
              <a:gd name="connsiteY2" fmla="*/ 6068533 h 6068533"/>
              <a:gd name="connsiteX3" fmla="*/ 0 w 7225341"/>
              <a:gd name="connsiteY3" fmla="*/ 6068533 h 6068533"/>
            </a:gdLst>
            <a:ahLst/>
            <a:cxnLst>
              <a:cxn ang="0">
                <a:pos x="connsiteX0" y="connsiteY0"/>
              </a:cxn>
              <a:cxn ang="0">
                <a:pos x="connsiteX1" y="connsiteY1"/>
              </a:cxn>
              <a:cxn ang="0">
                <a:pos x="connsiteX2" y="connsiteY2"/>
              </a:cxn>
              <a:cxn ang="0">
                <a:pos x="connsiteX3" y="connsiteY3"/>
              </a:cxn>
            </a:cxnLst>
            <a:rect l="l" t="t" r="r" b="b"/>
            <a:pathLst>
              <a:path w="7225341" h="6068533">
                <a:moveTo>
                  <a:pt x="0" y="0"/>
                </a:moveTo>
                <a:lnTo>
                  <a:pt x="4648303" y="0"/>
                </a:lnTo>
                <a:lnTo>
                  <a:pt x="7225341" y="6068533"/>
                </a:lnTo>
                <a:lnTo>
                  <a:pt x="0" y="60685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solidFill>
                <a:srgbClr val="FF0000"/>
              </a:solidFill>
            </a:endParaRPr>
          </a:p>
        </p:txBody>
      </p:sp>
      <p:sp>
        <p:nvSpPr>
          <p:cNvPr id="13" name="Freihandform 12">
            <a:extLst>
              <a:ext uri="{FF2B5EF4-FFF2-40B4-BE49-F238E27FC236}">
                <a16:creationId xmlns:a16="http://schemas.microsoft.com/office/drawing/2014/main" id="{4A5466CB-89E5-464F-82FA-7F08827DF71B}"/>
              </a:ext>
            </a:extLst>
          </p:cNvPr>
          <p:cNvSpPr/>
          <p:nvPr userDrawn="1"/>
        </p:nvSpPr>
        <p:spPr>
          <a:xfrm>
            <a:off x="1885486" y="-1"/>
            <a:ext cx="7225341" cy="6069600"/>
          </a:xfrm>
          <a:custGeom>
            <a:avLst/>
            <a:gdLst>
              <a:gd name="connsiteX0" fmla="*/ 0 w 7225341"/>
              <a:gd name="connsiteY0" fmla="*/ 0 h 6068533"/>
              <a:gd name="connsiteX1" fmla="*/ 4648303 w 7225341"/>
              <a:gd name="connsiteY1" fmla="*/ 0 h 6068533"/>
              <a:gd name="connsiteX2" fmla="*/ 7225341 w 7225341"/>
              <a:gd name="connsiteY2" fmla="*/ 6068533 h 6068533"/>
              <a:gd name="connsiteX3" fmla="*/ 0 w 7225341"/>
              <a:gd name="connsiteY3" fmla="*/ 6068533 h 6068533"/>
            </a:gdLst>
            <a:ahLst/>
            <a:cxnLst>
              <a:cxn ang="0">
                <a:pos x="connsiteX0" y="connsiteY0"/>
              </a:cxn>
              <a:cxn ang="0">
                <a:pos x="connsiteX1" y="connsiteY1"/>
              </a:cxn>
              <a:cxn ang="0">
                <a:pos x="connsiteX2" y="connsiteY2"/>
              </a:cxn>
              <a:cxn ang="0">
                <a:pos x="connsiteX3" y="connsiteY3"/>
              </a:cxn>
            </a:cxnLst>
            <a:rect l="l" t="t" r="r" b="b"/>
            <a:pathLst>
              <a:path w="7225341" h="6068533">
                <a:moveTo>
                  <a:pt x="0" y="0"/>
                </a:moveTo>
                <a:lnTo>
                  <a:pt x="4648303" y="0"/>
                </a:lnTo>
                <a:lnTo>
                  <a:pt x="7225341" y="6068533"/>
                </a:lnTo>
                <a:lnTo>
                  <a:pt x="0" y="60685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solidFill>
                <a:srgbClr val="FF0000"/>
              </a:solidFill>
            </a:endParaRPr>
          </a:p>
        </p:txBody>
      </p:sp>
      <p:sp>
        <p:nvSpPr>
          <p:cNvPr id="22" name="Freihandform 21">
            <a:extLst>
              <a:ext uri="{FF2B5EF4-FFF2-40B4-BE49-F238E27FC236}">
                <a16:creationId xmlns:a16="http://schemas.microsoft.com/office/drawing/2014/main" id="{925D116F-87BF-2D47-B562-0B0F3E7C3ADD}"/>
              </a:ext>
            </a:extLst>
          </p:cNvPr>
          <p:cNvSpPr/>
          <p:nvPr userDrawn="1"/>
        </p:nvSpPr>
        <p:spPr>
          <a:xfrm>
            <a:off x="1" y="0"/>
            <a:ext cx="7225341" cy="6069600"/>
          </a:xfrm>
          <a:custGeom>
            <a:avLst/>
            <a:gdLst>
              <a:gd name="connsiteX0" fmla="*/ 0 w 7225341"/>
              <a:gd name="connsiteY0" fmla="*/ 0 h 6068533"/>
              <a:gd name="connsiteX1" fmla="*/ 4648303 w 7225341"/>
              <a:gd name="connsiteY1" fmla="*/ 0 h 6068533"/>
              <a:gd name="connsiteX2" fmla="*/ 7225341 w 7225341"/>
              <a:gd name="connsiteY2" fmla="*/ 6068533 h 6068533"/>
              <a:gd name="connsiteX3" fmla="*/ 0 w 7225341"/>
              <a:gd name="connsiteY3" fmla="*/ 6068533 h 6068533"/>
            </a:gdLst>
            <a:ahLst/>
            <a:cxnLst>
              <a:cxn ang="0">
                <a:pos x="connsiteX0" y="connsiteY0"/>
              </a:cxn>
              <a:cxn ang="0">
                <a:pos x="connsiteX1" y="connsiteY1"/>
              </a:cxn>
              <a:cxn ang="0">
                <a:pos x="connsiteX2" y="connsiteY2"/>
              </a:cxn>
              <a:cxn ang="0">
                <a:pos x="connsiteX3" y="connsiteY3"/>
              </a:cxn>
            </a:cxnLst>
            <a:rect l="l" t="t" r="r" b="b"/>
            <a:pathLst>
              <a:path w="7225341" h="6068533">
                <a:moveTo>
                  <a:pt x="0" y="0"/>
                </a:moveTo>
                <a:lnTo>
                  <a:pt x="4648303" y="0"/>
                </a:lnTo>
                <a:lnTo>
                  <a:pt x="7225341" y="6068533"/>
                </a:lnTo>
                <a:lnTo>
                  <a:pt x="0" y="606853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pic>
        <p:nvPicPr>
          <p:cNvPr id="11" name="Grafik 10">
            <a:extLst>
              <a:ext uri="{FF2B5EF4-FFF2-40B4-BE49-F238E27FC236}">
                <a16:creationId xmlns:a16="http://schemas.microsoft.com/office/drawing/2014/main" id="{DE761D34-60C5-914D-93B3-40820DFF0B4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6534" y="6281613"/>
            <a:ext cx="2117301" cy="349200"/>
          </a:xfrm>
          <a:prstGeom prst="rect">
            <a:avLst/>
          </a:prstGeom>
        </p:spPr>
      </p:pic>
      <p:sp>
        <p:nvSpPr>
          <p:cNvPr id="12" name="Titel 26">
            <a:extLst>
              <a:ext uri="{FF2B5EF4-FFF2-40B4-BE49-F238E27FC236}">
                <a16:creationId xmlns:a16="http://schemas.microsoft.com/office/drawing/2014/main" id="{4499D6E5-6225-7D20-33A9-284E3D665BCC}"/>
              </a:ext>
            </a:extLst>
          </p:cNvPr>
          <p:cNvSpPr>
            <a:spLocks noGrp="1"/>
          </p:cNvSpPr>
          <p:nvPr>
            <p:ph type="title"/>
          </p:nvPr>
        </p:nvSpPr>
        <p:spPr>
          <a:xfrm>
            <a:off x="417601" y="333375"/>
            <a:ext cx="5664673" cy="3966559"/>
          </a:xfrm>
          <a:custGeom>
            <a:avLst/>
            <a:gdLst>
              <a:gd name="connsiteX0" fmla="*/ 0 w 5664673"/>
              <a:gd name="connsiteY0" fmla="*/ 0 h 3966559"/>
              <a:gd name="connsiteX1" fmla="*/ 3980547 w 5664673"/>
              <a:gd name="connsiteY1" fmla="*/ 0 h 3966559"/>
              <a:gd name="connsiteX2" fmla="*/ 5664673 w 5664673"/>
              <a:gd name="connsiteY2" fmla="*/ 3966559 h 3966559"/>
              <a:gd name="connsiteX3" fmla="*/ 0 w 5664673"/>
              <a:gd name="connsiteY3" fmla="*/ 3966559 h 3966559"/>
            </a:gdLst>
            <a:ahLst/>
            <a:cxnLst>
              <a:cxn ang="0">
                <a:pos x="connsiteX0" y="connsiteY0"/>
              </a:cxn>
              <a:cxn ang="0">
                <a:pos x="connsiteX1" y="connsiteY1"/>
              </a:cxn>
              <a:cxn ang="0">
                <a:pos x="connsiteX2" y="connsiteY2"/>
              </a:cxn>
              <a:cxn ang="0">
                <a:pos x="connsiteX3" y="connsiteY3"/>
              </a:cxn>
            </a:cxnLst>
            <a:rect l="l" t="t" r="r" b="b"/>
            <a:pathLst>
              <a:path w="5664673" h="3966559">
                <a:moveTo>
                  <a:pt x="0" y="0"/>
                </a:moveTo>
                <a:lnTo>
                  <a:pt x="3980547" y="0"/>
                </a:lnTo>
                <a:lnTo>
                  <a:pt x="5664673" y="3966559"/>
                </a:lnTo>
                <a:lnTo>
                  <a:pt x="0" y="3966559"/>
                </a:lnTo>
                <a:close/>
              </a:path>
            </a:pathLst>
          </a:custGeom>
        </p:spPr>
        <p:txBody>
          <a:bodyPr wrap="square" anchor="b">
            <a:normAutofit/>
          </a:bodyPr>
          <a:lstStyle>
            <a:lvl1pPr algn="l">
              <a:defRPr sz="4800">
                <a:solidFill>
                  <a:schemeClr val="bg1"/>
                </a:solidFill>
              </a:defRPr>
            </a:lvl1pPr>
          </a:lstStyle>
          <a:p>
            <a:r>
              <a:rPr lang="de-DE"/>
              <a:t>Mastertitelformat bearbeiten</a:t>
            </a:r>
            <a:endParaRPr lang="en-GB"/>
          </a:p>
        </p:txBody>
      </p:sp>
      <p:sp>
        <p:nvSpPr>
          <p:cNvPr id="16" name="Textplatzhalter 27">
            <a:extLst>
              <a:ext uri="{FF2B5EF4-FFF2-40B4-BE49-F238E27FC236}">
                <a16:creationId xmlns:a16="http://schemas.microsoft.com/office/drawing/2014/main" id="{EA516F4D-3B07-0EA6-5243-F36C9710EE85}"/>
              </a:ext>
            </a:extLst>
          </p:cNvPr>
          <p:cNvSpPr>
            <a:spLocks noGrp="1"/>
          </p:cNvSpPr>
          <p:nvPr>
            <p:ph type="body" idx="1"/>
          </p:nvPr>
        </p:nvSpPr>
        <p:spPr>
          <a:xfrm>
            <a:off x="417601" y="4444615"/>
            <a:ext cx="6363053" cy="1500187"/>
          </a:xfrm>
          <a:custGeom>
            <a:avLst/>
            <a:gdLst>
              <a:gd name="connsiteX0" fmla="*/ 0 w 6363053"/>
              <a:gd name="connsiteY0" fmla="*/ 0 h 1500187"/>
              <a:gd name="connsiteX1" fmla="*/ 5726102 w 6363053"/>
              <a:gd name="connsiteY1" fmla="*/ 0 h 1500187"/>
              <a:gd name="connsiteX2" fmla="*/ 6363053 w 6363053"/>
              <a:gd name="connsiteY2" fmla="*/ 1500187 h 1500187"/>
              <a:gd name="connsiteX3" fmla="*/ 0 w 6363053"/>
              <a:gd name="connsiteY3" fmla="*/ 1500187 h 1500187"/>
            </a:gdLst>
            <a:ahLst/>
            <a:cxnLst>
              <a:cxn ang="0">
                <a:pos x="connsiteX0" y="connsiteY0"/>
              </a:cxn>
              <a:cxn ang="0">
                <a:pos x="connsiteX1" y="connsiteY1"/>
              </a:cxn>
              <a:cxn ang="0">
                <a:pos x="connsiteX2" y="connsiteY2"/>
              </a:cxn>
              <a:cxn ang="0">
                <a:pos x="connsiteX3" y="connsiteY3"/>
              </a:cxn>
            </a:cxnLst>
            <a:rect l="l" t="t" r="r" b="b"/>
            <a:pathLst>
              <a:path w="6363053" h="1500187">
                <a:moveTo>
                  <a:pt x="0" y="0"/>
                </a:moveTo>
                <a:lnTo>
                  <a:pt x="5726102" y="0"/>
                </a:lnTo>
                <a:lnTo>
                  <a:pt x="6363053" y="1500187"/>
                </a:lnTo>
                <a:lnTo>
                  <a:pt x="0" y="1500187"/>
                </a:lnTo>
                <a:close/>
              </a:path>
            </a:pathLst>
          </a:custGeom>
        </p:spPr>
        <p:txBody>
          <a:bodyPr wrap="square">
            <a:normAutofit/>
          </a:bodyPr>
          <a:lstStyle>
            <a:lvl1pPr marL="0" indent="0" algn="l">
              <a:lnSpc>
                <a:spcPct val="100000"/>
              </a:lnSpc>
              <a:spcBef>
                <a:spcPts val="0"/>
              </a:spcBef>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Tree>
    <p:extLst>
      <p:ext uri="{BB962C8B-B14F-4D97-AF65-F5344CB8AC3E}">
        <p14:creationId xmlns:p14="http://schemas.microsoft.com/office/powerpoint/2010/main" val="12890134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ergleich zwei Inhalte in Box">
    <p:spTree>
      <p:nvGrpSpPr>
        <p:cNvPr id="1" name=""/>
        <p:cNvGrpSpPr/>
        <p:nvPr/>
      </p:nvGrpSpPr>
      <p:grpSpPr>
        <a:xfrm>
          <a:off x="0" y="0"/>
          <a:ext cx="0" cy="0"/>
          <a:chOff x="0" y="0"/>
          <a:chExt cx="0" cy="0"/>
        </a:xfrm>
      </p:grpSpPr>
      <p:sp>
        <p:nvSpPr>
          <p:cNvPr id="6" name="Textplatzhalter 7">
            <a:extLst>
              <a:ext uri="{FF2B5EF4-FFF2-40B4-BE49-F238E27FC236}">
                <a16:creationId xmlns:a16="http://schemas.microsoft.com/office/drawing/2014/main" id="{8D55F383-357D-3547-9530-33C747B445F1}"/>
              </a:ext>
            </a:extLst>
          </p:cNvPr>
          <p:cNvSpPr>
            <a:spLocks noGrp="1"/>
          </p:cNvSpPr>
          <p:nvPr>
            <p:ph type="body" sz="quarter" idx="12"/>
          </p:nvPr>
        </p:nvSpPr>
        <p:spPr>
          <a:xfrm>
            <a:off x="416533" y="1280567"/>
            <a:ext cx="5571517" cy="647700"/>
          </a:xfrm>
        </p:spPr>
        <p:txBody>
          <a:bodyPr tIns="0" anchor="ctr" anchorCtr="0">
            <a:normAutofit/>
          </a:bodyPr>
          <a:lstStyle>
            <a:lvl1pPr marL="0" indent="0">
              <a:spcBef>
                <a:spcPts val="0"/>
              </a:spcBef>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de-DE"/>
              <a:t>Mastertextformat bearbeiten</a:t>
            </a:r>
          </a:p>
        </p:txBody>
      </p:sp>
      <p:sp>
        <p:nvSpPr>
          <p:cNvPr id="8" name="Textplatzhalter 2">
            <a:extLst>
              <a:ext uri="{FF2B5EF4-FFF2-40B4-BE49-F238E27FC236}">
                <a16:creationId xmlns:a16="http://schemas.microsoft.com/office/drawing/2014/main" id="{65E62050-EBFA-FE49-8A3F-41245667F618}"/>
              </a:ext>
            </a:extLst>
          </p:cNvPr>
          <p:cNvSpPr>
            <a:spLocks noGrp="1"/>
          </p:cNvSpPr>
          <p:nvPr>
            <p:ph idx="1"/>
          </p:nvPr>
        </p:nvSpPr>
        <p:spPr>
          <a:xfrm>
            <a:off x="416534" y="1989138"/>
            <a:ext cx="5571516" cy="4068763"/>
          </a:xfrm>
          <a:prstGeom prst="rect">
            <a:avLst/>
          </a:prstGeom>
          <a:solidFill>
            <a:schemeClr val="accent1"/>
          </a:solidFill>
        </p:spPr>
        <p:txBody>
          <a:bodyPr vert="horz" lIns="216000" tIns="180000" rIns="108000" bIns="108000" rtlCol="0">
            <a:normAutofit/>
          </a:bodyPr>
          <a:lstStyle>
            <a:lvl1pPr>
              <a:buClr>
                <a:schemeClr val="bg1"/>
              </a:buClr>
              <a:defRPr lang="de-DE" dirty="0">
                <a:solidFill>
                  <a:schemeClr val="bg1"/>
                </a:solidFill>
              </a:defRPr>
            </a:lvl1pPr>
            <a:lvl2pPr>
              <a:buClr>
                <a:schemeClr val="bg1"/>
              </a:buClr>
              <a:defRPr lang="de-DE" dirty="0">
                <a:solidFill>
                  <a:schemeClr val="bg1"/>
                </a:solidFill>
              </a:defRPr>
            </a:lvl2pPr>
            <a:lvl3pPr>
              <a:buClr>
                <a:schemeClr val="bg1"/>
              </a:buClr>
              <a:defRPr lang="de-DE" dirty="0">
                <a:solidFill>
                  <a:schemeClr val="bg1"/>
                </a:solidFill>
              </a:defRPr>
            </a:lvl3pPr>
            <a:lvl4pPr>
              <a:buClr>
                <a:schemeClr val="bg1"/>
              </a:buClr>
              <a:defRPr lang="de-DE" dirty="0">
                <a:solidFill>
                  <a:schemeClr val="bg1"/>
                </a:solidFill>
              </a:defRPr>
            </a:lvl4pPr>
            <a:lvl5pPr>
              <a:buClr>
                <a:schemeClr val="bg1"/>
              </a:buClr>
              <a:defRPr lang="en-GB" dirty="0">
                <a:solidFill>
                  <a:schemeClr val="bg1"/>
                </a:solidFill>
              </a:defRPr>
            </a:lvl5pPr>
          </a:lstStyle>
          <a:p>
            <a:pPr lvl="0">
              <a:buClr>
                <a:schemeClr val="bg1"/>
              </a:buClr>
            </a:pPr>
            <a:r>
              <a:rPr lang="de-DE"/>
              <a:t>Mastertextformat bearbeiten</a:t>
            </a:r>
          </a:p>
          <a:p>
            <a:pPr lvl="1">
              <a:buClr>
                <a:schemeClr val="bg1"/>
              </a:buClr>
            </a:pPr>
            <a:r>
              <a:rPr lang="de-DE"/>
              <a:t>Zweite Ebene</a:t>
            </a:r>
          </a:p>
          <a:p>
            <a:pPr lvl="2">
              <a:buClr>
                <a:schemeClr val="bg1"/>
              </a:buClr>
            </a:pPr>
            <a:r>
              <a:rPr lang="de-DE"/>
              <a:t>Dritte Ebene</a:t>
            </a:r>
          </a:p>
          <a:p>
            <a:pPr lvl="3">
              <a:buClr>
                <a:schemeClr val="bg1"/>
              </a:buClr>
            </a:pPr>
            <a:r>
              <a:rPr lang="de-DE"/>
              <a:t>Vierte Ebene</a:t>
            </a:r>
          </a:p>
          <a:p>
            <a:pPr lvl="4">
              <a:buClr>
                <a:schemeClr val="bg1"/>
              </a:buClr>
            </a:pPr>
            <a:r>
              <a:rPr lang="de-DE"/>
              <a:t>Fünfte Ebene</a:t>
            </a:r>
            <a:endParaRPr lang="en-GB"/>
          </a:p>
        </p:txBody>
      </p:sp>
      <p:sp>
        <p:nvSpPr>
          <p:cNvPr id="2" name="Titel 1">
            <a:extLst>
              <a:ext uri="{FF2B5EF4-FFF2-40B4-BE49-F238E27FC236}">
                <a16:creationId xmlns:a16="http://schemas.microsoft.com/office/drawing/2014/main" id="{7B24DF94-7AE6-ED40-B310-29B1A5873206}"/>
              </a:ext>
            </a:extLst>
          </p:cNvPr>
          <p:cNvSpPr>
            <a:spLocks noGrp="1"/>
          </p:cNvSpPr>
          <p:nvPr>
            <p:ph type="title"/>
          </p:nvPr>
        </p:nvSpPr>
        <p:spPr>
          <a:xfrm>
            <a:off x="416534" y="576394"/>
            <a:ext cx="11367479" cy="662400"/>
          </a:xfrm>
        </p:spPr>
        <p:txBody>
          <a:bodyPr anchor="b" anchorCtr="0">
            <a:normAutofit/>
          </a:bodyPr>
          <a:lstStyle/>
          <a:p>
            <a:r>
              <a:rPr lang="de-DE"/>
              <a:t>Mastertitelformat bearbeiten</a:t>
            </a:r>
          </a:p>
        </p:txBody>
      </p:sp>
      <p:sp>
        <p:nvSpPr>
          <p:cNvPr id="3" name="Fußzeilenplatzhalter 2">
            <a:extLst>
              <a:ext uri="{FF2B5EF4-FFF2-40B4-BE49-F238E27FC236}">
                <a16:creationId xmlns:a16="http://schemas.microsoft.com/office/drawing/2014/main" id="{F4DC96D4-4D59-5245-B81F-17641A3F9413}"/>
              </a:ext>
            </a:extLst>
          </p:cNvPr>
          <p:cNvSpPr>
            <a:spLocks noGrp="1"/>
          </p:cNvSpPr>
          <p:nvPr>
            <p:ph type="ftr" sz="quarter" idx="13"/>
          </p:nvPr>
        </p:nvSpPr>
        <p:spPr/>
        <p:txBody>
          <a:bodyPr/>
          <a:lstStyle/>
          <a:p>
            <a:endParaRPr lang="en-GB"/>
          </a:p>
        </p:txBody>
      </p:sp>
      <p:sp>
        <p:nvSpPr>
          <p:cNvPr id="7" name="Textplatzhalter 7">
            <a:extLst>
              <a:ext uri="{FF2B5EF4-FFF2-40B4-BE49-F238E27FC236}">
                <a16:creationId xmlns:a16="http://schemas.microsoft.com/office/drawing/2014/main" id="{62E14D02-1ED6-304F-9704-BFAA3C67C8F4}"/>
              </a:ext>
            </a:extLst>
          </p:cNvPr>
          <p:cNvSpPr>
            <a:spLocks noGrp="1"/>
          </p:cNvSpPr>
          <p:nvPr>
            <p:ph type="body" sz="quarter" idx="14"/>
          </p:nvPr>
        </p:nvSpPr>
        <p:spPr>
          <a:xfrm>
            <a:off x="6212496" y="1280567"/>
            <a:ext cx="5571517" cy="647700"/>
          </a:xfrm>
        </p:spPr>
        <p:txBody>
          <a:bodyPr tIns="0" anchor="ctr" anchorCtr="0">
            <a:normAutofit/>
          </a:bodyPr>
          <a:lstStyle>
            <a:lvl1pPr marL="0" indent="0">
              <a:spcBef>
                <a:spcPts val="0"/>
              </a:spcBef>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de-DE"/>
              <a:t>Mastertextformat bearbeiten</a:t>
            </a:r>
          </a:p>
        </p:txBody>
      </p:sp>
      <p:sp>
        <p:nvSpPr>
          <p:cNvPr id="9" name="Textplatzhalter 2">
            <a:extLst>
              <a:ext uri="{FF2B5EF4-FFF2-40B4-BE49-F238E27FC236}">
                <a16:creationId xmlns:a16="http://schemas.microsoft.com/office/drawing/2014/main" id="{8C6642BB-DA0A-A24F-A9B6-CDE49FEBD7FF}"/>
              </a:ext>
            </a:extLst>
          </p:cNvPr>
          <p:cNvSpPr>
            <a:spLocks noGrp="1"/>
          </p:cNvSpPr>
          <p:nvPr>
            <p:ph idx="15"/>
          </p:nvPr>
        </p:nvSpPr>
        <p:spPr>
          <a:xfrm>
            <a:off x="6212497" y="1989138"/>
            <a:ext cx="5571516" cy="4068763"/>
          </a:xfrm>
          <a:prstGeom prst="rect">
            <a:avLst/>
          </a:prstGeom>
          <a:solidFill>
            <a:schemeClr val="accent2"/>
          </a:solidFill>
        </p:spPr>
        <p:txBody>
          <a:bodyPr vert="horz" lIns="216000" tIns="180000" rIns="108000" bIns="108000" rtlCol="0">
            <a:normAutofit/>
          </a:bodyPr>
          <a:lstStyle>
            <a:lvl1pPr>
              <a:buClr>
                <a:schemeClr val="bg1"/>
              </a:buClr>
              <a:defRPr lang="de-DE" dirty="0">
                <a:solidFill>
                  <a:schemeClr val="bg1"/>
                </a:solidFill>
              </a:defRPr>
            </a:lvl1pPr>
            <a:lvl2pPr>
              <a:buClr>
                <a:schemeClr val="bg1"/>
              </a:buClr>
              <a:defRPr lang="de-DE" dirty="0">
                <a:solidFill>
                  <a:schemeClr val="bg1"/>
                </a:solidFill>
              </a:defRPr>
            </a:lvl2pPr>
            <a:lvl3pPr>
              <a:buClr>
                <a:schemeClr val="bg1"/>
              </a:buClr>
              <a:defRPr lang="de-DE" dirty="0">
                <a:solidFill>
                  <a:schemeClr val="bg1"/>
                </a:solidFill>
              </a:defRPr>
            </a:lvl3pPr>
            <a:lvl4pPr>
              <a:buClr>
                <a:schemeClr val="bg1"/>
              </a:buClr>
              <a:defRPr lang="de-DE" dirty="0">
                <a:solidFill>
                  <a:schemeClr val="bg1"/>
                </a:solidFill>
              </a:defRPr>
            </a:lvl4pPr>
            <a:lvl5pPr>
              <a:buClr>
                <a:schemeClr val="bg1"/>
              </a:buClr>
              <a:defRPr lang="en-GB" dirty="0">
                <a:solidFill>
                  <a:schemeClr val="bg1"/>
                </a:solidFill>
              </a:defRPr>
            </a:lvl5pPr>
          </a:lstStyle>
          <a:p>
            <a:pPr lvl="0">
              <a:buClr>
                <a:schemeClr val="bg1"/>
              </a:buClr>
            </a:pPr>
            <a:r>
              <a:rPr lang="de-DE"/>
              <a:t>Mastertextformat bearbeiten</a:t>
            </a:r>
          </a:p>
          <a:p>
            <a:pPr lvl="1">
              <a:buClr>
                <a:schemeClr val="bg1"/>
              </a:buClr>
            </a:pPr>
            <a:r>
              <a:rPr lang="de-DE"/>
              <a:t>Zweite Ebene</a:t>
            </a:r>
          </a:p>
          <a:p>
            <a:pPr lvl="2">
              <a:buClr>
                <a:schemeClr val="bg1"/>
              </a:buClr>
            </a:pPr>
            <a:r>
              <a:rPr lang="de-DE"/>
              <a:t>Dritte Ebene</a:t>
            </a:r>
          </a:p>
          <a:p>
            <a:pPr lvl="3">
              <a:buClr>
                <a:schemeClr val="bg1"/>
              </a:buClr>
            </a:pPr>
            <a:r>
              <a:rPr lang="de-DE"/>
              <a:t>Vierte Ebene</a:t>
            </a:r>
          </a:p>
          <a:p>
            <a:pPr lvl="4">
              <a:buClr>
                <a:schemeClr val="bg1"/>
              </a:buClr>
            </a:pPr>
            <a:r>
              <a:rPr lang="de-DE"/>
              <a:t>Fünfte Ebene</a:t>
            </a:r>
            <a:endParaRPr lang="en-GB"/>
          </a:p>
        </p:txBody>
      </p:sp>
    </p:spTree>
    <p:extLst>
      <p:ext uri="{BB962C8B-B14F-4D97-AF65-F5344CB8AC3E}">
        <p14:creationId xmlns:p14="http://schemas.microsoft.com/office/powerpoint/2010/main" val="3509449455"/>
      </p:ext>
    </p:extLst>
  </p:cSld>
  <p:clrMapOvr>
    <a:masterClrMapping/>
  </p:clrMapOvr>
  <p:extLst>
    <p:ext uri="{DCECCB84-F9BA-43D5-87BE-67443E8EF086}">
      <p15:sldGuideLst xmlns:p15="http://schemas.microsoft.com/office/powerpoint/2012/main">
        <p15:guide id="1" orient="horz" pos="1253" userDrawn="1">
          <p15:clr>
            <a:srgbClr val="FBAE40"/>
          </p15:clr>
        </p15:guide>
        <p15:guide id="2" orient="horz" pos="799"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Vergleich zwei Inhalte in Box">
    <p:spTree>
      <p:nvGrpSpPr>
        <p:cNvPr id="1" name=""/>
        <p:cNvGrpSpPr/>
        <p:nvPr/>
      </p:nvGrpSpPr>
      <p:grpSpPr>
        <a:xfrm>
          <a:off x="0" y="0"/>
          <a:ext cx="0" cy="0"/>
          <a:chOff x="0" y="0"/>
          <a:chExt cx="0" cy="0"/>
        </a:xfrm>
      </p:grpSpPr>
      <p:sp>
        <p:nvSpPr>
          <p:cNvPr id="6" name="Textplatzhalter 7">
            <a:extLst>
              <a:ext uri="{FF2B5EF4-FFF2-40B4-BE49-F238E27FC236}">
                <a16:creationId xmlns:a16="http://schemas.microsoft.com/office/drawing/2014/main" id="{8D55F383-357D-3547-9530-33C747B445F1}"/>
              </a:ext>
            </a:extLst>
          </p:cNvPr>
          <p:cNvSpPr>
            <a:spLocks noGrp="1"/>
          </p:cNvSpPr>
          <p:nvPr>
            <p:ph type="body" sz="quarter" idx="12"/>
          </p:nvPr>
        </p:nvSpPr>
        <p:spPr>
          <a:xfrm>
            <a:off x="416533" y="1280567"/>
            <a:ext cx="5571517" cy="647700"/>
          </a:xfrm>
        </p:spPr>
        <p:txBody>
          <a:bodyPr tIns="0" anchor="ctr" anchorCtr="0">
            <a:normAutofit/>
          </a:bodyPr>
          <a:lstStyle>
            <a:lvl1pPr marL="0" indent="0">
              <a:spcBef>
                <a:spcPts val="0"/>
              </a:spcBef>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de-DE"/>
              <a:t>Mastertextformat bearbeiten</a:t>
            </a:r>
          </a:p>
        </p:txBody>
      </p:sp>
      <p:sp>
        <p:nvSpPr>
          <p:cNvPr id="8" name="Textplatzhalter 2">
            <a:extLst>
              <a:ext uri="{FF2B5EF4-FFF2-40B4-BE49-F238E27FC236}">
                <a16:creationId xmlns:a16="http://schemas.microsoft.com/office/drawing/2014/main" id="{65E62050-EBFA-FE49-8A3F-41245667F618}"/>
              </a:ext>
            </a:extLst>
          </p:cNvPr>
          <p:cNvSpPr>
            <a:spLocks noGrp="1"/>
          </p:cNvSpPr>
          <p:nvPr>
            <p:ph idx="1"/>
          </p:nvPr>
        </p:nvSpPr>
        <p:spPr>
          <a:xfrm>
            <a:off x="416534" y="1989138"/>
            <a:ext cx="5571516" cy="4068763"/>
          </a:xfrm>
          <a:prstGeom prst="rect">
            <a:avLst/>
          </a:prstGeom>
          <a:solidFill>
            <a:schemeClr val="tx2">
              <a:lumMod val="40000"/>
              <a:lumOff val="60000"/>
            </a:schemeClr>
          </a:solidFill>
        </p:spPr>
        <p:txBody>
          <a:bodyPr vert="horz" lIns="216000" tIns="180000" rIns="108000" bIns="108000" rtlCol="0">
            <a:normAutofit/>
          </a:bodyPr>
          <a:lstStyle>
            <a:lvl1pPr>
              <a:buClr>
                <a:schemeClr val="accent1"/>
              </a:buClr>
              <a:defRPr lang="de-DE" dirty="0"/>
            </a:lvl1pPr>
            <a:lvl2pPr>
              <a:buClr>
                <a:schemeClr val="accent1"/>
              </a:buClr>
              <a:defRPr lang="de-DE" dirty="0"/>
            </a:lvl2pPr>
            <a:lvl3pPr>
              <a:buClr>
                <a:schemeClr val="accent1"/>
              </a:buClr>
              <a:defRPr lang="de-DE" dirty="0"/>
            </a:lvl3pPr>
            <a:lvl4pPr>
              <a:buClr>
                <a:schemeClr val="accent1"/>
              </a:buClr>
              <a:defRPr lang="de-DE" dirty="0"/>
            </a:lvl4pPr>
            <a:lvl5pPr>
              <a:buClr>
                <a:schemeClr val="accent1"/>
              </a:buClr>
              <a:defRPr lang="en-GB" dirty="0"/>
            </a:lvl5pPr>
          </a:lstStyle>
          <a:p>
            <a:pPr lvl="0">
              <a:buClr>
                <a:schemeClr val="accent1"/>
              </a:buClr>
            </a:pPr>
            <a:r>
              <a:rPr lang="de-DE"/>
              <a:t>Mastertextformat bearbeiten</a:t>
            </a:r>
          </a:p>
          <a:p>
            <a:pPr lvl="1">
              <a:buClr>
                <a:schemeClr val="accent1"/>
              </a:buClr>
            </a:pPr>
            <a:r>
              <a:rPr lang="de-DE"/>
              <a:t>Zweite Ebene</a:t>
            </a:r>
          </a:p>
          <a:p>
            <a:pPr lvl="2">
              <a:buClr>
                <a:schemeClr val="accent1"/>
              </a:buClr>
            </a:pPr>
            <a:r>
              <a:rPr lang="de-DE"/>
              <a:t>Dritte Ebene</a:t>
            </a:r>
          </a:p>
          <a:p>
            <a:pPr lvl="3">
              <a:buClr>
                <a:schemeClr val="accent1"/>
              </a:buClr>
            </a:pPr>
            <a:r>
              <a:rPr lang="de-DE"/>
              <a:t>Vierte Ebene</a:t>
            </a:r>
          </a:p>
          <a:p>
            <a:pPr lvl="4">
              <a:buClr>
                <a:schemeClr val="accent1"/>
              </a:buClr>
            </a:pPr>
            <a:r>
              <a:rPr lang="de-DE"/>
              <a:t>Fünfte Ebene</a:t>
            </a:r>
            <a:endParaRPr lang="en-GB"/>
          </a:p>
        </p:txBody>
      </p:sp>
      <p:sp>
        <p:nvSpPr>
          <p:cNvPr id="2" name="Titel 1">
            <a:extLst>
              <a:ext uri="{FF2B5EF4-FFF2-40B4-BE49-F238E27FC236}">
                <a16:creationId xmlns:a16="http://schemas.microsoft.com/office/drawing/2014/main" id="{7B24DF94-7AE6-ED40-B310-29B1A5873206}"/>
              </a:ext>
            </a:extLst>
          </p:cNvPr>
          <p:cNvSpPr>
            <a:spLocks noGrp="1"/>
          </p:cNvSpPr>
          <p:nvPr>
            <p:ph type="title"/>
          </p:nvPr>
        </p:nvSpPr>
        <p:spPr>
          <a:xfrm>
            <a:off x="416534" y="576394"/>
            <a:ext cx="11367479" cy="662400"/>
          </a:xfrm>
        </p:spPr>
        <p:txBody>
          <a:bodyPr anchor="b" anchorCtr="0">
            <a:normAutofit/>
          </a:bodyPr>
          <a:lstStyle/>
          <a:p>
            <a:r>
              <a:rPr lang="de-DE"/>
              <a:t>Mastertitelformat bearbeiten</a:t>
            </a:r>
          </a:p>
        </p:txBody>
      </p:sp>
      <p:sp>
        <p:nvSpPr>
          <p:cNvPr id="3" name="Fußzeilenplatzhalter 2">
            <a:extLst>
              <a:ext uri="{FF2B5EF4-FFF2-40B4-BE49-F238E27FC236}">
                <a16:creationId xmlns:a16="http://schemas.microsoft.com/office/drawing/2014/main" id="{F4DC96D4-4D59-5245-B81F-17641A3F9413}"/>
              </a:ext>
            </a:extLst>
          </p:cNvPr>
          <p:cNvSpPr>
            <a:spLocks noGrp="1"/>
          </p:cNvSpPr>
          <p:nvPr>
            <p:ph type="ftr" sz="quarter" idx="13"/>
          </p:nvPr>
        </p:nvSpPr>
        <p:spPr/>
        <p:txBody>
          <a:bodyPr/>
          <a:lstStyle/>
          <a:p>
            <a:endParaRPr lang="en-GB"/>
          </a:p>
        </p:txBody>
      </p:sp>
      <p:sp>
        <p:nvSpPr>
          <p:cNvPr id="7" name="Textplatzhalter 7">
            <a:extLst>
              <a:ext uri="{FF2B5EF4-FFF2-40B4-BE49-F238E27FC236}">
                <a16:creationId xmlns:a16="http://schemas.microsoft.com/office/drawing/2014/main" id="{62E14D02-1ED6-304F-9704-BFAA3C67C8F4}"/>
              </a:ext>
            </a:extLst>
          </p:cNvPr>
          <p:cNvSpPr>
            <a:spLocks noGrp="1"/>
          </p:cNvSpPr>
          <p:nvPr>
            <p:ph type="body" sz="quarter" idx="14"/>
          </p:nvPr>
        </p:nvSpPr>
        <p:spPr>
          <a:xfrm>
            <a:off x="6212496" y="1280567"/>
            <a:ext cx="5571517" cy="647700"/>
          </a:xfrm>
        </p:spPr>
        <p:txBody>
          <a:bodyPr tIns="0" anchor="ctr" anchorCtr="0">
            <a:normAutofit/>
          </a:bodyPr>
          <a:lstStyle>
            <a:lvl1pPr marL="0" indent="0">
              <a:spcBef>
                <a:spcPts val="0"/>
              </a:spcBef>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de-DE"/>
              <a:t>Mastertextformat bearbeiten</a:t>
            </a:r>
          </a:p>
        </p:txBody>
      </p:sp>
      <p:sp>
        <p:nvSpPr>
          <p:cNvPr id="9" name="Textplatzhalter 2">
            <a:extLst>
              <a:ext uri="{FF2B5EF4-FFF2-40B4-BE49-F238E27FC236}">
                <a16:creationId xmlns:a16="http://schemas.microsoft.com/office/drawing/2014/main" id="{8C6642BB-DA0A-A24F-A9B6-CDE49FEBD7FF}"/>
              </a:ext>
            </a:extLst>
          </p:cNvPr>
          <p:cNvSpPr>
            <a:spLocks noGrp="1"/>
          </p:cNvSpPr>
          <p:nvPr>
            <p:ph idx="15"/>
          </p:nvPr>
        </p:nvSpPr>
        <p:spPr>
          <a:xfrm>
            <a:off x="6212497" y="1989138"/>
            <a:ext cx="5571516" cy="4068763"/>
          </a:xfrm>
          <a:prstGeom prst="rect">
            <a:avLst/>
          </a:prstGeom>
          <a:solidFill>
            <a:schemeClr val="bg2"/>
          </a:solidFill>
        </p:spPr>
        <p:txBody>
          <a:bodyPr vert="horz" lIns="216000" tIns="180000" rIns="108000" bIns="108000" rtlCol="0">
            <a:normAutofit/>
          </a:bodyPr>
          <a:lstStyle>
            <a:lvl1pPr>
              <a:defRPr lang="de-DE" dirty="0"/>
            </a:lvl1pPr>
            <a:lvl2pPr>
              <a:defRPr lang="de-DE" dirty="0"/>
            </a:lvl2pPr>
            <a:lvl3pPr>
              <a:defRPr lang="de-DE" dirty="0"/>
            </a:lvl3pPr>
            <a:lvl4pPr>
              <a:defRPr lang="de-DE" dirty="0"/>
            </a:lvl4pPr>
            <a:lvl5pPr>
              <a:defRPr lang="en-GB" dirty="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Tree>
    <p:extLst>
      <p:ext uri="{BB962C8B-B14F-4D97-AF65-F5344CB8AC3E}">
        <p14:creationId xmlns:p14="http://schemas.microsoft.com/office/powerpoint/2010/main" val="3599615804"/>
      </p:ext>
    </p:extLst>
  </p:cSld>
  <p:clrMapOvr>
    <a:masterClrMapping/>
  </p:clrMapOvr>
  <p:extLst>
    <p:ext uri="{DCECCB84-F9BA-43D5-87BE-67443E8EF086}">
      <p15:sldGuideLst xmlns:p15="http://schemas.microsoft.com/office/powerpoint/2012/main">
        <p15:guide id="1" orient="horz" pos="1253" userDrawn="1">
          <p15:clr>
            <a:srgbClr val="FBAE40"/>
          </p15:clr>
        </p15:guide>
        <p15:guide id="2" orient="horz" pos="799"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6" name="Textplatzhalter 7">
            <a:extLst>
              <a:ext uri="{FF2B5EF4-FFF2-40B4-BE49-F238E27FC236}">
                <a16:creationId xmlns:a16="http://schemas.microsoft.com/office/drawing/2014/main" id="{8D55F383-357D-3547-9530-33C747B445F1}"/>
              </a:ext>
            </a:extLst>
          </p:cNvPr>
          <p:cNvSpPr>
            <a:spLocks noGrp="1"/>
          </p:cNvSpPr>
          <p:nvPr>
            <p:ph type="body" sz="quarter" idx="12"/>
          </p:nvPr>
        </p:nvSpPr>
        <p:spPr>
          <a:xfrm>
            <a:off x="416533" y="1280567"/>
            <a:ext cx="5571517" cy="647700"/>
          </a:xfrm>
        </p:spPr>
        <p:txBody>
          <a:bodyPr tIns="0" anchor="ctr" anchorCtr="0">
            <a:normAutofit/>
          </a:bodyPr>
          <a:lstStyle>
            <a:lvl1pPr marL="0" indent="0">
              <a:spcBef>
                <a:spcPts val="0"/>
              </a:spcBef>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de-DE"/>
              <a:t>Mastertextformat bearbeiten</a:t>
            </a:r>
          </a:p>
        </p:txBody>
      </p:sp>
      <p:sp>
        <p:nvSpPr>
          <p:cNvPr id="2" name="Titel 1">
            <a:extLst>
              <a:ext uri="{FF2B5EF4-FFF2-40B4-BE49-F238E27FC236}">
                <a16:creationId xmlns:a16="http://schemas.microsoft.com/office/drawing/2014/main" id="{7B24DF94-7AE6-ED40-B310-29B1A5873206}"/>
              </a:ext>
            </a:extLst>
          </p:cNvPr>
          <p:cNvSpPr>
            <a:spLocks noGrp="1"/>
          </p:cNvSpPr>
          <p:nvPr>
            <p:ph type="title"/>
          </p:nvPr>
        </p:nvSpPr>
        <p:spPr>
          <a:xfrm>
            <a:off x="416534" y="576394"/>
            <a:ext cx="11367479" cy="662400"/>
          </a:xfrm>
        </p:spPr>
        <p:txBody>
          <a:bodyPr anchor="b" anchorCtr="0">
            <a:normAutofit/>
          </a:bodyPr>
          <a:lstStyle/>
          <a:p>
            <a:r>
              <a:rPr lang="de-DE"/>
              <a:t>Mastertitelformat bearbeiten</a:t>
            </a:r>
          </a:p>
        </p:txBody>
      </p:sp>
      <p:sp>
        <p:nvSpPr>
          <p:cNvPr id="3" name="Fußzeilenplatzhalter 2">
            <a:extLst>
              <a:ext uri="{FF2B5EF4-FFF2-40B4-BE49-F238E27FC236}">
                <a16:creationId xmlns:a16="http://schemas.microsoft.com/office/drawing/2014/main" id="{F4DC96D4-4D59-5245-B81F-17641A3F9413}"/>
              </a:ext>
            </a:extLst>
          </p:cNvPr>
          <p:cNvSpPr>
            <a:spLocks noGrp="1"/>
          </p:cNvSpPr>
          <p:nvPr>
            <p:ph type="ftr" sz="quarter" idx="13"/>
          </p:nvPr>
        </p:nvSpPr>
        <p:spPr/>
        <p:txBody>
          <a:bodyPr/>
          <a:lstStyle/>
          <a:p>
            <a:endParaRPr lang="en-GB"/>
          </a:p>
        </p:txBody>
      </p:sp>
      <p:sp>
        <p:nvSpPr>
          <p:cNvPr id="7" name="Textplatzhalter 7">
            <a:extLst>
              <a:ext uri="{FF2B5EF4-FFF2-40B4-BE49-F238E27FC236}">
                <a16:creationId xmlns:a16="http://schemas.microsoft.com/office/drawing/2014/main" id="{62E14D02-1ED6-304F-9704-BFAA3C67C8F4}"/>
              </a:ext>
            </a:extLst>
          </p:cNvPr>
          <p:cNvSpPr>
            <a:spLocks noGrp="1"/>
          </p:cNvSpPr>
          <p:nvPr>
            <p:ph type="body" sz="quarter" idx="14"/>
          </p:nvPr>
        </p:nvSpPr>
        <p:spPr>
          <a:xfrm>
            <a:off x="6212496" y="1280567"/>
            <a:ext cx="5571517" cy="647700"/>
          </a:xfrm>
        </p:spPr>
        <p:txBody>
          <a:bodyPr tIns="0" anchor="ctr" anchorCtr="0">
            <a:normAutofit/>
          </a:bodyPr>
          <a:lstStyle>
            <a:lvl1pPr marL="0" indent="0">
              <a:spcBef>
                <a:spcPts val="0"/>
              </a:spcBef>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de-DE"/>
              <a:t>Mastertextformat bearbeiten</a:t>
            </a:r>
          </a:p>
        </p:txBody>
      </p:sp>
    </p:spTree>
    <p:extLst>
      <p:ext uri="{BB962C8B-B14F-4D97-AF65-F5344CB8AC3E}">
        <p14:creationId xmlns:p14="http://schemas.microsoft.com/office/powerpoint/2010/main" val="1276179547"/>
      </p:ext>
    </p:extLst>
  </p:cSld>
  <p:clrMapOvr>
    <a:masterClrMapping/>
  </p:clrMapOvr>
  <p:extLst>
    <p:ext uri="{DCECCB84-F9BA-43D5-87BE-67443E8EF086}">
      <p15:sldGuideLst xmlns:p15="http://schemas.microsoft.com/office/powerpoint/2012/main">
        <p15:guide id="1" orient="horz" pos="1253" userDrawn="1">
          <p15:clr>
            <a:srgbClr val="FBAE40"/>
          </p15:clr>
        </p15:guide>
        <p15:guide id="2" orient="horz" pos="799"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rei Inhalte">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06EBDAC-1F7A-D145-AFF0-424B3A6E8808}"/>
              </a:ext>
            </a:extLst>
          </p:cNvPr>
          <p:cNvSpPr>
            <a:spLocks noGrp="1"/>
          </p:cNvSpPr>
          <p:nvPr>
            <p:ph type="title"/>
          </p:nvPr>
        </p:nvSpPr>
        <p:spPr>
          <a:xfrm>
            <a:off x="416534" y="576395"/>
            <a:ext cx="11367479" cy="886397"/>
          </a:xfrm>
        </p:spPr>
        <p:txBody>
          <a:bodyPr/>
          <a:lstStyle/>
          <a:p>
            <a:r>
              <a:rPr lang="de-DE"/>
              <a:t>Mastertitelformat bearbeiten</a:t>
            </a:r>
          </a:p>
        </p:txBody>
      </p:sp>
      <p:sp>
        <p:nvSpPr>
          <p:cNvPr id="7" name="Fußzeilenplatzhalter 6">
            <a:extLst>
              <a:ext uri="{FF2B5EF4-FFF2-40B4-BE49-F238E27FC236}">
                <a16:creationId xmlns:a16="http://schemas.microsoft.com/office/drawing/2014/main" id="{1627AD4F-6A3B-4441-B752-F1D864DE3355}"/>
              </a:ext>
            </a:extLst>
          </p:cNvPr>
          <p:cNvSpPr>
            <a:spLocks noGrp="1"/>
          </p:cNvSpPr>
          <p:nvPr>
            <p:ph type="ftr" sz="quarter" idx="10"/>
          </p:nvPr>
        </p:nvSpPr>
        <p:spPr/>
        <p:txBody>
          <a:bodyPr/>
          <a:lstStyle/>
          <a:p>
            <a:endParaRPr lang="en-GB"/>
          </a:p>
        </p:txBody>
      </p:sp>
      <p:sp>
        <p:nvSpPr>
          <p:cNvPr id="8" name="Textplatzhalter 2">
            <a:extLst>
              <a:ext uri="{FF2B5EF4-FFF2-40B4-BE49-F238E27FC236}">
                <a16:creationId xmlns:a16="http://schemas.microsoft.com/office/drawing/2014/main" id="{D20F1B74-D245-D94A-BA92-6A61421FA9B7}"/>
              </a:ext>
            </a:extLst>
          </p:cNvPr>
          <p:cNvSpPr>
            <a:spLocks noGrp="1"/>
          </p:cNvSpPr>
          <p:nvPr>
            <p:ph idx="1"/>
          </p:nvPr>
        </p:nvSpPr>
        <p:spPr>
          <a:xfrm>
            <a:off x="416534" y="1665289"/>
            <a:ext cx="3636000" cy="4392612"/>
          </a:xfrm>
          <a:prstGeom prst="rect">
            <a:avLst/>
          </a:prstGeom>
        </p:spPr>
        <p:txBody>
          <a:bodyPr vert="horz" lIns="0" tIns="0" rIns="0" bIns="0" rtlCol="0">
            <a:normAutofit/>
          </a:bodyPr>
          <a:lstStyle>
            <a:lvl1pPr>
              <a:defRPr sz="1800"/>
            </a:lvl1pPr>
            <a:lvl2pPr>
              <a:defRPr sz="1800"/>
            </a:lvl2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13" name="Textplatzhalter 2">
            <a:extLst>
              <a:ext uri="{FF2B5EF4-FFF2-40B4-BE49-F238E27FC236}">
                <a16:creationId xmlns:a16="http://schemas.microsoft.com/office/drawing/2014/main" id="{EF012643-E293-8743-9514-10BDA9CBA329}"/>
              </a:ext>
            </a:extLst>
          </p:cNvPr>
          <p:cNvSpPr>
            <a:spLocks noGrp="1"/>
          </p:cNvSpPr>
          <p:nvPr>
            <p:ph idx="11"/>
          </p:nvPr>
        </p:nvSpPr>
        <p:spPr>
          <a:xfrm>
            <a:off x="4282274" y="1665289"/>
            <a:ext cx="3636000" cy="4392612"/>
          </a:xfrm>
          <a:prstGeom prst="rect">
            <a:avLst/>
          </a:prstGeom>
        </p:spPr>
        <p:txBody>
          <a:bodyPr vert="horz" lIns="0" tIns="0" rIns="0" bIns="0" rtlCol="0">
            <a:normAutofit/>
          </a:bodyPr>
          <a:lstStyle>
            <a:lvl1pPr>
              <a:defRPr sz="1800"/>
            </a:lvl1pPr>
            <a:lvl2pPr>
              <a:defRPr sz="1800"/>
            </a:lvl2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14" name="Textplatzhalter 2">
            <a:extLst>
              <a:ext uri="{FF2B5EF4-FFF2-40B4-BE49-F238E27FC236}">
                <a16:creationId xmlns:a16="http://schemas.microsoft.com/office/drawing/2014/main" id="{83F72381-481F-8F42-8C73-F528C4D3335F}"/>
              </a:ext>
            </a:extLst>
          </p:cNvPr>
          <p:cNvSpPr>
            <a:spLocks noGrp="1"/>
          </p:cNvSpPr>
          <p:nvPr>
            <p:ph idx="12"/>
          </p:nvPr>
        </p:nvSpPr>
        <p:spPr>
          <a:xfrm>
            <a:off x="8148013" y="1665289"/>
            <a:ext cx="3636000" cy="4392612"/>
          </a:xfrm>
          <a:prstGeom prst="rect">
            <a:avLst/>
          </a:prstGeom>
        </p:spPr>
        <p:txBody>
          <a:bodyPr vert="horz" lIns="0" tIns="0" rIns="0" bIns="0" rtlCol="0">
            <a:normAutofit/>
          </a:bodyPr>
          <a:lstStyle>
            <a:lvl1pPr>
              <a:defRPr sz="1800"/>
            </a:lvl1pPr>
            <a:lvl2pPr>
              <a:defRPr sz="1800"/>
            </a:lvl2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Tree>
    <p:extLst>
      <p:ext uri="{BB962C8B-B14F-4D97-AF65-F5344CB8AC3E}">
        <p14:creationId xmlns:p14="http://schemas.microsoft.com/office/powerpoint/2010/main" val="3329140237"/>
      </p:ext>
    </p:extLst>
  </p:cSld>
  <p:clrMapOvr>
    <a:masterClrMapping/>
  </p:clrMapOvr>
  <p:extLst>
    <p:ext uri="{DCECCB84-F9BA-43D5-87BE-67443E8EF086}">
      <p15:sldGuideLst xmlns:p15="http://schemas.microsoft.com/office/powerpoint/2012/main">
        <p15:guide id="1" pos="2695" userDrawn="1">
          <p15:clr>
            <a:srgbClr val="FBAE40"/>
          </p15:clr>
        </p15:guide>
        <p15:guide id="2" pos="2555" userDrawn="1">
          <p15:clr>
            <a:srgbClr val="FBAE40"/>
          </p15:clr>
        </p15:guide>
        <p15:guide id="3" pos="4990" userDrawn="1">
          <p15:clr>
            <a:srgbClr val="FBAE40"/>
          </p15:clr>
        </p15:guide>
        <p15:guide id="4" pos="5132"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rei Inhalte in Box">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06EBDAC-1F7A-D145-AFF0-424B3A6E8808}"/>
              </a:ext>
            </a:extLst>
          </p:cNvPr>
          <p:cNvSpPr>
            <a:spLocks noGrp="1"/>
          </p:cNvSpPr>
          <p:nvPr>
            <p:ph type="title"/>
          </p:nvPr>
        </p:nvSpPr>
        <p:spPr>
          <a:xfrm>
            <a:off x="416534" y="576395"/>
            <a:ext cx="11367479" cy="886397"/>
          </a:xfrm>
        </p:spPr>
        <p:txBody>
          <a:bodyPr/>
          <a:lstStyle/>
          <a:p>
            <a:r>
              <a:rPr lang="de-DE"/>
              <a:t>Mastertitelformat bearbeiten</a:t>
            </a:r>
          </a:p>
        </p:txBody>
      </p:sp>
      <p:sp>
        <p:nvSpPr>
          <p:cNvPr id="7" name="Fußzeilenplatzhalter 6">
            <a:extLst>
              <a:ext uri="{FF2B5EF4-FFF2-40B4-BE49-F238E27FC236}">
                <a16:creationId xmlns:a16="http://schemas.microsoft.com/office/drawing/2014/main" id="{1627AD4F-6A3B-4441-B752-F1D864DE3355}"/>
              </a:ext>
            </a:extLst>
          </p:cNvPr>
          <p:cNvSpPr>
            <a:spLocks noGrp="1"/>
          </p:cNvSpPr>
          <p:nvPr>
            <p:ph type="ftr" sz="quarter" idx="10"/>
          </p:nvPr>
        </p:nvSpPr>
        <p:spPr/>
        <p:txBody>
          <a:bodyPr/>
          <a:lstStyle/>
          <a:p>
            <a:endParaRPr lang="en-GB"/>
          </a:p>
        </p:txBody>
      </p:sp>
      <p:sp>
        <p:nvSpPr>
          <p:cNvPr id="8" name="Textplatzhalter 2">
            <a:extLst>
              <a:ext uri="{FF2B5EF4-FFF2-40B4-BE49-F238E27FC236}">
                <a16:creationId xmlns:a16="http://schemas.microsoft.com/office/drawing/2014/main" id="{D20F1B74-D245-D94A-BA92-6A61421FA9B7}"/>
              </a:ext>
            </a:extLst>
          </p:cNvPr>
          <p:cNvSpPr>
            <a:spLocks noGrp="1"/>
          </p:cNvSpPr>
          <p:nvPr>
            <p:ph idx="1"/>
          </p:nvPr>
        </p:nvSpPr>
        <p:spPr>
          <a:xfrm>
            <a:off x="416534" y="1665289"/>
            <a:ext cx="3636000" cy="4392612"/>
          </a:xfrm>
          <a:prstGeom prst="rect">
            <a:avLst/>
          </a:prstGeom>
          <a:solidFill>
            <a:schemeClr val="accent1"/>
          </a:solidFill>
        </p:spPr>
        <p:txBody>
          <a:bodyPr vert="horz" lIns="216000" tIns="180000" rIns="108000" bIns="108000" rtlCol="0">
            <a:normAutofit/>
          </a:bodyPr>
          <a:lstStyle>
            <a:lvl1pPr>
              <a:buClr>
                <a:schemeClr val="bg1"/>
              </a:buClr>
              <a:defRPr sz="1800">
                <a:solidFill>
                  <a:schemeClr val="bg1"/>
                </a:solidFill>
              </a:defRPr>
            </a:lvl1pPr>
            <a:lvl2pPr>
              <a:buClr>
                <a:schemeClr val="bg1"/>
              </a:buClr>
              <a:defRPr sz="18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13" name="Textplatzhalter 2">
            <a:extLst>
              <a:ext uri="{FF2B5EF4-FFF2-40B4-BE49-F238E27FC236}">
                <a16:creationId xmlns:a16="http://schemas.microsoft.com/office/drawing/2014/main" id="{EF012643-E293-8743-9514-10BDA9CBA329}"/>
              </a:ext>
            </a:extLst>
          </p:cNvPr>
          <p:cNvSpPr>
            <a:spLocks noGrp="1"/>
          </p:cNvSpPr>
          <p:nvPr>
            <p:ph idx="11"/>
          </p:nvPr>
        </p:nvSpPr>
        <p:spPr>
          <a:xfrm>
            <a:off x="4282274" y="1665289"/>
            <a:ext cx="3636000" cy="4392612"/>
          </a:xfrm>
          <a:prstGeom prst="rect">
            <a:avLst/>
          </a:prstGeom>
          <a:solidFill>
            <a:schemeClr val="accent2"/>
          </a:solidFill>
        </p:spPr>
        <p:txBody>
          <a:bodyPr vert="horz" lIns="216000" tIns="180000" rIns="108000" bIns="108000" rtlCol="0">
            <a:normAutofit/>
          </a:bodyPr>
          <a:lstStyle>
            <a:lvl1pPr>
              <a:buClr>
                <a:schemeClr val="bg1"/>
              </a:buClr>
              <a:defRPr sz="1800">
                <a:solidFill>
                  <a:schemeClr val="bg1"/>
                </a:solidFill>
              </a:defRPr>
            </a:lvl1pPr>
            <a:lvl2pPr>
              <a:buClr>
                <a:schemeClr val="bg1"/>
              </a:buClr>
              <a:defRPr sz="18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14" name="Textplatzhalter 2">
            <a:extLst>
              <a:ext uri="{FF2B5EF4-FFF2-40B4-BE49-F238E27FC236}">
                <a16:creationId xmlns:a16="http://schemas.microsoft.com/office/drawing/2014/main" id="{83F72381-481F-8F42-8C73-F528C4D3335F}"/>
              </a:ext>
            </a:extLst>
          </p:cNvPr>
          <p:cNvSpPr>
            <a:spLocks noGrp="1"/>
          </p:cNvSpPr>
          <p:nvPr>
            <p:ph idx="12"/>
          </p:nvPr>
        </p:nvSpPr>
        <p:spPr>
          <a:xfrm>
            <a:off x="8148013" y="1665289"/>
            <a:ext cx="3636000" cy="4392612"/>
          </a:xfrm>
          <a:prstGeom prst="rect">
            <a:avLst/>
          </a:prstGeom>
          <a:solidFill>
            <a:schemeClr val="accent5"/>
          </a:solidFill>
        </p:spPr>
        <p:txBody>
          <a:bodyPr vert="horz" lIns="216000" tIns="180000" rIns="108000" bIns="108000" rtlCol="0">
            <a:normAutofit/>
          </a:bodyPr>
          <a:lstStyle>
            <a:lvl1pPr>
              <a:buClr>
                <a:schemeClr val="bg1"/>
              </a:buClr>
              <a:defRPr sz="1800">
                <a:solidFill>
                  <a:schemeClr val="bg1"/>
                </a:solidFill>
              </a:defRPr>
            </a:lvl1pPr>
            <a:lvl2pPr>
              <a:buClr>
                <a:schemeClr val="bg1"/>
              </a:buClr>
              <a:defRPr sz="18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Tree>
    <p:extLst>
      <p:ext uri="{BB962C8B-B14F-4D97-AF65-F5344CB8AC3E}">
        <p14:creationId xmlns:p14="http://schemas.microsoft.com/office/powerpoint/2010/main" val="2257303843"/>
      </p:ext>
    </p:extLst>
  </p:cSld>
  <p:clrMapOvr>
    <a:masterClrMapping/>
  </p:clrMapOvr>
  <p:extLst>
    <p:ext uri="{DCECCB84-F9BA-43D5-87BE-67443E8EF086}">
      <p15:sldGuideLst xmlns:p15="http://schemas.microsoft.com/office/powerpoint/2012/main">
        <p15:guide id="1" pos="2695" userDrawn="1">
          <p15:clr>
            <a:srgbClr val="FBAE40"/>
          </p15:clr>
        </p15:guide>
        <p15:guide id="2" pos="2555" userDrawn="1">
          <p15:clr>
            <a:srgbClr val="FBAE40"/>
          </p15:clr>
        </p15:guide>
        <p15:guide id="3" pos="4990" userDrawn="1">
          <p15:clr>
            <a:srgbClr val="FBAE40"/>
          </p15:clr>
        </p15:guide>
        <p15:guide id="4" pos="5132"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Drei Inhalte in Box">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06EBDAC-1F7A-D145-AFF0-424B3A6E8808}"/>
              </a:ext>
            </a:extLst>
          </p:cNvPr>
          <p:cNvSpPr>
            <a:spLocks noGrp="1"/>
          </p:cNvSpPr>
          <p:nvPr>
            <p:ph type="title"/>
          </p:nvPr>
        </p:nvSpPr>
        <p:spPr>
          <a:xfrm>
            <a:off x="416534" y="576395"/>
            <a:ext cx="11367479" cy="886397"/>
          </a:xfrm>
        </p:spPr>
        <p:txBody>
          <a:bodyPr/>
          <a:lstStyle/>
          <a:p>
            <a:r>
              <a:rPr lang="de-DE"/>
              <a:t>Mastertitelformat bearbeiten</a:t>
            </a:r>
          </a:p>
        </p:txBody>
      </p:sp>
      <p:sp>
        <p:nvSpPr>
          <p:cNvPr id="7" name="Fußzeilenplatzhalter 6">
            <a:extLst>
              <a:ext uri="{FF2B5EF4-FFF2-40B4-BE49-F238E27FC236}">
                <a16:creationId xmlns:a16="http://schemas.microsoft.com/office/drawing/2014/main" id="{1627AD4F-6A3B-4441-B752-F1D864DE3355}"/>
              </a:ext>
            </a:extLst>
          </p:cNvPr>
          <p:cNvSpPr>
            <a:spLocks noGrp="1"/>
          </p:cNvSpPr>
          <p:nvPr>
            <p:ph type="ftr" sz="quarter" idx="10"/>
          </p:nvPr>
        </p:nvSpPr>
        <p:spPr/>
        <p:txBody>
          <a:bodyPr/>
          <a:lstStyle/>
          <a:p>
            <a:endParaRPr lang="en-GB"/>
          </a:p>
        </p:txBody>
      </p:sp>
      <p:sp>
        <p:nvSpPr>
          <p:cNvPr id="8" name="Textplatzhalter 2">
            <a:extLst>
              <a:ext uri="{FF2B5EF4-FFF2-40B4-BE49-F238E27FC236}">
                <a16:creationId xmlns:a16="http://schemas.microsoft.com/office/drawing/2014/main" id="{D20F1B74-D245-D94A-BA92-6A61421FA9B7}"/>
              </a:ext>
            </a:extLst>
          </p:cNvPr>
          <p:cNvSpPr>
            <a:spLocks noGrp="1"/>
          </p:cNvSpPr>
          <p:nvPr>
            <p:ph idx="1"/>
          </p:nvPr>
        </p:nvSpPr>
        <p:spPr>
          <a:xfrm>
            <a:off x="416534" y="1665289"/>
            <a:ext cx="3636000" cy="4392612"/>
          </a:xfrm>
          <a:prstGeom prst="rect">
            <a:avLst/>
          </a:prstGeom>
          <a:solidFill>
            <a:schemeClr val="tx2">
              <a:lumMod val="40000"/>
              <a:lumOff val="60000"/>
            </a:schemeClr>
          </a:solidFill>
        </p:spPr>
        <p:txBody>
          <a:bodyPr vert="horz" lIns="216000" tIns="180000" rIns="108000" bIns="108000" rtlCol="0">
            <a:normAutofit/>
          </a:bodyPr>
          <a:lstStyle>
            <a:lvl1pPr>
              <a:buClr>
                <a:schemeClr val="accent1"/>
              </a:buClr>
              <a:defRPr sz="1800">
                <a:solidFill>
                  <a:schemeClr val="tx1"/>
                </a:solidFill>
              </a:defRPr>
            </a:lvl1pPr>
            <a:lvl2pPr>
              <a:buClr>
                <a:schemeClr val="accent1"/>
              </a:buClr>
              <a:defRPr sz="1800">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13" name="Textplatzhalter 2">
            <a:extLst>
              <a:ext uri="{FF2B5EF4-FFF2-40B4-BE49-F238E27FC236}">
                <a16:creationId xmlns:a16="http://schemas.microsoft.com/office/drawing/2014/main" id="{EF012643-E293-8743-9514-10BDA9CBA329}"/>
              </a:ext>
            </a:extLst>
          </p:cNvPr>
          <p:cNvSpPr>
            <a:spLocks noGrp="1"/>
          </p:cNvSpPr>
          <p:nvPr>
            <p:ph idx="11"/>
          </p:nvPr>
        </p:nvSpPr>
        <p:spPr>
          <a:xfrm>
            <a:off x="4282274" y="1665289"/>
            <a:ext cx="3636000" cy="4392612"/>
          </a:xfrm>
          <a:prstGeom prst="rect">
            <a:avLst/>
          </a:prstGeom>
          <a:solidFill>
            <a:schemeClr val="bg2"/>
          </a:solidFill>
        </p:spPr>
        <p:txBody>
          <a:bodyPr vert="horz" lIns="216000" tIns="180000" rIns="108000" bIns="108000" rtlCol="0">
            <a:normAutofit/>
          </a:bodyPr>
          <a:lstStyle>
            <a:lvl1pPr>
              <a:buClr>
                <a:schemeClr val="accent2"/>
              </a:buClr>
              <a:defRPr sz="1800">
                <a:solidFill>
                  <a:schemeClr val="tx1"/>
                </a:solidFill>
              </a:defRPr>
            </a:lvl1pPr>
            <a:lvl2pPr>
              <a:buClr>
                <a:schemeClr val="accent2"/>
              </a:buClr>
              <a:defRPr sz="1800">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14" name="Textplatzhalter 2">
            <a:extLst>
              <a:ext uri="{FF2B5EF4-FFF2-40B4-BE49-F238E27FC236}">
                <a16:creationId xmlns:a16="http://schemas.microsoft.com/office/drawing/2014/main" id="{83F72381-481F-8F42-8C73-F528C4D3335F}"/>
              </a:ext>
            </a:extLst>
          </p:cNvPr>
          <p:cNvSpPr>
            <a:spLocks noGrp="1"/>
          </p:cNvSpPr>
          <p:nvPr>
            <p:ph idx="12"/>
          </p:nvPr>
        </p:nvSpPr>
        <p:spPr>
          <a:xfrm>
            <a:off x="8148013" y="1665289"/>
            <a:ext cx="3636000" cy="4392612"/>
          </a:xfrm>
          <a:prstGeom prst="rect">
            <a:avLst/>
          </a:prstGeom>
          <a:solidFill>
            <a:schemeClr val="accent5">
              <a:lumMod val="20000"/>
              <a:lumOff val="80000"/>
            </a:schemeClr>
          </a:solidFill>
        </p:spPr>
        <p:txBody>
          <a:bodyPr vert="horz" lIns="216000" tIns="180000" rIns="108000" bIns="108000" rtlCol="0">
            <a:normAutofit/>
          </a:bodyPr>
          <a:lstStyle>
            <a:lvl1pPr>
              <a:buClr>
                <a:schemeClr val="accent5"/>
              </a:buClr>
              <a:defRPr sz="1800">
                <a:solidFill>
                  <a:schemeClr val="tx1"/>
                </a:solidFill>
              </a:defRPr>
            </a:lvl1pPr>
            <a:lvl2pPr>
              <a:buClr>
                <a:schemeClr val="accent5"/>
              </a:buClr>
              <a:defRPr sz="1800">
                <a:solidFill>
                  <a:schemeClr val="tx1"/>
                </a:solidFill>
              </a:defRPr>
            </a:lvl2pPr>
            <a:lvl3pPr>
              <a:buClr>
                <a:schemeClr val="accent5"/>
              </a:buClr>
              <a:defRPr>
                <a:solidFill>
                  <a:schemeClr val="tx1"/>
                </a:solidFill>
              </a:defRPr>
            </a:lvl3pPr>
            <a:lvl4pPr>
              <a:buClr>
                <a:schemeClr val="accent5"/>
              </a:buClr>
              <a:defRPr>
                <a:solidFill>
                  <a:schemeClr val="tx1"/>
                </a:solidFill>
              </a:defRPr>
            </a:lvl4pPr>
            <a:lvl5pPr>
              <a:buClr>
                <a:schemeClr val="accent5"/>
              </a:buCl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Tree>
    <p:extLst>
      <p:ext uri="{BB962C8B-B14F-4D97-AF65-F5344CB8AC3E}">
        <p14:creationId xmlns:p14="http://schemas.microsoft.com/office/powerpoint/2010/main" val="4086033143"/>
      </p:ext>
    </p:extLst>
  </p:cSld>
  <p:clrMapOvr>
    <a:masterClrMapping/>
  </p:clrMapOvr>
  <p:extLst>
    <p:ext uri="{DCECCB84-F9BA-43D5-87BE-67443E8EF086}">
      <p15:sldGuideLst xmlns:p15="http://schemas.microsoft.com/office/powerpoint/2012/main">
        <p15:guide id="1" pos="2695" userDrawn="1">
          <p15:clr>
            <a:srgbClr val="FBAE40"/>
          </p15:clr>
        </p15:guide>
        <p15:guide id="2" pos="2555" userDrawn="1">
          <p15:clr>
            <a:srgbClr val="FBAE40"/>
          </p15:clr>
        </p15:guide>
        <p15:guide id="3" pos="4990" userDrawn="1">
          <p15:clr>
            <a:srgbClr val="FBAE40"/>
          </p15:clr>
        </p15:guide>
        <p15:guide id="4" pos="5132"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ergleich drei Inhalte">
    <p:spTree>
      <p:nvGrpSpPr>
        <p:cNvPr id="1" name=""/>
        <p:cNvGrpSpPr/>
        <p:nvPr/>
      </p:nvGrpSpPr>
      <p:grpSpPr>
        <a:xfrm>
          <a:off x="0" y="0"/>
          <a:ext cx="0" cy="0"/>
          <a:chOff x="0" y="0"/>
          <a:chExt cx="0" cy="0"/>
        </a:xfrm>
      </p:grpSpPr>
      <p:sp>
        <p:nvSpPr>
          <p:cNvPr id="7" name="Fußzeilenplatzhalter 6">
            <a:extLst>
              <a:ext uri="{FF2B5EF4-FFF2-40B4-BE49-F238E27FC236}">
                <a16:creationId xmlns:a16="http://schemas.microsoft.com/office/drawing/2014/main" id="{1627AD4F-6A3B-4441-B752-F1D864DE3355}"/>
              </a:ext>
            </a:extLst>
          </p:cNvPr>
          <p:cNvSpPr>
            <a:spLocks noGrp="1"/>
          </p:cNvSpPr>
          <p:nvPr>
            <p:ph type="ftr" sz="quarter" idx="10"/>
          </p:nvPr>
        </p:nvSpPr>
        <p:spPr/>
        <p:txBody>
          <a:bodyPr/>
          <a:lstStyle/>
          <a:p>
            <a:endParaRPr lang="en-GB"/>
          </a:p>
        </p:txBody>
      </p:sp>
      <p:sp>
        <p:nvSpPr>
          <p:cNvPr id="8" name="Textplatzhalter 2">
            <a:extLst>
              <a:ext uri="{FF2B5EF4-FFF2-40B4-BE49-F238E27FC236}">
                <a16:creationId xmlns:a16="http://schemas.microsoft.com/office/drawing/2014/main" id="{D20F1B74-D245-D94A-BA92-6A61421FA9B7}"/>
              </a:ext>
            </a:extLst>
          </p:cNvPr>
          <p:cNvSpPr>
            <a:spLocks noGrp="1"/>
          </p:cNvSpPr>
          <p:nvPr>
            <p:ph idx="1"/>
          </p:nvPr>
        </p:nvSpPr>
        <p:spPr>
          <a:xfrm>
            <a:off x="416534" y="1989137"/>
            <a:ext cx="3636000" cy="4068763"/>
          </a:xfrm>
          <a:prstGeom prst="rect">
            <a:avLst/>
          </a:prstGeom>
        </p:spPr>
        <p:txBody>
          <a:bodyPr vert="horz" lIns="0" tIns="0" rIns="0" bIns="0" rtlCol="0">
            <a:normAutofit/>
          </a:bodyPr>
          <a:lstStyle>
            <a:lvl1pPr>
              <a:defRPr sz="1800"/>
            </a:lvl1pPr>
            <a:lvl2pPr>
              <a:defRPr sz="1800"/>
            </a:lvl2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13" name="Textplatzhalter 2">
            <a:extLst>
              <a:ext uri="{FF2B5EF4-FFF2-40B4-BE49-F238E27FC236}">
                <a16:creationId xmlns:a16="http://schemas.microsoft.com/office/drawing/2014/main" id="{EF012643-E293-8743-9514-10BDA9CBA329}"/>
              </a:ext>
            </a:extLst>
          </p:cNvPr>
          <p:cNvSpPr>
            <a:spLocks noGrp="1"/>
          </p:cNvSpPr>
          <p:nvPr>
            <p:ph idx="11"/>
          </p:nvPr>
        </p:nvSpPr>
        <p:spPr>
          <a:xfrm>
            <a:off x="4282274" y="1989137"/>
            <a:ext cx="3636000" cy="4068763"/>
          </a:xfrm>
          <a:prstGeom prst="rect">
            <a:avLst/>
          </a:prstGeom>
        </p:spPr>
        <p:txBody>
          <a:bodyPr vert="horz" lIns="0" tIns="0" rIns="0" bIns="0" rtlCol="0">
            <a:normAutofit/>
          </a:bodyPr>
          <a:lstStyle>
            <a:lvl1pPr>
              <a:defRPr sz="1800"/>
            </a:lvl1pPr>
            <a:lvl2pPr>
              <a:defRPr sz="1800"/>
            </a:lvl2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14" name="Textplatzhalter 2">
            <a:extLst>
              <a:ext uri="{FF2B5EF4-FFF2-40B4-BE49-F238E27FC236}">
                <a16:creationId xmlns:a16="http://schemas.microsoft.com/office/drawing/2014/main" id="{83F72381-481F-8F42-8C73-F528C4D3335F}"/>
              </a:ext>
            </a:extLst>
          </p:cNvPr>
          <p:cNvSpPr>
            <a:spLocks noGrp="1"/>
          </p:cNvSpPr>
          <p:nvPr>
            <p:ph idx="12"/>
          </p:nvPr>
        </p:nvSpPr>
        <p:spPr>
          <a:xfrm>
            <a:off x="8148013" y="1989137"/>
            <a:ext cx="3636000" cy="4068763"/>
          </a:xfrm>
          <a:prstGeom prst="rect">
            <a:avLst/>
          </a:prstGeom>
        </p:spPr>
        <p:txBody>
          <a:bodyPr vert="horz" lIns="0" tIns="0" rIns="0" bIns="0" rtlCol="0">
            <a:normAutofit/>
          </a:bodyPr>
          <a:lstStyle>
            <a:lvl1pPr>
              <a:defRPr sz="1800"/>
            </a:lvl1pPr>
            <a:lvl2pPr>
              <a:defRPr sz="1800"/>
            </a:lvl2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9" name="Textplatzhalter 7">
            <a:extLst>
              <a:ext uri="{FF2B5EF4-FFF2-40B4-BE49-F238E27FC236}">
                <a16:creationId xmlns:a16="http://schemas.microsoft.com/office/drawing/2014/main" id="{A11FC8FC-F0D6-0A44-9595-D93DA469358A}"/>
              </a:ext>
            </a:extLst>
          </p:cNvPr>
          <p:cNvSpPr>
            <a:spLocks noGrp="1"/>
          </p:cNvSpPr>
          <p:nvPr>
            <p:ph type="body" sz="quarter" idx="13"/>
          </p:nvPr>
        </p:nvSpPr>
        <p:spPr>
          <a:xfrm>
            <a:off x="416533" y="1280567"/>
            <a:ext cx="3636000" cy="647700"/>
          </a:xfrm>
        </p:spPr>
        <p:txBody>
          <a:bodyPr tIns="0" anchor="ctr" anchorCtr="0">
            <a:normAutofit/>
          </a:bodyPr>
          <a:lstStyle>
            <a:lvl1pPr marL="0" indent="0">
              <a:spcBef>
                <a:spcPts val="0"/>
              </a:spcBef>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de-DE"/>
              <a:t>Mastertextformat bearbeiten</a:t>
            </a:r>
          </a:p>
        </p:txBody>
      </p:sp>
      <p:sp>
        <p:nvSpPr>
          <p:cNvPr id="10" name="Titel 1">
            <a:extLst>
              <a:ext uri="{FF2B5EF4-FFF2-40B4-BE49-F238E27FC236}">
                <a16:creationId xmlns:a16="http://schemas.microsoft.com/office/drawing/2014/main" id="{D78BCD40-0503-F943-B9A3-ABA0AF41BF28}"/>
              </a:ext>
            </a:extLst>
          </p:cNvPr>
          <p:cNvSpPr>
            <a:spLocks noGrp="1"/>
          </p:cNvSpPr>
          <p:nvPr>
            <p:ph type="title"/>
          </p:nvPr>
        </p:nvSpPr>
        <p:spPr>
          <a:xfrm>
            <a:off x="416534" y="576394"/>
            <a:ext cx="11367479" cy="662400"/>
          </a:xfrm>
        </p:spPr>
        <p:txBody>
          <a:bodyPr anchor="b" anchorCtr="0">
            <a:normAutofit/>
          </a:bodyPr>
          <a:lstStyle/>
          <a:p>
            <a:r>
              <a:rPr lang="de-DE"/>
              <a:t>Mastertitelformat bearbeiten</a:t>
            </a:r>
          </a:p>
        </p:txBody>
      </p:sp>
      <p:sp>
        <p:nvSpPr>
          <p:cNvPr id="11" name="Textplatzhalter 7">
            <a:extLst>
              <a:ext uri="{FF2B5EF4-FFF2-40B4-BE49-F238E27FC236}">
                <a16:creationId xmlns:a16="http://schemas.microsoft.com/office/drawing/2014/main" id="{9AD04157-C5C5-3C42-8C9F-67FADA88E626}"/>
              </a:ext>
            </a:extLst>
          </p:cNvPr>
          <p:cNvSpPr>
            <a:spLocks noGrp="1"/>
          </p:cNvSpPr>
          <p:nvPr>
            <p:ph type="body" sz="quarter" idx="14"/>
          </p:nvPr>
        </p:nvSpPr>
        <p:spPr>
          <a:xfrm>
            <a:off x="4282274" y="1280567"/>
            <a:ext cx="3636000" cy="647700"/>
          </a:xfrm>
        </p:spPr>
        <p:txBody>
          <a:bodyPr tIns="0" anchor="ctr" anchorCtr="0">
            <a:normAutofit/>
          </a:bodyPr>
          <a:lstStyle>
            <a:lvl1pPr marL="0" indent="0">
              <a:spcBef>
                <a:spcPts val="0"/>
              </a:spcBef>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de-DE"/>
              <a:t>Mastertextformat bearbeiten</a:t>
            </a:r>
          </a:p>
        </p:txBody>
      </p:sp>
      <p:sp>
        <p:nvSpPr>
          <p:cNvPr id="12" name="Textplatzhalter 7">
            <a:extLst>
              <a:ext uri="{FF2B5EF4-FFF2-40B4-BE49-F238E27FC236}">
                <a16:creationId xmlns:a16="http://schemas.microsoft.com/office/drawing/2014/main" id="{CF292F4E-00F2-BE45-8AAA-BAF5F884322E}"/>
              </a:ext>
            </a:extLst>
          </p:cNvPr>
          <p:cNvSpPr>
            <a:spLocks noGrp="1"/>
          </p:cNvSpPr>
          <p:nvPr>
            <p:ph type="body" sz="quarter" idx="15"/>
          </p:nvPr>
        </p:nvSpPr>
        <p:spPr>
          <a:xfrm>
            <a:off x="8148013" y="1280567"/>
            <a:ext cx="3636000" cy="647700"/>
          </a:xfrm>
        </p:spPr>
        <p:txBody>
          <a:bodyPr tIns="0" anchor="ctr" anchorCtr="0">
            <a:normAutofit/>
          </a:bodyPr>
          <a:lstStyle>
            <a:lvl1pPr marL="0" indent="0">
              <a:spcBef>
                <a:spcPts val="0"/>
              </a:spcBef>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de-DE"/>
              <a:t>Mastertextformat bearbeiten</a:t>
            </a:r>
          </a:p>
        </p:txBody>
      </p:sp>
    </p:spTree>
    <p:extLst>
      <p:ext uri="{BB962C8B-B14F-4D97-AF65-F5344CB8AC3E}">
        <p14:creationId xmlns:p14="http://schemas.microsoft.com/office/powerpoint/2010/main" val="2135659057"/>
      </p:ext>
    </p:extLst>
  </p:cSld>
  <p:clrMapOvr>
    <a:masterClrMapping/>
  </p:clrMapOvr>
  <p:extLst>
    <p:ext uri="{DCECCB84-F9BA-43D5-87BE-67443E8EF086}">
      <p15:sldGuideLst xmlns:p15="http://schemas.microsoft.com/office/powerpoint/2012/main">
        <p15:guide id="1" pos="2695" userDrawn="1">
          <p15:clr>
            <a:srgbClr val="FBAE40"/>
          </p15:clr>
        </p15:guide>
        <p15:guide id="2" pos="2555" userDrawn="1">
          <p15:clr>
            <a:srgbClr val="FBAE40"/>
          </p15:clr>
        </p15:guide>
        <p15:guide id="3" pos="4990" userDrawn="1">
          <p15:clr>
            <a:srgbClr val="FBAE40"/>
          </p15:clr>
        </p15:guide>
        <p15:guide id="4" pos="5132" userDrawn="1">
          <p15:clr>
            <a:srgbClr val="FBAE40"/>
          </p15:clr>
        </p15:guide>
        <p15:guide id="5" orient="horz" pos="1253" userDrawn="1">
          <p15:clr>
            <a:srgbClr val="FBAE40"/>
          </p15:clr>
        </p15:guide>
        <p15:guide id="6" orient="horz" pos="799"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gleich drei Inhalte in Box">
    <p:spTree>
      <p:nvGrpSpPr>
        <p:cNvPr id="1" name=""/>
        <p:cNvGrpSpPr/>
        <p:nvPr/>
      </p:nvGrpSpPr>
      <p:grpSpPr>
        <a:xfrm>
          <a:off x="0" y="0"/>
          <a:ext cx="0" cy="0"/>
          <a:chOff x="0" y="0"/>
          <a:chExt cx="0" cy="0"/>
        </a:xfrm>
      </p:grpSpPr>
      <p:sp>
        <p:nvSpPr>
          <p:cNvPr id="7" name="Fußzeilenplatzhalter 6">
            <a:extLst>
              <a:ext uri="{FF2B5EF4-FFF2-40B4-BE49-F238E27FC236}">
                <a16:creationId xmlns:a16="http://schemas.microsoft.com/office/drawing/2014/main" id="{1627AD4F-6A3B-4441-B752-F1D864DE3355}"/>
              </a:ext>
            </a:extLst>
          </p:cNvPr>
          <p:cNvSpPr>
            <a:spLocks noGrp="1"/>
          </p:cNvSpPr>
          <p:nvPr>
            <p:ph type="ftr" sz="quarter" idx="10"/>
          </p:nvPr>
        </p:nvSpPr>
        <p:spPr/>
        <p:txBody>
          <a:bodyPr/>
          <a:lstStyle/>
          <a:p>
            <a:endParaRPr lang="en-GB"/>
          </a:p>
        </p:txBody>
      </p:sp>
      <p:sp>
        <p:nvSpPr>
          <p:cNvPr id="8" name="Textplatzhalter 2">
            <a:extLst>
              <a:ext uri="{FF2B5EF4-FFF2-40B4-BE49-F238E27FC236}">
                <a16:creationId xmlns:a16="http://schemas.microsoft.com/office/drawing/2014/main" id="{D20F1B74-D245-D94A-BA92-6A61421FA9B7}"/>
              </a:ext>
            </a:extLst>
          </p:cNvPr>
          <p:cNvSpPr>
            <a:spLocks noGrp="1"/>
          </p:cNvSpPr>
          <p:nvPr>
            <p:ph idx="1"/>
          </p:nvPr>
        </p:nvSpPr>
        <p:spPr>
          <a:xfrm>
            <a:off x="416534" y="1989137"/>
            <a:ext cx="3636000" cy="4068763"/>
          </a:xfrm>
          <a:prstGeom prst="rect">
            <a:avLst/>
          </a:prstGeom>
          <a:solidFill>
            <a:schemeClr val="accent1"/>
          </a:solidFill>
        </p:spPr>
        <p:txBody>
          <a:bodyPr vert="horz" lIns="216000" tIns="180000" rIns="108000" bIns="108000" rtlCol="0">
            <a:normAutofit/>
          </a:bodyPr>
          <a:lstStyle>
            <a:lvl1pPr>
              <a:buClr>
                <a:schemeClr val="bg1"/>
              </a:buClr>
              <a:defRPr lang="de-DE" dirty="0">
                <a:solidFill>
                  <a:schemeClr val="bg1"/>
                </a:solidFill>
              </a:defRPr>
            </a:lvl1pPr>
            <a:lvl2pPr>
              <a:buClr>
                <a:schemeClr val="bg1"/>
              </a:buClr>
              <a:defRPr lang="de-DE" dirty="0">
                <a:solidFill>
                  <a:schemeClr val="bg1"/>
                </a:solidFill>
              </a:defRPr>
            </a:lvl2pPr>
            <a:lvl3pPr>
              <a:buClr>
                <a:schemeClr val="bg1"/>
              </a:buClr>
              <a:defRPr lang="de-DE" dirty="0">
                <a:solidFill>
                  <a:schemeClr val="bg1"/>
                </a:solidFill>
              </a:defRPr>
            </a:lvl3pPr>
            <a:lvl4pPr>
              <a:buClr>
                <a:schemeClr val="bg1"/>
              </a:buClr>
              <a:defRPr lang="de-DE" dirty="0">
                <a:solidFill>
                  <a:schemeClr val="bg1"/>
                </a:solidFill>
              </a:defRPr>
            </a:lvl4pPr>
            <a:lvl5pPr>
              <a:buClr>
                <a:schemeClr val="bg1"/>
              </a:buClr>
              <a:defRPr lang="en-GB" dirty="0">
                <a:solidFill>
                  <a:schemeClr val="bg1"/>
                </a:solidFill>
              </a:defRPr>
            </a:lvl5pPr>
          </a:lstStyle>
          <a:p>
            <a:pPr lvl="0">
              <a:buClr>
                <a:schemeClr val="bg1"/>
              </a:buClr>
            </a:pPr>
            <a:r>
              <a:rPr lang="de-DE"/>
              <a:t>Mastertextformat bearbeiten</a:t>
            </a:r>
          </a:p>
          <a:p>
            <a:pPr lvl="1">
              <a:buClr>
                <a:schemeClr val="bg1"/>
              </a:buClr>
            </a:pPr>
            <a:r>
              <a:rPr lang="de-DE"/>
              <a:t>Zweite Ebene</a:t>
            </a:r>
          </a:p>
          <a:p>
            <a:pPr lvl="2">
              <a:buClr>
                <a:schemeClr val="bg1"/>
              </a:buClr>
            </a:pPr>
            <a:r>
              <a:rPr lang="de-DE"/>
              <a:t>Dritte Ebene</a:t>
            </a:r>
          </a:p>
          <a:p>
            <a:pPr lvl="3">
              <a:buClr>
                <a:schemeClr val="bg1"/>
              </a:buClr>
            </a:pPr>
            <a:r>
              <a:rPr lang="de-DE"/>
              <a:t>Vierte Ebene</a:t>
            </a:r>
          </a:p>
          <a:p>
            <a:pPr lvl="4">
              <a:buClr>
                <a:schemeClr val="bg1"/>
              </a:buClr>
            </a:pPr>
            <a:r>
              <a:rPr lang="de-DE"/>
              <a:t>Fünfte Ebene</a:t>
            </a:r>
            <a:endParaRPr lang="en-GB"/>
          </a:p>
        </p:txBody>
      </p:sp>
      <p:sp>
        <p:nvSpPr>
          <p:cNvPr id="13" name="Textplatzhalter 2">
            <a:extLst>
              <a:ext uri="{FF2B5EF4-FFF2-40B4-BE49-F238E27FC236}">
                <a16:creationId xmlns:a16="http://schemas.microsoft.com/office/drawing/2014/main" id="{EF012643-E293-8743-9514-10BDA9CBA329}"/>
              </a:ext>
            </a:extLst>
          </p:cNvPr>
          <p:cNvSpPr>
            <a:spLocks noGrp="1"/>
          </p:cNvSpPr>
          <p:nvPr>
            <p:ph idx="11"/>
          </p:nvPr>
        </p:nvSpPr>
        <p:spPr>
          <a:xfrm>
            <a:off x="4282274" y="1989137"/>
            <a:ext cx="3636000" cy="4068763"/>
          </a:xfrm>
          <a:prstGeom prst="rect">
            <a:avLst/>
          </a:prstGeom>
          <a:solidFill>
            <a:schemeClr val="accent2"/>
          </a:solidFill>
        </p:spPr>
        <p:txBody>
          <a:bodyPr vert="horz" lIns="216000" tIns="180000" rIns="108000" bIns="108000" rtlCol="0">
            <a:normAutofit/>
          </a:bodyPr>
          <a:lstStyle>
            <a:lvl1pPr>
              <a:buClr>
                <a:schemeClr val="bg1"/>
              </a:buClr>
              <a:defRPr lang="de-DE" dirty="0">
                <a:solidFill>
                  <a:schemeClr val="bg1"/>
                </a:solidFill>
              </a:defRPr>
            </a:lvl1pPr>
            <a:lvl2pPr>
              <a:buClr>
                <a:schemeClr val="bg1"/>
              </a:buClr>
              <a:defRPr lang="de-DE" dirty="0">
                <a:solidFill>
                  <a:schemeClr val="bg1"/>
                </a:solidFill>
              </a:defRPr>
            </a:lvl2pPr>
            <a:lvl3pPr>
              <a:buClr>
                <a:schemeClr val="bg1"/>
              </a:buClr>
              <a:defRPr lang="de-DE" dirty="0">
                <a:solidFill>
                  <a:schemeClr val="bg1"/>
                </a:solidFill>
              </a:defRPr>
            </a:lvl3pPr>
            <a:lvl4pPr>
              <a:buClr>
                <a:schemeClr val="bg1"/>
              </a:buClr>
              <a:defRPr lang="de-DE" dirty="0">
                <a:solidFill>
                  <a:schemeClr val="bg1"/>
                </a:solidFill>
              </a:defRPr>
            </a:lvl4pPr>
            <a:lvl5pPr>
              <a:buClr>
                <a:schemeClr val="bg1"/>
              </a:buClr>
              <a:defRPr lang="en-GB" dirty="0">
                <a:solidFill>
                  <a:schemeClr val="bg1"/>
                </a:solidFill>
              </a:defRPr>
            </a:lvl5pPr>
          </a:lstStyle>
          <a:p>
            <a:pPr lvl="0">
              <a:buClr>
                <a:schemeClr val="bg1"/>
              </a:buClr>
            </a:pPr>
            <a:r>
              <a:rPr lang="de-DE"/>
              <a:t>Mastertextformat bearbeiten</a:t>
            </a:r>
          </a:p>
          <a:p>
            <a:pPr lvl="1">
              <a:buClr>
                <a:schemeClr val="bg1"/>
              </a:buClr>
            </a:pPr>
            <a:r>
              <a:rPr lang="de-DE"/>
              <a:t>Zweite Ebene</a:t>
            </a:r>
          </a:p>
          <a:p>
            <a:pPr lvl="2">
              <a:buClr>
                <a:schemeClr val="bg1"/>
              </a:buClr>
            </a:pPr>
            <a:r>
              <a:rPr lang="de-DE"/>
              <a:t>Dritte Ebene</a:t>
            </a:r>
          </a:p>
          <a:p>
            <a:pPr lvl="3">
              <a:buClr>
                <a:schemeClr val="bg1"/>
              </a:buClr>
            </a:pPr>
            <a:r>
              <a:rPr lang="de-DE"/>
              <a:t>Vierte Ebene</a:t>
            </a:r>
          </a:p>
          <a:p>
            <a:pPr lvl="4">
              <a:buClr>
                <a:schemeClr val="bg1"/>
              </a:buClr>
            </a:pPr>
            <a:r>
              <a:rPr lang="de-DE"/>
              <a:t>Fünfte Ebene</a:t>
            </a:r>
            <a:endParaRPr lang="en-GB"/>
          </a:p>
        </p:txBody>
      </p:sp>
      <p:sp>
        <p:nvSpPr>
          <p:cNvPr id="14" name="Textplatzhalter 2">
            <a:extLst>
              <a:ext uri="{FF2B5EF4-FFF2-40B4-BE49-F238E27FC236}">
                <a16:creationId xmlns:a16="http://schemas.microsoft.com/office/drawing/2014/main" id="{83F72381-481F-8F42-8C73-F528C4D3335F}"/>
              </a:ext>
            </a:extLst>
          </p:cNvPr>
          <p:cNvSpPr>
            <a:spLocks noGrp="1"/>
          </p:cNvSpPr>
          <p:nvPr>
            <p:ph idx="12"/>
          </p:nvPr>
        </p:nvSpPr>
        <p:spPr>
          <a:xfrm>
            <a:off x="8148013" y="1989137"/>
            <a:ext cx="3636000" cy="4068763"/>
          </a:xfrm>
          <a:prstGeom prst="rect">
            <a:avLst/>
          </a:prstGeom>
          <a:solidFill>
            <a:schemeClr val="accent5"/>
          </a:solidFill>
        </p:spPr>
        <p:txBody>
          <a:bodyPr vert="horz" lIns="216000" tIns="180000" rIns="108000" bIns="108000" rtlCol="0">
            <a:normAutofit/>
          </a:bodyPr>
          <a:lstStyle>
            <a:lvl1pPr>
              <a:buClr>
                <a:schemeClr val="bg1"/>
              </a:buClr>
              <a:defRPr lang="de-DE" dirty="0">
                <a:solidFill>
                  <a:schemeClr val="bg1"/>
                </a:solidFill>
              </a:defRPr>
            </a:lvl1pPr>
            <a:lvl2pPr>
              <a:buClr>
                <a:schemeClr val="bg1"/>
              </a:buClr>
              <a:defRPr lang="de-DE" dirty="0">
                <a:solidFill>
                  <a:schemeClr val="bg1"/>
                </a:solidFill>
              </a:defRPr>
            </a:lvl2pPr>
            <a:lvl3pPr>
              <a:buClr>
                <a:schemeClr val="bg1"/>
              </a:buClr>
              <a:defRPr lang="de-DE" dirty="0">
                <a:solidFill>
                  <a:schemeClr val="bg1"/>
                </a:solidFill>
              </a:defRPr>
            </a:lvl3pPr>
            <a:lvl4pPr>
              <a:buClr>
                <a:schemeClr val="bg1"/>
              </a:buClr>
              <a:defRPr lang="de-DE" dirty="0">
                <a:solidFill>
                  <a:schemeClr val="bg1"/>
                </a:solidFill>
              </a:defRPr>
            </a:lvl4pPr>
            <a:lvl5pPr>
              <a:buClr>
                <a:schemeClr val="bg1"/>
              </a:buClr>
              <a:defRPr lang="en-GB" dirty="0">
                <a:solidFill>
                  <a:schemeClr val="bg1"/>
                </a:solidFill>
              </a:defRPr>
            </a:lvl5pPr>
          </a:lstStyle>
          <a:p>
            <a:pPr lvl="0">
              <a:buClr>
                <a:schemeClr val="bg1"/>
              </a:buClr>
            </a:pPr>
            <a:r>
              <a:rPr lang="de-DE"/>
              <a:t>Mastertextformat bearbeiten</a:t>
            </a:r>
          </a:p>
          <a:p>
            <a:pPr lvl="1">
              <a:buClr>
                <a:schemeClr val="bg1"/>
              </a:buClr>
            </a:pPr>
            <a:r>
              <a:rPr lang="de-DE"/>
              <a:t>Zweite Ebene</a:t>
            </a:r>
          </a:p>
          <a:p>
            <a:pPr lvl="2">
              <a:buClr>
                <a:schemeClr val="bg1"/>
              </a:buClr>
            </a:pPr>
            <a:r>
              <a:rPr lang="de-DE"/>
              <a:t>Dritte Ebene</a:t>
            </a:r>
          </a:p>
          <a:p>
            <a:pPr lvl="3">
              <a:buClr>
                <a:schemeClr val="bg1"/>
              </a:buClr>
            </a:pPr>
            <a:r>
              <a:rPr lang="de-DE"/>
              <a:t>Vierte Ebene</a:t>
            </a:r>
          </a:p>
          <a:p>
            <a:pPr lvl="4">
              <a:buClr>
                <a:schemeClr val="bg1"/>
              </a:buClr>
            </a:pPr>
            <a:r>
              <a:rPr lang="de-DE"/>
              <a:t>Fünfte Ebene</a:t>
            </a:r>
            <a:endParaRPr lang="en-GB"/>
          </a:p>
        </p:txBody>
      </p:sp>
      <p:sp>
        <p:nvSpPr>
          <p:cNvPr id="9" name="Textplatzhalter 7">
            <a:extLst>
              <a:ext uri="{FF2B5EF4-FFF2-40B4-BE49-F238E27FC236}">
                <a16:creationId xmlns:a16="http://schemas.microsoft.com/office/drawing/2014/main" id="{A11FC8FC-F0D6-0A44-9595-D93DA469358A}"/>
              </a:ext>
            </a:extLst>
          </p:cNvPr>
          <p:cNvSpPr>
            <a:spLocks noGrp="1"/>
          </p:cNvSpPr>
          <p:nvPr>
            <p:ph type="body" sz="quarter" idx="13"/>
          </p:nvPr>
        </p:nvSpPr>
        <p:spPr>
          <a:xfrm>
            <a:off x="416533" y="1280567"/>
            <a:ext cx="3636000" cy="647700"/>
          </a:xfrm>
        </p:spPr>
        <p:txBody>
          <a:bodyPr tIns="0" anchor="ctr" anchorCtr="0">
            <a:normAutofit/>
          </a:bodyPr>
          <a:lstStyle>
            <a:lvl1pPr marL="0" indent="0">
              <a:spcBef>
                <a:spcPts val="0"/>
              </a:spcBef>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de-DE"/>
              <a:t>Mastertextformat bearbeiten</a:t>
            </a:r>
          </a:p>
        </p:txBody>
      </p:sp>
      <p:sp>
        <p:nvSpPr>
          <p:cNvPr id="10" name="Titel 1">
            <a:extLst>
              <a:ext uri="{FF2B5EF4-FFF2-40B4-BE49-F238E27FC236}">
                <a16:creationId xmlns:a16="http://schemas.microsoft.com/office/drawing/2014/main" id="{D78BCD40-0503-F943-B9A3-ABA0AF41BF28}"/>
              </a:ext>
            </a:extLst>
          </p:cNvPr>
          <p:cNvSpPr>
            <a:spLocks noGrp="1"/>
          </p:cNvSpPr>
          <p:nvPr>
            <p:ph type="title"/>
          </p:nvPr>
        </p:nvSpPr>
        <p:spPr>
          <a:xfrm>
            <a:off x="416534" y="576394"/>
            <a:ext cx="11367479" cy="662400"/>
          </a:xfrm>
        </p:spPr>
        <p:txBody>
          <a:bodyPr anchor="b" anchorCtr="0">
            <a:normAutofit/>
          </a:bodyPr>
          <a:lstStyle/>
          <a:p>
            <a:r>
              <a:rPr lang="de-DE"/>
              <a:t>Mastertitelformat bearbeiten</a:t>
            </a:r>
          </a:p>
        </p:txBody>
      </p:sp>
      <p:sp>
        <p:nvSpPr>
          <p:cNvPr id="11" name="Textplatzhalter 7">
            <a:extLst>
              <a:ext uri="{FF2B5EF4-FFF2-40B4-BE49-F238E27FC236}">
                <a16:creationId xmlns:a16="http://schemas.microsoft.com/office/drawing/2014/main" id="{9AD04157-C5C5-3C42-8C9F-67FADA88E626}"/>
              </a:ext>
            </a:extLst>
          </p:cNvPr>
          <p:cNvSpPr>
            <a:spLocks noGrp="1"/>
          </p:cNvSpPr>
          <p:nvPr>
            <p:ph type="body" sz="quarter" idx="14"/>
          </p:nvPr>
        </p:nvSpPr>
        <p:spPr>
          <a:xfrm>
            <a:off x="4282274" y="1280567"/>
            <a:ext cx="3636000" cy="647700"/>
          </a:xfrm>
        </p:spPr>
        <p:txBody>
          <a:bodyPr tIns="0" anchor="ctr" anchorCtr="0">
            <a:normAutofit/>
          </a:bodyPr>
          <a:lstStyle>
            <a:lvl1pPr marL="0" indent="0">
              <a:spcBef>
                <a:spcPts val="0"/>
              </a:spcBef>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de-DE"/>
              <a:t>Mastertextformat bearbeiten</a:t>
            </a:r>
          </a:p>
        </p:txBody>
      </p:sp>
      <p:sp>
        <p:nvSpPr>
          <p:cNvPr id="12" name="Textplatzhalter 7">
            <a:extLst>
              <a:ext uri="{FF2B5EF4-FFF2-40B4-BE49-F238E27FC236}">
                <a16:creationId xmlns:a16="http://schemas.microsoft.com/office/drawing/2014/main" id="{CF292F4E-00F2-BE45-8AAA-BAF5F884322E}"/>
              </a:ext>
            </a:extLst>
          </p:cNvPr>
          <p:cNvSpPr>
            <a:spLocks noGrp="1"/>
          </p:cNvSpPr>
          <p:nvPr>
            <p:ph type="body" sz="quarter" idx="15"/>
          </p:nvPr>
        </p:nvSpPr>
        <p:spPr>
          <a:xfrm>
            <a:off x="8148013" y="1280567"/>
            <a:ext cx="3636000" cy="647700"/>
          </a:xfrm>
        </p:spPr>
        <p:txBody>
          <a:bodyPr tIns="0" anchor="ctr" anchorCtr="0">
            <a:normAutofit/>
          </a:bodyPr>
          <a:lstStyle>
            <a:lvl1pPr marL="0" indent="0">
              <a:spcBef>
                <a:spcPts val="0"/>
              </a:spcBef>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de-DE"/>
              <a:t>Mastertextformat bearbeiten</a:t>
            </a:r>
          </a:p>
        </p:txBody>
      </p:sp>
    </p:spTree>
    <p:extLst>
      <p:ext uri="{BB962C8B-B14F-4D97-AF65-F5344CB8AC3E}">
        <p14:creationId xmlns:p14="http://schemas.microsoft.com/office/powerpoint/2010/main" val="480700031"/>
      </p:ext>
    </p:extLst>
  </p:cSld>
  <p:clrMapOvr>
    <a:masterClrMapping/>
  </p:clrMapOvr>
  <p:extLst>
    <p:ext uri="{DCECCB84-F9BA-43D5-87BE-67443E8EF086}">
      <p15:sldGuideLst xmlns:p15="http://schemas.microsoft.com/office/powerpoint/2012/main">
        <p15:guide id="1" pos="2695" userDrawn="1">
          <p15:clr>
            <a:srgbClr val="FBAE40"/>
          </p15:clr>
        </p15:guide>
        <p15:guide id="2" pos="2555" userDrawn="1">
          <p15:clr>
            <a:srgbClr val="FBAE40"/>
          </p15:clr>
        </p15:guide>
        <p15:guide id="3" pos="4990" userDrawn="1">
          <p15:clr>
            <a:srgbClr val="FBAE40"/>
          </p15:clr>
        </p15:guide>
        <p15:guide id="4" pos="5132" userDrawn="1">
          <p15:clr>
            <a:srgbClr val="FBAE40"/>
          </p15:clr>
        </p15:guide>
        <p15:guide id="5" orient="horz" pos="1253" userDrawn="1">
          <p15:clr>
            <a:srgbClr val="FBAE40"/>
          </p15:clr>
        </p15:guide>
        <p15:guide id="6" orient="horz" pos="799"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Vergleich drei Inhalte in Box">
    <p:spTree>
      <p:nvGrpSpPr>
        <p:cNvPr id="1" name=""/>
        <p:cNvGrpSpPr/>
        <p:nvPr/>
      </p:nvGrpSpPr>
      <p:grpSpPr>
        <a:xfrm>
          <a:off x="0" y="0"/>
          <a:ext cx="0" cy="0"/>
          <a:chOff x="0" y="0"/>
          <a:chExt cx="0" cy="0"/>
        </a:xfrm>
      </p:grpSpPr>
      <p:sp>
        <p:nvSpPr>
          <p:cNvPr id="7" name="Fußzeilenplatzhalter 6">
            <a:extLst>
              <a:ext uri="{FF2B5EF4-FFF2-40B4-BE49-F238E27FC236}">
                <a16:creationId xmlns:a16="http://schemas.microsoft.com/office/drawing/2014/main" id="{1627AD4F-6A3B-4441-B752-F1D864DE3355}"/>
              </a:ext>
            </a:extLst>
          </p:cNvPr>
          <p:cNvSpPr>
            <a:spLocks noGrp="1"/>
          </p:cNvSpPr>
          <p:nvPr>
            <p:ph type="ftr" sz="quarter" idx="10"/>
          </p:nvPr>
        </p:nvSpPr>
        <p:spPr/>
        <p:txBody>
          <a:bodyPr/>
          <a:lstStyle/>
          <a:p>
            <a:endParaRPr lang="en-GB"/>
          </a:p>
        </p:txBody>
      </p:sp>
      <p:sp>
        <p:nvSpPr>
          <p:cNvPr id="8" name="Textplatzhalter 2">
            <a:extLst>
              <a:ext uri="{FF2B5EF4-FFF2-40B4-BE49-F238E27FC236}">
                <a16:creationId xmlns:a16="http://schemas.microsoft.com/office/drawing/2014/main" id="{D20F1B74-D245-D94A-BA92-6A61421FA9B7}"/>
              </a:ext>
            </a:extLst>
          </p:cNvPr>
          <p:cNvSpPr>
            <a:spLocks noGrp="1"/>
          </p:cNvSpPr>
          <p:nvPr>
            <p:ph idx="1"/>
          </p:nvPr>
        </p:nvSpPr>
        <p:spPr>
          <a:xfrm>
            <a:off x="416534" y="1989137"/>
            <a:ext cx="3636000" cy="4068763"/>
          </a:xfrm>
          <a:prstGeom prst="rect">
            <a:avLst/>
          </a:prstGeom>
          <a:solidFill>
            <a:schemeClr val="tx2">
              <a:lumMod val="40000"/>
              <a:lumOff val="60000"/>
            </a:schemeClr>
          </a:solidFill>
        </p:spPr>
        <p:txBody>
          <a:bodyPr vert="horz" lIns="216000" tIns="180000" rIns="108000" bIns="108000" rtlCol="0">
            <a:normAutofit/>
          </a:bodyPr>
          <a:lstStyle>
            <a:lvl1pPr>
              <a:buClr>
                <a:schemeClr val="accent1"/>
              </a:buClr>
              <a:defRPr lang="de-DE" dirty="0"/>
            </a:lvl1pPr>
            <a:lvl2pPr>
              <a:buClr>
                <a:schemeClr val="accent1"/>
              </a:buClr>
              <a:defRPr lang="de-DE" dirty="0"/>
            </a:lvl2pPr>
            <a:lvl3pPr>
              <a:buClr>
                <a:schemeClr val="accent1"/>
              </a:buClr>
              <a:defRPr lang="de-DE" dirty="0"/>
            </a:lvl3pPr>
            <a:lvl4pPr>
              <a:buClr>
                <a:schemeClr val="accent1"/>
              </a:buClr>
              <a:defRPr lang="de-DE" dirty="0"/>
            </a:lvl4pPr>
            <a:lvl5pPr>
              <a:buClr>
                <a:schemeClr val="accent1"/>
              </a:buClr>
              <a:defRPr lang="en-GB" dirty="0"/>
            </a:lvl5pPr>
          </a:lstStyle>
          <a:p>
            <a:pPr lvl="0">
              <a:buClr>
                <a:schemeClr val="accent1"/>
              </a:buClr>
            </a:pPr>
            <a:r>
              <a:rPr lang="de-DE"/>
              <a:t>Mastertextformat bearbeiten</a:t>
            </a:r>
          </a:p>
          <a:p>
            <a:pPr lvl="1">
              <a:buClr>
                <a:schemeClr val="accent1"/>
              </a:buClr>
            </a:pPr>
            <a:r>
              <a:rPr lang="de-DE"/>
              <a:t>Zweite Ebene</a:t>
            </a:r>
          </a:p>
          <a:p>
            <a:pPr lvl="2">
              <a:buClr>
                <a:schemeClr val="accent1"/>
              </a:buClr>
            </a:pPr>
            <a:r>
              <a:rPr lang="de-DE"/>
              <a:t>Dritte Ebene</a:t>
            </a:r>
          </a:p>
          <a:p>
            <a:pPr lvl="3">
              <a:buClr>
                <a:schemeClr val="accent1"/>
              </a:buClr>
            </a:pPr>
            <a:r>
              <a:rPr lang="de-DE"/>
              <a:t>Vierte Ebene</a:t>
            </a:r>
          </a:p>
          <a:p>
            <a:pPr lvl="4">
              <a:buClr>
                <a:schemeClr val="accent1"/>
              </a:buClr>
            </a:pPr>
            <a:r>
              <a:rPr lang="de-DE"/>
              <a:t>Fünfte Ebene</a:t>
            </a:r>
            <a:endParaRPr lang="en-GB"/>
          </a:p>
        </p:txBody>
      </p:sp>
      <p:sp>
        <p:nvSpPr>
          <p:cNvPr id="13" name="Textplatzhalter 2">
            <a:extLst>
              <a:ext uri="{FF2B5EF4-FFF2-40B4-BE49-F238E27FC236}">
                <a16:creationId xmlns:a16="http://schemas.microsoft.com/office/drawing/2014/main" id="{EF012643-E293-8743-9514-10BDA9CBA329}"/>
              </a:ext>
            </a:extLst>
          </p:cNvPr>
          <p:cNvSpPr>
            <a:spLocks noGrp="1"/>
          </p:cNvSpPr>
          <p:nvPr>
            <p:ph idx="11"/>
          </p:nvPr>
        </p:nvSpPr>
        <p:spPr>
          <a:xfrm>
            <a:off x="4282274" y="1989137"/>
            <a:ext cx="3636000" cy="4068763"/>
          </a:xfrm>
          <a:prstGeom prst="rect">
            <a:avLst/>
          </a:prstGeom>
          <a:solidFill>
            <a:schemeClr val="bg2"/>
          </a:solidFill>
        </p:spPr>
        <p:txBody>
          <a:bodyPr vert="horz" lIns="216000" tIns="180000" rIns="108000" bIns="108000" rtlCol="0">
            <a:normAutofit/>
          </a:bodyPr>
          <a:lstStyle>
            <a:lvl1pPr>
              <a:defRPr lang="de-DE" dirty="0"/>
            </a:lvl1pPr>
            <a:lvl2pPr>
              <a:defRPr lang="de-DE" dirty="0"/>
            </a:lvl2pPr>
            <a:lvl3pPr>
              <a:defRPr lang="de-DE" dirty="0"/>
            </a:lvl3pPr>
            <a:lvl4pPr>
              <a:defRPr lang="de-DE" dirty="0"/>
            </a:lvl4pPr>
            <a:lvl5pPr>
              <a:defRPr lang="en-GB" dirty="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14" name="Textplatzhalter 2">
            <a:extLst>
              <a:ext uri="{FF2B5EF4-FFF2-40B4-BE49-F238E27FC236}">
                <a16:creationId xmlns:a16="http://schemas.microsoft.com/office/drawing/2014/main" id="{83F72381-481F-8F42-8C73-F528C4D3335F}"/>
              </a:ext>
            </a:extLst>
          </p:cNvPr>
          <p:cNvSpPr>
            <a:spLocks noGrp="1"/>
          </p:cNvSpPr>
          <p:nvPr>
            <p:ph idx="12"/>
          </p:nvPr>
        </p:nvSpPr>
        <p:spPr>
          <a:xfrm>
            <a:off x="8148013" y="1989137"/>
            <a:ext cx="3636000" cy="4068763"/>
          </a:xfrm>
          <a:prstGeom prst="rect">
            <a:avLst/>
          </a:prstGeom>
          <a:solidFill>
            <a:schemeClr val="accent5">
              <a:lumMod val="20000"/>
              <a:lumOff val="80000"/>
            </a:schemeClr>
          </a:solidFill>
        </p:spPr>
        <p:txBody>
          <a:bodyPr vert="horz" lIns="216000" tIns="180000" rIns="108000" bIns="108000" rtlCol="0">
            <a:normAutofit/>
          </a:bodyPr>
          <a:lstStyle>
            <a:lvl1pPr>
              <a:buClr>
                <a:schemeClr val="accent5"/>
              </a:buClr>
              <a:defRPr lang="de-DE" dirty="0"/>
            </a:lvl1pPr>
            <a:lvl2pPr>
              <a:buClr>
                <a:schemeClr val="accent5"/>
              </a:buClr>
              <a:defRPr lang="de-DE" dirty="0"/>
            </a:lvl2pPr>
            <a:lvl3pPr>
              <a:buClr>
                <a:schemeClr val="accent5"/>
              </a:buClr>
              <a:defRPr lang="de-DE" dirty="0"/>
            </a:lvl3pPr>
            <a:lvl4pPr>
              <a:buClr>
                <a:schemeClr val="accent5"/>
              </a:buClr>
              <a:defRPr lang="de-DE" dirty="0"/>
            </a:lvl4pPr>
            <a:lvl5pPr>
              <a:buClr>
                <a:schemeClr val="accent5"/>
              </a:buClr>
              <a:defRPr lang="en-GB" dirty="0"/>
            </a:lvl5pPr>
          </a:lstStyle>
          <a:p>
            <a:pPr lvl="0">
              <a:buClr>
                <a:schemeClr val="accent5"/>
              </a:buClr>
            </a:pPr>
            <a:r>
              <a:rPr lang="de-DE"/>
              <a:t>Mastertextformat bearbeiten</a:t>
            </a:r>
          </a:p>
          <a:p>
            <a:pPr lvl="1">
              <a:buClr>
                <a:schemeClr val="accent5"/>
              </a:buClr>
            </a:pPr>
            <a:r>
              <a:rPr lang="de-DE"/>
              <a:t>Zweite Ebene</a:t>
            </a:r>
          </a:p>
          <a:p>
            <a:pPr lvl="2">
              <a:buClr>
                <a:schemeClr val="accent5"/>
              </a:buClr>
            </a:pPr>
            <a:r>
              <a:rPr lang="de-DE"/>
              <a:t>Dritte Ebene</a:t>
            </a:r>
          </a:p>
          <a:p>
            <a:pPr lvl="3">
              <a:buClr>
                <a:schemeClr val="accent5"/>
              </a:buClr>
            </a:pPr>
            <a:r>
              <a:rPr lang="de-DE"/>
              <a:t>Vierte Ebene</a:t>
            </a:r>
          </a:p>
          <a:p>
            <a:pPr lvl="4">
              <a:buClr>
                <a:schemeClr val="accent5"/>
              </a:buClr>
            </a:pPr>
            <a:r>
              <a:rPr lang="de-DE"/>
              <a:t>Fünfte Ebene</a:t>
            </a:r>
            <a:endParaRPr lang="en-GB"/>
          </a:p>
        </p:txBody>
      </p:sp>
      <p:sp>
        <p:nvSpPr>
          <p:cNvPr id="9" name="Textplatzhalter 7">
            <a:extLst>
              <a:ext uri="{FF2B5EF4-FFF2-40B4-BE49-F238E27FC236}">
                <a16:creationId xmlns:a16="http://schemas.microsoft.com/office/drawing/2014/main" id="{A11FC8FC-F0D6-0A44-9595-D93DA469358A}"/>
              </a:ext>
            </a:extLst>
          </p:cNvPr>
          <p:cNvSpPr>
            <a:spLocks noGrp="1"/>
          </p:cNvSpPr>
          <p:nvPr>
            <p:ph type="body" sz="quarter" idx="13"/>
          </p:nvPr>
        </p:nvSpPr>
        <p:spPr>
          <a:xfrm>
            <a:off x="416533" y="1280567"/>
            <a:ext cx="3636000" cy="647700"/>
          </a:xfrm>
        </p:spPr>
        <p:txBody>
          <a:bodyPr tIns="0" anchor="ctr" anchorCtr="0">
            <a:normAutofit/>
          </a:bodyPr>
          <a:lstStyle>
            <a:lvl1pPr marL="0" indent="0">
              <a:spcBef>
                <a:spcPts val="0"/>
              </a:spcBef>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de-DE"/>
              <a:t>Mastertextformat bearbeiten</a:t>
            </a:r>
          </a:p>
        </p:txBody>
      </p:sp>
      <p:sp>
        <p:nvSpPr>
          <p:cNvPr id="10" name="Titel 1">
            <a:extLst>
              <a:ext uri="{FF2B5EF4-FFF2-40B4-BE49-F238E27FC236}">
                <a16:creationId xmlns:a16="http://schemas.microsoft.com/office/drawing/2014/main" id="{D78BCD40-0503-F943-B9A3-ABA0AF41BF28}"/>
              </a:ext>
            </a:extLst>
          </p:cNvPr>
          <p:cNvSpPr>
            <a:spLocks noGrp="1"/>
          </p:cNvSpPr>
          <p:nvPr>
            <p:ph type="title"/>
          </p:nvPr>
        </p:nvSpPr>
        <p:spPr>
          <a:xfrm>
            <a:off x="416534" y="576394"/>
            <a:ext cx="11367479" cy="662400"/>
          </a:xfrm>
        </p:spPr>
        <p:txBody>
          <a:bodyPr anchor="b" anchorCtr="0">
            <a:normAutofit/>
          </a:bodyPr>
          <a:lstStyle/>
          <a:p>
            <a:r>
              <a:rPr lang="de-DE"/>
              <a:t>Mastertitelformat bearbeiten</a:t>
            </a:r>
          </a:p>
        </p:txBody>
      </p:sp>
      <p:sp>
        <p:nvSpPr>
          <p:cNvPr id="11" name="Textplatzhalter 7">
            <a:extLst>
              <a:ext uri="{FF2B5EF4-FFF2-40B4-BE49-F238E27FC236}">
                <a16:creationId xmlns:a16="http://schemas.microsoft.com/office/drawing/2014/main" id="{9AD04157-C5C5-3C42-8C9F-67FADA88E626}"/>
              </a:ext>
            </a:extLst>
          </p:cNvPr>
          <p:cNvSpPr>
            <a:spLocks noGrp="1"/>
          </p:cNvSpPr>
          <p:nvPr>
            <p:ph type="body" sz="quarter" idx="14"/>
          </p:nvPr>
        </p:nvSpPr>
        <p:spPr>
          <a:xfrm>
            <a:off x="4282274" y="1280567"/>
            <a:ext cx="3636000" cy="647700"/>
          </a:xfrm>
        </p:spPr>
        <p:txBody>
          <a:bodyPr tIns="0" anchor="ctr" anchorCtr="0">
            <a:normAutofit/>
          </a:bodyPr>
          <a:lstStyle>
            <a:lvl1pPr marL="0" indent="0">
              <a:spcBef>
                <a:spcPts val="0"/>
              </a:spcBef>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de-DE"/>
              <a:t>Mastertextformat bearbeiten</a:t>
            </a:r>
          </a:p>
        </p:txBody>
      </p:sp>
      <p:sp>
        <p:nvSpPr>
          <p:cNvPr id="12" name="Textplatzhalter 7">
            <a:extLst>
              <a:ext uri="{FF2B5EF4-FFF2-40B4-BE49-F238E27FC236}">
                <a16:creationId xmlns:a16="http://schemas.microsoft.com/office/drawing/2014/main" id="{CF292F4E-00F2-BE45-8AAA-BAF5F884322E}"/>
              </a:ext>
            </a:extLst>
          </p:cNvPr>
          <p:cNvSpPr>
            <a:spLocks noGrp="1"/>
          </p:cNvSpPr>
          <p:nvPr>
            <p:ph type="body" sz="quarter" idx="15"/>
          </p:nvPr>
        </p:nvSpPr>
        <p:spPr>
          <a:xfrm>
            <a:off x="8148013" y="1280567"/>
            <a:ext cx="3636000" cy="647700"/>
          </a:xfrm>
        </p:spPr>
        <p:txBody>
          <a:bodyPr tIns="0" anchor="ctr" anchorCtr="0">
            <a:normAutofit/>
          </a:bodyPr>
          <a:lstStyle>
            <a:lvl1pPr marL="0" indent="0">
              <a:spcBef>
                <a:spcPts val="0"/>
              </a:spcBef>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de-DE"/>
              <a:t>Mastertextformat bearbeiten</a:t>
            </a:r>
          </a:p>
        </p:txBody>
      </p:sp>
    </p:spTree>
    <p:extLst>
      <p:ext uri="{BB962C8B-B14F-4D97-AF65-F5344CB8AC3E}">
        <p14:creationId xmlns:p14="http://schemas.microsoft.com/office/powerpoint/2010/main" val="672200168"/>
      </p:ext>
    </p:extLst>
  </p:cSld>
  <p:clrMapOvr>
    <a:masterClrMapping/>
  </p:clrMapOvr>
  <p:extLst>
    <p:ext uri="{DCECCB84-F9BA-43D5-87BE-67443E8EF086}">
      <p15:sldGuideLst xmlns:p15="http://schemas.microsoft.com/office/powerpoint/2012/main">
        <p15:guide id="1" pos="2695" userDrawn="1">
          <p15:clr>
            <a:srgbClr val="FBAE40"/>
          </p15:clr>
        </p15:guide>
        <p15:guide id="2" pos="2555" userDrawn="1">
          <p15:clr>
            <a:srgbClr val="FBAE40"/>
          </p15:clr>
        </p15:guide>
        <p15:guide id="3" pos="4990" userDrawn="1">
          <p15:clr>
            <a:srgbClr val="FBAE40"/>
          </p15:clr>
        </p15:guide>
        <p15:guide id="4" pos="5132" userDrawn="1">
          <p15:clr>
            <a:srgbClr val="FBAE40"/>
          </p15:clr>
        </p15:guide>
        <p15:guide id="5" orient="horz" pos="1253" userDrawn="1">
          <p15:clr>
            <a:srgbClr val="FBAE40"/>
          </p15:clr>
        </p15:guide>
        <p15:guide id="6" orient="horz" pos="799"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ergleich drei">
    <p:spTree>
      <p:nvGrpSpPr>
        <p:cNvPr id="1" name=""/>
        <p:cNvGrpSpPr/>
        <p:nvPr/>
      </p:nvGrpSpPr>
      <p:grpSpPr>
        <a:xfrm>
          <a:off x="0" y="0"/>
          <a:ext cx="0" cy="0"/>
          <a:chOff x="0" y="0"/>
          <a:chExt cx="0" cy="0"/>
        </a:xfrm>
      </p:grpSpPr>
      <p:sp>
        <p:nvSpPr>
          <p:cNvPr id="7" name="Fußzeilenplatzhalter 6">
            <a:extLst>
              <a:ext uri="{FF2B5EF4-FFF2-40B4-BE49-F238E27FC236}">
                <a16:creationId xmlns:a16="http://schemas.microsoft.com/office/drawing/2014/main" id="{1627AD4F-6A3B-4441-B752-F1D864DE3355}"/>
              </a:ext>
            </a:extLst>
          </p:cNvPr>
          <p:cNvSpPr>
            <a:spLocks noGrp="1"/>
          </p:cNvSpPr>
          <p:nvPr>
            <p:ph type="ftr" sz="quarter" idx="10"/>
          </p:nvPr>
        </p:nvSpPr>
        <p:spPr/>
        <p:txBody>
          <a:bodyPr/>
          <a:lstStyle/>
          <a:p>
            <a:endParaRPr lang="en-GB"/>
          </a:p>
        </p:txBody>
      </p:sp>
      <p:sp>
        <p:nvSpPr>
          <p:cNvPr id="9" name="Textplatzhalter 7">
            <a:extLst>
              <a:ext uri="{FF2B5EF4-FFF2-40B4-BE49-F238E27FC236}">
                <a16:creationId xmlns:a16="http://schemas.microsoft.com/office/drawing/2014/main" id="{A11FC8FC-F0D6-0A44-9595-D93DA469358A}"/>
              </a:ext>
            </a:extLst>
          </p:cNvPr>
          <p:cNvSpPr>
            <a:spLocks noGrp="1"/>
          </p:cNvSpPr>
          <p:nvPr>
            <p:ph type="body" sz="quarter" idx="13"/>
          </p:nvPr>
        </p:nvSpPr>
        <p:spPr>
          <a:xfrm>
            <a:off x="416533" y="1280567"/>
            <a:ext cx="3636000" cy="647700"/>
          </a:xfrm>
        </p:spPr>
        <p:txBody>
          <a:bodyPr tIns="0" anchor="ctr" anchorCtr="0">
            <a:normAutofit/>
          </a:bodyPr>
          <a:lstStyle>
            <a:lvl1pPr marL="0" indent="0">
              <a:spcBef>
                <a:spcPts val="0"/>
              </a:spcBef>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de-DE"/>
              <a:t>Mastertextformat bearbeiten</a:t>
            </a:r>
          </a:p>
        </p:txBody>
      </p:sp>
      <p:sp>
        <p:nvSpPr>
          <p:cNvPr id="10" name="Titel 1">
            <a:extLst>
              <a:ext uri="{FF2B5EF4-FFF2-40B4-BE49-F238E27FC236}">
                <a16:creationId xmlns:a16="http://schemas.microsoft.com/office/drawing/2014/main" id="{D78BCD40-0503-F943-B9A3-ABA0AF41BF28}"/>
              </a:ext>
            </a:extLst>
          </p:cNvPr>
          <p:cNvSpPr>
            <a:spLocks noGrp="1"/>
          </p:cNvSpPr>
          <p:nvPr>
            <p:ph type="title"/>
          </p:nvPr>
        </p:nvSpPr>
        <p:spPr>
          <a:xfrm>
            <a:off x="416534" y="576394"/>
            <a:ext cx="11367479" cy="662400"/>
          </a:xfrm>
        </p:spPr>
        <p:txBody>
          <a:bodyPr anchor="b" anchorCtr="0">
            <a:normAutofit/>
          </a:bodyPr>
          <a:lstStyle/>
          <a:p>
            <a:r>
              <a:rPr lang="de-DE"/>
              <a:t>Mastertitelformat bearbeiten</a:t>
            </a:r>
          </a:p>
        </p:txBody>
      </p:sp>
      <p:sp>
        <p:nvSpPr>
          <p:cNvPr id="11" name="Textplatzhalter 7">
            <a:extLst>
              <a:ext uri="{FF2B5EF4-FFF2-40B4-BE49-F238E27FC236}">
                <a16:creationId xmlns:a16="http://schemas.microsoft.com/office/drawing/2014/main" id="{9AD04157-C5C5-3C42-8C9F-67FADA88E626}"/>
              </a:ext>
            </a:extLst>
          </p:cNvPr>
          <p:cNvSpPr>
            <a:spLocks noGrp="1"/>
          </p:cNvSpPr>
          <p:nvPr>
            <p:ph type="body" sz="quarter" idx="14"/>
          </p:nvPr>
        </p:nvSpPr>
        <p:spPr>
          <a:xfrm>
            <a:off x="4282274" y="1280567"/>
            <a:ext cx="3636000" cy="647700"/>
          </a:xfrm>
        </p:spPr>
        <p:txBody>
          <a:bodyPr tIns="0" anchor="ctr" anchorCtr="0">
            <a:normAutofit/>
          </a:bodyPr>
          <a:lstStyle>
            <a:lvl1pPr marL="0" indent="0">
              <a:spcBef>
                <a:spcPts val="0"/>
              </a:spcBef>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de-DE"/>
              <a:t>Mastertextformat bearbeiten</a:t>
            </a:r>
          </a:p>
        </p:txBody>
      </p:sp>
      <p:sp>
        <p:nvSpPr>
          <p:cNvPr id="12" name="Textplatzhalter 7">
            <a:extLst>
              <a:ext uri="{FF2B5EF4-FFF2-40B4-BE49-F238E27FC236}">
                <a16:creationId xmlns:a16="http://schemas.microsoft.com/office/drawing/2014/main" id="{CF292F4E-00F2-BE45-8AAA-BAF5F884322E}"/>
              </a:ext>
            </a:extLst>
          </p:cNvPr>
          <p:cNvSpPr>
            <a:spLocks noGrp="1"/>
          </p:cNvSpPr>
          <p:nvPr>
            <p:ph type="body" sz="quarter" idx="15"/>
          </p:nvPr>
        </p:nvSpPr>
        <p:spPr>
          <a:xfrm>
            <a:off x="8148013" y="1280567"/>
            <a:ext cx="3636000" cy="647700"/>
          </a:xfrm>
        </p:spPr>
        <p:txBody>
          <a:bodyPr tIns="0" anchor="ctr" anchorCtr="0">
            <a:normAutofit/>
          </a:bodyPr>
          <a:lstStyle>
            <a:lvl1pPr marL="0" indent="0">
              <a:spcBef>
                <a:spcPts val="0"/>
              </a:spcBef>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de-DE"/>
              <a:t>Mastertextformat bearbeiten</a:t>
            </a:r>
          </a:p>
        </p:txBody>
      </p:sp>
    </p:spTree>
    <p:extLst>
      <p:ext uri="{BB962C8B-B14F-4D97-AF65-F5344CB8AC3E}">
        <p14:creationId xmlns:p14="http://schemas.microsoft.com/office/powerpoint/2010/main" val="3325766477"/>
      </p:ext>
    </p:extLst>
  </p:cSld>
  <p:clrMapOvr>
    <a:masterClrMapping/>
  </p:clrMapOvr>
  <p:extLst>
    <p:ext uri="{DCECCB84-F9BA-43D5-87BE-67443E8EF086}">
      <p15:sldGuideLst xmlns:p15="http://schemas.microsoft.com/office/powerpoint/2012/main">
        <p15:guide id="1" pos="2695" userDrawn="1">
          <p15:clr>
            <a:srgbClr val="FBAE40"/>
          </p15:clr>
        </p15:guide>
        <p15:guide id="2" pos="2555" userDrawn="1">
          <p15:clr>
            <a:srgbClr val="FBAE40"/>
          </p15:clr>
        </p15:guide>
        <p15:guide id="3" pos="4990" userDrawn="1">
          <p15:clr>
            <a:srgbClr val="FBAE40"/>
          </p15:clr>
        </p15:guide>
        <p15:guide id="4" pos="5132" userDrawn="1">
          <p15:clr>
            <a:srgbClr val="FBAE40"/>
          </p15:clr>
        </p15:guide>
        <p15:guide id="5" orient="horz" pos="1253" userDrawn="1">
          <p15:clr>
            <a:srgbClr val="FBAE40"/>
          </p15:clr>
        </p15:guide>
        <p15:guide id="6" orient="horz" pos="79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2">
    <p:spTree>
      <p:nvGrpSpPr>
        <p:cNvPr id="1" name=""/>
        <p:cNvGrpSpPr/>
        <p:nvPr/>
      </p:nvGrpSpPr>
      <p:grpSpPr>
        <a:xfrm>
          <a:off x="0" y="0"/>
          <a:ext cx="0" cy="0"/>
          <a:chOff x="0" y="0"/>
          <a:chExt cx="0" cy="0"/>
        </a:xfrm>
      </p:grpSpPr>
      <p:pic>
        <p:nvPicPr>
          <p:cNvPr id="4" name="Grafik 3" descr="Ein Bild, das draußen, Himmel, Berg enthält.&#10;&#10;Automatisch generierte Beschreibung">
            <a:extLst>
              <a:ext uri="{FF2B5EF4-FFF2-40B4-BE49-F238E27FC236}">
                <a16:creationId xmlns:a16="http://schemas.microsoft.com/office/drawing/2014/main" id="{2A9EFC97-30D8-80D1-CA04-1EEF9288D02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609" t="13585" r="33854" b="47167"/>
          <a:stretch/>
        </p:blipFill>
        <p:spPr>
          <a:xfrm>
            <a:off x="0" y="331"/>
            <a:ext cx="12214744" cy="6057569"/>
          </a:xfrm>
          <a:prstGeom prst="rect">
            <a:avLst/>
          </a:prstGeom>
        </p:spPr>
      </p:pic>
      <p:sp>
        <p:nvSpPr>
          <p:cNvPr id="14" name="Freihandform 13">
            <a:extLst>
              <a:ext uri="{FF2B5EF4-FFF2-40B4-BE49-F238E27FC236}">
                <a16:creationId xmlns:a16="http://schemas.microsoft.com/office/drawing/2014/main" id="{2ADCDFB0-A1D1-3E46-9248-FE8301F2740C}"/>
              </a:ext>
            </a:extLst>
          </p:cNvPr>
          <p:cNvSpPr/>
          <p:nvPr userDrawn="1"/>
        </p:nvSpPr>
        <p:spPr>
          <a:xfrm>
            <a:off x="3770971" y="-1"/>
            <a:ext cx="8443773" cy="6069601"/>
          </a:xfrm>
          <a:custGeom>
            <a:avLst/>
            <a:gdLst>
              <a:gd name="connsiteX0" fmla="*/ 0 w 8443773"/>
              <a:gd name="connsiteY0" fmla="*/ 0 h 6069601"/>
              <a:gd name="connsiteX1" fmla="*/ 4648303 w 8443773"/>
              <a:gd name="connsiteY1" fmla="*/ 0 h 6069601"/>
              <a:gd name="connsiteX2" fmla="*/ 4648303 w 8443773"/>
              <a:gd name="connsiteY2" fmla="*/ 1 h 6069601"/>
              <a:gd name="connsiteX3" fmla="*/ 6533788 w 8443773"/>
              <a:gd name="connsiteY3" fmla="*/ 1 h 6069601"/>
              <a:gd name="connsiteX4" fmla="*/ 8443773 w 8443773"/>
              <a:gd name="connsiteY4" fmla="*/ 4498516 h 6069601"/>
              <a:gd name="connsiteX5" fmla="*/ 8443773 w 8443773"/>
              <a:gd name="connsiteY5" fmla="*/ 6069601 h 6069601"/>
              <a:gd name="connsiteX6" fmla="*/ 1885485 w 8443773"/>
              <a:gd name="connsiteY6" fmla="*/ 6069601 h 6069601"/>
              <a:gd name="connsiteX7" fmla="*/ 1885485 w 8443773"/>
              <a:gd name="connsiteY7" fmla="*/ 6069600 h 6069601"/>
              <a:gd name="connsiteX8" fmla="*/ 0 w 8443773"/>
              <a:gd name="connsiteY8" fmla="*/ 6069600 h 606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3773" h="6069601">
                <a:moveTo>
                  <a:pt x="0" y="0"/>
                </a:moveTo>
                <a:lnTo>
                  <a:pt x="4648303" y="0"/>
                </a:lnTo>
                <a:lnTo>
                  <a:pt x="4648303" y="1"/>
                </a:lnTo>
                <a:lnTo>
                  <a:pt x="6533788" y="1"/>
                </a:lnTo>
                <a:lnTo>
                  <a:pt x="8443773" y="4498516"/>
                </a:lnTo>
                <a:lnTo>
                  <a:pt x="8443773" y="6069601"/>
                </a:lnTo>
                <a:lnTo>
                  <a:pt x="1885485" y="6069601"/>
                </a:lnTo>
                <a:lnTo>
                  <a:pt x="1885485" y="6069600"/>
                </a:lnTo>
                <a:lnTo>
                  <a:pt x="0" y="606960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solidFill>
                <a:srgbClr val="FF0000"/>
              </a:solidFill>
            </a:endParaRPr>
          </a:p>
        </p:txBody>
      </p:sp>
      <p:sp>
        <p:nvSpPr>
          <p:cNvPr id="15" name="Freihandform 14">
            <a:extLst>
              <a:ext uri="{FF2B5EF4-FFF2-40B4-BE49-F238E27FC236}">
                <a16:creationId xmlns:a16="http://schemas.microsoft.com/office/drawing/2014/main" id="{993A3D39-DBD9-5343-972C-4D9AF69EF31B}"/>
              </a:ext>
            </a:extLst>
          </p:cNvPr>
          <p:cNvSpPr/>
          <p:nvPr userDrawn="1"/>
        </p:nvSpPr>
        <p:spPr>
          <a:xfrm>
            <a:off x="3770971" y="-1"/>
            <a:ext cx="7225341" cy="6069600"/>
          </a:xfrm>
          <a:custGeom>
            <a:avLst/>
            <a:gdLst>
              <a:gd name="connsiteX0" fmla="*/ 0 w 7225341"/>
              <a:gd name="connsiteY0" fmla="*/ 0 h 6068533"/>
              <a:gd name="connsiteX1" fmla="*/ 4648303 w 7225341"/>
              <a:gd name="connsiteY1" fmla="*/ 0 h 6068533"/>
              <a:gd name="connsiteX2" fmla="*/ 7225341 w 7225341"/>
              <a:gd name="connsiteY2" fmla="*/ 6068533 h 6068533"/>
              <a:gd name="connsiteX3" fmla="*/ 0 w 7225341"/>
              <a:gd name="connsiteY3" fmla="*/ 6068533 h 6068533"/>
            </a:gdLst>
            <a:ahLst/>
            <a:cxnLst>
              <a:cxn ang="0">
                <a:pos x="connsiteX0" y="connsiteY0"/>
              </a:cxn>
              <a:cxn ang="0">
                <a:pos x="connsiteX1" y="connsiteY1"/>
              </a:cxn>
              <a:cxn ang="0">
                <a:pos x="connsiteX2" y="connsiteY2"/>
              </a:cxn>
              <a:cxn ang="0">
                <a:pos x="connsiteX3" y="connsiteY3"/>
              </a:cxn>
            </a:cxnLst>
            <a:rect l="l" t="t" r="r" b="b"/>
            <a:pathLst>
              <a:path w="7225341" h="6068533">
                <a:moveTo>
                  <a:pt x="0" y="0"/>
                </a:moveTo>
                <a:lnTo>
                  <a:pt x="4648303" y="0"/>
                </a:lnTo>
                <a:lnTo>
                  <a:pt x="7225341" y="6068533"/>
                </a:lnTo>
                <a:lnTo>
                  <a:pt x="0" y="60685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solidFill>
                <a:srgbClr val="FF0000"/>
              </a:solidFill>
            </a:endParaRPr>
          </a:p>
        </p:txBody>
      </p:sp>
      <p:sp>
        <p:nvSpPr>
          <p:cNvPr id="13" name="Freihandform 12">
            <a:extLst>
              <a:ext uri="{FF2B5EF4-FFF2-40B4-BE49-F238E27FC236}">
                <a16:creationId xmlns:a16="http://schemas.microsoft.com/office/drawing/2014/main" id="{4A5466CB-89E5-464F-82FA-7F08827DF71B}"/>
              </a:ext>
            </a:extLst>
          </p:cNvPr>
          <p:cNvSpPr/>
          <p:nvPr userDrawn="1"/>
        </p:nvSpPr>
        <p:spPr>
          <a:xfrm>
            <a:off x="1885486" y="-1"/>
            <a:ext cx="7225341" cy="6069600"/>
          </a:xfrm>
          <a:custGeom>
            <a:avLst/>
            <a:gdLst>
              <a:gd name="connsiteX0" fmla="*/ 0 w 7225341"/>
              <a:gd name="connsiteY0" fmla="*/ 0 h 6068533"/>
              <a:gd name="connsiteX1" fmla="*/ 4648303 w 7225341"/>
              <a:gd name="connsiteY1" fmla="*/ 0 h 6068533"/>
              <a:gd name="connsiteX2" fmla="*/ 7225341 w 7225341"/>
              <a:gd name="connsiteY2" fmla="*/ 6068533 h 6068533"/>
              <a:gd name="connsiteX3" fmla="*/ 0 w 7225341"/>
              <a:gd name="connsiteY3" fmla="*/ 6068533 h 6068533"/>
            </a:gdLst>
            <a:ahLst/>
            <a:cxnLst>
              <a:cxn ang="0">
                <a:pos x="connsiteX0" y="connsiteY0"/>
              </a:cxn>
              <a:cxn ang="0">
                <a:pos x="connsiteX1" y="connsiteY1"/>
              </a:cxn>
              <a:cxn ang="0">
                <a:pos x="connsiteX2" y="connsiteY2"/>
              </a:cxn>
              <a:cxn ang="0">
                <a:pos x="connsiteX3" y="connsiteY3"/>
              </a:cxn>
            </a:cxnLst>
            <a:rect l="l" t="t" r="r" b="b"/>
            <a:pathLst>
              <a:path w="7225341" h="6068533">
                <a:moveTo>
                  <a:pt x="0" y="0"/>
                </a:moveTo>
                <a:lnTo>
                  <a:pt x="4648303" y="0"/>
                </a:lnTo>
                <a:lnTo>
                  <a:pt x="7225341" y="6068533"/>
                </a:lnTo>
                <a:lnTo>
                  <a:pt x="0" y="60685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solidFill>
                <a:srgbClr val="FF0000"/>
              </a:solidFill>
            </a:endParaRPr>
          </a:p>
        </p:txBody>
      </p:sp>
      <p:sp>
        <p:nvSpPr>
          <p:cNvPr id="22" name="Freihandform 21">
            <a:extLst>
              <a:ext uri="{FF2B5EF4-FFF2-40B4-BE49-F238E27FC236}">
                <a16:creationId xmlns:a16="http://schemas.microsoft.com/office/drawing/2014/main" id="{925D116F-87BF-2D47-B562-0B0F3E7C3ADD}"/>
              </a:ext>
            </a:extLst>
          </p:cNvPr>
          <p:cNvSpPr/>
          <p:nvPr userDrawn="1"/>
        </p:nvSpPr>
        <p:spPr>
          <a:xfrm>
            <a:off x="1" y="0"/>
            <a:ext cx="7225341" cy="6069600"/>
          </a:xfrm>
          <a:custGeom>
            <a:avLst/>
            <a:gdLst>
              <a:gd name="connsiteX0" fmla="*/ 0 w 7225341"/>
              <a:gd name="connsiteY0" fmla="*/ 0 h 6068533"/>
              <a:gd name="connsiteX1" fmla="*/ 4648303 w 7225341"/>
              <a:gd name="connsiteY1" fmla="*/ 0 h 6068533"/>
              <a:gd name="connsiteX2" fmla="*/ 7225341 w 7225341"/>
              <a:gd name="connsiteY2" fmla="*/ 6068533 h 6068533"/>
              <a:gd name="connsiteX3" fmla="*/ 0 w 7225341"/>
              <a:gd name="connsiteY3" fmla="*/ 6068533 h 6068533"/>
            </a:gdLst>
            <a:ahLst/>
            <a:cxnLst>
              <a:cxn ang="0">
                <a:pos x="connsiteX0" y="connsiteY0"/>
              </a:cxn>
              <a:cxn ang="0">
                <a:pos x="connsiteX1" y="connsiteY1"/>
              </a:cxn>
              <a:cxn ang="0">
                <a:pos x="connsiteX2" y="connsiteY2"/>
              </a:cxn>
              <a:cxn ang="0">
                <a:pos x="connsiteX3" y="connsiteY3"/>
              </a:cxn>
            </a:cxnLst>
            <a:rect l="l" t="t" r="r" b="b"/>
            <a:pathLst>
              <a:path w="7225341" h="6068533">
                <a:moveTo>
                  <a:pt x="0" y="0"/>
                </a:moveTo>
                <a:lnTo>
                  <a:pt x="4648303" y="0"/>
                </a:lnTo>
                <a:lnTo>
                  <a:pt x="7225341" y="6068533"/>
                </a:lnTo>
                <a:lnTo>
                  <a:pt x="0" y="606853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pic>
        <p:nvPicPr>
          <p:cNvPr id="11" name="Grafik 10">
            <a:extLst>
              <a:ext uri="{FF2B5EF4-FFF2-40B4-BE49-F238E27FC236}">
                <a16:creationId xmlns:a16="http://schemas.microsoft.com/office/drawing/2014/main" id="{DE761D34-60C5-914D-93B3-40820DFF0B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534" y="6281613"/>
            <a:ext cx="2117301" cy="349200"/>
          </a:xfrm>
          <a:prstGeom prst="rect">
            <a:avLst/>
          </a:prstGeom>
        </p:spPr>
      </p:pic>
      <p:sp>
        <p:nvSpPr>
          <p:cNvPr id="12" name="Titel 26">
            <a:extLst>
              <a:ext uri="{FF2B5EF4-FFF2-40B4-BE49-F238E27FC236}">
                <a16:creationId xmlns:a16="http://schemas.microsoft.com/office/drawing/2014/main" id="{4499D6E5-6225-7D20-33A9-284E3D665BCC}"/>
              </a:ext>
            </a:extLst>
          </p:cNvPr>
          <p:cNvSpPr>
            <a:spLocks noGrp="1"/>
          </p:cNvSpPr>
          <p:nvPr>
            <p:ph type="title"/>
          </p:nvPr>
        </p:nvSpPr>
        <p:spPr>
          <a:xfrm>
            <a:off x="417601" y="333375"/>
            <a:ext cx="5664673" cy="3966559"/>
          </a:xfrm>
          <a:custGeom>
            <a:avLst/>
            <a:gdLst>
              <a:gd name="connsiteX0" fmla="*/ 0 w 5664673"/>
              <a:gd name="connsiteY0" fmla="*/ 0 h 3966559"/>
              <a:gd name="connsiteX1" fmla="*/ 3980547 w 5664673"/>
              <a:gd name="connsiteY1" fmla="*/ 0 h 3966559"/>
              <a:gd name="connsiteX2" fmla="*/ 5664673 w 5664673"/>
              <a:gd name="connsiteY2" fmla="*/ 3966559 h 3966559"/>
              <a:gd name="connsiteX3" fmla="*/ 0 w 5664673"/>
              <a:gd name="connsiteY3" fmla="*/ 3966559 h 3966559"/>
            </a:gdLst>
            <a:ahLst/>
            <a:cxnLst>
              <a:cxn ang="0">
                <a:pos x="connsiteX0" y="connsiteY0"/>
              </a:cxn>
              <a:cxn ang="0">
                <a:pos x="connsiteX1" y="connsiteY1"/>
              </a:cxn>
              <a:cxn ang="0">
                <a:pos x="connsiteX2" y="connsiteY2"/>
              </a:cxn>
              <a:cxn ang="0">
                <a:pos x="connsiteX3" y="connsiteY3"/>
              </a:cxn>
            </a:cxnLst>
            <a:rect l="l" t="t" r="r" b="b"/>
            <a:pathLst>
              <a:path w="5664673" h="3966559">
                <a:moveTo>
                  <a:pt x="0" y="0"/>
                </a:moveTo>
                <a:lnTo>
                  <a:pt x="3980547" y="0"/>
                </a:lnTo>
                <a:lnTo>
                  <a:pt x="5664673" y="3966559"/>
                </a:lnTo>
                <a:lnTo>
                  <a:pt x="0" y="3966559"/>
                </a:lnTo>
                <a:close/>
              </a:path>
            </a:pathLst>
          </a:custGeom>
        </p:spPr>
        <p:txBody>
          <a:bodyPr wrap="square" anchor="b">
            <a:normAutofit/>
          </a:bodyPr>
          <a:lstStyle>
            <a:lvl1pPr algn="l">
              <a:defRPr sz="4800">
                <a:solidFill>
                  <a:schemeClr val="bg1"/>
                </a:solidFill>
              </a:defRPr>
            </a:lvl1pPr>
          </a:lstStyle>
          <a:p>
            <a:r>
              <a:rPr lang="de-DE"/>
              <a:t>Mastertitelformat bearbeiten</a:t>
            </a:r>
            <a:endParaRPr lang="en-GB"/>
          </a:p>
        </p:txBody>
      </p:sp>
      <p:sp>
        <p:nvSpPr>
          <p:cNvPr id="16" name="Textplatzhalter 27">
            <a:extLst>
              <a:ext uri="{FF2B5EF4-FFF2-40B4-BE49-F238E27FC236}">
                <a16:creationId xmlns:a16="http://schemas.microsoft.com/office/drawing/2014/main" id="{EA516F4D-3B07-0EA6-5243-F36C9710EE85}"/>
              </a:ext>
            </a:extLst>
          </p:cNvPr>
          <p:cNvSpPr>
            <a:spLocks noGrp="1"/>
          </p:cNvSpPr>
          <p:nvPr>
            <p:ph type="body" idx="1"/>
          </p:nvPr>
        </p:nvSpPr>
        <p:spPr>
          <a:xfrm>
            <a:off x="417601" y="4444615"/>
            <a:ext cx="6363053" cy="1500187"/>
          </a:xfrm>
          <a:custGeom>
            <a:avLst/>
            <a:gdLst>
              <a:gd name="connsiteX0" fmla="*/ 0 w 6363053"/>
              <a:gd name="connsiteY0" fmla="*/ 0 h 1500187"/>
              <a:gd name="connsiteX1" fmla="*/ 5726102 w 6363053"/>
              <a:gd name="connsiteY1" fmla="*/ 0 h 1500187"/>
              <a:gd name="connsiteX2" fmla="*/ 6363053 w 6363053"/>
              <a:gd name="connsiteY2" fmla="*/ 1500187 h 1500187"/>
              <a:gd name="connsiteX3" fmla="*/ 0 w 6363053"/>
              <a:gd name="connsiteY3" fmla="*/ 1500187 h 1500187"/>
            </a:gdLst>
            <a:ahLst/>
            <a:cxnLst>
              <a:cxn ang="0">
                <a:pos x="connsiteX0" y="connsiteY0"/>
              </a:cxn>
              <a:cxn ang="0">
                <a:pos x="connsiteX1" y="connsiteY1"/>
              </a:cxn>
              <a:cxn ang="0">
                <a:pos x="connsiteX2" y="connsiteY2"/>
              </a:cxn>
              <a:cxn ang="0">
                <a:pos x="connsiteX3" y="connsiteY3"/>
              </a:cxn>
            </a:cxnLst>
            <a:rect l="l" t="t" r="r" b="b"/>
            <a:pathLst>
              <a:path w="6363053" h="1500187">
                <a:moveTo>
                  <a:pt x="0" y="0"/>
                </a:moveTo>
                <a:lnTo>
                  <a:pt x="5726102" y="0"/>
                </a:lnTo>
                <a:lnTo>
                  <a:pt x="6363053" y="1500187"/>
                </a:lnTo>
                <a:lnTo>
                  <a:pt x="0" y="1500187"/>
                </a:lnTo>
                <a:close/>
              </a:path>
            </a:pathLst>
          </a:custGeom>
        </p:spPr>
        <p:txBody>
          <a:bodyPr wrap="square">
            <a:normAutofit/>
          </a:bodyPr>
          <a:lstStyle>
            <a:lvl1pPr marL="0" indent="0" algn="l">
              <a:lnSpc>
                <a:spcPct val="100000"/>
              </a:lnSpc>
              <a:spcBef>
                <a:spcPts val="0"/>
              </a:spcBef>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Tree>
    <p:extLst>
      <p:ext uri="{BB962C8B-B14F-4D97-AF65-F5344CB8AC3E}">
        <p14:creationId xmlns:p14="http://schemas.microsoft.com/office/powerpoint/2010/main" val="3799539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447F136F-14CE-B248-B550-E041876EB5FE}"/>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39423549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sp>
        <p:nvSpPr>
          <p:cNvPr id="6" name="Fußzeilenplatzhalter 5">
            <a:extLst>
              <a:ext uri="{FF2B5EF4-FFF2-40B4-BE49-F238E27FC236}">
                <a16:creationId xmlns:a16="http://schemas.microsoft.com/office/drawing/2014/main" id="{D3FCC586-3FDE-D24C-8463-C5FFA08A0544}"/>
              </a:ext>
            </a:extLst>
          </p:cNvPr>
          <p:cNvSpPr>
            <a:spLocks noGrp="1"/>
          </p:cNvSpPr>
          <p:nvPr>
            <p:ph type="ftr" sz="quarter" idx="10"/>
          </p:nvPr>
        </p:nvSpPr>
        <p:spPr/>
        <p:txBody>
          <a:bodyPr/>
          <a:lstStyle/>
          <a:p>
            <a:endParaRPr lang="en-GB"/>
          </a:p>
        </p:txBody>
      </p:sp>
      <p:sp>
        <p:nvSpPr>
          <p:cNvPr id="8" name="Titel 7">
            <a:extLst>
              <a:ext uri="{FF2B5EF4-FFF2-40B4-BE49-F238E27FC236}">
                <a16:creationId xmlns:a16="http://schemas.microsoft.com/office/drawing/2014/main" id="{DDD01E75-2F25-3D40-AA15-DE6C918EFC53}"/>
              </a:ext>
            </a:extLst>
          </p:cNvPr>
          <p:cNvSpPr>
            <a:spLocks noGrp="1"/>
          </p:cNvSpPr>
          <p:nvPr>
            <p:ph type="title"/>
          </p:nvPr>
        </p:nvSpPr>
        <p:spPr/>
        <p:txBody>
          <a:bodyPr/>
          <a:lstStyle/>
          <a:p>
            <a:r>
              <a:rPr lang="de-DE"/>
              <a:t>Mastertitelformat bearbeiten</a:t>
            </a:r>
          </a:p>
        </p:txBody>
      </p:sp>
      <p:sp>
        <p:nvSpPr>
          <p:cNvPr id="12" name="Textplatzhalter 2">
            <a:extLst>
              <a:ext uri="{FF2B5EF4-FFF2-40B4-BE49-F238E27FC236}">
                <a16:creationId xmlns:a16="http://schemas.microsoft.com/office/drawing/2014/main" id="{6F323123-07A0-6A47-977A-CC0AD1AF5D3B}"/>
              </a:ext>
            </a:extLst>
          </p:cNvPr>
          <p:cNvSpPr>
            <a:spLocks noGrp="1"/>
          </p:cNvSpPr>
          <p:nvPr>
            <p:ph idx="1"/>
          </p:nvPr>
        </p:nvSpPr>
        <p:spPr>
          <a:xfrm>
            <a:off x="416534" y="1665289"/>
            <a:ext cx="11367479" cy="4392612"/>
          </a:xfrm>
          <a:prstGeom prst="rect">
            <a:avLst/>
          </a:prstGeom>
          <a:solidFill>
            <a:schemeClr val="bg2"/>
          </a:solidFill>
        </p:spPr>
        <p:txBody>
          <a:bodyPr vert="horz" lIns="216000" tIns="180000" rIns="108000" bIns="108000" rtlCol="0">
            <a:normAutofit/>
          </a:bodyPr>
          <a:lstStyle>
            <a:lvl1pPr>
              <a:spcAft>
                <a:spcPts val="200"/>
              </a:spcAft>
              <a:defRPr/>
            </a:lvl1pPr>
            <a:lvl2pPr>
              <a:spcAft>
                <a:spcPts val="200"/>
              </a:spcAft>
              <a:defRPr/>
            </a:lvl2pPr>
            <a:lvl3pPr>
              <a:spcAft>
                <a:spcPts val="200"/>
              </a:spcAft>
              <a:defRPr/>
            </a:lvl3pPr>
            <a:lvl4pPr>
              <a:spcAft>
                <a:spcPts val="200"/>
              </a:spcAft>
              <a:defRPr/>
            </a:lvl4pPr>
            <a:lvl5pPr>
              <a:spcAft>
                <a:spcPts val="200"/>
              </a:spcAft>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Tree>
    <p:extLst>
      <p:ext uri="{BB962C8B-B14F-4D97-AF65-F5344CB8AC3E}">
        <p14:creationId xmlns:p14="http://schemas.microsoft.com/office/powerpoint/2010/main" val="3567144960"/>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clusion with subline">
    <p:spTree>
      <p:nvGrpSpPr>
        <p:cNvPr id="1" name=""/>
        <p:cNvGrpSpPr/>
        <p:nvPr/>
      </p:nvGrpSpPr>
      <p:grpSpPr>
        <a:xfrm>
          <a:off x="0" y="0"/>
          <a:ext cx="0" cy="0"/>
          <a:chOff x="0" y="0"/>
          <a:chExt cx="0" cy="0"/>
        </a:xfrm>
      </p:grpSpPr>
      <p:sp>
        <p:nvSpPr>
          <p:cNvPr id="6" name="Textplatzhalter 7">
            <a:extLst>
              <a:ext uri="{FF2B5EF4-FFF2-40B4-BE49-F238E27FC236}">
                <a16:creationId xmlns:a16="http://schemas.microsoft.com/office/drawing/2014/main" id="{8D55F383-357D-3547-9530-33C747B445F1}"/>
              </a:ext>
            </a:extLst>
          </p:cNvPr>
          <p:cNvSpPr>
            <a:spLocks noGrp="1"/>
          </p:cNvSpPr>
          <p:nvPr>
            <p:ph type="body" sz="quarter" idx="12"/>
          </p:nvPr>
        </p:nvSpPr>
        <p:spPr>
          <a:xfrm>
            <a:off x="416533" y="1280567"/>
            <a:ext cx="11367480" cy="647700"/>
          </a:xfrm>
        </p:spPr>
        <p:txBody>
          <a:bodyPr tIns="0" anchor="ctr" anchorCtr="0">
            <a:normAutofit/>
          </a:bodyPr>
          <a:lstStyle>
            <a:lvl1pPr marL="0" indent="0">
              <a:spcBef>
                <a:spcPts val="0"/>
              </a:spcBef>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de-DE"/>
              <a:t>Mastertextformat bearbeiten</a:t>
            </a:r>
          </a:p>
        </p:txBody>
      </p:sp>
      <p:sp>
        <p:nvSpPr>
          <p:cNvPr id="8" name="Textplatzhalter 2">
            <a:extLst>
              <a:ext uri="{FF2B5EF4-FFF2-40B4-BE49-F238E27FC236}">
                <a16:creationId xmlns:a16="http://schemas.microsoft.com/office/drawing/2014/main" id="{65E62050-EBFA-FE49-8A3F-41245667F618}"/>
              </a:ext>
            </a:extLst>
          </p:cNvPr>
          <p:cNvSpPr>
            <a:spLocks noGrp="1"/>
          </p:cNvSpPr>
          <p:nvPr>
            <p:ph idx="1"/>
          </p:nvPr>
        </p:nvSpPr>
        <p:spPr>
          <a:xfrm>
            <a:off x="416534" y="1989138"/>
            <a:ext cx="11367478" cy="4068763"/>
          </a:xfrm>
          <a:prstGeom prst="rect">
            <a:avLst/>
          </a:prstGeom>
          <a:solidFill>
            <a:schemeClr val="bg2"/>
          </a:solidFill>
        </p:spPr>
        <p:txBody>
          <a:bodyPr vert="horz" lIns="216000" tIns="180000" rIns="108000" bIns="108000" rtlCol="0">
            <a:normAutofit/>
          </a:bodyPr>
          <a:lstStyle>
            <a:lvl1pPr>
              <a:defRPr lang="de-DE" dirty="0"/>
            </a:lvl1pPr>
            <a:lvl2pPr>
              <a:defRPr lang="de-DE" dirty="0"/>
            </a:lvl2pPr>
            <a:lvl3pPr>
              <a:defRPr lang="de-DE" dirty="0"/>
            </a:lvl3pPr>
            <a:lvl4pPr>
              <a:defRPr lang="de-DE" dirty="0"/>
            </a:lvl4pPr>
            <a:lvl5pPr>
              <a:defRPr lang="en-GB" dirty="0"/>
            </a:lvl5pPr>
          </a:lstStyle>
          <a:p>
            <a:pPr lvl="0">
              <a:spcAft>
                <a:spcPts val="200"/>
              </a:spcAft>
            </a:pPr>
            <a:r>
              <a:rPr lang="de-DE"/>
              <a:t>Mastertextformat bearbeiten</a:t>
            </a:r>
          </a:p>
          <a:p>
            <a:pPr lvl="1">
              <a:spcAft>
                <a:spcPts val="200"/>
              </a:spcAft>
            </a:pPr>
            <a:r>
              <a:rPr lang="de-DE"/>
              <a:t>Zweite Ebene</a:t>
            </a:r>
          </a:p>
          <a:p>
            <a:pPr lvl="2">
              <a:spcAft>
                <a:spcPts val="200"/>
              </a:spcAft>
            </a:pPr>
            <a:r>
              <a:rPr lang="de-DE"/>
              <a:t>Dritte Ebene</a:t>
            </a:r>
          </a:p>
          <a:p>
            <a:pPr lvl="3">
              <a:spcAft>
                <a:spcPts val="200"/>
              </a:spcAft>
            </a:pPr>
            <a:r>
              <a:rPr lang="de-DE"/>
              <a:t>Vierte Ebene</a:t>
            </a:r>
          </a:p>
          <a:p>
            <a:pPr lvl="4">
              <a:spcAft>
                <a:spcPts val="200"/>
              </a:spcAft>
            </a:pPr>
            <a:r>
              <a:rPr lang="de-DE"/>
              <a:t>Fünfte Ebene</a:t>
            </a:r>
            <a:endParaRPr lang="en-GB"/>
          </a:p>
        </p:txBody>
      </p:sp>
      <p:sp>
        <p:nvSpPr>
          <p:cNvPr id="2" name="Titel 1">
            <a:extLst>
              <a:ext uri="{FF2B5EF4-FFF2-40B4-BE49-F238E27FC236}">
                <a16:creationId xmlns:a16="http://schemas.microsoft.com/office/drawing/2014/main" id="{7B24DF94-7AE6-ED40-B310-29B1A5873206}"/>
              </a:ext>
            </a:extLst>
          </p:cNvPr>
          <p:cNvSpPr>
            <a:spLocks noGrp="1"/>
          </p:cNvSpPr>
          <p:nvPr>
            <p:ph type="title"/>
          </p:nvPr>
        </p:nvSpPr>
        <p:spPr>
          <a:xfrm>
            <a:off x="416534" y="576394"/>
            <a:ext cx="11367479" cy="662400"/>
          </a:xfrm>
        </p:spPr>
        <p:txBody>
          <a:bodyPr anchor="b" anchorCtr="0">
            <a:normAutofit/>
          </a:bodyPr>
          <a:lstStyle/>
          <a:p>
            <a:r>
              <a:rPr lang="de-DE"/>
              <a:t>Mastertitelformat bearbeiten</a:t>
            </a:r>
          </a:p>
        </p:txBody>
      </p:sp>
      <p:sp>
        <p:nvSpPr>
          <p:cNvPr id="3" name="Fußzeilenplatzhalter 2">
            <a:extLst>
              <a:ext uri="{FF2B5EF4-FFF2-40B4-BE49-F238E27FC236}">
                <a16:creationId xmlns:a16="http://schemas.microsoft.com/office/drawing/2014/main" id="{F4DC96D4-4D59-5245-B81F-17641A3F9413}"/>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1861334607"/>
      </p:ext>
    </p:extLst>
  </p:cSld>
  <p:clrMapOvr>
    <a:masterClrMapping/>
  </p:clrMapOvr>
  <p:extLst>
    <p:ext uri="{DCECCB84-F9BA-43D5-87BE-67443E8EF086}">
      <p15:sldGuideLst xmlns:p15="http://schemas.microsoft.com/office/powerpoint/2012/main">
        <p15:guide id="1" orient="horz" pos="1253" userDrawn="1">
          <p15:clr>
            <a:srgbClr val="FBAE40"/>
          </p15:clr>
        </p15:guide>
        <p15:guide id="2" orient="horz" pos="799"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portant">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CCE7A1D-7CD8-9F4D-90C1-B1F4EB5374F9}"/>
              </a:ext>
            </a:extLst>
          </p:cNvPr>
          <p:cNvSpPr>
            <a:spLocks noGrp="1"/>
          </p:cNvSpPr>
          <p:nvPr>
            <p:ph type="title"/>
          </p:nvPr>
        </p:nvSpPr>
        <p:spPr/>
        <p:txBody>
          <a:bodyPr/>
          <a:lstStyle/>
          <a:p>
            <a:r>
              <a:rPr lang="de-DE"/>
              <a:t>Mastertitelformat bearbeiten</a:t>
            </a:r>
          </a:p>
        </p:txBody>
      </p:sp>
      <p:sp>
        <p:nvSpPr>
          <p:cNvPr id="5" name="Fußzeilenplatzhalter 4">
            <a:extLst>
              <a:ext uri="{FF2B5EF4-FFF2-40B4-BE49-F238E27FC236}">
                <a16:creationId xmlns:a16="http://schemas.microsoft.com/office/drawing/2014/main" id="{D8425C82-45FC-9A4F-80EA-BE7C575B7F7B}"/>
              </a:ext>
            </a:extLst>
          </p:cNvPr>
          <p:cNvSpPr>
            <a:spLocks noGrp="1"/>
          </p:cNvSpPr>
          <p:nvPr>
            <p:ph type="ftr" sz="quarter" idx="10"/>
          </p:nvPr>
        </p:nvSpPr>
        <p:spPr/>
        <p:txBody>
          <a:bodyPr/>
          <a:lstStyle/>
          <a:p>
            <a:endParaRPr lang="en-GB"/>
          </a:p>
        </p:txBody>
      </p:sp>
      <p:sp>
        <p:nvSpPr>
          <p:cNvPr id="4" name="Textplatzhalter 3">
            <a:extLst>
              <a:ext uri="{FF2B5EF4-FFF2-40B4-BE49-F238E27FC236}">
                <a16:creationId xmlns:a16="http://schemas.microsoft.com/office/drawing/2014/main" id="{EF3AA4C6-FD2F-154B-B8C9-F6C83FDD5E0A}"/>
              </a:ext>
            </a:extLst>
          </p:cNvPr>
          <p:cNvSpPr>
            <a:spLocks noGrp="1"/>
          </p:cNvSpPr>
          <p:nvPr>
            <p:ph type="body" sz="quarter" idx="11" hasCustomPrompt="1"/>
          </p:nvPr>
        </p:nvSpPr>
        <p:spPr>
          <a:xfrm>
            <a:off x="416534" y="1665288"/>
            <a:ext cx="936000" cy="936000"/>
          </a:xfrm>
          <a:solidFill>
            <a:schemeClr val="accent1"/>
          </a:solidFill>
        </p:spPr>
        <p:txBody>
          <a:bodyPr lIns="0" anchor="ctr" anchorCtr="0">
            <a:normAutofit/>
          </a:bodyPr>
          <a:lstStyle>
            <a:lvl1pPr marL="0" indent="0" algn="ctr">
              <a:buNone/>
              <a:defRPr sz="4000" b="1">
                <a:solidFill>
                  <a:schemeClr val="bg1"/>
                </a:solidFill>
              </a:defRPr>
            </a:lvl1pPr>
          </a:lstStyle>
          <a:p>
            <a:pPr lvl="0"/>
            <a:r>
              <a:rPr lang="de-DE"/>
              <a:t>1</a:t>
            </a:r>
          </a:p>
        </p:txBody>
      </p:sp>
      <p:sp>
        <p:nvSpPr>
          <p:cNvPr id="6" name="Textplatzhalter 3">
            <a:extLst>
              <a:ext uri="{FF2B5EF4-FFF2-40B4-BE49-F238E27FC236}">
                <a16:creationId xmlns:a16="http://schemas.microsoft.com/office/drawing/2014/main" id="{85CD3650-A5C8-034A-9AAF-1096E6976AF7}"/>
              </a:ext>
            </a:extLst>
          </p:cNvPr>
          <p:cNvSpPr>
            <a:spLocks noGrp="1"/>
          </p:cNvSpPr>
          <p:nvPr>
            <p:ph type="body" sz="quarter" idx="12"/>
          </p:nvPr>
        </p:nvSpPr>
        <p:spPr>
          <a:xfrm>
            <a:off x="1576170" y="1665288"/>
            <a:ext cx="10199296" cy="936000"/>
          </a:xfrm>
          <a:solidFill>
            <a:schemeClr val="accent2"/>
          </a:solidFill>
        </p:spPr>
        <p:txBody>
          <a:bodyPr lIns="180000" rIns="108000" anchor="ctr" anchorCtr="0"/>
          <a:lstStyle>
            <a:lvl1pPr>
              <a:spcBef>
                <a:spcPts val="0"/>
              </a:spcBef>
              <a:spcAft>
                <a:spcPts val="600"/>
              </a:spcAft>
              <a:buClr>
                <a:schemeClr val="bg1"/>
              </a:buClr>
              <a:defRPr>
                <a:solidFill>
                  <a:schemeClr val="bg1"/>
                </a:solidFill>
              </a:defRPr>
            </a:lvl1pPr>
          </a:lstStyle>
          <a:p>
            <a:pPr lvl="0"/>
            <a:r>
              <a:rPr lang="de-DE"/>
              <a:t>Mastertextformat bearbeiten</a:t>
            </a:r>
          </a:p>
        </p:txBody>
      </p:sp>
      <p:sp>
        <p:nvSpPr>
          <p:cNvPr id="7" name="Textplatzhalter 3">
            <a:extLst>
              <a:ext uri="{FF2B5EF4-FFF2-40B4-BE49-F238E27FC236}">
                <a16:creationId xmlns:a16="http://schemas.microsoft.com/office/drawing/2014/main" id="{AE178D0D-EF9C-1F42-9943-1181A27394B4}"/>
              </a:ext>
            </a:extLst>
          </p:cNvPr>
          <p:cNvSpPr>
            <a:spLocks noGrp="1"/>
          </p:cNvSpPr>
          <p:nvPr>
            <p:ph type="body" sz="quarter" idx="13" hasCustomPrompt="1"/>
          </p:nvPr>
        </p:nvSpPr>
        <p:spPr>
          <a:xfrm>
            <a:off x="416534" y="2817492"/>
            <a:ext cx="936000" cy="936000"/>
          </a:xfrm>
          <a:solidFill>
            <a:schemeClr val="accent1"/>
          </a:solidFill>
        </p:spPr>
        <p:txBody>
          <a:bodyPr lIns="0" anchor="ctr" anchorCtr="0">
            <a:normAutofit/>
          </a:bodyPr>
          <a:lstStyle>
            <a:lvl1pPr marL="0" indent="0" algn="ctr">
              <a:buNone/>
              <a:defRPr sz="4000" b="1">
                <a:solidFill>
                  <a:schemeClr val="bg1"/>
                </a:solidFill>
              </a:defRPr>
            </a:lvl1pPr>
          </a:lstStyle>
          <a:p>
            <a:pPr lvl="0"/>
            <a:r>
              <a:rPr lang="de-DE"/>
              <a:t>2</a:t>
            </a:r>
          </a:p>
        </p:txBody>
      </p:sp>
      <p:sp>
        <p:nvSpPr>
          <p:cNvPr id="8" name="Textplatzhalter 3">
            <a:extLst>
              <a:ext uri="{FF2B5EF4-FFF2-40B4-BE49-F238E27FC236}">
                <a16:creationId xmlns:a16="http://schemas.microsoft.com/office/drawing/2014/main" id="{18010320-1171-A342-A7B3-EA0AEF7BDC60}"/>
              </a:ext>
            </a:extLst>
          </p:cNvPr>
          <p:cNvSpPr>
            <a:spLocks noGrp="1"/>
          </p:cNvSpPr>
          <p:nvPr>
            <p:ph type="body" sz="quarter" idx="14"/>
          </p:nvPr>
        </p:nvSpPr>
        <p:spPr>
          <a:xfrm>
            <a:off x="1576170" y="2817492"/>
            <a:ext cx="10199296" cy="936000"/>
          </a:xfrm>
          <a:solidFill>
            <a:schemeClr val="accent2"/>
          </a:solidFill>
        </p:spPr>
        <p:txBody>
          <a:bodyPr lIns="180000" rIns="108000" anchor="ctr" anchorCtr="0"/>
          <a:lstStyle>
            <a:lvl1pPr>
              <a:spcBef>
                <a:spcPts val="0"/>
              </a:spcBef>
              <a:spcAft>
                <a:spcPts val="600"/>
              </a:spcAft>
              <a:buClr>
                <a:schemeClr val="bg1"/>
              </a:buClr>
              <a:defRPr>
                <a:solidFill>
                  <a:schemeClr val="bg1"/>
                </a:solidFill>
              </a:defRPr>
            </a:lvl1pPr>
          </a:lstStyle>
          <a:p>
            <a:pPr lvl="0"/>
            <a:r>
              <a:rPr lang="de-DE"/>
              <a:t>Mastertextformat bearbeiten</a:t>
            </a:r>
          </a:p>
        </p:txBody>
      </p:sp>
      <p:sp>
        <p:nvSpPr>
          <p:cNvPr id="9" name="Textplatzhalter 3">
            <a:extLst>
              <a:ext uri="{FF2B5EF4-FFF2-40B4-BE49-F238E27FC236}">
                <a16:creationId xmlns:a16="http://schemas.microsoft.com/office/drawing/2014/main" id="{806E9DE0-AA0A-F64D-ABA4-A7A7C4D1285C}"/>
              </a:ext>
            </a:extLst>
          </p:cNvPr>
          <p:cNvSpPr>
            <a:spLocks noGrp="1"/>
          </p:cNvSpPr>
          <p:nvPr>
            <p:ph type="body" sz="quarter" idx="15" hasCustomPrompt="1"/>
          </p:nvPr>
        </p:nvSpPr>
        <p:spPr>
          <a:xfrm>
            <a:off x="416534" y="3969696"/>
            <a:ext cx="936000" cy="936000"/>
          </a:xfrm>
          <a:solidFill>
            <a:schemeClr val="accent1"/>
          </a:solidFill>
        </p:spPr>
        <p:txBody>
          <a:bodyPr lIns="0" anchor="ctr" anchorCtr="0">
            <a:normAutofit/>
          </a:bodyPr>
          <a:lstStyle>
            <a:lvl1pPr marL="0" indent="0" algn="ctr">
              <a:buNone/>
              <a:defRPr sz="4000" b="1">
                <a:solidFill>
                  <a:schemeClr val="bg1"/>
                </a:solidFill>
              </a:defRPr>
            </a:lvl1pPr>
          </a:lstStyle>
          <a:p>
            <a:pPr lvl="0"/>
            <a:r>
              <a:rPr lang="de-DE"/>
              <a:t>3</a:t>
            </a:r>
          </a:p>
        </p:txBody>
      </p:sp>
      <p:sp>
        <p:nvSpPr>
          <p:cNvPr id="10" name="Textplatzhalter 3">
            <a:extLst>
              <a:ext uri="{FF2B5EF4-FFF2-40B4-BE49-F238E27FC236}">
                <a16:creationId xmlns:a16="http://schemas.microsoft.com/office/drawing/2014/main" id="{A222C3A0-69BE-E34C-81E6-BD23F0161056}"/>
              </a:ext>
            </a:extLst>
          </p:cNvPr>
          <p:cNvSpPr>
            <a:spLocks noGrp="1"/>
          </p:cNvSpPr>
          <p:nvPr>
            <p:ph type="body" sz="quarter" idx="16"/>
          </p:nvPr>
        </p:nvSpPr>
        <p:spPr>
          <a:xfrm>
            <a:off x="1576170" y="3969696"/>
            <a:ext cx="10199296" cy="936000"/>
          </a:xfrm>
          <a:solidFill>
            <a:schemeClr val="accent2"/>
          </a:solidFill>
        </p:spPr>
        <p:txBody>
          <a:bodyPr lIns="180000" rIns="108000" anchor="ctr" anchorCtr="0"/>
          <a:lstStyle>
            <a:lvl1pPr>
              <a:spcBef>
                <a:spcPts val="0"/>
              </a:spcBef>
              <a:spcAft>
                <a:spcPts val="600"/>
              </a:spcAft>
              <a:buClr>
                <a:schemeClr val="bg1"/>
              </a:buClr>
              <a:defRPr>
                <a:solidFill>
                  <a:schemeClr val="bg1"/>
                </a:solidFill>
              </a:defRPr>
            </a:lvl1pPr>
          </a:lstStyle>
          <a:p>
            <a:pPr lvl="0"/>
            <a:r>
              <a:rPr lang="de-DE"/>
              <a:t>Mastertextformat bearbeiten</a:t>
            </a:r>
          </a:p>
        </p:txBody>
      </p:sp>
      <p:sp>
        <p:nvSpPr>
          <p:cNvPr id="11" name="Textplatzhalter 3">
            <a:extLst>
              <a:ext uri="{FF2B5EF4-FFF2-40B4-BE49-F238E27FC236}">
                <a16:creationId xmlns:a16="http://schemas.microsoft.com/office/drawing/2014/main" id="{B252D319-13C6-334D-9BDA-E7C3CCE0B623}"/>
              </a:ext>
            </a:extLst>
          </p:cNvPr>
          <p:cNvSpPr>
            <a:spLocks noGrp="1"/>
          </p:cNvSpPr>
          <p:nvPr>
            <p:ph type="body" sz="quarter" idx="17" hasCustomPrompt="1"/>
          </p:nvPr>
        </p:nvSpPr>
        <p:spPr>
          <a:xfrm>
            <a:off x="416534" y="5121900"/>
            <a:ext cx="936000" cy="936000"/>
          </a:xfrm>
          <a:solidFill>
            <a:schemeClr val="accent1"/>
          </a:solidFill>
        </p:spPr>
        <p:txBody>
          <a:bodyPr lIns="0" anchor="ctr" anchorCtr="0">
            <a:normAutofit/>
          </a:bodyPr>
          <a:lstStyle>
            <a:lvl1pPr marL="0" indent="0" algn="ctr">
              <a:buNone/>
              <a:defRPr sz="4000" b="1">
                <a:solidFill>
                  <a:schemeClr val="bg1"/>
                </a:solidFill>
              </a:defRPr>
            </a:lvl1pPr>
          </a:lstStyle>
          <a:p>
            <a:pPr lvl="0"/>
            <a:r>
              <a:rPr lang="de-DE"/>
              <a:t>4</a:t>
            </a:r>
          </a:p>
        </p:txBody>
      </p:sp>
      <p:sp>
        <p:nvSpPr>
          <p:cNvPr id="12" name="Textplatzhalter 3">
            <a:extLst>
              <a:ext uri="{FF2B5EF4-FFF2-40B4-BE49-F238E27FC236}">
                <a16:creationId xmlns:a16="http://schemas.microsoft.com/office/drawing/2014/main" id="{8E57C324-1D75-BE41-8ED4-2BFCB9283F54}"/>
              </a:ext>
            </a:extLst>
          </p:cNvPr>
          <p:cNvSpPr>
            <a:spLocks noGrp="1"/>
          </p:cNvSpPr>
          <p:nvPr>
            <p:ph type="body" sz="quarter" idx="18"/>
          </p:nvPr>
        </p:nvSpPr>
        <p:spPr>
          <a:xfrm>
            <a:off x="1576170" y="5121900"/>
            <a:ext cx="10199296" cy="936000"/>
          </a:xfrm>
          <a:solidFill>
            <a:schemeClr val="accent2"/>
          </a:solidFill>
        </p:spPr>
        <p:txBody>
          <a:bodyPr lIns="180000" rIns="108000" anchor="ctr" anchorCtr="0"/>
          <a:lstStyle>
            <a:lvl1pPr>
              <a:spcBef>
                <a:spcPts val="0"/>
              </a:spcBef>
              <a:spcAft>
                <a:spcPts val="600"/>
              </a:spcAft>
              <a:buClr>
                <a:schemeClr val="bg1"/>
              </a:buClr>
              <a:defRPr>
                <a:solidFill>
                  <a:schemeClr val="bg1"/>
                </a:solidFill>
              </a:defRPr>
            </a:lvl1pPr>
          </a:lstStyle>
          <a:p>
            <a:pPr lvl="0"/>
            <a:r>
              <a:rPr lang="de-DE"/>
              <a:t>Mastertextformat bearbeiten</a:t>
            </a:r>
          </a:p>
        </p:txBody>
      </p:sp>
    </p:spTree>
    <p:extLst>
      <p:ext uri="{BB962C8B-B14F-4D97-AF65-F5344CB8AC3E}">
        <p14:creationId xmlns:p14="http://schemas.microsoft.com/office/powerpoint/2010/main" val="36452409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Important">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CCE7A1D-7CD8-9F4D-90C1-B1F4EB5374F9}"/>
              </a:ext>
            </a:extLst>
          </p:cNvPr>
          <p:cNvSpPr>
            <a:spLocks noGrp="1"/>
          </p:cNvSpPr>
          <p:nvPr>
            <p:ph type="title"/>
          </p:nvPr>
        </p:nvSpPr>
        <p:spPr/>
        <p:txBody>
          <a:bodyPr/>
          <a:lstStyle/>
          <a:p>
            <a:r>
              <a:rPr lang="de-DE"/>
              <a:t>Mastertitelformat bearbeiten</a:t>
            </a:r>
          </a:p>
        </p:txBody>
      </p:sp>
      <p:sp>
        <p:nvSpPr>
          <p:cNvPr id="5" name="Fußzeilenplatzhalter 4">
            <a:extLst>
              <a:ext uri="{FF2B5EF4-FFF2-40B4-BE49-F238E27FC236}">
                <a16:creationId xmlns:a16="http://schemas.microsoft.com/office/drawing/2014/main" id="{D8425C82-45FC-9A4F-80EA-BE7C575B7F7B}"/>
              </a:ext>
            </a:extLst>
          </p:cNvPr>
          <p:cNvSpPr>
            <a:spLocks noGrp="1"/>
          </p:cNvSpPr>
          <p:nvPr>
            <p:ph type="ftr" sz="quarter" idx="10"/>
          </p:nvPr>
        </p:nvSpPr>
        <p:spPr/>
        <p:txBody>
          <a:bodyPr/>
          <a:lstStyle/>
          <a:p>
            <a:endParaRPr lang="en-GB"/>
          </a:p>
        </p:txBody>
      </p:sp>
      <p:sp>
        <p:nvSpPr>
          <p:cNvPr id="4" name="Textplatzhalter 3">
            <a:extLst>
              <a:ext uri="{FF2B5EF4-FFF2-40B4-BE49-F238E27FC236}">
                <a16:creationId xmlns:a16="http://schemas.microsoft.com/office/drawing/2014/main" id="{EF3AA4C6-FD2F-154B-B8C9-F6C83FDD5E0A}"/>
              </a:ext>
            </a:extLst>
          </p:cNvPr>
          <p:cNvSpPr>
            <a:spLocks noGrp="1"/>
          </p:cNvSpPr>
          <p:nvPr>
            <p:ph type="body" sz="quarter" idx="11" hasCustomPrompt="1"/>
          </p:nvPr>
        </p:nvSpPr>
        <p:spPr>
          <a:xfrm>
            <a:off x="416534" y="1665288"/>
            <a:ext cx="936000" cy="936000"/>
          </a:xfrm>
          <a:solidFill>
            <a:schemeClr val="accent1"/>
          </a:solidFill>
        </p:spPr>
        <p:txBody>
          <a:bodyPr lIns="0" anchor="ctr" anchorCtr="0">
            <a:normAutofit/>
          </a:bodyPr>
          <a:lstStyle>
            <a:lvl1pPr marL="0" indent="0" algn="ctr">
              <a:buNone/>
              <a:defRPr sz="4000" b="1">
                <a:solidFill>
                  <a:schemeClr val="bg1"/>
                </a:solidFill>
              </a:defRPr>
            </a:lvl1pPr>
          </a:lstStyle>
          <a:p>
            <a:pPr lvl="0"/>
            <a:r>
              <a:rPr lang="de-DE"/>
              <a:t>1</a:t>
            </a:r>
          </a:p>
        </p:txBody>
      </p:sp>
      <p:sp>
        <p:nvSpPr>
          <p:cNvPr id="6" name="Textplatzhalter 3">
            <a:extLst>
              <a:ext uri="{FF2B5EF4-FFF2-40B4-BE49-F238E27FC236}">
                <a16:creationId xmlns:a16="http://schemas.microsoft.com/office/drawing/2014/main" id="{85CD3650-A5C8-034A-9AAF-1096E6976AF7}"/>
              </a:ext>
            </a:extLst>
          </p:cNvPr>
          <p:cNvSpPr>
            <a:spLocks noGrp="1"/>
          </p:cNvSpPr>
          <p:nvPr>
            <p:ph type="body" sz="quarter" idx="12"/>
          </p:nvPr>
        </p:nvSpPr>
        <p:spPr>
          <a:xfrm>
            <a:off x="1576170" y="1665288"/>
            <a:ext cx="10199296" cy="936000"/>
          </a:xfrm>
          <a:solidFill>
            <a:schemeClr val="accent2"/>
          </a:solidFill>
        </p:spPr>
        <p:txBody>
          <a:bodyPr lIns="180000" rIns="108000" anchor="ctr" anchorCtr="0"/>
          <a:lstStyle>
            <a:lvl1pPr>
              <a:spcBef>
                <a:spcPts val="0"/>
              </a:spcBef>
              <a:spcAft>
                <a:spcPts val="600"/>
              </a:spcAft>
              <a:buClr>
                <a:schemeClr val="bg1"/>
              </a:buClr>
              <a:defRPr>
                <a:solidFill>
                  <a:schemeClr val="bg1"/>
                </a:solidFill>
              </a:defRPr>
            </a:lvl1pPr>
          </a:lstStyle>
          <a:p>
            <a:pPr lvl="0"/>
            <a:r>
              <a:rPr lang="de-DE"/>
              <a:t>Mastertextformat bearbeiten</a:t>
            </a:r>
          </a:p>
        </p:txBody>
      </p:sp>
      <p:sp>
        <p:nvSpPr>
          <p:cNvPr id="7" name="Textplatzhalter 3">
            <a:extLst>
              <a:ext uri="{FF2B5EF4-FFF2-40B4-BE49-F238E27FC236}">
                <a16:creationId xmlns:a16="http://schemas.microsoft.com/office/drawing/2014/main" id="{AE178D0D-EF9C-1F42-9943-1181A27394B4}"/>
              </a:ext>
            </a:extLst>
          </p:cNvPr>
          <p:cNvSpPr>
            <a:spLocks noGrp="1"/>
          </p:cNvSpPr>
          <p:nvPr>
            <p:ph type="body" sz="quarter" idx="13" hasCustomPrompt="1"/>
          </p:nvPr>
        </p:nvSpPr>
        <p:spPr>
          <a:xfrm>
            <a:off x="416534" y="2817492"/>
            <a:ext cx="936000" cy="936000"/>
          </a:xfrm>
          <a:solidFill>
            <a:schemeClr val="accent1"/>
          </a:solidFill>
        </p:spPr>
        <p:txBody>
          <a:bodyPr lIns="0" anchor="ctr" anchorCtr="0">
            <a:normAutofit/>
          </a:bodyPr>
          <a:lstStyle>
            <a:lvl1pPr marL="0" indent="0" algn="ctr">
              <a:buNone/>
              <a:defRPr sz="4000" b="1">
                <a:solidFill>
                  <a:schemeClr val="bg1"/>
                </a:solidFill>
              </a:defRPr>
            </a:lvl1pPr>
          </a:lstStyle>
          <a:p>
            <a:pPr lvl="0"/>
            <a:r>
              <a:rPr lang="de-DE"/>
              <a:t>2</a:t>
            </a:r>
          </a:p>
        </p:txBody>
      </p:sp>
      <p:sp>
        <p:nvSpPr>
          <p:cNvPr id="8" name="Textplatzhalter 3">
            <a:extLst>
              <a:ext uri="{FF2B5EF4-FFF2-40B4-BE49-F238E27FC236}">
                <a16:creationId xmlns:a16="http://schemas.microsoft.com/office/drawing/2014/main" id="{18010320-1171-A342-A7B3-EA0AEF7BDC60}"/>
              </a:ext>
            </a:extLst>
          </p:cNvPr>
          <p:cNvSpPr>
            <a:spLocks noGrp="1"/>
          </p:cNvSpPr>
          <p:nvPr>
            <p:ph type="body" sz="quarter" idx="14"/>
          </p:nvPr>
        </p:nvSpPr>
        <p:spPr>
          <a:xfrm>
            <a:off x="1576170" y="2817492"/>
            <a:ext cx="10199296" cy="936000"/>
          </a:xfrm>
          <a:solidFill>
            <a:schemeClr val="accent2"/>
          </a:solidFill>
        </p:spPr>
        <p:txBody>
          <a:bodyPr lIns="180000" rIns="108000" anchor="ctr" anchorCtr="0"/>
          <a:lstStyle>
            <a:lvl1pPr>
              <a:spcBef>
                <a:spcPts val="0"/>
              </a:spcBef>
              <a:spcAft>
                <a:spcPts val="600"/>
              </a:spcAft>
              <a:buClr>
                <a:schemeClr val="bg1"/>
              </a:buClr>
              <a:defRPr>
                <a:solidFill>
                  <a:schemeClr val="bg1"/>
                </a:solidFill>
              </a:defRPr>
            </a:lvl1pPr>
          </a:lstStyle>
          <a:p>
            <a:pPr lvl="0"/>
            <a:r>
              <a:rPr lang="de-DE"/>
              <a:t>Mastertextformat bearbeiten</a:t>
            </a:r>
          </a:p>
        </p:txBody>
      </p:sp>
      <p:sp>
        <p:nvSpPr>
          <p:cNvPr id="9" name="Textplatzhalter 3">
            <a:extLst>
              <a:ext uri="{FF2B5EF4-FFF2-40B4-BE49-F238E27FC236}">
                <a16:creationId xmlns:a16="http://schemas.microsoft.com/office/drawing/2014/main" id="{806E9DE0-AA0A-F64D-ABA4-A7A7C4D1285C}"/>
              </a:ext>
            </a:extLst>
          </p:cNvPr>
          <p:cNvSpPr>
            <a:spLocks noGrp="1"/>
          </p:cNvSpPr>
          <p:nvPr>
            <p:ph type="body" sz="quarter" idx="15" hasCustomPrompt="1"/>
          </p:nvPr>
        </p:nvSpPr>
        <p:spPr>
          <a:xfrm>
            <a:off x="416534" y="3969696"/>
            <a:ext cx="936000" cy="936000"/>
          </a:xfrm>
          <a:solidFill>
            <a:schemeClr val="accent1"/>
          </a:solidFill>
        </p:spPr>
        <p:txBody>
          <a:bodyPr lIns="0" anchor="ctr" anchorCtr="0">
            <a:normAutofit/>
          </a:bodyPr>
          <a:lstStyle>
            <a:lvl1pPr marL="0" indent="0" algn="ctr">
              <a:buNone/>
              <a:defRPr sz="4000" b="1">
                <a:solidFill>
                  <a:schemeClr val="bg1"/>
                </a:solidFill>
              </a:defRPr>
            </a:lvl1pPr>
          </a:lstStyle>
          <a:p>
            <a:pPr lvl="0"/>
            <a:r>
              <a:rPr lang="de-DE"/>
              <a:t>3</a:t>
            </a:r>
          </a:p>
        </p:txBody>
      </p:sp>
      <p:sp>
        <p:nvSpPr>
          <p:cNvPr id="10" name="Textplatzhalter 3">
            <a:extLst>
              <a:ext uri="{FF2B5EF4-FFF2-40B4-BE49-F238E27FC236}">
                <a16:creationId xmlns:a16="http://schemas.microsoft.com/office/drawing/2014/main" id="{A222C3A0-69BE-E34C-81E6-BD23F0161056}"/>
              </a:ext>
            </a:extLst>
          </p:cNvPr>
          <p:cNvSpPr>
            <a:spLocks noGrp="1"/>
          </p:cNvSpPr>
          <p:nvPr>
            <p:ph type="body" sz="quarter" idx="16"/>
          </p:nvPr>
        </p:nvSpPr>
        <p:spPr>
          <a:xfrm>
            <a:off x="1576170" y="3969696"/>
            <a:ext cx="10199296" cy="936000"/>
          </a:xfrm>
          <a:solidFill>
            <a:schemeClr val="accent2"/>
          </a:solidFill>
        </p:spPr>
        <p:txBody>
          <a:bodyPr lIns="180000" rIns="108000" anchor="ctr" anchorCtr="0"/>
          <a:lstStyle>
            <a:lvl1pPr>
              <a:spcBef>
                <a:spcPts val="0"/>
              </a:spcBef>
              <a:spcAft>
                <a:spcPts val="600"/>
              </a:spcAft>
              <a:buClr>
                <a:schemeClr val="bg1"/>
              </a:buClr>
              <a:defRPr>
                <a:solidFill>
                  <a:schemeClr val="bg1"/>
                </a:solidFill>
              </a:defRPr>
            </a:lvl1pPr>
          </a:lstStyle>
          <a:p>
            <a:pPr lvl="0"/>
            <a:r>
              <a:rPr lang="de-DE"/>
              <a:t>Mastertextformat bearbeiten</a:t>
            </a:r>
          </a:p>
        </p:txBody>
      </p:sp>
    </p:spTree>
    <p:extLst>
      <p:ext uri="{BB962C8B-B14F-4D97-AF65-F5344CB8AC3E}">
        <p14:creationId xmlns:p14="http://schemas.microsoft.com/office/powerpoint/2010/main" val="36855082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Important">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CCE7A1D-7CD8-9F4D-90C1-B1F4EB5374F9}"/>
              </a:ext>
            </a:extLst>
          </p:cNvPr>
          <p:cNvSpPr>
            <a:spLocks noGrp="1"/>
          </p:cNvSpPr>
          <p:nvPr>
            <p:ph type="title"/>
          </p:nvPr>
        </p:nvSpPr>
        <p:spPr/>
        <p:txBody>
          <a:bodyPr/>
          <a:lstStyle/>
          <a:p>
            <a:r>
              <a:rPr lang="de-DE"/>
              <a:t>Mastertitelformat bearbeiten</a:t>
            </a:r>
          </a:p>
        </p:txBody>
      </p:sp>
      <p:sp>
        <p:nvSpPr>
          <p:cNvPr id="5" name="Fußzeilenplatzhalter 4">
            <a:extLst>
              <a:ext uri="{FF2B5EF4-FFF2-40B4-BE49-F238E27FC236}">
                <a16:creationId xmlns:a16="http://schemas.microsoft.com/office/drawing/2014/main" id="{D8425C82-45FC-9A4F-80EA-BE7C575B7F7B}"/>
              </a:ext>
            </a:extLst>
          </p:cNvPr>
          <p:cNvSpPr>
            <a:spLocks noGrp="1"/>
          </p:cNvSpPr>
          <p:nvPr>
            <p:ph type="ftr" sz="quarter" idx="10"/>
          </p:nvPr>
        </p:nvSpPr>
        <p:spPr/>
        <p:txBody>
          <a:bodyPr/>
          <a:lstStyle/>
          <a:p>
            <a:endParaRPr lang="en-GB"/>
          </a:p>
        </p:txBody>
      </p:sp>
      <p:sp>
        <p:nvSpPr>
          <p:cNvPr id="4" name="Textplatzhalter 3">
            <a:extLst>
              <a:ext uri="{FF2B5EF4-FFF2-40B4-BE49-F238E27FC236}">
                <a16:creationId xmlns:a16="http://schemas.microsoft.com/office/drawing/2014/main" id="{EF3AA4C6-FD2F-154B-B8C9-F6C83FDD5E0A}"/>
              </a:ext>
            </a:extLst>
          </p:cNvPr>
          <p:cNvSpPr>
            <a:spLocks noGrp="1"/>
          </p:cNvSpPr>
          <p:nvPr>
            <p:ph type="body" sz="quarter" idx="11" hasCustomPrompt="1"/>
          </p:nvPr>
        </p:nvSpPr>
        <p:spPr>
          <a:xfrm>
            <a:off x="416534" y="1665288"/>
            <a:ext cx="936000" cy="936000"/>
          </a:xfrm>
          <a:solidFill>
            <a:schemeClr val="accent1"/>
          </a:solidFill>
        </p:spPr>
        <p:txBody>
          <a:bodyPr lIns="0" anchor="ctr" anchorCtr="0">
            <a:normAutofit/>
          </a:bodyPr>
          <a:lstStyle>
            <a:lvl1pPr marL="0" indent="0" algn="ctr">
              <a:buNone/>
              <a:defRPr sz="4000" b="1">
                <a:solidFill>
                  <a:schemeClr val="bg1"/>
                </a:solidFill>
              </a:defRPr>
            </a:lvl1pPr>
          </a:lstStyle>
          <a:p>
            <a:pPr lvl="0"/>
            <a:r>
              <a:rPr lang="de-DE"/>
              <a:t>1</a:t>
            </a:r>
          </a:p>
        </p:txBody>
      </p:sp>
      <p:sp>
        <p:nvSpPr>
          <p:cNvPr id="6" name="Textplatzhalter 3">
            <a:extLst>
              <a:ext uri="{FF2B5EF4-FFF2-40B4-BE49-F238E27FC236}">
                <a16:creationId xmlns:a16="http://schemas.microsoft.com/office/drawing/2014/main" id="{85CD3650-A5C8-034A-9AAF-1096E6976AF7}"/>
              </a:ext>
            </a:extLst>
          </p:cNvPr>
          <p:cNvSpPr>
            <a:spLocks noGrp="1"/>
          </p:cNvSpPr>
          <p:nvPr>
            <p:ph type="body" sz="quarter" idx="12"/>
          </p:nvPr>
        </p:nvSpPr>
        <p:spPr>
          <a:xfrm>
            <a:off x="1576170" y="1665288"/>
            <a:ext cx="10199296" cy="936000"/>
          </a:xfrm>
          <a:solidFill>
            <a:schemeClr val="accent2"/>
          </a:solidFill>
        </p:spPr>
        <p:txBody>
          <a:bodyPr lIns="180000" rIns="108000" anchor="ctr" anchorCtr="0"/>
          <a:lstStyle>
            <a:lvl1pPr>
              <a:spcBef>
                <a:spcPts val="0"/>
              </a:spcBef>
              <a:spcAft>
                <a:spcPts val="600"/>
              </a:spcAft>
              <a:buClr>
                <a:schemeClr val="bg1"/>
              </a:buClr>
              <a:defRPr>
                <a:solidFill>
                  <a:schemeClr val="bg1"/>
                </a:solidFill>
              </a:defRPr>
            </a:lvl1pPr>
          </a:lstStyle>
          <a:p>
            <a:pPr lvl="0"/>
            <a:r>
              <a:rPr lang="de-DE"/>
              <a:t>Mastertextformat bearbeiten</a:t>
            </a:r>
          </a:p>
        </p:txBody>
      </p:sp>
      <p:sp>
        <p:nvSpPr>
          <p:cNvPr id="7" name="Textplatzhalter 3">
            <a:extLst>
              <a:ext uri="{FF2B5EF4-FFF2-40B4-BE49-F238E27FC236}">
                <a16:creationId xmlns:a16="http://schemas.microsoft.com/office/drawing/2014/main" id="{AE178D0D-EF9C-1F42-9943-1181A27394B4}"/>
              </a:ext>
            </a:extLst>
          </p:cNvPr>
          <p:cNvSpPr>
            <a:spLocks noGrp="1"/>
          </p:cNvSpPr>
          <p:nvPr>
            <p:ph type="body" sz="quarter" idx="13" hasCustomPrompt="1"/>
          </p:nvPr>
        </p:nvSpPr>
        <p:spPr>
          <a:xfrm>
            <a:off x="416534" y="2817492"/>
            <a:ext cx="936000" cy="936000"/>
          </a:xfrm>
          <a:solidFill>
            <a:schemeClr val="accent1"/>
          </a:solidFill>
        </p:spPr>
        <p:txBody>
          <a:bodyPr lIns="0" anchor="ctr" anchorCtr="0">
            <a:normAutofit/>
          </a:bodyPr>
          <a:lstStyle>
            <a:lvl1pPr marL="0" indent="0" algn="ctr">
              <a:buNone/>
              <a:defRPr sz="4000" b="1">
                <a:solidFill>
                  <a:schemeClr val="bg1"/>
                </a:solidFill>
              </a:defRPr>
            </a:lvl1pPr>
          </a:lstStyle>
          <a:p>
            <a:pPr lvl="0"/>
            <a:r>
              <a:rPr lang="de-DE"/>
              <a:t>2</a:t>
            </a:r>
          </a:p>
        </p:txBody>
      </p:sp>
      <p:sp>
        <p:nvSpPr>
          <p:cNvPr id="8" name="Textplatzhalter 3">
            <a:extLst>
              <a:ext uri="{FF2B5EF4-FFF2-40B4-BE49-F238E27FC236}">
                <a16:creationId xmlns:a16="http://schemas.microsoft.com/office/drawing/2014/main" id="{18010320-1171-A342-A7B3-EA0AEF7BDC60}"/>
              </a:ext>
            </a:extLst>
          </p:cNvPr>
          <p:cNvSpPr>
            <a:spLocks noGrp="1"/>
          </p:cNvSpPr>
          <p:nvPr>
            <p:ph type="body" sz="quarter" idx="14"/>
          </p:nvPr>
        </p:nvSpPr>
        <p:spPr>
          <a:xfrm>
            <a:off x="1576170" y="2817492"/>
            <a:ext cx="10199296" cy="936000"/>
          </a:xfrm>
          <a:solidFill>
            <a:schemeClr val="accent2"/>
          </a:solidFill>
        </p:spPr>
        <p:txBody>
          <a:bodyPr lIns="180000" rIns="108000" anchor="ctr" anchorCtr="0"/>
          <a:lstStyle>
            <a:lvl1pPr>
              <a:spcBef>
                <a:spcPts val="0"/>
              </a:spcBef>
              <a:spcAft>
                <a:spcPts val="600"/>
              </a:spcAft>
              <a:buClr>
                <a:schemeClr val="bg1"/>
              </a:buClr>
              <a:defRPr>
                <a:solidFill>
                  <a:schemeClr val="bg1"/>
                </a:solidFill>
              </a:defRPr>
            </a:lvl1pPr>
          </a:lstStyle>
          <a:p>
            <a:pPr lvl="0"/>
            <a:r>
              <a:rPr lang="de-DE"/>
              <a:t>Mastertextformat bearbeiten</a:t>
            </a:r>
          </a:p>
        </p:txBody>
      </p:sp>
    </p:spTree>
    <p:extLst>
      <p:ext uri="{BB962C8B-B14F-4D97-AF65-F5344CB8AC3E}">
        <p14:creationId xmlns:p14="http://schemas.microsoft.com/office/powerpoint/2010/main" val="11952175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el und Subline">
    <p:spTree>
      <p:nvGrpSpPr>
        <p:cNvPr id="1" name=""/>
        <p:cNvGrpSpPr/>
        <p:nvPr/>
      </p:nvGrpSpPr>
      <p:grpSpPr>
        <a:xfrm>
          <a:off x="0" y="0"/>
          <a:ext cx="0" cy="0"/>
          <a:chOff x="0" y="0"/>
          <a:chExt cx="0" cy="0"/>
        </a:xfrm>
      </p:grpSpPr>
      <p:sp>
        <p:nvSpPr>
          <p:cNvPr id="6" name="Textplatzhalter 7">
            <a:extLst>
              <a:ext uri="{FF2B5EF4-FFF2-40B4-BE49-F238E27FC236}">
                <a16:creationId xmlns:a16="http://schemas.microsoft.com/office/drawing/2014/main" id="{8D55F383-357D-3547-9530-33C747B445F1}"/>
              </a:ext>
            </a:extLst>
          </p:cNvPr>
          <p:cNvSpPr>
            <a:spLocks noGrp="1"/>
          </p:cNvSpPr>
          <p:nvPr>
            <p:ph type="body" sz="quarter" idx="12"/>
          </p:nvPr>
        </p:nvSpPr>
        <p:spPr>
          <a:xfrm>
            <a:off x="416533" y="1280567"/>
            <a:ext cx="11367480" cy="647700"/>
          </a:xfrm>
        </p:spPr>
        <p:txBody>
          <a:bodyPr tIns="0" anchor="ctr" anchorCtr="0">
            <a:normAutofit/>
          </a:bodyPr>
          <a:lstStyle>
            <a:lvl1pPr marL="0" indent="0">
              <a:spcBef>
                <a:spcPts val="0"/>
              </a:spcBef>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de-DE"/>
              <a:t>Mastertextformat bearbeiten</a:t>
            </a:r>
          </a:p>
        </p:txBody>
      </p:sp>
      <p:sp>
        <p:nvSpPr>
          <p:cNvPr id="2" name="Titel 1">
            <a:extLst>
              <a:ext uri="{FF2B5EF4-FFF2-40B4-BE49-F238E27FC236}">
                <a16:creationId xmlns:a16="http://schemas.microsoft.com/office/drawing/2014/main" id="{7B24DF94-7AE6-ED40-B310-29B1A5873206}"/>
              </a:ext>
            </a:extLst>
          </p:cNvPr>
          <p:cNvSpPr>
            <a:spLocks noGrp="1"/>
          </p:cNvSpPr>
          <p:nvPr>
            <p:ph type="title"/>
          </p:nvPr>
        </p:nvSpPr>
        <p:spPr>
          <a:xfrm>
            <a:off x="416534" y="576394"/>
            <a:ext cx="11367479" cy="662400"/>
          </a:xfrm>
        </p:spPr>
        <p:txBody>
          <a:bodyPr anchor="b" anchorCtr="0">
            <a:normAutofit/>
          </a:bodyPr>
          <a:lstStyle/>
          <a:p>
            <a:r>
              <a:rPr lang="de-DE"/>
              <a:t>Mastertitelformat bearbeiten</a:t>
            </a:r>
          </a:p>
        </p:txBody>
      </p:sp>
      <p:sp>
        <p:nvSpPr>
          <p:cNvPr id="3" name="Fußzeilenplatzhalter 2">
            <a:extLst>
              <a:ext uri="{FF2B5EF4-FFF2-40B4-BE49-F238E27FC236}">
                <a16:creationId xmlns:a16="http://schemas.microsoft.com/office/drawing/2014/main" id="{F4DC96D4-4D59-5245-B81F-17641A3F9413}"/>
              </a:ext>
            </a:extLst>
          </p:cNvPr>
          <p:cNvSpPr>
            <a:spLocks noGrp="1"/>
          </p:cNvSpPr>
          <p:nvPr>
            <p:ph type="ftr" sz="quarter" idx="13"/>
          </p:nvPr>
        </p:nvSpPr>
        <p:spPr/>
        <p:txBody>
          <a:bodyPr/>
          <a:lstStyle/>
          <a:p>
            <a:endParaRPr lang="en-GB"/>
          </a:p>
        </p:txBody>
      </p:sp>
      <p:sp>
        <p:nvSpPr>
          <p:cNvPr id="5" name="Textplatzhalter 3">
            <a:extLst>
              <a:ext uri="{FF2B5EF4-FFF2-40B4-BE49-F238E27FC236}">
                <a16:creationId xmlns:a16="http://schemas.microsoft.com/office/drawing/2014/main" id="{62F04D5B-EC07-3D3B-F220-258A556137E3}"/>
              </a:ext>
            </a:extLst>
          </p:cNvPr>
          <p:cNvSpPr>
            <a:spLocks noGrp="1"/>
          </p:cNvSpPr>
          <p:nvPr>
            <p:ph type="body" sz="quarter" idx="11" hasCustomPrompt="1"/>
          </p:nvPr>
        </p:nvSpPr>
        <p:spPr>
          <a:xfrm>
            <a:off x="416533" y="1989138"/>
            <a:ext cx="936000" cy="936000"/>
          </a:xfrm>
          <a:solidFill>
            <a:schemeClr val="accent1"/>
          </a:solidFill>
        </p:spPr>
        <p:txBody>
          <a:bodyPr lIns="0" anchor="ctr" anchorCtr="0">
            <a:normAutofit/>
          </a:bodyPr>
          <a:lstStyle>
            <a:lvl1pPr marL="0" indent="0" algn="ctr">
              <a:buNone/>
              <a:defRPr sz="4000" b="1">
                <a:solidFill>
                  <a:schemeClr val="bg1"/>
                </a:solidFill>
              </a:defRPr>
            </a:lvl1pPr>
          </a:lstStyle>
          <a:p>
            <a:pPr lvl="0"/>
            <a:r>
              <a:rPr lang="de-DE"/>
              <a:t>1</a:t>
            </a:r>
          </a:p>
        </p:txBody>
      </p:sp>
      <p:sp>
        <p:nvSpPr>
          <p:cNvPr id="7" name="Textplatzhalter 3">
            <a:extLst>
              <a:ext uri="{FF2B5EF4-FFF2-40B4-BE49-F238E27FC236}">
                <a16:creationId xmlns:a16="http://schemas.microsoft.com/office/drawing/2014/main" id="{F82A3988-571D-670F-8DA9-176C688E94C9}"/>
              </a:ext>
            </a:extLst>
          </p:cNvPr>
          <p:cNvSpPr>
            <a:spLocks noGrp="1"/>
          </p:cNvSpPr>
          <p:nvPr>
            <p:ph type="body" sz="quarter" idx="14"/>
          </p:nvPr>
        </p:nvSpPr>
        <p:spPr>
          <a:xfrm>
            <a:off x="1576169" y="1989138"/>
            <a:ext cx="10199296" cy="936000"/>
          </a:xfrm>
          <a:solidFill>
            <a:schemeClr val="accent2"/>
          </a:solidFill>
        </p:spPr>
        <p:txBody>
          <a:bodyPr lIns="180000" rIns="108000" anchor="ctr" anchorCtr="0"/>
          <a:lstStyle>
            <a:lvl1pPr>
              <a:spcBef>
                <a:spcPts val="0"/>
              </a:spcBef>
              <a:spcAft>
                <a:spcPts val="600"/>
              </a:spcAft>
              <a:buClr>
                <a:schemeClr val="bg1"/>
              </a:buClr>
              <a:defRPr>
                <a:solidFill>
                  <a:schemeClr val="bg1"/>
                </a:solidFill>
              </a:defRPr>
            </a:lvl1pPr>
          </a:lstStyle>
          <a:p>
            <a:pPr lvl="0"/>
            <a:r>
              <a:rPr lang="de-DE"/>
              <a:t>Mastertextformat bearbeiten</a:t>
            </a:r>
          </a:p>
        </p:txBody>
      </p:sp>
      <p:sp>
        <p:nvSpPr>
          <p:cNvPr id="8" name="Textplatzhalter 3">
            <a:extLst>
              <a:ext uri="{FF2B5EF4-FFF2-40B4-BE49-F238E27FC236}">
                <a16:creationId xmlns:a16="http://schemas.microsoft.com/office/drawing/2014/main" id="{3F27CA87-A8B2-D588-F09D-656EF744A8BB}"/>
              </a:ext>
            </a:extLst>
          </p:cNvPr>
          <p:cNvSpPr>
            <a:spLocks noGrp="1"/>
          </p:cNvSpPr>
          <p:nvPr>
            <p:ph type="body" sz="quarter" idx="15" hasCustomPrompt="1"/>
          </p:nvPr>
        </p:nvSpPr>
        <p:spPr>
          <a:xfrm>
            <a:off x="416533" y="3141342"/>
            <a:ext cx="936000" cy="936000"/>
          </a:xfrm>
          <a:solidFill>
            <a:schemeClr val="accent1"/>
          </a:solidFill>
        </p:spPr>
        <p:txBody>
          <a:bodyPr lIns="0" anchor="ctr" anchorCtr="0">
            <a:normAutofit/>
          </a:bodyPr>
          <a:lstStyle>
            <a:lvl1pPr marL="0" indent="0" algn="ctr">
              <a:buNone/>
              <a:defRPr sz="4000" b="1">
                <a:solidFill>
                  <a:schemeClr val="bg1"/>
                </a:solidFill>
              </a:defRPr>
            </a:lvl1pPr>
          </a:lstStyle>
          <a:p>
            <a:pPr lvl="0"/>
            <a:r>
              <a:rPr lang="de-DE"/>
              <a:t>2</a:t>
            </a:r>
          </a:p>
        </p:txBody>
      </p:sp>
      <p:sp>
        <p:nvSpPr>
          <p:cNvPr id="9" name="Textplatzhalter 3">
            <a:extLst>
              <a:ext uri="{FF2B5EF4-FFF2-40B4-BE49-F238E27FC236}">
                <a16:creationId xmlns:a16="http://schemas.microsoft.com/office/drawing/2014/main" id="{7F8D3748-2628-738D-B76E-EA0C639D16E3}"/>
              </a:ext>
            </a:extLst>
          </p:cNvPr>
          <p:cNvSpPr>
            <a:spLocks noGrp="1"/>
          </p:cNvSpPr>
          <p:nvPr>
            <p:ph type="body" sz="quarter" idx="16"/>
          </p:nvPr>
        </p:nvSpPr>
        <p:spPr>
          <a:xfrm>
            <a:off x="1576169" y="3141342"/>
            <a:ext cx="10199296" cy="936000"/>
          </a:xfrm>
          <a:solidFill>
            <a:schemeClr val="accent2"/>
          </a:solidFill>
        </p:spPr>
        <p:txBody>
          <a:bodyPr lIns="180000" rIns="108000" anchor="ctr" anchorCtr="0"/>
          <a:lstStyle>
            <a:lvl1pPr>
              <a:spcBef>
                <a:spcPts val="0"/>
              </a:spcBef>
              <a:spcAft>
                <a:spcPts val="600"/>
              </a:spcAft>
              <a:buClr>
                <a:schemeClr val="bg1"/>
              </a:buClr>
              <a:defRPr>
                <a:solidFill>
                  <a:schemeClr val="bg1"/>
                </a:solidFill>
              </a:defRPr>
            </a:lvl1pPr>
          </a:lstStyle>
          <a:p>
            <a:pPr lvl="0"/>
            <a:r>
              <a:rPr lang="de-DE"/>
              <a:t>Mastertextformat bearbeiten</a:t>
            </a:r>
          </a:p>
        </p:txBody>
      </p:sp>
      <p:sp>
        <p:nvSpPr>
          <p:cNvPr id="10" name="Textplatzhalter 3">
            <a:extLst>
              <a:ext uri="{FF2B5EF4-FFF2-40B4-BE49-F238E27FC236}">
                <a16:creationId xmlns:a16="http://schemas.microsoft.com/office/drawing/2014/main" id="{6FF73CEA-3D34-74CC-3D11-31471D83A7A6}"/>
              </a:ext>
            </a:extLst>
          </p:cNvPr>
          <p:cNvSpPr>
            <a:spLocks noGrp="1"/>
          </p:cNvSpPr>
          <p:nvPr>
            <p:ph type="body" sz="quarter" idx="17" hasCustomPrompt="1"/>
          </p:nvPr>
        </p:nvSpPr>
        <p:spPr>
          <a:xfrm>
            <a:off x="416533" y="4293546"/>
            <a:ext cx="936000" cy="936000"/>
          </a:xfrm>
          <a:solidFill>
            <a:schemeClr val="accent1"/>
          </a:solidFill>
        </p:spPr>
        <p:txBody>
          <a:bodyPr lIns="0" anchor="ctr" anchorCtr="0">
            <a:normAutofit/>
          </a:bodyPr>
          <a:lstStyle>
            <a:lvl1pPr marL="0" indent="0" algn="ctr">
              <a:buNone/>
              <a:defRPr sz="4000" b="1">
                <a:solidFill>
                  <a:schemeClr val="bg1"/>
                </a:solidFill>
              </a:defRPr>
            </a:lvl1pPr>
          </a:lstStyle>
          <a:p>
            <a:pPr lvl="0"/>
            <a:r>
              <a:rPr lang="de-DE"/>
              <a:t>3</a:t>
            </a:r>
          </a:p>
        </p:txBody>
      </p:sp>
      <p:sp>
        <p:nvSpPr>
          <p:cNvPr id="11" name="Textplatzhalter 3">
            <a:extLst>
              <a:ext uri="{FF2B5EF4-FFF2-40B4-BE49-F238E27FC236}">
                <a16:creationId xmlns:a16="http://schemas.microsoft.com/office/drawing/2014/main" id="{B728F2F5-55C0-353C-39D6-779F29D97A44}"/>
              </a:ext>
            </a:extLst>
          </p:cNvPr>
          <p:cNvSpPr>
            <a:spLocks noGrp="1"/>
          </p:cNvSpPr>
          <p:nvPr>
            <p:ph type="body" sz="quarter" idx="18"/>
          </p:nvPr>
        </p:nvSpPr>
        <p:spPr>
          <a:xfrm>
            <a:off x="1576169" y="4293546"/>
            <a:ext cx="10199296" cy="936000"/>
          </a:xfrm>
          <a:solidFill>
            <a:schemeClr val="accent2"/>
          </a:solidFill>
        </p:spPr>
        <p:txBody>
          <a:bodyPr lIns="180000" rIns="108000" anchor="ctr" anchorCtr="0"/>
          <a:lstStyle>
            <a:lvl1pPr>
              <a:spcBef>
                <a:spcPts val="0"/>
              </a:spcBef>
              <a:spcAft>
                <a:spcPts val="600"/>
              </a:spcAft>
              <a:buClr>
                <a:schemeClr val="bg1"/>
              </a:buClr>
              <a:defRPr>
                <a:solidFill>
                  <a:schemeClr val="bg1"/>
                </a:solidFill>
              </a:defRPr>
            </a:lvl1pPr>
          </a:lstStyle>
          <a:p>
            <a:pPr lvl="0"/>
            <a:r>
              <a:rPr lang="de-DE"/>
              <a:t>Mastertextformat bearbeiten</a:t>
            </a:r>
          </a:p>
        </p:txBody>
      </p:sp>
    </p:spTree>
    <p:extLst>
      <p:ext uri="{BB962C8B-B14F-4D97-AF65-F5344CB8AC3E}">
        <p14:creationId xmlns:p14="http://schemas.microsoft.com/office/powerpoint/2010/main" val="2650439870"/>
      </p:ext>
    </p:extLst>
  </p:cSld>
  <p:clrMapOvr>
    <a:masterClrMapping/>
  </p:clrMapOvr>
  <p:extLst>
    <p:ext uri="{DCECCB84-F9BA-43D5-87BE-67443E8EF086}">
      <p15:sldGuideLst xmlns:p15="http://schemas.microsoft.com/office/powerpoint/2012/main">
        <p15:guide id="1" orient="horz" pos="1253"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el und Subline">
    <p:spTree>
      <p:nvGrpSpPr>
        <p:cNvPr id="1" name=""/>
        <p:cNvGrpSpPr/>
        <p:nvPr/>
      </p:nvGrpSpPr>
      <p:grpSpPr>
        <a:xfrm>
          <a:off x="0" y="0"/>
          <a:ext cx="0" cy="0"/>
          <a:chOff x="0" y="0"/>
          <a:chExt cx="0" cy="0"/>
        </a:xfrm>
      </p:grpSpPr>
      <p:sp>
        <p:nvSpPr>
          <p:cNvPr id="6" name="Textplatzhalter 7">
            <a:extLst>
              <a:ext uri="{FF2B5EF4-FFF2-40B4-BE49-F238E27FC236}">
                <a16:creationId xmlns:a16="http://schemas.microsoft.com/office/drawing/2014/main" id="{8D55F383-357D-3547-9530-33C747B445F1}"/>
              </a:ext>
            </a:extLst>
          </p:cNvPr>
          <p:cNvSpPr>
            <a:spLocks noGrp="1"/>
          </p:cNvSpPr>
          <p:nvPr>
            <p:ph type="body" sz="quarter" idx="12"/>
          </p:nvPr>
        </p:nvSpPr>
        <p:spPr>
          <a:xfrm>
            <a:off x="416533" y="1280567"/>
            <a:ext cx="11367480" cy="647700"/>
          </a:xfrm>
        </p:spPr>
        <p:txBody>
          <a:bodyPr tIns="0" anchor="ctr" anchorCtr="0">
            <a:normAutofit/>
          </a:bodyPr>
          <a:lstStyle>
            <a:lvl1pPr marL="0" indent="0">
              <a:spcBef>
                <a:spcPts val="0"/>
              </a:spcBef>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de-DE"/>
              <a:t>Mastertextformat bearbeiten</a:t>
            </a:r>
          </a:p>
        </p:txBody>
      </p:sp>
      <p:sp>
        <p:nvSpPr>
          <p:cNvPr id="2" name="Titel 1">
            <a:extLst>
              <a:ext uri="{FF2B5EF4-FFF2-40B4-BE49-F238E27FC236}">
                <a16:creationId xmlns:a16="http://schemas.microsoft.com/office/drawing/2014/main" id="{7B24DF94-7AE6-ED40-B310-29B1A5873206}"/>
              </a:ext>
            </a:extLst>
          </p:cNvPr>
          <p:cNvSpPr>
            <a:spLocks noGrp="1"/>
          </p:cNvSpPr>
          <p:nvPr>
            <p:ph type="title"/>
          </p:nvPr>
        </p:nvSpPr>
        <p:spPr>
          <a:xfrm>
            <a:off x="416534" y="576394"/>
            <a:ext cx="11367479" cy="662400"/>
          </a:xfrm>
        </p:spPr>
        <p:txBody>
          <a:bodyPr anchor="b" anchorCtr="0">
            <a:normAutofit/>
          </a:bodyPr>
          <a:lstStyle/>
          <a:p>
            <a:r>
              <a:rPr lang="de-DE"/>
              <a:t>Mastertitelformat bearbeiten</a:t>
            </a:r>
          </a:p>
        </p:txBody>
      </p:sp>
      <p:sp>
        <p:nvSpPr>
          <p:cNvPr id="3" name="Fußzeilenplatzhalter 2">
            <a:extLst>
              <a:ext uri="{FF2B5EF4-FFF2-40B4-BE49-F238E27FC236}">
                <a16:creationId xmlns:a16="http://schemas.microsoft.com/office/drawing/2014/main" id="{F4DC96D4-4D59-5245-B81F-17641A3F9413}"/>
              </a:ext>
            </a:extLst>
          </p:cNvPr>
          <p:cNvSpPr>
            <a:spLocks noGrp="1"/>
          </p:cNvSpPr>
          <p:nvPr>
            <p:ph type="ftr" sz="quarter" idx="13"/>
          </p:nvPr>
        </p:nvSpPr>
        <p:spPr/>
        <p:txBody>
          <a:bodyPr/>
          <a:lstStyle/>
          <a:p>
            <a:endParaRPr lang="en-GB"/>
          </a:p>
        </p:txBody>
      </p:sp>
      <p:sp>
        <p:nvSpPr>
          <p:cNvPr id="5" name="Textplatzhalter 3">
            <a:extLst>
              <a:ext uri="{FF2B5EF4-FFF2-40B4-BE49-F238E27FC236}">
                <a16:creationId xmlns:a16="http://schemas.microsoft.com/office/drawing/2014/main" id="{62F04D5B-EC07-3D3B-F220-258A556137E3}"/>
              </a:ext>
            </a:extLst>
          </p:cNvPr>
          <p:cNvSpPr>
            <a:spLocks noGrp="1"/>
          </p:cNvSpPr>
          <p:nvPr>
            <p:ph type="body" sz="quarter" idx="11" hasCustomPrompt="1"/>
          </p:nvPr>
        </p:nvSpPr>
        <p:spPr>
          <a:xfrm>
            <a:off x="416533" y="1989138"/>
            <a:ext cx="936000" cy="936000"/>
          </a:xfrm>
          <a:solidFill>
            <a:schemeClr val="accent1"/>
          </a:solidFill>
        </p:spPr>
        <p:txBody>
          <a:bodyPr lIns="0" anchor="ctr" anchorCtr="0">
            <a:normAutofit/>
          </a:bodyPr>
          <a:lstStyle>
            <a:lvl1pPr marL="0" indent="0" algn="ctr">
              <a:buNone/>
              <a:defRPr sz="4000" b="1">
                <a:solidFill>
                  <a:schemeClr val="bg1"/>
                </a:solidFill>
              </a:defRPr>
            </a:lvl1pPr>
          </a:lstStyle>
          <a:p>
            <a:pPr lvl="0"/>
            <a:r>
              <a:rPr lang="de-DE"/>
              <a:t>1</a:t>
            </a:r>
          </a:p>
        </p:txBody>
      </p:sp>
      <p:sp>
        <p:nvSpPr>
          <p:cNvPr id="7" name="Textplatzhalter 3">
            <a:extLst>
              <a:ext uri="{FF2B5EF4-FFF2-40B4-BE49-F238E27FC236}">
                <a16:creationId xmlns:a16="http://schemas.microsoft.com/office/drawing/2014/main" id="{F82A3988-571D-670F-8DA9-176C688E94C9}"/>
              </a:ext>
            </a:extLst>
          </p:cNvPr>
          <p:cNvSpPr>
            <a:spLocks noGrp="1"/>
          </p:cNvSpPr>
          <p:nvPr>
            <p:ph type="body" sz="quarter" idx="14"/>
          </p:nvPr>
        </p:nvSpPr>
        <p:spPr>
          <a:xfrm>
            <a:off x="1576169" y="1989138"/>
            <a:ext cx="10199296" cy="936000"/>
          </a:xfrm>
          <a:solidFill>
            <a:schemeClr val="accent2"/>
          </a:solidFill>
        </p:spPr>
        <p:txBody>
          <a:bodyPr lIns="180000" rIns="108000" anchor="ctr" anchorCtr="0"/>
          <a:lstStyle>
            <a:lvl1pPr>
              <a:spcBef>
                <a:spcPts val="0"/>
              </a:spcBef>
              <a:spcAft>
                <a:spcPts val="600"/>
              </a:spcAft>
              <a:buClr>
                <a:schemeClr val="bg1"/>
              </a:buClr>
              <a:defRPr>
                <a:solidFill>
                  <a:schemeClr val="bg1"/>
                </a:solidFill>
              </a:defRPr>
            </a:lvl1pPr>
          </a:lstStyle>
          <a:p>
            <a:pPr lvl="0"/>
            <a:r>
              <a:rPr lang="de-DE"/>
              <a:t>Mastertextformat bearbeiten</a:t>
            </a:r>
          </a:p>
        </p:txBody>
      </p:sp>
      <p:sp>
        <p:nvSpPr>
          <p:cNvPr id="8" name="Textplatzhalter 3">
            <a:extLst>
              <a:ext uri="{FF2B5EF4-FFF2-40B4-BE49-F238E27FC236}">
                <a16:creationId xmlns:a16="http://schemas.microsoft.com/office/drawing/2014/main" id="{3F27CA87-A8B2-D588-F09D-656EF744A8BB}"/>
              </a:ext>
            </a:extLst>
          </p:cNvPr>
          <p:cNvSpPr>
            <a:spLocks noGrp="1"/>
          </p:cNvSpPr>
          <p:nvPr>
            <p:ph type="body" sz="quarter" idx="15" hasCustomPrompt="1"/>
          </p:nvPr>
        </p:nvSpPr>
        <p:spPr>
          <a:xfrm>
            <a:off x="416533" y="3141342"/>
            <a:ext cx="936000" cy="936000"/>
          </a:xfrm>
          <a:solidFill>
            <a:schemeClr val="accent1"/>
          </a:solidFill>
        </p:spPr>
        <p:txBody>
          <a:bodyPr lIns="0" anchor="ctr" anchorCtr="0">
            <a:normAutofit/>
          </a:bodyPr>
          <a:lstStyle>
            <a:lvl1pPr marL="0" indent="0" algn="ctr">
              <a:buNone/>
              <a:defRPr sz="4000" b="1">
                <a:solidFill>
                  <a:schemeClr val="bg1"/>
                </a:solidFill>
              </a:defRPr>
            </a:lvl1pPr>
          </a:lstStyle>
          <a:p>
            <a:pPr lvl="0"/>
            <a:r>
              <a:rPr lang="de-DE"/>
              <a:t>2</a:t>
            </a:r>
          </a:p>
        </p:txBody>
      </p:sp>
      <p:sp>
        <p:nvSpPr>
          <p:cNvPr id="9" name="Textplatzhalter 3">
            <a:extLst>
              <a:ext uri="{FF2B5EF4-FFF2-40B4-BE49-F238E27FC236}">
                <a16:creationId xmlns:a16="http://schemas.microsoft.com/office/drawing/2014/main" id="{7F8D3748-2628-738D-B76E-EA0C639D16E3}"/>
              </a:ext>
            </a:extLst>
          </p:cNvPr>
          <p:cNvSpPr>
            <a:spLocks noGrp="1"/>
          </p:cNvSpPr>
          <p:nvPr>
            <p:ph type="body" sz="quarter" idx="16"/>
          </p:nvPr>
        </p:nvSpPr>
        <p:spPr>
          <a:xfrm>
            <a:off x="1576169" y="3141342"/>
            <a:ext cx="10199296" cy="936000"/>
          </a:xfrm>
          <a:solidFill>
            <a:schemeClr val="accent2"/>
          </a:solidFill>
        </p:spPr>
        <p:txBody>
          <a:bodyPr lIns="180000" rIns="108000" anchor="ctr" anchorCtr="0"/>
          <a:lstStyle>
            <a:lvl1pPr>
              <a:spcBef>
                <a:spcPts val="0"/>
              </a:spcBef>
              <a:spcAft>
                <a:spcPts val="600"/>
              </a:spcAft>
              <a:buClr>
                <a:schemeClr val="bg1"/>
              </a:buClr>
              <a:defRPr>
                <a:solidFill>
                  <a:schemeClr val="bg1"/>
                </a:solidFill>
              </a:defRPr>
            </a:lvl1pPr>
          </a:lstStyle>
          <a:p>
            <a:pPr lvl="0"/>
            <a:r>
              <a:rPr lang="de-DE"/>
              <a:t>Mastertextformat bearbeiten</a:t>
            </a:r>
          </a:p>
        </p:txBody>
      </p:sp>
    </p:spTree>
    <p:extLst>
      <p:ext uri="{BB962C8B-B14F-4D97-AF65-F5344CB8AC3E}">
        <p14:creationId xmlns:p14="http://schemas.microsoft.com/office/powerpoint/2010/main" val="3641054020"/>
      </p:ext>
    </p:extLst>
  </p:cSld>
  <p:clrMapOvr>
    <a:masterClrMapping/>
  </p:clrMapOvr>
  <p:extLst>
    <p:ext uri="{DCECCB84-F9BA-43D5-87BE-67443E8EF086}">
      <p15:sldGuideLst xmlns:p15="http://schemas.microsoft.com/office/powerpoint/2012/main">
        <p15:guide id="1" orient="horz" pos="1253"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Leer">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E3EAA34-C357-8142-AF3B-38E15B6CB81A}"/>
              </a:ext>
            </a:extLst>
          </p:cNvPr>
          <p:cNvSpPr>
            <a:spLocks noGrp="1"/>
          </p:cNvSpPr>
          <p:nvPr>
            <p:ph type="title" hasCustomPrompt="1"/>
          </p:nvPr>
        </p:nvSpPr>
        <p:spPr/>
        <p:txBody>
          <a:bodyPr/>
          <a:lstStyle/>
          <a:p>
            <a:r>
              <a:rPr lang="de-DE"/>
              <a:t>Template </a:t>
            </a:r>
            <a:r>
              <a:rPr lang="de-DE" err="1"/>
              <a:t>Colours</a:t>
            </a:r>
            <a:endParaRPr lang="de-DE"/>
          </a:p>
        </p:txBody>
      </p:sp>
      <p:sp>
        <p:nvSpPr>
          <p:cNvPr id="4" name="Rechteck 3">
            <a:extLst>
              <a:ext uri="{FF2B5EF4-FFF2-40B4-BE49-F238E27FC236}">
                <a16:creationId xmlns:a16="http://schemas.microsoft.com/office/drawing/2014/main" id="{0A9EF900-6242-AE49-BD44-E09F8CD13A33}"/>
              </a:ext>
            </a:extLst>
          </p:cNvPr>
          <p:cNvSpPr/>
          <p:nvPr userDrawn="1"/>
        </p:nvSpPr>
        <p:spPr>
          <a:xfrm>
            <a:off x="417093" y="1665288"/>
            <a:ext cx="1427361" cy="14273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Font</a:t>
            </a:r>
            <a:br>
              <a:rPr lang="de-DE"/>
            </a:br>
            <a:r>
              <a:rPr lang="de-DE" err="1"/>
              <a:t>Colour</a:t>
            </a:r>
            <a:endParaRPr lang="de-DE"/>
          </a:p>
          <a:p>
            <a:pPr algn="ctr"/>
            <a:r>
              <a:rPr lang="de-DE"/>
              <a:t>#4E4F4E</a:t>
            </a:r>
          </a:p>
        </p:txBody>
      </p:sp>
      <p:sp>
        <p:nvSpPr>
          <p:cNvPr id="5" name="Rechteck 4">
            <a:extLst>
              <a:ext uri="{FF2B5EF4-FFF2-40B4-BE49-F238E27FC236}">
                <a16:creationId xmlns:a16="http://schemas.microsoft.com/office/drawing/2014/main" id="{9DE1BD4E-0EA8-F540-AD17-66780C2F8C91}"/>
              </a:ext>
            </a:extLst>
          </p:cNvPr>
          <p:cNvSpPr/>
          <p:nvPr userDrawn="1"/>
        </p:nvSpPr>
        <p:spPr>
          <a:xfrm>
            <a:off x="2191180" y="1665288"/>
            <a:ext cx="1427361" cy="14273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Primary</a:t>
            </a:r>
            <a:br>
              <a:rPr lang="de-DE"/>
            </a:br>
            <a:r>
              <a:rPr lang="de-DE" err="1"/>
              <a:t>Colour</a:t>
            </a:r>
            <a:endParaRPr lang="de-DE"/>
          </a:p>
          <a:p>
            <a:pPr algn="ctr"/>
            <a:r>
              <a:rPr lang="de-DE"/>
              <a:t>#002A5C</a:t>
            </a:r>
          </a:p>
        </p:txBody>
      </p:sp>
      <p:sp>
        <p:nvSpPr>
          <p:cNvPr id="6" name="Rechteck 5">
            <a:extLst>
              <a:ext uri="{FF2B5EF4-FFF2-40B4-BE49-F238E27FC236}">
                <a16:creationId xmlns:a16="http://schemas.microsoft.com/office/drawing/2014/main" id="{68D85FB1-A7BB-A542-B7F4-8DD96E4060B1}"/>
              </a:ext>
            </a:extLst>
          </p:cNvPr>
          <p:cNvSpPr/>
          <p:nvPr userDrawn="1"/>
        </p:nvSpPr>
        <p:spPr>
          <a:xfrm>
            <a:off x="3965266" y="1665288"/>
            <a:ext cx="1427361" cy="14273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Primary</a:t>
            </a:r>
            <a:br>
              <a:rPr lang="de-DE"/>
            </a:br>
            <a:r>
              <a:rPr lang="de-DE" err="1"/>
              <a:t>Colour</a:t>
            </a:r>
            <a:endParaRPr lang="de-DE"/>
          </a:p>
          <a:p>
            <a:pPr algn="ctr"/>
            <a:r>
              <a:rPr lang="de-DE"/>
              <a:t>#F37920</a:t>
            </a:r>
          </a:p>
        </p:txBody>
      </p:sp>
      <p:sp>
        <p:nvSpPr>
          <p:cNvPr id="7" name="Rechteck 6">
            <a:extLst>
              <a:ext uri="{FF2B5EF4-FFF2-40B4-BE49-F238E27FC236}">
                <a16:creationId xmlns:a16="http://schemas.microsoft.com/office/drawing/2014/main" id="{EC6288E4-4195-A840-AF62-26A52ADA93FA}"/>
              </a:ext>
            </a:extLst>
          </p:cNvPr>
          <p:cNvSpPr/>
          <p:nvPr userDrawn="1"/>
        </p:nvSpPr>
        <p:spPr>
          <a:xfrm>
            <a:off x="5739353" y="1665288"/>
            <a:ext cx="1427361" cy="14273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err="1"/>
              <a:t>Secondary</a:t>
            </a:r>
            <a:br>
              <a:rPr lang="de-DE"/>
            </a:br>
            <a:r>
              <a:rPr lang="de-DE" err="1"/>
              <a:t>Colour</a:t>
            </a:r>
            <a:endParaRPr lang="de-DE"/>
          </a:p>
          <a:p>
            <a:pPr algn="ctr"/>
            <a:r>
              <a:rPr lang="de-DE"/>
              <a:t>#FDC300</a:t>
            </a:r>
          </a:p>
        </p:txBody>
      </p:sp>
      <p:sp>
        <p:nvSpPr>
          <p:cNvPr id="8" name="Rechteck 7">
            <a:extLst>
              <a:ext uri="{FF2B5EF4-FFF2-40B4-BE49-F238E27FC236}">
                <a16:creationId xmlns:a16="http://schemas.microsoft.com/office/drawing/2014/main" id="{D3E1090F-D886-924F-AE01-8179199280F5}"/>
              </a:ext>
            </a:extLst>
          </p:cNvPr>
          <p:cNvSpPr/>
          <p:nvPr userDrawn="1"/>
        </p:nvSpPr>
        <p:spPr>
          <a:xfrm>
            <a:off x="7513440" y="1665288"/>
            <a:ext cx="1427361" cy="14273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err="1"/>
              <a:t>Secondary</a:t>
            </a:r>
            <a:br>
              <a:rPr lang="de-DE"/>
            </a:br>
            <a:r>
              <a:rPr lang="de-DE" err="1"/>
              <a:t>Colour</a:t>
            </a:r>
            <a:endParaRPr lang="de-DE"/>
          </a:p>
          <a:p>
            <a:pPr algn="ctr"/>
            <a:r>
              <a:rPr lang="de-DE"/>
              <a:t>#8C1610</a:t>
            </a:r>
          </a:p>
        </p:txBody>
      </p:sp>
      <p:sp>
        <p:nvSpPr>
          <p:cNvPr id="10" name="Rechteck 9">
            <a:extLst>
              <a:ext uri="{FF2B5EF4-FFF2-40B4-BE49-F238E27FC236}">
                <a16:creationId xmlns:a16="http://schemas.microsoft.com/office/drawing/2014/main" id="{59E93035-1374-CC4E-8AE6-51AE610FE844}"/>
              </a:ext>
            </a:extLst>
          </p:cNvPr>
          <p:cNvSpPr/>
          <p:nvPr userDrawn="1"/>
        </p:nvSpPr>
        <p:spPr>
          <a:xfrm>
            <a:off x="2182136" y="3440733"/>
            <a:ext cx="1427361" cy="14273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b="0" i="0" u="none" strike="noStrike" kern="1200" err="1">
                <a:solidFill>
                  <a:schemeClr val="lt1"/>
                </a:solidFill>
                <a:effectLst/>
                <a:latin typeface="+mn-lt"/>
                <a:ea typeface="+mn-ea"/>
                <a:cs typeface="+mn-cs"/>
              </a:rPr>
              <a:t>Halftones</a:t>
            </a:r>
            <a:endParaRPr lang="de-DE" sz="1800" b="0" i="0" u="none" strike="noStrike" kern="1200">
              <a:solidFill>
                <a:schemeClr val="lt1"/>
              </a:solidFill>
              <a:effectLst/>
              <a:latin typeface="+mn-lt"/>
              <a:ea typeface="+mn-ea"/>
              <a:cs typeface="+mn-cs"/>
            </a:endParaRPr>
          </a:p>
          <a:p>
            <a:pPr algn="ctr"/>
            <a:r>
              <a:rPr lang="de-DE" sz="1800" b="0" i="0" u="none" strike="noStrike" kern="1200">
                <a:solidFill>
                  <a:schemeClr val="lt1"/>
                </a:solidFill>
                <a:effectLst/>
                <a:latin typeface="+mn-lt"/>
                <a:ea typeface="+mn-ea"/>
                <a:cs typeface="+mn-cs"/>
              </a:rPr>
              <a:t>#8093AD</a:t>
            </a:r>
            <a:endParaRPr lang="de-DE"/>
          </a:p>
        </p:txBody>
      </p:sp>
      <p:sp>
        <p:nvSpPr>
          <p:cNvPr id="11" name="Rechteck 10">
            <a:extLst>
              <a:ext uri="{FF2B5EF4-FFF2-40B4-BE49-F238E27FC236}">
                <a16:creationId xmlns:a16="http://schemas.microsoft.com/office/drawing/2014/main" id="{075E37F0-EFD0-424B-A226-E55D6531F5F8}"/>
              </a:ext>
            </a:extLst>
          </p:cNvPr>
          <p:cNvSpPr/>
          <p:nvPr userDrawn="1"/>
        </p:nvSpPr>
        <p:spPr>
          <a:xfrm>
            <a:off x="3956223" y="3440733"/>
            <a:ext cx="1427361" cy="14273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b="0" i="0" u="none" strike="noStrike" kern="1200" err="1">
                <a:solidFill>
                  <a:schemeClr val="tx1"/>
                </a:solidFill>
                <a:effectLst/>
                <a:latin typeface="+mn-lt"/>
                <a:ea typeface="+mn-ea"/>
                <a:cs typeface="+mn-cs"/>
              </a:rPr>
              <a:t>Halftones</a:t>
            </a:r>
            <a:endParaRPr lang="de-DE" sz="1800" b="0" i="0" u="none" strike="noStrike" kern="1200">
              <a:solidFill>
                <a:schemeClr val="tx1"/>
              </a:solidFill>
              <a:effectLst/>
              <a:latin typeface="+mn-lt"/>
              <a:ea typeface="+mn-ea"/>
              <a:cs typeface="+mn-cs"/>
            </a:endParaRPr>
          </a:p>
          <a:p>
            <a:pPr algn="ctr"/>
            <a:r>
              <a:rPr lang="de-DE" sz="1800" b="0" i="0" u="none" strike="noStrike" kern="1200">
                <a:solidFill>
                  <a:schemeClr val="tx1"/>
                </a:solidFill>
                <a:effectLst/>
                <a:latin typeface="+mn-lt"/>
                <a:ea typeface="+mn-ea"/>
                <a:cs typeface="+mn-cs"/>
              </a:rPr>
              <a:t>#FDECE3</a:t>
            </a:r>
            <a:endParaRPr lang="de-DE">
              <a:solidFill>
                <a:schemeClr val="tx1"/>
              </a:solidFill>
            </a:endParaRPr>
          </a:p>
        </p:txBody>
      </p:sp>
      <p:sp>
        <p:nvSpPr>
          <p:cNvPr id="12" name="Rechteck 11">
            <a:extLst>
              <a:ext uri="{FF2B5EF4-FFF2-40B4-BE49-F238E27FC236}">
                <a16:creationId xmlns:a16="http://schemas.microsoft.com/office/drawing/2014/main" id="{29B1A55A-44E1-6043-9322-D2EC18F13A56}"/>
              </a:ext>
            </a:extLst>
          </p:cNvPr>
          <p:cNvSpPr/>
          <p:nvPr userDrawn="1"/>
        </p:nvSpPr>
        <p:spPr>
          <a:xfrm>
            <a:off x="5730310" y="3440733"/>
            <a:ext cx="1427361" cy="142736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b="0" i="0" u="none" strike="noStrike" kern="1200" err="1">
                <a:solidFill>
                  <a:schemeClr val="tx1"/>
                </a:solidFill>
                <a:effectLst/>
                <a:latin typeface="+mn-lt"/>
                <a:ea typeface="+mn-ea"/>
                <a:cs typeface="+mn-cs"/>
              </a:rPr>
              <a:t>Halftones</a:t>
            </a:r>
            <a:endParaRPr lang="de-DE" sz="1800" b="0" i="0" u="none" strike="noStrike" kern="1200">
              <a:solidFill>
                <a:schemeClr val="tx1"/>
              </a:solidFill>
              <a:effectLst/>
              <a:latin typeface="+mn-lt"/>
              <a:ea typeface="+mn-ea"/>
              <a:cs typeface="+mn-cs"/>
            </a:endParaRPr>
          </a:p>
          <a:p>
            <a:pPr algn="ctr"/>
            <a:r>
              <a:rPr lang="de-DE" sz="1800" b="0" i="0" u="none" strike="noStrike" kern="1200">
                <a:solidFill>
                  <a:schemeClr val="tx1"/>
                </a:solidFill>
                <a:effectLst/>
                <a:latin typeface="+mn-lt"/>
                <a:ea typeface="+mn-ea"/>
                <a:cs typeface="+mn-cs"/>
              </a:rPr>
              <a:t>#FFF3CC</a:t>
            </a:r>
            <a:endParaRPr lang="de-DE">
              <a:solidFill>
                <a:schemeClr val="tx1"/>
              </a:solidFill>
            </a:endParaRPr>
          </a:p>
        </p:txBody>
      </p:sp>
      <p:sp>
        <p:nvSpPr>
          <p:cNvPr id="13" name="Rechteck 12">
            <a:extLst>
              <a:ext uri="{FF2B5EF4-FFF2-40B4-BE49-F238E27FC236}">
                <a16:creationId xmlns:a16="http://schemas.microsoft.com/office/drawing/2014/main" id="{454AD465-1B78-244B-89C4-5CA1D7F59D70}"/>
              </a:ext>
            </a:extLst>
          </p:cNvPr>
          <p:cNvSpPr/>
          <p:nvPr userDrawn="1"/>
        </p:nvSpPr>
        <p:spPr>
          <a:xfrm>
            <a:off x="7504397" y="3440733"/>
            <a:ext cx="1427361" cy="142736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b="0" i="0" u="none" strike="noStrike" kern="1200" err="1">
                <a:solidFill>
                  <a:schemeClr val="tx1"/>
                </a:solidFill>
                <a:effectLst/>
                <a:latin typeface="+mn-lt"/>
                <a:ea typeface="+mn-ea"/>
                <a:cs typeface="+mn-cs"/>
              </a:rPr>
              <a:t>Halftones</a:t>
            </a:r>
            <a:endParaRPr lang="de-DE" sz="1800" b="0" i="0" u="none" strike="noStrike" kern="1200">
              <a:solidFill>
                <a:schemeClr val="tx1"/>
              </a:solidFill>
              <a:effectLst/>
              <a:latin typeface="+mn-lt"/>
              <a:ea typeface="+mn-ea"/>
              <a:cs typeface="+mn-cs"/>
            </a:endParaRPr>
          </a:p>
          <a:p>
            <a:pPr algn="ctr"/>
            <a:r>
              <a:rPr lang="de-DE" sz="1800" b="0" i="0" u="none" strike="noStrike" kern="1200">
                <a:solidFill>
                  <a:schemeClr val="tx1"/>
                </a:solidFill>
                <a:effectLst/>
                <a:latin typeface="+mn-lt"/>
                <a:ea typeface="+mn-ea"/>
                <a:cs typeface="+mn-cs"/>
              </a:rPr>
              <a:t>#F8C2BF</a:t>
            </a:r>
            <a:endParaRPr lang="de-DE">
              <a:solidFill>
                <a:schemeClr val="tx1"/>
              </a:solidFill>
            </a:endParaRPr>
          </a:p>
        </p:txBody>
      </p:sp>
      <p:sp>
        <p:nvSpPr>
          <p:cNvPr id="15" name="Rechteck 14">
            <a:extLst>
              <a:ext uri="{FF2B5EF4-FFF2-40B4-BE49-F238E27FC236}">
                <a16:creationId xmlns:a16="http://schemas.microsoft.com/office/drawing/2014/main" id="{CC8894BC-3D52-2A45-BA6B-A2DAD0942327}"/>
              </a:ext>
            </a:extLst>
          </p:cNvPr>
          <p:cNvSpPr/>
          <p:nvPr userDrawn="1"/>
        </p:nvSpPr>
        <p:spPr>
          <a:xfrm>
            <a:off x="417093" y="3440733"/>
            <a:ext cx="1427361" cy="142736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b="0" i="0" u="none" strike="noStrike" kern="1200" err="1">
                <a:solidFill>
                  <a:schemeClr val="lt1"/>
                </a:solidFill>
                <a:effectLst/>
                <a:latin typeface="+mn-lt"/>
                <a:ea typeface="+mn-ea"/>
                <a:cs typeface="+mn-cs"/>
              </a:rPr>
              <a:t>Halftones</a:t>
            </a:r>
            <a:endParaRPr lang="de-DE" sz="1800" b="0" i="0" u="none" strike="noStrike" kern="1200">
              <a:solidFill>
                <a:schemeClr val="lt1"/>
              </a:solidFill>
              <a:effectLst/>
              <a:latin typeface="+mn-lt"/>
              <a:ea typeface="+mn-ea"/>
              <a:cs typeface="+mn-cs"/>
            </a:endParaRPr>
          </a:p>
          <a:p>
            <a:pPr algn="ctr"/>
            <a:r>
              <a:rPr lang="de-DE" sz="1800" b="0" i="0" u="none" strike="noStrike" kern="1200">
                <a:solidFill>
                  <a:schemeClr val="lt1"/>
                </a:solidFill>
                <a:effectLst/>
                <a:latin typeface="+mn-lt"/>
                <a:ea typeface="+mn-ea"/>
                <a:cs typeface="+mn-cs"/>
              </a:rPr>
              <a:t>#929292</a:t>
            </a:r>
            <a:endParaRPr lang="de-DE"/>
          </a:p>
        </p:txBody>
      </p:sp>
    </p:spTree>
    <p:extLst>
      <p:ext uri="{BB962C8B-B14F-4D97-AF65-F5344CB8AC3E}">
        <p14:creationId xmlns:p14="http://schemas.microsoft.com/office/powerpoint/2010/main" val="2560812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2">
    <p:spTree>
      <p:nvGrpSpPr>
        <p:cNvPr id="1" name=""/>
        <p:cNvGrpSpPr/>
        <p:nvPr/>
      </p:nvGrpSpPr>
      <p:grpSpPr>
        <a:xfrm>
          <a:off x="0" y="0"/>
          <a:ext cx="0" cy="0"/>
          <a:chOff x="0" y="0"/>
          <a:chExt cx="0" cy="0"/>
        </a:xfrm>
      </p:grpSpPr>
      <p:pic>
        <p:nvPicPr>
          <p:cNvPr id="3" name="Grafik 2" descr="Ein Bild, das Himmel, draußen, Gebäude, Brücke enthält.&#10;&#10;Automatisch generierte Beschreibung">
            <a:extLst>
              <a:ext uri="{FF2B5EF4-FFF2-40B4-BE49-F238E27FC236}">
                <a16:creationId xmlns:a16="http://schemas.microsoft.com/office/drawing/2014/main" id="{88454B1E-F6C2-8A5A-907E-14534397D6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1667"/>
          <a:stretch/>
        </p:blipFill>
        <p:spPr>
          <a:xfrm>
            <a:off x="1910605" y="-2"/>
            <a:ext cx="10287000" cy="6057902"/>
          </a:xfrm>
          <a:prstGeom prst="rect">
            <a:avLst/>
          </a:prstGeom>
        </p:spPr>
      </p:pic>
      <p:sp>
        <p:nvSpPr>
          <p:cNvPr id="14" name="Freihandform 13">
            <a:extLst>
              <a:ext uri="{FF2B5EF4-FFF2-40B4-BE49-F238E27FC236}">
                <a16:creationId xmlns:a16="http://schemas.microsoft.com/office/drawing/2014/main" id="{2ADCDFB0-A1D1-3E46-9248-FE8301F2740C}"/>
              </a:ext>
            </a:extLst>
          </p:cNvPr>
          <p:cNvSpPr/>
          <p:nvPr userDrawn="1"/>
        </p:nvSpPr>
        <p:spPr>
          <a:xfrm>
            <a:off x="3770971" y="-1"/>
            <a:ext cx="8443773" cy="6069601"/>
          </a:xfrm>
          <a:custGeom>
            <a:avLst/>
            <a:gdLst>
              <a:gd name="connsiteX0" fmla="*/ 0 w 8443773"/>
              <a:gd name="connsiteY0" fmla="*/ 0 h 6069601"/>
              <a:gd name="connsiteX1" fmla="*/ 4648303 w 8443773"/>
              <a:gd name="connsiteY1" fmla="*/ 0 h 6069601"/>
              <a:gd name="connsiteX2" fmla="*/ 4648303 w 8443773"/>
              <a:gd name="connsiteY2" fmla="*/ 1 h 6069601"/>
              <a:gd name="connsiteX3" fmla="*/ 6533788 w 8443773"/>
              <a:gd name="connsiteY3" fmla="*/ 1 h 6069601"/>
              <a:gd name="connsiteX4" fmla="*/ 8443773 w 8443773"/>
              <a:gd name="connsiteY4" fmla="*/ 4498516 h 6069601"/>
              <a:gd name="connsiteX5" fmla="*/ 8443773 w 8443773"/>
              <a:gd name="connsiteY5" fmla="*/ 6069601 h 6069601"/>
              <a:gd name="connsiteX6" fmla="*/ 1885485 w 8443773"/>
              <a:gd name="connsiteY6" fmla="*/ 6069601 h 6069601"/>
              <a:gd name="connsiteX7" fmla="*/ 1885485 w 8443773"/>
              <a:gd name="connsiteY7" fmla="*/ 6069600 h 6069601"/>
              <a:gd name="connsiteX8" fmla="*/ 0 w 8443773"/>
              <a:gd name="connsiteY8" fmla="*/ 6069600 h 606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3773" h="6069601">
                <a:moveTo>
                  <a:pt x="0" y="0"/>
                </a:moveTo>
                <a:lnTo>
                  <a:pt x="4648303" y="0"/>
                </a:lnTo>
                <a:lnTo>
                  <a:pt x="4648303" y="1"/>
                </a:lnTo>
                <a:lnTo>
                  <a:pt x="6533788" y="1"/>
                </a:lnTo>
                <a:lnTo>
                  <a:pt x="8443773" y="4498516"/>
                </a:lnTo>
                <a:lnTo>
                  <a:pt x="8443773" y="6069601"/>
                </a:lnTo>
                <a:lnTo>
                  <a:pt x="1885485" y="6069601"/>
                </a:lnTo>
                <a:lnTo>
                  <a:pt x="1885485" y="6069600"/>
                </a:lnTo>
                <a:lnTo>
                  <a:pt x="0" y="606960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solidFill>
                <a:srgbClr val="FF0000"/>
              </a:solidFill>
            </a:endParaRPr>
          </a:p>
        </p:txBody>
      </p:sp>
      <p:sp>
        <p:nvSpPr>
          <p:cNvPr id="15" name="Freihandform 14">
            <a:extLst>
              <a:ext uri="{FF2B5EF4-FFF2-40B4-BE49-F238E27FC236}">
                <a16:creationId xmlns:a16="http://schemas.microsoft.com/office/drawing/2014/main" id="{993A3D39-DBD9-5343-972C-4D9AF69EF31B}"/>
              </a:ext>
            </a:extLst>
          </p:cNvPr>
          <p:cNvSpPr/>
          <p:nvPr userDrawn="1"/>
        </p:nvSpPr>
        <p:spPr>
          <a:xfrm>
            <a:off x="3770971" y="-1"/>
            <a:ext cx="7225341" cy="6069600"/>
          </a:xfrm>
          <a:custGeom>
            <a:avLst/>
            <a:gdLst>
              <a:gd name="connsiteX0" fmla="*/ 0 w 7225341"/>
              <a:gd name="connsiteY0" fmla="*/ 0 h 6068533"/>
              <a:gd name="connsiteX1" fmla="*/ 4648303 w 7225341"/>
              <a:gd name="connsiteY1" fmla="*/ 0 h 6068533"/>
              <a:gd name="connsiteX2" fmla="*/ 7225341 w 7225341"/>
              <a:gd name="connsiteY2" fmla="*/ 6068533 h 6068533"/>
              <a:gd name="connsiteX3" fmla="*/ 0 w 7225341"/>
              <a:gd name="connsiteY3" fmla="*/ 6068533 h 6068533"/>
            </a:gdLst>
            <a:ahLst/>
            <a:cxnLst>
              <a:cxn ang="0">
                <a:pos x="connsiteX0" y="connsiteY0"/>
              </a:cxn>
              <a:cxn ang="0">
                <a:pos x="connsiteX1" y="connsiteY1"/>
              </a:cxn>
              <a:cxn ang="0">
                <a:pos x="connsiteX2" y="connsiteY2"/>
              </a:cxn>
              <a:cxn ang="0">
                <a:pos x="connsiteX3" y="connsiteY3"/>
              </a:cxn>
            </a:cxnLst>
            <a:rect l="l" t="t" r="r" b="b"/>
            <a:pathLst>
              <a:path w="7225341" h="6068533">
                <a:moveTo>
                  <a:pt x="0" y="0"/>
                </a:moveTo>
                <a:lnTo>
                  <a:pt x="4648303" y="0"/>
                </a:lnTo>
                <a:lnTo>
                  <a:pt x="7225341" y="6068533"/>
                </a:lnTo>
                <a:lnTo>
                  <a:pt x="0" y="60685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solidFill>
                <a:srgbClr val="FF0000"/>
              </a:solidFill>
            </a:endParaRPr>
          </a:p>
        </p:txBody>
      </p:sp>
      <p:sp>
        <p:nvSpPr>
          <p:cNvPr id="13" name="Freihandform 12">
            <a:extLst>
              <a:ext uri="{FF2B5EF4-FFF2-40B4-BE49-F238E27FC236}">
                <a16:creationId xmlns:a16="http://schemas.microsoft.com/office/drawing/2014/main" id="{4A5466CB-89E5-464F-82FA-7F08827DF71B}"/>
              </a:ext>
            </a:extLst>
          </p:cNvPr>
          <p:cNvSpPr/>
          <p:nvPr userDrawn="1"/>
        </p:nvSpPr>
        <p:spPr>
          <a:xfrm>
            <a:off x="1885486" y="-1"/>
            <a:ext cx="7225341" cy="6069600"/>
          </a:xfrm>
          <a:custGeom>
            <a:avLst/>
            <a:gdLst>
              <a:gd name="connsiteX0" fmla="*/ 0 w 7225341"/>
              <a:gd name="connsiteY0" fmla="*/ 0 h 6068533"/>
              <a:gd name="connsiteX1" fmla="*/ 4648303 w 7225341"/>
              <a:gd name="connsiteY1" fmla="*/ 0 h 6068533"/>
              <a:gd name="connsiteX2" fmla="*/ 7225341 w 7225341"/>
              <a:gd name="connsiteY2" fmla="*/ 6068533 h 6068533"/>
              <a:gd name="connsiteX3" fmla="*/ 0 w 7225341"/>
              <a:gd name="connsiteY3" fmla="*/ 6068533 h 6068533"/>
            </a:gdLst>
            <a:ahLst/>
            <a:cxnLst>
              <a:cxn ang="0">
                <a:pos x="connsiteX0" y="connsiteY0"/>
              </a:cxn>
              <a:cxn ang="0">
                <a:pos x="connsiteX1" y="connsiteY1"/>
              </a:cxn>
              <a:cxn ang="0">
                <a:pos x="connsiteX2" y="connsiteY2"/>
              </a:cxn>
              <a:cxn ang="0">
                <a:pos x="connsiteX3" y="connsiteY3"/>
              </a:cxn>
            </a:cxnLst>
            <a:rect l="l" t="t" r="r" b="b"/>
            <a:pathLst>
              <a:path w="7225341" h="6068533">
                <a:moveTo>
                  <a:pt x="0" y="0"/>
                </a:moveTo>
                <a:lnTo>
                  <a:pt x="4648303" y="0"/>
                </a:lnTo>
                <a:lnTo>
                  <a:pt x="7225341" y="6068533"/>
                </a:lnTo>
                <a:lnTo>
                  <a:pt x="0" y="60685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solidFill>
                <a:srgbClr val="FF0000"/>
              </a:solidFill>
            </a:endParaRPr>
          </a:p>
        </p:txBody>
      </p:sp>
      <p:sp>
        <p:nvSpPr>
          <p:cNvPr id="22" name="Freihandform 21">
            <a:extLst>
              <a:ext uri="{FF2B5EF4-FFF2-40B4-BE49-F238E27FC236}">
                <a16:creationId xmlns:a16="http://schemas.microsoft.com/office/drawing/2014/main" id="{925D116F-87BF-2D47-B562-0B0F3E7C3ADD}"/>
              </a:ext>
            </a:extLst>
          </p:cNvPr>
          <p:cNvSpPr/>
          <p:nvPr userDrawn="1"/>
        </p:nvSpPr>
        <p:spPr>
          <a:xfrm>
            <a:off x="1" y="0"/>
            <a:ext cx="7225341" cy="6069600"/>
          </a:xfrm>
          <a:custGeom>
            <a:avLst/>
            <a:gdLst>
              <a:gd name="connsiteX0" fmla="*/ 0 w 7225341"/>
              <a:gd name="connsiteY0" fmla="*/ 0 h 6068533"/>
              <a:gd name="connsiteX1" fmla="*/ 4648303 w 7225341"/>
              <a:gd name="connsiteY1" fmla="*/ 0 h 6068533"/>
              <a:gd name="connsiteX2" fmla="*/ 7225341 w 7225341"/>
              <a:gd name="connsiteY2" fmla="*/ 6068533 h 6068533"/>
              <a:gd name="connsiteX3" fmla="*/ 0 w 7225341"/>
              <a:gd name="connsiteY3" fmla="*/ 6068533 h 6068533"/>
            </a:gdLst>
            <a:ahLst/>
            <a:cxnLst>
              <a:cxn ang="0">
                <a:pos x="connsiteX0" y="connsiteY0"/>
              </a:cxn>
              <a:cxn ang="0">
                <a:pos x="connsiteX1" y="connsiteY1"/>
              </a:cxn>
              <a:cxn ang="0">
                <a:pos x="connsiteX2" y="connsiteY2"/>
              </a:cxn>
              <a:cxn ang="0">
                <a:pos x="connsiteX3" y="connsiteY3"/>
              </a:cxn>
            </a:cxnLst>
            <a:rect l="l" t="t" r="r" b="b"/>
            <a:pathLst>
              <a:path w="7225341" h="6068533">
                <a:moveTo>
                  <a:pt x="0" y="0"/>
                </a:moveTo>
                <a:lnTo>
                  <a:pt x="4648303" y="0"/>
                </a:lnTo>
                <a:lnTo>
                  <a:pt x="7225341" y="6068533"/>
                </a:lnTo>
                <a:lnTo>
                  <a:pt x="0" y="606853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pic>
        <p:nvPicPr>
          <p:cNvPr id="11" name="Grafik 10">
            <a:extLst>
              <a:ext uri="{FF2B5EF4-FFF2-40B4-BE49-F238E27FC236}">
                <a16:creationId xmlns:a16="http://schemas.microsoft.com/office/drawing/2014/main" id="{DE761D34-60C5-914D-93B3-40820DFF0B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534" y="6281613"/>
            <a:ext cx="2117301" cy="349200"/>
          </a:xfrm>
          <a:prstGeom prst="rect">
            <a:avLst/>
          </a:prstGeom>
        </p:spPr>
      </p:pic>
      <p:sp>
        <p:nvSpPr>
          <p:cNvPr id="12" name="Titel 26">
            <a:extLst>
              <a:ext uri="{FF2B5EF4-FFF2-40B4-BE49-F238E27FC236}">
                <a16:creationId xmlns:a16="http://schemas.microsoft.com/office/drawing/2014/main" id="{4499D6E5-6225-7D20-33A9-284E3D665BCC}"/>
              </a:ext>
            </a:extLst>
          </p:cNvPr>
          <p:cNvSpPr>
            <a:spLocks noGrp="1"/>
          </p:cNvSpPr>
          <p:nvPr>
            <p:ph type="title"/>
          </p:nvPr>
        </p:nvSpPr>
        <p:spPr>
          <a:xfrm>
            <a:off x="417601" y="333375"/>
            <a:ext cx="5664673" cy="3966559"/>
          </a:xfrm>
          <a:custGeom>
            <a:avLst/>
            <a:gdLst>
              <a:gd name="connsiteX0" fmla="*/ 0 w 5664673"/>
              <a:gd name="connsiteY0" fmla="*/ 0 h 3966559"/>
              <a:gd name="connsiteX1" fmla="*/ 3980547 w 5664673"/>
              <a:gd name="connsiteY1" fmla="*/ 0 h 3966559"/>
              <a:gd name="connsiteX2" fmla="*/ 5664673 w 5664673"/>
              <a:gd name="connsiteY2" fmla="*/ 3966559 h 3966559"/>
              <a:gd name="connsiteX3" fmla="*/ 0 w 5664673"/>
              <a:gd name="connsiteY3" fmla="*/ 3966559 h 3966559"/>
            </a:gdLst>
            <a:ahLst/>
            <a:cxnLst>
              <a:cxn ang="0">
                <a:pos x="connsiteX0" y="connsiteY0"/>
              </a:cxn>
              <a:cxn ang="0">
                <a:pos x="connsiteX1" y="connsiteY1"/>
              </a:cxn>
              <a:cxn ang="0">
                <a:pos x="connsiteX2" y="connsiteY2"/>
              </a:cxn>
              <a:cxn ang="0">
                <a:pos x="connsiteX3" y="connsiteY3"/>
              </a:cxn>
            </a:cxnLst>
            <a:rect l="l" t="t" r="r" b="b"/>
            <a:pathLst>
              <a:path w="5664673" h="3966559">
                <a:moveTo>
                  <a:pt x="0" y="0"/>
                </a:moveTo>
                <a:lnTo>
                  <a:pt x="3980547" y="0"/>
                </a:lnTo>
                <a:lnTo>
                  <a:pt x="5664673" y="3966559"/>
                </a:lnTo>
                <a:lnTo>
                  <a:pt x="0" y="3966559"/>
                </a:lnTo>
                <a:close/>
              </a:path>
            </a:pathLst>
          </a:custGeom>
        </p:spPr>
        <p:txBody>
          <a:bodyPr wrap="square" anchor="b">
            <a:normAutofit/>
          </a:bodyPr>
          <a:lstStyle>
            <a:lvl1pPr algn="l">
              <a:defRPr sz="4800">
                <a:solidFill>
                  <a:schemeClr val="bg1"/>
                </a:solidFill>
              </a:defRPr>
            </a:lvl1pPr>
          </a:lstStyle>
          <a:p>
            <a:r>
              <a:rPr lang="de-DE"/>
              <a:t>Mastertitelformat bearbeiten</a:t>
            </a:r>
            <a:endParaRPr lang="en-GB"/>
          </a:p>
        </p:txBody>
      </p:sp>
      <p:sp>
        <p:nvSpPr>
          <p:cNvPr id="16" name="Textplatzhalter 27">
            <a:extLst>
              <a:ext uri="{FF2B5EF4-FFF2-40B4-BE49-F238E27FC236}">
                <a16:creationId xmlns:a16="http://schemas.microsoft.com/office/drawing/2014/main" id="{EA516F4D-3B07-0EA6-5243-F36C9710EE85}"/>
              </a:ext>
            </a:extLst>
          </p:cNvPr>
          <p:cNvSpPr>
            <a:spLocks noGrp="1"/>
          </p:cNvSpPr>
          <p:nvPr>
            <p:ph type="body" idx="1"/>
          </p:nvPr>
        </p:nvSpPr>
        <p:spPr>
          <a:xfrm>
            <a:off x="417601" y="4444615"/>
            <a:ext cx="6363053" cy="1500187"/>
          </a:xfrm>
          <a:custGeom>
            <a:avLst/>
            <a:gdLst>
              <a:gd name="connsiteX0" fmla="*/ 0 w 6363053"/>
              <a:gd name="connsiteY0" fmla="*/ 0 h 1500187"/>
              <a:gd name="connsiteX1" fmla="*/ 5726102 w 6363053"/>
              <a:gd name="connsiteY1" fmla="*/ 0 h 1500187"/>
              <a:gd name="connsiteX2" fmla="*/ 6363053 w 6363053"/>
              <a:gd name="connsiteY2" fmla="*/ 1500187 h 1500187"/>
              <a:gd name="connsiteX3" fmla="*/ 0 w 6363053"/>
              <a:gd name="connsiteY3" fmla="*/ 1500187 h 1500187"/>
            </a:gdLst>
            <a:ahLst/>
            <a:cxnLst>
              <a:cxn ang="0">
                <a:pos x="connsiteX0" y="connsiteY0"/>
              </a:cxn>
              <a:cxn ang="0">
                <a:pos x="connsiteX1" y="connsiteY1"/>
              </a:cxn>
              <a:cxn ang="0">
                <a:pos x="connsiteX2" y="connsiteY2"/>
              </a:cxn>
              <a:cxn ang="0">
                <a:pos x="connsiteX3" y="connsiteY3"/>
              </a:cxn>
            </a:cxnLst>
            <a:rect l="l" t="t" r="r" b="b"/>
            <a:pathLst>
              <a:path w="6363053" h="1500187">
                <a:moveTo>
                  <a:pt x="0" y="0"/>
                </a:moveTo>
                <a:lnTo>
                  <a:pt x="5726102" y="0"/>
                </a:lnTo>
                <a:lnTo>
                  <a:pt x="6363053" y="1500187"/>
                </a:lnTo>
                <a:lnTo>
                  <a:pt x="0" y="1500187"/>
                </a:lnTo>
                <a:close/>
              </a:path>
            </a:pathLst>
          </a:custGeom>
        </p:spPr>
        <p:txBody>
          <a:bodyPr wrap="square">
            <a:normAutofit/>
          </a:bodyPr>
          <a:lstStyle>
            <a:lvl1pPr marL="0" indent="0" algn="l">
              <a:lnSpc>
                <a:spcPct val="100000"/>
              </a:lnSpc>
              <a:spcBef>
                <a:spcPts val="0"/>
              </a:spcBef>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5" name="Rechteck 4">
            <a:extLst>
              <a:ext uri="{FF2B5EF4-FFF2-40B4-BE49-F238E27FC236}">
                <a16:creationId xmlns:a16="http://schemas.microsoft.com/office/drawing/2014/main" id="{65125BF2-53AC-8539-A29F-4B563102EC1D}"/>
              </a:ext>
            </a:extLst>
          </p:cNvPr>
          <p:cNvSpPr/>
          <p:nvPr userDrawn="1"/>
        </p:nvSpPr>
        <p:spPr>
          <a:xfrm>
            <a:off x="9085708" y="6069599"/>
            <a:ext cx="2837003" cy="695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descr="Ein Bild, das Text, Schild enthält.&#10;&#10;Automatisch generierte Beschreibung">
            <a:extLst>
              <a:ext uri="{FF2B5EF4-FFF2-40B4-BE49-F238E27FC236}">
                <a16:creationId xmlns:a16="http://schemas.microsoft.com/office/drawing/2014/main" id="{C8718BF1-A4B3-7A0F-7934-D791156449A5}"/>
              </a:ext>
            </a:extLst>
          </p:cNvPr>
          <p:cNvPicPr>
            <a:picLocks noChangeAspect="1"/>
          </p:cNvPicPr>
          <p:nvPr userDrawn="1"/>
        </p:nvPicPr>
        <p:blipFill>
          <a:blip r:embed="rId4">
            <a:alphaModFix/>
            <a:extLst>
              <a:ext uri="{28A0092B-C50C-407E-A947-70E740481C1C}">
                <a14:useLocalDpi xmlns:a14="http://schemas.microsoft.com/office/drawing/2010/main" val="0"/>
              </a:ext>
            </a:extLst>
          </a:blip>
          <a:stretch>
            <a:fillRect/>
          </a:stretch>
        </p:blipFill>
        <p:spPr>
          <a:xfrm>
            <a:off x="9138110" y="6288756"/>
            <a:ext cx="2652732" cy="349200"/>
          </a:xfrm>
          <a:prstGeom prst="rect">
            <a:avLst/>
          </a:prstGeom>
        </p:spPr>
      </p:pic>
    </p:spTree>
    <p:extLst>
      <p:ext uri="{BB962C8B-B14F-4D97-AF65-F5344CB8AC3E}">
        <p14:creationId xmlns:p14="http://schemas.microsoft.com/office/powerpoint/2010/main" val="856461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2B99C34A-CE9C-8148-83EA-494370C3C15D}"/>
              </a:ext>
            </a:extLst>
          </p:cNvPr>
          <p:cNvSpPr/>
          <p:nvPr userDrawn="1"/>
        </p:nvSpPr>
        <p:spPr>
          <a:xfrm>
            <a:off x="-2" y="-1"/>
            <a:ext cx="12192001" cy="606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ihandform 13">
            <a:extLst>
              <a:ext uri="{FF2B5EF4-FFF2-40B4-BE49-F238E27FC236}">
                <a16:creationId xmlns:a16="http://schemas.microsoft.com/office/drawing/2014/main" id="{2ADCDFB0-A1D1-3E46-9248-FE8301F2740C}"/>
              </a:ext>
            </a:extLst>
          </p:cNvPr>
          <p:cNvSpPr/>
          <p:nvPr userDrawn="1"/>
        </p:nvSpPr>
        <p:spPr>
          <a:xfrm>
            <a:off x="3770971" y="-1"/>
            <a:ext cx="8443773" cy="6069601"/>
          </a:xfrm>
          <a:custGeom>
            <a:avLst/>
            <a:gdLst>
              <a:gd name="connsiteX0" fmla="*/ 0 w 8443773"/>
              <a:gd name="connsiteY0" fmla="*/ 0 h 6069601"/>
              <a:gd name="connsiteX1" fmla="*/ 4648303 w 8443773"/>
              <a:gd name="connsiteY1" fmla="*/ 0 h 6069601"/>
              <a:gd name="connsiteX2" fmla="*/ 4648303 w 8443773"/>
              <a:gd name="connsiteY2" fmla="*/ 1 h 6069601"/>
              <a:gd name="connsiteX3" fmla="*/ 6533788 w 8443773"/>
              <a:gd name="connsiteY3" fmla="*/ 1 h 6069601"/>
              <a:gd name="connsiteX4" fmla="*/ 8443773 w 8443773"/>
              <a:gd name="connsiteY4" fmla="*/ 4498516 h 6069601"/>
              <a:gd name="connsiteX5" fmla="*/ 8443773 w 8443773"/>
              <a:gd name="connsiteY5" fmla="*/ 6069601 h 6069601"/>
              <a:gd name="connsiteX6" fmla="*/ 1885485 w 8443773"/>
              <a:gd name="connsiteY6" fmla="*/ 6069601 h 6069601"/>
              <a:gd name="connsiteX7" fmla="*/ 1885485 w 8443773"/>
              <a:gd name="connsiteY7" fmla="*/ 6069600 h 6069601"/>
              <a:gd name="connsiteX8" fmla="*/ 0 w 8443773"/>
              <a:gd name="connsiteY8" fmla="*/ 6069600 h 606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3773" h="6069601">
                <a:moveTo>
                  <a:pt x="0" y="0"/>
                </a:moveTo>
                <a:lnTo>
                  <a:pt x="4648303" y="0"/>
                </a:lnTo>
                <a:lnTo>
                  <a:pt x="4648303" y="1"/>
                </a:lnTo>
                <a:lnTo>
                  <a:pt x="6533788" y="1"/>
                </a:lnTo>
                <a:lnTo>
                  <a:pt x="8443773" y="4498516"/>
                </a:lnTo>
                <a:lnTo>
                  <a:pt x="8443773" y="6069601"/>
                </a:lnTo>
                <a:lnTo>
                  <a:pt x="1885485" y="6069601"/>
                </a:lnTo>
                <a:lnTo>
                  <a:pt x="1885485" y="6069600"/>
                </a:lnTo>
                <a:lnTo>
                  <a:pt x="0" y="606960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solidFill>
                <a:srgbClr val="FF0000"/>
              </a:solidFill>
            </a:endParaRPr>
          </a:p>
        </p:txBody>
      </p:sp>
      <p:sp>
        <p:nvSpPr>
          <p:cNvPr id="15" name="Freihandform 14">
            <a:extLst>
              <a:ext uri="{FF2B5EF4-FFF2-40B4-BE49-F238E27FC236}">
                <a16:creationId xmlns:a16="http://schemas.microsoft.com/office/drawing/2014/main" id="{993A3D39-DBD9-5343-972C-4D9AF69EF31B}"/>
              </a:ext>
            </a:extLst>
          </p:cNvPr>
          <p:cNvSpPr/>
          <p:nvPr userDrawn="1"/>
        </p:nvSpPr>
        <p:spPr>
          <a:xfrm>
            <a:off x="3770971" y="-1"/>
            <a:ext cx="7225341" cy="6069600"/>
          </a:xfrm>
          <a:custGeom>
            <a:avLst/>
            <a:gdLst>
              <a:gd name="connsiteX0" fmla="*/ 0 w 7225341"/>
              <a:gd name="connsiteY0" fmla="*/ 0 h 6068533"/>
              <a:gd name="connsiteX1" fmla="*/ 4648303 w 7225341"/>
              <a:gd name="connsiteY1" fmla="*/ 0 h 6068533"/>
              <a:gd name="connsiteX2" fmla="*/ 7225341 w 7225341"/>
              <a:gd name="connsiteY2" fmla="*/ 6068533 h 6068533"/>
              <a:gd name="connsiteX3" fmla="*/ 0 w 7225341"/>
              <a:gd name="connsiteY3" fmla="*/ 6068533 h 6068533"/>
            </a:gdLst>
            <a:ahLst/>
            <a:cxnLst>
              <a:cxn ang="0">
                <a:pos x="connsiteX0" y="connsiteY0"/>
              </a:cxn>
              <a:cxn ang="0">
                <a:pos x="connsiteX1" y="connsiteY1"/>
              </a:cxn>
              <a:cxn ang="0">
                <a:pos x="connsiteX2" y="connsiteY2"/>
              </a:cxn>
              <a:cxn ang="0">
                <a:pos x="connsiteX3" y="connsiteY3"/>
              </a:cxn>
            </a:cxnLst>
            <a:rect l="l" t="t" r="r" b="b"/>
            <a:pathLst>
              <a:path w="7225341" h="6068533">
                <a:moveTo>
                  <a:pt x="0" y="0"/>
                </a:moveTo>
                <a:lnTo>
                  <a:pt x="4648303" y="0"/>
                </a:lnTo>
                <a:lnTo>
                  <a:pt x="7225341" y="6068533"/>
                </a:lnTo>
                <a:lnTo>
                  <a:pt x="0" y="60685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solidFill>
                <a:srgbClr val="FF0000"/>
              </a:solidFill>
            </a:endParaRPr>
          </a:p>
        </p:txBody>
      </p:sp>
      <p:sp>
        <p:nvSpPr>
          <p:cNvPr id="13" name="Freihandform 12">
            <a:extLst>
              <a:ext uri="{FF2B5EF4-FFF2-40B4-BE49-F238E27FC236}">
                <a16:creationId xmlns:a16="http://schemas.microsoft.com/office/drawing/2014/main" id="{4A5466CB-89E5-464F-82FA-7F08827DF71B}"/>
              </a:ext>
            </a:extLst>
          </p:cNvPr>
          <p:cNvSpPr/>
          <p:nvPr userDrawn="1"/>
        </p:nvSpPr>
        <p:spPr>
          <a:xfrm>
            <a:off x="1885486" y="-1"/>
            <a:ext cx="7225341" cy="6069600"/>
          </a:xfrm>
          <a:custGeom>
            <a:avLst/>
            <a:gdLst>
              <a:gd name="connsiteX0" fmla="*/ 0 w 7225341"/>
              <a:gd name="connsiteY0" fmla="*/ 0 h 6068533"/>
              <a:gd name="connsiteX1" fmla="*/ 4648303 w 7225341"/>
              <a:gd name="connsiteY1" fmla="*/ 0 h 6068533"/>
              <a:gd name="connsiteX2" fmla="*/ 7225341 w 7225341"/>
              <a:gd name="connsiteY2" fmla="*/ 6068533 h 6068533"/>
              <a:gd name="connsiteX3" fmla="*/ 0 w 7225341"/>
              <a:gd name="connsiteY3" fmla="*/ 6068533 h 6068533"/>
            </a:gdLst>
            <a:ahLst/>
            <a:cxnLst>
              <a:cxn ang="0">
                <a:pos x="connsiteX0" y="connsiteY0"/>
              </a:cxn>
              <a:cxn ang="0">
                <a:pos x="connsiteX1" y="connsiteY1"/>
              </a:cxn>
              <a:cxn ang="0">
                <a:pos x="connsiteX2" y="connsiteY2"/>
              </a:cxn>
              <a:cxn ang="0">
                <a:pos x="connsiteX3" y="connsiteY3"/>
              </a:cxn>
            </a:cxnLst>
            <a:rect l="l" t="t" r="r" b="b"/>
            <a:pathLst>
              <a:path w="7225341" h="6068533">
                <a:moveTo>
                  <a:pt x="0" y="0"/>
                </a:moveTo>
                <a:lnTo>
                  <a:pt x="4648303" y="0"/>
                </a:lnTo>
                <a:lnTo>
                  <a:pt x="7225341" y="6068533"/>
                </a:lnTo>
                <a:lnTo>
                  <a:pt x="0" y="60685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solidFill>
                <a:srgbClr val="FF0000"/>
              </a:solidFill>
            </a:endParaRPr>
          </a:p>
        </p:txBody>
      </p:sp>
      <p:sp>
        <p:nvSpPr>
          <p:cNvPr id="22" name="Freihandform 21">
            <a:extLst>
              <a:ext uri="{FF2B5EF4-FFF2-40B4-BE49-F238E27FC236}">
                <a16:creationId xmlns:a16="http://schemas.microsoft.com/office/drawing/2014/main" id="{925D116F-87BF-2D47-B562-0B0F3E7C3ADD}"/>
              </a:ext>
            </a:extLst>
          </p:cNvPr>
          <p:cNvSpPr/>
          <p:nvPr userDrawn="1"/>
        </p:nvSpPr>
        <p:spPr>
          <a:xfrm>
            <a:off x="1" y="0"/>
            <a:ext cx="7225341" cy="6069600"/>
          </a:xfrm>
          <a:custGeom>
            <a:avLst/>
            <a:gdLst>
              <a:gd name="connsiteX0" fmla="*/ 0 w 7225341"/>
              <a:gd name="connsiteY0" fmla="*/ 0 h 6068533"/>
              <a:gd name="connsiteX1" fmla="*/ 4648303 w 7225341"/>
              <a:gd name="connsiteY1" fmla="*/ 0 h 6068533"/>
              <a:gd name="connsiteX2" fmla="*/ 7225341 w 7225341"/>
              <a:gd name="connsiteY2" fmla="*/ 6068533 h 6068533"/>
              <a:gd name="connsiteX3" fmla="*/ 0 w 7225341"/>
              <a:gd name="connsiteY3" fmla="*/ 6068533 h 6068533"/>
            </a:gdLst>
            <a:ahLst/>
            <a:cxnLst>
              <a:cxn ang="0">
                <a:pos x="connsiteX0" y="connsiteY0"/>
              </a:cxn>
              <a:cxn ang="0">
                <a:pos x="connsiteX1" y="connsiteY1"/>
              </a:cxn>
              <a:cxn ang="0">
                <a:pos x="connsiteX2" y="connsiteY2"/>
              </a:cxn>
              <a:cxn ang="0">
                <a:pos x="connsiteX3" y="connsiteY3"/>
              </a:cxn>
            </a:cxnLst>
            <a:rect l="l" t="t" r="r" b="b"/>
            <a:pathLst>
              <a:path w="7225341" h="6068533">
                <a:moveTo>
                  <a:pt x="0" y="0"/>
                </a:moveTo>
                <a:lnTo>
                  <a:pt x="4648303" y="0"/>
                </a:lnTo>
                <a:lnTo>
                  <a:pt x="7225341" y="6068533"/>
                </a:lnTo>
                <a:lnTo>
                  <a:pt x="0" y="606853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pic>
        <p:nvPicPr>
          <p:cNvPr id="41" name="Grafik 40">
            <a:extLst>
              <a:ext uri="{FF2B5EF4-FFF2-40B4-BE49-F238E27FC236}">
                <a16:creationId xmlns:a16="http://schemas.microsoft.com/office/drawing/2014/main" id="{42F51C6F-A0A8-054F-AC8B-D844E72025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6534" y="6281613"/>
            <a:ext cx="2117301" cy="349200"/>
          </a:xfrm>
          <a:prstGeom prst="rect">
            <a:avLst/>
          </a:prstGeom>
        </p:spPr>
      </p:pic>
      <p:sp>
        <p:nvSpPr>
          <p:cNvPr id="10" name="Titel 26">
            <a:extLst>
              <a:ext uri="{FF2B5EF4-FFF2-40B4-BE49-F238E27FC236}">
                <a16:creationId xmlns:a16="http://schemas.microsoft.com/office/drawing/2014/main" id="{81330575-6D9B-3E26-7DBB-7C952FAEC7D1}"/>
              </a:ext>
            </a:extLst>
          </p:cNvPr>
          <p:cNvSpPr>
            <a:spLocks noGrp="1"/>
          </p:cNvSpPr>
          <p:nvPr>
            <p:ph type="title"/>
          </p:nvPr>
        </p:nvSpPr>
        <p:spPr>
          <a:xfrm>
            <a:off x="417601" y="333375"/>
            <a:ext cx="5664673" cy="3966559"/>
          </a:xfrm>
          <a:custGeom>
            <a:avLst/>
            <a:gdLst>
              <a:gd name="connsiteX0" fmla="*/ 0 w 5664673"/>
              <a:gd name="connsiteY0" fmla="*/ 0 h 3966559"/>
              <a:gd name="connsiteX1" fmla="*/ 3980547 w 5664673"/>
              <a:gd name="connsiteY1" fmla="*/ 0 h 3966559"/>
              <a:gd name="connsiteX2" fmla="*/ 5664673 w 5664673"/>
              <a:gd name="connsiteY2" fmla="*/ 3966559 h 3966559"/>
              <a:gd name="connsiteX3" fmla="*/ 0 w 5664673"/>
              <a:gd name="connsiteY3" fmla="*/ 3966559 h 3966559"/>
            </a:gdLst>
            <a:ahLst/>
            <a:cxnLst>
              <a:cxn ang="0">
                <a:pos x="connsiteX0" y="connsiteY0"/>
              </a:cxn>
              <a:cxn ang="0">
                <a:pos x="connsiteX1" y="connsiteY1"/>
              </a:cxn>
              <a:cxn ang="0">
                <a:pos x="connsiteX2" y="connsiteY2"/>
              </a:cxn>
              <a:cxn ang="0">
                <a:pos x="connsiteX3" y="connsiteY3"/>
              </a:cxn>
            </a:cxnLst>
            <a:rect l="l" t="t" r="r" b="b"/>
            <a:pathLst>
              <a:path w="5664673" h="3966559">
                <a:moveTo>
                  <a:pt x="0" y="0"/>
                </a:moveTo>
                <a:lnTo>
                  <a:pt x="3980547" y="0"/>
                </a:lnTo>
                <a:lnTo>
                  <a:pt x="5664673" y="3966559"/>
                </a:lnTo>
                <a:lnTo>
                  <a:pt x="0" y="3966559"/>
                </a:lnTo>
                <a:close/>
              </a:path>
            </a:pathLst>
          </a:custGeom>
        </p:spPr>
        <p:txBody>
          <a:bodyPr wrap="square" anchor="b">
            <a:normAutofit/>
          </a:bodyPr>
          <a:lstStyle>
            <a:lvl1pPr algn="l">
              <a:defRPr sz="4800">
                <a:solidFill>
                  <a:schemeClr val="bg1"/>
                </a:solidFill>
              </a:defRPr>
            </a:lvl1pPr>
          </a:lstStyle>
          <a:p>
            <a:r>
              <a:rPr lang="de-DE"/>
              <a:t>Mastertitelformat bearbeiten</a:t>
            </a:r>
            <a:endParaRPr lang="en-GB"/>
          </a:p>
        </p:txBody>
      </p:sp>
      <p:sp>
        <p:nvSpPr>
          <p:cNvPr id="12" name="Textplatzhalter 27">
            <a:extLst>
              <a:ext uri="{FF2B5EF4-FFF2-40B4-BE49-F238E27FC236}">
                <a16:creationId xmlns:a16="http://schemas.microsoft.com/office/drawing/2014/main" id="{BE9C1F52-DDAE-964F-6E18-02AE0739209A}"/>
              </a:ext>
            </a:extLst>
          </p:cNvPr>
          <p:cNvSpPr>
            <a:spLocks noGrp="1"/>
          </p:cNvSpPr>
          <p:nvPr>
            <p:ph type="body" idx="1"/>
          </p:nvPr>
        </p:nvSpPr>
        <p:spPr>
          <a:xfrm>
            <a:off x="417601" y="4444615"/>
            <a:ext cx="6363053" cy="1500187"/>
          </a:xfrm>
          <a:custGeom>
            <a:avLst/>
            <a:gdLst>
              <a:gd name="connsiteX0" fmla="*/ 0 w 6363053"/>
              <a:gd name="connsiteY0" fmla="*/ 0 h 1500187"/>
              <a:gd name="connsiteX1" fmla="*/ 5726102 w 6363053"/>
              <a:gd name="connsiteY1" fmla="*/ 0 h 1500187"/>
              <a:gd name="connsiteX2" fmla="*/ 6363053 w 6363053"/>
              <a:gd name="connsiteY2" fmla="*/ 1500187 h 1500187"/>
              <a:gd name="connsiteX3" fmla="*/ 0 w 6363053"/>
              <a:gd name="connsiteY3" fmla="*/ 1500187 h 1500187"/>
            </a:gdLst>
            <a:ahLst/>
            <a:cxnLst>
              <a:cxn ang="0">
                <a:pos x="connsiteX0" y="connsiteY0"/>
              </a:cxn>
              <a:cxn ang="0">
                <a:pos x="connsiteX1" y="connsiteY1"/>
              </a:cxn>
              <a:cxn ang="0">
                <a:pos x="connsiteX2" y="connsiteY2"/>
              </a:cxn>
              <a:cxn ang="0">
                <a:pos x="connsiteX3" y="connsiteY3"/>
              </a:cxn>
            </a:cxnLst>
            <a:rect l="l" t="t" r="r" b="b"/>
            <a:pathLst>
              <a:path w="6363053" h="1500187">
                <a:moveTo>
                  <a:pt x="0" y="0"/>
                </a:moveTo>
                <a:lnTo>
                  <a:pt x="5726102" y="0"/>
                </a:lnTo>
                <a:lnTo>
                  <a:pt x="6363053" y="1500187"/>
                </a:lnTo>
                <a:lnTo>
                  <a:pt x="0" y="1500187"/>
                </a:lnTo>
                <a:close/>
              </a:path>
            </a:pathLst>
          </a:custGeom>
        </p:spPr>
        <p:txBody>
          <a:bodyPr wrap="square">
            <a:normAutofit/>
          </a:bodyPr>
          <a:lstStyle>
            <a:lvl1pPr marL="0" indent="0" algn="l">
              <a:lnSpc>
                <a:spcPct val="100000"/>
              </a:lnSpc>
              <a:spcBef>
                <a:spcPts val="0"/>
              </a:spcBef>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Tree>
    <p:extLst>
      <p:ext uri="{BB962C8B-B14F-4D97-AF65-F5344CB8AC3E}">
        <p14:creationId xmlns:p14="http://schemas.microsoft.com/office/powerpoint/2010/main" val="209834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1">
    <p:spTree>
      <p:nvGrpSpPr>
        <p:cNvPr id="1" name=""/>
        <p:cNvGrpSpPr/>
        <p:nvPr/>
      </p:nvGrpSpPr>
      <p:grpSpPr>
        <a:xfrm>
          <a:off x="0" y="0"/>
          <a:ext cx="0" cy="0"/>
          <a:chOff x="0" y="0"/>
          <a:chExt cx="0" cy="0"/>
        </a:xfrm>
      </p:grpSpPr>
      <p:sp>
        <p:nvSpPr>
          <p:cNvPr id="18" name="Rechteck 17">
            <a:extLst>
              <a:ext uri="{FF2B5EF4-FFF2-40B4-BE49-F238E27FC236}">
                <a16:creationId xmlns:a16="http://schemas.microsoft.com/office/drawing/2014/main" id="{F9040142-B1DE-FB4A-B970-76B62E56EFE6}"/>
              </a:ext>
            </a:extLst>
          </p:cNvPr>
          <p:cNvSpPr/>
          <p:nvPr userDrawn="1"/>
        </p:nvSpPr>
        <p:spPr>
          <a:xfrm>
            <a:off x="-2" y="-1"/>
            <a:ext cx="12192001"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ihandform 10">
            <a:extLst>
              <a:ext uri="{FF2B5EF4-FFF2-40B4-BE49-F238E27FC236}">
                <a16:creationId xmlns:a16="http://schemas.microsoft.com/office/drawing/2014/main" id="{FA03B78C-5294-F44A-AA19-E9CB15B10323}"/>
              </a:ext>
            </a:extLst>
          </p:cNvPr>
          <p:cNvSpPr/>
          <p:nvPr userDrawn="1"/>
        </p:nvSpPr>
        <p:spPr>
          <a:xfrm>
            <a:off x="0" y="-1"/>
            <a:ext cx="7559194" cy="6858001"/>
          </a:xfrm>
          <a:custGeom>
            <a:avLst/>
            <a:gdLst>
              <a:gd name="connsiteX0" fmla="*/ 0 w 7559194"/>
              <a:gd name="connsiteY0" fmla="*/ 0 h 6858001"/>
              <a:gd name="connsiteX1" fmla="*/ 4878573 w 7559194"/>
              <a:gd name="connsiteY1" fmla="*/ 0 h 6858001"/>
              <a:gd name="connsiteX2" fmla="*/ 4878691 w 7559194"/>
              <a:gd name="connsiteY2" fmla="*/ 277 h 6858001"/>
              <a:gd name="connsiteX3" fmla="*/ 4646905 w 7559194"/>
              <a:gd name="connsiteY3" fmla="*/ 1 h 6858001"/>
              <a:gd name="connsiteX4" fmla="*/ 7559194 w 7559194"/>
              <a:gd name="connsiteY4" fmla="*/ 6858001 h 6858001"/>
              <a:gd name="connsiteX5" fmla="*/ 0 w 7559194"/>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59194" h="6858001">
                <a:moveTo>
                  <a:pt x="0" y="0"/>
                </a:moveTo>
                <a:lnTo>
                  <a:pt x="4878573" y="0"/>
                </a:lnTo>
                <a:lnTo>
                  <a:pt x="4878691" y="277"/>
                </a:lnTo>
                <a:lnTo>
                  <a:pt x="4646905" y="1"/>
                </a:lnTo>
                <a:lnTo>
                  <a:pt x="7559194" y="6858001"/>
                </a:lnTo>
                <a:lnTo>
                  <a:pt x="0" y="68580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16" name="Titel 15">
            <a:extLst>
              <a:ext uri="{FF2B5EF4-FFF2-40B4-BE49-F238E27FC236}">
                <a16:creationId xmlns:a16="http://schemas.microsoft.com/office/drawing/2014/main" id="{C428DF83-70FE-6E47-9E17-C35B6B93B779}"/>
              </a:ext>
            </a:extLst>
          </p:cNvPr>
          <p:cNvSpPr>
            <a:spLocks noGrp="1"/>
          </p:cNvSpPr>
          <p:nvPr>
            <p:ph type="title"/>
          </p:nvPr>
        </p:nvSpPr>
        <p:spPr>
          <a:xfrm>
            <a:off x="417601" y="333375"/>
            <a:ext cx="5664673" cy="3966559"/>
          </a:xfrm>
          <a:custGeom>
            <a:avLst/>
            <a:gdLst>
              <a:gd name="connsiteX0" fmla="*/ 0 w 5664673"/>
              <a:gd name="connsiteY0" fmla="*/ 0 h 3966559"/>
              <a:gd name="connsiteX1" fmla="*/ 3980547 w 5664673"/>
              <a:gd name="connsiteY1" fmla="*/ 0 h 3966559"/>
              <a:gd name="connsiteX2" fmla="*/ 5664673 w 5664673"/>
              <a:gd name="connsiteY2" fmla="*/ 3966559 h 3966559"/>
              <a:gd name="connsiteX3" fmla="*/ 0 w 5664673"/>
              <a:gd name="connsiteY3" fmla="*/ 3966559 h 3966559"/>
            </a:gdLst>
            <a:ahLst/>
            <a:cxnLst>
              <a:cxn ang="0">
                <a:pos x="connsiteX0" y="connsiteY0"/>
              </a:cxn>
              <a:cxn ang="0">
                <a:pos x="connsiteX1" y="connsiteY1"/>
              </a:cxn>
              <a:cxn ang="0">
                <a:pos x="connsiteX2" y="connsiteY2"/>
              </a:cxn>
              <a:cxn ang="0">
                <a:pos x="connsiteX3" y="connsiteY3"/>
              </a:cxn>
            </a:cxnLst>
            <a:rect l="l" t="t" r="r" b="b"/>
            <a:pathLst>
              <a:path w="5664673" h="3966559">
                <a:moveTo>
                  <a:pt x="0" y="0"/>
                </a:moveTo>
                <a:lnTo>
                  <a:pt x="3980547" y="0"/>
                </a:lnTo>
                <a:lnTo>
                  <a:pt x="5664673" y="3966559"/>
                </a:lnTo>
                <a:lnTo>
                  <a:pt x="0" y="3966559"/>
                </a:lnTo>
                <a:close/>
              </a:path>
            </a:pathLst>
          </a:custGeom>
        </p:spPr>
        <p:txBody>
          <a:bodyPr wrap="square" anchor="b">
            <a:normAutofit/>
          </a:bodyPr>
          <a:lstStyle>
            <a:lvl1pPr algn="l">
              <a:defRPr sz="4800">
                <a:solidFill>
                  <a:schemeClr val="bg1"/>
                </a:solidFill>
              </a:defRPr>
            </a:lvl1pPr>
          </a:lstStyle>
          <a:p>
            <a:r>
              <a:rPr lang="de-DE"/>
              <a:t>Mastertitelformat bearbeiten</a:t>
            </a:r>
            <a:endParaRPr lang="en-GB"/>
          </a:p>
        </p:txBody>
      </p:sp>
      <p:sp>
        <p:nvSpPr>
          <p:cNvPr id="17" name="Textplatzhalter 16">
            <a:extLst>
              <a:ext uri="{FF2B5EF4-FFF2-40B4-BE49-F238E27FC236}">
                <a16:creationId xmlns:a16="http://schemas.microsoft.com/office/drawing/2014/main" id="{708C01EB-04CD-024D-A351-8297B01F3C9C}"/>
              </a:ext>
            </a:extLst>
          </p:cNvPr>
          <p:cNvSpPr>
            <a:spLocks noGrp="1"/>
          </p:cNvSpPr>
          <p:nvPr>
            <p:ph type="body" idx="1"/>
          </p:nvPr>
        </p:nvSpPr>
        <p:spPr>
          <a:xfrm>
            <a:off x="417601" y="4444615"/>
            <a:ext cx="6363053" cy="1500187"/>
          </a:xfrm>
          <a:custGeom>
            <a:avLst/>
            <a:gdLst>
              <a:gd name="connsiteX0" fmla="*/ 0 w 6363053"/>
              <a:gd name="connsiteY0" fmla="*/ 0 h 1500187"/>
              <a:gd name="connsiteX1" fmla="*/ 5726102 w 6363053"/>
              <a:gd name="connsiteY1" fmla="*/ 0 h 1500187"/>
              <a:gd name="connsiteX2" fmla="*/ 6363053 w 6363053"/>
              <a:gd name="connsiteY2" fmla="*/ 1500187 h 1500187"/>
              <a:gd name="connsiteX3" fmla="*/ 0 w 6363053"/>
              <a:gd name="connsiteY3" fmla="*/ 1500187 h 1500187"/>
            </a:gdLst>
            <a:ahLst/>
            <a:cxnLst>
              <a:cxn ang="0">
                <a:pos x="connsiteX0" y="connsiteY0"/>
              </a:cxn>
              <a:cxn ang="0">
                <a:pos x="connsiteX1" y="connsiteY1"/>
              </a:cxn>
              <a:cxn ang="0">
                <a:pos x="connsiteX2" y="connsiteY2"/>
              </a:cxn>
              <a:cxn ang="0">
                <a:pos x="connsiteX3" y="connsiteY3"/>
              </a:cxn>
            </a:cxnLst>
            <a:rect l="l" t="t" r="r" b="b"/>
            <a:pathLst>
              <a:path w="6363053" h="1500187">
                <a:moveTo>
                  <a:pt x="0" y="0"/>
                </a:moveTo>
                <a:lnTo>
                  <a:pt x="5726102" y="0"/>
                </a:lnTo>
                <a:lnTo>
                  <a:pt x="6363053" y="1500187"/>
                </a:lnTo>
                <a:lnTo>
                  <a:pt x="0" y="1500187"/>
                </a:lnTo>
                <a:close/>
              </a:path>
            </a:pathLst>
          </a:custGeom>
        </p:spPr>
        <p:txBody>
          <a:bodyPr wrap="square">
            <a:normAutofit/>
          </a:bodyPr>
          <a:lstStyle>
            <a:lvl1pPr marL="0" indent="0" algn="l">
              <a:lnSpc>
                <a:spcPct val="100000"/>
              </a:lnSpc>
              <a:spcBef>
                <a:spcPts val="0"/>
              </a:spcBef>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pic>
        <p:nvPicPr>
          <p:cNvPr id="8" name="Grafik 7">
            <a:extLst>
              <a:ext uri="{FF2B5EF4-FFF2-40B4-BE49-F238E27FC236}">
                <a16:creationId xmlns:a16="http://schemas.microsoft.com/office/drawing/2014/main" id="{8BC6C291-8A86-3946-83EC-2864E8305C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6534" y="6281613"/>
            <a:ext cx="2117301" cy="349199"/>
          </a:xfrm>
          <a:prstGeom prst="rect">
            <a:avLst/>
          </a:prstGeom>
        </p:spPr>
      </p:pic>
    </p:spTree>
    <p:extLst>
      <p:ext uri="{BB962C8B-B14F-4D97-AF65-F5344CB8AC3E}">
        <p14:creationId xmlns:p14="http://schemas.microsoft.com/office/powerpoint/2010/main" val="218107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2">
    <p:spTree>
      <p:nvGrpSpPr>
        <p:cNvPr id="1" name=""/>
        <p:cNvGrpSpPr/>
        <p:nvPr/>
      </p:nvGrpSpPr>
      <p:grpSpPr>
        <a:xfrm>
          <a:off x="0" y="0"/>
          <a:ext cx="0" cy="0"/>
          <a:chOff x="0" y="0"/>
          <a:chExt cx="0" cy="0"/>
        </a:xfrm>
      </p:grpSpPr>
      <p:sp>
        <p:nvSpPr>
          <p:cNvPr id="18" name="Rechteck 17">
            <a:extLst>
              <a:ext uri="{FF2B5EF4-FFF2-40B4-BE49-F238E27FC236}">
                <a16:creationId xmlns:a16="http://schemas.microsoft.com/office/drawing/2014/main" id="{F9040142-B1DE-FB4A-B970-76B62E56EFE6}"/>
              </a:ext>
            </a:extLst>
          </p:cNvPr>
          <p:cNvSpPr/>
          <p:nvPr userDrawn="1"/>
        </p:nvSpPr>
        <p:spPr>
          <a:xfrm>
            <a:off x="-2" y="-1"/>
            <a:ext cx="12192001"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ihandform 6">
            <a:extLst>
              <a:ext uri="{FF2B5EF4-FFF2-40B4-BE49-F238E27FC236}">
                <a16:creationId xmlns:a16="http://schemas.microsoft.com/office/drawing/2014/main" id="{B5C72AB6-693A-D64A-A4AD-87F263CD8019}"/>
              </a:ext>
            </a:extLst>
          </p:cNvPr>
          <p:cNvSpPr/>
          <p:nvPr userDrawn="1"/>
        </p:nvSpPr>
        <p:spPr>
          <a:xfrm>
            <a:off x="0" y="-1"/>
            <a:ext cx="7559194" cy="6858001"/>
          </a:xfrm>
          <a:custGeom>
            <a:avLst/>
            <a:gdLst>
              <a:gd name="connsiteX0" fmla="*/ 0 w 7559194"/>
              <a:gd name="connsiteY0" fmla="*/ 0 h 6858001"/>
              <a:gd name="connsiteX1" fmla="*/ 4878573 w 7559194"/>
              <a:gd name="connsiteY1" fmla="*/ 0 h 6858001"/>
              <a:gd name="connsiteX2" fmla="*/ 4878691 w 7559194"/>
              <a:gd name="connsiteY2" fmla="*/ 277 h 6858001"/>
              <a:gd name="connsiteX3" fmla="*/ 4646905 w 7559194"/>
              <a:gd name="connsiteY3" fmla="*/ 1 h 6858001"/>
              <a:gd name="connsiteX4" fmla="*/ 7559194 w 7559194"/>
              <a:gd name="connsiteY4" fmla="*/ 6858001 h 6858001"/>
              <a:gd name="connsiteX5" fmla="*/ 0 w 7559194"/>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59194" h="6858001">
                <a:moveTo>
                  <a:pt x="0" y="0"/>
                </a:moveTo>
                <a:lnTo>
                  <a:pt x="4878573" y="0"/>
                </a:lnTo>
                <a:lnTo>
                  <a:pt x="4878691" y="277"/>
                </a:lnTo>
                <a:lnTo>
                  <a:pt x="4646905" y="1"/>
                </a:lnTo>
                <a:lnTo>
                  <a:pt x="7559194" y="6858001"/>
                </a:lnTo>
                <a:lnTo>
                  <a:pt x="0" y="6858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16" name="Titel 15">
            <a:extLst>
              <a:ext uri="{FF2B5EF4-FFF2-40B4-BE49-F238E27FC236}">
                <a16:creationId xmlns:a16="http://schemas.microsoft.com/office/drawing/2014/main" id="{C428DF83-70FE-6E47-9E17-C35B6B93B779}"/>
              </a:ext>
            </a:extLst>
          </p:cNvPr>
          <p:cNvSpPr>
            <a:spLocks noGrp="1"/>
          </p:cNvSpPr>
          <p:nvPr>
            <p:ph type="title"/>
          </p:nvPr>
        </p:nvSpPr>
        <p:spPr>
          <a:xfrm>
            <a:off x="417601" y="333375"/>
            <a:ext cx="5664673" cy="3966559"/>
          </a:xfrm>
          <a:custGeom>
            <a:avLst/>
            <a:gdLst>
              <a:gd name="connsiteX0" fmla="*/ 0 w 5664673"/>
              <a:gd name="connsiteY0" fmla="*/ 0 h 3966559"/>
              <a:gd name="connsiteX1" fmla="*/ 3980547 w 5664673"/>
              <a:gd name="connsiteY1" fmla="*/ 0 h 3966559"/>
              <a:gd name="connsiteX2" fmla="*/ 5664673 w 5664673"/>
              <a:gd name="connsiteY2" fmla="*/ 3966559 h 3966559"/>
              <a:gd name="connsiteX3" fmla="*/ 0 w 5664673"/>
              <a:gd name="connsiteY3" fmla="*/ 3966559 h 3966559"/>
            </a:gdLst>
            <a:ahLst/>
            <a:cxnLst>
              <a:cxn ang="0">
                <a:pos x="connsiteX0" y="connsiteY0"/>
              </a:cxn>
              <a:cxn ang="0">
                <a:pos x="connsiteX1" y="connsiteY1"/>
              </a:cxn>
              <a:cxn ang="0">
                <a:pos x="connsiteX2" y="connsiteY2"/>
              </a:cxn>
              <a:cxn ang="0">
                <a:pos x="connsiteX3" y="connsiteY3"/>
              </a:cxn>
            </a:cxnLst>
            <a:rect l="l" t="t" r="r" b="b"/>
            <a:pathLst>
              <a:path w="5664673" h="3966559">
                <a:moveTo>
                  <a:pt x="0" y="0"/>
                </a:moveTo>
                <a:lnTo>
                  <a:pt x="3980547" y="0"/>
                </a:lnTo>
                <a:lnTo>
                  <a:pt x="5664673" y="3966559"/>
                </a:lnTo>
                <a:lnTo>
                  <a:pt x="0" y="3966559"/>
                </a:lnTo>
                <a:close/>
              </a:path>
            </a:pathLst>
          </a:custGeom>
        </p:spPr>
        <p:txBody>
          <a:bodyPr wrap="square" anchor="b">
            <a:normAutofit/>
          </a:bodyPr>
          <a:lstStyle>
            <a:lvl1pPr algn="l">
              <a:defRPr sz="4800">
                <a:solidFill>
                  <a:schemeClr val="bg1"/>
                </a:solidFill>
              </a:defRPr>
            </a:lvl1pPr>
          </a:lstStyle>
          <a:p>
            <a:r>
              <a:rPr lang="de-DE"/>
              <a:t>Mastertitelformat bearbeiten</a:t>
            </a:r>
            <a:endParaRPr lang="en-GB"/>
          </a:p>
        </p:txBody>
      </p:sp>
      <p:sp>
        <p:nvSpPr>
          <p:cNvPr id="17" name="Textplatzhalter 16">
            <a:extLst>
              <a:ext uri="{FF2B5EF4-FFF2-40B4-BE49-F238E27FC236}">
                <a16:creationId xmlns:a16="http://schemas.microsoft.com/office/drawing/2014/main" id="{708C01EB-04CD-024D-A351-8297B01F3C9C}"/>
              </a:ext>
            </a:extLst>
          </p:cNvPr>
          <p:cNvSpPr>
            <a:spLocks noGrp="1"/>
          </p:cNvSpPr>
          <p:nvPr>
            <p:ph type="body" idx="1"/>
          </p:nvPr>
        </p:nvSpPr>
        <p:spPr>
          <a:xfrm>
            <a:off x="417601" y="4444615"/>
            <a:ext cx="6363053" cy="1500187"/>
          </a:xfrm>
          <a:custGeom>
            <a:avLst/>
            <a:gdLst>
              <a:gd name="connsiteX0" fmla="*/ 0 w 6363053"/>
              <a:gd name="connsiteY0" fmla="*/ 0 h 1500187"/>
              <a:gd name="connsiteX1" fmla="*/ 5726102 w 6363053"/>
              <a:gd name="connsiteY1" fmla="*/ 0 h 1500187"/>
              <a:gd name="connsiteX2" fmla="*/ 6363053 w 6363053"/>
              <a:gd name="connsiteY2" fmla="*/ 1500187 h 1500187"/>
              <a:gd name="connsiteX3" fmla="*/ 0 w 6363053"/>
              <a:gd name="connsiteY3" fmla="*/ 1500187 h 1500187"/>
            </a:gdLst>
            <a:ahLst/>
            <a:cxnLst>
              <a:cxn ang="0">
                <a:pos x="connsiteX0" y="connsiteY0"/>
              </a:cxn>
              <a:cxn ang="0">
                <a:pos x="connsiteX1" y="connsiteY1"/>
              </a:cxn>
              <a:cxn ang="0">
                <a:pos x="connsiteX2" y="connsiteY2"/>
              </a:cxn>
              <a:cxn ang="0">
                <a:pos x="connsiteX3" y="connsiteY3"/>
              </a:cxn>
            </a:cxnLst>
            <a:rect l="l" t="t" r="r" b="b"/>
            <a:pathLst>
              <a:path w="6363053" h="1500187">
                <a:moveTo>
                  <a:pt x="0" y="0"/>
                </a:moveTo>
                <a:lnTo>
                  <a:pt x="5726102" y="0"/>
                </a:lnTo>
                <a:lnTo>
                  <a:pt x="6363053" y="1500187"/>
                </a:lnTo>
                <a:lnTo>
                  <a:pt x="0" y="1500187"/>
                </a:lnTo>
                <a:close/>
              </a:path>
            </a:pathLst>
          </a:custGeom>
        </p:spPr>
        <p:txBody>
          <a:bodyPr wrap="square">
            <a:normAutofit/>
          </a:bodyPr>
          <a:lstStyle>
            <a:lvl1pPr marL="0" indent="0" algn="l">
              <a:lnSpc>
                <a:spcPct val="100000"/>
              </a:lnSpc>
              <a:spcBef>
                <a:spcPts val="0"/>
              </a:spcBef>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pic>
        <p:nvPicPr>
          <p:cNvPr id="9" name="Grafik 8">
            <a:extLst>
              <a:ext uri="{FF2B5EF4-FFF2-40B4-BE49-F238E27FC236}">
                <a16:creationId xmlns:a16="http://schemas.microsoft.com/office/drawing/2014/main" id="{710E9503-C965-1D4B-943E-50BB972D59A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6534" y="6281613"/>
            <a:ext cx="2117301" cy="349199"/>
          </a:xfrm>
          <a:prstGeom prst="rect">
            <a:avLst/>
          </a:prstGeom>
        </p:spPr>
      </p:pic>
    </p:spTree>
    <p:extLst>
      <p:ext uri="{BB962C8B-B14F-4D97-AF65-F5344CB8AC3E}">
        <p14:creationId xmlns:p14="http://schemas.microsoft.com/office/powerpoint/2010/main" val="1390829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3">
    <p:spTree>
      <p:nvGrpSpPr>
        <p:cNvPr id="1" name=""/>
        <p:cNvGrpSpPr/>
        <p:nvPr/>
      </p:nvGrpSpPr>
      <p:grpSpPr>
        <a:xfrm>
          <a:off x="0" y="0"/>
          <a:ext cx="0" cy="0"/>
          <a:chOff x="0" y="0"/>
          <a:chExt cx="0" cy="0"/>
        </a:xfrm>
      </p:grpSpPr>
      <p:sp>
        <p:nvSpPr>
          <p:cNvPr id="18" name="Rechteck 17">
            <a:extLst>
              <a:ext uri="{FF2B5EF4-FFF2-40B4-BE49-F238E27FC236}">
                <a16:creationId xmlns:a16="http://schemas.microsoft.com/office/drawing/2014/main" id="{F9040142-B1DE-FB4A-B970-76B62E56EFE6}"/>
              </a:ext>
            </a:extLst>
          </p:cNvPr>
          <p:cNvSpPr/>
          <p:nvPr userDrawn="1"/>
        </p:nvSpPr>
        <p:spPr>
          <a:xfrm>
            <a:off x="-2" y="-1"/>
            <a:ext cx="12192001"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ihandform 6">
            <a:extLst>
              <a:ext uri="{FF2B5EF4-FFF2-40B4-BE49-F238E27FC236}">
                <a16:creationId xmlns:a16="http://schemas.microsoft.com/office/drawing/2014/main" id="{04193DDB-7D5F-EB4F-A4C9-98CD0D9FEB9A}"/>
              </a:ext>
            </a:extLst>
          </p:cNvPr>
          <p:cNvSpPr/>
          <p:nvPr userDrawn="1"/>
        </p:nvSpPr>
        <p:spPr>
          <a:xfrm>
            <a:off x="0" y="-1"/>
            <a:ext cx="7559194" cy="6858001"/>
          </a:xfrm>
          <a:custGeom>
            <a:avLst/>
            <a:gdLst>
              <a:gd name="connsiteX0" fmla="*/ 0 w 7559194"/>
              <a:gd name="connsiteY0" fmla="*/ 0 h 6858001"/>
              <a:gd name="connsiteX1" fmla="*/ 4878573 w 7559194"/>
              <a:gd name="connsiteY1" fmla="*/ 0 h 6858001"/>
              <a:gd name="connsiteX2" fmla="*/ 4878691 w 7559194"/>
              <a:gd name="connsiteY2" fmla="*/ 277 h 6858001"/>
              <a:gd name="connsiteX3" fmla="*/ 4646905 w 7559194"/>
              <a:gd name="connsiteY3" fmla="*/ 1 h 6858001"/>
              <a:gd name="connsiteX4" fmla="*/ 7559194 w 7559194"/>
              <a:gd name="connsiteY4" fmla="*/ 6858001 h 6858001"/>
              <a:gd name="connsiteX5" fmla="*/ 0 w 7559194"/>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59194" h="6858001">
                <a:moveTo>
                  <a:pt x="0" y="0"/>
                </a:moveTo>
                <a:lnTo>
                  <a:pt x="4878573" y="0"/>
                </a:lnTo>
                <a:lnTo>
                  <a:pt x="4878691" y="277"/>
                </a:lnTo>
                <a:lnTo>
                  <a:pt x="4646905" y="1"/>
                </a:lnTo>
                <a:lnTo>
                  <a:pt x="7559194" y="6858001"/>
                </a:lnTo>
                <a:lnTo>
                  <a:pt x="0" y="6858001"/>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16" name="Titel 15">
            <a:extLst>
              <a:ext uri="{FF2B5EF4-FFF2-40B4-BE49-F238E27FC236}">
                <a16:creationId xmlns:a16="http://schemas.microsoft.com/office/drawing/2014/main" id="{C428DF83-70FE-6E47-9E17-C35B6B93B779}"/>
              </a:ext>
            </a:extLst>
          </p:cNvPr>
          <p:cNvSpPr>
            <a:spLocks noGrp="1"/>
          </p:cNvSpPr>
          <p:nvPr>
            <p:ph type="title"/>
          </p:nvPr>
        </p:nvSpPr>
        <p:spPr>
          <a:xfrm>
            <a:off x="417601" y="333375"/>
            <a:ext cx="5664673" cy="3966559"/>
          </a:xfrm>
          <a:custGeom>
            <a:avLst/>
            <a:gdLst>
              <a:gd name="connsiteX0" fmla="*/ 0 w 5664673"/>
              <a:gd name="connsiteY0" fmla="*/ 0 h 3966559"/>
              <a:gd name="connsiteX1" fmla="*/ 3980547 w 5664673"/>
              <a:gd name="connsiteY1" fmla="*/ 0 h 3966559"/>
              <a:gd name="connsiteX2" fmla="*/ 5664673 w 5664673"/>
              <a:gd name="connsiteY2" fmla="*/ 3966559 h 3966559"/>
              <a:gd name="connsiteX3" fmla="*/ 0 w 5664673"/>
              <a:gd name="connsiteY3" fmla="*/ 3966559 h 3966559"/>
            </a:gdLst>
            <a:ahLst/>
            <a:cxnLst>
              <a:cxn ang="0">
                <a:pos x="connsiteX0" y="connsiteY0"/>
              </a:cxn>
              <a:cxn ang="0">
                <a:pos x="connsiteX1" y="connsiteY1"/>
              </a:cxn>
              <a:cxn ang="0">
                <a:pos x="connsiteX2" y="connsiteY2"/>
              </a:cxn>
              <a:cxn ang="0">
                <a:pos x="connsiteX3" y="connsiteY3"/>
              </a:cxn>
            </a:cxnLst>
            <a:rect l="l" t="t" r="r" b="b"/>
            <a:pathLst>
              <a:path w="5664673" h="3966559">
                <a:moveTo>
                  <a:pt x="0" y="0"/>
                </a:moveTo>
                <a:lnTo>
                  <a:pt x="3980547" y="0"/>
                </a:lnTo>
                <a:lnTo>
                  <a:pt x="5664673" y="3966559"/>
                </a:lnTo>
                <a:lnTo>
                  <a:pt x="0" y="3966559"/>
                </a:lnTo>
                <a:close/>
              </a:path>
            </a:pathLst>
          </a:custGeom>
        </p:spPr>
        <p:txBody>
          <a:bodyPr wrap="square" anchor="b">
            <a:normAutofit/>
          </a:bodyPr>
          <a:lstStyle>
            <a:lvl1pPr algn="l">
              <a:defRPr sz="4800">
                <a:solidFill>
                  <a:schemeClr val="bg1"/>
                </a:solidFill>
              </a:defRPr>
            </a:lvl1pPr>
          </a:lstStyle>
          <a:p>
            <a:r>
              <a:rPr lang="de-DE"/>
              <a:t>Mastertitelformat bearbeiten</a:t>
            </a:r>
            <a:endParaRPr lang="en-GB"/>
          </a:p>
        </p:txBody>
      </p:sp>
      <p:sp>
        <p:nvSpPr>
          <p:cNvPr id="17" name="Textplatzhalter 16">
            <a:extLst>
              <a:ext uri="{FF2B5EF4-FFF2-40B4-BE49-F238E27FC236}">
                <a16:creationId xmlns:a16="http://schemas.microsoft.com/office/drawing/2014/main" id="{708C01EB-04CD-024D-A351-8297B01F3C9C}"/>
              </a:ext>
            </a:extLst>
          </p:cNvPr>
          <p:cNvSpPr>
            <a:spLocks noGrp="1"/>
          </p:cNvSpPr>
          <p:nvPr>
            <p:ph type="body" idx="1"/>
          </p:nvPr>
        </p:nvSpPr>
        <p:spPr>
          <a:xfrm>
            <a:off x="417601" y="4444615"/>
            <a:ext cx="6363053" cy="1500187"/>
          </a:xfrm>
          <a:custGeom>
            <a:avLst/>
            <a:gdLst>
              <a:gd name="connsiteX0" fmla="*/ 0 w 6363053"/>
              <a:gd name="connsiteY0" fmla="*/ 0 h 1500187"/>
              <a:gd name="connsiteX1" fmla="*/ 5726102 w 6363053"/>
              <a:gd name="connsiteY1" fmla="*/ 0 h 1500187"/>
              <a:gd name="connsiteX2" fmla="*/ 6363053 w 6363053"/>
              <a:gd name="connsiteY2" fmla="*/ 1500187 h 1500187"/>
              <a:gd name="connsiteX3" fmla="*/ 0 w 6363053"/>
              <a:gd name="connsiteY3" fmla="*/ 1500187 h 1500187"/>
            </a:gdLst>
            <a:ahLst/>
            <a:cxnLst>
              <a:cxn ang="0">
                <a:pos x="connsiteX0" y="connsiteY0"/>
              </a:cxn>
              <a:cxn ang="0">
                <a:pos x="connsiteX1" y="connsiteY1"/>
              </a:cxn>
              <a:cxn ang="0">
                <a:pos x="connsiteX2" y="connsiteY2"/>
              </a:cxn>
              <a:cxn ang="0">
                <a:pos x="connsiteX3" y="connsiteY3"/>
              </a:cxn>
            </a:cxnLst>
            <a:rect l="l" t="t" r="r" b="b"/>
            <a:pathLst>
              <a:path w="6363053" h="1500187">
                <a:moveTo>
                  <a:pt x="0" y="0"/>
                </a:moveTo>
                <a:lnTo>
                  <a:pt x="5726102" y="0"/>
                </a:lnTo>
                <a:lnTo>
                  <a:pt x="6363053" y="1500187"/>
                </a:lnTo>
                <a:lnTo>
                  <a:pt x="0" y="1500187"/>
                </a:lnTo>
                <a:close/>
              </a:path>
            </a:pathLst>
          </a:custGeom>
        </p:spPr>
        <p:txBody>
          <a:bodyPr wrap="square">
            <a:normAutofit/>
          </a:bodyPr>
          <a:lstStyle>
            <a:lvl1pPr marL="0" indent="0" algn="l">
              <a:lnSpc>
                <a:spcPct val="100000"/>
              </a:lnSpc>
              <a:spcBef>
                <a:spcPts val="0"/>
              </a:spcBef>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pic>
        <p:nvPicPr>
          <p:cNvPr id="8" name="Grafik 7">
            <a:extLst>
              <a:ext uri="{FF2B5EF4-FFF2-40B4-BE49-F238E27FC236}">
                <a16:creationId xmlns:a16="http://schemas.microsoft.com/office/drawing/2014/main" id="{81AC78F2-14C2-8E4D-AD0B-F8E45B62449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6534" y="6281613"/>
            <a:ext cx="2117301" cy="349199"/>
          </a:xfrm>
          <a:prstGeom prst="rect">
            <a:avLst/>
          </a:prstGeom>
        </p:spPr>
      </p:pic>
    </p:spTree>
    <p:extLst>
      <p:ext uri="{BB962C8B-B14F-4D97-AF65-F5344CB8AC3E}">
        <p14:creationId xmlns:p14="http://schemas.microsoft.com/office/powerpoint/2010/main" val="4025745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4">
    <p:bg>
      <p:bgPr>
        <a:solidFill>
          <a:schemeClr val="bg1"/>
        </a:solidFill>
        <a:effectLst/>
      </p:bgPr>
    </p:bg>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96CCB0C7-96FE-0A45-8C02-DAF949BE0846}"/>
              </a:ext>
            </a:extLst>
          </p:cNvPr>
          <p:cNvSpPr/>
          <p:nvPr userDrawn="1"/>
        </p:nvSpPr>
        <p:spPr>
          <a:xfrm>
            <a:off x="-2" y="-1"/>
            <a:ext cx="12192001" cy="606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ihandform 14">
            <a:extLst>
              <a:ext uri="{FF2B5EF4-FFF2-40B4-BE49-F238E27FC236}">
                <a16:creationId xmlns:a16="http://schemas.microsoft.com/office/drawing/2014/main" id="{4BFBF27E-8F4A-3D41-A83F-BC682521C521}"/>
              </a:ext>
            </a:extLst>
          </p:cNvPr>
          <p:cNvSpPr/>
          <p:nvPr userDrawn="1"/>
        </p:nvSpPr>
        <p:spPr>
          <a:xfrm>
            <a:off x="5632552" y="0"/>
            <a:ext cx="6558288" cy="6069600"/>
          </a:xfrm>
          <a:custGeom>
            <a:avLst/>
            <a:gdLst>
              <a:gd name="connsiteX0" fmla="*/ 0 w 6558288"/>
              <a:gd name="connsiteY0" fmla="*/ 0 h 6069600"/>
              <a:gd name="connsiteX1" fmla="*/ 4648303 w 6558288"/>
              <a:gd name="connsiteY1" fmla="*/ 0 h 6069600"/>
              <a:gd name="connsiteX2" fmla="*/ 6558288 w 6558288"/>
              <a:gd name="connsiteY2" fmla="*/ 4498515 h 6069600"/>
              <a:gd name="connsiteX3" fmla="*/ 6558288 w 6558288"/>
              <a:gd name="connsiteY3" fmla="*/ 6069600 h 6069600"/>
              <a:gd name="connsiteX4" fmla="*/ 0 w 6558288"/>
              <a:gd name="connsiteY4" fmla="*/ 6069600 h 606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8288" h="6069600">
                <a:moveTo>
                  <a:pt x="0" y="0"/>
                </a:moveTo>
                <a:lnTo>
                  <a:pt x="4648303" y="0"/>
                </a:lnTo>
                <a:lnTo>
                  <a:pt x="6558288" y="4498515"/>
                </a:lnTo>
                <a:lnTo>
                  <a:pt x="6558288" y="6069600"/>
                </a:lnTo>
                <a:lnTo>
                  <a:pt x="0" y="6069600"/>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solidFill>
                <a:srgbClr val="FF0000"/>
              </a:solidFill>
            </a:endParaRPr>
          </a:p>
        </p:txBody>
      </p:sp>
      <p:sp>
        <p:nvSpPr>
          <p:cNvPr id="33" name="Freihandform 32">
            <a:extLst>
              <a:ext uri="{FF2B5EF4-FFF2-40B4-BE49-F238E27FC236}">
                <a16:creationId xmlns:a16="http://schemas.microsoft.com/office/drawing/2014/main" id="{D018A806-ECAC-DE4D-8183-7B502872662A}"/>
              </a:ext>
            </a:extLst>
          </p:cNvPr>
          <p:cNvSpPr/>
          <p:nvPr userDrawn="1"/>
        </p:nvSpPr>
        <p:spPr>
          <a:xfrm>
            <a:off x="3759019" y="-1"/>
            <a:ext cx="7225341" cy="6069600"/>
          </a:xfrm>
          <a:custGeom>
            <a:avLst/>
            <a:gdLst>
              <a:gd name="connsiteX0" fmla="*/ 0 w 7225341"/>
              <a:gd name="connsiteY0" fmla="*/ 0 h 6068533"/>
              <a:gd name="connsiteX1" fmla="*/ 4648303 w 7225341"/>
              <a:gd name="connsiteY1" fmla="*/ 0 h 6068533"/>
              <a:gd name="connsiteX2" fmla="*/ 7225341 w 7225341"/>
              <a:gd name="connsiteY2" fmla="*/ 6068533 h 6068533"/>
              <a:gd name="connsiteX3" fmla="*/ 0 w 7225341"/>
              <a:gd name="connsiteY3" fmla="*/ 6068533 h 6068533"/>
            </a:gdLst>
            <a:ahLst/>
            <a:cxnLst>
              <a:cxn ang="0">
                <a:pos x="connsiteX0" y="connsiteY0"/>
              </a:cxn>
              <a:cxn ang="0">
                <a:pos x="connsiteX1" y="connsiteY1"/>
              </a:cxn>
              <a:cxn ang="0">
                <a:pos x="connsiteX2" y="connsiteY2"/>
              </a:cxn>
              <a:cxn ang="0">
                <a:pos x="connsiteX3" y="connsiteY3"/>
              </a:cxn>
            </a:cxnLst>
            <a:rect l="l" t="t" r="r" b="b"/>
            <a:pathLst>
              <a:path w="7225341" h="6068533">
                <a:moveTo>
                  <a:pt x="0" y="0"/>
                </a:moveTo>
                <a:lnTo>
                  <a:pt x="4648303" y="0"/>
                </a:lnTo>
                <a:lnTo>
                  <a:pt x="7225341" y="6068533"/>
                </a:lnTo>
                <a:lnTo>
                  <a:pt x="0" y="6068533"/>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solidFill>
                <a:srgbClr val="FF0000"/>
              </a:solidFill>
            </a:endParaRPr>
          </a:p>
        </p:txBody>
      </p:sp>
      <p:sp>
        <p:nvSpPr>
          <p:cNvPr id="32" name="Freihandform 31">
            <a:extLst>
              <a:ext uri="{FF2B5EF4-FFF2-40B4-BE49-F238E27FC236}">
                <a16:creationId xmlns:a16="http://schemas.microsoft.com/office/drawing/2014/main" id="{421AD2BC-58B0-9748-9972-1FCCBA3DB1BC}"/>
              </a:ext>
            </a:extLst>
          </p:cNvPr>
          <p:cNvSpPr/>
          <p:nvPr userDrawn="1"/>
        </p:nvSpPr>
        <p:spPr>
          <a:xfrm>
            <a:off x="1885486" y="-1"/>
            <a:ext cx="7225341" cy="6069600"/>
          </a:xfrm>
          <a:custGeom>
            <a:avLst/>
            <a:gdLst>
              <a:gd name="connsiteX0" fmla="*/ 0 w 7225341"/>
              <a:gd name="connsiteY0" fmla="*/ 0 h 6068533"/>
              <a:gd name="connsiteX1" fmla="*/ 4648303 w 7225341"/>
              <a:gd name="connsiteY1" fmla="*/ 0 h 6068533"/>
              <a:gd name="connsiteX2" fmla="*/ 7225341 w 7225341"/>
              <a:gd name="connsiteY2" fmla="*/ 6068533 h 6068533"/>
              <a:gd name="connsiteX3" fmla="*/ 0 w 7225341"/>
              <a:gd name="connsiteY3" fmla="*/ 6068533 h 6068533"/>
            </a:gdLst>
            <a:ahLst/>
            <a:cxnLst>
              <a:cxn ang="0">
                <a:pos x="connsiteX0" y="connsiteY0"/>
              </a:cxn>
              <a:cxn ang="0">
                <a:pos x="connsiteX1" y="connsiteY1"/>
              </a:cxn>
              <a:cxn ang="0">
                <a:pos x="connsiteX2" y="connsiteY2"/>
              </a:cxn>
              <a:cxn ang="0">
                <a:pos x="connsiteX3" y="connsiteY3"/>
              </a:cxn>
            </a:cxnLst>
            <a:rect l="l" t="t" r="r" b="b"/>
            <a:pathLst>
              <a:path w="7225341" h="6068533">
                <a:moveTo>
                  <a:pt x="0" y="0"/>
                </a:moveTo>
                <a:lnTo>
                  <a:pt x="4648303" y="0"/>
                </a:lnTo>
                <a:lnTo>
                  <a:pt x="7225341" y="6068533"/>
                </a:lnTo>
                <a:lnTo>
                  <a:pt x="0" y="6068533"/>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solidFill>
                <a:srgbClr val="FF0000"/>
              </a:solidFill>
            </a:endParaRPr>
          </a:p>
        </p:txBody>
      </p:sp>
      <p:sp>
        <p:nvSpPr>
          <p:cNvPr id="10" name="Freihandform 9">
            <a:extLst>
              <a:ext uri="{FF2B5EF4-FFF2-40B4-BE49-F238E27FC236}">
                <a16:creationId xmlns:a16="http://schemas.microsoft.com/office/drawing/2014/main" id="{19D2B2FA-ABCD-DC4E-B3F3-6F9F2ABB6CBB}"/>
              </a:ext>
            </a:extLst>
          </p:cNvPr>
          <p:cNvSpPr/>
          <p:nvPr userDrawn="1"/>
        </p:nvSpPr>
        <p:spPr>
          <a:xfrm>
            <a:off x="1" y="-1"/>
            <a:ext cx="7225341" cy="6069600"/>
          </a:xfrm>
          <a:custGeom>
            <a:avLst/>
            <a:gdLst>
              <a:gd name="connsiteX0" fmla="*/ 0 w 7225341"/>
              <a:gd name="connsiteY0" fmla="*/ 0 h 6068533"/>
              <a:gd name="connsiteX1" fmla="*/ 4648303 w 7225341"/>
              <a:gd name="connsiteY1" fmla="*/ 0 h 6068533"/>
              <a:gd name="connsiteX2" fmla="*/ 7225341 w 7225341"/>
              <a:gd name="connsiteY2" fmla="*/ 6068533 h 6068533"/>
              <a:gd name="connsiteX3" fmla="*/ 0 w 7225341"/>
              <a:gd name="connsiteY3" fmla="*/ 6068533 h 6068533"/>
            </a:gdLst>
            <a:ahLst/>
            <a:cxnLst>
              <a:cxn ang="0">
                <a:pos x="connsiteX0" y="connsiteY0"/>
              </a:cxn>
              <a:cxn ang="0">
                <a:pos x="connsiteX1" y="connsiteY1"/>
              </a:cxn>
              <a:cxn ang="0">
                <a:pos x="connsiteX2" y="connsiteY2"/>
              </a:cxn>
              <a:cxn ang="0">
                <a:pos x="connsiteX3" y="connsiteY3"/>
              </a:cxn>
            </a:cxnLst>
            <a:rect l="l" t="t" r="r" b="b"/>
            <a:pathLst>
              <a:path w="7225341" h="6068533">
                <a:moveTo>
                  <a:pt x="0" y="0"/>
                </a:moveTo>
                <a:lnTo>
                  <a:pt x="4648303" y="0"/>
                </a:lnTo>
                <a:lnTo>
                  <a:pt x="7225341" y="6068533"/>
                </a:lnTo>
                <a:lnTo>
                  <a:pt x="0" y="606853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solidFill>
                <a:srgbClr val="FF0000"/>
              </a:solidFill>
            </a:endParaRPr>
          </a:p>
        </p:txBody>
      </p:sp>
      <p:sp>
        <p:nvSpPr>
          <p:cNvPr id="27" name="Titel 26">
            <a:extLst>
              <a:ext uri="{FF2B5EF4-FFF2-40B4-BE49-F238E27FC236}">
                <a16:creationId xmlns:a16="http://schemas.microsoft.com/office/drawing/2014/main" id="{CA30636C-5560-704D-AF3B-4787D6F17946}"/>
              </a:ext>
            </a:extLst>
          </p:cNvPr>
          <p:cNvSpPr>
            <a:spLocks noGrp="1"/>
          </p:cNvSpPr>
          <p:nvPr>
            <p:ph type="title"/>
          </p:nvPr>
        </p:nvSpPr>
        <p:spPr>
          <a:xfrm>
            <a:off x="417601" y="333375"/>
            <a:ext cx="5664673" cy="3966559"/>
          </a:xfrm>
          <a:custGeom>
            <a:avLst/>
            <a:gdLst>
              <a:gd name="connsiteX0" fmla="*/ 0 w 5664673"/>
              <a:gd name="connsiteY0" fmla="*/ 0 h 3966559"/>
              <a:gd name="connsiteX1" fmla="*/ 3980547 w 5664673"/>
              <a:gd name="connsiteY1" fmla="*/ 0 h 3966559"/>
              <a:gd name="connsiteX2" fmla="*/ 5664673 w 5664673"/>
              <a:gd name="connsiteY2" fmla="*/ 3966559 h 3966559"/>
              <a:gd name="connsiteX3" fmla="*/ 0 w 5664673"/>
              <a:gd name="connsiteY3" fmla="*/ 3966559 h 3966559"/>
            </a:gdLst>
            <a:ahLst/>
            <a:cxnLst>
              <a:cxn ang="0">
                <a:pos x="connsiteX0" y="connsiteY0"/>
              </a:cxn>
              <a:cxn ang="0">
                <a:pos x="connsiteX1" y="connsiteY1"/>
              </a:cxn>
              <a:cxn ang="0">
                <a:pos x="connsiteX2" y="connsiteY2"/>
              </a:cxn>
              <a:cxn ang="0">
                <a:pos x="connsiteX3" y="connsiteY3"/>
              </a:cxn>
            </a:cxnLst>
            <a:rect l="l" t="t" r="r" b="b"/>
            <a:pathLst>
              <a:path w="5664673" h="3966559">
                <a:moveTo>
                  <a:pt x="0" y="0"/>
                </a:moveTo>
                <a:lnTo>
                  <a:pt x="3980547" y="0"/>
                </a:lnTo>
                <a:lnTo>
                  <a:pt x="5664673" y="3966559"/>
                </a:lnTo>
                <a:lnTo>
                  <a:pt x="0" y="3966559"/>
                </a:lnTo>
                <a:close/>
              </a:path>
            </a:pathLst>
          </a:custGeom>
        </p:spPr>
        <p:txBody>
          <a:bodyPr wrap="square" anchor="b">
            <a:normAutofit/>
          </a:bodyPr>
          <a:lstStyle>
            <a:lvl1pPr algn="l">
              <a:defRPr sz="4800">
                <a:solidFill>
                  <a:schemeClr val="bg1"/>
                </a:solidFill>
              </a:defRPr>
            </a:lvl1pPr>
          </a:lstStyle>
          <a:p>
            <a:r>
              <a:rPr lang="de-DE"/>
              <a:t>Mastertitelformat bearbeiten</a:t>
            </a:r>
            <a:endParaRPr lang="en-GB"/>
          </a:p>
        </p:txBody>
      </p:sp>
      <p:sp>
        <p:nvSpPr>
          <p:cNvPr id="28" name="Textplatzhalter 27">
            <a:extLst>
              <a:ext uri="{FF2B5EF4-FFF2-40B4-BE49-F238E27FC236}">
                <a16:creationId xmlns:a16="http://schemas.microsoft.com/office/drawing/2014/main" id="{55210AA8-4C6F-AA46-8DCD-1DDFB443DF4F}"/>
              </a:ext>
            </a:extLst>
          </p:cNvPr>
          <p:cNvSpPr>
            <a:spLocks noGrp="1"/>
          </p:cNvSpPr>
          <p:nvPr>
            <p:ph type="body" idx="1"/>
          </p:nvPr>
        </p:nvSpPr>
        <p:spPr>
          <a:xfrm>
            <a:off x="417601" y="4444615"/>
            <a:ext cx="6363053" cy="1500187"/>
          </a:xfrm>
          <a:custGeom>
            <a:avLst/>
            <a:gdLst>
              <a:gd name="connsiteX0" fmla="*/ 0 w 6363053"/>
              <a:gd name="connsiteY0" fmla="*/ 0 h 1500187"/>
              <a:gd name="connsiteX1" fmla="*/ 5726102 w 6363053"/>
              <a:gd name="connsiteY1" fmla="*/ 0 h 1500187"/>
              <a:gd name="connsiteX2" fmla="*/ 6363053 w 6363053"/>
              <a:gd name="connsiteY2" fmla="*/ 1500187 h 1500187"/>
              <a:gd name="connsiteX3" fmla="*/ 0 w 6363053"/>
              <a:gd name="connsiteY3" fmla="*/ 1500187 h 1500187"/>
            </a:gdLst>
            <a:ahLst/>
            <a:cxnLst>
              <a:cxn ang="0">
                <a:pos x="connsiteX0" y="connsiteY0"/>
              </a:cxn>
              <a:cxn ang="0">
                <a:pos x="connsiteX1" y="connsiteY1"/>
              </a:cxn>
              <a:cxn ang="0">
                <a:pos x="connsiteX2" y="connsiteY2"/>
              </a:cxn>
              <a:cxn ang="0">
                <a:pos x="connsiteX3" y="connsiteY3"/>
              </a:cxn>
            </a:cxnLst>
            <a:rect l="l" t="t" r="r" b="b"/>
            <a:pathLst>
              <a:path w="6363053" h="1500187">
                <a:moveTo>
                  <a:pt x="0" y="0"/>
                </a:moveTo>
                <a:lnTo>
                  <a:pt x="5726102" y="0"/>
                </a:lnTo>
                <a:lnTo>
                  <a:pt x="6363053" y="1500187"/>
                </a:lnTo>
                <a:lnTo>
                  <a:pt x="0" y="1500187"/>
                </a:lnTo>
                <a:close/>
              </a:path>
            </a:pathLst>
          </a:custGeom>
        </p:spPr>
        <p:txBody>
          <a:bodyPr wrap="square">
            <a:normAutofit/>
          </a:bodyPr>
          <a:lstStyle>
            <a:lvl1pPr marL="0" indent="0" algn="l">
              <a:lnSpc>
                <a:spcPct val="100000"/>
              </a:lnSpc>
              <a:spcBef>
                <a:spcPts val="0"/>
              </a:spcBef>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pic>
        <p:nvPicPr>
          <p:cNvPr id="11" name="Grafik 10">
            <a:extLst>
              <a:ext uri="{FF2B5EF4-FFF2-40B4-BE49-F238E27FC236}">
                <a16:creationId xmlns:a16="http://schemas.microsoft.com/office/drawing/2014/main" id="{1AA9D0DC-E2F9-B349-8464-A60D87DD15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6534" y="6281613"/>
            <a:ext cx="2117301" cy="349200"/>
          </a:xfrm>
          <a:prstGeom prst="rect">
            <a:avLst/>
          </a:prstGeom>
        </p:spPr>
      </p:pic>
    </p:spTree>
    <p:extLst>
      <p:ext uri="{BB962C8B-B14F-4D97-AF65-F5344CB8AC3E}">
        <p14:creationId xmlns:p14="http://schemas.microsoft.com/office/powerpoint/2010/main" val="3749615142"/>
      </p:ext>
    </p:extLst>
  </p:cSld>
  <p:clrMapOvr>
    <a:masterClrMapping/>
  </p:clrMapOvr>
  <p:extLst>
    <p:ext uri="{DCECCB84-F9BA-43D5-87BE-67443E8EF086}">
      <p15:sldGuideLst xmlns:p15="http://schemas.microsoft.com/office/powerpoint/2012/main">
        <p15:guide id="1" orient="horz" pos="368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Grafik 10" descr="Ein Bild, das Text, Schild enthält.&#10;&#10;Automatisch generierte Beschreibung">
            <a:extLst>
              <a:ext uri="{FF2B5EF4-FFF2-40B4-BE49-F238E27FC236}">
                <a16:creationId xmlns:a16="http://schemas.microsoft.com/office/drawing/2014/main" id="{1AC787F1-D8C1-3B30-AEC7-E483D89466DD}"/>
              </a:ext>
            </a:extLst>
          </p:cNvPr>
          <p:cNvPicPr>
            <a:picLocks noChangeAspect="1"/>
          </p:cNvPicPr>
          <p:nvPr userDrawn="1"/>
        </p:nvPicPr>
        <p:blipFill>
          <a:blip r:embed="rId40">
            <a:alphaModFix/>
            <a:extLst>
              <a:ext uri="{28A0092B-C50C-407E-A947-70E740481C1C}">
                <a14:useLocalDpi xmlns:a14="http://schemas.microsoft.com/office/drawing/2010/main" val="0"/>
              </a:ext>
            </a:extLst>
          </a:blip>
          <a:stretch>
            <a:fillRect/>
          </a:stretch>
        </p:blipFill>
        <p:spPr>
          <a:xfrm>
            <a:off x="9138110" y="6288756"/>
            <a:ext cx="2652732" cy="349200"/>
          </a:xfrm>
          <a:prstGeom prst="rect">
            <a:avLst/>
          </a:prstGeom>
        </p:spPr>
      </p:pic>
      <p:sp>
        <p:nvSpPr>
          <p:cNvPr id="2" name="Titelplatzhalter 1">
            <a:extLst>
              <a:ext uri="{FF2B5EF4-FFF2-40B4-BE49-F238E27FC236}">
                <a16:creationId xmlns:a16="http://schemas.microsoft.com/office/drawing/2014/main" id="{7521B777-3BD7-4F2A-A39C-81C8B9F3B2A1}"/>
              </a:ext>
            </a:extLst>
          </p:cNvPr>
          <p:cNvSpPr>
            <a:spLocks noGrp="1"/>
          </p:cNvSpPr>
          <p:nvPr>
            <p:ph type="title"/>
          </p:nvPr>
        </p:nvSpPr>
        <p:spPr>
          <a:xfrm>
            <a:off x="416534" y="576395"/>
            <a:ext cx="11367479" cy="886397"/>
          </a:xfrm>
          <a:prstGeom prst="rect">
            <a:avLst/>
          </a:prstGeom>
        </p:spPr>
        <p:txBody>
          <a:bodyPr vert="horz" lIns="0" tIns="0" rIns="0" bIns="0" rtlCol="0" anchor="ctr">
            <a:noAutofit/>
          </a:bodyPr>
          <a:lstStyle/>
          <a:p>
            <a:r>
              <a:rPr lang="de-DE"/>
              <a:t>Mastertitelformat bearbeiten</a:t>
            </a:r>
            <a:endParaRPr lang="en-GB"/>
          </a:p>
        </p:txBody>
      </p:sp>
      <p:sp>
        <p:nvSpPr>
          <p:cNvPr id="3" name="Textplatzhalter 2">
            <a:extLst>
              <a:ext uri="{FF2B5EF4-FFF2-40B4-BE49-F238E27FC236}">
                <a16:creationId xmlns:a16="http://schemas.microsoft.com/office/drawing/2014/main" id="{74E6182D-24D4-47F7-8227-77B2ADD8D9D5}"/>
              </a:ext>
            </a:extLst>
          </p:cNvPr>
          <p:cNvSpPr>
            <a:spLocks noGrp="1"/>
          </p:cNvSpPr>
          <p:nvPr>
            <p:ph type="body" idx="1"/>
          </p:nvPr>
        </p:nvSpPr>
        <p:spPr>
          <a:xfrm>
            <a:off x="416534" y="1665289"/>
            <a:ext cx="11367478" cy="4392612"/>
          </a:xfrm>
          <a:prstGeom prst="rect">
            <a:avLst/>
          </a:prstGeom>
        </p:spPr>
        <p:txBody>
          <a:bodyPr vert="horz" lIns="0" tIns="0" rIns="0" bIns="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Fußzeilenplatzhalter 4">
            <a:extLst>
              <a:ext uri="{FF2B5EF4-FFF2-40B4-BE49-F238E27FC236}">
                <a16:creationId xmlns:a16="http://schemas.microsoft.com/office/drawing/2014/main" id="{C8832B73-51BE-4E1C-ACC9-2031F4E5E843}"/>
              </a:ext>
            </a:extLst>
          </p:cNvPr>
          <p:cNvSpPr>
            <a:spLocks noGrp="1"/>
          </p:cNvSpPr>
          <p:nvPr>
            <p:ph type="ftr" sz="quarter" idx="3"/>
          </p:nvPr>
        </p:nvSpPr>
        <p:spPr>
          <a:xfrm>
            <a:off x="407989" y="6283888"/>
            <a:ext cx="8532812" cy="385200"/>
          </a:xfrm>
          <a:prstGeom prst="rect">
            <a:avLst/>
          </a:prstGeom>
        </p:spPr>
        <p:txBody>
          <a:bodyPr vert="horz" lIns="0" tIns="0" rIns="0" bIns="0" rtlCol="0" anchor="b"/>
          <a:lstStyle>
            <a:lvl1pPr algn="l">
              <a:defRPr sz="800">
                <a:solidFill>
                  <a:schemeClr val="tx1"/>
                </a:solidFill>
              </a:defRPr>
            </a:lvl1pPr>
          </a:lstStyle>
          <a:p>
            <a:endParaRPr lang="en-GB" dirty="0"/>
          </a:p>
        </p:txBody>
      </p:sp>
      <p:sp>
        <p:nvSpPr>
          <p:cNvPr id="8" name="Rechteck 7">
            <a:extLst>
              <a:ext uri="{FF2B5EF4-FFF2-40B4-BE49-F238E27FC236}">
                <a16:creationId xmlns:a16="http://schemas.microsoft.com/office/drawing/2014/main" id="{AA7C1F88-41DB-4710-88B9-1F1623ABC7B4}"/>
              </a:ext>
            </a:extLst>
          </p:cNvPr>
          <p:cNvSpPr/>
          <p:nvPr userDrawn="1"/>
        </p:nvSpPr>
        <p:spPr>
          <a:xfrm>
            <a:off x="-1" y="0"/>
            <a:ext cx="9156701" cy="333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hteck 8">
            <a:extLst>
              <a:ext uri="{FF2B5EF4-FFF2-40B4-BE49-F238E27FC236}">
                <a16:creationId xmlns:a16="http://schemas.microsoft.com/office/drawing/2014/main" id="{0953BEEF-CEFF-4AEB-944D-68B888FBD986}"/>
              </a:ext>
            </a:extLst>
          </p:cNvPr>
          <p:cNvSpPr/>
          <p:nvPr userDrawn="1"/>
        </p:nvSpPr>
        <p:spPr>
          <a:xfrm>
            <a:off x="9156700" y="0"/>
            <a:ext cx="3036499" cy="333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08554685"/>
      </p:ext>
    </p:extLst>
  </p:cSld>
  <p:clrMap bg1="lt1" tx1="dk1" bg2="lt2" tx2="dk2" accent1="accent1" accent2="accent2" accent3="accent3" accent4="accent4" accent5="accent5" accent6="accent6" hlink="hlink" folHlink="folHlink"/>
  <p:sldLayoutIdLst>
    <p:sldLayoutId id="2147483662" r:id="rId1"/>
    <p:sldLayoutId id="2147483667" r:id="rId2"/>
    <p:sldLayoutId id="2147483713" r:id="rId3"/>
    <p:sldLayoutId id="2147483714" r:id="rId4"/>
    <p:sldLayoutId id="2147483700" r:id="rId5"/>
    <p:sldLayoutId id="2147483668" r:id="rId6"/>
    <p:sldLayoutId id="2147483683" r:id="rId7"/>
    <p:sldLayoutId id="2147483684" r:id="rId8"/>
    <p:sldLayoutId id="2147483670" r:id="rId9"/>
    <p:sldLayoutId id="2147483685" r:id="rId10"/>
    <p:sldLayoutId id="2147483688" r:id="rId11"/>
    <p:sldLayoutId id="2147483650" r:id="rId12"/>
    <p:sldLayoutId id="2147483690" r:id="rId13"/>
    <p:sldLayoutId id="2147483654" r:id="rId14"/>
    <p:sldLayoutId id="2147483689" r:id="rId15"/>
    <p:sldLayoutId id="2147483652" r:id="rId16"/>
    <p:sldLayoutId id="2147483696" r:id="rId17"/>
    <p:sldLayoutId id="2147483698" r:id="rId18"/>
    <p:sldLayoutId id="2147483691" r:id="rId19"/>
    <p:sldLayoutId id="2147483706" r:id="rId20"/>
    <p:sldLayoutId id="2147483707" r:id="rId21"/>
    <p:sldLayoutId id="2147483692" r:id="rId22"/>
    <p:sldLayoutId id="2147483686" r:id="rId23"/>
    <p:sldLayoutId id="2147483697" r:id="rId24"/>
    <p:sldLayoutId id="2147483701" r:id="rId25"/>
    <p:sldLayoutId id="2147483693" r:id="rId26"/>
    <p:sldLayoutId id="2147483708" r:id="rId27"/>
    <p:sldLayoutId id="2147483709" r:id="rId28"/>
    <p:sldLayoutId id="2147483694" r:id="rId29"/>
    <p:sldLayoutId id="2147483655" r:id="rId30"/>
    <p:sldLayoutId id="2147483695" r:id="rId31"/>
    <p:sldLayoutId id="2147483712" r:id="rId32"/>
    <p:sldLayoutId id="2147483703" r:id="rId33"/>
    <p:sldLayoutId id="2147483704" r:id="rId34"/>
    <p:sldLayoutId id="2147483705" r:id="rId35"/>
    <p:sldLayoutId id="2147483710" r:id="rId36"/>
    <p:sldLayoutId id="2147483711" r:id="rId37"/>
    <p:sldLayoutId id="2147483702" r:id="rId38"/>
  </p:sldLayoutIdLst>
  <p:hf sldNum="0" hdr="0" dt="0"/>
  <p:txStyles>
    <p:title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908" userDrawn="1">
          <p15:clr>
            <a:srgbClr val="F26B43"/>
          </p15:clr>
        </p15:guide>
        <p15:guide id="3" pos="3772" userDrawn="1">
          <p15:clr>
            <a:srgbClr val="F26B43"/>
          </p15:clr>
        </p15:guide>
        <p15:guide id="4" pos="7423" userDrawn="1">
          <p15:clr>
            <a:srgbClr val="F26B43"/>
          </p15:clr>
        </p15:guide>
        <p15:guide id="5" pos="257" userDrawn="1">
          <p15:clr>
            <a:srgbClr val="F26B43"/>
          </p15:clr>
        </p15:guide>
        <p15:guide id="6" pos="5632" userDrawn="1">
          <p15:clr>
            <a:srgbClr val="F26B43"/>
          </p15:clr>
        </p15:guide>
        <p15:guide id="8" orient="horz" pos="4201" userDrawn="1">
          <p15:clr>
            <a:srgbClr val="F26B43"/>
          </p15:clr>
        </p15:guide>
        <p15:guide id="9" orient="horz" pos="1049" userDrawn="1">
          <p15:clr>
            <a:srgbClr val="F26B43"/>
          </p15:clr>
        </p15:guide>
        <p15:guide id="11" orient="horz" pos="3952" userDrawn="1">
          <p15:clr>
            <a:srgbClr val="F26B43"/>
          </p15:clr>
        </p15:guide>
        <p15:guide id="12" orient="horz" pos="3816" userDrawn="1">
          <p15:clr>
            <a:srgbClr val="F26B43"/>
          </p15:clr>
        </p15:guide>
        <p15:guide id="13" pos="5745" userDrawn="1">
          <p15:clr>
            <a:srgbClr val="F26B43"/>
          </p15:clr>
        </p15:guide>
        <p15:guide id="14" orient="horz" pos="210" userDrawn="1">
          <p15:clr>
            <a:srgbClr val="F26B43"/>
          </p15:clr>
        </p15:guide>
        <p15:guide id="15" orient="horz" userDrawn="1">
          <p15:clr>
            <a:srgbClr val="F26B43"/>
          </p15:clr>
        </p15:guide>
        <p15:guide id="16" userDrawn="1">
          <p15:clr>
            <a:srgbClr val="F26B43"/>
          </p15:clr>
        </p15:guide>
        <p15:guide id="17" pos="7680" userDrawn="1">
          <p15:clr>
            <a:srgbClr val="F26B43"/>
          </p15:clr>
        </p15:guide>
        <p15:guide id="18" orient="horz" pos="4320" userDrawn="1">
          <p15:clr>
            <a:srgbClr val="F26B43"/>
          </p15:clr>
        </p15:guide>
        <p15:guide id="19" orient="horz" pos="35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8" Type="http://schemas.openxmlformats.org/officeDocument/2006/relationships/chart" Target="../charts/chart62.xml"/><Relationship Id="rId3" Type="http://schemas.openxmlformats.org/officeDocument/2006/relationships/image" Target="../media/image43.png"/><Relationship Id="rId7" Type="http://schemas.openxmlformats.org/officeDocument/2006/relationships/chart" Target="../charts/chart61.xml"/><Relationship Id="rId2" Type="http://schemas.openxmlformats.org/officeDocument/2006/relationships/notesSlide" Target="../notesSlides/notesSlide34.xml"/><Relationship Id="rId1" Type="http://schemas.openxmlformats.org/officeDocument/2006/relationships/slideLayout" Target="../slideLayouts/slideLayout19.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101.xml.rels><?xml version="1.0" encoding="UTF-8" standalone="yes"?>
<Relationships xmlns="http://schemas.openxmlformats.org/package/2006/relationships"><Relationship Id="rId3" Type="http://schemas.openxmlformats.org/officeDocument/2006/relationships/chart" Target="../charts/chart64.xml"/><Relationship Id="rId7" Type="http://schemas.openxmlformats.org/officeDocument/2006/relationships/image" Target="../media/image50.svg"/><Relationship Id="rId2" Type="http://schemas.openxmlformats.org/officeDocument/2006/relationships/chart" Target="../charts/chart63.xml"/><Relationship Id="rId1" Type="http://schemas.openxmlformats.org/officeDocument/2006/relationships/slideLayout" Target="../slideLayouts/slideLayout19.xml"/><Relationship Id="rId6" Type="http://schemas.openxmlformats.org/officeDocument/2006/relationships/image" Target="../media/image49.png"/><Relationship Id="rId5" Type="http://schemas.openxmlformats.org/officeDocument/2006/relationships/image" Target="../media/image48.svg"/><Relationship Id="rId4" Type="http://schemas.openxmlformats.org/officeDocument/2006/relationships/image" Target="../media/image47.png"/></Relationships>
</file>

<file path=ppt/slides/_rels/slide102.xml.rels><?xml version="1.0" encoding="UTF-8" standalone="yes"?>
<Relationships xmlns="http://schemas.openxmlformats.org/package/2006/relationships"><Relationship Id="rId3" Type="http://schemas.openxmlformats.org/officeDocument/2006/relationships/chart" Target="../charts/chart66.xml"/><Relationship Id="rId7" Type="http://schemas.openxmlformats.org/officeDocument/2006/relationships/image" Target="../media/image54.svg"/><Relationship Id="rId2" Type="http://schemas.openxmlformats.org/officeDocument/2006/relationships/chart" Target="../charts/chart65.xml"/><Relationship Id="rId1" Type="http://schemas.openxmlformats.org/officeDocument/2006/relationships/slideLayout" Target="../slideLayouts/slideLayout19.xml"/><Relationship Id="rId6" Type="http://schemas.openxmlformats.org/officeDocument/2006/relationships/image" Target="../media/image53.png"/><Relationship Id="rId5" Type="http://schemas.openxmlformats.org/officeDocument/2006/relationships/image" Target="../media/image52.svg"/><Relationship Id="rId4" Type="http://schemas.openxmlformats.org/officeDocument/2006/relationships/image" Target="../media/image51.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4.xml"/><Relationship Id="rId1" Type="http://schemas.openxmlformats.org/officeDocument/2006/relationships/slideLayout" Target="../slideLayouts/slideLayout15.xml"/><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chart" Target="../charts/char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18.sv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chart" Target="../charts/chart11.xml"/><Relationship Id="rId7" Type="http://schemas.openxmlformats.org/officeDocument/2006/relationships/image" Target="../media/image22.svg"/><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14.xml"/><Relationship Id="rId4" Type="http://schemas.openxmlformats.org/officeDocument/2006/relationships/chart" Target="../charts/chart19.xml"/></Relationships>
</file>

<file path=ppt/slides/_rels/slide3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chart" Target="../charts/chart21.xml"/></Relationships>
</file>

<file path=ppt/slides/_rels/slide3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chart" Target="../charts/chart23.xml"/><Relationship Id="rId7"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chart" Target="../charts/chart24.xml"/><Relationship Id="rId5" Type="http://schemas.openxmlformats.org/officeDocument/2006/relationships/image" Target="../media/image24.svg"/><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30.svg"/><Relationship Id="rId2" Type="http://schemas.openxmlformats.org/officeDocument/2006/relationships/image" Target="../media/image27.png"/><Relationship Id="rId1" Type="http://schemas.openxmlformats.org/officeDocument/2006/relationships/slideLayout" Target="../slideLayouts/slideLayout15.xml"/><Relationship Id="rId6" Type="http://schemas.openxmlformats.org/officeDocument/2006/relationships/image" Target="../media/image29.png"/><Relationship Id="rId5" Type="http://schemas.openxmlformats.org/officeDocument/2006/relationships/chart" Target="../charts/chart26.xml"/><Relationship Id="rId4" Type="http://schemas.openxmlformats.org/officeDocument/2006/relationships/chart" Target="../charts/chart25.xml"/></Relationships>
</file>

<file path=ppt/slides/_rels/slide47.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image" Target="../media/image34.svg"/><Relationship Id="rId2" Type="http://schemas.openxmlformats.org/officeDocument/2006/relationships/chart" Target="../charts/chart27.xml"/><Relationship Id="rId1" Type="http://schemas.openxmlformats.org/officeDocument/2006/relationships/slideLayout" Target="../slideLayouts/slideLayout15.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Layout" Target="../slideLayouts/slideLayout15.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60.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8" Type="http://schemas.openxmlformats.org/officeDocument/2006/relationships/chart" Target="../charts/chart33.xml"/><Relationship Id="rId3" Type="http://schemas.openxmlformats.org/officeDocument/2006/relationships/image" Target="../media/image35.png"/><Relationship Id="rId7" Type="http://schemas.openxmlformats.org/officeDocument/2006/relationships/chart" Target="../charts/chart32.xml"/><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62.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15.xml"/><Relationship Id="rId4" Type="http://schemas.openxmlformats.org/officeDocument/2006/relationships/chart" Target="../charts/chart34.xml"/></Relationships>
</file>

<file path=ppt/slides/_rels/slide63.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chart" Target="../charts/chart36.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8" Type="http://schemas.openxmlformats.org/officeDocument/2006/relationships/chart" Target="../charts/chart44.xml"/><Relationship Id="rId3" Type="http://schemas.openxmlformats.org/officeDocument/2006/relationships/chart" Target="../charts/chart39.xml"/><Relationship Id="rId7" Type="http://schemas.openxmlformats.org/officeDocument/2006/relationships/chart" Target="../charts/chart43.xml"/><Relationship Id="rId2" Type="http://schemas.openxmlformats.org/officeDocument/2006/relationships/notesSlide" Target="../notesSlides/notesSlide28.xml"/><Relationship Id="rId1" Type="http://schemas.openxmlformats.org/officeDocument/2006/relationships/slideLayout" Target="../slideLayouts/slideLayout15.xml"/><Relationship Id="rId6" Type="http://schemas.openxmlformats.org/officeDocument/2006/relationships/chart" Target="../charts/chart42.xml"/><Relationship Id="rId5" Type="http://schemas.openxmlformats.org/officeDocument/2006/relationships/chart" Target="../charts/chart41.xml"/><Relationship Id="rId4" Type="http://schemas.openxmlformats.org/officeDocument/2006/relationships/chart" Target="../charts/chart40.xml"/><Relationship Id="rId9" Type="http://schemas.openxmlformats.org/officeDocument/2006/relationships/chart" Target="../charts/chart4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3.xml"/><Relationship Id="rId1" Type="http://schemas.openxmlformats.org/officeDocument/2006/relationships/slideLayout" Target="../slideLayouts/slideLayout15.xml"/><Relationship Id="rId4" Type="http://schemas.openxmlformats.org/officeDocument/2006/relationships/image" Target="../media/image14.sv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chart" Target="../charts/chart46.xml"/><Relationship Id="rId1" Type="http://schemas.openxmlformats.org/officeDocument/2006/relationships/slideLayout" Target="../slideLayouts/slideLayout26.xml"/><Relationship Id="rId4" Type="http://schemas.openxmlformats.org/officeDocument/2006/relationships/chart" Target="../charts/chart48.xml"/></Relationships>
</file>

<file path=ppt/slides/_rels/slide83.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30.xml"/><Relationship Id="rId1" Type="http://schemas.openxmlformats.org/officeDocument/2006/relationships/slideLayout" Target="../slideLayouts/slideLayout19.xml"/><Relationship Id="rId4" Type="http://schemas.openxmlformats.org/officeDocument/2006/relationships/chart" Target="../charts/chart50.xml"/></Relationships>
</file>

<file path=ppt/slides/_rels/slide84.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26.xml"/><Relationship Id="rId4" Type="http://schemas.openxmlformats.org/officeDocument/2006/relationships/chart" Target="../charts/chart53.xml"/></Relationships>
</file>

<file path=ppt/slides/_rels/slide85.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chart" Target="../charts/chart54.xml"/><Relationship Id="rId1" Type="http://schemas.openxmlformats.org/officeDocument/2006/relationships/slideLayout" Target="../slideLayouts/slideLayout19.xml"/></Relationships>
</file>

<file path=ppt/slides/_rels/slide8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33.xml"/><Relationship Id="rId1" Type="http://schemas.openxmlformats.org/officeDocument/2006/relationships/slideLayout" Target="../slideLayouts/slideLayout15.xml"/><Relationship Id="rId4" Type="http://schemas.openxmlformats.org/officeDocument/2006/relationships/chart" Target="../charts/chart5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chart" Target="../charts/chart60.xml"/><Relationship Id="rId1" Type="http://schemas.openxmlformats.org/officeDocument/2006/relationships/slideLayout" Target="../slideLayouts/slideLayout14.xml"/><Relationship Id="rId4" Type="http://schemas.openxmlformats.org/officeDocument/2006/relationships/image" Target="../media/image4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051412E-C65D-8752-8EA8-B95643275130}"/>
              </a:ext>
            </a:extLst>
          </p:cNvPr>
          <p:cNvSpPr>
            <a:spLocks noGrp="1"/>
          </p:cNvSpPr>
          <p:nvPr>
            <p:ph type="title"/>
          </p:nvPr>
        </p:nvSpPr>
        <p:spPr/>
        <p:txBody>
          <a:bodyPr/>
          <a:lstStyle/>
          <a:p>
            <a:r>
              <a:rPr lang="de-DE"/>
              <a:t>ASH 2022 </a:t>
            </a:r>
            <a:br>
              <a:rPr lang="de-DE"/>
            </a:br>
            <a:r>
              <a:rPr lang="de-DE" err="1"/>
              <a:t>Congress</a:t>
            </a:r>
            <a:r>
              <a:rPr lang="de-DE"/>
              <a:t> Report</a:t>
            </a:r>
          </a:p>
        </p:txBody>
      </p:sp>
      <p:sp>
        <p:nvSpPr>
          <p:cNvPr id="8" name="Textplatzhalter 7">
            <a:extLst>
              <a:ext uri="{FF2B5EF4-FFF2-40B4-BE49-F238E27FC236}">
                <a16:creationId xmlns:a16="http://schemas.microsoft.com/office/drawing/2014/main" id="{857F0A59-AC3F-4BCF-8419-C21EFD2F34AB}"/>
              </a:ext>
            </a:extLst>
          </p:cNvPr>
          <p:cNvSpPr>
            <a:spLocks noGrp="1"/>
          </p:cNvSpPr>
          <p:nvPr>
            <p:ph type="body" idx="1"/>
          </p:nvPr>
        </p:nvSpPr>
        <p:spPr/>
        <p:txBody>
          <a:bodyPr/>
          <a:lstStyle/>
          <a:p>
            <a:r>
              <a:rPr lang="de-DE" dirty="0" err="1"/>
              <a:t>BTKi</a:t>
            </a:r>
            <a:r>
              <a:rPr lang="de-DE"/>
              <a:t> and Bcl2i in B-</a:t>
            </a:r>
            <a:r>
              <a:rPr lang="de-DE" dirty="0" err="1"/>
              <a:t>cell</a:t>
            </a:r>
            <a:r>
              <a:rPr lang="de-DE" dirty="0"/>
              <a:t> </a:t>
            </a:r>
            <a:r>
              <a:rPr lang="de-DE" dirty="0" err="1"/>
              <a:t>malignancies</a:t>
            </a:r>
            <a:r>
              <a:rPr lang="de-DE" dirty="0"/>
              <a:t> and AML</a:t>
            </a:r>
          </a:p>
        </p:txBody>
      </p:sp>
    </p:spTree>
    <p:extLst>
      <p:ext uri="{BB962C8B-B14F-4D97-AF65-F5344CB8AC3E}">
        <p14:creationId xmlns:p14="http://schemas.microsoft.com/office/powerpoint/2010/main" val="735157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D955025-B5C1-3ECF-20BF-7532D76DB65D}"/>
              </a:ext>
            </a:extLst>
          </p:cNvPr>
          <p:cNvSpPr>
            <a:spLocks noGrp="1"/>
          </p:cNvSpPr>
          <p:nvPr>
            <p:ph type="ftr" sz="quarter" idx="10"/>
          </p:nvPr>
        </p:nvSpPr>
        <p:spPr/>
        <p:txBody>
          <a:bodyPr/>
          <a:lstStyle/>
          <a:p>
            <a:r>
              <a:rPr lang="en-GB" baseline="30000" err="1"/>
              <a:t>a</a:t>
            </a:r>
            <a:r>
              <a:rPr lang="en-GB" err="1"/>
              <a:t>Cardiac</a:t>
            </a:r>
            <a:r>
              <a:rPr lang="en-GB"/>
              <a:t> deaths. One death not listed due to myocardial infarction with ibrutinib discontinuation </a:t>
            </a:r>
            <a:r>
              <a:rPr lang="en-US"/>
              <a:t>due to diarrhea 14 days prior to the fatal event.</a:t>
            </a:r>
          </a:p>
          <a:p>
            <a:r>
              <a:rPr lang="en-US" b="1"/>
              <a:t>ACS, </a:t>
            </a:r>
            <a:r>
              <a:rPr lang="en-US"/>
              <a:t>acute coronary syndrome; </a:t>
            </a:r>
            <a:r>
              <a:rPr lang="en-US" b="1"/>
              <a:t>CHF, </a:t>
            </a:r>
            <a:r>
              <a:rPr lang="en-US"/>
              <a:t>congestive heart failure; </a:t>
            </a:r>
            <a:r>
              <a:rPr lang="en-US" b="1"/>
              <a:t>MI, </a:t>
            </a:r>
            <a:r>
              <a:rPr lang="en-US"/>
              <a:t>myocardial infarction. </a:t>
            </a:r>
          </a:p>
          <a:p>
            <a:r>
              <a:rPr lang="en-GB" b="1"/>
              <a:t>Brown et al, Abstract #LBA6 presented at ASH 2022.</a:t>
            </a:r>
            <a:r>
              <a:rPr lang="en-GB"/>
              <a:t> </a:t>
            </a:r>
          </a:p>
        </p:txBody>
      </p:sp>
      <p:sp>
        <p:nvSpPr>
          <p:cNvPr id="3" name="Title 2">
            <a:extLst>
              <a:ext uri="{FF2B5EF4-FFF2-40B4-BE49-F238E27FC236}">
                <a16:creationId xmlns:a16="http://schemas.microsoft.com/office/drawing/2014/main" id="{AFA4F552-8646-C58F-B307-BA74AB3209AF}"/>
              </a:ext>
            </a:extLst>
          </p:cNvPr>
          <p:cNvSpPr>
            <a:spLocks noGrp="1"/>
          </p:cNvSpPr>
          <p:nvPr>
            <p:ph type="title"/>
          </p:nvPr>
        </p:nvSpPr>
        <p:spPr/>
        <p:txBody>
          <a:bodyPr/>
          <a:lstStyle/>
          <a:p>
            <a:r>
              <a:rPr lang="en-US"/>
              <a:t>Cardiac profile </a:t>
            </a:r>
          </a:p>
        </p:txBody>
      </p:sp>
      <p:graphicFrame>
        <p:nvGraphicFramePr>
          <p:cNvPr id="7" name="Table 7">
            <a:extLst>
              <a:ext uri="{FF2B5EF4-FFF2-40B4-BE49-F238E27FC236}">
                <a16:creationId xmlns:a16="http://schemas.microsoft.com/office/drawing/2014/main" id="{AF41A072-FFC4-E6E8-8B67-283C42B50B03}"/>
              </a:ext>
            </a:extLst>
          </p:cNvPr>
          <p:cNvGraphicFramePr>
            <a:graphicFrameLocks noGrp="1"/>
          </p:cNvGraphicFramePr>
          <p:nvPr>
            <p:ph idx="1"/>
            <p:extLst>
              <p:ext uri="{D42A27DB-BD31-4B8C-83A1-F6EECF244321}">
                <p14:modId xmlns:p14="http://schemas.microsoft.com/office/powerpoint/2010/main" val="2321218182"/>
              </p:ext>
            </p:extLst>
          </p:nvPr>
        </p:nvGraphicFramePr>
        <p:xfrm>
          <a:off x="415925" y="1665288"/>
          <a:ext cx="6525649" cy="4432320"/>
        </p:xfrm>
        <a:graphic>
          <a:graphicData uri="http://schemas.openxmlformats.org/drawingml/2006/table">
            <a:tbl>
              <a:tblPr firstRow="1" bandRow="1">
                <a:tableStyleId>{5C22544A-7EE6-4342-B048-85BDC9FD1C3A}</a:tableStyleId>
              </a:tblPr>
              <a:tblGrid>
                <a:gridCol w="2877881">
                  <a:extLst>
                    <a:ext uri="{9D8B030D-6E8A-4147-A177-3AD203B41FA5}">
                      <a16:colId xmlns:a16="http://schemas.microsoft.com/office/drawing/2014/main" val="3466161787"/>
                    </a:ext>
                  </a:extLst>
                </a:gridCol>
                <a:gridCol w="1823884">
                  <a:extLst>
                    <a:ext uri="{9D8B030D-6E8A-4147-A177-3AD203B41FA5}">
                      <a16:colId xmlns:a16="http://schemas.microsoft.com/office/drawing/2014/main" val="1982209521"/>
                    </a:ext>
                  </a:extLst>
                </a:gridCol>
                <a:gridCol w="1823884">
                  <a:extLst>
                    <a:ext uri="{9D8B030D-6E8A-4147-A177-3AD203B41FA5}">
                      <a16:colId xmlns:a16="http://schemas.microsoft.com/office/drawing/2014/main" val="3521740133"/>
                    </a:ext>
                  </a:extLst>
                </a:gridCol>
              </a:tblGrid>
              <a:tr h="323952">
                <a:tc>
                  <a:txBody>
                    <a:bodyPr/>
                    <a:lstStyle/>
                    <a:p>
                      <a:endParaRPr lang="en-US" sz="1200"/>
                    </a:p>
                  </a:txBody>
                  <a:tcPr marL="144000" marR="144000" marT="72000" marB="72000" anchor="ctr"/>
                </a:tc>
                <a:tc>
                  <a:txBody>
                    <a:bodyPr/>
                    <a:lstStyle/>
                    <a:p>
                      <a:pPr algn="ctr"/>
                      <a:r>
                        <a:rPr lang="en-US" sz="1200"/>
                        <a:t>Zanubrutinib (n=324)</a:t>
                      </a:r>
                    </a:p>
                  </a:txBody>
                  <a:tcPr marL="144000" marR="144000" marT="72000" marB="72000" anchor="ctr">
                    <a:solidFill>
                      <a:schemeClr val="accent2"/>
                    </a:solidFill>
                  </a:tcPr>
                </a:tc>
                <a:tc>
                  <a:txBody>
                    <a:bodyPr/>
                    <a:lstStyle/>
                    <a:p>
                      <a:pPr algn="ctr"/>
                      <a:r>
                        <a:rPr lang="en-US" sz="1200"/>
                        <a:t>Ibrutinib (n=324)</a:t>
                      </a:r>
                    </a:p>
                  </a:txBody>
                  <a:tcPr marL="144000" marR="144000" marT="72000" marB="72000" anchor="ctr">
                    <a:solidFill>
                      <a:schemeClr val="accent3"/>
                    </a:solidFill>
                  </a:tcPr>
                </a:tc>
                <a:extLst>
                  <a:ext uri="{0D108BD9-81ED-4DB2-BD59-A6C34878D82A}">
                    <a16:rowId xmlns:a16="http://schemas.microsoft.com/office/drawing/2014/main" val="978556289"/>
                  </a:ext>
                </a:extLst>
              </a:tr>
              <a:tr h="323952">
                <a:tc>
                  <a:txBody>
                    <a:bodyPr/>
                    <a:lstStyle/>
                    <a:p>
                      <a:r>
                        <a:rPr lang="en-US" sz="1200" b="1"/>
                        <a:t>Cardiac adverse events </a:t>
                      </a:r>
                    </a:p>
                  </a:txBody>
                  <a:tcPr marL="144000" marR="144000" marT="72000" marB="72000" anchor="ctr"/>
                </a:tc>
                <a:tc>
                  <a:txBody>
                    <a:bodyPr/>
                    <a:lstStyle/>
                    <a:p>
                      <a:pPr algn="ctr"/>
                      <a:r>
                        <a:rPr lang="en-US" sz="1200" b="1"/>
                        <a:t>69 (21.3%)</a:t>
                      </a:r>
                    </a:p>
                  </a:txBody>
                  <a:tcPr marL="144000" marR="144000" marT="72000" marB="72000" anchor="ctr"/>
                </a:tc>
                <a:tc>
                  <a:txBody>
                    <a:bodyPr/>
                    <a:lstStyle/>
                    <a:p>
                      <a:pPr algn="ctr"/>
                      <a:r>
                        <a:rPr lang="en-US" sz="1200" b="1"/>
                        <a:t>96 (29.6%)</a:t>
                      </a:r>
                    </a:p>
                  </a:txBody>
                  <a:tcPr marL="144000" marR="144000" marT="72000" marB="72000" anchor="ctr"/>
                </a:tc>
                <a:extLst>
                  <a:ext uri="{0D108BD9-81ED-4DB2-BD59-A6C34878D82A}">
                    <a16:rowId xmlns:a16="http://schemas.microsoft.com/office/drawing/2014/main" val="3641257956"/>
                  </a:ext>
                </a:extLst>
              </a:tr>
              <a:tr h="323952">
                <a:tc>
                  <a:txBody>
                    <a:bodyPr/>
                    <a:lstStyle/>
                    <a:p>
                      <a:r>
                        <a:rPr lang="en-US" sz="1200" b="1"/>
                        <a:t>Serious cardiac adverse events </a:t>
                      </a:r>
                    </a:p>
                  </a:txBody>
                  <a:tcPr marL="144000" marR="144000" marT="72000" marB="72000" anchor="ctr"/>
                </a:tc>
                <a:tc>
                  <a:txBody>
                    <a:bodyPr/>
                    <a:lstStyle/>
                    <a:p>
                      <a:pPr algn="ctr"/>
                      <a:r>
                        <a:rPr lang="en-US" sz="1200" b="1"/>
                        <a:t>6 (1.9%)</a:t>
                      </a:r>
                    </a:p>
                  </a:txBody>
                  <a:tcPr marL="144000" marR="144000" marT="72000" marB="72000" anchor="ctr"/>
                </a:tc>
                <a:tc>
                  <a:txBody>
                    <a:bodyPr/>
                    <a:lstStyle/>
                    <a:p>
                      <a:pPr algn="ctr"/>
                      <a:r>
                        <a:rPr lang="en-US" sz="1200" b="1"/>
                        <a:t>25 (7.7%)</a:t>
                      </a:r>
                    </a:p>
                  </a:txBody>
                  <a:tcPr marL="144000" marR="144000" marT="72000" marB="72000" anchor="ctr"/>
                </a:tc>
                <a:extLst>
                  <a:ext uri="{0D108BD9-81ED-4DB2-BD59-A6C34878D82A}">
                    <a16:rowId xmlns:a16="http://schemas.microsoft.com/office/drawing/2014/main" val="4037572229"/>
                  </a:ext>
                </a:extLst>
              </a:tr>
              <a:tr h="505193">
                <a:tc>
                  <a:txBody>
                    <a:bodyPr/>
                    <a:lstStyle/>
                    <a:p>
                      <a:r>
                        <a:rPr lang="en-US" sz="1200" b="1"/>
                        <a:t>Cardiac adverse events leading to treatment discontinuation </a:t>
                      </a:r>
                    </a:p>
                  </a:txBody>
                  <a:tcPr marL="144000" marR="144000" marT="72000" marB="72000" anchor="ctr"/>
                </a:tc>
                <a:tc>
                  <a:txBody>
                    <a:bodyPr/>
                    <a:lstStyle/>
                    <a:p>
                      <a:pPr algn="ctr"/>
                      <a:r>
                        <a:rPr lang="en-US" sz="1200" b="1"/>
                        <a:t>1 (0.3)</a:t>
                      </a:r>
                    </a:p>
                  </a:txBody>
                  <a:tcPr marL="144000" marR="144000" marT="72000" marB="72000" anchor="ctr"/>
                </a:tc>
                <a:tc>
                  <a:txBody>
                    <a:bodyPr/>
                    <a:lstStyle/>
                    <a:p>
                      <a:pPr algn="ctr"/>
                      <a:r>
                        <a:rPr lang="en-US" sz="1200" b="1"/>
                        <a:t>14 (4.3)</a:t>
                      </a:r>
                    </a:p>
                  </a:txBody>
                  <a:tcPr marL="144000" marR="144000" marT="72000" marB="72000" anchor="ctr"/>
                </a:tc>
                <a:extLst>
                  <a:ext uri="{0D108BD9-81ED-4DB2-BD59-A6C34878D82A}">
                    <a16:rowId xmlns:a16="http://schemas.microsoft.com/office/drawing/2014/main" val="4245737594"/>
                  </a:ext>
                </a:extLst>
              </a:tr>
              <a:tr h="323952">
                <a:tc>
                  <a:txBody>
                    <a:bodyPr/>
                    <a:lstStyle/>
                    <a:p>
                      <a:pPr marL="457200" lvl="1" indent="0"/>
                      <a:r>
                        <a:rPr lang="en-US" sz="1200"/>
                        <a:t>Ventricular extrasystoles </a:t>
                      </a:r>
                    </a:p>
                  </a:txBody>
                  <a:tcPr marL="144000" marR="144000" marT="72000" marB="72000" anchor="ctr"/>
                </a:tc>
                <a:tc>
                  <a:txBody>
                    <a:bodyPr/>
                    <a:lstStyle/>
                    <a:p>
                      <a:pPr algn="ctr"/>
                      <a:r>
                        <a:rPr lang="en-US" sz="1200"/>
                        <a:t>1 (0.3)</a:t>
                      </a:r>
                    </a:p>
                  </a:txBody>
                  <a:tcPr marL="144000" marR="144000" marT="72000" marB="72000" anchor="ctr"/>
                </a:tc>
                <a:tc>
                  <a:txBody>
                    <a:bodyPr/>
                    <a:lstStyle/>
                    <a:p>
                      <a:pPr algn="ctr"/>
                      <a:r>
                        <a:rPr lang="en-US" sz="1200"/>
                        <a:t>0</a:t>
                      </a:r>
                    </a:p>
                  </a:txBody>
                  <a:tcPr marL="144000" marR="144000" marT="72000" marB="72000" anchor="ctr"/>
                </a:tc>
                <a:extLst>
                  <a:ext uri="{0D108BD9-81ED-4DB2-BD59-A6C34878D82A}">
                    <a16:rowId xmlns:a16="http://schemas.microsoft.com/office/drawing/2014/main" val="2486648059"/>
                  </a:ext>
                </a:extLst>
              </a:tr>
              <a:tr h="323952">
                <a:tc>
                  <a:txBody>
                    <a:bodyPr/>
                    <a:lstStyle/>
                    <a:p>
                      <a:pPr marL="457200" lvl="1" indent="0"/>
                      <a:r>
                        <a:rPr lang="en-US" sz="1200"/>
                        <a:t>Atrial fibrillation </a:t>
                      </a:r>
                    </a:p>
                  </a:txBody>
                  <a:tcPr marL="144000" marR="144000" marT="72000" marB="72000" anchor="ctr"/>
                </a:tc>
                <a:tc>
                  <a:txBody>
                    <a:bodyPr/>
                    <a:lstStyle/>
                    <a:p>
                      <a:pPr algn="ctr"/>
                      <a:r>
                        <a:rPr lang="en-US" sz="1200"/>
                        <a:t>0</a:t>
                      </a:r>
                    </a:p>
                  </a:txBody>
                  <a:tcPr marL="144000" marR="144000" marT="72000" marB="72000" anchor="ctr"/>
                </a:tc>
                <a:tc>
                  <a:txBody>
                    <a:bodyPr/>
                    <a:lstStyle/>
                    <a:p>
                      <a:pPr algn="ctr"/>
                      <a:r>
                        <a:rPr lang="en-US" sz="1200"/>
                        <a:t>5 (1.5)</a:t>
                      </a:r>
                    </a:p>
                  </a:txBody>
                  <a:tcPr marL="144000" marR="144000" marT="72000" marB="72000" anchor="ctr"/>
                </a:tc>
                <a:extLst>
                  <a:ext uri="{0D108BD9-81ED-4DB2-BD59-A6C34878D82A}">
                    <a16:rowId xmlns:a16="http://schemas.microsoft.com/office/drawing/2014/main" val="1430814562"/>
                  </a:ext>
                </a:extLst>
              </a:tr>
              <a:tr h="323952">
                <a:tc>
                  <a:txBody>
                    <a:bodyPr/>
                    <a:lstStyle/>
                    <a:p>
                      <a:pPr marL="457200" lvl="1" indent="0"/>
                      <a:r>
                        <a:rPr lang="en-US" sz="1200"/>
                        <a:t>Cardiac arrest </a:t>
                      </a:r>
                    </a:p>
                  </a:txBody>
                  <a:tcPr marL="144000" marR="144000" marT="72000" marB="72000" anchor="ctr"/>
                </a:tc>
                <a:tc>
                  <a:txBody>
                    <a:bodyPr/>
                    <a:lstStyle/>
                    <a:p>
                      <a:pPr algn="ctr"/>
                      <a:r>
                        <a:rPr lang="en-US" sz="1200"/>
                        <a:t>0</a:t>
                      </a:r>
                    </a:p>
                  </a:txBody>
                  <a:tcPr marL="144000" marR="144000" marT="72000" marB="72000" anchor="ctr"/>
                </a:tc>
                <a:tc>
                  <a:txBody>
                    <a:bodyPr/>
                    <a:lstStyle/>
                    <a:p>
                      <a:pPr algn="ctr"/>
                      <a:r>
                        <a:rPr lang="en-US" sz="1200"/>
                        <a:t>2 (0.6)</a:t>
                      </a:r>
                      <a:r>
                        <a:rPr lang="en-US" sz="1200" baseline="30000"/>
                        <a:t>a</a:t>
                      </a:r>
                    </a:p>
                  </a:txBody>
                  <a:tcPr marL="144000" marR="144000" marT="72000" marB="72000" anchor="ctr"/>
                </a:tc>
                <a:extLst>
                  <a:ext uri="{0D108BD9-81ED-4DB2-BD59-A6C34878D82A}">
                    <a16:rowId xmlns:a16="http://schemas.microsoft.com/office/drawing/2014/main" val="1197434046"/>
                  </a:ext>
                </a:extLst>
              </a:tr>
              <a:tr h="323952">
                <a:tc>
                  <a:txBody>
                    <a:bodyPr/>
                    <a:lstStyle/>
                    <a:p>
                      <a:pPr marL="457200" lvl="1" indent="0"/>
                      <a:r>
                        <a:rPr lang="en-US" sz="1200"/>
                        <a:t>Cardiac failure </a:t>
                      </a:r>
                    </a:p>
                  </a:txBody>
                  <a:tcPr marL="144000" marR="144000" marT="72000" marB="72000" anchor="ctr"/>
                </a:tc>
                <a:tc>
                  <a:txBody>
                    <a:bodyPr/>
                    <a:lstStyle/>
                    <a:p>
                      <a:pPr algn="ctr"/>
                      <a:r>
                        <a:rPr lang="en-US" sz="1200"/>
                        <a:t>0</a:t>
                      </a:r>
                    </a:p>
                  </a:txBody>
                  <a:tcPr marL="144000" marR="144000" marT="72000" marB="72000" anchor="ctr"/>
                </a:tc>
                <a:tc>
                  <a:txBody>
                    <a:bodyPr/>
                    <a:lstStyle/>
                    <a:p>
                      <a:pPr algn="ctr"/>
                      <a:r>
                        <a:rPr lang="en-US" sz="1200"/>
                        <a:t>2 (0.6)</a:t>
                      </a:r>
                    </a:p>
                  </a:txBody>
                  <a:tcPr marL="144000" marR="144000" marT="72000" marB="72000" anchor="ctr"/>
                </a:tc>
                <a:extLst>
                  <a:ext uri="{0D108BD9-81ED-4DB2-BD59-A6C34878D82A}">
                    <a16:rowId xmlns:a16="http://schemas.microsoft.com/office/drawing/2014/main" val="818933487"/>
                  </a:ext>
                </a:extLst>
              </a:tr>
              <a:tr h="323952">
                <a:tc>
                  <a:txBody>
                    <a:bodyPr/>
                    <a:lstStyle/>
                    <a:p>
                      <a:pPr marL="457200" lvl="1" indent="0"/>
                      <a:r>
                        <a:rPr lang="en-US" sz="1200"/>
                        <a:t>Cardiac failure acute</a:t>
                      </a:r>
                    </a:p>
                  </a:txBody>
                  <a:tcPr marL="144000" marR="144000" marT="72000" marB="72000" anchor="ctr"/>
                </a:tc>
                <a:tc>
                  <a:txBody>
                    <a:bodyPr/>
                    <a:lstStyle/>
                    <a:p>
                      <a:pPr algn="ctr"/>
                      <a:r>
                        <a:rPr lang="en-US" sz="1200"/>
                        <a:t>0</a:t>
                      </a:r>
                    </a:p>
                  </a:txBody>
                  <a:tcPr marL="144000" marR="144000" marT="72000" marB="72000" anchor="ctr"/>
                </a:tc>
                <a:tc>
                  <a:txBody>
                    <a:bodyPr/>
                    <a:lstStyle/>
                    <a:p>
                      <a:pPr algn="ctr"/>
                      <a:r>
                        <a:rPr lang="en-US" sz="1200"/>
                        <a:t>1 (0.3)</a:t>
                      </a:r>
                      <a:r>
                        <a:rPr lang="en-US" sz="1200" baseline="30000"/>
                        <a:t>a</a:t>
                      </a:r>
                    </a:p>
                  </a:txBody>
                  <a:tcPr marL="144000" marR="144000" marT="72000" marB="72000" anchor="ctr"/>
                </a:tc>
                <a:extLst>
                  <a:ext uri="{0D108BD9-81ED-4DB2-BD59-A6C34878D82A}">
                    <a16:rowId xmlns:a16="http://schemas.microsoft.com/office/drawing/2014/main" val="4066653969"/>
                  </a:ext>
                </a:extLst>
              </a:tr>
              <a:tr h="323952">
                <a:tc>
                  <a:txBody>
                    <a:bodyPr/>
                    <a:lstStyle/>
                    <a:p>
                      <a:pPr marL="457200" lvl="1" indent="0"/>
                      <a:r>
                        <a:rPr lang="en-US" sz="1200"/>
                        <a:t>Congestive cardiomyopathy</a:t>
                      </a:r>
                    </a:p>
                  </a:txBody>
                  <a:tcPr marL="144000" marR="144000" marT="72000" marB="72000" anchor="ctr"/>
                </a:tc>
                <a:tc>
                  <a:txBody>
                    <a:bodyPr/>
                    <a:lstStyle/>
                    <a:p>
                      <a:pPr algn="ctr"/>
                      <a:r>
                        <a:rPr lang="en-US" sz="1200"/>
                        <a:t>0</a:t>
                      </a:r>
                    </a:p>
                  </a:txBody>
                  <a:tcPr marL="144000" marR="144000" marT="72000" marB="72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1 (0.3)</a:t>
                      </a:r>
                      <a:r>
                        <a:rPr lang="en-US" sz="1200" baseline="30000"/>
                        <a:t>a</a:t>
                      </a:r>
                    </a:p>
                  </a:txBody>
                  <a:tcPr marL="144000" marR="144000" marT="72000" marB="72000" anchor="ctr"/>
                </a:tc>
                <a:extLst>
                  <a:ext uri="{0D108BD9-81ED-4DB2-BD59-A6C34878D82A}">
                    <a16:rowId xmlns:a16="http://schemas.microsoft.com/office/drawing/2014/main" val="3337449267"/>
                  </a:ext>
                </a:extLst>
              </a:tr>
              <a:tr h="323952">
                <a:tc>
                  <a:txBody>
                    <a:bodyPr/>
                    <a:lstStyle/>
                    <a:p>
                      <a:pPr marL="457200" lvl="1" indent="0"/>
                      <a:r>
                        <a:rPr lang="en-US" sz="1200"/>
                        <a:t>Myocardial infarction</a:t>
                      </a:r>
                    </a:p>
                  </a:txBody>
                  <a:tcPr marL="144000" marR="144000" marT="72000" marB="72000" anchor="ctr"/>
                </a:tc>
                <a:tc>
                  <a:txBody>
                    <a:bodyPr/>
                    <a:lstStyle/>
                    <a:p>
                      <a:pPr algn="ctr"/>
                      <a:r>
                        <a:rPr lang="en-US" sz="1200"/>
                        <a:t>0</a:t>
                      </a:r>
                    </a:p>
                  </a:txBody>
                  <a:tcPr marL="144000" marR="144000" marT="72000" marB="72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1 (0.3)</a:t>
                      </a:r>
                      <a:r>
                        <a:rPr lang="en-US" sz="1200" baseline="30000"/>
                        <a:t>a</a:t>
                      </a:r>
                    </a:p>
                  </a:txBody>
                  <a:tcPr marL="144000" marR="144000" marT="72000" marB="72000" anchor="ctr"/>
                </a:tc>
                <a:extLst>
                  <a:ext uri="{0D108BD9-81ED-4DB2-BD59-A6C34878D82A}">
                    <a16:rowId xmlns:a16="http://schemas.microsoft.com/office/drawing/2014/main" val="203525192"/>
                  </a:ext>
                </a:extLst>
              </a:tr>
              <a:tr h="323952">
                <a:tc>
                  <a:txBody>
                    <a:bodyPr/>
                    <a:lstStyle/>
                    <a:p>
                      <a:pPr marL="457200" lvl="1" indent="0"/>
                      <a:r>
                        <a:rPr lang="en-US" sz="1200"/>
                        <a:t>Palpitations </a:t>
                      </a:r>
                    </a:p>
                  </a:txBody>
                  <a:tcPr marL="144000" marR="144000" marT="72000" marB="72000" anchor="ctr"/>
                </a:tc>
                <a:tc>
                  <a:txBody>
                    <a:bodyPr/>
                    <a:lstStyle/>
                    <a:p>
                      <a:pPr algn="ctr"/>
                      <a:r>
                        <a:rPr lang="en-US" sz="1200"/>
                        <a:t>0</a:t>
                      </a:r>
                    </a:p>
                  </a:txBody>
                  <a:tcPr marL="144000" marR="144000" marT="72000" marB="72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1 (0.3)</a:t>
                      </a:r>
                      <a:endParaRPr lang="en-US" sz="1200" baseline="30000"/>
                    </a:p>
                  </a:txBody>
                  <a:tcPr marL="144000" marR="144000" marT="72000" marB="72000" anchor="ctr"/>
                </a:tc>
                <a:extLst>
                  <a:ext uri="{0D108BD9-81ED-4DB2-BD59-A6C34878D82A}">
                    <a16:rowId xmlns:a16="http://schemas.microsoft.com/office/drawing/2014/main" val="3941561129"/>
                  </a:ext>
                </a:extLst>
              </a:tr>
              <a:tr h="323952">
                <a:tc>
                  <a:txBody>
                    <a:bodyPr/>
                    <a:lstStyle/>
                    <a:p>
                      <a:pPr marL="457200" lvl="1" indent="0"/>
                      <a:r>
                        <a:rPr lang="en-US" sz="1200"/>
                        <a:t>Ventricular fibrillation </a:t>
                      </a:r>
                    </a:p>
                  </a:txBody>
                  <a:tcPr marL="144000" marR="144000" marT="72000" marB="72000" anchor="ctr"/>
                </a:tc>
                <a:tc>
                  <a:txBody>
                    <a:bodyPr/>
                    <a:lstStyle/>
                    <a:p>
                      <a:pPr algn="ctr"/>
                      <a:r>
                        <a:rPr lang="en-US" sz="1200"/>
                        <a:t>0</a:t>
                      </a:r>
                    </a:p>
                  </a:txBody>
                  <a:tcPr marL="144000" marR="144000" marT="72000" marB="72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1 (0.3)</a:t>
                      </a:r>
                      <a:endParaRPr lang="en-US" sz="1200" baseline="30000"/>
                    </a:p>
                  </a:txBody>
                  <a:tcPr marL="144000" marR="144000" marT="72000" marB="72000" anchor="ctr"/>
                </a:tc>
                <a:extLst>
                  <a:ext uri="{0D108BD9-81ED-4DB2-BD59-A6C34878D82A}">
                    <a16:rowId xmlns:a16="http://schemas.microsoft.com/office/drawing/2014/main" val="2874817761"/>
                  </a:ext>
                </a:extLst>
              </a:tr>
            </a:tbl>
          </a:graphicData>
        </a:graphic>
      </p:graphicFrame>
      <p:sp>
        <p:nvSpPr>
          <p:cNvPr id="8" name="TextBox 7">
            <a:extLst>
              <a:ext uri="{FF2B5EF4-FFF2-40B4-BE49-F238E27FC236}">
                <a16:creationId xmlns:a16="http://schemas.microsoft.com/office/drawing/2014/main" id="{F66973F2-9244-D3AA-DD94-4B53B10C92B2}"/>
              </a:ext>
            </a:extLst>
          </p:cNvPr>
          <p:cNvSpPr txBox="1"/>
          <p:nvPr/>
        </p:nvSpPr>
        <p:spPr>
          <a:xfrm>
            <a:off x="7969097" y="1665287"/>
            <a:ext cx="3814916" cy="2696851"/>
          </a:xfrm>
          <a:prstGeom prst="rect">
            <a:avLst/>
          </a:prstGeom>
          <a:solidFill>
            <a:schemeClr val="bg2"/>
          </a:solidFill>
        </p:spPr>
        <p:txBody>
          <a:bodyPr wrap="square" lIns="144000" tIns="144000" rIns="72000" rtlCol="0">
            <a:noAutofit/>
          </a:bodyPr>
          <a:lstStyle/>
          <a:p>
            <a:pPr marL="177800" indent="-177800">
              <a:buClr>
                <a:schemeClr val="accent2"/>
              </a:buClr>
              <a:buFont typeface="Arial" panose="020B0604020202020204" pitchFamily="34" charset="0"/>
              <a:buChar char="•"/>
            </a:pPr>
            <a:r>
              <a:rPr lang="en-US" sz="1400"/>
              <a:t>Zanubrutinib had a favorable cardiac profile</a:t>
            </a:r>
          </a:p>
          <a:p>
            <a:pPr marL="177800" indent="-177800">
              <a:buClr>
                <a:schemeClr val="accent2"/>
              </a:buClr>
              <a:buFont typeface="Arial" panose="020B0604020202020204" pitchFamily="34" charset="0"/>
              <a:buChar char="•"/>
            </a:pPr>
            <a:r>
              <a:rPr lang="en-US" sz="1400"/>
              <a:t>Lower rate of cardiac events and treatment discontinuation</a:t>
            </a:r>
          </a:p>
          <a:p>
            <a:pPr marL="177800" indent="-177800">
              <a:buClr>
                <a:schemeClr val="accent2"/>
              </a:buClr>
              <a:buFont typeface="Arial" panose="020B0604020202020204" pitchFamily="34" charset="0"/>
              <a:buChar char="•"/>
            </a:pPr>
            <a:r>
              <a:rPr lang="en-US" sz="1400"/>
              <a:t>Lower rate of serious cardiac adverse events reported with </a:t>
            </a:r>
            <a:r>
              <a:rPr lang="en-US" sz="1400" err="1"/>
              <a:t>zanubrutinib</a:t>
            </a:r>
            <a:endParaRPr lang="en-US" sz="1400"/>
          </a:p>
          <a:p>
            <a:pPr marL="671513" lvl="1" indent="-214313">
              <a:buClr>
                <a:schemeClr val="accent2"/>
              </a:buClr>
              <a:buFont typeface="Arial" panose="020B0604020202020204" pitchFamily="34" charset="0"/>
              <a:buChar char="•"/>
            </a:pPr>
            <a:r>
              <a:rPr lang="en-US" sz="1400"/>
              <a:t>Atrial fibrillation/flutter (n=2)</a:t>
            </a:r>
          </a:p>
          <a:p>
            <a:pPr marL="671513" lvl="1" indent="-214313">
              <a:buClr>
                <a:schemeClr val="accent2"/>
              </a:buClr>
              <a:buFont typeface="Arial" panose="020B0604020202020204" pitchFamily="34" charset="0"/>
              <a:buChar char="•"/>
            </a:pPr>
            <a:r>
              <a:rPr lang="en-US" sz="1400"/>
              <a:t>MI/ACS (n=2)</a:t>
            </a:r>
          </a:p>
          <a:p>
            <a:pPr marL="671513" lvl="1" indent="-214313">
              <a:buClr>
                <a:schemeClr val="accent2"/>
              </a:buClr>
              <a:buFont typeface="Arial" panose="020B0604020202020204" pitchFamily="34" charset="0"/>
              <a:buChar char="•"/>
            </a:pPr>
            <a:r>
              <a:rPr lang="en-US" sz="1400"/>
              <a:t>CHF (n=2)</a:t>
            </a:r>
          </a:p>
          <a:p>
            <a:pPr marL="177800" lvl="1" indent="-177800">
              <a:buClr>
                <a:schemeClr val="accent2"/>
              </a:buClr>
              <a:buFont typeface="Arial" panose="020B0604020202020204" pitchFamily="34" charset="0"/>
              <a:buChar char="•"/>
            </a:pPr>
            <a:r>
              <a:rPr lang="en-US" sz="1400" b="1"/>
              <a:t>Fatal cardiac events: </a:t>
            </a:r>
          </a:p>
          <a:p>
            <a:pPr marL="627063" lvl="2" indent="-169863">
              <a:buClr>
                <a:schemeClr val="accent2"/>
              </a:buClr>
              <a:buFont typeface="Arial" panose="020B0604020202020204" pitchFamily="34" charset="0"/>
              <a:buChar char="•"/>
            </a:pPr>
            <a:r>
              <a:rPr lang="en-US" sz="1400" b="1"/>
              <a:t>Zanubrutinib, n=0 (0%)</a:t>
            </a:r>
          </a:p>
          <a:p>
            <a:pPr marL="627063" lvl="2" indent="-169863">
              <a:buClr>
                <a:schemeClr val="accent2"/>
              </a:buClr>
              <a:buFont typeface="Arial" panose="020B0604020202020204" pitchFamily="34" charset="0"/>
              <a:buChar char="•"/>
            </a:pPr>
            <a:r>
              <a:rPr lang="en-US" sz="1400" b="1"/>
              <a:t>Ibrutinib, n=6 (1.9%) </a:t>
            </a:r>
          </a:p>
        </p:txBody>
      </p:sp>
    </p:spTree>
    <p:extLst>
      <p:ext uri="{BB962C8B-B14F-4D97-AF65-F5344CB8AC3E}">
        <p14:creationId xmlns:p14="http://schemas.microsoft.com/office/powerpoint/2010/main" val="135868562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Grafik 32">
            <a:extLst>
              <a:ext uri="{FF2B5EF4-FFF2-40B4-BE49-F238E27FC236}">
                <a16:creationId xmlns:a16="http://schemas.microsoft.com/office/drawing/2014/main" id="{0965311D-D579-6C34-2DAC-F5004EFFB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75474" y="3038475"/>
            <a:ext cx="4521201" cy="1257300"/>
          </a:xfrm>
          <a:prstGeom prst="rect">
            <a:avLst/>
          </a:prstGeom>
        </p:spPr>
      </p:pic>
      <p:pic>
        <p:nvPicPr>
          <p:cNvPr id="26" name="Grafik 25">
            <a:extLst>
              <a:ext uri="{FF2B5EF4-FFF2-40B4-BE49-F238E27FC236}">
                <a16:creationId xmlns:a16="http://schemas.microsoft.com/office/drawing/2014/main" id="{1B8DC9BB-D0B5-CA6C-E38A-D8A079346C8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3000" y="3033712"/>
            <a:ext cx="4405301" cy="1262071"/>
          </a:xfrm>
          <a:prstGeom prst="rect">
            <a:avLst/>
          </a:prstGeom>
        </p:spPr>
      </p:pic>
      <p:cxnSp>
        <p:nvCxnSpPr>
          <p:cNvPr id="30" name="Gerader Verbinder 29">
            <a:extLst>
              <a:ext uri="{FF2B5EF4-FFF2-40B4-BE49-F238E27FC236}">
                <a16:creationId xmlns:a16="http://schemas.microsoft.com/office/drawing/2014/main" id="{D145CA2A-36C3-E759-743C-291594443C8A}"/>
              </a:ext>
            </a:extLst>
          </p:cNvPr>
          <p:cNvCxnSpPr>
            <a:cxnSpLocks/>
          </p:cNvCxnSpPr>
          <p:nvPr/>
        </p:nvCxnSpPr>
        <p:spPr>
          <a:xfrm>
            <a:off x="1140499" y="3667922"/>
            <a:ext cx="453640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2BF0FA71-B826-60A9-43C2-8A7D4F215D54}"/>
              </a:ext>
            </a:extLst>
          </p:cNvPr>
          <p:cNvCxnSpPr>
            <a:cxnSpLocks/>
          </p:cNvCxnSpPr>
          <p:nvPr/>
        </p:nvCxnSpPr>
        <p:spPr>
          <a:xfrm>
            <a:off x="6960292" y="3673481"/>
            <a:ext cx="453640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4" name="Diagramm 3">
            <a:extLst>
              <a:ext uri="{FF2B5EF4-FFF2-40B4-BE49-F238E27FC236}">
                <a16:creationId xmlns:a16="http://schemas.microsoft.com/office/drawing/2014/main" id="{62A7F4CB-0EEC-8FF5-7268-25FABEF42C50}"/>
              </a:ext>
            </a:extLst>
          </p:cNvPr>
          <p:cNvGraphicFramePr/>
          <p:nvPr>
            <p:extLst>
              <p:ext uri="{D42A27DB-BD31-4B8C-83A1-F6EECF244321}">
                <p14:modId xmlns:p14="http://schemas.microsoft.com/office/powerpoint/2010/main" val="1698323279"/>
              </p:ext>
            </p:extLst>
          </p:nvPr>
        </p:nvGraphicFramePr>
        <p:xfrm>
          <a:off x="398490" y="2855626"/>
          <a:ext cx="5651823" cy="1682075"/>
        </p:xfrm>
        <a:graphic>
          <a:graphicData uri="http://schemas.openxmlformats.org/drawingml/2006/chart">
            <c:chart xmlns:c="http://schemas.openxmlformats.org/drawingml/2006/chart" xmlns:r="http://schemas.openxmlformats.org/officeDocument/2006/relationships" r:id="rId7"/>
          </a:graphicData>
        </a:graphic>
      </p:graphicFrame>
      <p:sp>
        <p:nvSpPr>
          <p:cNvPr id="5" name="Text Placeholder 4">
            <a:extLst>
              <a:ext uri="{FF2B5EF4-FFF2-40B4-BE49-F238E27FC236}">
                <a16:creationId xmlns:a16="http://schemas.microsoft.com/office/drawing/2014/main" id="{36DA3D78-F8E1-C183-F45A-4C7488839375}"/>
              </a:ext>
            </a:extLst>
          </p:cNvPr>
          <p:cNvSpPr>
            <a:spLocks noGrp="1"/>
          </p:cNvSpPr>
          <p:nvPr>
            <p:ph type="body" sz="quarter" idx="12"/>
          </p:nvPr>
        </p:nvSpPr>
        <p:spPr/>
        <p:txBody>
          <a:bodyPr/>
          <a:lstStyle/>
          <a:p>
            <a:pPr algn="ctr"/>
            <a:r>
              <a:rPr lang="en-US"/>
              <a:t>OS in patients with </a:t>
            </a:r>
            <a:r>
              <a:rPr lang="en-US" i="1"/>
              <a:t>IDH1/2</a:t>
            </a:r>
            <a:r>
              <a:rPr lang="en-US"/>
              <a:t> mutations</a:t>
            </a:r>
          </a:p>
        </p:txBody>
      </p:sp>
      <p:sp>
        <p:nvSpPr>
          <p:cNvPr id="2" name="Title 1">
            <a:extLst>
              <a:ext uri="{FF2B5EF4-FFF2-40B4-BE49-F238E27FC236}">
                <a16:creationId xmlns:a16="http://schemas.microsoft.com/office/drawing/2014/main" id="{D5E3EA95-FD9F-67E1-33C2-601B2B363485}"/>
              </a:ext>
            </a:extLst>
          </p:cNvPr>
          <p:cNvSpPr>
            <a:spLocks noGrp="1"/>
          </p:cNvSpPr>
          <p:nvPr>
            <p:ph type="title"/>
          </p:nvPr>
        </p:nvSpPr>
        <p:spPr/>
        <p:txBody>
          <a:bodyPr/>
          <a:lstStyle/>
          <a:p>
            <a:r>
              <a:rPr lang="en-US"/>
              <a:t>OS in patients with </a:t>
            </a:r>
            <a:r>
              <a:rPr lang="en-GB" b="0" i="1">
                <a:effectLst/>
                <a:latin typeface="Arial" panose="020B0604020202020204" pitchFamily="34" charset="0"/>
              </a:rPr>
              <a:t>IDH1/2</a:t>
            </a:r>
            <a:r>
              <a:rPr lang="en-GB" b="0" i="0">
                <a:effectLst/>
                <a:latin typeface="Arial" panose="020B0604020202020204" pitchFamily="34" charset="0"/>
              </a:rPr>
              <a:t> mutations and by MRD </a:t>
            </a:r>
            <a:endParaRPr lang="en-US"/>
          </a:p>
        </p:txBody>
      </p:sp>
      <p:sp>
        <p:nvSpPr>
          <p:cNvPr id="3" name="Footer Placeholder 2">
            <a:extLst>
              <a:ext uri="{FF2B5EF4-FFF2-40B4-BE49-F238E27FC236}">
                <a16:creationId xmlns:a16="http://schemas.microsoft.com/office/drawing/2014/main" id="{7865AA95-8C07-F3DA-865F-5CE23E00D552}"/>
              </a:ext>
            </a:extLst>
          </p:cNvPr>
          <p:cNvSpPr>
            <a:spLocks noGrp="1"/>
          </p:cNvSpPr>
          <p:nvPr>
            <p:ph type="ftr" sz="quarter" idx="13"/>
          </p:nvPr>
        </p:nvSpPr>
        <p:spPr>
          <a:xfrm>
            <a:off x="407989" y="6021388"/>
            <a:ext cx="8532812" cy="647700"/>
          </a:xfrm>
        </p:spPr>
        <p:txBody>
          <a:bodyPr/>
          <a:lstStyle/>
          <a:p>
            <a:endParaRPr lang="en-GB" b="1"/>
          </a:p>
          <a:p>
            <a:r>
              <a:rPr lang="en-GB" b="0" i="0">
                <a:effectLst/>
                <a:latin typeface="Arial" panose="020B0604020202020204" pitchFamily="34" charset="0"/>
              </a:rPr>
              <a:t>Data </a:t>
            </a:r>
            <a:r>
              <a:rPr lang="en-GB" b="0" i="0" err="1">
                <a:effectLst/>
                <a:latin typeface="Arial" panose="020B0604020202020204" pitchFamily="34" charset="0"/>
              </a:rPr>
              <a:t>cutoff</a:t>
            </a:r>
            <a:r>
              <a:rPr lang="en-GB" b="0" i="0">
                <a:effectLst/>
                <a:latin typeface="Arial" panose="020B0604020202020204" pitchFamily="34" charset="0"/>
              </a:rPr>
              <a:t>: 01 December 2021. Unstratified log-rank test and hazard ratio was estimated using unstratified Cox model; IDH1/2 data are by CDX method.</a:t>
            </a:r>
          </a:p>
          <a:p>
            <a:r>
              <a:rPr lang="en-GB" b="1"/>
              <a:t>Aza, </a:t>
            </a:r>
            <a:r>
              <a:rPr lang="en-GB" err="1"/>
              <a:t>azacitidine</a:t>
            </a:r>
            <a:r>
              <a:rPr lang="en-GB"/>
              <a:t>; </a:t>
            </a:r>
            <a:r>
              <a:rPr lang="en-GB" b="1"/>
              <a:t>CI, </a:t>
            </a:r>
            <a:r>
              <a:rPr lang="en-GB"/>
              <a:t>confidence interval; </a:t>
            </a:r>
            <a:r>
              <a:rPr lang="en-GB" b="1" i="0">
                <a:effectLst/>
                <a:latin typeface="Arial" panose="020B0604020202020204" pitchFamily="34" charset="0"/>
              </a:rPr>
              <a:t>HR, </a:t>
            </a:r>
            <a:r>
              <a:rPr lang="en-GB">
                <a:latin typeface="Arial" panose="020B0604020202020204" pitchFamily="34" charset="0"/>
              </a:rPr>
              <a:t>hazard ratio; </a:t>
            </a:r>
            <a:r>
              <a:rPr lang="en-GB" b="1"/>
              <a:t>MRD, </a:t>
            </a:r>
            <a:r>
              <a:rPr lang="en-GB"/>
              <a:t>minimal residual disease; </a:t>
            </a:r>
            <a:r>
              <a:rPr lang="en-GB" b="1"/>
              <a:t>OS, </a:t>
            </a:r>
            <a:r>
              <a:rPr lang="en-GB"/>
              <a:t>overall survival; </a:t>
            </a:r>
            <a:r>
              <a:rPr lang="en-GB" b="1" err="1"/>
              <a:t>Pbo</a:t>
            </a:r>
            <a:r>
              <a:rPr lang="en-GB" b="1"/>
              <a:t>, </a:t>
            </a:r>
            <a:r>
              <a:rPr lang="en-GB"/>
              <a:t>placebo; </a:t>
            </a:r>
            <a:r>
              <a:rPr lang="en-GB" b="1"/>
              <a:t>Ven, </a:t>
            </a:r>
            <a:r>
              <a:rPr lang="en-GB" err="1"/>
              <a:t>venetoclax</a:t>
            </a:r>
            <a:r>
              <a:rPr lang="en-GB"/>
              <a:t>.</a:t>
            </a:r>
          </a:p>
          <a:p>
            <a:r>
              <a:rPr lang="en-GB" b="1" err="1"/>
              <a:t>Pratz</a:t>
            </a:r>
            <a:r>
              <a:rPr lang="en-GB" b="1"/>
              <a:t> et al, Abstract #219 presented at ASH 2022. </a:t>
            </a:r>
          </a:p>
        </p:txBody>
      </p:sp>
      <p:sp>
        <p:nvSpPr>
          <p:cNvPr id="6" name="Text Placeholder 5">
            <a:extLst>
              <a:ext uri="{FF2B5EF4-FFF2-40B4-BE49-F238E27FC236}">
                <a16:creationId xmlns:a16="http://schemas.microsoft.com/office/drawing/2014/main" id="{B8B82F3A-A4EA-5DCF-ABFF-8867D4B4E865}"/>
              </a:ext>
            </a:extLst>
          </p:cNvPr>
          <p:cNvSpPr>
            <a:spLocks noGrp="1"/>
          </p:cNvSpPr>
          <p:nvPr>
            <p:ph type="body" sz="quarter" idx="14"/>
          </p:nvPr>
        </p:nvSpPr>
        <p:spPr/>
        <p:txBody>
          <a:bodyPr/>
          <a:lstStyle/>
          <a:p>
            <a:pPr algn="ctr"/>
            <a:r>
              <a:rPr lang="en-US"/>
              <a:t>OS by MRD</a:t>
            </a:r>
          </a:p>
        </p:txBody>
      </p:sp>
      <p:graphicFrame>
        <p:nvGraphicFramePr>
          <p:cNvPr id="7" name="Tabelle 6">
            <a:extLst>
              <a:ext uri="{FF2B5EF4-FFF2-40B4-BE49-F238E27FC236}">
                <a16:creationId xmlns:a16="http://schemas.microsoft.com/office/drawing/2014/main" id="{46B161A0-E2AD-1CEE-4EED-6207168DEF07}"/>
              </a:ext>
            </a:extLst>
          </p:cNvPr>
          <p:cNvGraphicFramePr>
            <a:graphicFrameLocks noGrp="1"/>
          </p:cNvGraphicFramePr>
          <p:nvPr>
            <p:extLst>
              <p:ext uri="{D42A27DB-BD31-4B8C-83A1-F6EECF244321}">
                <p14:modId xmlns:p14="http://schemas.microsoft.com/office/powerpoint/2010/main" val="2182021852"/>
              </p:ext>
            </p:extLst>
          </p:nvPr>
        </p:nvGraphicFramePr>
        <p:xfrm>
          <a:off x="6265762" y="4843273"/>
          <a:ext cx="5400359" cy="1209213"/>
        </p:xfrm>
        <a:graphic>
          <a:graphicData uri="http://schemas.openxmlformats.org/drawingml/2006/table">
            <a:tbl>
              <a:tblPr firstRow="1" bandRow="1">
                <a:tableStyleId>{5C22544A-7EE6-4342-B048-85BDC9FD1C3A}</a:tableStyleId>
              </a:tblPr>
              <a:tblGrid>
                <a:gridCol w="571851">
                  <a:extLst>
                    <a:ext uri="{9D8B030D-6E8A-4147-A177-3AD203B41FA5}">
                      <a16:colId xmlns:a16="http://schemas.microsoft.com/office/drawing/2014/main" val="12144703"/>
                    </a:ext>
                  </a:extLst>
                </a:gridCol>
                <a:gridCol w="254132">
                  <a:extLst>
                    <a:ext uri="{9D8B030D-6E8A-4147-A177-3AD203B41FA5}">
                      <a16:colId xmlns:a16="http://schemas.microsoft.com/office/drawing/2014/main" val="4216138728"/>
                    </a:ext>
                  </a:extLst>
                </a:gridCol>
                <a:gridCol w="254132">
                  <a:extLst>
                    <a:ext uri="{9D8B030D-6E8A-4147-A177-3AD203B41FA5}">
                      <a16:colId xmlns:a16="http://schemas.microsoft.com/office/drawing/2014/main" val="917031147"/>
                    </a:ext>
                  </a:extLst>
                </a:gridCol>
                <a:gridCol w="254132">
                  <a:extLst>
                    <a:ext uri="{9D8B030D-6E8A-4147-A177-3AD203B41FA5}">
                      <a16:colId xmlns:a16="http://schemas.microsoft.com/office/drawing/2014/main" val="3868012081"/>
                    </a:ext>
                  </a:extLst>
                </a:gridCol>
                <a:gridCol w="254132">
                  <a:extLst>
                    <a:ext uri="{9D8B030D-6E8A-4147-A177-3AD203B41FA5}">
                      <a16:colId xmlns:a16="http://schemas.microsoft.com/office/drawing/2014/main" val="1482656817"/>
                    </a:ext>
                  </a:extLst>
                </a:gridCol>
                <a:gridCol w="254132">
                  <a:extLst>
                    <a:ext uri="{9D8B030D-6E8A-4147-A177-3AD203B41FA5}">
                      <a16:colId xmlns:a16="http://schemas.microsoft.com/office/drawing/2014/main" val="960663959"/>
                    </a:ext>
                  </a:extLst>
                </a:gridCol>
                <a:gridCol w="254132">
                  <a:extLst>
                    <a:ext uri="{9D8B030D-6E8A-4147-A177-3AD203B41FA5}">
                      <a16:colId xmlns:a16="http://schemas.microsoft.com/office/drawing/2014/main" val="2459893048"/>
                    </a:ext>
                  </a:extLst>
                </a:gridCol>
                <a:gridCol w="254132">
                  <a:extLst>
                    <a:ext uri="{9D8B030D-6E8A-4147-A177-3AD203B41FA5}">
                      <a16:colId xmlns:a16="http://schemas.microsoft.com/office/drawing/2014/main" val="905794737"/>
                    </a:ext>
                  </a:extLst>
                </a:gridCol>
                <a:gridCol w="254132">
                  <a:extLst>
                    <a:ext uri="{9D8B030D-6E8A-4147-A177-3AD203B41FA5}">
                      <a16:colId xmlns:a16="http://schemas.microsoft.com/office/drawing/2014/main" val="1546272243"/>
                    </a:ext>
                  </a:extLst>
                </a:gridCol>
                <a:gridCol w="254132">
                  <a:extLst>
                    <a:ext uri="{9D8B030D-6E8A-4147-A177-3AD203B41FA5}">
                      <a16:colId xmlns:a16="http://schemas.microsoft.com/office/drawing/2014/main" val="1880072997"/>
                    </a:ext>
                  </a:extLst>
                </a:gridCol>
                <a:gridCol w="254132">
                  <a:extLst>
                    <a:ext uri="{9D8B030D-6E8A-4147-A177-3AD203B41FA5}">
                      <a16:colId xmlns:a16="http://schemas.microsoft.com/office/drawing/2014/main" val="67345015"/>
                    </a:ext>
                  </a:extLst>
                </a:gridCol>
                <a:gridCol w="254132">
                  <a:extLst>
                    <a:ext uri="{9D8B030D-6E8A-4147-A177-3AD203B41FA5}">
                      <a16:colId xmlns:a16="http://schemas.microsoft.com/office/drawing/2014/main" val="4280510421"/>
                    </a:ext>
                  </a:extLst>
                </a:gridCol>
                <a:gridCol w="254132">
                  <a:extLst>
                    <a:ext uri="{9D8B030D-6E8A-4147-A177-3AD203B41FA5}">
                      <a16:colId xmlns:a16="http://schemas.microsoft.com/office/drawing/2014/main" val="66188394"/>
                    </a:ext>
                  </a:extLst>
                </a:gridCol>
                <a:gridCol w="254132">
                  <a:extLst>
                    <a:ext uri="{9D8B030D-6E8A-4147-A177-3AD203B41FA5}">
                      <a16:colId xmlns:a16="http://schemas.microsoft.com/office/drawing/2014/main" val="3596896943"/>
                    </a:ext>
                  </a:extLst>
                </a:gridCol>
                <a:gridCol w="254132">
                  <a:extLst>
                    <a:ext uri="{9D8B030D-6E8A-4147-A177-3AD203B41FA5}">
                      <a16:colId xmlns:a16="http://schemas.microsoft.com/office/drawing/2014/main" val="1171050306"/>
                    </a:ext>
                  </a:extLst>
                </a:gridCol>
                <a:gridCol w="254132">
                  <a:extLst>
                    <a:ext uri="{9D8B030D-6E8A-4147-A177-3AD203B41FA5}">
                      <a16:colId xmlns:a16="http://schemas.microsoft.com/office/drawing/2014/main" val="191665247"/>
                    </a:ext>
                  </a:extLst>
                </a:gridCol>
                <a:gridCol w="254132">
                  <a:extLst>
                    <a:ext uri="{9D8B030D-6E8A-4147-A177-3AD203B41FA5}">
                      <a16:colId xmlns:a16="http://schemas.microsoft.com/office/drawing/2014/main" val="1945465521"/>
                    </a:ext>
                  </a:extLst>
                </a:gridCol>
                <a:gridCol w="254132">
                  <a:extLst>
                    <a:ext uri="{9D8B030D-6E8A-4147-A177-3AD203B41FA5}">
                      <a16:colId xmlns:a16="http://schemas.microsoft.com/office/drawing/2014/main" val="1944978963"/>
                    </a:ext>
                  </a:extLst>
                </a:gridCol>
                <a:gridCol w="254132">
                  <a:extLst>
                    <a:ext uri="{9D8B030D-6E8A-4147-A177-3AD203B41FA5}">
                      <a16:colId xmlns:a16="http://schemas.microsoft.com/office/drawing/2014/main" val="1245205831"/>
                    </a:ext>
                  </a:extLst>
                </a:gridCol>
                <a:gridCol w="254132">
                  <a:extLst>
                    <a:ext uri="{9D8B030D-6E8A-4147-A177-3AD203B41FA5}">
                      <a16:colId xmlns:a16="http://schemas.microsoft.com/office/drawing/2014/main" val="4177243043"/>
                    </a:ext>
                  </a:extLst>
                </a:gridCol>
              </a:tblGrid>
              <a:tr h="203373">
                <a:tc gridSpan="20">
                  <a:txBody>
                    <a:bodyPr/>
                    <a:lstStyle/>
                    <a:p>
                      <a:r>
                        <a:rPr lang="de-DE" sz="900"/>
                        <a:t>No. patients at risk</a:t>
                      </a:r>
                    </a:p>
                  </a:txBody>
                  <a:tcPr marL="72000" marR="0" marT="0" marB="0" anchor="ctr">
                    <a:solidFill>
                      <a:srgbClr val="002A5C"/>
                    </a:solidFill>
                  </a:tcPr>
                </a:tc>
                <a:tc hMerge="1">
                  <a:txBody>
                    <a:bodyPr/>
                    <a:lstStyle/>
                    <a:p>
                      <a:r>
                        <a:rPr lang="de-DE" sz="1050" err="1"/>
                        <a:t>Number</a:t>
                      </a:r>
                      <a:r>
                        <a:rPr lang="de-DE" sz="1050"/>
                        <a:t> at </a:t>
                      </a:r>
                      <a:r>
                        <a:rPr lang="de-DE" sz="1050" err="1"/>
                        <a:t>risk</a:t>
                      </a:r>
                      <a:endParaRPr lang="de-DE" sz="1050"/>
                    </a:p>
                  </a:txBody>
                  <a:tcPr marL="72000" marR="0" marT="0" marB="0" anchor="ctr">
                    <a:solidFill>
                      <a:srgbClr val="002A5C"/>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sz="900"/>
                    </a:p>
                  </a:txBody>
                  <a:tcPr marL="72000" marR="0" marT="0" marB="0" anchor="ctr">
                    <a:solidFill>
                      <a:srgbClr val="002A5C"/>
                    </a:solidFill>
                  </a:tcPr>
                </a:tc>
                <a:extLst>
                  <a:ext uri="{0D108BD9-81ED-4DB2-BD59-A6C34878D82A}">
                    <a16:rowId xmlns:a16="http://schemas.microsoft.com/office/drawing/2014/main" val="145598865"/>
                  </a:ext>
                </a:extLst>
              </a:tr>
              <a:tr h="2033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900">
                          <a:solidFill>
                            <a:schemeClr val="bg1"/>
                          </a:solidFill>
                        </a:rPr>
                        <a:t>Ven + Aza MRD &lt;10</a:t>
                      </a:r>
                      <a:r>
                        <a:rPr lang="de-DE" sz="900" baseline="30000">
                          <a:solidFill>
                            <a:schemeClr val="bg1"/>
                          </a:solidFill>
                        </a:rPr>
                        <a:t>-3</a:t>
                      </a:r>
                    </a:p>
                  </a:txBody>
                  <a:tcPr marL="0" marR="0" marT="0" marB="0" anchor="ctr">
                    <a:solidFill>
                      <a:schemeClr val="accent3"/>
                    </a:solidFill>
                  </a:tcPr>
                </a:tc>
                <a:tc>
                  <a:txBody>
                    <a:bodyPr/>
                    <a:lstStyle/>
                    <a:p>
                      <a:pPr algn="ctr"/>
                      <a:r>
                        <a:rPr lang="de-DE" sz="900"/>
                        <a:t>69</a:t>
                      </a:r>
                    </a:p>
                  </a:txBody>
                  <a:tcPr marL="0" marR="0" marT="0" marB="0" anchor="ctr"/>
                </a:tc>
                <a:tc>
                  <a:txBody>
                    <a:bodyPr/>
                    <a:lstStyle/>
                    <a:p>
                      <a:pPr algn="ctr"/>
                      <a:r>
                        <a:rPr lang="de-DE" sz="900"/>
                        <a:t>68</a:t>
                      </a:r>
                    </a:p>
                  </a:txBody>
                  <a:tcPr marL="0" marR="0" marT="0" marB="0" anchor="ctr"/>
                </a:tc>
                <a:tc>
                  <a:txBody>
                    <a:bodyPr/>
                    <a:lstStyle/>
                    <a:p>
                      <a:pPr algn="ctr"/>
                      <a:r>
                        <a:rPr lang="de-DE" sz="900"/>
                        <a:t>67</a:t>
                      </a:r>
                    </a:p>
                  </a:txBody>
                  <a:tcPr marL="0" marR="0" marT="0" marB="0" anchor="ctr"/>
                </a:tc>
                <a:tc>
                  <a:txBody>
                    <a:bodyPr/>
                    <a:lstStyle/>
                    <a:p>
                      <a:pPr algn="ctr"/>
                      <a:r>
                        <a:rPr lang="de-DE" sz="900"/>
                        <a:t>64</a:t>
                      </a:r>
                    </a:p>
                  </a:txBody>
                  <a:tcPr marL="0" marR="0" marT="0" marB="0" anchor="ctr"/>
                </a:tc>
                <a:tc>
                  <a:txBody>
                    <a:bodyPr/>
                    <a:lstStyle/>
                    <a:p>
                      <a:pPr algn="ctr"/>
                      <a:r>
                        <a:rPr lang="de-DE" sz="900"/>
                        <a:t>64</a:t>
                      </a:r>
                    </a:p>
                  </a:txBody>
                  <a:tcPr marL="0" marR="0" marT="0" marB="0" anchor="ctr"/>
                </a:tc>
                <a:tc>
                  <a:txBody>
                    <a:bodyPr/>
                    <a:lstStyle/>
                    <a:p>
                      <a:pPr algn="ctr"/>
                      <a:r>
                        <a:rPr lang="de-DE" sz="900"/>
                        <a:t>61</a:t>
                      </a:r>
                    </a:p>
                  </a:txBody>
                  <a:tcPr marL="0" marR="0" marT="0" marB="0" anchor="ctr"/>
                </a:tc>
                <a:tc>
                  <a:txBody>
                    <a:bodyPr/>
                    <a:lstStyle/>
                    <a:p>
                      <a:pPr algn="ctr"/>
                      <a:r>
                        <a:rPr lang="de-DE" sz="900"/>
                        <a:t>57</a:t>
                      </a:r>
                    </a:p>
                  </a:txBody>
                  <a:tcPr marL="0" marR="0" marT="0" marB="0" anchor="ctr"/>
                </a:tc>
                <a:tc>
                  <a:txBody>
                    <a:bodyPr/>
                    <a:lstStyle/>
                    <a:p>
                      <a:pPr algn="ctr"/>
                      <a:r>
                        <a:rPr lang="de-DE" sz="900"/>
                        <a:t>55</a:t>
                      </a:r>
                    </a:p>
                  </a:txBody>
                  <a:tcPr marL="0" marR="0" marT="0" marB="0" anchor="ctr"/>
                </a:tc>
                <a:tc>
                  <a:txBody>
                    <a:bodyPr/>
                    <a:lstStyle/>
                    <a:p>
                      <a:pPr algn="ctr"/>
                      <a:r>
                        <a:rPr lang="de-DE" sz="900"/>
                        <a:t>50</a:t>
                      </a:r>
                    </a:p>
                  </a:txBody>
                  <a:tcPr marL="0" marR="0" marT="0" marB="0" anchor="ctr"/>
                </a:tc>
                <a:tc>
                  <a:txBody>
                    <a:bodyPr/>
                    <a:lstStyle/>
                    <a:p>
                      <a:pPr algn="ctr"/>
                      <a:r>
                        <a:rPr lang="de-DE" sz="900"/>
                        <a:t>43</a:t>
                      </a:r>
                    </a:p>
                  </a:txBody>
                  <a:tcPr marL="0" marR="0" marT="0" marB="0" anchor="ctr"/>
                </a:tc>
                <a:tc>
                  <a:txBody>
                    <a:bodyPr/>
                    <a:lstStyle/>
                    <a:p>
                      <a:pPr algn="ctr"/>
                      <a:r>
                        <a:rPr lang="de-DE" sz="900"/>
                        <a:t>37</a:t>
                      </a:r>
                    </a:p>
                  </a:txBody>
                  <a:tcPr marL="0" marR="0" marT="0" marB="0" anchor="ctr"/>
                </a:tc>
                <a:tc>
                  <a:txBody>
                    <a:bodyPr/>
                    <a:lstStyle/>
                    <a:p>
                      <a:pPr algn="ctr"/>
                      <a:r>
                        <a:rPr lang="de-DE" sz="900"/>
                        <a:t>34</a:t>
                      </a:r>
                    </a:p>
                  </a:txBody>
                  <a:tcPr marL="0" marR="0" marT="0" marB="0" anchor="ctr"/>
                </a:tc>
                <a:tc>
                  <a:txBody>
                    <a:bodyPr/>
                    <a:lstStyle/>
                    <a:p>
                      <a:pPr algn="ctr"/>
                      <a:r>
                        <a:rPr lang="de-DE" sz="900"/>
                        <a:t>31</a:t>
                      </a:r>
                    </a:p>
                  </a:txBody>
                  <a:tcPr marL="0" marR="0" marT="0" marB="0" anchor="ctr"/>
                </a:tc>
                <a:tc>
                  <a:txBody>
                    <a:bodyPr/>
                    <a:lstStyle/>
                    <a:p>
                      <a:pPr algn="ctr"/>
                      <a:r>
                        <a:rPr lang="de-DE" sz="900"/>
                        <a:t>26</a:t>
                      </a:r>
                    </a:p>
                  </a:txBody>
                  <a:tcPr marL="0" marR="0" marT="0" marB="0" anchor="ctr"/>
                </a:tc>
                <a:tc>
                  <a:txBody>
                    <a:bodyPr/>
                    <a:lstStyle/>
                    <a:p>
                      <a:pPr algn="ctr"/>
                      <a:r>
                        <a:rPr lang="de-DE" sz="900"/>
                        <a:t>22</a:t>
                      </a:r>
                    </a:p>
                  </a:txBody>
                  <a:tcPr marL="0" marR="0" marT="0" marB="0" anchor="ctr"/>
                </a:tc>
                <a:tc>
                  <a:txBody>
                    <a:bodyPr/>
                    <a:lstStyle/>
                    <a:p>
                      <a:pPr algn="ctr"/>
                      <a:r>
                        <a:rPr lang="de-DE" sz="900"/>
                        <a:t>10</a:t>
                      </a:r>
                    </a:p>
                  </a:txBody>
                  <a:tcPr marL="0" marR="0" marT="0" marB="0" anchor="ctr"/>
                </a:tc>
                <a:tc>
                  <a:txBody>
                    <a:bodyPr/>
                    <a:lstStyle/>
                    <a:p>
                      <a:pPr algn="ctr"/>
                      <a:r>
                        <a:rPr lang="de-DE" sz="900"/>
                        <a:t>4</a:t>
                      </a:r>
                    </a:p>
                  </a:txBody>
                  <a:tcPr marL="0" marR="0" marT="0" marB="0" anchor="ctr"/>
                </a:tc>
                <a:tc>
                  <a:txBody>
                    <a:bodyPr/>
                    <a:lstStyle/>
                    <a:p>
                      <a:pPr algn="ctr"/>
                      <a:r>
                        <a:rPr lang="de-DE" sz="900"/>
                        <a:t>1</a:t>
                      </a:r>
                    </a:p>
                  </a:txBody>
                  <a:tcPr marL="0" marR="0" marT="0" marB="0" anchor="ctr"/>
                </a:tc>
                <a:tc>
                  <a:txBody>
                    <a:bodyPr/>
                    <a:lstStyle/>
                    <a:p>
                      <a:pPr algn="ctr"/>
                      <a:r>
                        <a:rPr lang="de-DE" sz="900"/>
                        <a:t>0</a:t>
                      </a:r>
                    </a:p>
                  </a:txBody>
                  <a:tcPr marL="0" marR="0" marT="0" marB="0" anchor="ctr"/>
                </a:tc>
                <a:extLst>
                  <a:ext uri="{0D108BD9-81ED-4DB2-BD59-A6C34878D82A}">
                    <a16:rowId xmlns:a16="http://schemas.microsoft.com/office/drawing/2014/main" val="2987814825"/>
                  </a:ext>
                </a:extLst>
              </a:tr>
              <a:tr h="2033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800">
                          <a:solidFill>
                            <a:schemeClr val="bg1"/>
                          </a:solidFill>
                        </a:rPr>
                        <a:t>Ven + Aza MRD ≥10</a:t>
                      </a:r>
                      <a:r>
                        <a:rPr lang="de-DE" sz="800" baseline="30000">
                          <a:solidFill>
                            <a:schemeClr val="bg1"/>
                          </a:solidFill>
                        </a:rPr>
                        <a:t>-3</a:t>
                      </a:r>
                    </a:p>
                  </a:txBody>
                  <a:tcPr marL="0" marR="0" marT="0" marB="0" anchor="ctr">
                    <a:solidFill>
                      <a:schemeClr val="accent3">
                        <a:lumMod val="60000"/>
                        <a:lumOff val="40000"/>
                      </a:schemeClr>
                    </a:solidFill>
                  </a:tcPr>
                </a:tc>
                <a:tc>
                  <a:txBody>
                    <a:bodyPr/>
                    <a:lstStyle/>
                    <a:p>
                      <a:pPr algn="ctr"/>
                      <a:r>
                        <a:rPr lang="de-DE" sz="900"/>
                        <a:t>96</a:t>
                      </a:r>
                    </a:p>
                  </a:txBody>
                  <a:tcPr marL="0" marR="0" marT="0" marB="0" anchor="ctr"/>
                </a:tc>
                <a:tc>
                  <a:txBody>
                    <a:bodyPr/>
                    <a:lstStyle/>
                    <a:p>
                      <a:pPr algn="ctr"/>
                      <a:r>
                        <a:rPr lang="de-DE" sz="900"/>
                        <a:t>91</a:t>
                      </a:r>
                    </a:p>
                  </a:txBody>
                  <a:tcPr marL="0" marR="0" marT="0" marB="0" anchor="ctr"/>
                </a:tc>
                <a:tc>
                  <a:txBody>
                    <a:bodyPr/>
                    <a:lstStyle/>
                    <a:p>
                      <a:pPr algn="ctr"/>
                      <a:r>
                        <a:rPr lang="de-DE" sz="900"/>
                        <a:t>85</a:t>
                      </a:r>
                    </a:p>
                  </a:txBody>
                  <a:tcPr marL="0" marR="0" marT="0" marB="0" anchor="ctr"/>
                </a:tc>
                <a:tc>
                  <a:txBody>
                    <a:bodyPr/>
                    <a:lstStyle/>
                    <a:p>
                      <a:pPr algn="ctr"/>
                      <a:r>
                        <a:rPr lang="de-DE" sz="900"/>
                        <a:t>73</a:t>
                      </a:r>
                    </a:p>
                  </a:txBody>
                  <a:tcPr marL="0" marR="0" marT="0" marB="0" anchor="ctr"/>
                </a:tc>
                <a:tc>
                  <a:txBody>
                    <a:bodyPr/>
                    <a:lstStyle/>
                    <a:p>
                      <a:pPr algn="ctr"/>
                      <a:r>
                        <a:rPr lang="de-DE" sz="900"/>
                        <a:t>63</a:t>
                      </a:r>
                    </a:p>
                  </a:txBody>
                  <a:tcPr marL="0" marR="0" marT="0" marB="0" anchor="ctr"/>
                </a:tc>
                <a:tc>
                  <a:txBody>
                    <a:bodyPr/>
                    <a:lstStyle/>
                    <a:p>
                      <a:pPr algn="ctr"/>
                      <a:r>
                        <a:rPr lang="de-DE" sz="900"/>
                        <a:t>52</a:t>
                      </a:r>
                    </a:p>
                  </a:txBody>
                  <a:tcPr marL="0" marR="0" marT="0" marB="0" anchor="ctr"/>
                </a:tc>
                <a:tc>
                  <a:txBody>
                    <a:bodyPr/>
                    <a:lstStyle/>
                    <a:p>
                      <a:pPr algn="ctr"/>
                      <a:r>
                        <a:rPr lang="de-DE" sz="900"/>
                        <a:t>47</a:t>
                      </a:r>
                    </a:p>
                  </a:txBody>
                  <a:tcPr marL="0" marR="0" marT="0" marB="0" anchor="ctr"/>
                </a:tc>
                <a:tc>
                  <a:txBody>
                    <a:bodyPr/>
                    <a:lstStyle/>
                    <a:p>
                      <a:pPr algn="ctr"/>
                      <a:r>
                        <a:rPr lang="de-DE" sz="900"/>
                        <a:t>41</a:t>
                      </a:r>
                    </a:p>
                  </a:txBody>
                  <a:tcPr marL="0" marR="0" marT="0" marB="0" anchor="ctr"/>
                </a:tc>
                <a:tc>
                  <a:txBody>
                    <a:bodyPr/>
                    <a:lstStyle/>
                    <a:p>
                      <a:pPr algn="ctr"/>
                      <a:r>
                        <a:rPr lang="de-DE" sz="900"/>
                        <a:t>37</a:t>
                      </a:r>
                    </a:p>
                  </a:txBody>
                  <a:tcPr marL="0" marR="0" marT="0" marB="0" anchor="ctr"/>
                </a:tc>
                <a:tc>
                  <a:txBody>
                    <a:bodyPr/>
                    <a:lstStyle/>
                    <a:p>
                      <a:pPr algn="ctr"/>
                      <a:r>
                        <a:rPr lang="de-DE" sz="900"/>
                        <a:t>33</a:t>
                      </a:r>
                    </a:p>
                  </a:txBody>
                  <a:tcPr marL="0" marR="0" marT="0" marB="0" anchor="ctr"/>
                </a:tc>
                <a:tc>
                  <a:txBody>
                    <a:bodyPr/>
                    <a:lstStyle/>
                    <a:p>
                      <a:pPr algn="ctr"/>
                      <a:r>
                        <a:rPr lang="de-DE" sz="900"/>
                        <a:t>31</a:t>
                      </a:r>
                    </a:p>
                  </a:txBody>
                  <a:tcPr marL="0" marR="0" marT="0" marB="0" anchor="ctr"/>
                </a:tc>
                <a:tc>
                  <a:txBody>
                    <a:bodyPr/>
                    <a:lstStyle/>
                    <a:p>
                      <a:pPr algn="ctr"/>
                      <a:r>
                        <a:rPr lang="de-DE" sz="900"/>
                        <a:t>28</a:t>
                      </a:r>
                    </a:p>
                  </a:txBody>
                  <a:tcPr marL="0" marR="0" marT="0" marB="0" anchor="ctr"/>
                </a:tc>
                <a:tc>
                  <a:txBody>
                    <a:bodyPr/>
                    <a:lstStyle/>
                    <a:p>
                      <a:pPr algn="ctr"/>
                      <a:r>
                        <a:rPr lang="de-DE" sz="900"/>
                        <a:t>23</a:t>
                      </a:r>
                    </a:p>
                  </a:txBody>
                  <a:tcPr marL="0" marR="0" marT="0" marB="0" anchor="ctr"/>
                </a:tc>
                <a:tc>
                  <a:txBody>
                    <a:bodyPr/>
                    <a:lstStyle/>
                    <a:p>
                      <a:pPr algn="ctr"/>
                      <a:r>
                        <a:rPr lang="de-DE" sz="900"/>
                        <a:t>17</a:t>
                      </a:r>
                    </a:p>
                  </a:txBody>
                  <a:tcPr marL="0" marR="0" marT="0" marB="0" anchor="ctr"/>
                </a:tc>
                <a:tc>
                  <a:txBody>
                    <a:bodyPr/>
                    <a:lstStyle/>
                    <a:p>
                      <a:pPr algn="ctr"/>
                      <a:r>
                        <a:rPr lang="de-DE" sz="900"/>
                        <a:t>10</a:t>
                      </a:r>
                    </a:p>
                  </a:txBody>
                  <a:tcPr marL="0" marR="0" marT="0" marB="0" anchor="ctr"/>
                </a:tc>
                <a:tc>
                  <a:txBody>
                    <a:bodyPr/>
                    <a:lstStyle/>
                    <a:p>
                      <a:pPr algn="ctr"/>
                      <a:r>
                        <a:rPr lang="de-DE" sz="900"/>
                        <a:t>7</a:t>
                      </a:r>
                    </a:p>
                  </a:txBody>
                  <a:tcPr marL="0" marR="0" marT="0" marB="0" anchor="ctr"/>
                </a:tc>
                <a:tc>
                  <a:txBody>
                    <a:bodyPr/>
                    <a:lstStyle/>
                    <a:p>
                      <a:pPr algn="ctr"/>
                      <a:r>
                        <a:rPr lang="de-DE" sz="900"/>
                        <a:t>2</a:t>
                      </a:r>
                    </a:p>
                  </a:txBody>
                  <a:tcPr marL="0" marR="0" marT="0" marB="0" anchor="ctr"/>
                </a:tc>
                <a:tc>
                  <a:txBody>
                    <a:bodyPr/>
                    <a:lstStyle/>
                    <a:p>
                      <a:pPr algn="ctr"/>
                      <a:r>
                        <a:rPr lang="de-DE" sz="900"/>
                        <a:t>1</a:t>
                      </a:r>
                    </a:p>
                  </a:txBody>
                  <a:tcPr marL="0" marR="0" marT="0" marB="0" anchor="ctr"/>
                </a:tc>
                <a:tc>
                  <a:txBody>
                    <a:bodyPr/>
                    <a:lstStyle/>
                    <a:p>
                      <a:pPr algn="ctr"/>
                      <a:r>
                        <a:rPr lang="de-DE" sz="900"/>
                        <a:t>0</a:t>
                      </a:r>
                    </a:p>
                  </a:txBody>
                  <a:tcPr marL="0" marR="0" marT="0" marB="0" anchor="ctr"/>
                </a:tc>
                <a:extLst>
                  <a:ext uri="{0D108BD9-81ED-4DB2-BD59-A6C34878D82A}">
                    <a16:rowId xmlns:a16="http://schemas.microsoft.com/office/drawing/2014/main" val="668696659"/>
                  </a:ext>
                </a:extLst>
              </a:tr>
              <a:tr h="2033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800">
                          <a:solidFill>
                            <a:schemeClr val="bg1"/>
                          </a:solidFill>
                        </a:rPr>
                        <a:t>Pbo + Aza MRD &lt;10</a:t>
                      </a:r>
                      <a:r>
                        <a:rPr lang="de-DE" sz="800" baseline="30000">
                          <a:solidFill>
                            <a:schemeClr val="bg1"/>
                          </a:solidFill>
                        </a:rPr>
                        <a:t>-3</a:t>
                      </a:r>
                    </a:p>
                  </a:txBody>
                  <a:tcPr marL="0" marR="0" marT="0" marB="0" anchor="ctr">
                    <a:solidFill>
                      <a:schemeClr val="accent5"/>
                    </a:solidFill>
                  </a:tcPr>
                </a:tc>
                <a:tc>
                  <a:txBody>
                    <a:bodyPr/>
                    <a:lstStyle/>
                    <a:p>
                      <a:pPr algn="ctr"/>
                      <a:r>
                        <a:rPr lang="de-DE" sz="900"/>
                        <a:t>11</a:t>
                      </a:r>
                    </a:p>
                  </a:txBody>
                  <a:tcPr marL="0" marR="0" marT="0" marB="0" anchor="ctr"/>
                </a:tc>
                <a:tc>
                  <a:txBody>
                    <a:bodyPr/>
                    <a:lstStyle/>
                    <a:p>
                      <a:pPr algn="ctr"/>
                      <a:r>
                        <a:rPr lang="de-DE" sz="900"/>
                        <a:t>11</a:t>
                      </a:r>
                    </a:p>
                  </a:txBody>
                  <a:tcPr marL="0" marR="0" marT="0" marB="0" anchor="ctr"/>
                </a:tc>
                <a:tc>
                  <a:txBody>
                    <a:bodyPr/>
                    <a:lstStyle/>
                    <a:p>
                      <a:pPr algn="ctr"/>
                      <a:r>
                        <a:rPr lang="de-DE" sz="900"/>
                        <a:t>11</a:t>
                      </a:r>
                    </a:p>
                  </a:txBody>
                  <a:tcPr marL="0" marR="0" marT="0" marB="0" anchor="ctr"/>
                </a:tc>
                <a:tc>
                  <a:txBody>
                    <a:bodyPr/>
                    <a:lstStyle/>
                    <a:p>
                      <a:pPr algn="ctr"/>
                      <a:r>
                        <a:rPr lang="de-DE" sz="900"/>
                        <a:t>9</a:t>
                      </a:r>
                    </a:p>
                  </a:txBody>
                  <a:tcPr marL="0" marR="0" marT="0" marB="0" anchor="ctr"/>
                </a:tc>
                <a:tc>
                  <a:txBody>
                    <a:bodyPr/>
                    <a:lstStyle/>
                    <a:p>
                      <a:pPr algn="ctr"/>
                      <a:r>
                        <a:rPr lang="de-DE" sz="900"/>
                        <a:t>9</a:t>
                      </a:r>
                    </a:p>
                  </a:txBody>
                  <a:tcPr marL="0" marR="0" marT="0" marB="0" anchor="ctr"/>
                </a:tc>
                <a:tc>
                  <a:txBody>
                    <a:bodyPr/>
                    <a:lstStyle/>
                    <a:p>
                      <a:pPr algn="ctr"/>
                      <a:r>
                        <a:rPr lang="de-DE" sz="900"/>
                        <a:t>8</a:t>
                      </a:r>
                    </a:p>
                  </a:txBody>
                  <a:tcPr marL="0" marR="0" marT="0" marB="0" anchor="ctr"/>
                </a:tc>
                <a:tc>
                  <a:txBody>
                    <a:bodyPr/>
                    <a:lstStyle/>
                    <a:p>
                      <a:pPr algn="ctr"/>
                      <a:r>
                        <a:rPr lang="de-DE" sz="900"/>
                        <a:t>7</a:t>
                      </a:r>
                    </a:p>
                  </a:txBody>
                  <a:tcPr marL="0" marR="0" marT="0" marB="0" anchor="ctr"/>
                </a:tc>
                <a:tc>
                  <a:txBody>
                    <a:bodyPr/>
                    <a:lstStyle/>
                    <a:p>
                      <a:pPr algn="ctr"/>
                      <a:r>
                        <a:rPr lang="de-DE" sz="900"/>
                        <a:t>7</a:t>
                      </a:r>
                    </a:p>
                  </a:txBody>
                  <a:tcPr marL="0" marR="0" marT="0" marB="0" anchor="ctr"/>
                </a:tc>
                <a:tc>
                  <a:txBody>
                    <a:bodyPr/>
                    <a:lstStyle/>
                    <a:p>
                      <a:pPr algn="ctr"/>
                      <a:r>
                        <a:rPr lang="de-DE" sz="900"/>
                        <a:t>7</a:t>
                      </a:r>
                    </a:p>
                  </a:txBody>
                  <a:tcPr marL="0" marR="0" marT="0" marB="0" anchor="ctr"/>
                </a:tc>
                <a:tc>
                  <a:txBody>
                    <a:bodyPr/>
                    <a:lstStyle/>
                    <a:p>
                      <a:pPr algn="ctr"/>
                      <a:r>
                        <a:rPr lang="de-DE" sz="900"/>
                        <a:t>5</a:t>
                      </a:r>
                    </a:p>
                  </a:txBody>
                  <a:tcPr marL="0" marR="0" marT="0" marB="0" anchor="ctr"/>
                </a:tc>
                <a:tc>
                  <a:txBody>
                    <a:bodyPr/>
                    <a:lstStyle/>
                    <a:p>
                      <a:pPr algn="ctr"/>
                      <a:r>
                        <a:rPr lang="de-DE" sz="900"/>
                        <a:t>3</a:t>
                      </a:r>
                    </a:p>
                  </a:txBody>
                  <a:tcPr marL="0" marR="0" marT="0" marB="0" anchor="ctr"/>
                </a:tc>
                <a:tc>
                  <a:txBody>
                    <a:bodyPr/>
                    <a:lstStyle/>
                    <a:p>
                      <a:pPr algn="ctr"/>
                      <a:r>
                        <a:rPr lang="de-DE" sz="900"/>
                        <a:t>2</a:t>
                      </a:r>
                    </a:p>
                  </a:txBody>
                  <a:tcPr marL="0" marR="0" marT="0" marB="0" anchor="ctr"/>
                </a:tc>
                <a:tc>
                  <a:txBody>
                    <a:bodyPr/>
                    <a:lstStyle/>
                    <a:p>
                      <a:pPr algn="ctr"/>
                      <a:r>
                        <a:rPr lang="de-DE" sz="900"/>
                        <a:t>2</a:t>
                      </a:r>
                    </a:p>
                  </a:txBody>
                  <a:tcPr marL="0" marR="0" marT="0" marB="0" anchor="ctr"/>
                </a:tc>
                <a:tc>
                  <a:txBody>
                    <a:bodyPr/>
                    <a:lstStyle/>
                    <a:p>
                      <a:pPr algn="ctr"/>
                      <a:r>
                        <a:rPr lang="de-DE" sz="900"/>
                        <a:t>2</a:t>
                      </a:r>
                    </a:p>
                  </a:txBody>
                  <a:tcPr marL="0" marR="0" marT="0" marB="0" anchor="ctr"/>
                </a:tc>
                <a:tc>
                  <a:txBody>
                    <a:bodyPr/>
                    <a:lstStyle/>
                    <a:p>
                      <a:pPr algn="ctr"/>
                      <a:r>
                        <a:rPr lang="de-DE" sz="900"/>
                        <a:t>1</a:t>
                      </a:r>
                    </a:p>
                  </a:txBody>
                  <a:tcPr marL="0" marR="0" marT="0" marB="0" anchor="ctr"/>
                </a:tc>
                <a:tc>
                  <a:txBody>
                    <a:bodyPr/>
                    <a:lstStyle/>
                    <a:p>
                      <a:pPr algn="ctr"/>
                      <a:r>
                        <a:rPr lang="de-DE" sz="900"/>
                        <a:t>0</a:t>
                      </a:r>
                    </a:p>
                  </a:txBody>
                  <a:tcPr marL="0" marR="0" marT="0" marB="0" anchor="ctr"/>
                </a:tc>
                <a:tc>
                  <a:txBody>
                    <a:bodyPr/>
                    <a:lstStyle/>
                    <a:p>
                      <a:pPr algn="ctr"/>
                      <a:endParaRPr lang="de-DE" sz="900"/>
                    </a:p>
                  </a:txBody>
                  <a:tcPr marL="0" marR="0" marT="0" marB="0" anchor="ctr"/>
                </a:tc>
                <a:tc>
                  <a:txBody>
                    <a:bodyPr/>
                    <a:lstStyle/>
                    <a:p>
                      <a:pPr algn="ctr"/>
                      <a:endParaRPr lang="de-DE" sz="900"/>
                    </a:p>
                  </a:txBody>
                  <a:tcPr marL="0" marR="0" marT="0" marB="0" anchor="ctr"/>
                </a:tc>
                <a:tc>
                  <a:txBody>
                    <a:bodyPr/>
                    <a:lstStyle/>
                    <a:p>
                      <a:pPr algn="ctr"/>
                      <a:endParaRPr lang="de-DE" sz="900"/>
                    </a:p>
                  </a:txBody>
                  <a:tcPr marL="0" marR="0" marT="0" marB="0" anchor="ctr"/>
                </a:tc>
                <a:extLst>
                  <a:ext uri="{0D108BD9-81ED-4DB2-BD59-A6C34878D82A}">
                    <a16:rowId xmlns:a16="http://schemas.microsoft.com/office/drawing/2014/main" val="3329168346"/>
                  </a:ext>
                </a:extLst>
              </a:tr>
              <a:tr h="2033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800">
                          <a:solidFill>
                            <a:schemeClr val="bg1"/>
                          </a:solidFill>
                        </a:rPr>
                        <a:t>Pbo + Aza MRD ≥10</a:t>
                      </a:r>
                      <a:r>
                        <a:rPr lang="de-DE" sz="800" baseline="30000">
                          <a:solidFill>
                            <a:schemeClr val="bg1"/>
                          </a:solidFill>
                        </a:rPr>
                        <a:t>-3</a:t>
                      </a:r>
                    </a:p>
                  </a:txBody>
                  <a:tcPr marL="0" marR="0" marT="0" marB="0" anchor="ctr">
                    <a:solidFill>
                      <a:schemeClr val="accent5">
                        <a:lumMod val="50000"/>
                      </a:schemeClr>
                    </a:solidFill>
                  </a:tcPr>
                </a:tc>
                <a:tc>
                  <a:txBody>
                    <a:bodyPr/>
                    <a:lstStyle/>
                    <a:p>
                      <a:pPr algn="ctr"/>
                      <a:r>
                        <a:rPr lang="de-DE" sz="900"/>
                        <a:t>24</a:t>
                      </a:r>
                    </a:p>
                  </a:txBody>
                  <a:tcPr marL="0" marR="0" marT="0" marB="0" anchor="ctr"/>
                </a:tc>
                <a:tc>
                  <a:txBody>
                    <a:bodyPr/>
                    <a:lstStyle/>
                    <a:p>
                      <a:pPr algn="ctr"/>
                      <a:r>
                        <a:rPr lang="de-DE" sz="900"/>
                        <a:t>23</a:t>
                      </a:r>
                    </a:p>
                  </a:txBody>
                  <a:tcPr marL="0" marR="0" marT="0" marB="0" anchor="ctr"/>
                </a:tc>
                <a:tc>
                  <a:txBody>
                    <a:bodyPr/>
                    <a:lstStyle/>
                    <a:p>
                      <a:pPr algn="ctr"/>
                      <a:r>
                        <a:rPr lang="de-DE" sz="900"/>
                        <a:t>18</a:t>
                      </a:r>
                    </a:p>
                  </a:txBody>
                  <a:tcPr marL="0" marR="0" marT="0" marB="0" anchor="ctr"/>
                </a:tc>
                <a:tc>
                  <a:txBody>
                    <a:bodyPr/>
                    <a:lstStyle/>
                    <a:p>
                      <a:pPr algn="ctr"/>
                      <a:r>
                        <a:rPr lang="de-DE" sz="900"/>
                        <a:t>17</a:t>
                      </a:r>
                    </a:p>
                  </a:txBody>
                  <a:tcPr marL="0" marR="0" marT="0" marB="0" anchor="ctr"/>
                </a:tc>
                <a:tc>
                  <a:txBody>
                    <a:bodyPr/>
                    <a:lstStyle/>
                    <a:p>
                      <a:pPr algn="ctr"/>
                      <a:r>
                        <a:rPr lang="de-DE" sz="900"/>
                        <a:t>16</a:t>
                      </a:r>
                    </a:p>
                  </a:txBody>
                  <a:tcPr marL="0" marR="0" marT="0" marB="0" anchor="ctr"/>
                </a:tc>
                <a:tc>
                  <a:txBody>
                    <a:bodyPr/>
                    <a:lstStyle/>
                    <a:p>
                      <a:pPr algn="ctr"/>
                      <a:r>
                        <a:rPr lang="de-DE" sz="900"/>
                        <a:t>13</a:t>
                      </a:r>
                    </a:p>
                  </a:txBody>
                  <a:tcPr marL="0" marR="0" marT="0" marB="0" anchor="ctr"/>
                </a:tc>
                <a:tc>
                  <a:txBody>
                    <a:bodyPr/>
                    <a:lstStyle/>
                    <a:p>
                      <a:pPr algn="ctr"/>
                      <a:r>
                        <a:rPr lang="de-DE" sz="900"/>
                        <a:t>11</a:t>
                      </a:r>
                    </a:p>
                  </a:txBody>
                  <a:tcPr marL="0" marR="0" marT="0" marB="0" anchor="ctr"/>
                </a:tc>
                <a:tc>
                  <a:txBody>
                    <a:bodyPr/>
                    <a:lstStyle/>
                    <a:p>
                      <a:pPr algn="ctr"/>
                      <a:r>
                        <a:rPr lang="de-DE" sz="900"/>
                        <a:t>7</a:t>
                      </a:r>
                    </a:p>
                  </a:txBody>
                  <a:tcPr marL="0" marR="0" marT="0" marB="0" anchor="ctr"/>
                </a:tc>
                <a:tc>
                  <a:txBody>
                    <a:bodyPr/>
                    <a:lstStyle/>
                    <a:p>
                      <a:pPr algn="ctr"/>
                      <a:r>
                        <a:rPr lang="de-DE" sz="900"/>
                        <a:t>7</a:t>
                      </a:r>
                    </a:p>
                  </a:txBody>
                  <a:tcPr marL="0" marR="0" marT="0" marB="0" anchor="ctr"/>
                </a:tc>
                <a:tc>
                  <a:txBody>
                    <a:bodyPr/>
                    <a:lstStyle/>
                    <a:p>
                      <a:pPr algn="ctr"/>
                      <a:r>
                        <a:rPr lang="de-DE" sz="900"/>
                        <a:t>6</a:t>
                      </a:r>
                    </a:p>
                  </a:txBody>
                  <a:tcPr marL="0" marR="0" marT="0" marB="0" anchor="ctr"/>
                </a:tc>
                <a:tc>
                  <a:txBody>
                    <a:bodyPr/>
                    <a:lstStyle/>
                    <a:p>
                      <a:pPr algn="ctr"/>
                      <a:r>
                        <a:rPr lang="de-DE" sz="900"/>
                        <a:t>6</a:t>
                      </a:r>
                    </a:p>
                  </a:txBody>
                  <a:tcPr marL="0" marR="0" marT="0" marB="0" anchor="ctr"/>
                </a:tc>
                <a:tc>
                  <a:txBody>
                    <a:bodyPr/>
                    <a:lstStyle/>
                    <a:p>
                      <a:pPr algn="ctr"/>
                      <a:r>
                        <a:rPr lang="de-DE" sz="900"/>
                        <a:t>4</a:t>
                      </a:r>
                    </a:p>
                  </a:txBody>
                  <a:tcPr marL="0" marR="0" marT="0" marB="0" anchor="ctr"/>
                </a:tc>
                <a:tc>
                  <a:txBody>
                    <a:bodyPr/>
                    <a:lstStyle/>
                    <a:p>
                      <a:pPr algn="ctr"/>
                      <a:r>
                        <a:rPr lang="de-DE" sz="900"/>
                        <a:t>3</a:t>
                      </a:r>
                    </a:p>
                  </a:txBody>
                  <a:tcPr marL="0" marR="0" marT="0" marB="0" anchor="ctr"/>
                </a:tc>
                <a:tc>
                  <a:txBody>
                    <a:bodyPr/>
                    <a:lstStyle/>
                    <a:p>
                      <a:pPr algn="ctr"/>
                      <a:r>
                        <a:rPr lang="de-DE" sz="900"/>
                        <a:t>3</a:t>
                      </a:r>
                    </a:p>
                  </a:txBody>
                  <a:tcPr marL="0" marR="0" marT="0" marB="0" anchor="ctr"/>
                </a:tc>
                <a:tc>
                  <a:txBody>
                    <a:bodyPr/>
                    <a:lstStyle/>
                    <a:p>
                      <a:pPr algn="ctr"/>
                      <a:r>
                        <a:rPr lang="de-DE" sz="900"/>
                        <a:t>2</a:t>
                      </a:r>
                    </a:p>
                  </a:txBody>
                  <a:tcPr marL="0" marR="0" marT="0" marB="0" anchor="ctr"/>
                </a:tc>
                <a:tc>
                  <a:txBody>
                    <a:bodyPr/>
                    <a:lstStyle/>
                    <a:p>
                      <a:pPr algn="ctr"/>
                      <a:r>
                        <a:rPr lang="de-DE" sz="900"/>
                        <a:t>0</a:t>
                      </a:r>
                    </a:p>
                  </a:txBody>
                  <a:tcPr marL="0" marR="0" marT="0" marB="0" anchor="ctr"/>
                </a:tc>
                <a:tc>
                  <a:txBody>
                    <a:bodyPr/>
                    <a:lstStyle/>
                    <a:p>
                      <a:pPr algn="ctr"/>
                      <a:endParaRPr lang="de-DE" sz="900"/>
                    </a:p>
                  </a:txBody>
                  <a:tcPr marL="0" marR="0" marT="0" marB="0" anchor="ctr"/>
                </a:tc>
                <a:tc>
                  <a:txBody>
                    <a:bodyPr/>
                    <a:lstStyle/>
                    <a:p>
                      <a:pPr algn="ctr"/>
                      <a:endParaRPr lang="de-DE" sz="900"/>
                    </a:p>
                  </a:txBody>
                  <a:tcPr marL="0" marR="0" marT="0" marB="0" anchor="ctr"/>
                </a:tc>
                <a:tc>
                  <a:txBody>
                    <a:bodyPr/>
                    <a:lstStyle/>
                    <a:p>
                      <a:pPr algn="ctr"/>
                      <a:endParaRPr lang="de-DE" sz="900"/>
                    </a:p>
                  </a:txBody>
                  <a:tcPr marL="0" marR="0" marT="0" marB="0" anchor="ctr"/>
                </a:tc>
                <a:extLst>
                  <a:ext uri="{0D108BD9-81ED-4DB2-BD59-A6C34878D82A}">
                    <a16:rowId xmlns:a16="http://schemas.microsoft.com/office/drawing/2014/main" val="691739372"/>
                  </a:ext>
                </a:extLst>
              </a:tr>
            </a:tbl>
          </a:graphicData>
        </a:graphic>
      </p:graphicFrame>
      <p:graphicFrame>
        <p:nvGraphicFramePr>
          <p:cNvPr id="8" name="Tabelle 7">
            <a:extLst>
              <a:ext uri="{FF2B5EF4-FFF2-40B4-BE49-F238E27FC236}">
                <a16:creationId xmlns:a16="http://schemas.microsoft.com/office/drawing/2014/main" id="{1D70EF6F-B41D-91E0-9805-AE6A36320EBC}"/>
              </a:ext>
            </a:extLst>
          </p:cNvPr>
          <p:cNvGraphicFramePr>
            <a:graphicFrameLocks noGrp="1"/>
          </p:cNvGraphicFramePr>
          <p:nvPr>
            <p:extLst>
              <p:ext uri="{D42A27DB-BD31-4B8C-83A1-F6EECF244321}">
                <p14:modId xmlns:p14="http://schemas.microsoft.com/office/powerpoint/2010/main" val="2001680726"/>
              </p:ext>
            </p:extLst>
          </p:nvPr>
        </p:nvGraphicFramePr>
        <p:xfrm>
          <a:off x="440300" y="4843273"/>
          <a:ext cx="5375803" cy="610119"/>
        </p:xfrm>
        <a:graphic>
          <a:graphicData uri="http://schemas.openxmlformats.org/drawingml/2006/table">
            <a:tbl>
              <a:tblPr firstRow="1" bandRow="1">
                <a:tableStyleId>{5C22544A-7EE6-4342-B048-85BDC9FD1C3A}</a:tableStyleId>
              </a:tblPr>
              <a:tblGrid>
                <a:gridCol w="597361">
                  <a:extLst>
                    <a:ext uri="{9D8B030D-6E8A-4147-A177-3AD203B41FA5}">
                      <a16:colId xmlns:a16="http://schemas.microsoft.com/office/drawing/2014/main" val="12144703"/>
                    </a:ext>
                  </a:extLst>
                </a:gridCol>
                <a:gridCol w="265469">
                  <a:extLst>
                    <a:ext uri="{9D8B030D-6E8A-4147-A177-3AD203B41FA5}">
                      <a16:colId xmlns:a16="http://schemas.microsoft.com/office/drawing/2014/main" val="4216138728"/>
                    </a:ext>
                  </a:extLst>
                </a:gridCol>
                <a:gridCol w="265469">
                  <a:extLst>
                    <a:ext uri="{9D8B030D-6E8A-4147-A177-3AD203B41FA5}">
                      <a16:colId xmlns:a16="http://schemas.microsoft.com/office/drawing/2014/main" val="917031147"/>
                    </a:ext>
                  </a:extLst>
                </a:gridCol>
                <a:gridCol w="265469">
                  <a:extLst>
                    <a:ext uri="{9D8B030D-6E8A-4147-A177-3AD203B41FA5}">
                      <a16:colId xmlns:a16="http://schemas.microsoft.com/office/drawing/2014/main" val="3868012081"/>
                    </a:ext>
                  </a:extLst>
                </a:gridCol>
                <a:gridCol w="265469">
                  <a:extLst>
                    <a:ext uri="{9D8B030D-6E8A-4147-A177-3AD203B41FA5}">
                      <a16:colId xmlns:a16="http://schemas.microsoft.com/office/drawing/2014/main" val="1482656817"/>
                    </a:ext>
                  </a:extLst>
                </a:gridCol>
                <a:gridCol w="265469">
                  <a:extLst>
                    <a:ext uri="{9D8B030D-6E8A-4147-A177-3AD203B41FA5}">
                      <a16:colId xmlns:a16="http://schemas.microsoft.com/office/drawing/2014/main" val="960663959"/>
                    </a:ext>
                  </a:extLst>
                </a:gridCol>
                <a:gridCol w="265469">
                  <a:extLst>
                    <a:ext uri="{9D8B030D-6E8A-4147-A177-3AD203B41FA5}">
                      <a16:colId xmlns:a16="http://schemas.microsoft.com/office/drawing/2014/main" val="2459893048"/>
                    </a:ext>
                  </a:extLst>
                </a:gridCol>
                <a:gridCol w="265469">
                  <a:extLst>
                    <a:ext uri="{9D8B030D-6E8A-4147-A177-3AD203B41FA5}">
                      <a16:colId xmlns:a16="http://schemas.microsoft.com/office/drawing/2014/main" val="905794737"/>
                    </a:ext>
                  </a:extLst>
                </a:gridCol>
                <a:gridCol w="265469">
                  <a:extLst>
                    <a:ext uri="{9D8B030D-6E8A-4147-A177-3AD203B41FA5}">
                      <a16:colId xmlns:a16="http://schemas.microsoft.com/office/drawing/2014/main" val="1546272243"/>
                    </a:ext>
                  </a:extLst>
                </a:gridCol>
                <a:gridCol w="265469">
                  <a:extLst>
                    <a:ext uri="{9D8B030D-6E8A-4147-A177-3AD203B41FA5}">
                      <a16:colId xmlns:a16="http://schemas.microsoft.com/office/drawing/2014/main" val="1880072997"/>
                    </a:ext>
                  </a:extLst>
                </a:gridCol>
                <a:gridCol w="265469">
                  <a:extLst>
                    <a:ext uri="{9D8B030D-6E8A-4147-A177-3AD203B41FA5}">
                      <a16:colId xmlns:a16="http://schemas.microsoft.com/office/drawing/2014/main" val="67345015"/>
                    </a:ext>
                  </a:extLst>
                </a:gridCol>
                <a:gridCol w="265469">
                  <a:extLst>
                    <a:ext uri="{9D8B030D-6E8A-4147-A177-3AD203B41FA5}">
                      <a16:colId xmlns:a16="http://schemas.microsoft.com/office/drawing/2014/main" val="4280510421"/>
                    </a:ext>
                  </a:extLst>
                </a:gridCol>
                <a:gridCol w="265469">
                  <a:extLst>
                    <a:ext uri="{9D8B030D-6E8A-4147-A177-3AD203B41FA5}">
                      <a16:colId xmlns:a16="http://schemas.microsoft.com/office/drawing/2014/main" val="66188394"/>
                    </a:ext>
                  </a:extLst>
                </a:gridCol>
                <a:gridCol w="265469">
                  <a:extLst>
                    <a:ext uri="{9D8B030D-6E8A-4147-A177-3AD203B41FA5}">
                      <a16:colId xmlns:a16="http://schemas.microsoft.com/office/drawing/2014/main" val="3596896943"/>
                    </a:ext>
                  </a:extLst>
                </a:gridCol>
                <a:gridCol w="265469">
                  <a:extLst>
                    <a:ext uri="{9D8B030D-6E8A-4147-A177-3AD203B41FA5}">
                      <a16:colId xmlns:a16="http://schemas.microsoft.com/office/drawing/2014/main" val="1171050306"/>
                    </a:ext>
                  </a:extLst>
                </a:gridCol>
                <a:gridCol w="265469">
                  <a:extLst>
                    <a:ext uri="{9D8B030D-6E8A-4147-A177-3AD203B41FA5}">
                      <a16:colId xmlns:a16="http://schemas.microsoft.com/office/drawing/2014/main" val="191665247"/>
                    </a:ext>
                  </a:extLst>
                </a:gridCol>
                <a:gridCol w="265469">
                  <a:extLst>
                    <a:ext uri="{9D8B030D-6E8A-4147-A177-3AD203B41FA5}">
                      <a16:colId xmlns:a16="http://schemas.microsoft.com/office/drawing/2014/main" val="1945465521"/>
                    </a:ext>
                  </a:extLst>
                </a:gridCol>
                <a:gridCol w="265469">
                  <a:extLst>
                    <a:ext uri="{9D8B030D-6E8A-4147-A177-3AD203B41FA5}">
                      <a16:colId xmlns:a16="http://schemas.microsoft.com/office/drawing/2014/main" val="1944978963"/>
                    </a:ext>
                  </a:extLst>
                </a:gridCol>
                <a:gridCol w="265469">
                  <a:extLst>
                    <a:ext uri="{9D8B030D-6E8A-4147-A177-3AD203B41FA5}">
                      <a16:colId xmlns:a16="http://schemas.microsoft.com/office/drawing/2014/main" val="1245205831"/>
                    </a:ext>
                  </a:extLst>
                </a:gridCol>
              </a:tblGrid>
              <a:tr h="203373">
                <a:tc gridSpan="19">
                  <a:txBody>
                    <a:bodyPr/>
                    <a:lstStyle/>
                    <a:p>
                      <a:r>
                        <a:rPr lang="de-DE" sz="900"/>
                        <a:t>No. patients at risk</a:t>
                      </a:r>
                    </a:p>
                  </a:txBody>
                  <a:tcPr marL="72000" marR="0" marT="0" marB="0" anchor="ctr">
                    <a:solidFill>
                      <a:srgbClr val="002A5C"/>
                    </a:solidFill>
                  </a:tcPr>
                </a:tc>
                <a:tc hMerge="1">
                  <a:txBody>
                    <a:bodyPr/>
                    <a:lstStyle/>
                    <a:p>
                      <a:r>
                        <a:rPr lang="de-DE" sz="1050" err="1"/>
                        <a:t>Number</a:t>
                      </a:r>
                      <a:r>
                        <a:rPr lang="de-DE" sz="1050"/>
                        <a:t> at </a:t>
                      </a:r>
                      <a:r>
                        <a:rPr lang="de-DE" sz="1050" err="1"/>
                        <a:t>risk</a:t>
                      </a:r>
                      <a:endParaRPr lang="de-DE" sz="1050"/>
                    </a:p>
                  </a:txBody>
                  <a:tcPr marL="72000" marR="0" marT="0" marB="0" anchor="ctr">
                    <a:solidFill>
                      <a:srgbClr val="002A5C"/>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45598865"/>
                  </a:ext>
                </a:extLst>
              </a:tr>
              <a:tr h="2033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900">
                          <a:solidFill>
                            <a:schemeClr val="bg1"/>
                          </a:solidFill>
                        </a:rPr>
                        <a:t>Ven + Aza</a:t>
                      </a:r>
                      <a:endParaRPr lang="de-DE" sz="900" baseline="30000">
                        <a:solidFill>
                          <a:schemeClr val="bg1"/>
                        </a:solidFill>
                      </a:endParaRPr>
                    </a:p>
                  </a:txBody>
                  <a:tcPr marL="0" marR="0" marT="0" marB="0" anchor="ctr">
                    <a:solidFill>
                      <a:schemeClr val="accent3"/>
                    </a:solidFill>
                  </a:tcPr>
                </a:tc>
                <a:tc>
                  <a:txBody>
                    <a:bodyPr/>
                    <a:lstStyle/>
                    <a:p>
                      <a:pPr algn="ctr"/>
                      <a:r>
                        <a:rPr lang="de-DE" sz="900"/>
                        <a:t>61</a:t>
                      </a:r>
                    </a:p>
                  </a:txBody>
                  <a:tcPr marL="0" marR="0" marT="0" marB="0" anchor="ctr"/>
                </a:tc>
                <a:tc>
                  <a:txBody>
                    <a:bodyPr/>
                    <a:lstStyle/>
                    <a:p>
                      <a:pPr algn="ctr"/>
                      <a:r>
                        <a:rPr lang="de-DE" sz="900"/>
                        <a:t>51</a:t>
                      </a:r>
                    </a:p>
                  </a:txBody>
                  <a:tcPr marL="0" marR="0" marT="0" marB="0" anchor="ctr"/>
                </a:tc>
                <a:tc>
                  <a:txBody>
                    <a:bodyPr/>
                    <a:lstStyle/>
                    <a:p>
                      <a:pPr algn="ctr"/>
                      <a:r>
                        <a:rPr lang="de-DE" sz="900"/>
                        <a:t>48</a:t>
                      </a:r>
                    </a:p>
                  </a:txBody>
                  <a:tcPr marL="0" marR="0" marT="0" marB="0" anchor="ctr"/>
                </a:tc>
                <a:tc>
                  <a:txBody>
                    <a:bodyPr/>
                    <a:lstStyle/>
                    <a:p>
                      <a:pPr algn="ctr"/>
                      <a:r>
                        <a:rPr lang="de-DE" sz="900"/>
                        <a:t>44</a:t>
                      </a:r>
                    </a:p>
                  </a:txBody>
                  <a:tcPr marL="0" marR="0" marT="0" marB="0" anchor="ctr"/>
                </a:tc>
                <a:tc>
                  <a:txBody>
                    <a:bodyPr/>
                    <a:lstStyle/>
                    <a:p>
                      <a:pPr algn="ctr"/>
                      <a:r>
                        <a:rPr lang="de-DE" sz="900"/>
                        <a:t>39</a:t>
                      </a:r>
                    </a:p>
                  </a:txBody>
                  <a:tcPr marL="0" marR="0" marT="0" marB="0" anchor="ctr"/>
                </a:tc>
                <a:tc>
                  <a:txBody>
                    <a:bodyPr/>
                    <a:lstStyle/>
                    <a:p>
                      <a:pPr algn="ctr"/>
                      <a:r>
                        <a:rPr lang="de-DE" sz="900"/>
                        <a:t>35</a:t>
                      </a:r>
                    </a:p>
                  </a:txBody>
                  <a:tcPr marL="0" marR="0" marT="0" marB="0" anchor="ctr"/>
                </a:tc>
                <a:tc>
                  <a:txBody>
                    <a:bodyPr/>
                    <a:lstStyle/>
                    <a:p>
                      <a:pPr algn="ctr"/>
                      <a:r>
                        <a:rPr lang="de-DE" sz="900"/>
                        <a:t>31</a:t>
                      </a:r>
                    </a:p>
                  </a:txBody>
                  <a:tcPr marL="0" marR="0" marT="0" marB="0" anchor="ctr"/>
                </a:tc>
                <a:tc>
                  <a:txBody>
                    <a:bodyPr/>
                    <a:lstStyle/>
                    <a:p>
                      <a:pPr algn="ctr"/>
                      <a:r>
                        <a:rPr lang="de-DE" sz="900"/>
                        <a:t>29</a:t>
                      </a:r>
                    </a:p>
                  </a:txBody>
                  <a:tcPr marL="0" marR="0" marT="0" marB="0" anchor="ctr"/>
                </a:tc>
                <a:tc>
                  <a:txBody>
                    <a:bodyPr/>
                    <a:lstStyle/>
                    <a:p>
                      <a:pPr algn="ctr"/>
                      <a:r>
                        <a:rPr lang="de-DE" sz="900"/>
                        <a:t>29</a:t>
                      </a:r>
                    </a:p>
                  </a:txBody>
                  <a:tcPr marL="0" marR="0" marT="0" marB="0" anchor="ctr"/>
                </a:tc>
                <a:tc>
                  <a:txBody>
                    <a:bodyPr/>
                    <a:lstStyle/>
                    <a:p>
                      <a:pPr algn="ctr"/>
                      <a:r>
                        <a:rPr lang="de-DE" sz="900"/>
                        <a:t>24</a:t>
                      </a:r>
                    </a:p>
                  </a:txBody>
                  <a:tcPr marL="0" marR="0" marT="0" marB="0" anchor="ctr"/>
                </a:tc>
                <a:tc>
                  <a:txBody>
                    <a:bodyPr/>
                    <a:lstStyle/>
                    <a:p>
                      <a:pPr algn="ctr"/>
                      <a:r>
                        <a:rPr lang="de-DE" sz="900"/>
                        <a:t>21</a:t>
                      </a:r>
                    </a:p>
                  </a:txBody>
                  <a:tcPr marL="0" marR="0" marT="0" marB="0" anchor="ctr"/>
                </a:tc>
                <a:tc>
                  <a:txBody>
                    <a:bodyPr/>
                    <a:lstStyle/>
                    <a:p>
                      <a:pPr algn="ctr"/>
                      <a:r>
                        <a:rPr lang="de-DE" sz="900"/>
                        <a:t>19</a:t>
                      </a:r>
                    </a:p>
                  </a:txBody>
                  <a:tcPr marL="0" marR="0" marT="0" marB="0" anchor="ctr"/>
                </a:tc>
                <a:tc>
                  <a:txBody>
                    <a:bodyPr/>
                    <a:lstStyle/>
                    <a:p>
                      <a:pPr algn="ctr"/>
                      <a:r>
                        <a:rPr lang="de-DE" sz="900"/>
                        <a:t>15</a:t>
                      </a:r>
                    </a:p>
                  </a:txBody>
                  <a:tcPr marL="0" marR="0" marT="0" marB="0" anchor="ctr"/>
                </a:tc>
                <a:tc>
                  <a:txBody>
                    <a:bodyPr/>
                    <a:lstStyle/>
                    <a:p>
                      <a:pPr algn="ctr"/>
                      <a:r>
                        <a:rPr lang="de-DE" sz="900"/>
                        <a:t>11</a:t>
                      </a:r>
                    </a:p>
                  </a:txBody>
                  <a:tcPr marL="0" marR="0" marT="0" marB="0" anchor="ctr"/>
                </a:tc>
                <a:tc>
                  <a:txBody>
                    <a:bodyPr/>
                    <a:lstStyle/>
                    <a:p>
                      <a:pPr algn="ctr"/>
                      <a:r>
                        <a:rPr lang="de-DE" sz="900"/>
                        <a:t>9</a:t>
                      </a:r>
                    </a:p>
                  </a:txBody>
                  <a:tcPr marL="0" marR="0" marT="0" marB="0" anchor="ctr"/>
                </a:tc>
                <a:tc>
                  <a:txBody>
                    <a:bodyPr/>
                    <a:lstStyle/>
                    <a:p>
                      <a:pPr algn="ctr"/>
                      <a:r>
                        <a:rPr lang="de-DE" sz="900"/>
                        <a:t>8</a:t>
                      </a:r>
                    </a:p>
                  </a:txBody>
                  <a:tcPr marL="0" marR="0" marT="0" marB="0" anchor="ctr"/>
                </a:tc>
                <a:tc>
                  <a:txBody>
                    <a:bodyPr/>
                    <a:lstStyle/>
                    <a:p>
                      <a:pPr algn="ctr"/>
                      <a:r>
                        <a:rPr lang="de-DE" sz="900"/>
                        <a:t>3</a:t>
                      </a:r>
                    </a:p>
                  </a:txBody>
                  <a:tcPr marL="0" marR="0" marT="0" marB="0" anchor="ctr"/>
                </a:tc>
                <a:tc>
                  <a:txBody>
                    <a:bodyPr/>
                    <a:lstStyle/>
                    <a:p>
                      <a:pPr algn="ctr"/>
                      <a:r>
                        <a:rPr lang="de-DE" sz="900"/>
                        <a:t>0</a:t>
                      </a:r>
                    </a:p>
                  </a:txBody>
                  <a:tcPr marL="0" marR="0" marT="0" marB="0" anchor="ctr"/>
                </a:tc>
                <a:extLst>
                  <a:ext uri="{0D108BD9-81ED-4DB2-BD59-A6C34878D82A}">
                    <a16:rowId xmlns:a16="http://schemas.microsoft.com/office/drawing/2014/main" val="2987814825"/>
                  </a:ext>
                </a:extLst>
              </a:tr>
              <a:tr h="2033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800">
                          <a:solidFill>
                            <a:schemeClr val="bg1"/>
                          </a:solidFill>
                        </a:rPr>
                        <a:t>Pbo + Aza </a:t>
                      </a:r>
                      <a:endParaRPr lang="de-DE" sz="800" baseline="30000">
                        <a:solidFill>
                          <a:schemeClr val="bg1"/>
                        </a:solidFill>
                      </a:endParaRPr>
                    </a:p>
                  </a:txBody>
                  <a:tcPr marL="0" marR="0" marT="0" marB="0" anchor="ctr">
                    <a:solidFill>
                      <a:schemeClr val="accent5"/>
                    </a:solidFill>
                  </a:tcPr>
                </a:tc>
                <a:tc>
                  <a:txBody>
                    <a:bodyPr/>
                    <a:lstStyle/>
                    <a:p>
                      <a:pPr algn="ctr"/>
                      <a:r>
                        <a:rPr lang="de-DE" sz="900"/>
                        <a:t>28</a:t>
                      </a:r>
                    </a:p>
                  </a:txBody>
                  <a:tcPr marL="0" marR="0" marT="0" marB="0" anchor="ctr"/>
                </a:tc>
                <a:tc>
                  <a:txBody>
                    <a:bodyPr/>
                    <a:lstStyle/>
                    <a:p>
                      <a:pPr algn="ctr"/>
                      <a:r>
                        <a:rPr lang="de-DE" sz="900"/>
                        <a:t>17</a:t>
                      </a:r>
                    </a:p>
                  </a:txBody>
                  <a:tcPr marL="0" marR="0" marT="0" marB="0" anchor="ctr"/>
                </a:tc>
                <a:tc>
                  <a:txBody>
                    <a:bodyPr/>
                    <a:lstStyle/>
                    <a:p>
                      <a:pPr algn="ctr"/>
                      <a:r>
                        <a:rPr lang="de-DE" sz="900"/>
                        <a:t>14</a:t>
                      </a:r>
                    </a:p>
                  </a:txBody>
                  <a:tcPr marL="0" marR="0" marT="0" marB="0" anchor="ctr"/>
                </a:tc>
                <a:tc>
                  <a:txBody>
                    <a:bodyPr/>
                    <a:lstStyle/>
                    <a:p>
                      <a:pPr algn="ctr"/>
                      <a:r>
                        <a:rPr lang="de-DE" sz="900"/>
                        <a:t>12</a:t>
                      </a:r>
                    </a:p>
                  </a:txBody>
                  <a:tcPr marL="0" marR="0" marT="0" marB="0" anchor="ctr"/>
                </a:tc>
                <a:tc>
                  <a:txBody>
                    <a:bodyPr/>
                    <a:lstStyle/>
                    <a:p>
                      <a:pPr algn="ctr"/>
                      <a:r>
                        <a:rPr lang="de-DE" sz="900"/>
                        <a:t>10</a:t>
                      </a:r>
                    </a:p>
                  </a:txBody>
                  <a:tcPr marL="0" marR="0" marT="0" marB="0" anchor="ctr"/>
                </a:tc>
                <a:tc>
                  <a:txBody>
                    <a:bodyPr/>
                    <a:lstStyle/>
                    <a:p>
                      <a:pPr algn="ctr"/>
                      <a:r>
                        <a:rPr lang="de-DE" sz="900"/>
                        <a:t>5</a:t>
                      </a:r>
                    </a:p>
                  </a:txBody>
                  <a:tcPr marL="0" marR="0" marT="0" marB="0" anchor="ctr"/>
                </a:tc>
                <a:tc>
                  <a:txBody>
                    <a:bodyPr/>
                    <a:lstStyle/>
                    <a:p>
                      <a:pPr algn="ctr"/>
                      <a:r>
                        <a:rPr lang="de-DE" sz="900"/>
                        <a:t>4</a:t>
                      </a:r>
                    </a:p>
                  </a:txBody>
                  <a:tcPr marL="0" marR="0" marT="0" marB="0" anchor="ctr"/>
                </a:tc>
                <a:tc>
                  <a:txBody>
                    <a:bodyPr/>
                    <a:lstStyle/>
                    <a:p>
                      <a:pPr algn="ctr"/>
                      <a:r>
                        <a:rPr lang="de-DE" sz="900"/>
                        <a:t>3</a:t>
                      </a:r>
                    </a:p>
                  </a:txBody>
                  <a:tcPr marL="0" marR="0" marT="0" marB="0" anchor="ctr"/>
                </a:tc>
                <a:tc>
                  <a:txBody>
                    <a:bodyPr/>
                    <a:lstStyle/>
                    <a:p>
                      <a:pPr algn="ctr"/>
                      <a:r>
                        <a:rPr lang="de-DE" sz="900"/>
                        <a:t>2</a:t>
                      </a:r>
                    </a:p>
                  </a:txBody>
                  <a:tcPr marL="0" marR="0" marT="0" marB="0" anchor="ctr"/>
                </a:tc>
                <a:tc>
                  <a:txBody>
                    <a:bodyPr/>
                    <a:lstStyle/>
                    <a:p>
                      <a:pPr algn="ctr"/>
                      <a:r>
                        <a:rPr lang="de-DE" sz="900"/>
                        <a:t>2</a:t>
                      </a:r>
                    </a:p>
                  </a:txBody>
                  <a:tcPr marL="0" marR="0" marT="0" marB="0" anchor="ctr"/>
                </a:tc>
                <a:tc>
                  <a:txBody>
                    <a:bodyPr/>
                    <a:lstStyle/>
                    <a:p>
                      <a:pPr algn="ctr"/>
                      <a:r>
                        <a:rPr lang="de-DE" sz="900"/>
                        <a:t>1</a:t>
                      </a:r>
                    </a:p>
                  </a:txBody>
                  <a:tcPr marL="0" marR="0" marT="0" marB="0" anchor="ctr"/>
                </a:tc>
                <a:tc>
                  <a:txBody>
                    <a:bodyPr/>
                    <a:lstStyle/>
                    <a:p>
                      <a:pPr algn="ctr"/>
                      <a:r>
                        <a:rPr lang="de-DE" sz="900"/>
                        <a:t>0</a:t>
                      </a:r>
                    </a:p>
                  </a:txBody>
                  <a:tcPr marL="0" marR="0" marT="0" marB="0" anchor="ctr"/>
                </a:tc>
                <a:tc>
                  <a:txBody>
                    <a:bodyPr/>
                    <a:lstStyle/>
                    <a:p>
                      <a:pPr algn="ctr"/>
                      <a:r>
                        <a:rPr lang="de-DE" sz="900"/>
                        <a:t>0</a:t>
                      </a:r>
                    </a:p>
                  </a:txBody>
                  <a:tcPr marL="0" marR="0" marT="0" marB="0" anchor="ctr"/>
                </a:tc>
                <a:tc>
                  <a:txBody>
                    <a:bodyPr/>
                    <a:lstStyle/>
                    <a:p>
                      <a:pPr algn="ctr"/>
                      <a:r>
                        <a:rPr lang="de-DE" sz="900"/>
                        <a:t>0</a:t>
                      </a:r>
                    </a:p>
                  </a:txBody>
                  <a:tcPr marL="0" marR="0" marT="0" marB="0" anchor="ctr"/>
                </a:tc>
                <a:tc>
                  <a:txBody>
                    <a:bodyPr/>
                    <a:lstStyle/>
                    <a:p>
                      <a:pPr algn="ctr"/>
                      <a:r>
                        <a:rPr lang="de-DE" sz="900"/>
                        <a:t>0</a:t>
                      </a:r>
                    </a:p>
                  </a:txBody>
                  <a:tcPr marL="0" marR="0" marT="0" marB="0" anchor="ctr"/>
                </a:tc>
                <a:tc>
                  <a:txBody>
                    <a:bodyPr/>
                    <a:lstStyle/>
                    <a:p>
                      <a:pPr algn="ctr"/>
                      <a:r>
                        <a:rPr lang="de-DE" sz="900"/>
                        <a:t>0</a:t>
                      </a:r>
                    </a:p>
                  </a:txBody>
                  <a:tcPr marL="0" marR="0" marT="0" marB="0" anchor="ctr"/>
                </a:tc>
                <a:tc>
                  <a:txBody>
                    <a:bodyPr/>
                    <a:lstStyle/>
                    <a:p>
                      <a:pPr algn="ctr"/>
                      <a:r>
                        <a:rPr lang="de-DE" sz="900"/>
                        <a:t>0</a:t>
                      </a:r>
                    </a:p>
                  </a:txBody>
                  <a:tcPr marL="0" marR="0" marT="0" marB="0" anchor="ctr"/>
                </a:tc>
                <a:tc>
                  <a:txBody>
                    <a:bodyPr/>
                    <a:lstStyle/>
                    <a:p>
                      <a:pPr algn="ctr"/>
                      <a:r>
                        <a:rPr lang="de-DE" sz="900"/>
                        <a:t>0</a:t>
                      </a:r>
                    </a:p>
                  </a:txBody>
                  <a:tcPr marL="0" marR="0" marT="0" marB="0" anchor="ctr"/>
                </a:tc>
                <a:extLst>
                  <a:ext uri="{0D108BD9-81ED-4DB2-BD59-A6C34878D82A}">
                    <a16:rowId xmlns:a16="http://schemas.microsoft.com/office/drawing/2014/main" val="3329168346"/>
                  </a:ext>
                </a:extLst>
              </a:tr>
            </a:tbl>
          </a:graphicData>
        </a:graphic>
      </p:graphicFrame>
      <p:graphicFrame>
        <p:nvGraphicFramePr>
          <p:cNvPr id="11" name="Diagramm 10">
            <a:extLst>
              <a:ext uri="{FF2B5EF4-FFF2-40B4-BE49-F238E27FC236}">
                <a16:creationId xmlns:a16="http://schemas.microsoft.com/office/drawing/2014/main" id="{0B190CE8-96FC-31A1-A7DB-43D57CB9FE3A}"/>
              </a:ext>
            </a:extLst>
          </p:cNvPr>
          <p:cNvGraphicFramePr/>
          <p:nvPr>
            <p:extLst>
              <p:ext uri="{D42A27DB-BD31-4B8C-83A1-F6EECF244321}">
                <p14:modId xmlns:p14="http://schemas.microsoft.com/office/powerpoint/2010/main" val="179460440"/>
              </p:ext>
            </p:extLst>
          </p:nvPr>
        </p:nvGraphicFramePr>
        <p:xfrm>
          <a:off x="6227790" y="2855626"/>
          <a:ext cx="5651823" cy="1682075"/>
        </p:xfrm>
        <a:graphic>
          <a:graphicData uri="http://schemas.openxmlformats.org/drawingml/2006/chart">
            <c:chart xmlns:c="http://schemas.openxmlformats.org/drawingml/2006/chart" xmlns:r="http://schemas.openxmlformats.org/officeDocument/2006/relationships" r:id="rId8"/>
          </a:graphicData>
        </a:graphic>
      </p:graphicFrame>
      <p:sp>
        <p:nvSpPr>
          <p:cNvPr id="15" name="Textfeld 14">
            <a:extLst>
              <a:ext uri="{FF2B5EF4-FFF2-40B4-BE49-F238E27FC236}">
                <a16:creationId xmlns:a16="http://schemas.microsoft.com/office/drawing/2014/main" id="{38B235E2-8590-AAB2-D944-F84E60D718C0}"/>
              </a:ext>
            </a:extLst>
          </p:cNvPr>
          <p:cNvSpPr txBox="1"/>
          <p:nvPr/>
        </p:nvSpPr>
        <p:spPr>
          <a:xfrm>
            <a:off x="6518385" y="2907613"/>
            <a:ext cx="397866" cy="1528367"/>
          </a:xfrm>
          <a:prstGeom prst="rect">
            <a:avLst/>
          </a:prstGeom>
          <a:solidFill>
            <a:schemeClr val="bg1"/>
          </a:solidFill>
        </p:spPr>
        <p:txBody>
          <a:bodyPr wrap="none" rtlCol="0">
            <a:spAutoFit/>
          </a:bodyPr>
          <a:lstStyle/>
          <a:p>
            <a:pPr algn="r">
              <a:lnSpc>
                <a:spcPts val="1880"/>
              </a:lnSpc>
            </a:pPr>
            <a:r>
              <a:rPr lang="de-DE" sz="1200"/>
              <a:t>1.0</a:t>
            </a:r>
          </a:p>
          <a:p>
            <a:pPr algn="r">
              <a:lnSpc>
                <a:spcPts val="1880"/>
              </a:lnSpc>
            </a:pPr>
            <a:r>
              <a:rPr lang="de-DE" sz="1200"/>
              <a:t>0.8</a:t>
            </a:r>
          </a:p>
          <a:p>
            <a:pPr algn="r">
              <a:lnSpc>
                <a:spcPts val="1880"/>
              </a:lnSpc>
            </a:pPr>
            <a:r>
              <a:rPr lang="de-DE" sz="1200"/>
              <a:t>0.6</a:t>
            </a:r>
          </a:p>
          <a:p>
            <a:pPr algn="r">
              <a:lnSpc>
                <a:spcPts val="1880"/>
              </a:lnSpc>
            </a:pPr>
            <a:r>
              <a:rPr lang="de-DE" sz="1200"/>
              <a:t>0.4</a:t>
            </a:r>
          </a:p>
          <a:p>
            <a:pPr algn="r">
              <a:lnSpc>
                <a:spcPts val="1880"/>
              </a:lnSpc>
            </a:pPr>
            <a:r>
              <a:rPr lang="de-DE" sz="1200"/>
              <a:t>0.2</a:t>
            </a:r>
          </a:p>
          <a:p>
            <a:pPr algn="r">
              <a:lnSpc>
                <a:spcPts val="1880"/>
              </a:lnSpc>
            </a:pPr>
            <a:r>
              <a:rPr lang="de-DE" sz="1200"/>
              <a:t>0.0</a:t>
            </a:r>
          </a:p>
        </p:txBody>
      </p:sp>
      <p:sp>
        <p:nvSpPr>
          <p:cNvPr id="16" name="Textfeld 15">
            <a:extLst>
              <a:ext uri="{FF2B5EF4-FFF2-40B4-BE49-F238E27FC236}">
                <a16:creationId xmlns:a16="http://schemas.microsoft.com/office/drawing/2014/main" id="{8B467D08-9827-BBC5-AD2A-65BDC59D9504}"/>
              </a:ext>
            </a:extLst>
          </p:cNvPr>
          <p:cNvSpPr txBox="1"/>
          <p:nvPr/>
        </p:nvSpPr>
        <p:spPr>
          <a:xfrm rot="16200000">
            <a:off x="5526029" y="3556128"/>
            <a:ext cx="1702710" cy="276999"/>
          </a:xfrm>
          <a:prstGeom prst="rect">
            <a:avLst/>
          </a:prstGeom>
          <a:noFill/>
        </p:spPr>
        <p:txBody>
          <a:bodyPr wrap="none" rtlCol="0">
            <a:spAutoFit/>
          </a:bodyPr>
          <a:lstStyle/>
          <a:p>
            <a:r>
              <a:rPr lang="de-DE" sz="1200" err="1">
                <a:solidFill>
                  <a:schemeClr val="tx1"/>
                </a:solidFill>
              </a:rPr>
              <a:t>Probability</a:t>
            </a:r>
            <a:r>
              <a:rPr lang="de-DE" sz="1200">
                <a:solidFill>
                  <a:schemeClr val="tx1"/>
                </a:solidFill>
              </a:rPr>
              <a:t> </a:t>
            </a:r>
            <a:r>
              <a:rPr lang="de-DE" sz="1200" err="1">
                <a:solidFill>
                  <a:schemeClr val="tx1"/>
                </a:solidFill>
              </a:rPr>
              <a:t>of</a:t>
            </a:r>
            <a:r>
              <a:rPr lang="de-DE" sz="1200">
                <a:solidFill>
                  <a:schemeClr val="tx1"/>
                </a:solidFill>
              </a:rPr>
              <a:t> </a:t>
            </a:r>
            <a:r>
              <a:rPr lang="de-DE" sz="1200" err="1"/>
              <a:t>n</a:t>
            </a:r>
            <a:r>
              <a:rPr lang="de-DE" sz="1200" err="1">
                <a:solidFill>
                  <a:schemeClr val="tx1"/>
                </a:solidFill>
              </a:rPr>
              <a:t>o</a:t>
            </a:r>
            <a:r>
              <a:rPr lang="de-DE" sz="1200">
                <a:solidFill>
                  <a:schemeClr val="tx1"/>
                </a:solidFill>
              </a:rPr>
              <a:t> </a:t>
            </a:r>
            <a:r>
              <a:rPr lang="de-DE" sz="1200" err="1">
                <a:solidFill>
                  <a:schemeClr val="tx1"/>
                </a:solidFill>
              </a:rPr>
              <a:t>event</a:t>
            </a:r>
            <a:endParaRPr lang="de-DE" sz="1200">
              <a:solidFill>
                <a:schemeClr val="tx1"/>
              </a:solidFill>
            </a:endParaRPr>
          </a:p>
        </p:txBody>
      </p:sp>
      <p:sp>
        <p:nvSpPr>
          <p:cNvPr id="17" name="Textfeld 16">
            <a:extLst>
              <a:ext uri="{FF2B5EF4-FFF2-40B4-BE49-F238E27FC236}">
                <a16:creationId xmlns:a16="http://schemas.microsoft.com/office/drawing/2014/main" id="{B5BABDF5-DD39-EEB9-6378-E0FA6BC41B5D}"/>
              </a:ext>
            </a:extLst>
          </p:cNvPr>
          <p:cNvSpPr txBox="1"/>
          <p:nvPr/>
        </p:nvSpPr>
        <p:spPr>
          <a:xfrm>
            <a:off x="8903326" y="4528388"/>
            <a:ext cx="688009" cy="276999"/>
          </a:xfrm>
          <a:prstGeom prst="rect">
            <a:avLst/>
          </a:prstGeom>
          <a:noFill/>
        </p:spPr>
        <p:txBody>
          <a:bodyPr wrap="none" rtlCol="0">
            <a:spAutoFit/>
          </a:bodyPr>
          <a:lstStyle/>
          <a:p>
            <a:r>
              <a:rPr lang="de-DE" sz="1200" err="1">
                <a:solidFill>
                  <a:schemeClr val="tx1"/>
                </a:solidFill>
              </a:rPr>
              <a:t>Months</a:t>
            </a:r>
            <a:endParaRPr lang="de-DE" sz="1200">
              <a:solidFill>
                <a:schemeClr val="tx1"/>
              </a:solidFill>
            </a:endParaRPr>
          </a:p>
        </p:txBody>
      </p:sp>
      <p:graphicFrame>
        <p:nvGraphicFramePr>
          <p:cNvPr id="18" name="Tabelle 18">
            <a:extLst>
              <a:ext uri="{FF2B5EF4-FFF2-40B4-BE49-F238E27FC236}">
                <a16:creationId xmlns:a16="http://schemas.microsoft.com/office/drawing/2014/main" id="{28A84B43-1693-3277-2426-68B993936F21}"/>
              </a:ext>
            </a:extLst>
          </p:cNvPr>
          <p:cNvGraphicFramePr>
            <a:graphicFrameLocks noGrp="1"/>
          </p:cNvGraphicFramePr>
          <p:nvPr>
            <p:extLst>
              <p:ext uri="{D42A27DB-BD31-4B8C-83A1-F6EECF244321}">
                <p14:modId xmlns:p14="http://schemas.microsoft.com/office/powerpoint/2010/main" val="2361479496"/>
              </p:ext>
            </p:extLst>
          </p:nvPr>
        </p:nvGraphicFramePr>
        <p:xfrm>
          <a:off x="7979088" y="1999550"/>
          <a:ext cx="3805903" cy="1032120"/>
        </p:xfrm>
        <a:graphic>
          <a:graphicData uri="http://schemas.openxmlformats.org/drawingml/2006/table">
            <a:tbl>
              <a:tblPr firstRow="1" bandRow="1">
                <a:tableStyleId>{5C22544A-7EE6-4342-B048-85BDC9FD1C3A}</a:tableStyleId>
              </a:tblPr>
              <a:tblGrid>
                <a:gridCol w="1401581">
                  <a:extLst>
                    <a:ext uri="{9D8B030D-6E8A-4147-A177-3AD203B41FA5}">
                      <a16:colId xmlns:a16="http://schemas.microsoft.com/office/drawing/2014/main" val="881932669"/>
                    </a:ext>
                  </a:extLst>
                </a:gridCol>
                <a:gridCol w="1202161">
                  <a:extLst>
                    <a:ext uri="{9D8B030D-6E8A-4147-A177-3AD203B41FA5}">
                      <a16:colId xmlns:a16="http://schemas.microsoft.com/office/drawing/2014/main" val="89869879"/>
                    </a:ext>
                  </a:extLst>
                </a:gridCol>
                <a:gridCol w="1202161">
                  <a:extLst>
                    <a:ext uri="{9D8B030D-6E8A-4147-A177-3AD203B41FA5}">
                      <a16:colId xmlns:a16="http://schemas.microsoft.com/office/drawing/2014/main" val="2160172946"/>
                    </a:ext>
                  </a:extLst>
                </a:gridCol>
              </a:tblGrid>
              <a:tr h="149130">
                <a:tc>
                  <a:txBody>
                    <a:bodyPr/>
                    <a:lstStyle/>
                    <a:p>
                      <a:endParaRPr lang="de-DE" sz="1050" dirty="0"/>
                    </a:p>
                  </a:txBody>
                  <a:tcPr marL="7200" marR="7200" marT="7200" marB="7200" anchor="ctr"/>
                </a:tc>
                <a:tc>
                  <a:txBody>
                    <a:bodyPr/>
                    <a:lstStyle/>
                    <a:p>
                      <a:pPr algn="ctr"/>
                      <a:r>
                        <a:rPr lang="de-DE" sz="1050"/>
                        <a:t>No. of events/no. of patients (%)</a:t>
                      </a:r>
                    </a:p>
                  </a:txBody>
                  <a:tcPr marL="7200" marR="7200" marT="7200" marB="72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050"/>
                        <a:t>Median OS, months (95% CI)</a:t>
                      </a:r>
                    </a:p>
                  </a:txBody>
                  <a:tcPr marL="7200" marR="7200" marT="7200" marB="7200" anchor="ctr"/>
                </a:tc>
                <a:extLst>
                  <a:ext uri="{0D108BD9-81ED-4DB2-BD59-A6C34878D82A}">
                    <a16:rowId xmlns:a16="http://schemas.microsoft.com/office/drawing/2014/main" val="2395470459"/>
                  </a:ext>
                </a:extLst>
              </a:tr>
              <a:tr h="149130">
                <a:tc>
                  <a:txBody>
                    <a:bodyPr/>
                    <a:lstStyle/>
                    <a:p>
                      <a:r>
                        <a:rPr lang="de-DE" sz="1050">
                          <a:solidFill>
                            <a:schemeClr val="bg1"/>
                          </a:solidFill>
                        </a:rPr>
                        <a:t>Ven + Aza MRD &lt;10</a:t>
                      </a:r>
                      <a:r>
                        <a:rPr lang="de-DE" sz="1050" baseline="30000">
                          <a:solidFill>
                            <a:schemeClr val="bg1"/>
                          </a:solidFill>
                        </a:rPr>
                        <a:t>-3</a:t>
                      </a:r>
                    </a:p>
                  </a:txBody>
                  <a:tcPr marL="7200" marR="7200" marT="7200" marB="7200" anchor="ctr">
                    <a:solidFill>
                      <a:schemeClr val="accent3"/>
                    </a:solidFill>
                  </a:tcPr>
                </a:tc>
                <a:tc>
                  <a:txBody>
                    <a:bodyPr/>
                    <a:lstStyle/>
                    <a:p>
                      <a:pPr algn="ctr"/>
                      <a:r>
                        <a:rPr lang="de-DE" sz="1050"/>
                        <a:t>43/69 (62)</a:t>
                      </a:r>
                    </a:p>
                  </a:txBody>
                  <a:tcPr marL="7200" marR="7200" marT="7200" marB="7200" anchor="ctr"/>
                </a:tc>
                <a:tc>
                  <a:txBody>
                    <a:bodyPr/>
                    <a:lstStyle/>
                    <a:p>
                      <a:pPr algn="ctr"/>
                      <a:r>
                        <a:rPr lang="de-DE" sz="1050"/>
                        <a:t>34.2 (27.7–44.0)</a:t>
                      </a:r>
                    </a:p>
                  </a:txBody>
                  <a:tcPr marL="7200" marR="7200" marT="7200" marB="7200" anchor="ctr"/>
                </a:tc>
                <a:extLst>
                  <a:ext uri="{0D108BD9-81ED-4DB2-BD59-A6C34878D82A}">
                    <a16:rowId xmlns:a16="http://schemas.microsoft.com/office/drawing/2014/main" val="3286613319"/>
                  </a:ext>
                </a:extLst>
              </a:tr>
              <a:tr h="149130">
                <a:tc>
                  <a:txBody>
                    <a:bodyPr/>
                    <a:lstStyle/>
                    <a:p>
                      <a:r>
                        <a:rPr lang="de-DE" sz="1050">
                          <a:solidFill>
                            <a:schemeClr val="bg1"/>
                          </a:solidFill>
                        </a:rPr>
                        <a:t>Ven + Aza MRD ≥10</a:t>
                      </a:r>
                      <a:r>
                        <a:rPr lang="de-DE" sz="1050" baseline="30000">
                          <a:solidFill>
                            <a:schemeClr val="bg1"/>
                          </a:solidFill>
                        </a:rPr>
                        <a:t>-3</a:t>
                      </a:r>
                    </a:p>
                  </a:txBody>
                  <a:tcPr marL="7200" marR="7200" marT="7200" marB="7200" anchor="ctr">
                    <a:solidFill>
                      <a:schemeClr val="accent3">
                        <a:lumMod val="60000"/>
                        <a:lumOff val="40000"/>
                      </a:schemeClr>
                    </a:solidFill>
                  </a:tcPr>
                </a:tc>
                <a:tc>
                  <a:txBody>
                    <a:bodyPr/>
                    <a:lstStyle/>
                    <a:p>
                      <a:pPr algn="ctr"/>
                      <a:r>
                        <a:rPr lang="de-DE" sz="1050"/>
                        <a:t>76/96 (79)</a:t>
                      </a:r>
                    </a:p>
                  </a:txBody>
                  <a:tcPr marL="7200" marR="7200" marT="7200" marB="7200" anchor="ctr"/>
                </a:tc>
                <a:tc>
                  <a:txBody>
                    <a:bodyPr/>
                    <a:lstStyle/>
                    <a:p>
                      <a:pPr algn="ctr"/>
                      <a:r>
                        <a:rPr lang="de-DE" sz="1050" dirty="0"/>
                        <a:t>18.7 (12.9–23.5)</a:t>
                      </a:r>
                    </a:p>
                  </a:txBody>
                  <a:tcPr marL="7200" marR="7200" marT="7200" marB="7200" anchor="ctr"/>
                </a:tc>
                <a:extLst>
                  <a:ext uri="{0D108BD9-81ED-4DB2-BD59-A6C34878D82A}">
                    <a16:rowId xmlns:a16="http://schemas.microsoft.com/office/drawing/2014/main" val="2565002189"/>
                  </a:ext>
                </a:extLst>
              </a:tr>
              <a:tr h="149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err="1">
                          <a:solidFill>
                            <a:schemeClr val="bg1"/>
                          </a:solidFill>
                        </a:rPr>
                        <a:t>Pbo</a:t>
                      </a:r>
                      <a:r>
                        <a:rPr lang="de-DE" sz="1050">
                          <a:solidFill>
                            <a:schemeClr val="bg1"/>
                          </a:solidFill>
                        </a:rPr>
                        <a:t> + </a:t>
                      </a:r>
                      <a:r>
                        <a:rPr lang="de-DE" sz="1050" err="1">
                          <a:solidFill>
                            <a:schemeClr val="bg1"/>
                          </a:solidFill>
                        </a:rPr>
                        <a:t>Aza</a:t>
                      </a:r>
                      <a:r>
                        <a:rPr lang="de-DE" sz="1050">
                          <a:solidFill>
                            <a:schemeClr val="bg1"/>
                          </a:solidFill>
                        </a:rPr>
                        <a:t> MRD &lt;10</a:t>
                      </a:r>
                      <a:r>
                        <a:rPr lang="de-DE" sz="1050" baseline="30000">
                          <a:solidFill>
                            <a:schemeClr val="bg1"/>
                          </a:solidFill>
                        </a:rPr>
                        <a:t>-3</a:t>
                      </a:r>
                    </a:p>
                  </a:txBody>
                  <a:tcPr marL="7200" marR="7200" marT="7200" marB="7200" anchor="ctr">
                    <a:solidFill>
                      <a:srgbClr val="8C150F"/>
                    </a:solidFill>
                  </a:tcPr>
                </a:tc>
                <a:tc>
                  <a:txBody>
                    <a:bodyPr/>
                    <a:lstStyle/>
                    <a:p>
                      <a:pPr algn="ctr"/>
                      <a:r>
                        <a:rPr lang="de-DE" sz="1050"/>
                        <a:t>9/11 (82)</a:t>
                      </a:r>
                    </a:p>
                  </a:txBody>
                  <a:tcPr marL="7200" marR="7200" marT="7200" marB="7200" anchor="ctr"/>
                </a:tc>
                <a:tc>
                  <a:txBody>
                    <a:bodyPr/>
                    <a:lstStyle/>
                    <a:p>
                      <a:pPr algn="ctr"/>
                      <a:r>
                        <a:rPr lang="de-DE" sz="1050"/>
                        <a:t>25.0 (7.0, 39.8)</a:t>
                      </a:r>
                    </a:p>
                  </a:txBody>
                  <a:tcPr marL="7200" marR="7200" marT="7200" marB="7200" anchor="ctr"/>
                </a:tc>
                <a:extLst>
                  <a:ext uri="{0D108BD9-81ED-4DB2-BD59-A6C34878D82A}">
                    <a16:rowId xmlns:a16="http://schemas.microsoft.com/office/drawing/2014/main" val="2207254255"/>
                  </a:ext>
                </a:extLst>
              </a:tr>
              <a:tr h="149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err="1">
                          <a:solidFill>
                            <a:schemeClr val="bg1"/>
                          </a:solidFill>
                        </a:rPr>
                        <a:t>Pbo</a:t>
                      </a:r>
                      <a:r>
                        <a:rPr lang="de-DE" sz="1050">
                          <a:solidFill>
                            <a:schemeClr val="bg1"/>
                          </a:solidFill>
                        </a:rPr>
                        <a:t> + </a:t>
                      </a:r>
                      <a:r>
                        <a:rPr lang="de-DE" sz="1050" err="1">
                          <a:solidFill>
                            <a:schemeClr val="bg1"/>
                          </a:solidFill>
                        </a:rPr>
                        <a:t>Aza</a:t>
                      </a:r>
                      <a:r>
                        <a:rPr lang="de-DE" sz="1050">
                          <a:solidFill>
                            <a:schemeClr val="bg1"/>
                          </a:solidFill>
                        </a:rPr>
                        <a:t> MRD ≥10</a:t>
                      </a:r>
                      <a:r>
                        <a:rPr lang="de-DE" sz="1050" baseline="30000">
                          <a:solidFill>
                            <a:schemeClr val="bg1"/>
                          </a:solidFill>
                        </a:rPr>
                        <a:t>-3</a:t>
                      </a:r>
                    </a:p>
                  </a:txBody>
                  <a:tcPr marL="7200" marR="7200" marT="7200" marB="7200" anchor="ctr">
                    <a:solidFill>
                      <a:srgbClr val="450B08"/>
                    </a:solidFill>
                  </a:tcPr>
                </a:tc>
                <a:tc>
                  <a:txBody>
                    <a:bodyPr/>
                    <a:lstStyle/>
                    <a:p>
                      <a:pPr algn="ctr"/>
                      <a:r>
                        <a:rPr lang="de-DE" sz="1050"/>
                        <a:t>23/24 (96)</a:t>
                      </a:r>
                    </a:p>
                  </a:txBody>
                  <a:tcPr marL="7200" marR="7200" marT="7200" marB="7200" anchor="ctr"/>
                </a:tc>
                <a:tc>
                  <a:txBody>
                    <a:bodyPr/>
                    <a:lstStyle/>
                    <a:p>
                      <a:pPr algn="ctr"/>
                      <a:r>
                        <a:rPr lang="de-DE" sz="1050"/>
                        <a:t>15.1 (7.4, 26.4)</a:t>
                      </a:r>
                    </a:p>
                  </a:txBody>
                  <a:tcPr marL="7200" marR="7200" marT="7200" marB="7200" anchor="ctr"/>
                </a:tc>
                <a:extLst>
                  <a:ext uri="{0D108BD9-81ED-4DB2-BD59-A6C34878D82A}">
                    <a16:rowId xmlns:a16="http://schemas.microsoft.com/office/drawing/2014/main" val="593869321"/>
                  </a:ext>
                </a:extLst>
              </a:tr>
            </a:tbl>
          </a:graphicData>
        </a:graphic>
      </p:graphicFrame>
      <p:sp>
        <p:nvSpPr>
          <p:cNvPr id="19" name="Textfeld 18">
            <a:extLst>
              <a:ext uri="{FF2B5EF4-FFF2-40B4-BE49-F238E27FC236}">
                <a16:creationId xmlns:a16="http://schemas.microsoft.com/office/drawing/2014/main" id="{CCC30D4F-B016-709E-FD13-98E983AF5748}"/>
              </a:ext>
            </a:extLst>
          </p:cNvPr>
          <p:cNvSpPr txBox="1"/>
          <p:nvPr/>
        </p:nvSpPr>
        <p:spPr>
          <a:xfrm>
            <a:off x="689085" y="2907613"/>
            <a:ext cx="397866" cy="1528367"/>
          </a:xfrm>
          <a:prstGeom prst="rect">
            <a:avLst/>
          </a:prstGeom>
          <a:solidFill>
            <a:schemeClr val="bg1"/>
          </a:solidFill>
        </p:spPr>
        <p:txBody>
          <a:bodyPr wrap="none" rtlCol="0">
            <a:spAutoFit/>
          </a:bodyPr>
          <a:lstStyle/>
          <a:p>
            <a:pPr algn="r">
              <a:lnSpc>
                <a:spcPts val="1880"/>
              </a:lnSpc>
            </a:pPr>
            <a:r>
              <a:rPr lang="de-DE" sz="1200"/>
              <a:t>1.0</a:t>
            </a:r>
          </a:p>
          <a:p>
            <a:pPr algn="r">
              <a:lnSpc>
                <a:spcPts val="1880"/>
              </a:lnSpc>
            </a:pPr>
            <a:r>
              <a:rPr lang="de-DE" sz="1200"/>
              <a:t>0.8</a:t>
            </a:r>
          </a:p>
          <a:p>
            <a:pPr algn="r">
              <a:lnSpc>
                <a:spcPts val="1880"/>
              </a:lnSpc>
            </a:pPr>
            <a:r>
              <a:rPr lang="de-DE" sz="1200"/>
              <a:t>0.6</a:t>
            </a:r>
          </a:p>
          <a:p>
            <a:pPr algn="r">
              <a:lnSpc>
                <a:spcPts val="1880"/>
              </a:lnSpc>
            </a:pPr>
            <a:r>
              <a:rPr lang="de-DE" sz="1200"/>
              <a:t>0.4</a:t>
            </a:r>
          </a:p>
          <a:p>
            <a:pPr algn="r">
              <a:lnSpc>
                <a:spcPts val="1880"/>
              </a:lnSpc>
            </a:pPr>
            <a:r>
              <a:rPr lang="de-DE" sz="1200"/>
              <a:t>0.2</a:t>
            </a:r>
          </a:p>
          <a:p>
            <a:pPr algn="r">
              <a:lnSpc>
                <a:spcPts val="1880"/>
              </a:lnSpc>
            </a:pPr>
            <a:r>
              <a:rPr lang="de-DE" sz="1200"/>
              <a:t>0.0</a:t>
            </a:r>
          </a:p>
        </p:txBody>
      </p:sp>
      <p:sp>
        <p:nvSpPr>
          <p:cNvPr id="20" name="Textfeld 19">
            <a:extLst>
              <a:ext uri="{FF2B5EF4-FFF2-40B4-BE49-F238E27FC236}">
                <a16:creationId xmlns:a16="http://schemas.microsoft.com/office/drawing/2014/main" id="{4E626A89-D59D-9A4D-DEE1-F5AEE7C5CD8A}"/>
              </a:ext>
            </a:extLst>
          </p:cNvPr>
          <p:cNvSpPr txBox="1"/>
          <p:nvPr/>
        </p:nvSpPr>
        <p:spPr>
          <a:xfrm rot="16200000">
            <a:off x="-515667" y="3556128"/>
            <a:ext cx="2127505" cy="276999"/>
          </a:xfrm>
          <a:prstGeom prst="rect">
            <a:avLst/>
          </a:prstGeom>
          <a:noFill/>
        </p:spPr>
        <p:txBody>
          <a:bodyPr wrap="none" rtlCol="0">
            <a:spAutoFit/>
          </a:bodyPr>
          <a:lstStyle/>
          <a:p>
            <a:r>
              <a:rPr lang="de-DE" sz="1200" err="1">
                <a:solidFill>
                  <a:schemeClr val="tx1"/>
                </a:solidFill>
              </a:rPr>
              <a:t>Probability</a:t>
            </a:r>
            <a:r>
              <a:rPr lang="de-DE" sz="1200">
                <a:solidFill>
                  <a:schemeClr val="tx1"/>
                </a:solidFill>
              </a:rPr>
              <a:t> </a:t>
            </a:r>
            <a:r>
              <a:rPr lang="de-DE" sz="1200" err="1">
                <a:solidFill>
                  <a:schemeClr val="tx1"/>
                </a:solidFill>
              </a:rPr>
              <a:t>of</a:t>
            </a:r>
            <a:r>
              <a:rPr lang="de-DE" sz="1200">
                <a:solidFill>
                  <a:schemeClr val="tx1"/>
                </a:solidFill>
              </a:rPr>
              <a:t> </a:t>
            </a:r>
            <a:r>
              <a:rPr lang="de-DE" sz="1200" err="1">
                <a:solidFill>
                  <a:schemeClr val="tx1"/>
                </a:solidFill>
              </a:rPr>
              <a:t>overall</a:t>
            </a:r>
            <a:r>
              <a:rPr lang="de-DE" sz="1200">
                <a:solidFill>
                  <a:schemeClr val="tx1"/>
                </a:solidFill>
              </a:rPr>
              <a:t> </a:t>
            </a:r>
            <a:r>
              <a:rPr lang="de-DE" sz="1200" err="1">
                <a:solidFill>
                  <a:schemeClr val="tx1"/>
                </a:solidFill>
              </a:rPr>
              <a:t>survival</a:t>
            </a:r>
            <a:endParaRPr lang="de-DE" sz="1200">
              <a:solidFill>
                <a:schemeClr val="tx1"/>
              </a:solidFill>
            </a:endParaRPr>
          </a:p>
        </p:txBody>
      </p:sp>
      <p:graphicFrame>
        <p:nvGraphicFramePr>
          <p:cNvPr id="27" name="Tabelle 18">
            <a:extLst>
              <a:ext uri="{FF2B5EF4-FFF2-40B4-BE49-F238E27FC236}">
                <a16:creationId xmlns:a16="http://schemas.microsoft.com/office/drawing/2014/main" id="{D05413A0-51CD-7BED-DBF1-E75324E42990}"/>
              </a:ext>
            </a:extLst>
          </p:cNvPr>
          <p:cNvGraphicFramePr>
            <a:graphicFrameLocks noGrp="1"/>
          </p:cNvGraphicFramePr>
          <p:nvPr>
            <p:extLst>
              <p:ext uri="{D42A27DB-BD31-4B8C-83A1-F6EECF244321}">
                <p14:modId xmlns:p14="http://schemas.microsoft.com/office/powerpoint/2010/main" val="3589647625"/>
              </p:ext>
            </p:extLst>
          </p:nvPr>
        </p:nvGraphicFramePr>
        <p:xfrm>
          <a:off x="1770744" y="1999550"/>
          <a:ext cx="4216701" cy="683280"/>
        </p:xfrm>
        <a:graphic>
          <a:graphicData uri="http://schemas.openxmlformats.org/drawingml/2006/table">
            <a:tbl>
              <a:tblPr firstRow="1" bandRow="1">
                <a:tableStyleId>{5C22544A-7EE6-4342-B048-85BDC9FD1C3A}</a:tableStyleId>
              </a:tblPr>
              <a:tblGrid>
                <a:gridCol w="1405567">
                  <a:extLst>
                    <a:ext uri="{9D8B030D-6E8A-4147-A177-3AD203B41FA5}">
                      <a16:colId xmlns:a16="http://schemas.microsoft.com/office/drawing/2014/main" val="881932669"/>
                    </a:ext>
                  </a:extLst>
                </a:gridCol>
                <a:gridCol w="1405567">
                  <a:extLst>
                    <a:ext uri="{9D8B030D-6E8A-4147-A177-3AD203B41FA5}">
                      <a16:colId xmlns:a16="http://schemas.microsoft.com/office/drawing/2014/main" val="89869879"/>
                    </a:ext>
                  </a:extLst>
                </a:gridCol>
                <a:gridCol w="1405567">
                  <a:extLst>
                    <a:ext uri="{9D8B030D-6E8A-4147-A177-3AD203B41FA5}">
                      <a16:colId xmlns:a16="http://schemas.microsoft.com/office/drawing/2014/main" val="2160172946"/>
                    </a:ext>
                  </a:extLst>
                </a:gridCol>
              </a:tblGrid>
              <a:tr h="149130">
                <a:tc>
                  <a:txBody>
                    <a:bodyPr/>
                    <a:lstStyle/>
                    <a:p>
                      <a:endParaRPr lang="de-DE" sz="1050" dirty="0"/>
                    </a:p>
                  </a:txBody>
                  <a:tcPr marL="7200" marR="7200" marT="7200" marB="7200" anchor="ctr"/>
                </a:tc>
                <a:tc>
                  <a:txBody>
                    <a:bodyPr/>
                    <a:lstStyle/>
                    <a:p>
                      <a:pPr algn="ctr"/>
                      <a:r>
                        <a:rPr lang="de-DE" sz="1050" dirty="0" err="1"/>
                        <a:t>No</a:t>
                      </a:r>
                      <a:r>
                        <a:rPr lang="de-DE" sz="1050" dirty="0"/>
                        <a:t>. </a:t>
                      </a:r>
                      <a:r>
                        <a:rPr lang="de-DE" sz="1050" dirty="0" err="1"/>
                        <a:t>of</a:t>
                      </a:r>
                      <a:r>
                        <a:rPr lang="de-DE" sz="1050" dirty="0"/>
                        <a:t> </a:t>
                      </a:r>
                      <a:r>
                        <a:rPr lang="de-DE" sz="1050" dirty="0" err="1"/>
                        <a:t>events</a:t>
                      </a:r>
                      <a:r>
                        <a:rPr lang="de-DE" sz="1050" dirty="0"/>
                        <a:t>/</a:t>
                      </a:r>
                      <a:r>
                        <a:rPr lang="de-DE" sz="1050" dirty="0" err="1"/>
                        <a:t>no</a:t>
                      </a:r>
                      <a:r>
                        <a:rPr lang="de-DE" sz="1050" dirty="0"/>
                        <a:t>. </a:t>
                      </a:r>
                      <a:r>
                        <a:rPr lang="de-DE" sz="1050" dirty="0" err="1"/>
                        <a:t>of</a:t>
                      </a:r>
                      <a:r>
                        <a:rPr lang="de-DE" sz="1050" dirty="0"/>
                        <a:t> </a:t>
                      </a:r>
                      <a:r>
                        <a:rPr lang="de-DE" sz="1050" dirty="0" err="1"/>
                        <a:t>patients</a:t>
                      </a:r>
                      <a:r>
                        <a:rPr lang="de-DE" sz="1050" dirty="0"/>
                        <a:t> (%)</a:t>
                      </a:r>
                    </a:p>
                  </a:txBody>
                  <a:tcPr marL="7200" marR="7200" marT="7200" marB="72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050"/>
                        <a:t>Median OS, </a:t>
                      </a:r>
                      <a:r>
                        <a:rPr lang="de-DE" sz="1050" err="1"/>
                        <a:t>months</a:t>
                      </a:r>
                      <a:r>
                        <a:rPr lang="de-DE" sz="1050"/>
                        <a:t> (95% CI)</a:t>
                      </a:r>
                    </a:p>
                  </a:txBody>
                  <a:tcPr marL="7200" marR="7200" marT="7200" marB="7200" anchor="ctr"/>
                </a:tc>
                <a:extLst>
                  <a:ext uri="{0D108BD9-81ED-4DB2-BD59-A6C34878D82A}">
                    <a16:rowId xmlns:a16="http://schemas.microsoft.com/office/drawing/2014/main" val="2395470459"/>
                  </a:ext>
                </a:extLst>
              </a:tr>
              <a:tr h="149130">
                <a:tc>
                  <a:txBody>
                    <a:bodyPr/>
                    <a:lstStyle/>
                    <a:p>
                      <a:r>
                        <a:rPr lang="de-DE" sz="1050">
                          <a:solidFill>
                            <a:schemeClr val="bg1"/>
                          </a:solidFill>
                        </a:rPr>
                        <a:t>Ven + Aza MRD &lt;10</a:t>
                      </a:r>
                      <a:r>
                        <a:rPr lang="de-DE" sz="1050" baseline="30000">
                          <a:solidFill>
                            <a:schemeClr val="bg1"/>
                          </a:solidFill>
                        </a:rPr>
                        <a:t>-3</a:t>
                      </a:r>
                    </a:p>
                  </a:txBody>
                  <a:tcPr marL="7200" marR="7200" marT="7200" marB="7200" anchor="ctr">
                    <a:solidFill>
                      <a:schemeClr val="accent3"/>
                    </a:solidFill>
                  </a:tcPr>
                </a:tc>
                <a:tc>
                  <a:txBody>
                    <a:bodyPr/>
                    <a:lstStyle/>
                    <a:p>
                      <a:pPr algn="ctr"/>
                      <a:r>
                        <a:rPr lang="de-DE" sz="1050"/>
                        <a:t>49/61 (80.3)</a:t>
                      </a:r>
                    </a:p>
                  </a:txBody>
                  <a:tcPr marL="7200" marR="7200" marT="7200" marB="7200" anchor="ctr"/>
                </a:tc>
                <a:tc>
                  <a:txBody>
                    <a:bodyPr/>
                    <a:lstStyle/>
                    <a:p>
                      <a:pPr algn="ctr"/>
                      <a:r>
                        <a:rPr lang="de-DE" sz="1050"/>
                        <a:t>19.9 (12.2-27.7)</a:t>
                      </a:r>
                    </a:p>
                  </a:txBody>
                  <a:tcPr marL="7200" marR="7200" marT="7200" marB="7200" anchor="ctr"/>
                </a:tc>
                <a:extLst>
                  <a:ext uri="{0D108BD9-81ED-4DB2-BD59-A6C34878D82A}">
                    <a16:rowId xmlns:a16="http://schemas.microsoft.com/office/drawing/2014/main" val="3286613319"/>
                  </a:ext>
                </a:extLst>
              </a:tr>
              <a:tr h="149130">
                <a:tc>
                  <a:txBody>
                    <a:bodyPr/>
                    <a:lstStyle/>
                    <a:p>
                      <a:r>
                        <a:rPr lang="de-DE" sz="1050">
                          <a:solidFill>
                            <a:schemeClr val="bg1"/>
                          </a:solidFill>
                        </a:rPr>
                        <a:t>Pbo + Aza MRD ≥1 0</a:t>
                      </a:r>
                      <a:r>
                        <a:rPr lang="de-DE" sz="1050" baseline="30000">
                          <a:solidFill>
                            <a:schemeClr val="bg1"/>
                          </a:solidFill>
                        </a:rPr>
                        <a:t>-3</a:t>
                      </a:r>
                      <a:endParaRPr lang="de-DE" sz="1050">
                        <a:solidFill>
                          <a:schemeClr val="bg1"/>
                        </a:solidFill>
                      </a:endParaRPr>
                    </a:p>
                  </a:txBody>
                  <a:tcPr marL="7200" marR="7200" marT="7200" marB="7200" anchor="ctr">
                    <a:solidFill>
                      <a:schemeClr val="accent5"/>
                    </a:solidFill>
                  </a:tcPr>
                </a:tc>
                <a:tc>
                  <a:txBody>
                    <a:bodyPr/>
                    <a:lstStyle/>
                    <a:p>
                      <a:pPr algn="ctr"/>
                      <a:r>
                        <a:rPr lang="de-DE" sz="1050" dirty="0"/>
                        <a:t>28/28 (100)</a:t>
                      </a:r>
                    </a:p>
                  </a:txBody>
                  <a:tcPr marL="7200" marR="7200" marT="7200" marB="7200" anchor="ctr"/>
                </a:tc>
                <a:tc>
                  <a:txBody>
                    <a:bodyPr/>
                    <a:lstStyle/>
                    <a:p>
                      <a:pPr algn="ctr"/>
                      <a:r>
                        <a:rPr lang="de-DE" sz="1050" dirty="0"/>
                        <a:t>6.2 (2.3-12.7)</a:t>
                      </a:r>
                    </a:p>
                  </a:txBody>
                  <a:tcPr marL="7200" marR="7200" marT="7200" marB="7200" anchor="ctr"/>
                </a:tc>
                <a:extLst>
                  <a:ext uri="{0D108BD9-81ED-4DB2-BD59-A6C34878D82A}">
                    <a16:rowId xmlns:a16="http://schemas.microsoft.com/office/drawing/2014/main" val="2565002189"/>
                  </a:ext>
                </a:extLst>
              </a:tr>
            </a:tbl>
          </a:graphicData>
        </a:graphic>
      </p:graphicFrame>
      <p:sp>
        <p:nvSpPr>
          <p:cNvPr id="28" name="Rechteck 27">
            <a:extLst>
              <a:ext uri="{FF2B5EF4-FFF2-40B4-BE49-F238E27FC236}">
                <a16:creationId xmlns:a16="http://schemas.microsoft.com/office/drawing/2014/main" id="{BF52FECE-5174-10CC-8F96-DB383C15714B}"/>
              </a:ext>
            </a:extLst>
          </p:cNvPr>
          <p:cNvSpPr/>
          <p:nvPr/>
        </p:nvSpPr>
        <p:spPr>
          <a:xfrm>
            <a:off x="2705100" y="3087967"/>
            <a:ext cx="3282342" cy="2446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050" b="1" dirty="0"/>
              <a:t>HR: 0.314 (95% Cl, 0.189-0.522), </a:t>
            </a:r>
            <a:r>
              <a:rPr lang="de-DE" sz="1050" b="1" i="1" dirty="0"/>
              <a:t>P</a:t>
            </a:r>
            <a:r>
              <a:rPr lang="de-DE" sz="1050" b="1" dirty="0"/>
              <a:t>&lt;0.001</a:t>
            </a:r>
          </a:p>
        </p:txBody>
      </p:sp>
    </p:spTree>
    <p:extLst>
      <p:ext uri="{BB962C8B-B14F-4D97-AF65-F5344CB8AC3E}">
        <p14:creationId xmlns:p14="http://schemas.microsoft.com/office/powerpoint/2010/main" val="273094881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 4">
            <a:extLst>
              <a:ext uri="{FF2B5EF4-FFF2-40B4-BE49-F238E27FC236}">
                <a16:creationId xmlns:a16="http://schemas.microsoft.com/office/drawing/2014/main" id="{3BCF7D04-1330-0EB3-BB7F-B0252A352252}"/>
              </a:ext>
            </a:extLst>
          </p:cNvPr>
          <p:cNvGraphicFramePr/>
          <p:nvPr>
            <p:extLst>
              <p:ext uri="{D42A27DB-BD31-4B8C-83A1-F6EECF244321}">
                <p14:modId xmlns:p14="http://schemas.microsoft.com/office/powerpoint/2010/main" val="3851483931"/>
              </p:ext>
            </p:extLst>
          </p:nvPr>
        </p:nvGraphicFramePr>
        <p:xfrm>
          <a:off x="415603" y="1609339"/>
          <a:ext cx="5651823" cy="27038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Diagramm 19">
            <a:extLst>
              <a:ext uri="{FF2B5EF4-FFF2-40B4-BE49-F238E27FC236}">
                <a16:creationId xmlns:a16="http://schemas.microsoft.com/office/drawing/2014/main" id="{FAF6058F-1641-3C6C-17B5-53B5E18562DD}"/>
              </a:ext>
            </a:extLst>
          </p:cNvPr>
          <p:cNvGraphicFramePr/>
          <p:nvPr>
            <p:extLst>
              <p:ext uri="{D42A27DB-BD31-4B8C-83A1-F6EECF244321}">
                <p14:modId xmlns:p14="http://schemas.microsoft.com/office/powerpoint/2010/main" val="94018681"/>
              </p:ext>
            </p:extLst>
          </p:nvPr>
        </p:nvGraphicFramePr>
        <p:xfrm>
          <a:off x="6182366" y="1608137"/>
          <a:ext cx="5651823" cy="270502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85C48FDC-806D-5DAD-409F-66ADA5D226C0}"/>
              </a:ext>
            </a:extLst>
          </p:cNvPr>
          <p:cNvSpPr>
            <a:spLocks noGrp="1"/>
          </p:cNvSpPr>
          <p:nvPr>
            <p:ph type="body" sz="quarter" idx="12"/>
          </p:nvPr>
        </p:nvSpPr>
        <p:spPr/>
        <p:txBody>
          <a:bodyPr/>
          <a:lstStyle/>
          <a:p>
            <a:pPr algn="ctr"/>
            <a:r>
              <a:rPr lang="en-US"/>
              <a:t>Duration of </a:t>
            </a:r>
            <a:r>
              <a:rPr lang="en-US" err="1"/>
              <a:t>CR+CRi</a:t>
            </a:r>
            <a:r>
              <a:rPr lang="en-US"/>
              <a:t> at median follow-up of 20.5 months</a:t>
            </a:r>
            <a:r>
              <a:rPr lang="en-US" baseline="30000"/>
              <a:t>1</a:t>
            </a:r>
          </a:p>
        </p:txBody>
      </p:sp>
      <p:sp>
        <p:nvSpPr>
          <p:cNvPr id="2" name="Title 1">
            <a:extLst>
              <a:ext uri="{FF2B5EF4-FFF2-40B4-BE49-F238E27FC236}">
                <a16:creationId xmlns:a16="http://schemas.microsoft.com/office/drawing/2014/main" id="{2A90FABE-7922-6D04-D2C5-FC5AD0008578}"/>
              </a:ext>
            </a:extLst>
          </p:cNvPr>
          <p:cNvSpPr>
            <a:spLocks noGrp="1"/>
          </p:cNvSpPr>
          <p:nvPr>
            <p:ph type="title"/>
          </p:nvPr>
        </p:nvSpPr>
        <p:spPr/>
        <p:txBody>
          <a:bodyPr/>
          <a:lstStyle/>
          <a:p>
            <a:r>
              <a:rPr lang="en-US" err="1"/>
              <a:t>CR+CRi</a:t>
            </a:r>
            <a:endParaRPr lang="en-US"/>
          </a:p>
        </p:txBody>
      </p:sp>
      <p:sp>
        <p:nvSpPr>
          <p:cNvPr id="3" name="Footer Placeholder 2">
            <a:extLst>
              <a:ext uri="{FF2B5EF4-FFF2-40B4-BE49-F238E27FC236}">
                <a16:creationId xmlns:a16="http://schemas.microsoft.com/office/drawing/2014/main" id="{1A1FB4C3-E188-797F-0818-740A8D6C9EBC}"/>
              </a:ext>
            </a:extLst>
          </p:cNvPr>
          <p:cNvSpPr>
            <a:spLocks noGrp="1"/>
          </p:cNvSpPr>
          <p:nvPr>
            <p:ph type="ftr" sz="quarter" idx="13"/>
          </p:nvPr>
        </p:nvSpPr>
        <p:spPr>
          <a:xfrm>
            <a:off x="407989" y="6118771"/>
            <a:ext cx="8532812" cy="550317"/>
          </a:xfrm>
        </p:spPr>
        <p:txBody>
          <a:bodyPr/>
          <a:lstStyle/>
          <a:p>
            <a:r>
              <a:rPr lang="en-GB" baseline="30000"/>
              <a:t>1</a:t>
            </a:r>
            <a:r>
              <a:rPr lang="en-GB"/>
              <a:t>DiNardo et. al. NEJM, 2020; The distributions were estimated for each treatment arm using Kaplan-Meier methodology; 75% OS interim analysis data </a:t>
            </a:r>
            <a:r>
              <a:rPr lang="en-GB" err="1"/>
              <a:t>cutoff</a:t>
            </a:r>
            <a:r>
              <a:rPr lang="en-GB"/>
              <a:t>: 04 Jan 2020; 100% final overall survival data </a:t>
            </a:r>
            <a:r>
              <a:rPr lang="en-GB" err="1"/>
              <a:t>cutoff</a:t>
            </a:r>
            <a:r>
              <a:rPr lang="en-GB"/>
              <a:t>: 01 Dec 2021.</a:t>
            </a:r>
          </a:p>
          <a:p>
            <a:r>
              <a:rPr lang="en-GB" b="1"/>
              <a:t>Aza, </a:t>
            </a:r>
            <a:r>
              <a:rPr lang="en-GB" err="1"/>
              <a:t>azacitidine</a:t>
            </a:r>
            <a:r>
              <a:rPr lang="en-GB"/>
              <a:t>; </a:t>
            </a:r>
            <a:r>
              <a:rPr lang="en-GB" b="1"/>
              <a:t>CI, </a:t>
            </a:r>
            <a:r>
              <a:rPr lang="en-GB"/>
              <a:t>confidence interval; </a:t>
            </a:r>
            <a:r>
              <a:rPr lang="en-GB" b="1"/>
              <a:t>CR,</a:t>
            </a:r>
            <a:r>
              <a:rPr lang="en-GB"/>
              <a:t> complete remission; </a:t>
            </a:r>
            <a:r>
              <a:rPr lang="en-GB" b="1" err="1"/>
              <a:t>CRi</a:t>
            </a:r>
            <a:r>
              <a:rPr lang="en-GB" b="1"/>
              <a:t>, </a:t>
            </a:r>
            <a:r>
              <a:rPr lang="en-GB"/>
              <a:t>CR with incomplete count recovery; </a:t>
            </a:r>
            <a:r>
              <a:rPr lang="en-GB" b="1" err="1"/>
              <a:t>DoR</a:t>
            </a:r>
            <a:r>
              <a:rPr lang="en-GB" b="1"/>
              <a:t>,</a:t>
            </a:r>
            <a:r>
              <a:rPr lang="en-GB"/>
              <a:t> duration of response; </a:t>
            </a:r>
            <a:r>
              <a:rPr lang="en-GB" b="1"/>
              <a:t>NE,</a:t>
            </a:r>
            <a:r>
              <a:rPr lang="en-GB"/>
              <a:t> non-evaluable; </a:t>
            </a:r>
            <a:r>
              <a:rPr lang="en-GB" b="1"/>
              <a:t>OS,</a:t>
            </a:r>
            <a:r>
              <a:rPr lang="en-GB"/>
              <a:t> overall survival; </a:t>
            </a:r>
            <a:r>
              <a:rPr lang="en-GB" b="1" err="1"/>
              <a:t>Pbo</a:t>
            </a:r>
            <a:r>
              <a:rPr lang="en-GB" b="1"/>
              <a:t>, </a:t>
            </a:r>
            <a:r>
              <a:rPr lang="en-GB"/>
              <a:t>placebo; </a:t>
            </a:r>
            <a:r>
              <a:rPr lang="en-GB" b="1"/>
              <a:t>Ven,</a:t>
            </a:r>
            <a:r>
              <a:rPr lang="en-GB"/>
              <a:t> </a:t>
            </a:r>
            <a:r>
              <a:rPr lang="en-GB" err="1"/>
              <a:t>venetoclax</a:t>
            </a:r>
            <a:r>
              <a:rPr lang="en-GB"/>
              <a:t>.</a:t>
            </a:r>
          </a:p>
          <a:p>
            <a:r>
              <a:rPr lang="en-GB" b="1" err="1"/>
              <a:t>Pratz</a:t>
            </a:r>
            <a:r>
              <a:rPr lang="en-GB" b="1"/>
              <a:t> et al, Abstract #219 presented at ASH 2022. </a:t>
            </a:r>
          </a:p>
        </p:txBody>
      </p:sp>
      <p:sp>
        <p:nvSpPr>
          <p:cNvPr id="8" name="Text Placeholder 7">
            <a:extLst>
              <a:ext uri="{FF2B5EF4-FFF2-40B4-BE49-F238E27FC236}">
                <a16:creationId xmlns:a16="http://schemas.microsoft.com/office/drawing/2014/main" id="{AE99FD6A-FE51-7ACE-6CDE-64A32AC53828}"/>
              </a:ext>
            </a:extLst>
          </p:cNvPr>
          <p:cNvSpPr>
            <a:spLocks noGrp="1"/>
          </p:cNvSpPr>
          <p:nvPr>
            <p:ph type="body" sz="quarter" idx="14"/>
          </p:nvPr>
        </p:nvSpPr>
        <p:spPr/>
        <p:txBody>
          <a:bodyPr/>
          <a:lstStyle/>
          <a:p>
            <a:pPr algn="ctr"/>
            <a:r>
              <a:rPr lang="en-US"/>
              <a:t>Duration of </a:t>
            </a:r>
            <a:r>
              <a:rPr lang="en-US" err="1"/>
              <a:t>CR+CRi</a:t>
            </a:r>
            <a:r>
              <a:rPr lang="en-US"/>
              <a:t> at median follow-up of 43.2 months</a:t>
            </a:r>
            <a:endParaRPr lang="en-US" baseline="30000"/>
          </a:p>
        </p:txBody>
      </p:sp>
      <p:graphicFrame>
        <p:nvGraphicFramePr>
          <p:cNvPr id="4" name="Tabelle 3">
            <a:extLst>
              <a:ext uri="{FF2B5EF4-FFF2-40B4-BE49-F238E27FC236}">
                <a16:creationId xmlns:a16="http://schemas.microsoft.com/office/drawing/2014/main" id="{A38E6579-3004-6D00-4F39-209B23E8431F}"/>
              </a:ext>
            </a:extLst>
          </p:cNvPr>
          <p:cNvGraphicFramePr>
            <a:graphicFrameLocks noGrp="1"/>
          </p:cNvGraphicFramePr>
          <p:nvPr>
            <p:extLst>
              <p:ext uri="{D42A27DB-BD31-4B8C-83A1-F6EECF244321}">
                <p14:modId xmlns:p14="http://schemas.microsoft.com/office/powerpoint/2010/main" val="2502501648"/>
              </p:ext>
            </p:extLst>
          </p:nvPr>
        </p:nvGraphicFramePr>
        <p:xfrm>
          <a:off x="412749" y="4198830"/>
          <a:ext cx="4729781" cy="610119"/>
        </p:xfrm>
        <a:graphic>
          <a:graphicData uri="http://schemas.openxmlformats.org/drawingml/2006/table">
            <a:tbl>
              <a:tblPr firstRow="1" bandRow="1">
                <a:tableStyleId>{5C22544A-7EE6-4342-B048-85BDC9FD1C3A}</a:tableStyleId>
              </a:tblPr>
              <a:tblGrid>
                <a:gridCol w="648000">
                  <a:extLst>
                    <a:ext uri="{9D8B030D-6E8A-4147-A177-3AD203B41FA5}">
                      <a16:colId xmlns:a16="http://schemas.microsoft.com/office/drawing/2014/main" val="12144703"/>
                    </a:ext>
                  </a:extLst>
                </a:gridCol>
                <a:gridCol w="371071">
                  <a:extLst>
                    <a:ext uri="{9D8B030D-6E8A-4147-A177-3AD203B41FA5}">
                      <a16:colId xmlns:a16="http://schemas.microsoft.com/office/drawing/2014/main" val="4216138728"/>
                    </a:ext>
                  </a:extLst>
                </a:gridCol>
                <a:gridCol w="371071">
                  <a:extLst>
                    <a:ext uri="{9D8B030D-6E8A-4147-A177-3AD203B41FA5}">
                      <a16:colId xmlns:a16="http://schemas.microsoft.com/office/drawing/2014/main" val="917031147"/>
                    </a:ext>
                  </a:extLst>
                </a:gridCol>
                <a:gridCol w="371071">
                  <a:extLst>
                    <a:ext uri="{9D8B030D-6E8A-4147-A177-3AD203B41FA5}">
                      <a16:colId xmlns:a16="http://schemas.microsoft.com/office/drawing/2014/main" val="3868012081"/>
                    </a:ext>
                  </a:extLst>
                </a:gridCol>
                <a:gridCol w="371071">
                  <a:extLst>
                    <a:ext uri="{9D8B030D-6E8A-4147-A177-3AD203B41FA5}">
                      <a16:colId xmlns:a16="http://schemas.microsoft.com/office/drawing/2014/main" val="1482656817"/>
                    </a:ext>
                  </a:extLst>
                </a:gridCol>
                <a:gridCol w="371071">
                  <a:extLst>
                    <a:ext uri="{9D8B030D-6E8A-4147-A177-3AD203B41FA5}">
                      <a16:colId xmlns:a16="http://schemas.microsoft.com/office/drawing/2014/main" val="960663959"/>
                    </a:ext>
                  </a:extLst>
                </a:gridCol>
                <a:gridCol w="371071">
                  <a:extLst>
                    <a:ext uri="{9D8B030D-6E8A-4147-A177-3AD203B41FA5}">
                      <a16:colId xmlns:a16="http://schemas.microsoft.com/office/drawing/2014/main" val="2459893048"/>
                    </a:ext>
                  </a:extLst>
                </a:gridCol>
                <a:gridCol w="371071">
                  <a:extLst>
                    <a:ext uri="{9D8B030D-6E8A-4147-A177-3AD203B41FA5}">
                      <a16:colId xmlns:a16="http://schemas.microsoft.com/office/drawing/2014/main" val="905794737"/>
                    </a:ext>
                  </a:extLst>
                </a:gridCol>
                <a:gridCol w="371071">
                  <a:extLst>
                    <a:ext uri="{9D8B030D-6E8A-4147-A177-3AD203B41FA5}">
                      <a16:colId xmlns:a16="http://schemas.microsoft.com/office/drawing/2014/main" val="1546272243"/>
                    </a:ext>
                  </a:extLst>
                </a:gridCol>
                <a:gridCol w="371071">
                  <a:extLst>
                    <a:ext uri="{9D8B030D-6E8A-4147-A177-3AD203B41FA5}">
                      <a16:colId xmlns:a16="http://schemas.microsoft.com/office/drawing/2014/main" val="1880072997"/>
                    </a:ext>
                  </a:extLst>
                </a:gridCol>
                <a:gridCol w="371071">
                  <a:extLst>
                    <a:ext uri="{9D8B030D-6E8A-4147-A177-3AD203B41FA5}">
                      <a16:colId xmlns:a16="http://schemas.microsoft.com/office/drawing/2014/main" val="67345015"/>
                    </a:ext>
                  </a:extLst>
                </a:gridCol>
                <a:gridCol w="371071">
                  <a:extLst>
                    <a:ext uri="{9D8B030D-6E8A-4147-A177-3AD203B41FA5}">
                      <a16:colId xmlns:a16="http://schemas.microsoft.com/office/drawing/2014/main" val="4280510421"/>
                    </a:ext>
                  </a:extLst>
                </a:gridCol>
              </a:tblGrid>
              <a:tr h="203373">
                <a:tc gridSpan="12">
                  <a:txBody>
                    <a:bodyPr/>
                    <a:lstStyle/>
                    <a:p>
                      <a:r>
                        <a:rPr lang="de-DE" sz="900" err="1"/>
                        <a:t>No</a:t>
                      </a:r>
                      <a:r>
                        <a:rPr lang="de-DE" sz="900"/>
                        <a:t>. </a:t>
                      </a:r>
                      <a:r>
                        <a:rPr lang="de-DE" sz="900" err="1"/>
                        <a:t>patients</a:t>
                      </a:r>
                      <a:r>
                        <a:rPr lang="de-DE" sz="900"/>
                        <a:t> at </a:t>
                      </a:r>
                      <a:r>
                        <a:rPr lang="de-DE" sz="900" err="1"/>
                        <a:t>risk</a:t>
                      </a:r>
                      <a:endParaRPr lang="de-DE" sz="900"/>
                    </a:p>
                  </a:txBody>
                  <a:tcPr marL="36000" marR="0" marT="0" marB="0" anchor="ctr">
                    <a:solidFill>
                      <a:srgbClr val="002A5C"/>
                    </a:solidFill>
                  </a:tcPr>
                </a:tc>
                <a:tc hMerge="1">
                  <a:txBody>
                    <a:bodyPr/>
                    <a:lstStyle/>
                    <a:p>
                      <a:r>
                        <a:rPr lang="de-DE" sz="1050" err="1"/>
                        <a:t>Number</a:t>
                      </a:r>
                      <a:r>
                        <a:rPr lang="de-DE" sz="1050"/>
                        <a:t> at </a:t>
                      </a:r>
                      <a:r>
                        <a:rPr lang="de-DE" sz="1050" err="1"/>
                        <a:t>risk</a:t>
                      </a:r>
                      <a:endParaRPr lang="de-DE" sz="1050"/>
                    </a:p>
                  </a:txBody>
                  <a:tcPr marL="72000" marR="0" marT="0" marB="0" anchor="ctr">
                    <a:solidFill>
                      <a:srgbClr val="002A5C"/>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45598865"/>
                  </a:ext>
                </a:extLst>
              </a:tr>
              <a:tr h="2033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err="1">
                          <a:solidFill>
                            <a:schemeClr val="bg1"/>
                          </a:solidFill>
                        </a:rPr>
                        <a:t>Ven</a:t>
                      </a:r>
                      <a:r>
                        <a:rPr lang="de-DE" sz="900">
                          <a:solidFill>
                            <a:schemeClr val="bg1"/>
                          </a:solidFill>
                        </a:rPr>
                        <a:t> + </a:t>
                      </a:r>
                      <a:r>
                        <a:rPr lang="de-DE" sz="900" err="1">
                          <a:solidFill>
                            <a:schemeClr val="bg1"/>
                          </a:solidFill>
                        </a:rPr>
                        <a:t>Aza</a:t>
                      </a:r>
                      <a:endParaRPr lang="de-DE" sz="900" baseline="30000">
                        <a:solidFill>
                          <a:schemeClr val="bg1"/>
                        </a:solidFill>
                      </a:endParaRPr>
                    </a:p>
                  </a:txBody>
                  <a:tcPr marL="36000" marR="0" marT="0" marB="0" anchor="ctr">
                    <a:solidFill>
                      <a:srgbClr val="E3000F"/>
                    </a:solidFill>
                  </a:tcPr>
                </a:tc>
                <a:tc>
                  <a:txBody>
                    <a:bodyPr/>
                    <a:lstStyle/>
                    <a:p>
                      <a:pPr algn="ctr"/>
                      <a:r>
                        <a:rPr lang="de-DE" sz="900"/>
                        <a:t>190</a:t>
                      </a:r>
                    </a:p>
                  </a:txBody>
                  <a:tcPr marL="0" marR="0" marT="0" marB="0" anchor="ctr"/>
                </a:tc>
                <a:tc>
                  <a:txBody>
                    <a:bodyPr/>
                    <a:lstStyle/>
                    <a:p>
                      <a:pPr algn="ctr"/>
                      <a:r>
                        <a:rPr lang="de-DE" sz="900"/>
                        <a:t>161</a:t>
                      </a:r>
                    </a:p>
                  </a:txBody>
                  <a:tcPr marL="0" marR="0" marT="0" marB="0" anchor="ctr"/>
                </a:tc>
                <a:tc>
                  <a:txBody>
                    <a:bodyPr/>
                    <a:lstStyle/>
                    <a:p>
                      <a:pPr algn="ctr"/>
                      <a:r>
                        <a:rPr lang="de-DE" sz="900"/>
                        <a:t>133</a:t>
                      </a:r>
                    </a:p>
                  </a:txBody>
                  <a:tcPr marL="0" marR="0" marT="0" marB="0" anchor="ctr"/>
                </a:tc>
                <a:tc>
                  <a:txBody>
                    <a:bodyPr/>
                    <a:lstStyle/>
                    <a:p>
                      <a:pPr algn="ctr"/>
                      <a:r>
                        <a:rPr lang="de-DE" sz="900"/>
                        <a:t>101</a:t>
                      </a:r>
                    </a:p>
                  </a:txBody>
                  <a:tcPr marL="0" marR="0" marT="0" marB="0" anchor="ctr"/>
                </a:tc>
                <a:tc>
                  <a:txBody>
                    <a:bodyPr/>
                    <a:lstStyle/>
                    <a:p>
                      <a:pPr algn="ctr"/>
                      <a:r>
                        <a:rPr lang="de-DE" sz="900"/>
                        <a:t>85</a:t>
                      </a:r>
                    </a:p>
                  </a:txBody>
                  <a:tcPr marL="0" marR="0" marT="0" marB="0" anchor="ctr"/>
                </a:tc>
                <a:tc>
                  <a:txBody>
                    <a:bodyPr/>
                    <a:lstStyle/>
                    <a:p>
                      <a:pPr algn="ctr"/>
                      <a:r>
                        <a:rPr lang="de-DE" sz="900"/>
                        <a:t>72</a:t>
                      </a:r>
                    </a:p>
                  </a:txBody>
                  <a:tcPr marL="0" marR="0" marT="0" marB="0" anchor="ctr"/>
                </a:tc>
                <a:tc>
                  <a:txBody>
                    <a:bodyPr/>
                    <a:lstStyle/>
                    <a:p>
                      <a:pPr algn="ctr"/>
                      <a:r>
                        <a:rPr lang="de-DE" sz="900"/>
                        <a:t>44</a:t>
                      </a:r>
                    </a:p>
                  </a:txBody>
                  <a:tcPr marL="0" marR="0" marT="0" marB="0" anchor="ctr"/>
                </a:tc>
                <a:tc>
                  <a:txBody>
                    <a:bodyPr/>
                    <a:lstStyle/>
                    <a:p>
                      <a:pPr algn="ctr"/>
                      <a:r>
                        <a:rPr lang="de-DE" sz="900"/>
                        <a:t>23</a:t>
                      </a:r>
                    </a:p>
                  </a:txBody>
                  <a:tcPr marL="0" marR="0" marT="0" marB="0" anchor="ctr"/>
                </a:tc>
                <a:tc>
                  <a:txBody>
                    <a:bodyPr/>
                    <a:lstStyle/>
                    <a:p>
                      <a:pPr algn="ctr"/>
                      <a:r>
                        <a:rPr lang="de-DE" sz="900"/>
                        <a:t>4</a:t>
                      </a:r>
                    </a:p>
                  </a:txBody>
                  <a:tcPr marL="0" marR="0" marT="0" marB="0" anchor="ctr"/>
                </a:tc>
                <a:tc>
                  <a:txBody>
                    <a:bodyPr/>
                    <a:lstStyle/>
                    <a:p>
                      <a:pPr algn="ctr"/>
                      <a:r>
                        <a:rPr lang="de-DE" sz="900"/>
                        <a:t>2</a:t>
                      </a:r>
                    </a:p>
                  </a:txBody>
                  <a:tcPr marL="0" marR="0" marT="0" marB="0" anchor="ctr"/>
                </a:tc>
                <a:tc>
                  <a:txBody>
                    <a:bodyPr/>
                    <a:lstStyle/>
                    <a:p>
                      <a:pPr algn="ctr"/>
                      <a:r>
                        <a:rPr lang="de-DE" sz="900"/>
                        <a:t>0</a:t>
                      </a:r>
                    </a:p>
                  </a:txBody>
                  <a:tcPr marL="0" marR="0" marT="0" marB="0" anchor="ctr"/>
                </a:tc>
                <a:extLst>
                  <a:ext uri="{0D108BD9-81ED-4DB2-BD59-A6C34878D82A}">
                    <a16:rowId xmlns:a16="http://schemas.microsoft.com/office/drawing/2014/main" val="2987814825"/>
                  </a:ext>
                </a:extLst>
              </a:tr>
              <a:tr h="2033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err="1">
                          <a:solidFill>
                            <a:schemeClr val="bg1"/>
                          </a:solidFill>
                        </a:rPr>
                        <a:t>Pbo</a:t>
                      </a:r>
                      <a:r>
                        <a:rPr lang="de-DE" sz="800">
                          <a:solidFill>
                            <a:schemeClr val="bg1"/>
                          </a:solidFill>
                        </a:rPr>
                        <a:t> + </a:t>
                      </a:r>
                      <a:r>
                        <a:rPr lang="de-DE" sz="800" err="1">
                          <a:solidFill>
                            <a:schemeClr val="bg1"/>
                          </a:solidFill>
                        </a:rPr>
                        <a:t>Aza</a:t>
                      </a:r>
                      <a:r>
                        <a:rPr lang="de-DE" sz="800">
                          <a:solidFill>
                            <a:schemeClr val="bg1"/>
                          </a:solidFill>
                        </a:rPr>
                        <a:t> </a:t>
                      </a:r>
                      <a:endParaRPr lang="de-DE" sz="800" baseline="30000">
                        <a:solidFill>
                          <a:schemeClr val="bg1"/>
                        </a:solidFill>
                      </a:endParaRPr>
                    </a:p>
                  </a:txBody>
                  <a:tcPr marL="36000" marR="0" marT="0" marB="0" anchor="ctr">
                    <a:solidFill>
                      <a:srgbClr val="8C1610"/>
                    </a:solidFill>
                  </a:tcPr>
                </a:tc>
                <a:tc>
                  <a:txBody>
                    <a:bodyPr/>
                    <a:lstStyle/>
                    <a:p>
                      <a:pPr algn="ctr"/>
                      <a:r>
                        <a:rPr lang="de-DE" sz="900"/>
                        <a:t>41</a:t>
                      </a:r>
                    </a:p>
                  </a:txBody>
                  <a:tcPr marL="0" marR="0" marT="0" marB="0" anchor="ctr"/>
                </a:tc>
                <a:tc>
                  <a:txBody>
                    <a:bodyPr/>
                    <a:lstStyle/>
                    <a:p>
                      <a:pPr algn="ctr"/>
                      <a:r>
                        <a:rPr lang="de-DE" sz="900"/>
                        <a:t>31</a:t>
                      </a:r>
                    </a:p>
                  </a:txBody>
                  <a:tcPr marL="0" marR="0" marT="0" marB="0" anchor="ctr"/>
                </a:tc>
                <a:tc>
                  <a:txBody>
                    <a:bodyPr/>
                    <a:lstStyle/>
                    <a:p>
                      <a:pPr algn="ctr"/>
                      <a:r>
                        <a:rPr lang="de-DE" sz="900"/>
                        <a:t>20</a:t>
                      </a:r>
                    </a:p>
                  </a:txBody>
                  <a:tcPr marL="0" marR="0" marT="0" marB="0" anchor="ctr"/>
                </a:tc>
                <a:tc>
                  <a:txBody>
                    <a:bodyPr/>
                    <a:lstStyle/>
                    <a:p>
                      <a:pPr algn="ctr"/>
                      <a:r>
                        <a:rPr lang="de-DE" sz="900"/>
                        <a:t>17</a:t>
                      </a:r>
                    </a:p>
                  </a:txBody>
                  <a:tcPr marL="0" marR="0" marT="0" marB="0" anchor="ctr"/>
                </a:tc>
                <a:tc>
                  <a:txBody>
                    <a:bodyPr/>
                    <a:lstStyle/>
                    <a:p>
                      <a:pPr algn="ctr"/>
                      <a:r>
                        <a:rPr lang="de-DE" sz="900"/>
                        <a:t>11</a:t>
                      </a:r>
                    </a:p>
                  </a:txBody>
                  <a:tcPr marL="0" marR="0" marT="0" marB="0" anchor="ctr"/>
                </a:tc>
                <a:tc>
                  <a:txBody>
                    <a:bodyPr/>
                    <a:lstStyle/>
                    <a:p>
                      <a:pPr algn="ctr"/>
                      <a:r>
                        <a:rPr lang="de-DE" sz="900"/>
                        <a:t>7</a:t>
                      </a:r>
                    </a:p>
                  </a:txBody>
                  <a:tcPr marL="0" marR="0" marT="0" marB="0" anchor="ctr"/>
                </a:tc>
                <a:tc>
                  <a:txBody>
                    <a:bodyPr/>
                    <a:lstStyle/>
                    <a:p>
                      <a:pPr algn="ctr"/>
                      <a:r>
                        <a:rPr lang="de-DE" sz="900"/>
                        <a:t>3</a:t>
                      </a:r>
                    </a:p>
                  </a:txBody>
                  <a:tcPr marL="0" marR="0" marT="0" marB="0" anchor="ctr"/>
                </a:tc>
                <a:tc>
                  <a:txBody>
                    <a:bodyPr/>
                    <a:lstStyle/>
                    <a:p>
                      <a:pPr algn="ctr"/>
                      <a:r>
                        <a:rPr lang="de-DE" sz="900"/>
                        <a:t>1</a:t>
                      </a:r>
                    </a:p>
                  </a:txBody>
                  <a:tcPr marL="0" marR="0" marT="0" marB="0" anchor="ctr"/>
                </a:tc>
                <a:tc>
                  <a:txBody>
                    <a:bodyPr/>
                    <a:lstStyle/>
                    <a:p>
                      <a:pPr algn="ctr"/>
                      <a:r>
                        <a:rPr lang="de-DE" sz="900"/>
                        <a:t>0</a:t>
                      </a:r>
                    </a:p>
                  </a:txBody>
                  <a:tcPr marL="0" marR="0" marT="0" marB="0" anchor="ctr"/>
                </a:tc>
                <a:tc>
                  <a:txBody>
                    <a:bodyPr/>
                    <a:lstStyle/>
                    <a:p>
                      <a:pPr algn="ctr"/>
                      <a:r>
                        <a:rPr lang="de-DE" sz="900"/>
                        <a:t>0</a:t>
                      </a:r>
                    </a:p>
                  </a:txBody>
                  <a:tcPr marL="0" marR="0" marT="0" marB="0" anchor="ctr"/>
                </a:tc>
                <a:tc>
                  <a:txBody>
                    <a:bodyPr/>
                    <a:lstStyle/>
                    <a:p>
                      <a:pPr algn="ctr"/>
                      <a:r>
                        <a:rPr lang="de-DE" sz="900"/>
                        <a:t>0</a:t>
                      </a:r>
                    </a:p>
                  </a:txBody>
                  <a:tcPr marL="0" marR="0" marT="0" marB="0" anchor="ctr"/>
                </a:tc>
                <a:extLst>
                  <a:ext uri="{0D108BD9-81ED-4DB2-BD59-A6C34878D82A}">
                    <a16:rowId xmlns:a16="http://schemas.microsoft.com/office/drawing/2014/main" val="3329168346"/>
                  </a:ext>
                </a:extLst>
              </a:tr>
            </a:tbl>
          </a:graphicData>
        </a:graphic>
      </p:graphicFrame>
      <p:graphicFrame>
        <p:nvGraphicFramePr>
          <p:cNvPr id="6" name="Tabelle 18">
            <a:extLst>
              <a:ext uri="{FF2B5EF4-FFF2-40B4-BE49-F238E27FC236}">
                <a16:creationId xmlns:a16="http://schemas.microsoft.com/office/drawing/2014/main" id="{0382F66E-2CC8-195A-932F-61B080EA7D5B}"/>
              </a:ext>
            </a:extLst>
          </p:cNvPr>
          <p:cNvGraphicFramePr>
            <a:graphicFrameLocks noGrp="1"/>
          </p:cNvGraphicFramePr>
          <p:nvPr>
            <p:extLst>
              <p:ext uri="{D42A27DB-BD31-4B8C-83A1-F6EECF244321}">
                <p14:modId xmlns:p14="http://schemas.microsoft.com/office/powerpoint/2010/main" val="3171140907"/>
              </p:ext>
            </p:extLst>
          </p:nvPr>
        </p:nvGraphicFramePr>
        <p:xfrm>
          <a:off x="407988" y="4940300"/>
          <a:ext cx="4729781" cy="1008200"/>
        </p:xfrm>
        <a:graphic>
          <a:graphicData uri="http://schemas.openxmlformats.org/drawingml/2006/table">
            <a:tbl>
              <a:tblPr firstRow="1" bandRow="1">
                <a:tableStyleId>{5C22544A-7EE6-4342-B048-85BDC9FD1C3A}</a:tableStyleId>
              </a:tblPr>
              <a:tblGrid>
                <a:gridCol w="1677987">
                  <a:extLst>
                    <a:ext uri="{9D8B030D-6E8A-4147-A177-3AD203B41FA5}">
                      <a16:colId xmlns:a16="http://schemas.microsoft.com/office/drawing/2014/main" val="881932669"/>
                    </a:ext>
                  </a:extLst>
                </a:gridCol>
                <a:gridCol w="3051794">
                  <a:extLst>
                    <a:ext uri="{9D8B030D-6E8A-4147-A177-3AD203B41FA5}">
                      <a16:colId xmlns:a16="http://schemas.microsoft.com/office/drawing/2014/main" val="89869879"/>
                    </a:ext>
                  </a:extLst>
                </a:gridCol>
              </a:tblGrid>
              <a:tr h="314020">
                <a:tc>
                  <a:txBody>
                    <a:bodyPr/>
                    <a:lstStyle/>
                    <a:p>
                      <a:endParaRPr lang="de-DE" sz="1200"/>
                    </a:p>
                  </a:txBody>
                  <a:tcPr marL="90000" marR="7200" marT="7200" marB="7200" anchor="ctr"/>
                </a:tc>
                <a:tc>
                  <a:txBody>
                    <a:bodyPr/>
                    <a:lstStyle/>
                    <a:p>
                      <a:pPr algn="ctr"/>
                      <a:r>
                        <a:rPr lang="de-DE" sz="1200"/>
                        <a:t>Median </a:t>
                      </a:r>
                      <a:r>
                        <a:rPr lang="de-DE" sz="1200" err="1"/>
                        <a:t>DoR</a:t>
                      </a:r>
                      <a:r>
                        <a:rPr lang="de-DE" sz="1200"/>
                        <a:t> at 75% OS </a:t>
                      </a:r>
                      <a:r>
                        <a:rPr lang="de-DE" sz="1200" err="1"/>
                        <a:t>analysis</a:t>
                      </a:r>
                      <a:r>
                        <a:rPr lang="de-DE" sz="1200"/>
                        <a:t>, </a:t>
                      </a:r>
                    </a:p>
                    <a:p>
                      <a:pPr algn="ctr"/>
                      <a:r>
                        <a:rPr lang="de-DE" sz="1200" err="1"/>
                        <a:t>months</a:t>
                      </a:r>
                      <a:r>
                        <a:rPr lang="de-DE" sz="1200"/>
                        <a:t> (95% CI)</a:t>
                      </a:r>
                    </a:p>
                  </a:txBody>
                  <a:tcPr marL="7200" marR="7200" marT="7200" marB="7200" anchor="ctr"/>
                </a:tc>
                <a:extLst>
                  <a:ext uri="{0D108BD9-81ED-4DB2-BD59-A6C34878D82A}">
                    <a16:rowId xmlns:a16="http://schemas.microsoft.com/office/drawing/2014/main" val="2395470459"/>
                  </a:ext>
                </a:extLst>
              </a:tr>
              <a:tr h="314020">
                <a:tc>
                  <a:txBody>
                    <a:bodyPr/>
                    <a:lstStyle/>
                    <a:p>
                      <a:r>
                        <a:rPr lang="de-DE" sz="1200" err="1">
                          <a:solidFill>
                            <a:schemeClr val="bg1"/>
                          </a:solidFill>
                        </a:rPr>
                        <a:t>Ven</a:t>
                      </a:r>
                      <a:r>
                        <a:rPr lang="de-DE" sz="1200">
                          <a:solidFill>
                            <a:schemeClr val="bg1"/>
                          </a:solidFill>
                        </a:rPr>
                        <a:t> + </a:t>
                      </a:r>
                      <a:r>
                        <a:rPr lang="de-DE" sz="1200" err="1">
                          <a:solidFill>
                            <a:schemeClr val="bg1"/>
                          </a:solidFill>
                        </a:rPr>
                        <a:t>Aza</a:t>
                      </a:r>
                      <a:r>
                        <a:rPr lang="de-DE" sz="1200">
                          <a:solidFill>
                            <a:schemeClr val="bg1"/>
                          </a:solidFill>
                        </a:rPr>
                        <a:t> (</a:t>
                      </a:r>
                      <a:r>
                        <a:rPr lang="de-DE" sz="1200" err="1">
                          <a:solidFill>
                            <a:schemeClr val="bg1"/>
                          </a:solidFill>
                        </a:rPr>
                        <a:t>n</a:t>
                      </a:r>
                      <a:r>
                        <a:rPr lang="de-DE" sz="1200">
                          <a:solidFill>
                            <a:schemeClr val="bg1"/>
                          </a:solidFill>
                        </a:rPr>
                        <a:t>=190)</a:t>
                      </a:r>
                      <a:endParaRPr lang="de-DE" sz="1200" baseline="30000">
                        <a:solidFill>
                          <a:schemeClr val="bg1"/>
                        </a:solidFill>
                      </a:endParaRPr>
                    </a:p>
                  </a:txBody>
                  <a:tcPr marL="90000" marR="7200" marT="7200" marB="7200" anchor="ctr">
                    <a:solidFill>
                      <a:srgbClr val="E3000F"/>
                    </a:solidFill>
                  </a:tcPr>
                </a:tc>
                <a:tc>
                  <a:txBody>
                    <a:bodyPr/>
                    <a:lstStyle/>
                    <a:p>
                      <a:pPr algn="ctr"/>
                      <a:r>
                        <a:rPr lang="de-DE" sz="1200"/>
                        <a:t>17.5 (13.6-NE)</a:t>
                      </a:r>
                    </a:p>
                  </a:txBody>
                  <a:tcPr marL="7200" marR="7200" marT="7200" marB="7200" anchor="ctr"/>
                </a:tc>
                <a:extLst>
                  <a:ext uri="{0D108BD9-81ED-4DB2-BD59-A6C34878D82A}">
                    <a16:rowId xmlns:a16="http://schemas.microsoft.com/office/drawing/2014/main" val="3286613319"/>
                  </a:ext>
                </a:extLst>
              </a:tr>
              <a:tr h="314020">
                <a:tc>
                  <a:txBody>
                    <a:bodyPr/>
                    <a:lstStyle/>
                    <a:p>
                      <a:r>
                        <a:rPr lang="de-DE" sz="1200" err="1">
                          <a:solidFill>
                            <a:schemeClr val="bg1"/>
                          </a:solidFill>
                        </a:rPr>
                        <a:t>Pbo</a:t>
                      </a:r>
                      <a:r>
                        <a:rPr lang="de-DE" sz="1200">
                          <a:solidFill>
                            <a:schemeClr val="bg1"/>
                          </a:solidFill>
                        </a:rPr>
                        <a:t> + </a:t>
                      </a:r>
                      <a:r>
                        <a:rPr lang="de-DE" sz="1200" err="1">
                          <a:solidFill>
                            <a:schemeClr val="bg1"/>
                          </a:solidFill>
                        </a:rPr>
                        <a:t>Aza</a:t>
                      </a:r>
                      <a:r>
                        <a:rPr lang="de-DE" sz="1200">
                          <a:solidFill>
                            <a:schemeClr val="bg1"/>
                          </a:solidFill>
                        </a:rPr>
                        <a:t> (</a:t>
                      </a:r>
                      <a:r>
                        <a:rPr lang="de-DE" sz="1200" err="1">
                          <a:solidFill>
                            <a:schemeClr val="bg1"/>
                          </a:solidFill>
                        </a:rPr>
                        <a:t>n</a:t>
                      </a:r>
                      <a:r>
                        <a:rPr lang="de-DE" sz="1200">
                          <a:solidFill>
                            <a:schemeClr val="bg1"/>
                          </a:solidFill>
                        </a:rPr>
                        <a:t>=41)</a:t>
                      </a:r>
                      <a:endParaRPr lang="de-DE" sz="1200" baseline="30000">
                        <a:solidFill>
                          <a:schemeClr val="bg1"/>
                        </a:solidFill>
                      </a:endParaRPr>
                    </a:p>
                  </a:txBody>
                  <a:tcPr marL="90000" marR="7200" marT="7200" marB="7200" anchor="ctr">
                    <a:solidFill>
                      <a:srgbClr val="8C1610"/>
                    </a:solidFill>
                  </a:tcPr>
                </a:tc>
                <a:tc>
                  <a:txBody>
                    <a:bodyPr/>
                    <a:lstStyle/>
                    <a:p>
                      <a:pPr algn="ctr"/>
                      <a:r>
                        <a:rPr lang="de-DE" sz="1200"/>
                        <a:t>13.4 (5.8–15.5)</a:t>
                      </a:r>
                    </a:p>
                  </a:txBody>
                  <a:tcPr marL="7200" marR="7200" marT="7200" marB="7200" anchor="ctr"/>
                </a:tc>
                <a:extLst>
                  <a:ext uri="{0D108BD9-81ED-4DB2-BD59-A6C34878D82A}">
                    <a16:rowId xmlns:a16="http://schemas.microsoft.com/office/drawing/2014/main" val="2565002189"/>
                  </a:ext>
                </a:extLst>
              </a:tr>
            </a:tbl>
          </a:graphicData>
        </a:graphic>
      </p:graphicFrame>
      <p:pic>
        <p:nvPicPr>
          <p:cNvPr id="19" name="Grafik 18">
            <a:extLst>
              <a:ext uri="{FF2B5EF4-FFF2-40B4-BE49-F238E27FC236}">
                <a16:creationId xmlns:a16="http://schemas.microsoft.com/office/drawing/2014/main" id="{63C9BF69-BFA5-715B-18AD-73931DF70995}"/>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4275" r="8371" b="61732"/>
          <a:stretch/>
        </p:blipFill>
        <p:spPr>
          <a:xfrm>
            <a:off x="1218249" y="1988117"/>
            <a:ext cx="3710939" cy="1497193"/>
          </a:xfrm>
          <a:prstGeom prst="rect">
            <a:avLst/>
          </a:prstGeom>
        </p:spPr>
      </p:pic>
      <p:graphicFrame>
        <p:nvGraphicFramePr>
          <p:cNvPr id="21" name="Tabelle 20">
            <a:extLst>
              <a:ext uri="{FF2B5EF4-FFF2-40B4-BE49-F238E27FC236}">
                <a16:creationId xmlns:a16="http://schemas.microsoft.com/office/drawing/2014/main" id="{E48F08B3-5F8D-97D3-AB87-29C518D483FB}"/>
              </a:ext>
            </a:extLst>
          </p:cNvPr>
          <p:cNvGraphicFramePr>
            <a:graphicFrameLocks noGrp="1"/>
          </p:cNvGraphicFramePr>
          <p:nvPr>
            <p:extLst>
              <p:ext uri="{D42A27DB-BD31-4B8C-83A1-F6EECF244321}">
                <p14:modId xmlns:p14="http://schemas.microsoft.com/office/powerpoint/2010/main" val="3995159054"/>
              </p:ext>
            </p:extLst>
          </p:nvPr>
        </p:nvGraphicFramePr>
        <p:xfrm>
          <a:off x="6215048" y="4198830"/>
          <a:ext cx="5477553" cy="610119"/>
        </p:xfrm>
        <a:graphic>
          <a:graphicData uri="http://schemas.openxmlformats.org/drawingml/2006/table">
            <a:tbl>
              <a:tblPr firstRow="1" bandRow="1">
                <a:tableStyleId>{5C22544A-7EE6-4342-B048-85BDC9FD1C3A}</a:tableStyleId>
              </a:tblPr>
              <a:tblGrid>
                <a:gridCol w="648000">
                  <a:extLst>
                    <a:ext uri="{9D8B030D-6E8A-4147-A177-3AD203B41FA5}">
                      <a16:colId xmlns:a16="http://schemas.microsoft.com/office/drawing/2014/main" val="12144703"/>
                    </a:ext>
                  </a:extLst>
                </a:gridCol>
                <a:gridCol w="254187">
                  <a:extLst>
                    <a:ext uri="{9D8B030D-6E8A-4147-A177-3AD203B41FA5}">
                      <a16:colId xmlns:a16="http://schemas.microsoft.com/office/drawing/2014/main" val="4216138728"/>
                    </a:ext>
                  </a:extLst>
                </a:gridCol>
                <a:gridCol w="254187">
                  <a:extLst>
                    <a:ext uri="{9D8B030D-6E8A-4147-A177-3AD203B41FA5}">
                      <a16:colId xmlns:a16="http://schemas.microsoft.com/office/drawing/2014/main" val="917031147"/>
                    </a:ext>
                  </a:extLst>
                </a:gridCol>
                <a:gridCol w="254187">
                  <a:extLst>
                    <a:ext uri="{9D8B030D-6E8A-4147-A177-3AD203B41FA5}">
                      <a16:colId xmlns:a16="http://schemas.microsoft.com/office/drawing/2014/main" val="3868012081"/>
                    </a:ext>
                  </a:extLst>
                </a:gridCol>
                <a:gridCol w="254187">
                  <a:extLst>
                    <a:ext uri="{9D8B030D-6E8A-4147-A177-3AD203B41FA5}">
                      <a16:colId xmlns:a16="http://schemas.microsoft.com/office/drawing/2014/main" val="1482656817"/>
                    </a:ext>
                  </a:extLst>
                </a:gridCol>
                <a:gridCol w="254187">
                  <a:extLst>
                    <a:ext uri="{9D8B030D-6E8A-4147-A177-3AD203B41FA5}">
                      <a16:colId xmlns:a16="http://schemas.microsoft.com/office/drawing/2014/main" val="960663959"/>
                    </a:ext>
                  </a:extLst>
                </a:gridCol>
                <a:gridCol w="254187">
                  <a:extLst>
                    <a:ext uri="{9D8B030D-6E8A-4147-A177-3AD203B41FA5}">
                      <a16:colId xmlns:a16="http://schemas.microsoft.com/office/drawing/2014/main" val="2459893048"/>
                    </a:ext>
                  </a:extLst>
                </a:gridCol>
                <a:gridCol w="254187">
                  <a:extLst>
                    <a:ext uri="{9D8B030D-6E8A-4147-A177-3AD203B41FA5}">
                      <a16:colId xmlns:a16="http://schemas.microsoft.com/office/drawing/2014/main" val="905794737"/>
                    </a:ext>
                  </a:extLst>
                </a:gridCol>
                <a:gridCol w="254187">
                  <a:extLst>
                    <a:ext uri="{9D8B030D-6E8A-4147-A177-3AD203B41FA5}">
                      <a16:colId xmlns:a16="http://schemas.microsoft.com/office/drawing/2014/main" val="1546272243"/>
                    </a:ext>
                  </a:extLst>
                </a:gridCol>
                <a:gridCol w="254187">
                  <a:extLst>
                    <a:ext uri="{9D8B030D-6E8A-4147-A177-3AD203B41FA5}">
                      <a16:colId xmlns:a16="http://schemas.microsoft.com/office/drawing/2014/main" val="1880072997"/>
                    </a:ext>
                  </a:extLst>
                </a:gridCol>
                <a:gridCol w="254187">
                  <a:extLst>
                    <a:ext uri="{9D8B030D-6E8A-4147-A177-3AD203B41FA5}">
                      <a16:colId xmlns:a16="http://schemas.microsoft.com/office/drawing/2014/main" val="67345015"/>
                    </a:ext>
                  </a:extLst>
                </a:gridCol>
                <a:gridCol w="254187">
                  <a:extLst>
                    <a:ext uri="{9D8B030D-6E8A-4147-A177-3AD203B41FA5}">
                      <a16:colId xmlns:a16="http://schemas.microsoft.com/office/drawing/2014/main" val="4280510421"/>
                    </a:ext>
                  </a:extLst>
                </a:gridCol>
                <a:gridCol w="254187">
                  <a:extLst>
                    <a:ext uri="{9D8B030D-6E8A-4147-A177-3AD203B41FA5}">
                      <a16:colId xmlns:a16="http://schemas.microsoft.com/office/drawing/2014/main" val="3528048853"/>
                    </a:ext>
                  </a:extLst>
                </a:gridCol>
                <a:gridCol w="254187">
                  <a:extLst>
                    <a:ext uri="{9D8B030D-6E8A-4147-A177-3AD203B41FA5}">
                      <a16:colId xmlns:a16="http://schemas.microsoft.com/office/drawing/2014/main" val="1377187940"/>
                    </a:ext>
                  </a:extLst>
                </a:gridCol>
                <a:gridCol w="254187">
                  <a:extLst>
                    <a:ext uri="{9D8B030D-6E8A-4147-A177-3AD203B41FA5}">
                      <a16:colId xmlns:a16="http://schemas.microsoft.com/office/drawing/2014/main" val="3143474228"/>
                    </a:ext>
                  </a:extLst>
                </a:gridCol>
                <a:gridCol w="254187">
                  <a:extLst>
                    <a:ext uri="{9D8B030D-6E8A-4147-A177-3AD203B41FA5}">
                      <a16:colId xmlns:a16="http://schemas.microsoft.com/office/drawing/2014/main" val="3297208746"/>
                    </a:ext>
                  </a:extLst>
                </a:gridCol>
                <a:gridCol w="254187">
                  <a:extLst>
                    <a:ext uri="{9D8B030D-6E8A-4147-A177-3AD203B41FA5}">
                      <a16:colId xmlns:a16="http://schemas.microsoft.com/office/drawing/2014/main" val="3792361454"/>
                    </a:ext>
                  </a:extLst>
                </a:gridCol>
                <a:gridCol w="254187">
                  <a:extLst>
                    <a:ext uri="{9D8B030D-6E8A-4147-A177-3AD203B41FA5}">
                      <a16:colId xmlns:a16="http://schemas.microsoft.com/office/drawing/2014/main" val="660719810"/>
                    </a:ext>
                  </a:extLst>
                </a:gridCol>
                <a:gridCol w="254187">
                  <a:extLst>
                    <a:ext uri="{9D8B030D-6E8A-4147-A177-3AD203B41FA5}">
                      <a16:colId xmlns:a16="http://schemas.microsoft.com/office/drawing/2014/main" val="1226092716"/>
                    </a:ext>
                  </a:extLst>
                </a:gridCol>
                <a:gridCol w="254187">
                  <a:extLst>
                    <a:ext uri="{9D8B030D-6E8A-4147-A177-3AD203B41FA5}">
                      <a16:colId xmlns:a16="http://schemas.microsoft.com/office/drawing/2014/main" val="2679622198"/>
                    </a:ext>
                  </a:extLst>
                </a:gridCol>
              </a:tblGrid>
              <a:tr h="203373">
                <a:tc gridSpan="20">
                  <a:txBody>
                    <a:bodyPr/>
                    <a:lstStyle/>
                    <a:p>
                      <a:r>
                        <a:rPr lang="de-DE" sz="900" err="1"/>
                        <a:t>No</a:t>
                      </a:r>
                      <a:r>
                        <a:rPr lang="de-DE" sz="900"/>
                        <a:t>. </a:t>
                      </a:r>
                      <a:r>
                        <a:rPr lang="de-DE" sz="900" err="1"/>
                        <a:t>patients</a:t>
                      </a:r>
                      <a:r>
                        <a:rPr lang="de-DE" sz="900"/>
                        <a:t> at </a:t>
                      </a:r>
                      <a:r>
                        <a:rPr lang="de-DE" sz="900" err="1"/>
                        <a:t>risk</a:t>
                      </a:r>
                      <a:endParaRPr lang="de-DE" sz="900"/>
                    </a:p>
                  </a:txBody>
                  <a:tcPr marL="36000" marR="0" marT="0" marB="0" anchor="ctr">
                    <a:solidFill>
                      <a:srgbClr val="002A5C"/>
                    </a:solidFill>
                  </a:tcPr>
                </a:tc>
                <a:tc hMerge="1">
                  <a:txBody>
                    <a:bodyPr/>
                    <a:lstStyle/>
                    <a:p>
                      <a:r>
                        <a:rPr lang="de-DE" sz="1050" err="1"/>
                        <a:t>Number</a:t>
                      </a:r>
                      <a:r>
                        <a:rPr lang="de-DE" sz="1050"/>
                        <a:t> at </a:t>
                      </a:r>
                      <a:r>
                        <a:rPr lang="de-DE" sz="1050" err="1"/>
                        <a:t>risk</a:t>
                      </a:r>
                      <a:endParaRPr lang="de-DE" sz="1050"/>
                    </a:p>
                  </a:txBody>
                  <a:tcPr marL="72000" marR="0" marT="0" marB="0" anchor="ctr">
                    <a:solidFill>
                      <a:srgbClr val="002A5C"/>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sz="900"/>
                    </a:p>
                  </a:txBody>
                  <a:tcPr marL="36000" marR="0" marT="0" marB="0" anchor="ctr">
                    <a:solidFill>
                      <a:srgbClr val="002A5C"/>
                    </a:solidFill>
                  </a:tcPr>
                </a:tc>
                <a:tc hMerge="1">
                  <a:txBody>
                    <a:bodyPr/>
                    <a:lstStyle/>
                    <a:p>
                      <a:endParaRPr lang="de-DE" sz="900"/>
                    </a:p>
                  </a:txBody>
                  <a:tcPr marL="36000" marR="0" marT="0" marB="0" anchor="ctr">
                    <a:solidFill>
                      <a:srgbClr val="002A5C"/>
                    </a:solidFill>
                  </a:tcPr>
                </a:tc>
                <a:tc hMerge="1">
                  <a:txBody>
                    <a:bodyPr/>
                    <a:lstStyle/>
                    <a:p>
                      <a:endParaRPr lang="de-DE" sz="900"/>
                    </a:p>
                  </a:txBody>
                  <a:tcPr marL="36000" marR="0" marT="0" marB="0" anchor="ctr">
                    <a:solidFill>
                      <a:srgbClr val="002A5C"/>
                    </a:solidFill>
                  </a:tcPr>
                </a:tc>
                <a:tc hMerge="1">
                  <a:txBody>
                    <a:bodyPr/>
                    <a:lstStyle/>
                    <a:p>
                      <a:endParaRPr lang="de-DE" sz="900"/>
                    </a:p>
                  </a:txBody>
                  <a:tcPr marL="36000" marR="0" marT="0" marB="0" anchor="ctr">
                    <a:solidFill>
                      <a:srgbClr val="002A5C"/>
                    </a:solidFill>
                  </a:tcPr>
                </a:tc>
                <a:tc hMerge="1">
                  <a:txBody>
                    <a:bodyPr/>
                    <a:lstStyle/>
                    <a:p>
                      <a:endParaRPr lang="de-DE" sz="900"/>
                    </a:p>
                  </a:txBody>
                  <a:tcPr marL="36000" marR="0" marT="0" marB="0" anchor="ctr">
                    <a:solidFill>
                      <a:srgbClr val="002A5C"/>
                    </a:solidFill>
                  </a:tcPr>
                </a:tc>
                <a:tc hMerge="1">
                  <a:txBody>
                    <a:bodyPr/>
                    <a:lstStyle/>
                    <a:p>
                      <a:endParaRPr lang="de-DE" sz="900"/>
                    </a:p>
                  </a:txBody>
                  <a:tcPr marL="36000" marR="0" marT="0" marB="0" anchor="ctr">
                    <a:solidFill>
                      <a:srgbClr val="002A5C"/>
                    </a:solidFill>
                  </a:tcPr>
                </a:tc>
                <a:tc hMerge="1">
                  <a:txBody>
                    <a:bodyPr/>
                    <a:lstStyle/>
                    <a:p>
                      <a:endParaRPr lang="de-DE" sz="900"/>
                    </a:p>
                  </a:txBody>
                  <a:tcPr marL="36000" marR="0" marT="0" marB="0" anchor="ctr">
                    <a:solidFill>
                      <a:srgbClr val="002A5C"/>
                    </a:solidFill>
                  </a:tcPr>
                </a:tc>
                <a:tc hMerge="1">
                  <a:txBody>
                    <a:bodyPr/>
                    <a:lstStyle/>
                    <a:p>
                      <a:endParaRPr lang="de-DE" sz="900"/>
                    </a:p>
                  </a:txBody>
                  <a:tcPr marL="36000" marR="0" marT="0" marB="0" anchor="ctr">
                    <a:solidFill>
                      <a:srgbClr val="002A5C"/>
                    </a:solidFill>
                  </a:tcPr>
                </a:tc>
                <a:extLst>
                  <a:ext uri="{0D108BD9-81ED-4DB2-BD59-A6C34878D82A}">
                    <a16:rowId xmlns:a16="http://schemas.microsoft.com/office/drawing/2014/main" val="145598865"/>
                  </a:ext>
                </a:extLst>
              </a:tr>
              <a:tr h="2033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err="1">
                          <a:solidFill>
                            <a:schemeClr val="bg1"/>
                          </a:solidFill>
                        </a:rPr>
                        <a:t>Ven</a:t>
                      </a:r>
                      <a:r>
                        <a:rPr lang="de-DE" sz="900">
                          <a:solidFill>
                            <a:schemeClr val="bg1"/>
                          </a:solidFill>
                        </a:rPr>
                        <a:t> + </a:t>
                      </a:r>
                      <a:r>
                        <a:rPr lang="de-DE" sz="900" err="1">
                          <a:solidFill>
                            <a:schemeClr val="bg1"/>
                          </a:solidFill>
                        </a:rPr>
                        <a:t>Aza</a:t>
                      </a:r>
                      <a:endParaRPr lang="de-DE" sz="900" baseline="30000">
                        <a:solidFill>
                          <a:schemeClr val="bg1"/>
                        </a:solidFill>
                      </a:endParaRPr>
                    </a:p>
                  </a:txBody>
                  <a:tcPr marL="36000" marR="0" marT="0" marB="0" anchor="ctr">
                    <a:solidFill>
                      <a:srgbClr val="E3000F"/>
                    </a:solidFill>
                  </a:tcPr>
                </a:tc>
                <a:tc>
                  <a:txBody>
                    <a:bodyPr/>
                    <a:lstStyle/>
                    <a:p>
                      <a:pPr algn="ctr"/>
                      <a:r>
                        <a:rPr lang="de-DE" sz="900"/>
                        <a:t>191</a:t>
                      </a:r>
                    </a:p>
                  </a:txBody>
                  <a:tcPr marL="0" marR="0" marT="0" marB="0" anchor="ctr"/>
                </a:tc>
                <a:tc>
                  <a:txBody>
                    <a:bodyPr/>
                    <a:lstStyle/>
                    <a:p>
                      <a:pPr algn="ctr"/>
                      <a:r>
                        <a:rPr lang="de-DE" sz="900"/>
                        <a:t>162</a:t>
                      </a:r>
                    </a:p>
                  </a:txBody>
                  <a:tcPr marL="0" marR="0" marT="0" marB="0" anchor="ctr"/>
                </a:tc>
                <a:tc>
                  <a:txBody>
                    <a:bodyPr/>
                    <a:lstStyle/>
                    <a:p>
                      <a:pPr algn="ctr"/>
                      <a:r>
                        <a:rPr lang="de-DE" sz="900"/>
                        <a:t>137</a:t>
                      </a:r>
                    </a:p>
                  </a:txBody>
                  <a:tcPr marL="0" marR="0" marT="0" marB="0" anchor="ctr"/>
                </a:tc>
                <a:tc>
                  <a:txBody>
                    <a:bodyPr/>
                    <a:lstStyle/>
                    <a:p>
                      <a:pPr algn="ctr"/>
                      <a:r>
                        <a:rPr lang="de-DE" sz="900"/>
                        <a:t>108</a:t>
                      </a:r>
                    </a:p>
                  </a:txBody>
                  <a:tcPr marL="0" marR="0" marT="0" marB="0" anchor="ctr"/>
                </a:tc>
                <a:tc>
                  <a:txBody>
                    <a:bodyPr/>
                    <a:lstStyle/>
                    <a:p>
                      <a:pPr algn="ctr"/>
                      <a:r>
                        <a:rPr lang="de-DE" sz="900"/>
                        <a:t>96</a:t>
                      </a:r>
                    </a:p>
                  </a:txBody>
                  <a:tcPr marL="0" marR="0" marT="0" marB="0" anchor="ctr"/>
                </a:tc>
                <a:tc>
                  <a:txBody>
                    <a:bodyPr/>
                    <a:lstStyle/>
                    <a:p>
                      <a:pPr algn="ctr"/>
                      <a:r>
                        <a:rPr lang="de-DE" sz="900"/>
                        <a:t>89</a:t>
                      </a:r>
                    </a:p>
                  </a:txBody>
                  <a:tcPr marL="0" marR="0" marT="0" marB="0" anchor="ctr"/>
                </a:tc>
                <a:tc>
                  <a:txBody>
                    <a:bodyPr/>
                    <a:lstStyle/>
                    <a:p>
                      <a:pPr algn="ctr"/>
                      <a:r>
                        <a:rPr lang="de-DE" sz="900"/>
                        <a:t>76</a:t>
                      </a:r>
                    </a:p>
                  </a:txBody>
                  <a:tcPr marL="0" marR="0" marT="0" marB="0" anchor="ctr"/>
                </a:tc>
                <a:tc>
                  <a:txBody>
                    <a:bodyPr/>
                    <a:lstStyle/>
                    <a:p>
                      <a:pPr algn="ctr"/>
                      <a:r>
                        <a:rPr lang="de-DE" sz="900"/>
                        <a:t>67</a:t>
                      </a:r>
                    </a:p>
                  </a:txBody>
                  <a:tcPr marL="0" marR="0" marT="0" marB="0" anchor="ctr"/>
                </a:tc>
                <a:tc>
                  <a:txBody>
                    <a:bodyPr/>
                    <a:lstStyle/>
                    <a:p>
                      <a:pPr algn="ctr"/>
                      <a:r>
                        <a:rPr lang="de-DE" sz="900"/>
                        <a:t>58</a:t>
                      </a:r>
                    </a:p>
                  </a:txBody>
                  <a:tcPr marL="0" marR="0" marT="0" marB="0" anchor="ctr"/>
                </a:tc>
                <a:tc>
                  <a:txBody>
                    <a:bodyPr/>
                    <a:lstStyle/>
                    <a:p>
                      <a:pPr algn="ctr"/>
                      <a:r>
                        <a:rPr lang="de-DE" sz="900"/>
                        <a:t>51</a:t>
                      </a:r>
                    </a:p>
                  </a:txBody>
                  <a:tcPr marL="0" marR="0" marT="0" marB="0" anchor="ctr"/>
                </a:tc>
                <a:tc>
                  <a:txBody>
                    <a:bodyPr/>
                    <a:lstStyle/>
                    <a:p>
                      <a:pPr algn="ctr"/>
                      <a:r>
                        <a:rPr lang="de-DE" sz="900"/>
                        <a:t>44</a:t>
                      </a:r>
                    </a:p>
                  </a:txBody>
                  <a:tcPr marL="0" marR="0" marT="0" marB="0" anchor="ctr"/>
                </a:tc>
                <a:tc>
                  <a:txBody>
                    <a:bodyPr/>
                    <a:lstStyle/>
                    <a:p>
                      <a:pPr algn="ctr"/>
                      <a:r>
                        <a:rPr lang="de-DE" sz="900"/>
                        <a:t>37</a:t>
                      </a:r>
                    </a:p>
                  </a:txBody>
                  <a:tcPr marL="0" marR="0" marT="0" marB="0" anchor="ctr"/>
                </a:tc>
                <a:tc>
                  <a:txBody>
                    <a:bodyPr/>
                    <a:lstStyle/>
                    <a:p>
                      <a:pPr algn="ctr"/>
                      <a:r>
                        <a:rPr lang="de-DE" sz="900"/>
                        <a:t>31</a:t>
                      </a:r>
                    </a:p>
                  </a:txBody>
                  <a:tcPr marL="0" marR="0" marT="0" marB="0" anchor="ctr"/>
                </a:tc>
                <a:tc>
                  <a:txBody>
                    <a:bodyPr/>
                    <a:lstStyle/>
                    <a:p>
                      <a:pPr algn="ctr"/>
                      <a:r>
                        <a:rPr lang="de-DE" sz="900"/>
                        <a:t>27</a:t>
                      </a:r>
                    </a:p>
                  </a:txBody>
                  <a:tcPr marL="0" marR="0" marT="0" marB="0" anchor="ctr"/>
                </a:tc>
                <a:tc>
                  <a:txBody>
                    <a:bodyPr/>
                    <a:lstStyle/>
                    <a:p>
                      <a:pPr algn="ctr"/>
                      <a:r>
                        <a:rPr lang="de-DE" sz="900"/>
                        <a:t>14</a:t>
                      </a:r>
                    </a:p>
                  </a:txBody>
                  <a:tcPr marL="0" marR="0" marT="0" marB="0" anchor="ctr"/>
                </a:tc>
                <a:tc>
                  <a:txBody>
                    <a:bodyPr/>
                    <a:lstStyle/>
                    <a:p>
                      <a:pPr algn="ctr"/>
                      <a:r>
                        <a:rPr lang="de-DE" sz="900"/>
                        <a:t>6</a:t>
                      </a:r>
                    </a:p>
                  </a:txBody>
                  <a:tcPr marL="0" marR="0" marT="0" marB="0" anchor="ctr"/>
                </a:tc>
                <a:tc>
                  <a:txBody>
                    <a:bodyPr/>
                    <a:lstStyle/>
                    <a:p>
                      <a:pPr algn="ctr"/>
                      <a:r>
                        <a:rPr lang="de-DE" sz="900"/>
                        <a:t>1</a:t>
                      </a:r>
                    </a:p>
                  </a:txBody>
                  <a:tcPr marL="0" marR="0" marT="0" marB="0" anchor="ctr"/>
                </a:tc>
                <a:tc>
                  <a:txBody>
                    <a:bodyPr/>
                    <a:lstStyle/>
                    <a:p>
                      <a:pPr algn="ctr"/>
                      <a:r>
                        <a:rPr lang="de-DE" sz="900"/>
                        <a:t>1</a:t>
                      </a:r>
                    </a:p>
                  </a:txBody>
                  <a:tcPr marL="0" marR="0" marT="0" marB="0" anchor="ctr"/>
                </a:tc>
                <a:tc>
                  <a:txBody>
                    <a:bodyPr/>
                    <a:lstStyle/>
                    <a:p>
                      <a:pPr algn="ctr"/>
                      <a:r>
                        <a:rPr lang="de-DE" sz="900"/>
                        <a:t>0</a:t>
                      </a:r>
                    </a:p>
                  </a:txBody>
                  <a:tcPr marL="0" marR="0" marT="0" marB="0" anchor="ctr"/>
                </a:tc>
                <a:extLst>
                  <a:ext uri="{0D108BD9-81ED-4DB2-BD59-A6C34878D82A}">
                    <a16:rowId xmlns:a16="http://schemas.microsoft.com/office/drawing/2014/main" val="2987814825"/>
                  </a:ext>
                </a:extLst>
              </a:tr>
              <a:tr h="2033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err="1">
                          <a:solidFill>
                            <a:schemeClr val="bg1"/>
                          </a:solidFill>
                        </a:rPr>
                        <a:t>Pbo</a:t>
                      </a:r>
                      <a:r>
                        <a:rPr lang="de-DE" sz="800">
                          <a:solidFill>
                            <a:schemeClr val="bg1"/>
                          </a:solidFill>
                        </a:rPr>
                        <a:t> + </a:t>
                      </a:r>
                      <a:r>
                        <a:rPr lang="de-DE" sz="800" err="1">
                          <a:solidFill>
                            <a:schemeClr val="bg1"/>
                          </a:solidFill>
                        </a:rPr>
                        <a:t>Aza</a:t>
                      </a:r>
                      <a:r>
                        <a:rPr lang="de-DE" sz="800">
                          <a:solidFill>
                            <a:schemeClr val="bg1"/>
                          </a:solidFill>
                        </a:rPr>
                        <a:t> </a:t>
                      </a:r>
                      <a:endParaRPr lang="de-DE" sz="800" baseline="30000">
                        <a:solidFill>
                          <a:schemeClr val="bg1"/>
                        </a:solidFill>
                      </a:endParaRPr>
                    </a:p>
                  </a:txBody>
                  <a:tcPr marL="36000" marR="0" marT="0" marB="0" anchor="ctr">
                    <a:solidFill>
                      <a:srgbClr val="8C1610"/>
                    </a:solidFill>
                  </a:tcPr>
                </a:tc>
                <a:tc>
                  <a:txBody>
                    <a:bodyPr/>
                    <a:lstStyle/>
                    <a:p>
                      <a:pPr algn="ctr"/>
                      <a:r>
                        <a:rPr lang="de-DE" sz="900"/>
                        <a:t>42</a:t>
                      </a:r>
                    </a:p>
                  </a:txBody>
                  <a:tcPr marL="0" marR="0" marT="0" marB="0" anchor="ctr"/>
                </a:tc>
                <a:tc>
                  <a:txBody>
                    <a:bodyPr/>
                    <a:lstStyle/>
                    <a:p>
                      <a:pPr algn="ctr"/>
                      <a:r>
                        <a:rPr lang="de-DE" sz="900"/>
                        <a:t>31</a:t>
                      </a:r>
                    </a:p>
                  </a:txBody>
                  <a:tcPr marL="0" marR="0" marT="0" marB="0" anchor="ctr"/>
                </a:tc>
                <a:tc>
                  <a:txBody>
                    <a:bodyPr/>
                    <a:lstStyle/>
                    <a:p>
                      <a:pPr algn="ctr"/>
                      <a:r>
                        <a:rPr lang="de-DE" sz="900"/>
                        <a:t>22</a:t>
                      </a:r>
                    </a:p>
                  </a:txBody>
                  <a:tcPr marL="0" marR="0" marT="0" marB="0" anchor="ctr"/>
                </a:tc>
                <a:tc>
                  <a:txBody>
                    <a:bodyPr/>
                    <a:lstStyle/>
                    <a:p>
                      <a:pPr algn="ctr"/>
                      <a:r>
                        <a:rPr lang="de-DE" sz="900"/>
                        <a:t>20</a:t>
                      </a:r>
                    </a:p>
                  </a:txBody>
                  <a:tcPr marL="0" marR="0" marT="0" marB="0" anchor="ctr"/>
                </a:tc>
                <a:tc>
                  <a:txBody>
                    <a:bodyPr/>
                    <a:lstStyle/>
                    <a:p>
                      <a:pPr algn="ctr"/>
                      <a:r>
                        <a:rPr lang="de-DE" sz="900"/>
                        <a:t>16</a:t>
                      </a:r>
                    </a:p>
                  </a:txBody>
                  <a:tcPr marL="0" marR="0" marT="0" marB="0" anchor="ctr"/>
                </a:tc>
                <a:tc>
                  <a:txBody>
                    <a:bodyPr/>
                    <a:lstStyle/>
                    <a:p>
                      <a:pPr algn="ctr"/>
                      <a:r>
                        <a:rPr lang="de-DE" sz="900"/>
                        <a:t>12</a:t>
                      </a:r>
                    </a:p>
                  </a:txBody>
                  <a:tcPr marL="0" marR="0" marT="0" marB="0" anchor="ctr"/>
                </a:tc>
                <a:tc>
                  <a:txBody>
                    <a:bodyPr/>
                    <a:lstStyle/>
                    <a:p>
                      <a:pPr algn="ctr"/>
                      <a:r>
                        <a:rPr lang="de-DE" sz="900"/>
                        <a:t>7</a:t>
                      </a:r>
                    </a:p>
                  </a:txBody>
                  <a:tcPr marL="0" marR="0" marT="0" marB="0" anchor="ctr"/>
                </a:tc>
                <a:tc>
                  <a:txBody>
                    <a:bodyPr/>
                    <a:lstStyle/>
                    <a:p>
                      <a:pPr algn="ctr"/>
                      <a:r>
                        <a:rPr lang="de-DE" sz="900"/>
                        <a:t>6</a:t>
                      </a:r>
                    </a:p>
                  </a:txBody>
                  <a:tcPr marL="0" marR="0" marT="0" marB="0" anchor="ctr"/>
                </a:tc>
                <a:tc>
                  <a:txBody>
                    <a:bodyPr/>
                    <a:lstStyle/>
                    <a:p>
                      <a:pPr algn="ctr"/>
                      <a:r>
                        <a:rPr lang="de-DE" sz="900"/>
                        <a:t>4</a:t>
                      </a:r>
                    </a:p>
                  </a:txBody>
                  <a:tcPr marL="0" marR="0" marT="0" marB="0" anchor="ctr"/>
                </a:tc>
                <a:tc>
                  <a:txBody>
                    <a:bodyPr/>
                    <a:lstStyle/>
                    <a:p>
                      <a:pPr algn="ctr"/>
                      <a:r>
                        <a:rPr lang="de-DE" sz="900"/>
                        <a:t>2</a:t>
                      </a:r>
                    </a:p>
                  </a:txBody>
                  <a:tcPr marL="0" marR="0" marT="0" marB="0" anchor="ctr"/>
                </a:tc>
                <a:tc>
                  <a:txBody>
                    <a:bodyPr/>
                    <a:lstStyle/>
                    <a:p>
                      <a:pPr algn="ctr"/>
                      <a:r>
                        <a:rPr lang="de-DE" sz="900"/>
                        <a:t>1</a:t>
                      </a:r>
                    </a:p>
                  </a:txBody>
                  <a:tcPr marL="0" marR="0" marT="0" marB="0" anchor="ctr"/>
                </a:tc>
                <a:tc>
                  <a:txBody>
                    <a:bodyPr/>
                    <a:lstStyle/>
                    <a:p>
                      <a:pPr algn="ctr"/>
                      <a:r>
                        <a:rPr lang="de-DE" sz="900"/>
                        <a:t>0</a:t>
                      </a:r>
                    </a:p>
                  </a:txBody>
                  <a:tcPr marL="0" marR="0" marT="0" marB="0" anchor="ctr"/>
                </a:tc>
                <a:tc>
                  <a:txBody>
                    <a:bodyPr/>
                    <a:lstStyle/>
                    <a:p>
                      <a:pPr algn="ctr"/>
                      <a:r>
                        <a:rPr lang="de-DE" sz="900"/>
                        <a:t>0</a:t>
                      </a:r>
                    </a:p>
                  </a:txBody>
                  <a:tcPr marL="0" marR="0" marT="0" marB="0" anchor="ctr"/>
                </a:tc>
                <a:tc>
                  <a:txBody>
                    <a:bodyPr/>
                    <a:lstStyle/>
                    <a:p>
                      <a:pPr algn="ctr"/>
                      <a:r>
                        <a:rPr lang="de-DE" sz="900"/>
                        <a:t>0</a:t>
                      </a:r>
                    </a:p>
                  </a:txBody>
                  <a:tcPr marL="0" marR="0" marT="0" marB="0" anchor="ctr"/>
                </a:tc>
                <a:tc>
                  <a:txBody>
                    <a:bodyPr/>
                    <a:lstStyle/>
                    <a:p>
                      <a:pPr algn="ctr"/>
                      <a:r>
                        <a:rPr lang="de-DE" sz="900"/>
                        <a:t>0</a:t>
                      </a:r>
                    </a:p>
                  </a:txBody>
                  <a:tcPr marL="0" marR="0" marT="0" marB="0" anchor="ctr"/>
                </a:tc>
                <a:tc>
                  <a:txBody>
                    <a:bodyPr/>
                    <a:lstStyle/>
                    <a:p>
                      <a:pPr algn="ctr"/>
                      <a:r>
                        <a:rPr lang="de-DE" sz="900"/>
                        <a:t>0</a:t>
                      </a:r>
                    </a:p>
                  </a:txBody>
                  <a:tcPr marL="0" marR="0" marT="0" marB="0" anchor="ctr"/>
                </a:tc>
                <a:tc>
                  <a:txBody>
                    <a:bodyPr/>
                    <a:lstStyle/>
                    <a:p>
                      <a:pPr algn="ctr"/>
                      <a:r>
                        <a:rPr lang="de-DE" sz="900"/>
                        <a:t>0</a:t>
                      </a:r>
                    </a:p>
                  </a:txBody>
                  <a:tcPr marL="0" marR="0" marT="0" marB="0" anchor="ctr"/>
                </a:tc>
                <a:tc>
                  <a:txBody>
                    <a:bodyPr/>
                    <a:lstStyle/>
                    <a:p>
                      <a:pPr algn="ctr"/>
                      <a:r>
                        <a:rPr lang="de-DE" sz="900"/>
                        <a:t>0</a:t>
                      </a:r>
                    </a:p>
                  </a:txBody>
                  <a:tcPr marL="0" marR="0" marT="0" marB="0" anchor="ctr"/>
                </a:tc>
                <a:tc>
                  <a:txBody>
                    <a:bodyPr/>
                    <a:lstStyle/>
                    <a:p>
                      <a:pPr algn="ctr"/>
                      <a:r>
                        <a:rPr lang="de-DE" sz="900"/>
                        <a:t>0</a:t>
                      </a:r>
                    </a:p>
                  </a:txBody>
                  <a:tcPr marL="0" marR="0" marT="0" marB="0" anchor="ctr"/>
                </a:tc>
                <a:extLst>
                  <a:ext uri="{0D108BD9-81ED-4DB2-BD59-A6C34878D82A}">
                    <a16:rowId xmlns:a16="http://schemas.microsoft.com/office/drawing/2014/main" val="3329168346"/>
                  </a:ext>
                </a:extLst>
              </a:tr>
            </a:tbl>
          </a:graphicData>
        </a:graphic>
      </p:graphicFrame>
      <p:cxnSp>
        <p:nvCxnSpPr>
          <p:cNvPr id="29" name="Gerader Verbinder 28">
            <a:extLst>
              <a:ext uri="{FF2B5EF4-FFF2-40B4-BE49-F238E27FC236}">
                <a16:creationId xmlns:a16="http://schemas.microsoft.com/office/drawing/2014/main" id="{30B0E016-C6A0-AF57-2D7F-51ECE18EB805}"/>
              </a:ext>
            </a:extLst>
          </p:cNvPr>
          <p:cNvCxnSpPr>
            <a:cxnSpLocks/>
          </p:cNvCxnSpPr>
          <p:nvPr/>
        </p:nvCxnSpPr>
        <p:spPr>
          <a:xfrm>
            <a:off x="1232538" y="2813010"/>
            <a:ext cx="3830001"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1" name="Tabelle 18">
            <a:extLst>
              <a:ext uri="{FF2B5EF4-FFF2-40B4-BE49-F238E27FC236}">
                <a16:creationId xmlns:a16="http://schemas.microsoft.com/office/drawing/2014/main" id="{D295F126-2D10-3DC9-7350-CCACB9F22AB2}"/>
              </a:ext>
            </a:extLst>
          </p:cNvPr>
          <p:cNvGraphicFramePr>
            <a:graphicFrameLocks noGrp="1"/>
          </p:cNvGraphicFramePr>
          <p:nvPr>
            <p:extLst>
              <p:ext uri="{D42A27DB-BD31-4B8C-83A1-F6EECF244321}">
                <p14:modId xmlns:p14="http://schemas.microsoft.com/office/powerpoint/2010/main" val="3200269172"/>
              </p:ext>
            </p:extLst>
          </p:nvPr>
        </p:nvGraphicFramePr>
        <p:xfrm>
          <a:off x="6215048" y="4940300"/>
          <a:ext cx="5477553" cy="1008200"/>
        </p:xfrm>
        <a:graphic>
          <a:graphicData uri="http://schemas.openxmlformats.org/drawingml/2006/table">
            <a:tbl>
              <a:tblPr firstRow="1" bandRow="1">
                <a:tableStyleId>{5C22544A-7EE6-4342-B048-85BDC9FD1C3A}</a:tableStyleId>
              </a:tblPr>
              <a:tblGrid>
                <a:gridCol w="1943274">
                  <a:extLst>
                    <a:ext uri="{9D8B030D-6E8A-4147-A177-3AD203B41FA5}">
                      <a16:colId xmlns:a16="http://schemas.microsoft.com/office/drawing/2014/main" val="881932669"/>
                    </a:ext>
                  </a:extLst>
                </a:gridCol>
                <a:gridCol w="3534279">
                  <a:extLst>
                    <a:ext uri="{9D8B030D-6E8A-4147-A177-3AD203B41FA5}">
                      <a16:colId xmlns:a16="http://schemas.microsoft.com/office/drawing/2014/main" val="89869879"/>
                    </a:ext>
                  </a:extLst>
                </a:gridCol>
              </a:tblGrid>
              <a:tr h="314020">
                <a:tc>
                  <a:txBody>
                    <a:bodyPr/>
                    <a:lstStyle/>
                    <a:p>
                      <a:endParaRPr lang="de-DE" sz="1200"/>
                    </a:p>
                  </a:txBody>
                  <a:tcPr marL="90000" marR="7200" marT="7200" marB="7200" anchor="ctr"/>
                </a:tc>
                <a:tc>
                  <a:txBody>
                    <a:bodyPr/>
                    <a:lstStyle/>
                    <a:p>
                      <a:pPr algn="ctr"/>
                      <a:r>
                        <a:rPr lang="de-DE" sz="1200"/>
                        <a:t>Median </a:t>
                      </a:r>
                      <a:r>
                        <a:rPr lang="de-DE" sz="1200" err="1"/>
                        <a:t>DoR</a:t>
                      </a:r>
                      <a:r>
                        <a:rPr lang="de-DE" sz="1200"/>
                        <a:t> at 100% OS </a:t>
                      </a:r>
                      <a:r>
                        <a:rPr lang="de-DE" sz="1200" err="1"/>
                        <a:t>analysis</a:t>
                      </a:r>
                      <a:r>
                        <a:rPr lang="de-DE" sz="1200"/>
                        <a:t>, </a:t>
                      </a:r>
                    </a:p>
                    <a:p>
                      <a:pPr algn="ctr"/>
                      <a:r>
                        <a:rPr lang="de-DE" sz="1200" err="1"/>
                        <a:t>months</a:t>
                      </a:r>
                      <a:r>
                        <a:rPr lang="de-DE" sz="1200"/>
                        <a:t> (95% CI)</a:t>
                      </a:r>
                    </a:p>
                  </a:txBody>
                  <a:tcPr marL="7200" marR="7200" marT="7200" marB="7200" anchor="ctr"/>
                </a:tc>
                <a:extLst>
                  <a:ext uri="{0D108BD9-81ED-4DB2-BD59-A6C34878D82A}">
                    <a16:rowId xmlns:a16="http://schemas.microsoft.com/office/drawing/2014/main" val="2395470459"/>
                  </a:ext>
                </a:extLst>
              </a:tr>
              <a:tr h="314020">
                <a:tc>
                  <a:txBody>
                    <a:bodyPr/>
                    <a:lstStyle/>
                    <a:p>
                      <a:r>
                        <a:rPr lang="de-DE" sz="1200" err="1">
                          <a:solidFill>
                            <a:schemeClr val="bg1"/>
                          </a:solidFill>
                        </a:rPr>
                        <a:t>Ven</a:t>
                      </a:r>
                      <a:r>
                        <a:rPr lang="de-DE" sz="1200">
                          <a:solidFill>
                            <a:schemeClr val="bg1"/>
                          </a:solidFill>
                        </a:rPr>
                        <a:t> + </a:t>
                      </a:r>
                      <a:r>
                        <a:rPr lang="de-DE" sz="1200" err="1">
                          <a:solidFill>
                            <a:schemeClr val="bg1"/>
                          </a:solidFill>
                        </a:rPr>
                        <a:t>Aza</a:t>
                      </a:r>
                      <a:r>
                        <a:rPr lang="de-DE" sz="1200">
                          <a:solidFill>
                            <a:schemeClr val="bg1"/>
                          </a:solidFill>
                        </a:rPr>
                        <a:t> (</a:t>
                      </a:r>
                      <a:r>
                        <a:rPr lang="de-DE" sz="1200" err="1">
                          <a:solidFill>
                            <a:schemeClr val="bg1"/>
                          </a:solidFill>
                        </a:rPr>
                        <a:t>n</a:t>
                      </a:r>
                      <a:r>
                        <a:rPr lang="de-DE" sz="1200">
                          <a:solidFill>
                            <a:schemeClr val="bg1"/>
                          </a:solidFill>
                        </a:rPr>
                        <a:t>=191)</a:t>
                      </a:r>
                      <a:endParaRPr lang="de-DE" sz="1200" baseline="30000">
                        <a:solidFill>
                          <a:schemeClr val="bg1"/>
                        </a:solidFill>
                      </a:endParaRPr>
                    </a:p>
                  </a:txBody>
                  <a:tcPr marL="90000" marR="7200" marT="7200" marB="7200" anchor="ctr">
                    <a:solidFill>
                      <a:srgbClr val="E3000F"/>
                    </a:solidFill>
                  </a:tcPr>
                </a:tc>
                <a:tc>
                  <a:txBody>
                    <a:bodyPr/>
                    <a:lstStyle/>
                    <a:p>
                      <a:pPr algn="ctr"/>
                      <a:r>
                        <a:rPr lang="de-DE" sz="1200"/>
                        <a:t>18.2 (13.6–23.1)</a:t>
                      </a:r>
                    </a:p>
                  </a:txBody>
                  <a:tcPr marL="7200" marR="7200" marT="7200" marB="7200" anchor="ctr"/>
                </a:tc>
                <a:extLst>
                  <a:ext uri="{0D108BD9-81ED-4DB2-BD59-A6C34878D82A}">
                    <a16:rowId xmlns:a16="http://schemas.microsoft.com/office/drawing/2014/main" val="3286613319"/>
                  </a:ext>
                </a:extLst>
              </a:tr>
              <a:tr h="314020">
                <a:tc>
                  <a:txBody>
                    <a:bodyPr/>
                    <a:lstStyle/>
                    <a:p>
                      <a:r>
                        <a:rPr lang="de-DE" sz="1200" err="1">
                          <a:solidFill>
                            <a:schemeClr val="bg1"/>
                          </a:solidFill>
                        </a:rPr>
                        <a:t>Pbo</a:t>
                      </a:r>
                      <a:r>
                        <a:rPr lang="de-DE" sz="1200">
                          <a:solidFill>
                            <a:schemeClr val="bg1"/>
                          </a:solidFill>
                        </a:rPr>
                        <a:t> + </a:t>
                      </a:r>
                      <a:r>
                        <a:rPr lang="de-DE" sz="1200" err="1">
                          <a:solidFill>
                            <a:schemeClr val="bg1"/>
                          </a:solidFill>
                        </a:rPr>
                        <a:t>Aza</a:t>
                      </a:r>
                      <a:r>
                        <a:rPr lang="de-DE" sz="1200">
                          <a:solidFill>
                            <a:schemeClr val="bg1"/>
                          </a:solidFill>
                        </a:rPr>
                        <a:t> (</a:t>
                      </a:r>
                      <a:r>
                        <a:rPr lang="de-DE" sz="1200" err="1">
                          <a:solidFill>
                            <a:schemeClr val="bg1"/>
                          </a:solidFill>
                        </a:rPr>
                        <a:t>n</a:t>
                      </a:r>
                      <a:r>
                        <a:rPr lang="de-DE" sz="1200">
                          <a:solidFill>
                            <a:schemeClr val="bg1"/>
                          </a:solidFill>
                        </a:rPr>
                        <a:t>=42)</a:t>
                      </a:r>
                      <a:endParaRPr lang="de-DE" sz="1200" baseline="30000">
                        <a:solidFill>
                          <a:schemeClr val="bg1"/>
                        </a:solidFill>
                      </a:endParaRPr>
                    </a:p>
                  </a:txBody>
                  <a:tcPr marL="90000" marR="7200" marT="7200" marB="7200" anchor="ctr">
                    <a:solidFill>
                      <a:srgbClr val="8C1610"/>
                    </a:solidFill>
                  </a:tcPr>
                </a:tc>
                <a:tc>
                  <a:txBody>
                    <a:bodyPr/>
                    <a:lstStyle/>
                    <a:p>
                      <a:pPr algn="ctr"/>
                      <a:r>
                        <a:rPr lang="de-DE" sz="1200"/>
                        <a:t>10.7 (5.0–15.1)</a:t>
                      </a:r>
                    </a:p>
                  </a:txBody>
                  <a:tcPr marL="7200" marR="7200" marT="7200" marB="7200" anchor="ctr"/>
                </a:tc>
                <a:extLst>
                  <a:ext uri="{0D108BD9-81ED-4DB2-BD59-A6C34878D82A}">
                    <a16:rowId xmlns:a16="http://schemas.microsoft.com/office/drawing/2014/main" val="2565002189"/>
                  </a:ext>
                </a:extLst>
              </a:tr>
            </a:tbl>
          </a:graphicData>
        </a:graphic>
      </p:graphicFrame>
      <p:pic>
        <p:nvPicPr>
          <p:cNvPr id="33" name="Grafik 32">
            <a:extLst>
              <a:ext uri="{FF2B5EF4-FFF2-40B4-BE49-F238E27FC236}">
                <a16:creationId xmlns:a16="http://schemas.microsoft.com/office/drawing/2014/main" id="{2A72689C-8F75-7BEC-7DC1-A91B004F46A0}"/>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9983" r="14278" b="66198"/>
          <a:stretch/>
        </p:blipFill>
        <p:spPr>
          <a:xfrm>
            <a:off x="6877837" y="1933577"/>
            <a:ext cx="4855150" cy="1811414"/>
          </a:xfrm>
          <a:prstGeom prst="rect">
            <a:avLst/>
          </a:prstGeom>
        </p:spPr>
      </p:pic>
      <p:cxnSp>
        <p:nvCxnSpPr>
          <p:cNvPr id="34" name="Gerader Verbinder 33">
            <a:extLst>
              <a:ext uri="{FF2B5EF4-FFF2-40B4-BE49-F238E27FC236}">
                <a16:creationId xmlns:a16="http://schemas.microsoft.com/office/drawing/2014/main" id="{3976DBD2-CE97-4A49-BC37-8CA8245580DB}"/>
              </a:ext>
            </a:extLst>
          </p:cNvPr>
          <p:cNvCxnSpPr>
            <a:cxnSpLocks/>
          </p:cNvCxnSpPr>
          <p:nvPr/>
        </p:nvCxnSpPr>
        <p:spPr>
          <a:xfrm>
            <a:off x="7025799" y="2813010"/>
            <a:ext cx="3830001"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9" name="Gruppieren 8">
            <a:extLst>
              <a:ext uri="{FF2B5EF4-FFF2-40B4-BE49-F238E27FC236}">
                <a16:creationId xmlns:a16="http://schemas.microsoft.com/office/drawing/2014/main" id="{E1BD3CA3-06CC-8CAA-4C25-7A64E03CFA45}"/>
              </a:ext>
            </a:extLst>
          </p:cNvPr>
          <p:cNvGrpSpPr/>
          <p:nvPr/>
        </p:nvGrpSpPr>
        <p:grpSpPr>
          <a:xfrm>
            <a:off x="875720" y="1918943"/>
            <a:ext cx="282339" cy="1799824"/>
            <a:chOff x="6442765" y="1918943"/>
            <a:chExt cx="282339" cy="1799824"/>
          </a:xfrm>
        </p:grpSpPr>
        <p:sp>
          <p:nvSpPr>
            <p:cNvPr id="10" name="Rechteck 9">
              <a:extLst>
                <a:ext uri="{FF2B5EF4-FFF2-40B4-BE49-F238E27FC236}">
                  <a16:creationId xmlns:a16="http://schemas.microsoft.com/office/drawing/2014/main" id="{4E2F38E2-7083-A42F-E55F-05CEFE0849B9}"/>
                </a:ext>
              </a:extLst>
            </p:cNvPr>
            <p:cNvSpPr/>
            <p:nvPr/>
          </p:nvSpPr>
          <p:spPr>
            <a:xfrm>
              <a:off x="6467475" y="1918943"/>
              <a:ext cx="257629" cy="178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95006F8E-A5ED-E992-69E8-28E139623EB8}"/>
                </a:ext>
              </a:extLst>
            </p:cNvPr>
            <p:cNvSpPr txBox="1"/>
            <p:nvPr/>
          </p:nvSpPr>
          <p:spPr>
            <a:xfrm>
              <a:off x="6442765" y="2016505"/>
              <a:ext cx="257040" cy="184666"/>
            </a:xfrm>
            <a:prstGeom prst="rect">
              <a:avLst/>
            </a:prstGeom>
            <a:noFill/>
          </p:spPr>
          <p:txBody>
            <a:bodyPr wrap="square" lIns="0" tIns="0" rIns="0" bIns="0" rtlCol="0">
              <a:spAutoFit/>
            </a:bodyPr>
            <a:lstStyle/>
            <a:p>
              <a:pPr algn="r"/>
              <a:r>
                <a:rPr lang="de-DE" sz="1200"/>
                <a:t>1.0</a:t>
              </a:r>
            </a:p>
          </p:txBody>
        </p:sp>
        <p:sp>
          <p:nvSpPr>
            <p:cNvPr id="13" name="Textfeld 12">
              <a:extLst>
                <a:ext uri="{FF2B5EF4-FFF2-40B4-BE49-F238E27FC236}">
                  <a16:creationId xmlns:a16="http://schemas.microsoft.com/office/drawing/2014/main" id="{9430EB47-718A-639F-EC08-98FE632064F6}"/>
                </a:ext>
              </a:extLst>
            </p:cNvPr>
            <p:cNvSpPr txBox="1"/>
            <p:nvPr/>
          </p:nvSpPr>
          <p:spPr>
            <a:xfrm>
              <a:off x="6442765" y="2320024"/>
              <a:ext cx="257040" cy="184666"/>
            </a:xfrm>
            <a:prstGeom prst="rect">
              <a:avLst/>
            </a:prstGeom>
            <a:noFill/>
          </p:spPr>
          <p:txBody>
            <a:bodyPr wrap="square" lIns="0" tIns="0" rIns="0" bIns="0" rtlCol="0">
              <a:spAutoFit/>
            </a:bodyPr>
            <a:lstStyle/>
            <a:p>
              <a:pPr algn="r"/>
              <a:r>
                <a:rPr lang="de-DE" sz="1200"/>
                <a:t>0.8</a:t>
              </a:r>
            </a:p>
          </p:txBody>
        </p:sp>
        <p:sp>
          <p:nvSpPr>
            <p:cNvPr id="14" name="Textfeld 13">
              <a:extLst>
                <a:ext uri="{FF2B5EF4-FFF2-40B4-BE49-F238E27FC236}">
                  <a16:creationId xmlns:a16="http://schemas.microsoft.com/office/drawing/2014/main" id="{CB602B33-B4C6-1A39-F83D-74322A144039}"/>
                </a:ext>
              </a:extLst>
            </p:cNvPr>
            <p:cNvSpPr txBox="1"/>
            <p:nvPr/>
          </p:nvSpPr>
          <p:spPr>
            <a:xfrm>
              <a:off x="6442765" y="2623543"/>
              <a:ext cx="257040" cy="184666"/>
            </a:xfrm>
            <a:prstGeom prst="rect">
              <a:avLst/>
            </a:prstGeom>
            <a:noFill/>
          </p:spPr>
          <p:txBody>
            <a:bodyPr wrap="square" lIns="0" tIns="0" rIns="0" bIns="0" rtlCol="0">
              <a:spAutoFit/>
            </a:bodyPr>
            <a:lstStyle/>
            <a:p>
              <a:pPr algn="r"/>
              <a:r>
                <a:rPr lang="de-DE" sz="1200"/>
                <a:t>0.6</a:t>
              </a:r>
            </a:p>
          </p:txBody>
        </p:sp>
        <p:sp>
          <p:nvSpPr>
            <p:cNvPr id="17" name="Textfeld 16">
              <a:extLst>
                <a:ext uri="{FF2B5EF4-FFF2-40B4-BE49-F238E27FC236}">
                  <a16:creationId xmlns:a16="http://schemas.microsoft.com/office/drawing/2014/main" id="{B690C31C-FAAB-133F-AE89-5FC5E06A2D7A}"/>
                </a:ext>
              </a:extLst>
            </p:cNvPr>
            <p:cNvSpPr txBox="1"/>
            <p:nvPr/>
          </p:nvSpPr>
          <p:spPr>
            <a:xfrm>
              <a:off x="6442765" y="2927062"/>
              <a:ext cx="257040" cy="184666"/>
            </a:xfrm>
            <a:prstGeom prst="rect">
              <a:avLst/>
            </a:prstGeom>
            <a:noFill/>
          </p:spPr>
          <p:txBody>
            <a:bodyPr wrap="square" lIns="0" tIns="0" rIns="0" bIns="0" rtlCol="0">
              <a:spAutoFit/>
            </a:bodyPr>
            <a:lstStyle/>
            <a:p>
              <a:pPr algn="r"/>
              <a:r>
                <a:rPr lang="de-DE" sz="1200"/>
                <a:t>0.4</a:t>
              </a:r>
            </a:p>
          </p:txBody>
        </p:sp>
        <p:sp>
          <p:nvSpPr>
            <p:cNvPr id="18" name="Textfeld 17">
              <a:extLst>
                <a:ext uri="{FF2B5EF4-FFF2-40B4-BE49-F238E27FC236}">
                  <a16:creationId xmlns:a16="http://schemas.microsoft.com/office/drawing/2014/main" id="{BBBAA649-F807-56FD-F8DE-F1F2E8D62027}"/>
                </a:ext>
              </a:extLst>
            </p:cNvPr>
            <p:cNvSpPr txBox="1"/>
            <p:nvPr/>
          </p:nvSpPr>
          <p:spPr>
            <a:xfrm>
              <a:off x="6442765" y="3230581"/>
              <a:ext cx="257040" cy="184666"/>
            </a:xfrm>
            <a:prstGeom prst="rect">
              <a:avLst/>
            </a:prstGeom>
            <a:noFill/>
          </p:spPr>
          <p:txBody>
            <a:bodyPr wrap="square" lIns="0" tIns="0" rIns="0" bIns="0" rtlCol="0">
              <a:spAutoFit/>
            </a:bodyPr>
            <a:lstStyle/>
            <a:p>
              <a:pPr algn="r"/>
              <a:r>
                <a:rPr lang="de-DE" sz="1200"/>
                <a:t>0.2</a:t>
              </a:r>
            </a:p>
          </p:txBody>
        </p:sp>
        <p:sp>
          <p:nvSpPr>
            <p:cNvPr id="22" name="Textfeld 21">
              <a:extLst>
                <a:ext uri="{FF2B5EF4-FFF2-40B4-BE49-F238E27FC236}">
                  <a16:creationId xmlns:a16="http://schemas.microsoft.com/office/drawing/2014/main" id="{0E860B4F-7A60-06B1-C6B0-3D7B42A68EDD}"/>
                </a:ext>
              </a:extLst>
            </p:cNvPr>
            <p:cNvSpPr txBox="1"/>
            <p:nvPr/>
          </p:nvSpPr>
          <p:spPr>
            <a:xfrm>
              <a:off x="6442765" y="3534101"/>
              <a:ext cx="257040" cy="184666"/>
            </a:xfrm>
            <a:prstGeom prst="rect">
              <a:avLst/>
            </a:prstGeom>
            <a:noFill/>
          </p:spPr>
          <p:txBody>
            <a:bodyPr wrap="square" lIns="0" tIns="0" rIns="0" bIns="0" rtlCol="0">
              <a:spAutoFit/>
            </a:bodyPr>
            <a:lstStyle/>
            <a:p>
              <a:pPr algn="r"/>
              <a:r>
                <a:rPr lang="de-DE" sz="1200"/>
                <a:t>0.0</a:t>
              </a:r>
            </a:p>
          </p:txBody>
        </p:sp>
      </p:grpSp>
      <p:grpSp>
        <p:nvGrpSpPr>
          <p:cNvPr id="23" name="Gruppieren 22">
            <a:extLst>
              <a:ext uri="{FF2B5EF4-FFF2-40B4-BE49-F238E27FC236}">
                <a16:creationId xmlns:a16="http://schemas.microsoft.com/office/drawing/2014/main" id="{990BD1D5-CADA-FD43-771A-8BB721EEC7E8}"/>
              </a:ext>
            </a:extLst>
          </p:cNvPr>
          <p:cNvGrpSpPr/>
          <p:nvPr/>
        </p:nvGrpSpPr>
        <p:grpSpPr>
          <a:xfrm>
            <a:off x="6641450" y="1918943"/>
            <a:ext cx="282339" cy="1799824"/>
            <a:chOff x="6442765" y="1918943"/>
            <a:chExt cx="282339" cy="1799824"/>
          </a:xfrm>
        </p:grpSpPr>
        <p:sp>
          <p:nvSpPr>
            <p:cNvPr id="24" name="Rechteck 23">
              <a:extLst>
                <a:ext uri="{FF2B5EF4-FFF2-40B4-BE49-F238E27FC236}">
                  <a16:creationId xmlns:a16="http://schemas.microsoft.com/office/drawing/2014/main" id="{8D0D8B75-8B07-64B0-67D3-D23FBD4BD3E2}"/>
                </a:ext>
              </a:extLst>
            </p:cNvPr>
            <p:cNvSpPr/>
            <p:nvPr/>
          </p:nvSpPr>
          <p:spPr>
            <a:xfrm>
              <a:off x="6467475" y="1918943"/>
              <a:ext cx="257629" cy="178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a:extLst>
                <a:ext uri="{FF2B5EF4-FFF2-40B4-BE49-F238E27FC236}">
                  <a16:creationId xmlns:a16="http://schemas.microsoft.com/office/drawing/2014/main" id="{D56D1433-FD6D-E321-4347-F647B54B94CB}"/>
                </a:ext>
              </a:extLst>
            </p:cNvPr>
            <p:cNvSpPr txBox="1"/>
            <p:nvPr/>
          </p:nvSpPr>
          <p:spPr>
            <a:xfrm>
              <a:off x="6442765" y="2016505"/>
              <a:ext cx="257040" cy="184666"/>
            </a:xfrm>
            <a:prstGeom prst="rect">
              <a:avLst/>
            </a:prstGeom>
            <a:noFill/>
          </p:spPr>
          <p:txBody>
            <a:bodyPr wrap="square" lIns="0" tIns="0" rIns="0" bIns="0" rtlCol="0">
              <a:spAutoFit/>
            </a:bodyPr>
            <a:lstStyle/>
            <a:p>
              <a:pPr algn="r"/>
              <a:r>
                <a:rPr lang="de-DE" sz="1200"/>
                <a:t>1.0</a:t>
              </a:r>
            </a:p>
          </p:txBody>
        </p:sp>
        <p:sp>
          <p:nvSpPr>
            <p:cNvPr id="26" name="Textfeld 25">
              <a:extLst>
                <a:ext uri="{FF2B5EF4-FFF2-40B4-BE49-F238E27FC236}">
                  <a16:creationId xmlns:a16="http://schemas.microsoft.com/office/drawing/2014/main" id="{844D12D1-8BA0-2E72-608A-2468B9F9CADC}"/>
                </a:ext>
              </a:extLst>
            </p:cNvPr>
            <p:cNvSpPr txBox="1"/>
            <p:nvPr/>
          </p:nvSpPr>
          <p:spPr>
            <a:xfrm>
              <a:off x="6442765" y="2320024"/>
              <a:ext cx="257040" cy="184666"/>
            </a:xfrm>
            <a:prstGeom prst="rect">
              <a:avLst/>
            </a:prstGeom>
            <a:noFill/>
          </p:spPr>
          <p:txBody>
            <a:bodyPr wrap="square" lIns="0" tIns="0" rIns="0" bIns="0" rtlCol="0">
              <a:spAutoFit/>
            </a:bodyPr>
            <a:lstStyle/>
            <a:p>
              <a:pPr algn="r"/>
              <a:r>
                <a:rPr lang="de-DE" sz="1200"/>
                <a:t>0.8</a:t>
              </a:r>
            </a:p>
          </p:txBody>
        </p:sp>
        <p:sp>
          <p:nvSpPr>
            <p:cNvPr id="27" name="Textfeld 26">
              <a:extLst>
                <a:ext uri="{FF2B5EF4-FFF2-40B4-BE49-F238E27FC236}">
                  <a16:creationId xmlns:a16="http://schemas.microsoft.com/office/drawing/2014/main" id="{B5CDD949-0DF6-790E-6897-25BB5D7AEFBC}"/>
                </a:ext>
              </a:extLst>
            </p:cNvPr>
            <p:cNvSpPr txBox="1"/>
            <p:nvPr/>
          </p:nvSpPr>
          <p:spPr>
            <a:xfrm>
              <a:off x="6442765" y="2623543"/>
              <a:ext cx="257040" cy="184666"/>
            </a:xfrm>
            <a:prstGeom prst="rect">
              <a:avLst/>
            </a:prstGeom>
            <a:noFill/>
          </p:spPr>
          <p:txBody>
            <a:bodyPr wrap="square" lIns="0" tIns="0" rIns="0" bIns="0" rtlCol="0">
              <a:spAutoFit/>
            </a:bodyPr>
            <a:lstStyle/>
            <a:p>
              <a:pPr algn="r"/>
              <a:r>
                <a:rPr lang="de-DE" sz="1200"/>
                <a:t>0.6</a:t>
              </a:r>
            </a:p>
          </p:txBody>
        </p:sp>
        <p:sp>
          <p:nvSpPr>
            <p:cNvPr id="28" name="Textfeld 27">
              <a:extLst>
                <a:ext uri="{FF2B5EF4-FFF2-40B4-BE49-F238E27FC236}">
                  <a16:creationId xmlns:a16="http://schemas.microsoft.com/office/drawing/2014/main" id="{BC768C9B-31E6-102C-0896-CCB0C82CACE9}"/>
                </a:ext>
              </a:extLst>
            </p:cNvPr>
            <p:cNvSpPr txBox="1"/>
            <p:nvPr/>
          </p:nvSpPr>
          <p:spPr>
            <a:xfrm>
              <a:off x="6442765" y="2927062"/>
              <a:ext cx="257040" cy="184666"/>
            </a:xfrm>
            <a:prstGeom prst="rect">
              <a:avLst/>
            </a:prstGeom>
            <a:noFill/>
          </p:spPr>
          <p:txBody>
            <a:bodyPr wrap="square" lIns="0" tIns="0" rIns="0" bIns="0" rtlCol="0">
              <a:spAutoFit/>
            </a:bodyPr>
            <a:lstStyle/>
            <a:p>
              <a:pPr algn="r"/>
              <a:r>
                <a:rPr lang="de-DE" sz="1200"/>
                <a:t>0.4</a:t>
              </a:r>
            </a:p>
          </p:txBody>
        </p:sp>
        <p:sp>
          <p:nvSpPr>
            <p:cNvPr id="30" name="Textfeld 29">
              <a:extLst>
                <a:ext uri="{FF2B5EF4-FFF2-40B4-BE49-F238E27FC236}">
                  <a16:creationId xmlns:a16="http://schemas.microsoft.com/office/drawing/2014/main" id="{3FBA261B-8CD1-2C76-E5F7-1C5D66D627FD}"/>
                </a:ext>
              </a:extLst>
            </p:cNvPr>
            <p:cNvSpPr txBox="1"/>
            <p:nvPr/>
          </p:nvSpPr>
          <p:spPr>
            <a:xfrm>
              <a:off x="6442765" y="3230581"/>
              <a:ext cx="257040" cy="184666"/>
            </a:xfrm>
            <a:prstGeom prst="rect">
              <a:avLst/>
            </a:prstGeom>
            <a:noFill/>
          </p:spPr>
          <p:txBody>
            <a:bodyPr wrap="square" lIns="0" tIns="0" rIns="0" bIns="0" rtlCol="0">
              <a:spAutoFit/>
            </a:bodyPr>
            <a:lstStyle/>
            <a:p>
              <a:pPr algn="r"/>
              <a:r>
                <a:rPr lang="de-DE" sz="1200"/>
                <a:t>0.2</a:t>
              </a:r>
            </a:p>
          </p:txBody>
        </p:sp>
        <p:sp>
          <p:nvSpPr>
            <p:cNvPr id="32" name="Textfeld 31">
              <a:extLst>
                <a:ext uri="{FF2B5EF4-FFF2-40B4-BE49-F238E27FC236}">
                  <a16:creationId xmlns:a16="http://schemas.microsoft.com/office/drawing/2014/main" id="{2B744209-2E23-6B64-976F-F234B873B778}"/>
                </a:ext>
              </a:extLst>
            </p:cNvPr>
            <p:cNvSpPr txBox="1"/>
            <p:nvPr/>
          </p:nvSpPr>
          <p:spPr>
            <a:xfrm>
              <a:off x="6442765" y="3534101"/>
              <a:ext cx="257040" cy="184666"/>
            </a:xfrm>
            <a:prstGeom prst="rect">
              <a:avLst/>
            </a:prstGeom>
            <a:noFill/>
          </p:spPr>
          <p:txBody>
            <a:bodyPr wrap="square" lIns="0" tIns="0" rIns="0" bIns="0" rtlCol="0">
              <a:spAutoFit/>
            </a:bodyPr>
            <a:lstStyle/>
            <a:p>
              <a:pPr algn="r"/>
              <a:r>
                <a:rPr lang="de-DE" sz="1200"/>
                <a:t>0.0</a:t>
              </a:r>
            </a:p>
          </p:txBody>
        </p:sp>
      </p:grpSp>
      <p:cxnSp>
        <p:nvCxnSpPr>
          <p:cNvPr id="36" name="Gerader Verbinder 35">
            <a:extLst>
              <a:ext uri="{FF2B5EF4-FFF2-40B4-BE49-F238E27FC236}">
                <a16:creationId xmlns:a16="http://schemas.microsoft.com/office/drawing/2014/main" id="{30C179CA-3640-9F68-B975-A049F9598EB2}"/>
              </a:ext>
            </a:extLst>
          </p:cNvPr>
          <p:cNvCxnSpPr>
            <a:cxnSpLocks/>
          </p:cNvCxnSpPr>
          <p:nvPr/>
        </p:nvCxnSpPr>
        <p:spPr>
          <a:xfrm flipV="1">
            <a:off x="1239681" y="2016505"/>
            <a:ext cx="0" cy="980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05692C6C-EDB3-ECEF-E31B-6EBF3EDF5C97}"/>
              </a:ext>
            </a:extLst>
          </p:cNvPr>
          <p:cNvCxnSpPr>
            <a:cxnSpLocks/>
          </p:cNvCxnSpPr>
          <p:nvPr/>
        </p:nvCxnSpPr>
        <p:spPr>
          <a:xfrm flipV="1">
            <a:off x="7009546" y="2016505"/>
            <a:ext cx="0" cy="980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972389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842EF68F-B5D9-5305-4B58-FDC4C9B2FB38}"/>
              </a:ext>
            </a:extLst>
          </p:cNvPr>
          <p:cNvGraphicFramePr/>
          <p:nvPr>
            <p:extLst>
              <p:ext uri="{D42A27DB-BD31-4B8C-83A1-F6EECF244321}">
                <p14:modId xmlns:p14="http://schemas.microsoft.com/office/powerpoint/2010/main" val="3043682304"/>
              </p:ext>
            </p:extLst>
          </p:nvPr>
        </p:nvGraphicFramePr>
        <p:xfrm>
          <a:off x="415603" y="1609339"/>
          <a:ext cx="5651823" cy="2703821"/>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7">
            <a:extLst>
              <a:ext uri="{FF2B5EF4-FFF2-40B4-BE49-F238E27FC236}">
                <a16:creationId xmlns:a16="http://schemas.microsoft.com/office/drawing/2014/main" id="{65AB400D-9ADF-8861-D7B9-36B05F5846FA}"/>
              </a:ext>
            </a:extLst>
          </p:cNvPr>
          <p:cNvSpPr>
            <a:spLocks noGrp="1"/>
          </p:cNvSpPr>
          <p:nvPr>
            <p:ph type="body" sz="quarter" idx="12"/>
          </p:nvPr>
        </p:nvSpPr>
        <p:spPr>
          <a:xfrm>
            <a:off x="416533" y="1280567"/>
            <a:ext cx="5571517" cy="647700"/>
          </a:xfrm>
        </p:spPr>
        <p:txBody>
          <a:bodyPr/>
          <a:lstStyle/>
          <a:p>
            <a:r>
              <a:rPr lang="en-US"/>
              <a:t>Duration of CR at median follow-up of 20.5 months</a:t>
            </a:r>
            <a:r>
              <a:rPr lang="en-US" baseline="30000"/>
              <a:t>1</a:t>
            </a:r>
          </a:p>
        </p:txBody>
      </p:sp>
      <p:sp>
        <p:nvSpPr>
          <p:cNvPr id="2" name="Title 1">
            <a:extLst>
              <a:ext uri="{FF2B5EF4-FFF2-40B4-BE49-F238E27FC236}">
                <a16:creationId xmlns:a16="http://schemas.microsoft.com/office/drawing/2014/main" id="{2A90FABE-7922-6D04-D2C5-FC5AD0008578}"/>
              </a:ext>
            </a:extLst>
          </p:cNvPr>
          <p:cNvSpPr>
            <a:spLocks noGrp="1"/>
          </p:cNvSpPr>
          <p:nvPr>
            <p:ph type="title"/>
          </p:nvPr>
        </p:nvSpPr>
        <p:spPr/>
        <p:txBody>
          <a:bodyPr/>
          <a:lstStyle/>
          <a:p>
            <a:r>
              <a:rPr lang="en-US"/>
              <a:t>CR</a:t>
            </a:r>
          </a:p>
        </p:txBody>
      </p:sp>
      <p:sp>
        <p:nvSpPr>
          <p:cNvPr id="3" name="Footer Placeholder 2">
            <a:extLst>
              <a:ext uri="{FF2B5EF4-FFF2-40B4-BE49-F238E27FC236}">
                <a16:creationId xmlns:a16="http://schemas.microsoft.com/office/drawing/2014/main" id="{1A1FB4C3-E188-797F-0818-740A8D6C9EBC}"/>
              </a:ext>
            </a:extLst>
          </p:cNvPr>
          <p:cNvSpPr>
            <a:spLocks noGrp="1"/>
          </p:cNvSpPr>
          <p:nvPr>
            <p:ph type="ftr" sz="quarter" idx="13"/>
          </p:nvPr>
        </p:nvSpPr>
        <p:spPr/>
        <p:txBody>
          <a:bodyPr/>
          <a:lstStyle/>
          <a:p>
            <a:r>
              <a:rPr lang="en-GB" baseline="30000"/>
              <a:t>1</a:t>
            </a:r>
            <a:r>
              <a:rPr lang="en-GB"/>
              <a:t>DiNardo et. al. NEJM, 2020; The distributions were estimated for each treatment arm using Kaplan-Meier methodology; 75% OS interim analysis data </a:t>
            </a:r>
            <a:r>
              <a:rPr lang="en-GB" err="1"/>
              <a:t>cutoff</a:t>
            </a:r>
            <a:r>
              <a:rPr lang="en-GB"/>
              <a:t>: 04 Jan 2020; 100% final overall survival data </a:t>
            </a:r>
            <a:r>
              <a:rPr lang="en-GB" err="1"/>
              <a:t>cutoff</a:t>
            </a:r>
            <a:r>
              <a:rPr lang="en-GB"/>
              <a:t>: 01 Dec 2021.</a:t>
            </a:r>
          </a:p>
          <a:p>
            <a:r>
              <a:rPr lang="en-GB" b="1"/>
              <a:t>Aza, </a:t>
            </a:r>
            <a:r>
              <a:rPr lang="en-GB" err="1"/>
              <a:t>azacitidine</a:t>
            </a:r>
            <a:r>
              <a:rPr lang="en-GB"/>
              <a:t>; </a:t>
            </a:r>
            <a:r>
              <a:rPr lang="en-GB" b="1"/>
              <a:t>CR,</a:t>
            </a:r>
            <a:r>
              <a:rPr lang="en-GB"/>
              <a:t> complete remission; </a:t>
            </a:r>
            <a:r>
              <a:rPr lang="en-GB" b="1" err="1"/>
              <a:t>DoR</a:t>
            </a:r>
            <a:r>
              <a:rPr lang="en-GB" b="1"/>
              <a:t>,</a:t>
            </a:r>
            <a:r>
              <a:rPr lang="en-GB"/>
              <a:t> duration of response; </a:t>
            </a:r>
            <a:r>
              <a:rPr lang="en-GB" b="1"/>
              <a:t>NE,</a:t>
            </a:r>
            <a:r>
              <a:rPr lang="en-GB"/>
              <a:t> non-evaluable; </a:t>
            </a:r>
            <a:r>
              <a:rPr lang="en-GB" b="1"/>
              <a:t>OS,</a:t>
            </a:r>
            <a:r>
              <a:rPr lang="en-GB"/>
              <a:t> overall survival; </a:t>
            </a:r>
            <a:r>
              <a:rPr lang="en-GB" b="1" err="1"/>
              <a:t>Pbo</a:t>
            </a:r>
            <a:r>
              <a:rPr lang="en-GB" b="1"/>
              <a:t>, </a:t>
            </a:r>
            <a:r>
              <a:rPr lang="en-GB"/>
              <a:t>placebo; </a:t>
            </a:r>
            <a:r>
              <a:rPr lang="en-GB" b="1"/>
              <a:t>Ven,</a:t>
            </a:r>
            <a:r>
              <a:rPr lang="en-GB"/>
              <a:t> </a:t>
            </a:r>
            <a:r>
              <a:rPr lang="en-GB" err="1"/>
              <a:t>venetoclax</a:t>
            </a:r>
            <a:endParaRPr lang="en-GB"/>
          </a:p>
          <a:p>
            <a:r>
              <a:rPr lang="en-GB" b="1" err="1"/>
              <a:t>Pratz</a:t>
            </a:r>
            <a:r>
              <a:rPr lang="en-GB" b="1"/>
              <a:t> et al, Abstract #219 presented at ASH 2022. </a:t>
            </a:r>
          </a:p>
        </p:txBody>
      </p:sp>
      <p:sp>
        <p:nvSpPr>
          <p:cNvPr id="9" name="Text Placeholder 8">
            <a:extLst>
              <a:ext uri="{FF2B5EF4-FFF2-40B4-BE49-F238E27FC236}">
                <a16:creationId xmlns:a16="http://schemas.microsoft.com/office/drawing/2014/main" id="{3C934D14-1F1A-0D4D-5224-1F5573F0FE40}"/>
              </a:ext>
            </a:extLst>
          </p:cNvPr>
          <p:cNvSpPr>
            <a:spLocks noGrp="1"/>
          </p:cNvSpPr>
          <p:nvPr>
            <p:ph type="body" sz="quarter" idx="14"/>
          </p:nvPr>
        </p:nvSpPr>
        <p:spPr>
          <a:xfrm>
            <a:off x="6212496" y="1280567"/>
            <a:ext cx="5449363" cy="647700"/>
          </a:xfrm>
        </p:spPr>
        <p:txBody>
          <a:bodyPr/>
          <a:lstStyle/>
          <a:p>
            <a:r>
              <a:rPr lang="en-US"/>
              <a:t>Duration of CR at median follow-up of 43.2 months</a:t>
            </a:r>
          </a:p>
        </p:txBody>
      </p:sp>
      <p:graphicFrame>
        <p:nvGraphicFramePr>
          <p:cNvPr id="5" name="Tabelle 4">
            <a:extLst>
              <a:ext uri="{FF2B5EF4-FFF2-40B4-BE49-F238E27FC236}">
                <a16:creationId xmlns:a16="http://schemas.microsoft.com/office/drawing/2014/main" id="{61E2BAC6-3FCA-5B67-8152-E57B4DDD61D1}"/>
              </a:ext>
            </a:extLst>
          </p:cNvPr>
          <p:cNvGraphicFramePr>
            <a:graphicFrameLocks noGrp="1"/>
          </p:cNvGraphicFramePr>
          <p:nvPr>
            <p:extLst>
              <p:ext uri="{D42A27DB-BD31-4B8C-83A1-F6EECF244321}">
                <p14:modId xmlns:p14="http://schemas.microsoft.com/office/powerpoint/2010/main" val="3713831979"/>
              </p:ext>
            </p:extLst>
          </p:nvPr>
        </p:nvGraphicFramePr>
        <p:xfrm>
          <a:off x="412748" y="4198830"/>
          <a:ext cx="4939610" cy="610119"/>
        </p:xfrm>
        <a:graphic>
          <a:graphicData uri="http://schemas.openxmlformats.org/drawingml/2006/table">
            <a:tbl>
              <a:tblPr firstRow="1" bandRow="1">
                <a:tableStyleId>{5C22544A-7EE6-4342-B048-85BDC9FD1C3A}</a:tableStyleId>
              </a:tblPr>
              <a:tblGrid>
                <a:gridCol w="612000">
                  <a:extLst>
                    <a:ext uri="{9D8B030D-6E8A-4147-A177-3AD203B41FA5}">
                      <a16:colId xmlns:a16="http://schemas.microsoft.com/office/drawing/2014/main" val="12144703"/>
                    </a:ext>
                  </a:extLst>
                </a:gridCol>
                <a:gridCol w="432761">
                  <a:extLst>
                    <a:ext uri="{9D8B030D-6E8A-4147-A177-3AD203B41FA5}">
                      <a16:colId xmlns:a16="http://schemas.microsoft.com/office/drawing/2014/main" val="4216138728"/>
                    </a:ext>
                  </a:extLst>
                </a:gridCol>
                <a:gridCol w="432761">
                  <a:extLst>
                    <a:ext uri="{9D8B030D-6E8A-4147-A177-3AD203B41FA5}">
                      <a16:colId xmlns:a16="http://schemas.microsoft.com/office/drawing/2014/main" val="917031147"/>
                    </a:ext>
                  </a:extLst>
                </a:gridCol>
                <a:gridCol w="432761">
                  <a:extLst>
                    <a:ext uri="{9D8B030D-6E8A-4147-A177-3AD203B41FA5}">
                      <a16:colId xmlns:a16="http://schemas.microsoft.com/office/drawing/2014/main" val="3868012081"/>
                    </a:ext>
                  </a:extLst>
                </a:gridCol>
                <a:gridCol w="432761">
                  <a:extLst>
                    <a:ext uri="{9D8B030D-6E8A-4147-A177-3AD203B41FA5}">
                      <a16:colId xmlns:a16="http://schemas.microsoft.com/office/drawing/2014/main" val="1482656817"/>
                    </a:ext>
                  </a:extLst>
                </a:gridCol>
                <a:gridCol w="432761">
                  <a:extLst>
                    <a:ext uri="{9D8B030D-6E8A-4147-A177-3AD203B41FA5}">
                      <a16:colId xmlns:a16="http://schemas.microsoft.com/office/drawing/2014/main" val="960663959"/>
                    </a:ext>
                  </a:extLst>
                </a:gridCol>
                <a:gridCol w="432761">
                  <a:extLst>
                    <a:ext uri="{9D8B030D-6E8A-4147-A177-3AD203B41FA5}">
                      <a16:colId xmlns:a16="http://schemas.microsoft.com/office/drawing/2014/main" val="2459893048"/>
                    </a:ext>
                  </a:extLst>
                </a:gridCol>
                <a:gridCol w="432761">
                  <a:extLst>
                    <a:ext uri="{9D8B030D-6E8A-4147-A177-3AD203B41FA5}">
                      <a16:colId xmlns:a16="http://schemas.microsoft.com/office/drawing/2014/main" val="905794737"/>
                    </a:ext>
                  </a:extLst>
                </a:gridCol>
                <a:gridCol w="432761">
                  <a:extLst>
                    <a:ext uri="{9D8B030D-6E8A-4147-A177-3AD203B41FA5}">
                      <a16:colId xmlns:a16="http://schemas.microsoft.com/office/drawing/2014/main" val="1546272243"/>
                    </a:ext>
                  </a:extLst>
                </a:gridCol>
                <a:gridCol w="432761">
                  <a:extLst>
                    <a:ext uri="{9D8B030D-6E8A-4147-A177-3AD203B41FA5}">
                      <a16:colId xmlns:a16="http://schemas.microsoft.com/office/drawing/2014/main" val="1880072997"/>
                    </a:ext>
                  </a:extLst>
                </a:gridCol>
                <a:gridCol w="432761">
                  <a:extLst>
                    <a:ext uri="{9D8B030D-6E8A-4147-A177-3AD203B41FA5}">
                      <a16:colId xmlns:a16="http://schemas.microsoft.com/office/drawing/2014/main" val="67345015"/>
                    </a:ext>
                  </a:extLst>
                </a:gridCol>
              </a:tblGrid>
              <a:tr h="203373">
                <a:tc gridSpan="11">
                  <a:txBody>
                    <a:bodyPr/>
                    <a:lstStyle/>
                    <a:p>
                      <a:r>
                        <a:rPr lang="de-DE" sz="900" err="1"/>
                        <a:t>No</a:t>
                      </a:r>
                      <a:r>
                        <a:rPr lang="de-DE" sz="900"/>
                        <a:t>. </a:t>
                      </a:r>
                      <a:r>
                        <a:rPr lang="de-DE" sz="900" err="1"/>
                        <a:t>patients</a:t>
                      </a:r>
                      <a:r>
                        <a:rPr lang="de-DE" sz="900"/>
                        <a:t> at </a:t>
                      </a:r>
                      <a:r>
                        <a:rPr lang="de-DE" sz="900" err="1"/>
                        <a:t>risk</a:t>
                      </a:r>
                      <a:endParaRPr lang="de-DE" sz="900"/>
                    </a:p>
                  </a:txBody>
                  <a:tcPr marL="36000" marR="0" marT="0" marB="0" anchor="ctr">
                    <a:solidFill>
                      <a:srgbClr val="002A5C"/>
                    </a:solidFill>
                  </a:tcPr>
                </a:tc>
                <a:tc hMerge="1">
                  <a:txBody>
                    <a:bodyPr/>
                    <a:lstStyle/>
                    <a:p>
                      <a:r>
                        <a:rPr lang="de-DE" sz="1050" err="1"/>
                        <a:t>Number</a:t>
                      </a:r>
                      <a:r>
                        <a:rPr lang="de-DE" sz="1050"/>
                        <a:t> at </a:t>
                      </a:r>
                      <a:r>
                        <a:rPr lang="de-DE" sz="1050" err="1"/>
                        <a:t>risk</a:t>
                      </a:r>
                      <a:endParaRPr lang="de-DE" sz="1050"/>
                    </a:p>
                  </a:txBody>
                  <a:tcPr marL="72000" marR="0" marT="0" marB="0" anchor="ctr">
                    <a:solidFill>
                      <a:srgbClr val="002A5C"/>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45598865"/>
                  </a:ext>
                </a:extLst>
              </a:tr>
              <a:tr h="2033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err="1">
                          <a:solidFill>
                            <a:schemeClr val="bg1"/>
                          </a:solidFill>
                        </a:rPr>
                        <a:t>Ven</a:t>
                      </a:r>
                      <a:r>
                        <a:rPr lang="de-DE" sz="900">
                          <a:solidFill>
                            <a:schemeClr val="bg1"/>
                          </a:solidFill>
                        </a:rPr>
                        <a:t> + </a:t>
                      </a:r>
                      <a:r>
                        <a:rPr lang="de-DE" sz="900" err="1">
                          <a:solidFill>
                            <a:schemeClr val="bg1"/>
                          </a:solidFill>
                        </a:rPr>
                        <a:t>Aza</a:t>
                      </a:r>
                      <a:endParaRPr lang="de-DE" sz="900" baseline="30000">
                        <a:solidFill>
                          <a:schemeClr val="bg1"/>
                        </a:solidFill>
                      </a:endParaRPr>
                    </a:p>
                  </a:txBody>
                  <a:tcPr marL="36000" marR="0" marT="0" marB="0" anchor="ctr">
                    <a:solidFill>
                      <a:srgbClr val="E3000F"/>
                    </a:solidFill>
                  </a:tcPr>
                </a:tc>
                <a:tc>
                  <a:txBody>
                    <a:bodyPr/>
                    <a:lstStyle/>
                    <a:p>
                      <a:pPr algn="ctr"/>
                      <a:r>
                        <a:rPr lang="de-DE" sz="900"/>
                        <a:t>105</a:t>
                      </a:r>
                    </a:p>
                  </a:txBody>
                  <a:tcPr marL="0" marR="0" marT="0" marB="0" anchor="ctr"/>
                </a:tc>
                <a:tc>
                  <a:txBody>
                    <a:bodyPr/>
                    <a:lstStyle/>
                    <a:p>
                      <a:pPr algn="ctr"/>
                      <a:r>
                        <a:rPr lang="de-DE" sz="900"/>
                        <a:t>93</a:t>
                      </a:r>
                    </a:p>
                  </a:txBody>
                  <a:tcPr marL="0" marR="0" marT="0" marB="0" anchor="ctr"/>
                </a:tc>
                <a:tc>
                  <a:txBody>
                    <a:bodyPr/>
                    <a:lstStyle/>
                    <a:p>
                      <a:pPr algn="ctr"/>
                      <a:r>
                        <a:rPr lang="de-DE" sz="900"/>
                        <a:t>75</a:t>
                      </a:r>
                    </a:p>
                  </a:txBody>
                  <a:tcPr marL="0" marR="0" marT="0" marB="0" anchor="ctr"/>
                </a:tc>
                <a:tc>
                  <a:txBody>
                    <a:bodyPr/>
                    <a:lstStyle/>
                    <a:p>
                      <a:pPr algn="ctr"/>
                      <a:r>
                        <a:rPr lang="de-DE" sz="900"/>
                        <a:t>61</a:t>
                      </a:r>
                    </a:p>
                  </a:txBody>
                  <a:tcPr marL="0" marR="0" marT="0" marB="0" anchor="ctr"/>
                </a:tc>
                <a:tc>
                  <a:txBody>
                    <a:bodyPr/>
                    <a:lstStyle/>
                    <a:p>
                      <a:pPr algn="ctr"/>
                      <a:r>
                        <a:rPr lang="de-DE" sz="900"/>
                        <a:t>52</a:t>
                      </a:r>
                    </a:p>
                  </a:txBody>
                  <a:tcPr marL="0" marR="0" marT="0" marB="0" anchor="ctr"/>
                </a:tc>
                <a:tc>
                  <a:txBody>
                    <a:bodyPr/>
                    <a:lstStyle/>
                    <a:p>
                      <a:pPr algn="ctr"/>
                      <a:r>
                        <a:rPr lang="de-DE" sz="900"/>
                        <a:t>36</a:t>
                      </a:r>
                    </a:p>
                  </a:txBody>
                  <a:tcPr marL="0" marR="0" marT="0" marB="0" anchor="ctr"/>
                </a:tc>
                <a:tc>
                  <a:txBody>
                    <a:bodyPr/>
                    <a:lstStyle/>
                    <a:p>
                      <a:pPr algn="ctr"/>
                      <a:r>
                        <a:rPr lang="de-DE" sz="900"/>
                        <a:t>16</a:t>
                      </a:r>
                    </a:p>
                  </a:txBody>
                  <a:tcPr marL="0" marR="0" marT="0" marB="0" anchor="ctr"/>
                </a:tc>
                <a:tc>
                  <a:txBody>
                    <a:bodyPr/>
                    <a:lstStyle/>
                    <a:p>
                      <a:pPr algn="ctr"/>
                      <a:r>
                        <a:rPr lang="de-DE" sz="900"/>
                        <a:t>7</a:t>
                      </a:r>
                    </a:p>
                  </a:txBody>
                  <a:tcPr marL="0" marR="0" marT="0" marB="0" anchor="ctr"/>
                </a:tc>
                <a:tc>
                  <a:txBody>
                    <a:bodyPr/>
                    <a:lstStyle/>
                    <a:p>
                      <a:pPr algn="ctr"/>
                      <a:r>
                        <a:rPr lang="de-DE" sz="900"/>
                        <a:t>1</a:t>
                      </a:r>
                    </a:p>
                  </a:txBody>
                  <a:tcPr marL="0" marR="0" marT="0" marB="0" anchor="ctr"/>
                </a:tc>
                <a:tc>
                  <a:txBody>
                    <a:bodyPr/>
                    <a:lstStyle/>
                    <a:p>
                      <a:pPr algn="ctr"/>
                      <a:r>
                        <a:rPr lang="de-DE" sz="900"/>
                        <a:t>0</a:t>
                      </a:r>
                    </a:p>
                  </a:txBody>
                  <a:tcPr marL="0" marR="0" marT="0" marB="0" anchor="ctr"/>
                </a:tc>
                <a:extLst>
                  <a:ext uri="{0D108BD9-81ED-4DB2-BD59-A6C34878D82A}">
                    <a16:rowId xmlns:a16="http://schemas.microsoft.com/office/drawing/2014/main" val="2987814825"/>
                  </a:ext>
                </a:extLst>
              </a:tr>
              <a:tr h="2033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err="1">
                          <a:solidFill>
                            <a:schemeClr val="bg1"/>
                          </a:solidFill>
                        </a:rPr>
                        <a:t>Pbo</a:t>
                      </a:r>
                      <a:r>
                        <a:rPr lang="de-DE" sz="800">
                          <a:solidFill>
                            <a:schemeClr val="bg1"/>
                          </a:solidFill>
                        </a:rPr>
                        <a:t> + </a:t>
                      </a:r>
                      <a:r>
                        <a:rPr lang="de-DE" sz="800" err="1">
                          <a:solidFill>
                            <a:schemeClr val="bg1"/>
                          </a:solidFill>
                        </a:rPr>
                        <a:t>Aza</a:t>
                      </a:r>
                      <a:r>
                        <a:rPr lang="de-DE" sz="800">
                          <a:solidFill>
                            <a:schemeClr val="bg1"/>
                          </a:solidFill>
                        </a:rPr>
                        <a:t> </a:t>
                      </a:r>
                      <a:endParaRPr lang="de-DE" sz="800" baseline="30000">
                        <a:solidFill>
                          <a:schemeClr val="bg1"/>
                        </a:solidFill>
                      </a:endParaRPr>
                    </a:p>
                  </a:txBody>
                  <a:tcPr marL="36000" marR="0" marT="0" marB="0" anchor="ctr">
                    <a:solidFill>
                      <a:srgbClr val="8C1610"/>
                    </a:solidFill>
                  </a:tcPr>
                </a:tc>
                <a:tc>
                  <a:txBody>
                    <a:bodyPr/>
                    <a:lstStyle/>
                    <a:p>
                      <a:pPr algn="ctr"/>
                      <a:r>
                        <a:rPr lang="de-DE" sz="900"/>
                        <a:t>26</a:t>
                      </a:r>
                    </a:p>
                  </a:txBody>
                  <a:tcPr marL="0" marR="0" marT="0" marB="0" anchor="ctr"/>
                </a:tc>
                <a:tc>
                  <a:txBody>
                    <a:bodyPr/>
                    <a:lstStyle/>
                    <a:p>
                      <a:pPr algn="ctr"/>
                      <a:r>
                        <a:rPr lang="de-DE" sz="900"/>
                        <a:t>22</a:t>
                      </a:r>
                    </a:p>
                  </a:txBody>
                  <a:tcPr marL="0" marR="0" marT="0" marB="0" anchor="ctr"/>
                </a:tc>
                <a:tc>
                  <a:txBody>
                    <a:bodyPr/>
                    <a:lstStyle/>
                    <a:p>
                      <a:pPr algn="ctr"/>
                      <a:r>
                        <a:rPr lang="de-DE" sz="900"/>
                        <a:t>17</a:t>
                      </a:r>
                    </a:p>
                  </a:txBody>
                  <a:tcPr marL="0" marR="0" marT="0" marB="0" anchor="ctr"/>
                </a:tc>
                <a:tc>
                  <a:txBody>
                    <a:bodyPr/>
                    <a:lstStyle/>
                    <a:p>
                      <a:pPr algn="ctr"/>
                      <a:r>
                        <a:rPr lang="de-DE" sz="900"/>
                        <a:t>13</a:t>
                      </a:r>
                    </a:p>
                  </a:txBody>
                  <a:tcPr marL="0" marR="0" marT="0" marB="0" anchor="ctr"/>
                </a:tc>
                <a:tc>
                  <a:txBody>
                    <a:bodyPr/>
                    <a:lstStyle/>
                    <a:p>
                      <a:pPr algn="ctr"/>
                      <a:r>
                        <a:rPr lang="de-DE" sz="900"/>
                        <a:t>8</a:t>
                      </a:r>
                    </a:p>
                  </a:txBody>
                  <a:tcPr marL="0" marR="0" marT="0" marB="0" anchor="ctr"/>
                </a:tc>
                <a:tc>
                  <a:txBody>
                    <a:bodyPr/>
                    <a:lstStyle/>
                    <a:p>
                      <a:pPr algn="ctr"/>
                      <a:r>
                        <a:rPr lang="de-DE" sz="900"/>
                        <a:t>4</a:t>
                      </a:r>
                    </a:p>
                  </a:txBody>
                  <a:tcPr marL="0" marR="0" marT="0" marB="0" anchor="ctr"/>
                </a:tc>
                <a:tc>
                  <a:txBody>
                    <a:bodyPr/>
                    <a:lstStyle/>
                    <a:p>
                      <a:pPr algn="ctr"/>
                      <a:r>
                        <a:rPr lang="de-DE" sz="900"/>
                        <a:t>1</a:t>
                      </a:r>
                    </a:p>
                  </a:txBody>
                  <a:tcPr marL="0" marR="0" marT="0" marB="0" anchor="ctr"/>
                </a:tc>
                <a:tc>
                  <a:txBody>
                    <a:bodyPr/>
                    <a:lstStyle/>
                    <a:p>
                      <a:pPr algn="ctr"/>
                      <a:r>
                        <a:rPr lang="de-DE" sz="900"/>
                        <a:t>1</a:t>
                      </a:r>
                    </a:p>
                  </a:txBody>
                  <a:tcPr marL="0" marR="0" marT="0" marB="0" anchor="ctr"/>
                </a:tc>
                <a:tc>
                  <a:txBody>
                    <a:bodyPr/>
                    <a:lstStyle/>
                    <a:p>
                      <a:pPr algn="ctr"/>
                      <a:r>
                        <a:rPr lang="de-DE" sz="900"/>
                        <a:t>0</a:t>
                      </a:r>
                    </a:p>
                  </a:txBody>
                  <a:tcPr marL="0" marR="0" marT="0" marB="0" anchor="ctr"/>
                </a:tc>
                <a:tc>
                  <a:txBody>
                    <a:bodyPr/>
                    <a:lstStyle/>
                    <a:p>
                      <a:pPr algn="ctr"/>
                      <a:r>
                        <a:rPr lang="de-DE" sz="900"/>
                        <a:t>0</a:t>
                      </a:r>
                    </a:p>
                  </a:txBody>
                  <a:tcPr marL="0" marR="0" marT="0" marB="0" anchor="ctr"/>
                </a:tc>
                <a:extLst>
                  <a:ext uri="{0D108BD9-81ED-4DB2-BD59-A6C34878D82A}">
                    <a16:rowId xmlns:a16="http://schemas.microsoft.com/office/drawing/2014/main" val="3329168346"/>
                  </a:ext>
                </a:extLst>
              </a:tr>
            </a:tbl>
          </a:graphicData>
        </a:graphic>
      </p:graphicFrame>
      <p:graphicFrame>
        <p:nvGraphicFramePr>
          <p:cNvPr id="6" name="Tabelle 18">
            <a:extLst>
              <a:ext uri="{FF2B5EF4-FFF2-40B4-BE49-F238E27FC236}">
                <a16:creationId xmlns:a16="http://schemas.microsoft.com/office/drawing/2014/main" id="{5CA89999-45A1-C263-E216-575DC8F68736}"/>
              </a:ext>
            </a:extLst>
          </p:cNvPr>
          <p:cNvGraphicFramePr>
            <a:graphicFrameLocks noGrp="1"/>
          </p:cNvGraphicFramePr>
          <p:nvPr>
            <p:extLst>
              <p:ext uri="{D42A27DB-BD31-4B8C-83A1-F6EECF244321}">
                <p14:modId xmlns:p14="http://schemas.microsoft.com/office/powerpoint/2010/main" val="4162950359"/>
              </p:ext>
            </p:extLst>
          </p:nvPr>
        </p:nvGraphicFramePr>
        <p:xfrm>
          <a:off x="407988" y="4940300"/>
          <a:ext cx="4939610" cy="1008200"/>
        </p:xfrm>
        <a:graphic>
          <a:graphicData uri="http://schemas.openxmlformats.org/drawingml/2006/table">
            <a:tbl>
              <a:tblPr firstRow="1" bandRow="1">
                <a:tableStyleId>{5C22544A-7EE6-4342-B048-85BDC9FD1C3A}</a:tableStyleId>
              </a:tblPr>
              <a:tblGrid>
                <a:gridCol w="1752428">
                  <a:extLst>
                    <a:ext uri="{9D8B030D-6E8A-4147-A177-3AD203B41FA5}">
                      <a16:colId xmlns:a16="http://schemas.microsoft.com/office/drawing/2014/main" val="881932669"/>
                    </a:ext>
                  </a:extLst>
                </a:gridCol>
                <a:gridCol w="3187182">
                  <a:extLst>
                    <a:ext uri="{9D8B030D-6E8A-4147-A177-3AD203B41FA5}">
                      <a16:colId xmlns:a16="http://schemas.microsoft.com/office/drawing/2014/main" val="89869879"/>
                    </a:ext>
                  </a:extLst>
                </a:gridCol>
              </a:tblGrid>
              <a:tr h="314020">
                <a:tc>
                  <a:txBody>
                    <a:bodyPr/>
                    <a:lstStyle/>
                    <a:p>
                      <a:endParaRPr lang="de-DE" sz="1200"/>
                    </a:p>
                  </a:txBody>
                  <a:tcPr marL="90000" marR="7200" marT="7200" marB="7200" anchor="ctr"/>
                </a:tc>
                <a:tc>
                  <a:txBody>
                    <a:bodyPr/>
                    <a:lstStyle/>
                    <a:p>
                      <a:pPr algn="ctr"/>
                      <a:r>
                        <a:rPr lang="de-DE" sz="1200"/>
                        <a:t>Median </a:t>
                      </a:r>
                      <a:r>
                        <a:rPr lang="de-DE" sz="1200" err="1"/>
                        <a:t>DoR</a:t>
                      </a:r>
                      <a:r>
                        <a:rPr lang="de-DE" sz="1200"/>
                        <a:t> at 75% OS </a:t>
                      </a:r>
                      <a:r>
                        <a:rPr lang="de-DE" sz="1200" err="1"/>
                        <a:t>analysis</a:t>
                      </a:r>
                      <a:r>
                        <a:rPr lang="de-DE" sz="1200"/>
                        <a:t>, </a:t>
                      </a:r>
                    </a:p>
                    <a:p>
                      <a:pPr algn="ctr"/>
                      <a:r>
                        <a:rPr lang="de-DE" sz="1200" err="1"/>
                        <a:t>months</a:t>
                      </a:r>
                      <a:r>
                        <a:rPr lang="de-DE" sz="1200"/>
                        <a:t> (95% CI)</a:t>
                      </a:r>
                    </a:p>
                  </a:txBody>
                  <a:tcPr marL="7200" marR="7200" marT="7200" marB="7200" anchor="ctr"/>
                </a:tc>
                <a:extLst>
                  <a:ext uri="{0D108BD9-81ED-4DB2-BD59-A6C34878D82A}">
                    <a16:rowId xmlns:a16="http://schemas.microsoft.com/office/drawing/2014/main" val="2395470459"/>
                  </a:ext>
                </a:extLst>
              </a:tr>
              <a:tr h="314020">
                <a:tc>
                  <a:txBody>
                    <a:bodyPr/>
                    <a:lstStyle/>
                    <a:p>
                      <a:r>
                        <a:rPr lang="de-DE" sz="1200" err="1">
                          <a:solidFill>
                            <a:schemeClr val="bg1"/>
                          </a:solidFill>
                        </a:rPr>
                        <a:t>Ven</a:t>
                      </a:r>
                      <a:r>
                        <a:rPr lang="de-DE" sz="1200">
                          <a:solidFill>
                            <a:schemeClr val="bg1"/>
                          </a:solidFill>
                        </a:rPr>
                        <a:t> + </a:t>
                      </a:r>
                      <a:r>
                        <a:rPr lang="de-DE" sz="1200" err="1">
                          <a:solidFill>
                            <a:schemeClr val="bg1"/>
                          </a:solidFill>
                        </a:rPr>
                        <a:t>Aza</a:t>
                      </a:r>
                      <a:r>
                        <a:rPr lang="de-DE" sz="1200">
                          <a:solidFill>
                            <a:schemeClr val="bg1"/>
                          </a:solidFill>
                        </a:rPr>
                        <a:t> (</a:t>
                      </a:r>
                      <a:r>
                        <a:rPr lang="de-DE" sz="1200" err="1">
                          <a:solidFill>
                            <a:schemeClr val="bg1"/>
                          </a:solidFill>
                        </a:rPr>
                        <a:t>n</a:t>
                      </a:r>
                      <a:r>
                        <a:rPr lang="de-DE" sz="1200">
                          <a:solidFill>
                            <a:schemeClr val="bg1"/>
                          </a:solidFill>
                        </a:rPr>
                        <a:t>=105)</a:t>
                      </a:r>
                      <a:endParaRPr lang="de-DE" sz="1200" baseline="30000">
                        <a:solidFill>
                          <a:schemeClr val="bg1"/>
                        </a:solidFill>
                      </a:endParaRPr>
                    </a:p>
                  </a:txBody>
                  <a:tcPr marL="90000" marR="7200" marT="7200" marB="7200" anchor="ctr">
                    <a:solidFill>
                      <a:srgbClr val="E3000F"/>
                    </a:solidFill>
                  </a:tcPr>
                </a:tc>
                <a:tc>
                  <a:txBody>
                    <a:bodyPr/>
                    <a:lstStyle/>
                    <a:p>
                      <a:pPr algn="ctr"/>
                      <a:r>
                        <a:rPr lang="de-DE" sz="1200"/>
                        <a:t>17.5 (15.3-NE)</a:t>
                      </a:r>
                    </a:p>
                  </a:txBody>
                  <a:tcPr marL="7200" marR="7200" marT="7200" marB="7200" anchor="ctr"/>
                </a:tc>
                <a:extLst>
                  <a:ext uri="{0D108BD9-81ED-4DB2-BD59-A6C34878D82A}">
                    <a16:rowId xmlns:a16="http://schemas.microsoft.com/office/drawing/2014/main" val="3286613319"/>
                  </a:ext>
                </a:extLst>
              </a:tr>
              <a:tr h="314020">
                <a:tc>
                  <a:txBody>
                    <a:bodyPr/>
                    <a:lstStyle/>
                    <a:p>
                      <a:r>
                        <a:rPr lang="de-DE" sz="1200" err="1">
                          <a:solidFill>
                            <a:schemeClr val="bg1"/>
                          </a:solidFill>
                        </a:rPr>
                        <a:t>Pbo</a:t>
                      </a:r>
                      <a:r>
                        <a:rPr lang="de-DE" sz="1200">
                          <a:solidFill>
                            <a:schemeClr val="bg1"/>
                          </a:solidFill>
                        </a:rPr>
                        <a:t> + </a:t>
                      </a:r>
                      <a:r>
                        <a:rPr lang="de-DE" sz="1200" err="1">
                          <a:solidFill>
                            <a:schemeClr val="bg1"/>
                          </a:solidFill>
                        </a:rPr>
                        <a:t>Aza</a:t>
                      </a:r>
                      <a:r>
                        <a:rPr lang="de-DE" sz="1200">
                          <a:solidFill>
                            <a:schemeClr val="bg1"/>
                          </a:solidFill>
                        </a:rPr>
                        <a:t> (</a:t>
                      </a:r>
                      <a:r>
                        <a:rPr lang="de-DE" sz="1200" err="1">
                          <a:solidFill>
                            <a:schemeClr val="bg1"/>
                          </a:solidFill>
                        </a:rPr>
                        <a:t>n</a:t>
                      </a:r>
                      <a:r>
                        <a:rPr lang="de-DE" sz="1200">
                          <a:solidFill>
                            <a:schemeClr val="bg1"/>
                          </a:solidFill>
                        </a:rPr>
                        <a:t>=26)</a:t>
                      </a:r>
                      <a:endParaRPr lang="de-DE" sz="1200" baseline="30000">
                        <a:solidFill>
                          <a:schemeClr val="bg1"/>
                        </a:solidFill>
                      </a:endParaRPr>
                    </a:p>
                  </a:txBody>
                  <a:tcPr marL="90000" marR="7200" marT="7200" marB="7200" anchor="ctr">
                    <a:solidFill>
                      <a:srgbClr val="8C1610"/>
                    </a:solidFill>
                  </a:tcPr>
                </a:tc>
                <a:tc>
                  <a:txBody>
                    <a:bodyPr/>
                    <a:lstStyle/>
                    <a:p>
                      <a:pPr algn="ctr"/>
                      <a:r>
                        <a:rPr lang="de-DE" sz="1200"/>
                        <a:t>13.3 (8.5–17.6)</a:t>
                      </a:r>
                    </a:p>
                  </a:txBody>
                  <a:tcPr marL="7200" marR="7200" marT="7200" marB="7200" anchor="ctr"/>
                </a:tc>
                <a:extLst>
                  <a:ext uri="{0D108BD9-81ED-4DB2-BD59-A6C34878D82A}">
                    <a16:rowId xmlns:a16="http://schemas.microsoft.com/office/drawing/2014/main" val="2565002189"/>
                  </a:ext>
                </a:extLst>
              </a:tr>
            </a:tbl>
          </a:graphicData>
        </a:graphic>
      </p:graphicFrame>
      <p:graphicFrame>
        <p:nvGraphicFramePr>
          <p:cNvPr id="10" name="Diagramm 9">
            <a:extLst>
              <a:ext uri="{FF2B5EF4-FFF2-40B4-BE49-F238E27FC236}">
                <a16:creationId xmlns:a16="http://schemas.microsoft.com/office/drawing/2014/main" id="{924B81D6-DF2C-F00E-BE1E-F333F1D06F15}"/>
              </a:ext>
            </a:extLst>
          </p:cNvPr>
          <p:cNvGraphicFramePr/>
          <p:nvPr>
            <p:extLst>
              <p:ext uri="{D42A27DB-BD31-4B8C-83A1-F6EECF244321}">
                <p14:modId xmlns:p14="http://schemas.microsoft.com/office/powerpoint/2010/main" val="3060585562"/>
              </p:ext>
            </p:extLst>
          </p:nvPr>
        </p:nvGraphicFramePr>
        <p:xfrm>
          <a:off x="6010036" y="1609339"/>
          <a:ext cx="5850073" cy="27038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elle 10">
            <a:extLst>
              <a:ext uri="{FF2B5EF4-FFF2-40B4-BE49-F238E27FC236}">
                <a16:creationId xmlns:a16="http://schemas.microsoft.com/office/drawing/2014/main" id="{3A85729C-12C8-71A3-9870-5870C9567B54}"/>
              </a:ext>
            </a:extLst>
          </p:cNvPr>
          <p:cNvGraphicFramePr>
            <a:graphicFrameLocks noGrp="1"/>
          </p:cNvGraphicFramePr>
          <p:nvPr>
            <p:extLst>
              <p:ext uri="{D42A27DB-BD31-4B8C-83A1-F6EECF244321}">
                <p14:modId xmlns:p14="http://schemas.microsoft.com/office/powerpoint/2010/main" val="2976418094"/>
              </p:ext>
            </p:extLst>
          </p:nvPr>
        </p:nvGraphicFramePr>
        <p:xfrm>
          <a:off x="6010035" y="4198830"/>
          <a:ext cx="5764806" cy="610119"/>
        </p:xfrm>
        <a:graphic>
          <a:graphicData uri="http://schemas.openxmlformats.org/drawingml/2006/table">
            <a:tbl>
              <a:tblPr firstRow="1" bandRow="1">
                <a:tableStyleId>{5C22544A-7EE6-4342-B048-85BDC9FD1C3A}</a:tableStyleId>
              </a:tblPr>
              <a:tblGrid>
                <a:gridCol w="684000">
                  <a:extLst>
                    <a:ext uri="{9D8B030D-6E8A-4147-A177-3AD203B41FA5}">
                      <a16:colId xmlns:a16="http://schemas.microsoft.com/office/drawing/2014/main" val="12144703"/>
                    </a:ext>
                  </a:extLst>
                </a:gridCol>
                <a:gridCol w="282267">
                  <a:extLst>
                    <a:ext uri="{9D8B030D-6E8A-4147-A177-3AD203B41FA5}">
                      <a16:colId xmlns:a16="http://schemas.microsoft.com/office/drawing/2014/main" val="4216138728"/>
                    </a:ext>
                  </a:extLst>
                </a:gridCol>
                <a:gridCol w="282267">
                  <a:extLst>
                    <a:ext uri="{9D8B030D-6E8A-4147-A177-3AD203B41FA5}">
                      <a16:colId xmlns:a16="http://schemas.microsoft.com/office/drawing/2014/main" val="917031147"/>
                    </a:ext>
                  </a:extLst>
                </a:gridCol>
                <a:gridCol w="282267">
                  <a:extLst>
                    <a:ext uri="{9D8B030D-6E8A-4147-A177-3AD203B41FA5}">
                      <a16:colId xmlns:a16="http://schemas.microsoft.com/office/drawing/2014/main" val="3868012081"/>
                    </a:ext>
                  </a:extLst>
                </a:gridCol>
                <a:gridCol w="282267">
                  <a:extLst>
                    <a:ext uri="{9D8B030D-6E8A-4147-A177-3AD203B41FA5}">
                      <a16:colId xmlns:a16="http://schemas.microsoft.com/office/drawing/2014/main" val="1482656817"/>
                    </a:ext>
                  </a:extLst>
                </a:gridCol>
                <a:gridCol w="282267">
                  <a:extLst>
                    <a:ext uri="{9D8B030D-6E8A-4147-A177-3AD203B41FA5}">
                      <a16:colId xmlns:a16="http://schemas.microsoft.com/office/drawing/2014/main" val="960663959"/>
                    </a:ext>
                  </a:extLst>
                </a:gridCol>
                <a:gridCol w="282267">
                  <a:extLst>
                    <a:ext uri="{9D8B030D-6E8A-4147-A177-3AD203B41FA5}">
                      <a16:colId xmlns:a16="http://schemas.microsoft.com/office/drawing/2014/main" val="2459893048"/>
                    </a:ext>
                  </a:extLst>
                </a:gridCol>
                <a:gridCol w="282267">
                  <a:extLst>
                    <a:ext uri="{9D8B030D-6E8A-4147-A177-3AD203B41FA5}">
                      <a16:colId xmlns:a16="http://schemas.microsoft.com/office/drawing/2014/main" val="905794737"/>
                    </a:ext>
                  </a:extLst>
                </a:gridCol>
                <a:gridCol w="282267">
                  <a:extLst>
                    <a:ext uri="{9D8B030D-6E8A-4147-A177-3AD203B41FA5}">
                      <a16:colId xmlns:a16="http://schemas.microsoft.com/office/drawing/2014/main" val="1546272243"/>
                    </a:ext>
                  </a:extLst>
                </a:gridCol>
                <a:gridCol w="282267">
                  <a:extLst>
                    <a:ext uri="{9D8B030D-6E8A-4147-A177-3AD203B41FA5}">
                      <a16:colId xmlns:a16="http://schemas.microsoft.com/office/drawing/2014/main" val="1880072997"/>
                    </a:ext>
                  </a:extLst>
                </a:gridCol>
                <a:gridCol w="282267">
                  <a:extLst>
                    <a:ext uri="{9D8B030D-6E8A-4147-A177-3AD203B41FA5}">
                      <a16:colId xmlns:a16="http://schemas.microsoft.com/office/drawing/2014/main" val="67345015"/>
                    </a:ext>
                  </a:extLst>
                </a:gridCol>
                <a:gridCol w="282267">
                  <a:extLst>
                    <a:ext uri="{9D8B030D-6E8A-4147-A177-3AD203B41FA5}">
                      <a16:colId xmlns:a16="http://schemas.microsoft.com/office/drawing/2014/main" val="686581772"/>
                    </a:ext>
                  </a:extLst>
                </a:gridCol>
                <a:gridCol w="282267">
                  <a:extLst>
                    <a:ext uri="{9D8B030D-6E8A-4147-A177-3AD203B41FA5}">
                      <a16:colId xmlns:a16="http://schemas.microsoft.com/office/drawing/2014/main" val="3136611277"/>
                    </a:ext>
                  </a:extLst>
                </a:gridCol>
                <a:gridCol w="282267">
                  <a:extLst>
                    <a:ext uri="{9D8B030D-6E8A-4147-A177-3AD203B41FA5}">
                      <a16:colId xmlns:a16="http://schemas.microsoft.com/office/drawing/2014/main" val="4129656724"/>
                    </a:ext>
                  </a:extLst>
                </a:gridCol>
                <a:gridCol w="282267">
                  <a:extLst>
                    <a:ext uri="{9D8B030D-6E8A-4147-A177-3AD203B41FA5}">
                      <a16:colId xmlns:a16="http://schemas.microsoft.com/office/drawing/2014/main" val="213961299"/>
                    </a:ext>
                  </a:extLst>
                </a:gridCol>
                <a:gridCol w="282267">
                  <a:extLst>
                    <a:ext uri="{9D8B030D-6E8A-4147-A177-3AD203B41FA5}">
                      <a16:colId xmlns:a16="http://schemas.microsoft.com/office/drawing/2014/main" val="1448178217"/>
                    </a:ext>
                  </a:extLst>
                </a:gridCol>
                <a:gridCol w="282267">
                  <a:extLst>
                    <a:ext uri="{9D8B030D-6E8A-4147-A177-3AD203B41FA5}">
                      <a16:colId xmlns:a16="http://schemas.microsoft.com/office/drawing/2014/main" val="3927010486"/>
                    </a:ext>
                  </a:extLst>
                </a:gridCol>
                <a:gridCol w="282267">
                  <a:extLst>
                    <a:ext uri="{9D8B030D-6E8A-4147-A177-3AD203B41FA5}">
                      <a16:colId xmlns:a16="http://schemas.microsoft.com/office/drawing/2014/main" val="1985993513"/>
                    </a:ext>
                  </a:extLst>
                </a:gridCol>
                <a:gridCol w="282267">
                  <a:extLst>
                    <a:ext uri="{9D8B030D-6E8A-4147-A177-3AD203B41FA5}">
                      <a16:colId xmlns:a16="http://schemas.microsoft.com/office/drawing/2014/main" val="756775411"/>
                    </a:ext>
                  </a:extLst>
                </a:gridCol>
              </a:tblGrid>
              <a:tr h="203373">
                <a:tc gridSpan="19">
                  <a:txBody>
                    <a:bodyPr/>
                    <a:lstStyle/>
                    <a:p>
                      <a:r>
                        <a:rPr lang="de-DE" sz="900" err="1"/>
                        <a:t>No</a:t>
                      </a:r>
                      <a:r>
                        <a:rPr lang="de-DE" sz="900"/>
                        <a:t>. </a:t>
                      </a:r>
                      <a:r>
                        <a:rPr lang="de-DE" sz="900" err="1"/>
                        <a:t>patients</a:t>
                      </a:r>
                      <a:r>
                        <a:rPr lang="de-DE" sz="900"/>
                        <a:t> at </a:t>
                      </a:r>
                      <a:r>
                        <a:rPr lang="de-DE" sz="900" err="1"/>
                        <a:t>risk</a:t>
                      </a:r>
                      <a:endParaRPr lang="de-DE" sz="900"/>
                    </a:p>
                  </a:txBody>
                  <a:tcPr marL="36000" marR="0" marT="0" marB="0" anchor="ctr">
                    <a:solidFill>
                      <a:srgbClr val="002A5C"/>
                    </a:solidFill>
                  </a:tcPr>
                </a:tc>
                <a:tc hMerge="1">
                  <a:txBody>
                    <a:bodyPr/>
                    <a:lstStyle/>
                    <a:p>
                      <a:r>
                        <a:rPr lang="de-DE" sz="1050" err="1"/>
                        <a:t>Number</a:t>
                      </a:r>
                      <a:r>
                        <a:rPr lang="de-DE" sz="1050"/>
                        <a:t> at </a:t>
                      </a:r>
                      <a:r>
                        <a:rPr lang="de-DE" sz="1050" err="1"/>
                        <a:t>risk</a:t>
                      </a:r>
                      <a:endParaRPr lang="de-DE" sz="1050"/>
                    </a:p>
                  </a:txBody>
                  <a:tcPr marL="72000" marR="0" marT="0" marB="0" anchor="ctr">
                    <a:solidFill>
                      <a:srgbClr val="002A5C"/>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sz="900"/>
                    </a:p>
                  </a:txBody>
                  <a:tcPr marL="36000" marR="0" marT="0" marB="0" anchor="ctr">
                    <a:solidFill>
                      <a:srgbClr val="002A5C"/>
                    </a:solidFill>
                  </a:tcPr>
                </a:tc>
                <a:tc hMerge="1">
                  <a:txBody>
                    <a:bodyPr/>
                    <a:lstStyle/>
                    <a:p>
                      <a:endParaRPr lang="de-DE" sz="900"/>
                    </a:p>
                  </a:txBody>
                  <a:tcPr marL="36000" marR="0" marT="0" marB="0" anchor="ctr">
                    <a:solidFill>
                      <a:srgbClr val="002A5C"/>
                    </a:solidFill>
                  </a:tcPr>
                </a:tc>
                <a:tc hMerge="1">
                  <a:txBody>
                    <a:bodyPr/>
                    <a:lstStyle/>
                    <a:p>
                      <a:endParaRPr lang="de-DE" sz="900"/>
                    </a:p>
                  </a:txBody>
                  <a:tcPr marL="36000" marR="0" marT="0" marB="0" anchor="ctr">
                    <a:solidFill>
                      <a:srgbClr val="002A5C"/>
                    </a:solidFill>
                  </a:tcPr>
                </a:tc>
                <a:tc hMerge="1">
                  <a:txBody>
                    <a:bodyPr/>
                    <a:lstStyle/>
                    <a:p>
                      <a:endParaRPr lang="de-DE" sz="900"/>
                    </a:p>
                  </a:txBody>
                  <a:tcPr marL="36000" marR="0" marT="0" marB="0" anchor="ctr">
                    <a:solidFill>
                      <a:srgbClr val="002A5C"/>
                    </a:solidFill>
                  </a:tcPr>
                </a:tc>
                <a:tc hMerge="1">
                  <a:txBody>
                    <a:bodyPr/>
                    <a:lstStyle/>
                    <a:p>
                      <a:endParaRPr lang="de-DE" sz="900"/>
                    </a:p>
                  </a:txBody>
                  <a:tcPr marL="36000" marR="0" marT="0" marB="0" anchor="ctr">
                    <a:solidFill>
                      <a:srgbClr val="002A5C"/>
                    </a:solidFill>
                  </a:tcPr>
                </a:tc>
                <a:tc hMerge="1">
                  <a:txBody>
                    <a:bodyPr/>
                    <a:lstStyle/>
                    <a:p>
                      <a:endParaRPr lang="de-DE" sz="900"/>
                    </a:p>
                  </a:txBody>
                  <a:tcPr marL="36000" marR="0" marT="0" marB="0" anchor="ctr">
                    <a:solidFill>
                      <a:srgbClr val="002A5C"/>
                    </a:solidFill>
                  </a:tcPr>
                </a:tc>
                <a:tc hMerge="1">
                  <a:txBody>
                    <a:bodyPr/>
                    <a:lstStyle/>
                    <a:p>
                      <a:endParaRPr lang="de-DE" sz="900"/>
                    </a:p>
                  </a:txBody>
                  <a:tcPr marL="36000" marR="0" marT="0" marB="0" anchor="ctr">
                    <a:solidFill>
                      <a:srgbClr val="002A5C"/>
                    </a:solidFill>
                  </a:tcPr>
                </a:tc>
                <a:tc hMerge="1">
                  <a:txBody>
                    <a:bodyPr/>
                    <a:lstStyle/>
                    <a:p>
                      <a:endParaRPr lang="de-DE" sz="900"/>
                    </a:p>
                  </a:txBody>
                  <a:tcPr marL="36000" marR="0" marT="0" marB="0" anchor="ctr">
                    <a:solidFill>
                      <a:srgbClr val="002A5C"/>
                    </a:solidFill>
                  </a:tcPr>
                </a:tc>
                <a:extLst>
                  <a:ext uri="{0D108BD9-81ED-4DB2-BD59-A6C34878D82A}">
                    <a16:rowId xmlns:a16="http://schemas.microsoft.com/office/drawing/2014/main" val="145598865"/>
                  </a:ext>
                </a:extLst>
              </a:tr>
              <a:tr h="2033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err="1">
                          <a:solidFill>
                            <a:schemeClr val="bg1"/>
                          </a:solidFill>
                        </a:rPr>
                        <a:t>Ven</a:t>
                      </a:r>
                      <a:r>
                        <a:rPr lang="de-DE" sz="900">
                          <a:solidFill>
                            <a:schemeClr val="bg1"/>
                          </a:solidFill>
                        </a:rPr>
                        <a:t> + </a:t>
                      </a:r>
                      <a:r>
                        <a:rPr lang="de-DE" sz="900" err="1">
                          <a:solidFill>
                            <a:schemeClr val="bg1"/>
                          </a:solidFill>
                        </a:rPr>
                        <a:t>Aza</a:t>
                      </a:r>
                      <a:endParaRPr lang="de-DE" sz="900" baseline="30000">
                        <a:solidFill>
                          <a:schemeClr val="bg1"/>
                        </a:solidFill>
                      </a:endParaRPr>
                    </a:p>
                  </a:txBody>
                  <a:tcPr marL="36000" marR="0" marT="0" marB="0" anchor="ctr">
                    <a:solidFill>
                      <a:srgbClr val="E3000F"/>
                    </a:solidFill>
                  </a:tcPr>
                </a:tc>
                <a:tc>
                  <a:txBody>
                    <a:bodyPr/>
                    <a:lstStyle/>
                    <a:p>
                      <a:pPr algn="ctr"/>
                      <a:r>
                        <a:rPr lang="de-DE" sz="900"/>
                        <a:t>111</a:t>
                      </a:r>
                    </a:p>
                  </a:txBody>
                  <a:tcPr marL="0" marR="0" marT="0" marB="0" anchor="ctr"/>
                </a:tc>
                <a:tc>
                  <a:txBody>
                    <a:bodyPr/>
                    <a:lstStyle/>
                    <a:p>
                      <a:pPr algn="ctr"/>
                      <a:r>
                        <a:rPr lang="de-DE" sz="900"/>
                        <a:t>98</a:t>
                      </a:r>
                    </a:p>
                  </a:txBody>
                  <a:tcPr marL="0" marR="0" marT="0" marB="0" anchor="ctr"/>
                </a:tc>
                <a:tc>
                  <a:txBody>
                    <a:bodyPr/>
                    <a:lstStyle/>
                    <a:p>
                      <a:pPr algn="ctr"/>
                      <a:r>
                        <a:rPr lang="de-DE" sz="900"/>
                        <a:t>88</a:t>
                      </a:r>
                    </a:p>
                  </a:txBody>
                  <a:tcPr marL="0" marR="0" marT="0" marB="0" anchor="ctr"/>
                </a:tc>
                <a:tc>
                  <a:txBody>
                    <a:bodyPr/>
                    <a:lstStyle/>
                    <a:p>
                      <a:pPr algn="ctr"/>
                      <a:r>
                        <a:rPr lang="de-DE" sz="900"/>
                        <a:t>74</a:t>
                      </a:r>
                    </a:p>
                  </a:txBody>
                  <a:tcPr marL="0" marR="0" marT="0" marB="0" anchor="ctr"/>
                </a:tc>
                <a:tc>
                  <a:txBody>
                    <a:bodyPr/>
                    <a:lstStyle/>
                    <a:p>
                      <a:pPr algn="ctr"/>
                      <a:r>
                        <a:rPr lang="de-DE" sz="900"/>
                        <a:t>70</a:t>
                      </a:r>
                    </a:p>
                  </a:txBody>
                  <a:tcPr marL="0" marR="0" marT="0" marB="0" anchor="ctr"/>
                </a:tc>
                <a:tc>
                  <a:txBody>
                    <a:bodyPr/>
                    <a:lstStyle/>
                    <a:p>
                      <a:pPr algn="ctr"/>
                      <a:r>
                        <a:rPr lang="de-DE" sz="900"/>
                        <a:t>61</a:t>
                      </a:r>
                    </a:p>
                  </a:txBody>
                  <a:tcPr marL="0" marR="0" marT="0" marB="0" anchor="ctr"/>
                </a:tc>
                <a:tc>
                  <a:txBody>
                    <a:bodyPr/>
                    <a:lstStyle/>
                    <a:p>
                      <a:pPr algn="ctr"/>
                      <a:r>
                        <a:rPr lang="de-DE" sz="900"/>
                        <a:t>49</a:t>
                      </a:r>
                    </a:p>
                  </a:txBody>
                  <a:tcPr marL="0" marR="0" marT="0" marB="0" anchor="ctr"/>
                </a:tc>
                <a:tc>
                  <a:txBody>
                    <a:bodyPr/>
                    <a:lstStyle/>
                    <a:p>
                      <a:pPr algn="ctr"/>
                      <a:r>
                        <a:rPr lang="de-DE" sz="900"/>
                        <a:t>43</a:t>
                      </a:r>
                    </a:p>
                  </a:txBody>
                  <a:tcPr marL="0" marR="0" marT="0" marB="0" anchor="ctr"/>
                </a:tc>
                <a:tc>
                  <a:txBody>
                    <a:bodyPr/>
                    <a:lstStyle/>
                    <a:p>
                      <a:pPr algn="ctr"/>
                      <a:r>
                        <a:rPr lang="de-DE" sz="900"/>
                        <a:t>39</a:t>
                      </a:r>
                    </a:p>
                  </a:txBody>
                  <a:tcPr marL="0" marR="0" marT="0" marB="0" anchor="ctr"/>
                </a:tc>
                <a:tc>
                  <a:txBody>
                    <a:bodyPr/>
                    <a:lstStyle/>
                    <a:p>
                      <a:pPr algn="ctr"/>
                      <a:r>
                        <a:rPr lang="de-DE" sz="900"/>
                        <a:t>32</a:t>
                      </a:r>
                    </a:p>
                  </a:txBody>
                  <a:tcPr marL="0" marR="0" marT="0" marB="0" anchor="ctr"/>
                </a:tc>
                <a:tc>
                  <a:txBody>
                    <a:bodyPr/>
                    <a:lstStyle/>
                    <a:p>
                      <a:pPr algn="ctr"/>
                      <a:r>
                        <a:rPr lang="de-DE" sz="900"/>
                        <a:t>22</a:t>
                      </a:r>
                    </a:p>
                  </a:txBody>
                  <a:tcPr marL="0" marR="0" marT="0" marB="0" anchor="ctr"/>
                </a:tc>
                <a:tc>
                  <a:txBody>
                    <a:bodyPr/>
                    <a:lstStyle/>
                    <a:p>
                      <a:pPr algn="ctr"/>
                      <a:r>
                        <a:rPr lang="de-DE" sz="900"/>
                        <a:t>17</a:t>
                      </a:r>
                    </a:p>
                  </a:txBody>
                  <a:tcPr marL="0" marR="0" marT="0" marB="0" anchor="ctr"/>
                </a:tc>
                <a:tc>
                  <a:txBody>
                    <a:bodyPr/>
                    <a:lstStyle/>
                    <a:p>
                      <a:pPr algn="ctr"/>
                      <a:r>
                        <a:rPr lang="de-DE" sz="900"/>
                        <a:t>15</a:t>
                      </a:r>
                    </a:p>
                  </a:txBody>
                  <a:tcPr marL="0" marR="0" marT="0" marB="0" anchor="ctr"/>
                </a:tc>
                <a:tc>
                  <a:txBody>
                    <a:bodyPr/>
                    <a:lstStyle/>
                    <a:p>
                      <a:pPr algn="ctr"/>
                      <a:r>
                        <a:rPr lang="de-DE" sz="900"/>
                        <a:t>8</a:t>
                      </a:r>
                    </a:p>
                  </a:txBody>
                  <a:tcPr marL="0" marR="0" marT="0" marB="0" anchor="ctr"/>
                </a:tc>
                <a:tc>
                  <a:txBody>
                    <a:bodyPr/>
                    <a:lstStyle/>
                    <a:p>
                      <a:pPr algn="ctr"/>
                      <a:r>
                        <a:rPr lang="de-DE" sz="900"/>
                        <a:t>5</a:t>
                      </a:r>
                    </a:p>
                  </a:txBody>
                  <a:tcPr marL="0" marR="0" marT="0" marB="0" anchor="ctr"/>
                </a:tc>
                <a:tc>
                  <a:txBody>
                    <a:bodyPr/>
                    <a:lstStyle/>
                    <a:p>
                      <a:pPr algn="ctr"/>
                      <a:r>
                        <a:rPr lang="de-DE" sz="900"/>
                        <a:t>2</a:t>
                      </a:r>
                    </a:p>
                  </a:txBody>
                  <a:tcPr marL="0" marR="0" marT="0" marB="0" anchor="ctr"/>
                </a:tc>
                <a:tc>
                  <a:txBody>
                    <a:bodyPr/>
                    <a:lstStyle/>
                    <a:p>
                      <a:pPr algn="ctr"/>
                      <a:r>
                        <a:rPr lang="de-DE" sz="900"/>
                        <a:t>1</a:t>
                      </a:r>
                    </a:p>
                  </a:txBody>
                  <a:tcPr marL="0" marR="0" marT="0" marB="0" anchor="ctr"/>
                </a:tc>
                <a:tc>
                  <a:txBody>
                    <a:bodyPr/>
                    <a:lstStyle/>
                    <a:p>
                      <a:pPr algn="ctr"/>
                      <a:r>
                        <a:rPr lang="de-DE" sz="900"/>
                        <a:t>0</a:t>
                      </a:r>
                    </a:p>
                  </a:txBody>
                  <a:tcPr marL="0" marR="0" marT="0" marB="0" anchor="ctr"/>
                </a:tc>
                <a:extLst>
                  <a:ext uri="{0D108BD9-81ED-4DB2-BD59-A6C34878D82A}">
                    <a16:rowId xmlns:a16="http://schemas.microsoft.com/office/drawing/2014/main" val="2987814825"/>
                  </a:ext>
                </a:extLst>
              </a:tr>
              <a:tr h="2033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err="1">
                          <a:solidFill>
                            <a:schemeClr val="bg1"/>
                          </a:solidFill>
                        </a:rPr>
                        <a:t>Pbo</a:t>
                      </a:r>
                      <a:r>
                        <a:rPr lang="de-DE" sz="800">
                          <a:solidFill>
                            <a:schemeClr val="bg1"/>
                          </a:solidFill>
                        </a:rPr>
                        <a:t> + </a:t>
                      </a:r>
                      <a:r>
                        <a:rPr lang="de-DE" sz="800" err="1">
                          <a:solidFill>
                            <a:schemeClr val="bg1"/>
                          </a:solidFill>
                        </a:rPr>
                        <a:t>Aza</a:t>
                      </a:r>
                      <a:r>
                        <a:rPr lang="de-DE" sz="800">
                          <a:solidFill>
                            <a:schemeClr val="bg1"/>
                          </a:solidFill>
                        </a:rPr>
                        <a:t> </a:t>
                      </a:r>
                      <a:endParaRPr lang="de-DE" sz="800" baseline="30000">
                        <a:solidFill>
                          <a:schemeClr val="bg1"/>
                        </a:solidFill>
                      </a:endParaRPr>
                    </a:p>
                  </a:txBody>
                  <a:tcPr marL="36000" marR="0" marT="0" marB="0" anchor="ctr">
                    <a:solidFill>
                      <a:srgbClr val="8C1610"/>
                    </a:solidFill>
                  </a:tcPr>
                </a:tc>
                <a:tc>
                  <a:txBody>
                    <a:bodyPr/>
                    <a:lstStyle/>
                    <a:p>
                      <a:pPr algn="ctr"/>
                      <a:r>
                        <a:rPr lang="de-DE" sz="900"/>
                        <a:t>26</a:t>
                      </a:r>
                    </a:p>
                  </a:txBody>
                  <a:tcPr marL="0" marR="0" marT="0" marB="0" anchor="ctr"/>
                </a:tc>
                <a:tc>
                  <a:txBody>
                    <a:bodyPr/>
                    <a:lstStyle/>
                    <a:p>
                      <a:pPr algn="ctr"/>
                      <a:r>
                        <a:rPr lang="de-DE" sz="900"/>
                        <a:t>22</a:t>
                      </a:r>
                    </a:p>
                  </a:txBody>
                  <a:tcPr marL="0" marR="0" marT="0" marB="0" anchor="ctr"/>
                </a:tc>
                <a:tc>
                  <a:txBody>
                    <a:bodyPr/>
                    <a:lstStyle/>
                    <a:p>
                      <a:pPr algn="ctr"/>
                      <a:r>
                        <a:rPr lang="de-DE" sz="900"/>
                        <a:t>20</a:t>
                      </a:r>
                    </a:p>
                  </a:txBody>
                  <a:tcPr marL="0" marR="0" marT="0" marB="0" anchor="ctr"/>
                </a:tc>
                <a:tc>
                  <a:txBody>
                    <a:bodyPr/>
                    <a:lstStyle/>
                    <a:p>
                      <a:pPr algn="ctr"/>
                      <a:r>
                        <a:rPr lang="de-DE" sz="900"/>
                        <a:t>18</a:t>
                      </a:r>
                    </a:p>
                  </a:txBody>
                  <a:tcPr marL="0" marR="0" marT="0" marB="0" anchor="ctr"/>
                </a:tc>
                <a:tc>
                  <a:txBody>
                    <a:bodyPr/>
                    <a:lstStyle/>
                    <a:p>
                      <a:pPr algn="ctr"/>
                      <a:r>
                        <a:rPr lang="de-DE" sz="900"/>
                        <a:t>14</a:t>
                      </a:r>
                    </a:p>
                  </a:txBody>
                  <a:tcPr marL="0" marR="0" marT="0" marB="0" anchor="ctr"/>
                </a:tc>
                <a:tc>
                  <a:txBody>
                    <a:bodyPr/>
                    <a:lstStyle/>
                    <a:p>
                      <a:pPr algn="ctr"/>
                      <a:r>
                        <a:rPr lang="de-DE" sz="900"/>
                        <a:t>8</a:t>
                      </a:r>
                    </a:p>
                  </a:txBody>
                  <a:tcPr marL="0" marR="0" marT="0" marB="0" anchor="ctr"/>
                </a:tc>
                <a:tc>
                  <a:txBody>
                    <a:bodyPr/>
                    <a:lstStyle/>
                    <a:p>
                      <a:pPr algn="ctr"/>
                      <a:r>
                        <a:rPr lang="de-DE" sz="900"/>
                        <a:t>5</a:t>
                      </a:r>
                    </a:p>
                  </a:txBody>
                  <a:tcPr marL="0" marR="0" marT="0" marB="0" anchor="ctr"/>
                </a:tc>
                <a:tc>
                  <a:txBody>
                    <a:bodyPr/>
                    <a:lstStyle/>
                    <a:p>
                      <a:pPr algn="ctr"/>
                      <a:r>
                        <a:rPr lang="de-DE" sz="900"/>
                        <a:t>4</a:t>
                      </a:r>
                    </a:p>
                  </a:txBody>
                  <a:tcPr marL="0" marR="0" marT="0" marB="0" anchor="ctr"/>
                </a:tc>
                <a:tc>
                  <a:txBody>
                    <a:bodyPr/>
                    <a:lstStyle/>
                    <a:p>
                      <a:pPr algn="ctr"/>
                      <a:r>
                        <a:rPr lang="de-DE" sz="900"/>
                        <a:t>3</a:t>
                      </a:r>
                    </a:p>
                  </a:txBody>
                  <a:tcPr marL="0" marR="0" marT="0" marB="0" anchor="ctr"/>
                </a:tc>
                <a:tc>
                  <a:txBody>
                    <a:bodyPr/>
                    <a:lstStyle/>
                    <a:p>
                      <a:pPr algn="ctr"/>
                      <a:r>
                        <a:rPr lang="de-DE" sz="900"/>
                        <a:t>2</a:t>
                      </a:r>
                    </a:p>
                  </a:txBody>
                  <a:tcPr marL="0" marR="0" marT="0" marB="0" anchor="ctr"/>
                </a:tc>
                <a:tc>
                  <a:txBody>
                    <a:bodyPr/>
                    <a:lstStyle/>
                    <a:p>
                      <a:pPr algn="ctr"/>
                      <a:r>
                        <a:rPr lang="de-DE" sz="900"/>
                        <a:t>1</a:t>
                      </a:r>
                    </a:p>
                  </a:txBody>
                  <a:tcPr marL="0" marR="0" marT="0" marB="0" anchor="ctr"/>
                </a:tc>
                <a:tc>
                  <a:txBody>
                    <a:bodyPr/>
                    <a:lstStyle/>
                    <a:p>
                      <a:pPr algn="ctr"/>
                      <a:r>
                        <a:rPr lang="de-DE" sz="900"/>
                        <a:t>0</a:t>
                      </a:r>
                    </a:p>
                  </a:txBody>
                  <a:tcPr marL="0" marR="0" marT="0" marB="0" anchor="ctr"/>
                </a:tc>
                <a:tc>
                  <a:txBody>
                    <a:bodyPr/>
                    <a:lstStyle/>
                    <a:p>
                      <a:pPr algn="ctr"/>
                      <a:r>
                        <a:rPr lang="de-DE" sz="900"/>
                        <a:t>0</a:t>
                      </a:r>
                    </a:p>
                  </a:txBody>
                  <a:tcPr marL="0" marR="0" marT="0" marB="0" anchor="ctr"/>
                </a:tc>
                <a:tc>
                  <a:txBody>
                    <a:bodyPr/>
                    <a:lstStyle/>
                    <a:p>
                      <a:pPr algn="ctr"/>
                      <a:r>
                        <a:rPr lang="de-DE" sz="900"/>
                        <a:t>0</a:t>
                      </a:r>
                    </a:p>
                  </a:txBody>
                  <a:tcPr marL="0" marR="0" marT="0" marB="0" anchor="ctr"/>
                </a:tc>
                <a:tc>
                  <a:txBody>
                    <a:bodyPr/>
                    <a:lstStyle/>
                    <a:p>
                      <a:pPr algn="ctr"/>
                      <a:r>
                        <a:rPr lang="de-DE" sz="900"/>
                        <a:t>0</a:t>
                      </a:r>
                    </a:p>
                  </a:txBody>
                  <a:tcPr marL="0" marR="0" marT="0" marB="0" anchor="ctr"/>
                </a:tc>
                <a:tc>
                  <a:txBody>
                    <a:bodyPr/>
                    <a:lstStyle/>
                    <a:p>
                      <a:pPr algn="ctr"/>
                      <a:r>
                        <a:rPr lang="de-DE" sz="900"/>
                        <a:t>0</a:t>
                      </a:r>
                    </a:p>
                  </a:txBody>
                  <a:tcPr marL="0" marR="0" marT="0" marB="0" anchor="ctr"/>
                </a:tc>
                <a:tc>
                  <a:txBody>
                    <a:bodyPr/>
                    <a:lstStyle/>
                    <a:p>
                      <a:pPr algn="ctr"/>
                      <a:r>
                        <a:rPr lang="de-DE" sz="900"/>
                        <a:t>0</a:t>
                      </a:r>
                    </a:p>
                  </a:txBody>
                  <a:tcPr marL="0" marR="0" marT="0" marB="0" anchor="ctr"/>
                </a:tc>
                <a:tc>
                  <a:txBody>
                    <a:bodyPr/>
                    <a:lstStyle/>
                    <a:p>
                      <a:pPr algn="ctr"/>
                      <a:r>
                        <a:rPr lang="de-DE" sz="900"/>
                        <a:t>0</a:t>
                      </a:r>
                    </a:p>
                  </a:txBody>
                  <a:tcPr marL="0" marR="0" marT="0" marB="0" anchor="ctr"/>
                </a:tc>
                <a:extLst>
                  <a:ext uri="{0D108BD9-81ED-4DB2-BD59-A6C34878D82A}">
                    <a16:rowId xmlns:a16="http://schemas.microsoft.com/office/drawing/2014/main" val="3329168346"/>
                  </a:ext>
                </a:extLst>
              </a:tr>
            </a:tbl>
          </a:graphicData>
        </a:graphic>
      </p:graphicFrame>
      <p:graphicFrame>
        <p:nvGraphicFramePr>
          <p:cNvPr id="15" name="Tabelle 18">
            <a:extLst>
              <a:ext uri="{FF2B5EF4-FFF2-40B4-BE49-F238E27FC236}">
                <a16:creationId xmlns:a16="http://schemas.microsoft.com/office/drawing/2014/main" id="{2F385FB3-1B3D-BE5A-F54E-7E4B0C36D8A5}"/>
              </a:ext>
            </a:extLst>
          </p:cNvPr>
          <p:cNvGraphicFramePr>
            <a:graphicFrameLocks noGrp="1"/>
          </p:cNvGraphicFramePr>
          <p:nvPr>
            <p:extLst>
              <p:ext uri="{D42A27DB-BD31-4B8C-83A1-F6EECF244321}">
                <p14:modId xmlns:p14="http://schemas.microsoft.com/office/powerpoint/2010/main" val="211922253"/>
              </p:ext>
            </p:extLst>
          </p:nvPr>
        </p:nvGraphicFramePr>
        <p:xfrm>
          <a:off x="6010035" y="4940300"/>
          <a:ext cx="5764806" cy="1024130"/>
        </p:xfrm>
        <a:graphic>
          <a:graphicData uri="http://schemas.openxmlformats.org/drawingml/2006/table">
            <a:tbl>
              <a:tblPr firstRow="1" bandRow="1">
                <a:tableStyleId>{5C22544A-7EE6-4342-B048-85BDC9FD1C3A}</a:tableStyleId>
              </a:tblPr>
              <a:tblGrid>
                <a:gridCol w="2045183">
                  <a:extLst>
                    <a:ext uri="{9D8B030D-6E8A-4147-A177-3AD203B41FA5}">
                      <a16:colId xmlns:a16="http://schemas.microsoft.com/office/drawing/2014/main" val="881932669"/>
                    </a:ext>
                  </a:extLst>
                </a:gridCol>
                <a:gridCol w="3719623">
                  <a:extLst>
                    <a:ext uri="{9D8B030D-6E8A-4147-A177-3AD203B41FA5}">
                      <a16:colId xmlns:a16="http://schemas.microsoft.com/office/drawing/2014/main" val="89869879"/>
                    </a:ext>
                  </a:extLst>
                </a:gridCol>
              </a:tblGrid>
              <a:tr h="364230">
                <a:tc>
                  <a:txBody>
                    <a:bodyPr/>
                    <a:lstStyle/>
                    <a:p>
                      <a:endParaRPr lang="de-DE" sz="1200"/>
                    </a:p>
                  </a:txBody>
                  <a:tcPr marL="90000" marR="7200" marT="7200" marB="7200" anchor="ctr"/>
                </a:tc>
                <a:tc>
                  <a:txBody>
                    <a:bodyPr/>
                    <a:lstStyle/>
                    <a:p>
                      <a:pPr algn="ctr"/>
                      <a:r>
                        <a:rPr lang="de-DE" sz="1200"/>
                        <a:t>Median </a:t>
                      </a:r>
                      <a:r>
                        <a:rPr lang="de-DE" sz="1200" err="1"/>
                        <a:t>DoR</a:t>
                      </a:r>
                      <a:r>
                        <a:rPr lang="de-DE" sz="1200"/>
                        <a:t> at 100% OS </a:t>
                      </a:r>
                      <a:r>
                        <a:rPr lang="de-DE" sz="1200" err="1"/>
                        <a:t>analysis</a:t>
                      </a:r>
                      <a:r>
                        <a:rPr lang="de-DE" sz="1200"/>
                        <a:t>, </a:t>
                      </a:r>
                    </a:p>
                    <a:p>
                      <a:pPr algn="ctr"/>
                      <a:r>
                        <a:rPr lang="de-DE" sz="1200" err="1"/>
                        <a:t>months</a:t>
                      </a:r>
                      <a:r>
                        <a:rPr lang="de-DE" sz="1200"/>
                        <a:t> (95% CI)</a:t>
                      </a:r>
                    </a:p>
                  </a:txBody>
                  <a:tcPr marL="7200" marR="7200" marT="7200" marB="7200" anchor="ctr"/>
                </a:tc>
                <a:extLst>
                  <a:ext uri="{0D108BD9-81ED-4DB2-BD59-A6C34878D82A}">
                    <a16:rowId xmlns:a16="http://schemas.microsoft.com/office/drawing/2014/main" val="2395470459"/>
                  </a:ext>
                </a:extLst>
              </a:tr>
              <a:tr h="321985">
                <a:tc>
                  <a:txBody>
                    <a:bodyPr/>
                    <a:lstStyle/>
                    <a:p>
                      <a:r>
                        <a:rPr lang="de-DE" sz="1200" err="1">
                          <a:solidFill>
                            <a:schemeClr val="bg1"/>
                          </a:solidFill>
                        </a:rPr>
                        <a:t>Ven</a:t>
                      </a:r>
                      <a:r>
                        <a:rPr lang="de-DE" sz="1200">
                          <a:solidFill>
                            <a:schemeClr val="bg1"/>
                          </a:solidFill>
                        </a:rPr>
                        <a:t> + </a:t>
                      </a:r>
                      <a:r>
                        <a:rPr lang="de-DE" sz="1200" err="1">
                          <a:solidFill>
                            <a:schemeClr val="bg1"/>
                          </a:solidFill>
                        </a:rPr>
                        <a:t>Aza</a:t>
                      </a:r>
                      <a:r>
                        <a:rPr lang="de-DE" sz="1200">
                          <a:solidFill>
                            <a:schemeClr val="bg1"/>
                          </a:solidFill>
                        </a:rPr>
                        <a:t> (</a:t>
                      </a:r>
                      <a:r>
                        <a:rPr lang="de-DE" sz="1200" err="1">
                          <a:solidFill>
                            <a:schemeClr val="bg1"/>
                          </a:solidFill>
                        </a:rPr>
                        <a:t>n</a:t>
                      </a:r>
                      <a:r>
                        <a:rPr lang="de-DE" sz="1200">
                          <a:solidFill>
                            <a:schemeClr val="bg1"/>
                          </a:solidFill>
                        </a:rPr>
                        <a:t>=111)</a:t>
                      </a:r>
                      <a:endParaRPr lang="de-DE" sz="1200" baseline="30000">
                        <a:solidFill>
                          <a:schemeClr val="bg1"/>
                        </a:solidFill>
                      </a:endParaRPr>
                    </a:p>
                  </a:txBody>
                  <a:tcPr marL="90000" marR="7200" marT="7200" marB="7200" anchor="ctr">
                    <a:solidFill>
                      <a:srgbClr val="E3000F"/>
                    </a:solidFill>
                  </a:tcPr>
                </a:tc>
                <a:tc>
                  <a:txBody>
                    <a:bodyPr/>
                    <a:lstStyle/>
                    <a:p>
                      <a:pPr algn="ctr"/>
                      <a:r>
                        <a:rPr lang="de-DE" sz="1200"/>
                        <a:t>22.1 (16.7–27.0)</a:t>
                      </a:r>
                    </a:p>
                  </a:txBody>
                  <a:tcPr marL="7200" marR="7200" marT="7200" marB="7200" anchor="ctr"/>
                </a:tc>
                <a:extLst>
                  <a:ext uri="{0D108BD9-81ED-4DB2-BD59-A6C34878D82A}">
                    <a16:rowId xmlns:a16="http://schemas.microsoft.com/office/drawing/2014/main" val="3286613319"/>
                  </a:ext>
                </a:extLst>
              </a:tr>
              <a:tr h="321985">
                <a:tc>
                  <a:txBody>
                    <a:bodyPr/>
                    <a:lstStyle/>
                    <a:p>
                      <a:r>
                        <a:rPr lang="de-DE" sz="1200" err="1">
                          <a:solidFill>
                            <a:schemeClr val="bg1"/>
                          </a:solidFill>
                        </a:rPr>
                        <a:t>Pbo</a:t>
                      </a:r>
                      <a:r>
                        <a:rPr lang="de-DE" sz="1200">
                          <a:solidFill>
                            <a:schemeClr val="bg1"/>
                          </a:solidFill>
                        </a:rPr>
                        <a:t> + </a:t>
                      </a:r>
                      <a:r>
                        <a:rPr lang="de-DE" sz="1200" err="1">
                          <a:solidFill>
                            <a:schemeClr val="bg1"/>
                          </a:solidFill>
                        </a:rPr>
                        <a:t>Aza</a:t>
                      </a:r>
                      <a:r>
                        <a:rPr lang="de-DE" sz="1200">
                          <a:solidFill>
                            <a:schemeClr val="bg1"/>
                          </a:solidFill>
                        </a:rPr>
                        <a:t> (n=26)</a:t>
                      </a:r>
                      <a:endParaRPr lang="de-DE" sz="1200" baseline="30000">
                        <a:solidFill>
                          <a:schemeClr val="bg1"/>
                        </a:solidFill>
                      </a:endParaRPr>
                    </a:p>
                  </a:txBody>
                  <a:tcPr marL="90000" marR="7200" marT="7200" marB="7200" anchor="ctr">
                    <a:solidFill>
                      <a:srgbClr val="8C1610"/>
                    </a:solidFill>
                  </a:tcPr>
                </a:tc>
                <a:tc>
                  <a:txBody>
                    <a:bodyPr/>
                    <a:lstStyle/>
                    <a:p>
                      <a:pPr algn="ctr"/>
                      <a:r>
                        <a:rPr lang="de-DE" sz="1200"/>
                        <a:t>13.4 (10.3–15.1)</a:t>
                      </a:r>
                    </a:p>
                  </a:txBody>
                  <a:tcPr marL="7200" marR="7200" marT="7200" marB="7200" anchor="ctr"/>
                </a:tc>
                <a:extLst>
                  <a:ext uri="{0D108BD9-81ED-4DB2-BD59-A6C34878D82A}">
                    <a16:rowId xmlns:a16="http://schemas.microsoft.com/office/drawing/2014/main" val="2565002189"/>
                  </a:ext>
                </a:extLst>
              </a:tr>
            </a:tbl>
          </a:graphicData>
        </a:graphic>
      </p:graphicFrame>
      <p:pic>
        <p:nvPicPr>
          <p:cNvPr id="17" name="Grafik 16">
            <a:extLst>
              <a:ext uri="{FF2B5EF4-FFF2-40B4-BE49-F238E27FC236}">
                <a16:creationId xmlns:a16="http://schemas.microsoft.com/office/drawing/2014/main" id="{5A9993AA-AB7D-A703-1813-BF1BA002CACD}"/>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750" r="5750" b="57201"/>
          <a:stretch/>
        </p:blipFill>
        <p:spPr>
          <a:xfrm>
            <a:off x="1142072" y="1950990"/>
            <a:ext cx="3977831" cy="1735004"/>
          </a:xfrm>
          <a:prstGeom prst="rect">
            <a:avLst/>
          </a:prstGeom>
        </p:spPr>
      </p:pic>
      <p:pic>
        <p:nvPicPr>
          <p:cNvPr id="19" name="Grafik 18">
            <a:extLst>
              <a:ext uri="{FF2B5EF4-FFF2-40B4-BE49-F238E27FC236}">
                <a16:creationId xmlns:a16="http://schemas.microsoft.com/office/drawing/2014/main" id="{56D75EC5-D60A-4821-32D4-4FD4E8F84E9D}"/>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48765"/>
          <a:stretch/>
        </p:blipFill>
        <p:spPr>
          <a:xfrm>
            <a:off x="6786350" y="2014125"/>
            <a:ext cx="4573238" cy="1687551"/>
          </a:xfrm>
          <a:prstGeom prst="rect">
            <a:avLst/>
          </a:prstGeom>
        </p:spPr>
      </p:pic>
      <p:cxnSp>
        <p:nvCxnSpPr>
          <p:cNvPr id="21" name="Gerader Verbinder 20">
            <a:extLst>
              <a:ext uri="{FF2B5EF4-FFF2-40B4-BE49-F238E27FC236}">
                <a16:creationId xmlns:a16="http://schemas.microsoft.com/office/drawing/2014/main" id="{AA978674-CEE9-BC08-89B1-F6369462CA82}"/>
              </a:ext>
            </a:extLst>
          </p:cNvPr>
          <p:cNvCxnSpPr>
            <a:cxnSpLocks/>
          </p:cNvCxnSpPr>
          <p:nvPr/>
        </p:nvCxnSpPr>
        <p:spPr>
          <a:xfrm flipH="1">
            <a:off x="6813550" y="2825750"/>
            <a:ext cx="4961291"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89FC3433-2682-C342-1D30-C2742E54963F}"/>
              </a:ext>
            </a:extLst>
          </p:cNvPr>
          <p:cNvCxnSpPr>
            <a:cxnSpLocks/>
          </p:cNvCxnSpPr>
          <p:nvPr/>
        </p:nvCxnSpPr>
        <p:spPr>
          <a:xfrm flipH="1">
            <a:off x="1229959" y="2819400"/>
            <a:ext cx="4021491"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4" name="Gruppieren 33">
            <a:extLst>
              <a:ext uri="{FF2B5EF4-FFF2-40B4-BE49-F238E27FC236}">
                <a16:creationId xmlns:a16="http://schemas.microsoft.com/office/drawing/2014/main" id="{66EDD5FA-ED69-71B5-B199-5FBE6556B6DF}"/>
              </a:ext>
            </a:extLst>
          </p:cNvPr>
          <p:cNvGrpSpPr/>
          <p:nvPr/>
        </p:nvGrpSpPr>
        <p:grpSpPr>
          <a:xfrm>
            <a:off x="6442765" y="1918943"/>
            <a:ext cx="282339" cy="1793474"/>
            <a:chOff x="6442765" y="1918943"/>
            <a:chExt cx="282339" cy="1793474"/>
          </a:xfrm>
        </p:grpSpPr>
        <p:sp>
          <p:nvSpPr>
            <p:cNvPr id="33" name="Rechteck 32">
              <a:extLst>
                <a:ext uri="{FF2B5EF4-FFF2-40B4-BE49-F238E27FC236}">
                  <a16:creationId xmlns:a16="http://schemas.microsoft.com/office/drawing/2014/main" id="{6CB13854-F311-E1DE-59A5-E135C5BD0F1D}"/>
                </a:ext>
              </a:extLst>
            </p:cNvPr>
            <p:cNvSpPr/>
            <p:nvPr/>
          </p:nvSpPr>
          <p:spPr>
            <a:xfrm>
              <a:off x="6467475" y="1918943"/>
              <a:ext cx="257629" cy="178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Textfeld 26">
              <a:extLst>
                <a:ext uri="{FF2B5EF4-FFF2-40B4-BE49-F238E27FC236}">
                  <a16:creationId xmlns:a16="http://schemas.microsoft.com/office/drawing/2014/main" id="{6F590817-4009-BDF5-73B5-163A148D2B5F}"/>
                </a:ext>
              </a:extLst>
            </p:cNvPr>
            <p:cNvSpPr txBox="1"/>
            <p:nvPr/>
          </p:nvSpPr>
          <p:spPr>
            <a:xfrm>
              <a:off x="6442765" y="1933697"/>
              <a:ext cx="257040" cy="184666"/>
            </a:xfrm>
            <a:prstGeom prst="rect">
              <a:avLst/>
            </a:prstGeom>
            <a:noFill/>
          </p:spPr>
          <p:txBody>
            <a:bodyPr wrap="square" lIns="0" tIns="0" rIns="0" bIns="0" rtlCol="0">
              <a:spAutoFit/>
            </a:bodyPr>
            <a:lstStyle/>
            <a:p>
              <a:pPr algn="r"/>
              <a:r>
                <a:rPr lang="de-DE" sz="1200"/>
                <a:t>1.0</a:t>
              </a:r>
            </a:p>
          </p:txBody>
        </p:sp>
        <p:sp>
          <p:nvSpPr>
            <p:cNvPr id="28" name="Textfeld 27">
              <a:extLst>
                <a:ext uri="{FF2B5EF4-FFF2-40B4-BE49-F238E27FC236}">
                  <a16:creationId xmlns:a16="http://schemas.microsoft.com/office/drawing/2014/main" id="{E7A827DE-E320-5DBF-EDC3-E34E7695EA4D}"/>
                </a:ext>
              </a:extLst>
            </p:cNvPr>
            <p:cNvSpPr txBox="1"/>
            <p:nvPr/>
          </p:nvSpPr>
          <p:spPr>
            <a:xfrm>
              <a:off x="6442765" y="2252508"/>
              <a:ext cx="257040" cy="184666"/>
            </a:xfrm>
            <a:prstGeom prst="rect">
              <a:avLst/>
            </a:prstGeom>
            <a:noFill/>
          </p:spPr>
          <p:txBody>
            <a:bodyPr wrap="square" lIns="0" tIns="0" rIns="0" bIns="0" rtlCol="0">
              <a:spAutoFit/>
            </a:bodyPr>
            <a:lstStyle/>
            <a:p>
              <a:pPr algn="r"/>
              <a:r>
                <a:rPr lang="de-DE" sz="1200"/>
                <a:t>0.8</a:t>
              </a:r>
            </a:p>
          </p:txBody>
        </p:sp>
        <p:sp>
          <p:nvSpPr>
            <p:cNvPr id="29" name="Textfeld 28">
              <a:extLst>
                <a:ext uri="{FF2B5EF4-FFF2-40B4-BE49-F238E27FC236}">
                  <a16:creationId xmlns:a16="http://schemas.microsoft.com/office/drawing/2014/main" id="{94EE2629-9EB0-EEFE-A7B3-3B889FE2364C}"/>
                </a:ext>
              </a:extLst>
            </p:cNvPr>
            <p:cNvSpPr txBox="1"/>
            <p:nvPr/>
          </p:nvSpPr>
          <p:spPr>
            <a:xfrm>
              <a:off x="6442765" y="2571319"/>
              <a:ext cx="257040" cy="184666"/>
            </a:xfrm>
            <a:prstGeom prst="rect">
              <a:avLst/>
            </a:prstGeom>
            <a:noFill/>
          </p:spPr>
          <p:txBody>
            <a:bodyPr wrap="square" lIns="0" tIns="0" rIns="0" bIns="0" rtlCol="0">
              <a:spAutoFit/>
            </a:bodyPr>
            <a:lstStyle/>
            <a:p>
              <a:pPr algn="r"/>
              <a:r>
                <a:rPr lang="de-DE" sz="1200"/>
                <a:t>0.6</a:t>
              </a:r>
            </a:p>
          </p:txBody>
        </p:sp>
        <p:sp>
          <p:nvSpPr>
            <p:cNvPr id="30" name="Textfeld 29">
              <a:extLst>
                <a:ext uri="{FF2B5EF4-FFF2-40B4-BE49-F238E27FC236}">
                  <a16:creationId xmlns:a16="http://schemas.microsoft.com/office/drawing/2014/main" id="{A3AD6239-609C-7E68-EA8C-A4A81B62DD2D}"/>
                </a:ext>
              </a:extLst>
            </p:cNvPr>
            <p:cNvSpPr txBox="1"/>
            <p:nvPr/>
          </p:nvSpPr>
          <p:spPr>
            <a:xfrm>
              <a:off x="6442765" y="2890130"/>
              <a:ext cx="257040" cy="184666"/>
            </a:xfrm>
            <a:prstGeom prst="rect">
              <a:avLst/>
            </a:prstGeom>
            <a:noFill/>
          </p:spPr>
          <p:txBody>
            <a:bodyPr wrap="square" lIns="0" tIns="0" rIns="0" bIns="0" rtlCol="0">
              <a:spAutoFit/>
            </a:bodyPr>
            <a:lstStyle/>
            <a:p>
              <a:pPr algn="r"/>
              <a:r>
                <a:rPr lang="de-DE" sz="1200"/>
                <a:t>0.4</a:t>
              </a:r>
            </a:p>
          </p:txBody>
        </p:sp>
        <p:sp>
          <p:nvSpPr>
            <p:cNvPr id="31" name="Textfeld 30">
              <a:extLst>
                <a:ext uri="{FF2B5EF4-FFF2-40B4-BE49-F238E27FC236}">
                  <a16:creationId xmlns:a16="http://schemas.microsoft.com/office/drawing/2014/main" id="{98914CC1-B43F-8F04-814D-37F1B8220AEC}"/>
                </a:ext>
              </a:extLst>
            </p:cNvPr>
            <p:cNvSpPr txBox="1"/>
            <p:nvPr/>
          </p:nvSpPr>
          <p:spPr>
            <a:xfrm>
              <a:off x="6442765" y="3208941"/>
              <a:ext cx="257040" cy="184666"/>
            </a:xfrm>
            <a:prstGeom prst="rect">
              <a:avLst/>
            </a:prstGeom>
            <a:noFill/>
          </p:spPr>
          <p:txBody>
            <a:bodyPr wrap="square" lIns="0" tIns="0" rIns="0" bIns="0" rtlCol="0">
              <a:spAutoFit/>
            </a:bodyPr>
            <a:lstStyle/>
            <a:p>
              <a:pPr algn="r"/>
              <a:r>
                <a:rPr lang="de-DE" sz="1200"/>
                <a:t>0.2</a:t>
              </a:r>
            </a:p>
          </p:txBody>
        </p:sp>
        <p:sp>
          <p:nvSpPr>
            <p:cNvPr id="32" name="Textfeld 31">
              <a:extLst>
                <a:ext uri="{FF2B5EF4-FFF2-40B4-BE49-F238E27FC236}">
                  <a16:creationId xmlns:a16="http://schemas.microsoft.com/office/drawing/2014/main" id="{2E81581D-FBEE-DDFB-AF32-E311989F3154}"/>
                </a:ext>
              </a:extLst>
            </p:cNvPr>
            <p:cNvSpPr txBox="1"/>
            <p:nvPr/>
          </p:nvSpPr>
          <p:spPr>
            <a:xfrm>
              <a:off x="6442765" y="3527751"/>
              <a:ext cx="257040" cy="184666"/>
            </a:xfrm>
            <a:prstGeom prst="rect">
              <a:avLst/>
            </a:prstGeom>
            <a:noFill/>
          </p:spPr>
          <p:txBody>
            <a:bodyPr wrap="square" lIns="0" tIns="0" rIns="0" bIns="0" rtlCol="0">
              <a:spAutoFit/>
            </a:bodyPr>
            <a:lstStyle/>
            <a:p>
              <a:pPr algn="r"/>
              <a:r>
                <a:rPr lang="de-DE" sz="1200"/>
                <a:t>0.0</a:t>
              </a:r>
            </a:p>
          </p:txBody>
        </p:sp>
      </p:grpSp>
      <p:grpSp>
        <p:nvGrpSpPr>
          <p:cNvPr id="35" name="Gruppieren 34">
            <a:extLst>
              <a:ext uri="{FF2B5EF4-FFF2-40B4-BE49-F238E27FC236}">
                <a16:creationId xmlns:a16="http://schemas.microsoft.com/office/drawing/2014/main" id="{1F9DC2FD-A824-D8BC-5F1C-9D818176766B}"/>
              </a:ext>
            </a:extLst>
          </p:cNvPr>
          <p:cNvGrpSpPr/>
          <p:nvPr/>
        </p:nvGrpSpPr>
        <p:grpSpPr>
          <a:xfrm>
            <a:off x="875720" y="1918943"/>
            <a:ext cx="282339" cy="1793474"/>
            <a:chOff x="6442765" y="1918943"/>
            <a:chExt cx="282339" cy="1793474"/>
          </a:xfrm>
        </p:grpSpPr>
        <p:sp>
          <p:nvSpPr>
            <p:cNvPr id="36" name="Rechteck 35">
              <a:extLst>
                <a:ext uri="{FF2B5EF4-FFF2-40B4-BE49-F238E27FC236}">
                  <a16:creationId xmlns:a16="http://schemas.microsoft.com/office/drawing/2014/main" id="{6B49281D-B1DF-2119-CADC-9E300B3367C7}"/>
                </a:ext>
              </a:extLst>
            </p:cNvPr>
            <p:cNvSpPr/>
            <p:nvPr/>
          </p:nvSpPr>
          <p:spPr>
            <a:xfrm>
              <a:off x="6467475" y="1918943"/>
              <a:ext cx="257629" cy="178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Textfeld 36">
              <a:extLst>
                <a:ext uri="{FF2B5EF4-FFF2-40B4-BE49-F238E27FC236}">
                  <a16:creationId xmlns:a16="http://schemas.microsoft.com/office/drawing/2014/main" id="{2B0AB6ED-2AD5-E28E-8F0B-96C98E27CC57}"/>
                </a:ext>
              </a:extLst>
            </p:cNvPr>
            <p:cNvSpPr txBox="1"/>
            <p:nvPr/>
          </p:nvSpPr>
          <p:spPr>
            <a:xfrm>
              <a:off x="6442765" y="1933697"/>
              <a:ext cx="257040" cy="184666"/>
            </a:xfrm>
            <a:prstGeom prst="rect">
              <a:avLst/>
            </a:prstGeom>
            <a:noFill/>
          </p:spPr>
          <p:txBody>
            <a:bodyPr wrap="square" lIns="0" tIns="0" rIns="0" bIns="0" rtlCol="0">
              <a:spAutoFit/>
            </a:bodyPr>
            <a:lstStyle/>
            <a:p>
              <a:pPr algn="r"/>
              <a:r>
                <a:rPr lang="de-DE" sz="1200"/>
                <a:t>1.0</a:t>
              </a:r>
            </a:p>
          </p:txBody>
        </p:sp>
        <p:sp>
          <p:nvSpPr>
            <p:cNvPr id="38" name="Textfeld 37">
              <a:extLst>
                <a:ext uri="{FF2B5EF4-FFF2-40B4-BE49-F238E27FC236}">
                  <a16:creationId xmlns:a16="http://schemas.microsoft.com/office/drawing/2014/main" id="{A0F10687-9CD2-C8B6-4F17-A4F3576E8937}"/>
                </a:ext>
              </a:extLst>
            </p:cNvPr>
            <p:cNvSpPr txBox="1"/>
            <p:nvPr/>
          </p:nvSpPr>
          <p:spPr>
            <a:xfrm>
              <a:off x="6442765" y="2252508"/>
              <a:ext cx="257040" cy="184666"/>
            </a:xfrm>
            <a:prstGeom prst="rect">
              <a:avLst/>
            </a:prstGeom>
            <a:noFill/>
          </p:spPr>
          <p:txBody>
            <a:bodyPr wrap="square" lIns="0" tIns="0" rIns="0" bIns="0" rtlCol="0">
              <a:spAutoFit/>
            </a:bodyPr>
            <a:lstStyle/>
            <a:p>
              <a:pPr algn="r"/>
              <a:r>
                <a:rPr lang="de-DE" sz="1200"/>
                <a:t>0.8</a:t>
              </a:r>
            </a:p>
          </p:txBody>
        </p:sp>
        <p:sp>
          <p:nvSpPr>
            <p:cNvPr id="39" name="Textfeld 38">
              <a:extLst>
                <a:ext uri="{FF2B5EF4-FFF2-40B4-BE49-F238E27FC236}">
                  <a16:creationId xmlns:a16="http://schemas.microsoft.com/office/drawing/2014/main" id="{ACC5FEAB-E481-0481-62D9-CF33C7CABFC3}"/>
                </a:ext>
              </a:extLst>
            </p:cNvPr>
            <p:cNvSpPr txBox="1"/>
            <p:nvPr/>
          </p:nvSpPr>
          <p:spPr>
            <a:xfrm>
              <a:off x="6442765" y="2571319"/>
              <a:ext cx="257040" cy="184666"/>
            </a:xfrm>
            <a:prstGeom prst="rect">
              <a:avLst/>
            </a:prstGeom>
            <a:noFill/>
          </p:spPr>
          <p:txBody>
            <a:bodyPr wrap="square" lIns="0" tIns="0" rIns="0" bIns="0" rtlCol="0">
              <a:spAutoFit/>
            </a:bodyPr>
            <a:lstStyle/>
            <a:p>
              <a:pPr algn="r"/>
              <a:r>
                <a:rPr lang="de-DE" sz="1200"/>
                <a:t>0.6</a:t>
              </a:r>
            </a:p>
          </p:txBody>
        </p:sp>
        <p:sp>
          <p:nvSpPr>
            <p:cNvPr id="40" name="Textfeld 39">
              <a:extLst>
                <a:ext uri="{FF2B5EF4-FFF2-40B4-BE49-F238E27FC236}">
                  <a16:creationId xmlns:a16="http://schemas.microsoft.com/office/drawing/2014/main" id="{05F1EC16-CE5D-3AF8-C279-4ABBF0EF79E4}"/>
                </a:ext>
              </a:extLst>
            </p:cNvPr>
            <p:cNvSpPr txBox="1"/>
            <p:nvPr/>
          </p:nvSpPr>
          <p:spPr>
            <a:xfrm>
              <a:off x="6442765" y="2890130"/>
              <a:ext cx="257040" cy="184666"/>
            </a:xfrm>
            <a:prstGeom prst="rect">
              <a:avLst/>
            </a:prstGeom>
            <a:noFill/>
          </p:spPr>
          <p:txBody>
            <a:bodyPr wrap="square" lIns="0" tIns="0" rIns="0" bIns="0" rtlCol="0">
              <a:spAutoFit/>
            </a:bodyPr>
            <a:lstStyle/>
            <a:p>
              <a:pPr algn="r"/>
              <a:r>
                <a:rPr lang="de-DE" sz="1200"/>
                <a:t>0.4</a:t>
              </a:r>
            </a:p>
          </p:txBody>
        </p:sp>
        <p:sp>
          <p:nvSpPr>
            <p:cNvPr id="41" name="Textfeld 40">
              <a:extLst>
                <a:ext uri="{FF2B5EF4-FFF2-40B4-BE49-F238E27FC236}">
                  <a16:creationId xmlns:a16="http://schemas.microsoft.com/office/drawing/2014/main" id="{23EE59C7-7750-7871-91F9-7CCAB90CA9BB}"/>
                </a:ext>
              </a:extLst>
            </p:cNvPr>
            <p:cNvSpPr txBox="1"/>
            <p:nvPr/>
          </p:nvSpPr>
          <p:spPr>
            <a:xfrm>
              <a:off x="6442765" y="3208941"/>
              <a:ext cx="257040" cy="184666"/>
            </a:xfrm>
            <a:prstGeom prst="rect">
              <a:avLst/>
            </a:prstGeom>
            <a:noFill/>
          </p:spPr>
          <p:txBody>
            <a:bodyPr wrap="square" lIns="0" tIns="0" rIns="0" bIns="0" rtlCol="0">
              <a:spAutoFit/>
            </a:bodyPr>
            <a:lstStyle/>
            <a:p>
              <a:pPr algn="r"/>
              <a:r>
                <a:rPr lang="de-DE" sz="1200"/>
                <a:t>0.2</a:t>
              </a:r>
            </a:p>
          </p:txBody>
        </p:sp>
        <p:sp>
          <p:nvSpPr>
            <p:cNvPr id="42" name="Textfeld 41">
              <a:extLst>
                <a:ext uri="{FF2B5EF4-FFF2-40B4-BE49-F238E27FC236}">
                  <a16:creationId xmlns:a16="http://schemas.microsoft.com/office/drawing/2014/main" id="{7278579D-3914-CF72-E767-7C9FBB9698FA}"/>
                </a:ext>
              </a:extLst>
            </p:cNvPr>
            <p:cNvSpPr txBox="1"/>
            <p:nvPr/>
          </p:nvSpPr>
          <p:spPr>
            <a:xfrm>
              <a:off x="6442765" y="3527751"/>
              <a:ext cx="257040" cy="184666"/>
            </a:xfrm>
            <a:prstGeom prst="rect">
              <a:avLst/>
            </a:prstGeom>
            <a:noFill/>
          </p:spPr>
          <p:txBody>
            <a:bodyPr wrap="square" lIns="0" tIns="0" rIns="0" bIns="0" rtlCol="0">
              <a:spAutoFit/>
            </a:bodyPr>
            <a:lstStyle/>
            <a:p>
              <a:pPr algn="r"/>
              <a:r>
                <a:rPr lang="de-DE" sz="1200"/>
                <a:t>0.0</a:t>
              </a:r>
            </a:p>
          </p:txBody>
        </p:sp>
      </p:grpSp>
    </p:spTree>
    <p:extLst>
      <p:ext uri="{BB962C8B-B14F-4D97-AF65-F5344CB8AC3E}">
        <p14:creationId xmlns:p14="http://schemas.microsoft.com/office/powerpoint/2010/main" val="111916631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13E9E3F-C50D-1F4E-AB6B-1F1288DB5A60}"/>
              </a:ext>
            </a:extLst>
          </p:cNvPr>
          <p:cNvSpPr>
            <a:spLocks noGrp="1"/>
          </p:cNvSpPr>
          <p:nvPr>
            <p:ph type="ftr" sz="quarter" idx="10"/>
          </p:nvPr>
        </p:nvSpPr>
        <p:spPr>
          <a:xfrm>
            <a:off x="407989" y="6129867"/>
            <a:ext cx="8532812" cy="539221"/>
          </a:xfrm>
        </p:spPr>
        <p:txBody>
          <a:bodyPr/>
          <a:lstStyle/>
          <a:p>
            <a:r>
              <a:rPr lang="en-GB"/>
              <a:t>Data </a:t>
            </a:r>
            <a:r>
              <a:rPr lang="en-GB" err="1"/>
              <a:t>cutoff</a:t>
            </a:r>
            <a:r>
              <a:rPr lang="en-GB"/>
              <a:t>: 01 December 2021. </a:t>
            </a:r>
            <a:r>
              <a:rPr lang="en-GB" baseline="30000" err="1"/>
              <a:t>a</a:t>
            </a:r>
            <a:r>
              <a:rPr lang="en-GB" err="1"/>
              <a:t>Delay</a:t>
            </a:r>
            <a:r>
              <a:rPr lang="en-GB"/>
              <a:t> between treatment cycles to allow count recovery. </a:t>
            </a:r>
            <a:r>
              <a:rPr lang="en-GB" baseline="30000"/>
              <a:t>b</a:t>
            </a:r>
            <a:r>
              <a:rPr lang="en-GB"/>
              <a:t>4 deaths among 6 patients who had not received the study drug are not included in the safety analysis.</a:t>
            </a:r>
          </a:p>
          <a:p>
            <a:r>
              <a:rPr lang="en-GB" b="1"/>
              <a:t>AE, </a:t>
            </a:r>
            <a:r>
              <a:rPr lang="en-GB"/>
              <a:t>adverse event; </a:t>
            </a:r>
            <a:r>
              <a:rPr lang="en-GB" b="1"/>
              <a:t>Aza, </a:t>
            </a:r>
            <a:r>
              <a:rPr lang="en-GB"/>
              <a:t>azacytidine; </a:t>
            </a:r>
            <a:r>
              <a:rPr lang="en-GB" b="1" i="0" err="1">
                <a:effectLst/>
                <a:latin typeface="Arial" panose="020B0604020202020204" pitchFamily="34" charset="0"/>
              </a:rPr>
              <a:t>Pbo</a:t>
            </a:r>
            <a:r>
              <a:rPr lang="en-GB" b="1" i="0">
                <a:effectLst/>
                <a:latin typeface="Arial" panose="020B0604020202020204" pitchFamily="34" charset="0"/>
              </a:rPr>
              <a:t>,</a:t>
            </a:r>
            <a:r>
              <a:rPr lang="en-GB" b="0" i="0">
                <a:effectLst/>
                <a:latin typeface="Arial" panose="020B0604020202020204" pitchFamily="34" charset="0"/>
              </a:rPr>
              <a:t> placebo; </a:t>
            </a:r>
            <a:r>
              <a:rPr lang="en-GB" b="1" i="0">
                <a:effectLst/>
                <a:latin typeface="Arial" panose="020B0604020202020204" pitchFamily="34" charset="0"/>
              </a:rPr>
              <a:t>SAE, </a:t>
            </a:r>
            <a:r>
              <a:rPr lang="en-GB" i="0">
                <a:effectLst/>
                <a:latin typeface="Arial" panose="020B0604020202020204" pitchFamily="34" charset="0"/>
              </a:rPr>
              <a:t>serious adverse events; </a:t>
            </a:r>
            <a:r>
              <a:rPr lang="en-GB" b="1" i="0">
                <a:effectLst/>
                <a:latin typeface="Arial" panose="020B0604020202020204" pitchFamily="34" charset="0"/>
              </a:rPr>
              <a:t>Ven,</a:t>
            </a:r>
            <a:r>
              <a:rPr lang="en-GB" b="0" i="0">
                <a:effectLst/>
                <a:latin typeface="Arial" panose="020B0604020202020204" pitchFamily="34" charset="0"/>
              </a:rPr>
              <a:t> </a:t>
            </a:r>
            <a:r>
              <a:rPr lang="en-GB" b="0" i="0" err="1">
                <a:effectLst/>
                <a:latin typeface="Arial" panose="020B0604020202020204" pitchFamily="34" charset="0"/>
              </a:rPr>
              <a:t>venetoclax</a:t>
            </a:r>
            <a:r>
              <a:rPr lang="en-GB" b="0" i="0">
                <a:effectLst/>
                <a:latin typeface="Arial" panose="020B0604020202020204" pitchFamily="34" charset="0"/>
              </a:rPr>
              <a:t>.</a:t>
            </a:r>
            <a:r>
              <a:rPr lang="en-GB"/>
              <a:t> </a:t>
            </a:r>
            <a:endParaRPr lang="en-GB" b="1"/>
          </a:p>
          <a:p>
            <a:r>
              <a:rPr lang="en-GB" b="1" err="1"/>
              <a:t>Pratz</a:t>
            </a:r>
            <a:r>
              <a:rPr lang="en-GB" b="1"/>
              <a:t> et al, Abstract #219 presented at ASH 2022. </a:t>
            </a:r>
          </a:p>
        </p:txBody>
      </p:sp>
      <p:sp>
        <p:nvSpPr>
          <p:cNvPr id="4" name="Title 3">
            <a:extLst>
              <a:ext uri="{FF2B5EF4-FFF2-40B4-BE49-F238E27FC236}">
                <a16:creationId xmlns:a16="http://schemas.microsoft.com/office/drawing/2014/main" id="{0D714B8F-69A4-C2DB-18E9-DAB0E632809E}"/>
              </a:ext>
            </a:extLst>
          </p:cNvPr>
          <p:cNvSpPr>
            <a:spLocks noGrp="1"/>
          </p:cNvSpPr>
          <p:nvPr>
            <p:ph type="title"/>
          </p:nvPr>
        </p:nvSpPr>
        <p:spPr/>
        <p:txBody>
          <a:bodyPr/>
          <a:lstStyle/>
          <a:p>
            <a:r>
              <a:rPr lang="en-US"/>
              <a:t>Summary of SAEs and AEs leading to dose modification</a:t>
            </a:r>
          </a:p>
        </p:txBody>
      </p:sp>
      <p:graphicFrame>
        <p:nvGraphicFramePr>
          <p:cNvPr id="6" name="Table 6">
            <a:extLst>
              <a:ext uri="{FF2B5EF4-FFF2-40B4-BE49-F238E27FC236}">
                <a16:creationId xmlns:a16="http://schemas.microsoft.com/office/drawing/2014/main" id="{9EBF78CF-567E-25A1-3D36-C6D897C0658F}"/>
              </a:ext>
            </a:extLst>
          </p:cNvPr>
          <p:cNvGraphicFramePr>
            <a:graphicFrameLocks noGrp="1"/>
          </p:cNvGraphicFramePr>
          <p:nvPr>
            <p:ph idx="1"/>
            <p:extLst>
              <p:ext uri="{D42A27DB-BD31-4B8C-83A1-F6EECF244321}">
                <p14:modId xmlns:p14="http://schemas.microsoft.com/office/powerpoint/2010/main" val="1789497947"/>
              </p:ext>
            </p:extLst>
          </p:nvPr>
        </p:nvGraphicFramePr>
        <p:xfrm>
          <a:off x="415924" y="1665288"/>
          <a:ext cx="8532812" cy="4172390"/>
        </p:xfrm>
        <a:graphic>
          <a:graphicData uri="http://schemas.openxmlformats.org/drawingml/2006/table">
            <a:tbl>
              <a:tblPr firstRow="1" bandRow="1">
                <a:tableStyleId>{5C22544A-7EE6-4342-B048-85BDC9FD1C3A}</a:tableStyleId>
              </a:tblPr>
              <a:tblGrid>
                <a:gridCol w="4104138">
                  <a:extLst>
                    <a:ext uri="{9D8B030D-6E8A-4147-A177-3AD203B41FA5}">
                      <a16:colId xmlns:a16="http://schemas.microsoft.com/office/drawing/2014/main" val="519988670"/>
                    </a:ext>
                  </a:extLst>
                </a:gridCol>
                <a:gridCol w="2489038">
                  <a:extLst>
                    <a:ext uri="{9D8B030D-6E8A-4147-A177-3AD203B41FA5}">
                      <a16:colId xmlns:a16="http://schemas.microsoft.com/office/drawing/2014/main" val="1160733110"/>
                    </a:ext>
                  </a:extLst>
                </a:gridCol>
                <a:gridCol w="1939636">
                  <a:extLst>
                    <a:ext uri="{9D8B030D-6E8A-4147-A177-3AD203B41FA5}">
                      <a16:colId xmlns:a16="http://schemas.microsoft.com/office/drawing/2014/main" val="1571950525"/>
                    </a:ext>
                  </a:extLst>
                </a:gridCol>
              </a:tblGrid>
              <a:tr h="510591">
                <a:tc>
                  <a:txBody>
                    <a:bodyPr/>
                    <a:lstStyle/>
                    <a:p>
                      <a:endParaRPr lang="en-US" sz="1400"/>
                    </a:p>
                  </a:txBody>
                  <a:tcPr anchor="ctr"/>
                </a:tc>
                <a:tc>
                  <a:txBody>
                    <a:bodyPr/>
                    <a:lstStyle/>
                    <a:p>
                      <a:pPr algn="ctr"/>
                      <a:r>
                        <a:rPr lang="en-US" sz="1400"/>
                        <a:t>Ven + Aza </a:t>
                      </a:r>
                    </a:p>
                    <a:p>
                      <a:pPr algn="ctr"/>
                      <a:r>
                        <a:rPr lang="en-US" sz="1400"/>
                        <a:t>(N=283)</a:t>
                      </a:r>
                    </a:p>
                  </a:txBody>
                  <a:tcPr anchor="ctr">
                    <a:solidFill>
                      <a:schemeClr val="accent3"/>
                    </a:solidFill>
                  </a:tcPr>
                </a:tc>
                <a:tc>
                  <a:txBody>
                    <a:bodyPr/>
                    <a:lstStyle/>
                    <a:p>
                      <a:pPr algn="ctr"/>
                      <a:r>
                        <a:rPr lang="en-US" sz="1400"/>
                        <a:t>Pbo + Aza</a:t>
                      </a:r>
                    </a:p>
                    <a:p>
                      <a:pPr algn="ctr"/>
                      <a:r>
                        <a:rPr lang="en-US" sz="1400"/>
                        <a:t>(N=144)</a:t>
                      </a:r>
                    </a:p>
                  </a:txBody>
                  <a:tcPr anchor="ctr">
                    <a:solidFill>
                      <a:schemeClr val="accent5"/>
                    </a:solidFill>
                  </a:tcPr>
                </a:tc>
                <a:extLst>
                  <a:ext uri="{0D108BD9-81ED-4DB2-BD59-A6C34878D82A}">
                    <a16:rowId xmlns:a16="http://schemas.microsoft.com/office/drawing/2014/main" val="1644319640"/>
                  </a:ext>
                </a:extLst>
              </a:tr>
              <a:tr h="365423">
                <a:tc>
                  <a:txBody>
                    <a:bodyPr/>
                    <a:lstStyle/>
                    <a:p>
                      <a:pPr algn="l" rtl="0"/>
                      <a:r>
                        <a:rPr lang="en-GB" sz="1400" b="1">
                          <a:effectLst/>
                        </a:rPr>
                        <a:t>Any adverse events (AE), n (%)</a:t>
                      </a:r>
                    </a:p>
                  </a:txBody>
                  <a:tcPr anchor="ctr"/>
                </a:tc>
                <a:tc>
                  <a:txBody>
                    <a:bodyPr/>
                    <a:lstStyle/>
                    <a:p>
                      <a:pPr algn="ctr"/>
                      <a:r>
                        <a:rPr lang="en-US" sz="1400"/>
                        <a:t>283 (100)</a:t>
                      </a:r>
                    </a:p>
                  </a:txBody>
                  <a:tcPr anchor="ctr"/>
                </a:tc>
                <a:tc>
                  <a:txBody>
                    <a:bodyPr/>
                    <a:lstStyle/>
                    <a:p>
                      <a:pPr algn="ctr"/>
                      <a:r>
                        <a:rPr lang="en-US" sz="1400"/>
                        <a:t>144 (100)</a:t>
                      </a:r>
                    </a:p>
                  </a:txBody>
                  <a:tcPr anchor="ctr"/>
                </a:tc>
                <a:extLst>
                  <a:ext uri="{0D108BD9-81ED-4DB2-BD59-A6C34878D82A}">
                    <a16:rowId xmlns:a16="http://schemas.microsoft.com/office/drawing/2014/main" val="372447616"/>
                  </a:ext>
                </a:extLst>
              </a:tr>
              <a:tr h="365423">
                <a:tc>
                  <a:txBody>
                    <a:bodyPr/>
                    <a:lstStyle/>
                    <a:p>
                      <a:r>
                        <a:rPr lang="en-US" sz="1400"/>
                        <a:t>Grade ≥3 adverse events </a:t>
                      </a:r>
                    </a:p>
                  </a:txBody>
                  <a:tcPr anchor="ctr"/>
                </a:tc>
                <a:tc>
                  <a:txBody>
                    <a:bodyPr/>
                    <a:lstStyle/>
                    <a:p>
                      <a:pPr algn="ctr"/>
                      <a:r>
                        <a:rPr lang="en-US" sz="1400"/>
                        <a:t>279 (98.6)</a:t>
                      </a:r>
                    </a:p>
                  </a:txBody>
                  <a:tcPr anchor="ctr"/>
                </a:tc>
                <a:tc>
                  <a:txBody>
                    <a:bodyPr/>
                    <a:lstStyle/>
                    <a:p>
                      <a:pPr algn="ctr"/>
                      <a:r>
                        <a:rPr lang="en-US" sz="1400"/>
                        <a:t>139 (96.5)</a:t>
                      </a:r>
                    </a:p>
                  </a:txBody>
                  <a:tcPr anchor="ctr"/>
                </a:tc>
                <a:extLst>
                  <a:ext uri="{0D108BD9-81ED-4DB2-BD59-A6C34878D82A}">
                    <a16:rowId xmlns:a16="http://schemas.microsoft.com/office/drawing/2014/main" val="3057853477"/>
                  </a:ext>
                </a:extLst>
              </a:tr>
              <a:tr h="365423">
                <a:tc>
                  <a:txBody>
                    <a:bodyPr/>
                    <a:lstStyle/>
                    <a:p>
                      <a:r>
                        <a:rPr lang="en-US" sz="1400"/>
                        <a:t>Serious adverse events </a:t>
                      </a:r>
                    </a:p>
                  </a:txBody>
                  <a:tcPr anchor="ctr"/>
                </a:tc>
                <a:tc>
                  <a:txBody>
                    <a:bodyPr/>
                    <a:lstStyle/>
                    <a:p>
                      <a:pPr algn="ctr"/>
                      <a:r>
                        <a:rPr lang="en-US" sz="1400"/>
                        <a:t>242 (85.5)</a:t>
                      </a:r>
                    </a:p>
                  </a:txBody>
                  <a:tcPr anchor="ctr"/>
                </a:tc>
                <a:tc>
                  <a:txBody>
                    <a:bodyPr/>
                    <a:lstStyle/>
                    <a:p>
                      <a:pPr algn="ctr"/>
                      <a:r>
                        <a:rPr lang="en-US" sz="1400"/>
                        <a:t>111 (77.1)</a:t>
                      </a:r>
                    </a:p>
                  </a:txBody>
                  <a:tcPr anchor="ctr"/>
                </a:tc>
                <a:extLst>
                  <a:ext uri="{0D108BD9-81ED-4DB2-BD59-A6C34878D82A}">
                    <a16:rowId xmlns:a16="http://schemas.microsoft.com/office/drawing/2014/main" val="944677916"/>
                  </a:ext>
                </a:extLst>
              </a:tr>
              <a:tr h="3654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AE leading to Ven/Pbo discontinuation</a:t>
                      </a:r>
                    </a:p>
                  </a:txBody>
                  <a:tcPr anchor="ctr"/>
                </a:tc>
                <a:tc>
                  <a:txBody>
                    <a:bodyPr/>
                    <a:lstStyle/>
                    <a:p>
                      <a:pPr algn="ctr"/>
                      <a:r>
                        <a:rPr lang="en-US" sz="1400"/>
                        <a:t>85 (30.0)</a:t>
                      </a:r>
                    </a:p>
                  </a:txBody>
                  <a:tcPr anchor="ctr"/>
                </a:tc>
                <a:tc>
                  <a:txBody>
                    <a:bodyPr/>
                    <a:lstStyle/>
                    <a:p>
                      <a:pPr algn="ctr"/>
                      <a:r>
                        <a:rPr lang="en-US" sz="1400"/>
                        <a:t>32 (22.2)</a:t>
                      </a:r>
                    </a:p>
                  </a:txBody>
                  <a:tcPr anchor="ctr"/>
                </a:tc>
                <a:extLst>
                  <a:ext uri="{0D108BD9-81ED-4DB2-BD59-A6C34878D82A}">
                    <a16:rowId xmlns:a16="http://schemas.microsoft.com/office/drawing/2014/main" val="1847098921"/>
                  </a:ext>
                </a:extLst>
              </a:tr>
              <a:tr h="365423">
                <a:tc>
                  <a:txBody>
                    <a:bodyPr/>
                    <a:lstStyle/>
                    <a:p>
                      <a:r>
                        <a:rPr lang="en-US" sz="1400"/>
                        <a:t>AE leading to Ven/Pbo interruption</a:t>
                      </a:r>
                      <a:r>
                        <a:rPr lang="en-US" sz="1400" baseline="30000"/>
                        <a:t>a</a:t>
                      </a:r>
                    </a:p>
                  </a:txBody>
                  <a:tcPr anchor="ctr"/>
                </a:tc>
                <a:tc>
                  <a:txBody>
                    <a:bodyPr/>
                    <a:lstStyle/>
                    <a:p>
                      <a:pPr algn="ctr"/>
                      <a:r>
                        <a:rPr lang="en-US" sz="1400"/>
                        <a:t>207 (73.1)</a:t>
                      </a:r>
                    </a:p>
                  </a:txBody>
                  <a:tcPr anchor="ctr"/>
                </a:tc>
                <a:tc>
                  <a:txBody>
                    <a:bodyPr/>
                    <a:lstStyle/>
                    <a:p>
                      <a:pPr algn="ctr"/>
                      <a:r>
                        <a:rPr lang="en-US" sz="1400"/>
                        <a:t>86 (59.7)</a:t>
                      </a:r>
                    </a:p>
                  </a:txBody>
                  <a:tcPr anchor="ctr"/>
                </a:tc>
                <a:extLst>
                  <a:ext uri="{0D108BD9-81ED-4DB2-BD59-A6C34878D82A}">
                    <a16:rowId xmlns:a16="http://schemas.microsoft.com/office/drawing/2014/main" val="2499266162"/>
                  </a:ext>
                </a:extLst>
              </a:tr>
              <a:tr h="365423">
                <a:tc>
                  <a:txBody>
                    <a:bodyPr/>
                    <a:lstStyle/>
                    <a:p>
                      <a:r>
                        <a:rPr lang="en-US" sz="1400"/>
                        <a:t>AE leading to Ven/Pbo reduction</a:t>
                      </a:r>
                    </a:p>
                  </a:txBody>
                  <a:tcPr anchor="ctr"/>
                </a:tc>
                <a:tc>
                  <a:txBody>
                    <a:bodyPr/>
                    <a:lstStyle/>
                    <a:p>
                      <a:pPr algn="ctr"/>
                      <a:r>
                        <a:rPr lang="en-US" sz="1400"/>
                        <a:t>7 (2.5)</a:t>
                      </a:r>
                    </a:p>
                  </a:txBody>
                  <a:tcPr anchor="ctr"/>
                </a:tc>
                <a:tc>
                  <a:txBody>
                    <a:bodyPr/>
                    <a:lstStyle/>
                    <a:p>
                      <a:pPr algn="ctr"/>
                      <a:r>
                        <a:rPr lang="en-US" sz="1400"/>
                        <a:t>6 (4.2)</a:t>
                      </a:r>
                    </a:p>
                  </a:txBody>
                  <a:tcPr anchor="ctr"/>
                </a:tc>
                <a:extLst>
                  <a:ext uri="{0D108BD9-81ED-4DB2-BD59-A6C34878D82A}">
                    <a16:rowId xmlns:a16="http://schemas.microsoft.com/office/drawing/2014/main" val="2517943119"/>
                  </a:ext>
                </a:extLst>
              </a:tr>
              <a:tr h="365423">
                <a:tc>
                  <a:txBody>
                    <a:bodyPr/>
                    <a:lstStyle/>
                    <a:p>
                      <a:r>
                        <a:rPr lang="en-US" sz="1400"/>
                        <a:t>Fatal AEs (AE leading to death)</a:t>
                      </a:r>
                      <a:r>
                        <a:rPr lang="en-US" sz="1400" baseline="30000"/>
                        <a:t>b</a:t>
                      </a:r>
                    </a:p>
                  </a:txBody>
                  <a:tcPr anchor="ctr"/>
                </a:tc>
                <a:tc>
                  <a:txBody>
                    <a:bodyPr/>
                    <a:lstStyle/>
                    <a:p>
                      <a:pPr algn="ctr"/>
                      <a:r>
                        <a:rPr lang="en-US" sz="1400"/>
                        <a:t>71 (25.1)</a:t>
                      </a:r>
                    </a:p>
                  </a:txBody>
                  <a:tcPr anchor="ctr"/>
                </a:tc>
                <a:tc>
                  <a:txBody>
                    <a:bodyPr/>
                    <a:lstStyle/>
                    <a:p>
                      <a:pPr algn="ctr"/>
                      <a:r>
                        <a:rPr lang="en-US" sz="1400"/>
                        <a:t>31 (21.5)</a:t>
                      </a:r>
                    </a:p>
                  </a:txBody>
                  <a:tcPr anchor="ctr"/>
                </a:tc>
                <a:extLst>
                  <a:ext uri="{0D108BD9-81ED-4DB2-BD59-A6C34878D82A}">
                    <a16:rowId xmlns:a16="http://schemas.microsoft.com/office/drawing/2014/main" val="3082385589"/>
                  </a:ext>
                </a:extLst>
              </a:tr>
              <a:tr h="365423">
                <a:tc>
                  <a:txBody>
                    <a:bodyPr/>
                    <a:lstStyle/>
                    <a:p>
                      <a:r>
                        <a:rPr lang="en-US" sz="1400" b="1"/>
                        <a:t>Number of deaths </a:t>
                      </a:r>
                    </a:p>
                  </a:txBody>
                  <a:tcPr anchor="ctr"/>
                </a:tc>
                <a:tc>
                  <a:txBody>
                    <a:bodyPr/>
                    <a:lstStyle/>
                    <a:p>
                      <a:pPr algn="ctr"/>
                      <a:r>
                        <a:rPr lang="en-US" sz="1400"/>
                        <a:t>220 (77.7)</a:t>
                      </a:r>
                    </a:p>
                  </a:txBody>
                  <a:tcPr anchor="ctr"/>
                </a:tc>
                <a:tc>
                  <a:txBody>
                    <a:bodyPr/>
                    <a:lstStyle/>
                    <a:p>
                      <a:pPr algn="ctr"/>
                      <a:r>
                        <a:rPr lang="en-US" sz="1400"/>
                        <a:t>138 (95.8)</a:t>
                      </a:r>
                    </a:p>
                  </a:txBody>
                  <a:tcPr anchor="ctr"/>
                </a:tc>
                <a:extLst>
                  <a:ext uri="{0D108BD9-81ED-4DB2-BD59-A6C34878D82A}">
                    <a16:rowId xmlns:a16="http://schemas.microsoft.com/office/drawing/2014/main" val="1257147293"/>
                  </a:ext>
                </a:extLst>
              </a:tr>
              <a:tr h="365423">
                <a:tc>
                  <a:txBody>
                    <a:bodyPr/>
                    <a:lstStyle/>
                    <a:p>
                      <a:pPr marL="457200" lvl="1" indent="0"/>
                      <a:r>
                        <a:rPr lang="en-US" sz="1400"/>
                        <a:t>≤30 days after first dose of study drug </a:t>
                      </a:r>
                    </a:p>
                  </a:txBody>
                  <a:tcPr anchor="ctr">
                    <a:solidFill>
                      <a:srgbClr val="E7E8EA"/>
                    </a:solidFill>
                  </a:tcPr>
                </a:tc>
                <a:tc>
                  <a:txBody>
                    <a:bodyPr/>
                    <a:lstStyle/>
                    <a:p>
                      <a:pPr algn="ctr"/>
                      <a:r>
                        <a:rPr lang="en-US" sz="1400"/>
                        <a:t>21 (7.4)</a:t>
                      </a:r>
                    </a:p>
                  </a:txBody>
                  <a:tcPr anchor="ctr">
                    <a:solidFill>
                      <a:srgbClr val="E7E8EA"/>
                    </a:solidFill>
                  </a:tcPr>
                </a:tc>
                <a:tc>
                  <a:txBody>
                    <a:bodyPr/>
                    <a:lstStyle/>
                    <a:p>
                      <a:pPr algn="ctr"/>
                      <a:r>
                        <a:rPr lang="en-US" sz="1400"/>
                        <a:t>9 (6.3)</a:t>
                      </a:r>
                    </a:p>
                  </a:txBody>
                  <a:tcPr anchor="ctr">
                    <a:solidFill>
                      <a:srgbClr val="E7E8EA"/>
                    </a:solidFill>
                  </a:tcPr>
                </a:tc>
                <a:extLst>
                  <a:ext uri="{0D108BD9-81ED-4DB2-BD59-A6C34878D82A}">
                    <a16:rowId xmlns:a16="http://schemas.microsoft.com/office/drawing/2014/main" val="1670874022"/>
                  </a:ext>
                </a:extLst>
              </a:tr>
              <a:tr h="365423">
                <a:tc>
                  <a:txBody>
                    <a:bodyPr/>
                    <a:lstStyle/>
                    <a:p>
                      <a:pPr marL="457200" lvl="1" indent="0"/>
                      <a:r>
                        <a:rPr lang="en-US" sz="1400"/>
                        <a:t>≤30 days after last dose of study drug </a:t>
                      </a:r>
                    </a:p>
                  </a:txBody>
                  <a:tcPr anchor="ctr"/>
                </a:tc>
                <a:tc>
                  <a:txBody>
                    <a:bodyPr/>
                    <a:lstStyle/>
                    <a:p>
                      <a:pPr algn="ctr"/>
                      <a:r>
                        <a:rPr lang="en-US" sz="1400"/>
                        <a:t>90 (31.8)</a:t>
                      </a:r>
                    </a:p>
                  </a:txBody>
                  <a:tcPr anchor="ctr"/>
                </a:tc>
                <a:tc>
                  <a:txBody>
                    <a:bodyPr/>
                    <a:lstStyle/>
                    <a:p>
                      <a:pPr algn="ctr"/>
                      <a:r>
                        <a:rPr lang="en-US" sz="1400"/>
                        <a:t>46 (31.9)</a:t>
                      </a:r>
                    </a:p>
                  </a:txBody>
                  <a:tcPr anchor="ctr"/>
                </a:tc>
                <a:extLst>
                  <a:ext uri="{0D108BD9-81ED-4DB2-BD59-A6C34878D82A}">
                    <a16:rowId xmlns:a16="http://schemas.microsoft.com/office/drawing/2014/main" val="383900384"/>
                  </a:ext>
                </a:extLst>
              </a:tr>
            </a:tbl>
          </a:graphicData>
        </a:graphic>
      </p:graphicFrame>
    </p:spTree>
    <p:extLst>
      <p:ext uri="{BB962C8B-B14F-4D97-AF65-F5344CB8AC3E}">
        <p14:creationId xmlns:p14="http://schemas.microsoft.com/office/powerpoint/2010/main" val="241702380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feld 109">
            <a:extLst>
              <a:ext uri="{FF2B5EF4-FFF2-40B4-BE49-F238E27FC236}">
                <a16:creationId xmlns:a16="http://schemas.microsoft.com/office/drawing/2014/main" id="{BCF53F6B-7A43-FBDA-B753-0E54D849968E}"/>
              </a:ext>
            </a:extLst>
          </p:cNvPr>
          <p:cNvSpPr txBox="1"/>
          <p:nvPr/>
        </p:nvSpPr>
        <p:spPr>
          <a:xfrm>
            <a:off x="8719812" y="1853026"/>
            <a:ext cx="238326" cy="276999"/>
          </a:xfrm>
          <a:prstGeom prst="rect">
            <a:avLst/>
          </a:prstGeom>
          <a:noFill/>
        </p:spPr>
        <p:txBody>
          <a:bodyPr wrap="square" lIns="0" rIns="0" rtlCol="0">
            <a:spAutoFit/>
          </a:bodyPr>
          <a:lstStyle/>
          <a:p>
            <a:pPr algn="ctr"/>
            <a:r>
              <a:rPr lang="de-DE" sz="1200"/>
              <a:t>8</a:t>
            </a:r>
          </a:p>
        </p:txBody>
      </p:sp>
      <p:sp>
        <p:nvSpPr>
          <p:cNvPr id="109" name="Textfeld 108">
            <a:extLst>
              <a:ext uri="{FF2B5EF4-FFF2-40B4-BE49-F238E27FC236}">
                <a16:creationId xmlns:a16="http://schemas.microsoft.com/office/drawing/2014/main" id="{D0B121CA-AF30-41B1-6508-88BF76709059}"/>
              </a:ext>
            </a:extLst>
          </p:cNvPr>
          <p:cNvSpPr txBox="1"/>
          <p:nvPr/>
        </p:nvSpPr>
        <p:spPr>
          <a:xfrm>
            <a:off x="8402736" y="1853026"/>
            <a:ext cx="238326" cy="276999"/>
          </a:xfrm>
          <a:prstGeom prst="rect">
            <a:avLst/>
          </a:prstGeom>
          <a:noFill/>
        </p:spPr>
        <p:txBody>
          <a:bodyPr wrap="square" lIns="0" rIns="0" rtlCol="0">
            <a:spAutoFit/>
          </a:bodyPr>
          <a:lstStyle/>
          <a:p>
            <a:pPr algn="ctr"/>
            <a:r>
              <a:rPr lang="de-DE" sz="1200"/>
              <a:t>6</a:t>
            </a:r>
          </a:p>
        </p:txBody>
      </p:sp>
      <p:sp>
        <p:nvSpPr>
          <p:cNvPr id="87" name="Textfeld 86">
            <a:extLst>
              <a:ext uri="{FF2B5EF4-FFF2-40B4-BE49-F238E27FC236}">
                <a16:creationId xmlns:a16="http://schemas.microsoft.com/office/drawing/2014/main" id="{92656BFA-A474-B668-C63D-489DAB09D93A}"/>
              </a:ext>
            </a:extLst>
          </p:cNvPr>
          <p:cNvSpPr txBox="1"/>
          <p:nvPr/>
        </p:nvSpPr>
        <p:spPr>
          <a:xfrm>
            <a:off x="5988050" y="2206238"/>
            <a:ext cx="1567789" cy="276999"/>
          </a:xfrm>
          <a:prstGeom prst="rect">
            <a:avLst/>
          </a:prstGeom>
          <a:noFill/>
        </p:spPr>
        <p:txBody>
          <a:bodyPr wrap="square" lIns="0" rtlCol="0">
            <a:spAutoFit/>
          </a:bodyPr>
          <a:lstStyle/>
          <a:p>
            <a:pPr algn="r"/>
            <a:r>
              <a:rPr lang="de-DE" sz="1200"/>
              <a:t>GI </a:t>
            </a:r>
            <a:r>
              <a:rPr lang="de-DE" sz="1200" err="1"/>
              <a:t>disorders</a:t>
            </a:r>
            <a:endParaRPr lang="de-DE" sz="1200"/>
          </a:p>
        </p:txBody>
      </p:sp>
      <p:sp>
        <p:nvSpPr>
          <p:cNvPr id="90" name="Textfeld 89">
            <a:extLst>
              <a:ext uri="{FF2B5EF4-FFF2-40B4-BE49-F238E27FC236}">
                <a16:creationId xmlns:a16="http://schemas.microsoft.com/office/drawing/2014/main" id="{B41DF630-0F84-2003-F927-1BD995D63397}"/>
              </a:ext>
            </a:extLst>
          </p:cNvPr>
          <p:cNvSpPr txBox="1"/>
          <p:nvPr/>
        </p:nvSpPr>
        <p:spPr>
          <a:xfrm>
            <a:off x="5988050" y="2662358"/>
            <a:ext cx="1567789" cy="276999"/>
          </a:xfrm>
          <a:prstGeom prst="rect">
            <a:avLst/>
          </a:prstGeom>
          <a:noFill/>
        </p:spPr>
        <p:txBody>
          <a:bodyPr wrap="square" lIns="0" rtlCol="0">
            <a:spAutoFit/>
          </a:bodyPr>
          <a:lstStyle/>
          <a:p>
            <a:pPr algn="r"/>
            <a:r>
              <a:rPr lang="de-DE" sz="1200" err="1"/>
              <a:t>Diarrhea</a:t>
            </a:r>
            <a:endParaRPr lang="de-DE" sz="1200"/>
          </a:p>
        </p:txBody>
      </p:sp>
      <p:sp>
        <p:nvSpPr>
          <p:cNvPr id="91" name="Textfeld 90">
            <a:extLst>
              <a:ext uri="{FF2B5EF4-FFF2-40B4-BE49-F238E27FC236}">
                <a16:creationId xmlns:a16="http://schemas.microsoft.com/office/drawing/2014/main" id="{3BD47715-3C19-11A2-2E96-A757CF4BE2DD}"/>
              </a:ext>
            </a:extLst>
          </p:cNvPr>
          <p:cNvSpPr txBox="1"/>
          <p:nvPr/>
        </p:nvSpPr>
        <p:spPr>
          <a:xfrm>
            <a:off x="5988050" y="3088416"/>
            <a:ext cx="1567789" cy="276999"/>
          </a:xfrm>
          <a:prstGeom prst="rect">
            <a:avLst/>
          </a:prstGeom>
          <a:noFill/>
        </p:spPr>
        <p:txBody>
          <a:bodyPr wrap="square" lIns="0" rtlCol="0">
            <a:spAutoFit/>
          </a:bodyPr>
          <a:lstStyle/>
          <a:p>
            <a:pPr algn="r"/>
            <a:r>
              <a:rPr lang="de-DE" sz="1200" err="1"/>
              <a:t>Vomiting</a:t>
            </a:r>
            <a:endParaRPr lang="de-DE" sz="1200"/>
          </a:p>
        </p:txBody>
      </p:sp>
      <p:sp>
        <p:nvSpPr>
          <p:cNvPr id="92" name="Textfeld 91">
            <a:extLst>
              <a:ext uri="{FF2B5EF4-FFF2-40B4-BE49-F238E27FC236}">
                <a16:creationId xmlns:a16="http://schemas.microsoft.com/office/drawing/2014/main" id="{2AA5E897-83C8-844E-807D-281AF11D7FA2}"/>
              </a:ext>
            </a:extLst>
          </p:cNvPr>
          <p:cNvSpPr txBox="1"/>
          <p:nvPr/>
        </p:nvSpPr>
        <p:spPr>
          <a:xfrm>
            <a:off x="5988050" y="3537605"/>
            <a:ext cx="1567789" cy="276999"/>
          </a:xfrm>
          <a:prstGeom prst="rect">
            <a:avLst/>
          </a:prstGeom>
          <a:noFill/>
        </p:spPr>
        <p:txBody>
          <a:bodyPr wrap="square" lIns="0" rtlCol="0">
            <a:spAutoFit/>
          </a:bodyPr>
          <a:lstStyle/>
          <a:p>
            <a:pPr algn="r"/>
            <a:r>
              <a:rPr lang="de-DE" sz="1200"/>
              <a:t>Nausea</a:t>
            </a:r>
          </a:p>
        </p:txBody>
      </p:sp>
      <p:cxnSp>
        <p:nvCxnSpPr>
          <p:cNvPr id="94" name="Gerade Verbindung 93">
            <a:extLst>
              <a:ext uri="{FF2B5EF4-FFF2-40B4-BE49-F238E27FC236}">
                <a16:creationId xmlns:a16="http://schemas.microsoft.com/office/drawing/2014/main" id="{A3F6D1E9-E14C-F3AA-46B7-6C30590FD9EC}"/>
              </a:ext>
            </a:extLst>
          </p:cNvPr>
          <p:cNvCxnSpPr>
            <a:cxnSpLocks/>
          </p:cNvCxnSpPr>
          <p:nvPr/>
        </p:nvCxnSpPr>
        <p:spPr>
          <a:xfrm>
            <a:off x="7582320" y="2130025"/>
            <a:ext cx="280195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Gerade Verbindung 94">
            <a:extLst>
              <a:ext uri="{FF2B5EF4-FFF2-40B4-BE49-F238E27FC236}">
                <a16:creationId xmlns:a16="http://schemas.microsoft.com/office/drawing/2014/main" id="{F88486B1-CA2B-35D7-7CC6-3AACE2C96189}"/>
              </a:ext>
            </a:extLst>
          </p:cNvPr>
          <p:cNvCxnSpPr>
            <a:cxnSpLocks/>
          </p:cNvCxnSpPr>
          <p:nvPr/>
        </p:nvCxnSpPr>
        <p:spPr>
          <a:xfrm>
            <a:off x="7578333" y="2067739"/>
            <a:ext cx="0" cy="721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Gerade Verbindung 98">
            <a:extLst>
              <a:ext uri="{FF2B5EF4-FFF2-40B4-BE49-F238E27FC236}">
                <a16:creationId xmlns:a16="http://schemas.microsoft.com/office/drawing/2014/main" id="{482153D4-E067-69CB-BD29-586331206FE6}"/>
              </a:ext>
            </a:extLst>
          </p:cNvPr>
          <p:cNvCxnSpPr>
            <a:cxnSpLocks/>
          </p:cNvCxnSpPr>
          <p:nvPr/>
        </p:nvCxnSpPr>
        <p:spPr>
          <a:xfrm>
            <a:off x="8831271" y="2067739"/>
            <a:ext cx="0" cy="721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Gerade Verbindung 99">
            <a:extLst>
              <a:ext uri="{FF2B5EF4-FFF2-40B4-BE49-F238E27FC236}">
                <a16:creationId xmlns:a16="http://schemas.microsoft.com/office/drawing/2014/main" id="{33B2190B-838B-A9BA-447E-CA31747ADEC6}"/>
              </a:ext>
            </a:extLst>
          </p:cNvPr>
          <p:cNvCxnSpPr>
            <a:cxnSpLocks/>
          </p:cNvCxnSpPr>
          <p:nvPr/>
        </p:nvCxnSpPr>
        <p:spPr>
          <a:xfrm>
            <a:off x="9760577" y="2067739"/>
            <a:ext cx="0" cy="721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Gerade Verbindung 100">
            <a:extLst>
              <a:ext uri="{FF2B5EF4-FFF2-40B4-BE49-F238E27FC236}">
                <a16:creationId xmlns:a16="http://schemas.microsoft.com/office/drawing/2014/main" id="{6125F540-B560-234E-A0B8-766CF419ED4E}"/>
              </a:ext>
            </a:extLst>
          </p:cNvPr>
          <p:cNvCxnSpPr>
            <a:cxnSpLocks/>
          </p:cNvCxnSpPr>
          <p:nvPr/>
        </p:nvCxnSpPr>
        <p:spPr>
          <a:xfrm>
            <a:off x="10384275" y="2067739"/>
            <a:ext cx="0" cy="721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Textfeld 105">
            <a:extLst>
              <a:ext uri="{FF2B5EF4-FFF2-40B4-BE49-F238E27FC236}">
                <a16:creationId xmlns:a16="http://schemas.microsoft.com/office/drawing/2014/main" id="{1EF19AEB-5980-A05C-B742-6EAEA4F88E29}"/>
              </a:ext>
            </a:extLst>
          </p:cNvPr>
          <p:cNvSpPr txBox="1"/>
          <p:nvPr/>
        </p:nvSpPr>
        <p:spPr>
          <a:xfrm>
            <a:off x="7477651" y="1853026"/>
            <a:ext cx="217871" cy="276999"/>
          </a:xfrm>
          <a:prstGeom prst="rect">
            <a:avLst/>
          </a:prstGeom>
          <a:noFill/>
        </p:spPr>
        <p:txBody>
          <a:bodyPr wrap="square" rtlCol="0">
            <a:spAutoFit/>
          </a:bodyPr>
          <a:lstStyle/>
          <a:p>
            <a:pPr algn="ctr"/>
            <a:r>
              <a:rPr lang="de-DE" sz="1200"/>
              <a:t>0</a:t>
            </a:r>
          </a:p>
        </p:txBody>
      </p:sp>
      <p:sp>
        <p:nvSpPr>
          <p:cNvPr id="107" name="Textfeld 106">
            <a:extLst>
              <a:ext uri="{FF2B5EF4-FFF2-40B4-BE49-F238E27FC236}">
                <a16:creationId xmlns:a16="http://schemas.microsoft.com/office/drawing/2014/main" id="{FBAB53EB-2784-5970-BF94-E5EACB6B4F2F}"/>
              </a:ext>
            </a:extLst>
          </p:cNvPr>
          <p:cNvSpPr txBox="1"/>
          <p:nvPr/>
        </p:nvSpPr>
        <p:spPr>
          <a:xfrm>
            <a:off x="7762780" y="1853026"/>
            <a:ext cx="238326" cy="276999"/>
          </a:xfrm>
          <a:prstGeom prst="rect">
            <a:avLst/>
          </a:prstGeom>
          <a:noFill/>
        </p:spPr>
        <p:txBody>
          <a:bodyPr wrap="square" lIns="0" rIns="0" rtlCol="0">
            <a:spAutoFit/>
          </a:bodyPr>
          <a:lstStyle/>
          <a:p>
            <a:pPr algn="ctr"/>
            <a:r>
              <a:rPr lang="de-DE" sz="1200"/>
              <a:t>2</a:t>
            </a:r>
          </a:p>
        </p:txBody>
      </p:sp>
      <p:sp>
        <p:nvSpPr>
          <p:cNvPr id="108" name="Textfeld 107">
            <a:extLst>
              <a:ext uri="{FF2B5EF4-FFF2-40B4-BE49-F238E27FC236}">
                <a16:creationId xmlns:a16="http://schemas.microsoft.com/office/drawing/2014/main" id="{A03DA442-DD38-3FC1-589B-60B5C070B579}"/>
              </a:ext>
            </a:extLst>
          </p:cNvPr>
          <p:cNvSpPr txBox="1"/>
          <p:nvPr/>
        </p:nvSpPr>
        <p:spPr>
          <a:xfrm>
            <a:off x="8089685" y="1853026"/>
            <a:ext cx="238326" cy="276999"/>
          </a:xfrm>
          <a:prstGeom prst="rect">
            <a:avLst/>
          </a:prstGeom>
          <a:noFill/>
        </p:spPr>
        <p:txBody>
          <a:bodyPr wrap="square" lIns="0" rIns="0" rtlCol="0">
            <a:spAutoFit/>
          </a:bodyPr>
          <a:lstStyle/>
          <a:p>
            <a:pPr algn="ctr"/>
            <a:r>
              <a:rPr lang="de-DE" sz="1200"/>
              <a:t>4</a:t>
            </a:r>
          </a:p>
        </p:txBody>
      </p:sp>
      <p:sp>
        <p:nvSpPr>
          <p:cNvPr id="111" name="Textfeld 110">
            <a:extLst>
              <a:ext uri="{FF2B5EF4-FFF2-40B4-BE49-F238E27FC236}">
                <a16:creationId xmlns:a16="http://schemas.microsoft.com/office/drawing/2014/main" id="{3634FB28-05BA-4693-F6FF-62C8FD8AF0B2}"/>
              </a:ext>
            </a:extLst>
          </p:cNvPr>
          <p:cNvSpPr txBox="1"/>
          <p:nvPr/>
        </p:nvSpPr>
        <p:spPr>
          <a:xfrm>
            <a:off x="9024627" y="1853026"/>
            <a:ext cx="238326" cy="276999"/>
          </a:xfrm>
          <a:prstGeom prst="rect">
            <a:avLst/>
          </a:prstGeom>
          <a:noFill/>
        </p:spPr>
        <p:txBody>
          <a:bodyPr wrap="square" lIns="0" rIns="0" rtlCol="0">
            <a:spAutoFit/>
          </a:bodyPr>
          <a:lstStyle/>
          <a:p>
            <a:pPr algn="ctr"/>
            <a:r>
              <a:rPr lang="de-DE" sz="1200"/>
              <a:t>10</a:t>
            </a:r>
          </a:p>
        </p:txBody>
      </p:sp>
      <p:sp>
        <p:nvSpPr>
          <p:cNvPr id="125" name="Rechteck 124">
            <a:extLst>
              <a:ext uri="{FF2B5EF4-FFF2-40B4-BE49-F238E27FC236}">
                <a16:creationId xmlns:a16="http://schemas.microsoft.com/office/drawing/2014/main" id="{C2C3CADE-8D99-B2E9-20AD-A0651FBD4E9D}"/>
              </a:ext>
            </a:extLst>
          </p:cNvPr>
          <p:cNvSpPr/>
          <p:nvPr/>
        </p:nvSpPr>
        <p:spPr>
          <a:xfrm>
            <a:off x="7582320" y="2206238"/>
            <a:ext cx="2608171"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6" name="Rechteck 125">
            <a:extLst>
              <a:ext uri="{FF2B5EF4-FFF2-40B4-BE49-F238E27FC236}">
                <a16:creationId xmlns:a16="http://schemas.microsoft.com/office/drawing/2014/main" id="{254BA355-C1E9-593B-BE5E-4DB7FA5B98F9}"/>
              </a:ext>
            </a:extLst>
          </p:cNvPr>
          <p:cNvSpPr/>
          <p:nvPr/>
        </p:nvSpPr>
        <p:spPr>
          <a:xfrm>
            <a:off x="7582320" y="2281988"/>
            <a:ext cx="2267157" cy="72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7" name="Rechteck 126">
            <a:extLst>
              <a:ext uri="{FF2B5EF4-FFF2-40B4-BE49-F238E27FC236}">
                <a16:creationId xmlns:a16="http://schemas.microsoft.com/office/drawing/2014/main" id="{16EF8804-8F69-2BB3-C118-F0CEAC15B15E}"/>
              </a:ext>
            </a:extLst>
          </p:cNvPr>
          <p:cNvSpPr/>
          <p:nvPr/>
        </p:nvSpPr>
        <p:spPr>
          <a:xfrm>
            <a:off x="7582320" y="2357737"/>
            <a:ext cx="1832541" cy="7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8" name="Rechteck 127">
            <a:extLst>
              <a:ext uri="{FF2B5EF4-FFF2-40B4-BE49-F238E27FC236}">
                <a16:creationId xmlns:a16="http://schemas.microsoft.com/office/drawing/2014/main" id="{89B1C119-EE0C-C5BA-8080-23EABE32134C}"/>
              </a:ext>
            </a:extLst>
          </p:cNvPr>
          <p:cNvSpPr/>
          <p:nvPr/>
        </p:nvSpPr>
        <p:spPr>
          <a:xfrm>
            <a:off x="7582320" y="2433487"/>
            <a:ext cx="1832541" cy="72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9" name="Rechteck 128">
            <a:extLst>
              <a:ext uri="{FF2B5EF4-FFF2-40B4-BE49-F238E27FC236}">
                <a16:creationId xmlns:a16="http://schemas.microsoft.com/office/drawing/2014/main" id="{55A7E818-AE80-5DAC-7E7C-54CC6A1C1B1F}"/>
              </a:ext>
            </a:extLst>
          </p:cNvPr>
          <p:cNvSpPr/>
          <p:nvPr/>
        </p:nvSpPr>
        <p:spPr>
          <a:xfrm>
            <a:off x="7582320" y="2647562"/>
            <a:ext cx="720839"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0" name="Rechteck 129">
            <a:extLst>
              <a:ext uri="{FF2B5EF4-FFF2-40B4-BE49-F238E27FC236}">
                <a16:creationId xmlns:a16="http://schemas.microsoft.com/office/drawing/2014/main" id="{3BA6EC36-258B-A812-973F-CC379876CF4F}"/>
              </a:ext>
            </a:extLst>
          </p:cNvPr>
          <p:cNvSpPr/>
          <p:nvPr/>
        </p:nvSpPr>
        <p:spPr>
          <a:xfrm>
            <a:off x="7582320" y="2723312"/>
            <a:ext cx="720249" cy="72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1" name="Rechteck 130">
            <a:extLst>
              <a:ext uri="{FF2B5EF4-FFF2-40B4-BE49-F238E27FC236}">
                <a16:creationId xmlns:a16="http://schemas.microsoft.com/office/drawing/2014/main" id="{0A4DF0FC-5EEA-4429-8781-1209B32BF6AC}"/>
              </a:ext>
            </a:extLst>
          </p:cNvPr>
          <p:cNvSpPr/>
          <p:nvPr/>
        </p:nvSpPr>
        <p:spPr>
          <a:xfrm>
            <a:off x="7582320" y="2799062"/>
            <a:ext cx="437409" cy="719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2" name="Rechteck 131">
            <a:extLst>
              <a:ext uri="{FF2B5EF4-FFF2-40B4-BE49-F238E27FC236}">
                <a16:creationId xmlns:a16="http://schemas.microsoft.com/office/drawing/2014/main" id="{82ABEBE3-A298-FF13-1FE8-3031B46D3C4E}"/>
              </a:ext>
            </a:extLst>
          </p:cNvPr>
          <p:cNvSpPr/>
          <p:nvPr/>
        </p:nvSpPr>
        <p:spPr>
          <a:xfrm>
            <a:off x="7582320" y="2874811"/>
            <a:ext cx="437409" cy="72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3" name="Rechteck 132">
            <a:extLst>
              <a:ext uri="{FF2B5EF4-FFF2-40B4-BE49-F238E27FC236}">
                <a16:creationId xmlns:a16="http://schemas.microsoft.com/office/drawing/2014/main" id="{54A63D17-3281-6F3C-7ADF-EB42D8CF4218}"/>
              </a:ext>
            </a:extLst>
          </p:cNvPr>
          <p:cNvSpPr/>
          <p:nvPr/>
        </p:nvSpPr>
        <p:spPr>
          <a:xfrm>
            <a:off x="7582320" y="3085713"/>
            <a:ext cx="336862" cy="71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4" name="Rechteck 133">
            <a:extLst>
              <a:ext uri="{FF2B5EF4-FFF2-40B4-BE49-F238E27FC236}">
                <a16:creationId xmlns:a16="http://schemas.microsoft.com/office/drawing/2014/main" id="{6096A494-0F25-B209-6D42-76A4D4CAE54D}"/>
              </a:ext>
            </a:extLst>
          </p:cNvPr>
          <p:cNvSpPr/>
          <p:nvPr/>
        </p:nvSpPr>
        <p:spPr>
          <a:xfrm>
            <a:off x="7582321" y="3161463"/>
            <a:ext cx="336862" cy="72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5" name="Rechteck 134">
            <a:extLst>
              <a:ext uri="{FF2B5EF4-FFF2-40B4-BE49-F238E27FC236}">
                <a16:creationId xmlns:a16="http://schemas.microsoft.com/office/drawing/2014/main" id="{EFCE3D66-38BF-2144-956F-33608A7FE946}"/>
              </a:ext>
            </a:extLst>
          </p:cNvPr>
          <p:cNvSpPr/>
          <p:nvPr/>
        </p:nvSpPr>
        <p:spPr>
          <a:xfrm>
            <a:off x="7582321" y="3237212"/>
            <a:ext cx="113202" cy="7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6" name="Rechteck 135">
            <a:extLst>
              <a:ext uri="{FF2B5EF4-FFF2-40B4-BE49-F238E27FC236}">
                <a16:creationId xmlns:a16="http://schemas.microsoft.com/office/drawing/2014/main" id="{7E94DD40-677F-A053-6D6D-2E6030611ED8}"/>
              </a:ext>
            </a:extLst>
          </p:cNvPr>
          <p:cNvSpPr/>
          <p:nvPr/>
        </p:nvSpPr>
        <p:spPr>
          <a:xfrm>
            <a:off x="7582321" y="3312961"/>
            <a:ext cx="113202" cy="72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37" name="Gruppieren 136">
            <a:extLst>
              <a:ext uri="{FF2B5EF4-FFF2-40B4-BE49-F238E27FC236}">
                <a16:creationId xmlns:a16="http://schemas.microsoft.com/office/drawing/2014/main" id="{C73176BC-BC00-1990-8623-F89A71A32566}"/>
              </a:ext>
            </a:extLst>
          </p:cNvPr>
          <p:cNvGrpSpPr/>
          <p:nvPr/>
        </p:nvGrpSpPr>
        <p:grpSpPr>
          <a:xfrm>
            <a:off x="7575764" y="3523862"/>
            <a:ext cx="296017" cy="299251"/>
            <a:chOff x="1864426" y="3322104"/>
            <a:chExt cx="295018" cy="299251"/>
          </a:xfrm>
        </p:grpSpPr>
        <p:sp>
          <p:nvSpPr>
            <p:cNvPr id="157" name="Rechteck 156">
              <a:extLst>
                <a:ext uri="{FF2B5EF4-FFF2-40B4-BE49-F238E27FC236}">
                  <a16:creationId xmlns:a16="http://schemas.microsoft.com/office/drawing/2014/main" id="{06807F06-F731-7059-DCA7-113E4F8C36D3}"/>
                </a:ext>
              </a:extLst>
            </p:cNvPr>
            <p:cNvSpPr/>
            <p:nvPr/>
          </p:nvSpPr>
          <p:spPr>
            <a:xfrm>
              <a:off x="1864427" y="3322104"/>
              <a:ext cx="295017"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8" name="Rechteck 157">
              <a:extLst>
                <a:ext uri="{FF2B5EF4-FFF2-40B4-BE49-F238E27FC236}">
                  <a16:creationId xmlns:a16="http://schemas.microsoft.com/office/drawing/2014/main" id="{2D9891FC-71E8-B9B5-1B05-C59008C703B2}"/>
                </a:ext>
              </a:extLst>
            </p:cNvPr>
            <p:cNvSpPr/>
            <p:nvPr/>
          </p:nvSpPr>
          <p:spPr>
            <a:xfrm>
              <a:off x="1864426" y="3397856"/>
              <a:ext cx="278876" cy="7199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9" name="Rechteck 158">
              <a:extLst>
                <a:ext uri="{FF2B5EF4-FFF2-40B4-BE49-F238E27FC236}">
                  <a16:creationId xmlns:a16="http://schemas.microsoft.com/office/drawing/2014/main" id="{3BD90EB8-172E-AE7A-3D65-1AC137EBCE6D}"/>
                </a:ext>
              </a:extLst>
            </p:cNvPr>
            <p:cNvSpPr/>
            <p:nvPr/>
          </p:nvSpPr>
          <p:spPr>
            <a:xfrm>
              <a:off x="1864427" y="3473605"/>
              <a:ext cx="119352" cy="719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0" name="Rechteck 159">
              <a:extLst>
                <a:ext uri="{FF2B5EF4-FFF2-40B4-BE49-F238E27FC236}">
                  <a16:creationId xmlns:a16="http://schemas.microsoft.com/office/drawing/2014/main" id="{0BD10FD3-4203-479B-2729-9D72E6235F89}"/>
                </a:ext>
              </a:extLst>
            </p:cNvPr>
            <p:cNvSpPr/>
            <p:nvPr/>
          </p:nvSpPr>
          <p:spPr>
            <a:xfrm>
              <a:off x="1864427" y="3549355"/>
              <a:ext cx="111280" cy="72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148" name="Gerade Verbindung 147">
            <a:extLst>
              <a:ext uri="{FF2B5EF4-FFF2-40B4-BE49-F238E27FC236}">
                <a16:creationId xmlns:a16="http://schemas.microsoft.com/office/drawing/2014/main" id="{16872FC3-9ED3-7F28-CA86-61E62C1836BF}"/>
              </a:ext>
            </a:extLst>
          </p:cNvPr>
          <p:cNvCxnSpPr>
            <a:cxnSpLocks/>
          </p:cNvCxnSpPr>
          <p:nvPr/>
        </p:nvCxnSpPr>
        <p:spPr>
          <a:xfrm>
            <a:off x="7575765" y="2130025"/>
            <a:ext cx="0" cy="17524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Gerade Verbindung 95">
            <a:extLst>
              <a:ext uri="{FF2B5EF4-FFF2-40B4-BE49-F238E27FC236}">
                <a16:creationId xmlns:a16="http://schemas.microsoft.com/office/drawing/2014/main" id="{290E2A06-7142-5642-5CD7-F17124449707}"/>
              </a:ext>
            </a:extLst>
          </p:cNvPr>
          <p:cNvCxnSpPr>
            <a:cxnSpLocks/>
          </p:cNvCxnSpPr>
          <p:nvPr/>
        </p:nvCxnSpPr>
        <p:spPr>
          <a:xfrm>
            <a:off x="7897105" y="2067739"/>
            <a:ext cx="0" cy="721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Gerade Verbindung 161">
            <a:extLst>
              <a:ext uri="{FF2B5EF4-FFF2-40B4-BE49-F238E27FC236}">
                <a16:creationId xmlns:a16="http://schemas.microsoft.com/office/drawing/2014/main" id="{F73EB3EE-93AF-884C-F1FB-96D46F04790F}"/>
              </a:ext>
            </a:extLst>
          </p:cNvPr>
          <p:cNvCxnSpPr>
            <a:cxnSpLocks/>
          </p:cNvCxnSpPr>
          <p:nvPr/>
        </p:nvCxnSpPr>
        <p:spPr>
          <a:xfrm>
            <a:off x="8205080" y="2067739"/>
            <a:ext cx="0" cy="721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Gerade Verbindung 162">
            <a:extLst>
              <a:ext uri="{FF2B5EF4-FFF2-40B4-BE49-F238E27FC236}">
                <a16:creationId xmlns:a16="http://schemas.microsoft.com/office/drawing/2014/main" id="{8574DD25-62C6-AA94-9E4D-EF45C01C3DA7}"/>
              </a:ext>
            </a:extLst>
          </p:cNvPr>
          <p:cNvCxnSpPr>
            <a:cxnSpLocks/>
          </p:cNvCxnSpPr>
          <p:nvPr/>
        </p:nvCxnSpPr>
        <p:spPr>
          <a:xfrm>
            <a:off x="8519405" y="2067739"/>
            <a:ext cx="0" cy="721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Gerade Verbindung 163">
            <a:extLst>
              <a:ext uri="{FF2B5EF4-FFF2-40B4-BE49-F238E27FC236}">
                <a16:creationId xmlns:a16="http://schemas.microsoft.com/office/drawing/2014/main" id="{643D5454-B892-6362-14F9-541F4F0A54AB}"/>
              </a:ext>
            </a:extLst>
          </p:cNvPr>
          <p:cNvCxnSpPr>
            <a:cxnSpLocks/>
          </p:cNvCxnSpPr>
          <p:nvPr/>
        </p:nvCxnSpPr>
        <p:spPr>
          <a:xfrm>
            <a:off x="9139246" y="2067739"/>
            <a:ext cx="0" cy="721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Gerade Verbindung 164">
            <a:extLst>
              <a:ext uri="{FF2B5EF4-FFF2-40B4-BE49-F238E27FC236}">
                <a16:creationId xmlns:a16="http://schemas.microsoft.com/office/drawing/2014/main" id="{CD8FF27D-4B6D-AE0A-AD00-6AFB01E98305}"/>
              </a:ext>
            </a:extLst>
          </p:cNvPr>
          <p:cNvCxnSpPr>
            <a:cxnSpLocks/>
          </p:cNvCxnSpPr>
          <p:nvPr/>
        </p:nvCxnSpPr>
        <p:spPr>
          <a:xfrm>
            <a:off x="9450396" y="2067739"/>
            <a:ext cx="0" cy="721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Gerade Verbindung 165">
            <a:extLst>
              <a:ext uri="{FF2B5EF4-FFF2-40B4-BE49-F238E27FC236}">
                <a16:creationId xmlns:a16="http://schemas.microsoft.com/office/drawing/2014/main" id="{5E466E60-0664-5FFE-009B-0CD71DDC7729}"/>
              </a:ext>
            </a:extLst>
          </p:cNvPr>
          <p:cNvCxnSpPr>
            <a:cxnSpLocks/>
          </p:cNvCxnSpPr>
          <p:nvPr/>
        </p:nvCxnSpPr>
        <p:spPr>
          <a:xfrm>
            <a:off x="10074902" y="2067739"/>
            <a:ext cx="0" cy="721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1" name="Textfeld 170">
            <a:extLst>
              <a:ext uri="{FF2B5EF4-FFF2-40B4-BE49-F238E27FC236}">
                <a16:creationId xmlns:a16="http://schemas.microsoft.com/office/drawing/2014/main" id="{5CF9534A-46E5-F2F8-A286-B941C4ACDD50}"/>
              </a:ext>
            </a:extLst>
          </p:cNvPr>
          <p:cNvSpPr txBox="1"/>
          <p:nvPr/>
        </p:nvSpPr>
        <p:spPr>
          <a:xfrm>
            <a:off x="9329427" y="1853026"/>
            <a:ext cx="238326" cy="276999"/>
          </a:xfrm>
          <a:prstGeom prst="rect">
            <a:avLst/>
          </a:prstGeom>
          <a:noFill/>
        </p:spPr>
        <p:txBody>
          <a:bodyPr wrap="square" lIns="0" rIns="0" rtlCol="0">
            <a:spAutoFit/>
          </a:bodyPr>
          <a:lstStyle/>
          <a:p>
            <a:pPr algn="ctr"/>
            <a:r>
              <a:rPr lang="de-DE" sz="1200"/>
              <a:t>12</a:t>
            </a:r>
          </a:p>
        </p:txBody>
      </p:sp>
      <p:sp>
        <p:nvSpPr>
          <p:cNvPr id="172" name="Textfeld 171">
            <a:extLst>
              <a:ext uri="{FF2B5EF4-FFF2-40B4-BE49-F238E27FC236}">
                <a16:creationId xmlns:a16="http://schemas.microsoft.com/office/drawing/2014/main" id="{1875C64C-DC26-33F8-694B-A7D42D7251E4}"/>
              </a:ext>
            </a:extLst>
          </p:cNvPr>
          <p:cNvSpPr txBox="1"/>
          <p:nvPr/>
        </p:nvSpPr>
        <p:spPr>
          <a:xfrm>
            <a:off x="9643752" y="1853026"/>
            <a:ext cx="238326" cy="276999"/>
          </a:xfrm>
          <a:prstGeom prst="rect">
            <a:avLst/>
          </a:prstGeom>
          <a:noFill/>
        </p:spPr>
        <p:txBody>
          <a:bodyPr wrap="square" lIns="0" rIns="0" rtlCol="0">
            <a:spAutoFit/>
          </a:bodyPr>
          <a:lstStyle/>
          <a:p>
            <a:pPr algn="ctr"/>
            <a:r>
              <a:rPr lang="de-DE" sz="1200"/>
              <a:t>14</a:t>
            </a:r>
          </a:p>
        </p:txBody>
      </p:sp>
      <p:sp>
        <p:nvSpPr>
          <p:cNvPr id="173" name="Textfeld 172">
            <a:extLst>
              <a:ext uri="{FF2B5EF4-FFF2-40B4-BE49-F238E27FC236}">
                <a16:creationId xmlns:a16="http://schemas.microsoft.com/office/drawing/2014/main" id="{9F200EE6-1B1B-EAAF-E796-741AF8C5ACF5}"/>
              </a:ext>
            </a:extLst>
          </p:cNvPr>
          <p:cNvSpPr txBox="1"/>
          <p:nvPr/>
        </p:nvSpPr>
        <p:spPr>
          <a:xfrm>
            <a:off x="9948552" y="1853026"/>
            <a:ext cx="238326" cy="276999"/>
          </a:xfrm>
          <a:prstGeom prst="rect">
            <a:avLst/>
          </a:prstGeom>
          <a:noFill/>
        </p:spPr>
        <p:txBody>
          <a:bodyPr wrap="square" lIns="0" rIns="0" rtlCol="0">
            <a:spAutoFit/>
          </a:bodyPr>
          <a:lstStyle/>
          <a:p>
            <a:pPr algn="ctr"/>
            <a:r>
              <a:rPr lang="de-DE" sz="1200"/>
              <a:t>16</a:t>
            </a:r>
          </a:p>
        </p:txBody>
      </p:sp>
      <p:sp>
        <p:nvSpPr>
          <p:cNvPr id="174" name="Textfeld 173">
            <a:extLst>
              <a:ext uri="{FF2B5EF4-FFF2-40B4-BE49-F238E27FC236}">
                <a16:creationId xmlns:a16="http://schemas.microsoft.com/office/drawing/2014/main" id="{371173F3-BDE4-FC07-B8D4-58B2C4DCCE6D}"/>
              </a:ext>
            </a:extLst>
          </p:cNvPr>
          <p:cNvSpPr txBox="1"/>
          <p:nvPr/>
        </p:nvSpPr>
        <p:spPr>
          <a:xfrm>
            <a:off x="10262877" y="1853026"/>
            <a:ext cx="238326" cy="276999"/>
          </a:xfrm>
          <a:prstGeom prst="rect">
            <a:avLst/>
          </a:prstGeom>
          <a:noFill/>
        </p:spPr>
        <p:txBody>
          <a:bodyPr wrap="square" lIns="0" rIns="0" rtlCol="0">
            <a:spAutoFit/>
          </a:bodyPr>
          <a:lstStyle/>
          <a:p>
            <a:pPr algn="ctr"/>
            <a:r>
              <a:rPr lang="de-DE" sz="1200"/>
              <a:t>18</a:t>
            </a:r>
          </a:p>
        </p:txBody>
      </p:sp>
      <p:sp>
        <p:nvSpPr>
          <p:cNvPr id="3" name="Footer Placeholder 2">
            <a:extLst>
              <a:ext uri="{FF2B5EF4-FFF2-40B4-BE49-F238E27FC236}">
                <a16:creationId xmlns:a16="http://schemas.microsoft.com/office/drawing/2014/main" id="{A8757A9E-898C-E504-6CFC-3F2A4696F88F}"/>
              </a:ext>
            </a:extLst>
          </p:cNvPr>
          <p:cNvSpPr>
            <a:spLocks noGrp="1"/>
          </p:cNvSpPr>
          <p:nvPr>
            <p:ph type="ftr" sz="quarter" idx="10"/>
          </p:nvPr>
        </p:nvSpPr>
        <p:spPr/>
        <p:txBody>
          <a:bodyPr/>
          <a:lstStyle/>
          <a:p>
            <a:r>
              <a:rPr lang="en-GB"/>
              <a:t>Data </a:t>
            </a:r>
            <a:r>
              <a:rPr lang="en-GB" err="1"/>
              <a:t>cutoff</a:t>
            </a:r>
            <a:r>
              <a:rPr lang="en-GB"/>
              <a:t>: 01 December 2021. </a:t>
            </a:r>
            <a:r>
              <a:rPr lang="en-GB" baseline="30000" err="1"/>
              <a:t>a</a:t>
            </a:r>
            <a:r>
              <a:rPr lang="en-GB" err="1"/>
              <a:t>Gastrointestinal</a:t>
            </a:r>
            <a:r>
              <a:rPr lang="en-GB"/>
              <a:t> AEs reported are in &lt;10% patients.</a:t>
            </a:r>
            <a:endParaRPr lang="en-GB" b="1"/>
          </a:p>
          <a:p>
            <a:r>
              <a:rPr lang="en-GB" b="1"/>
              <a:t>AE, </a:t>
            </a:r>
            <a:r>
              <a:rPr lang="en-GB"/>
              <a:t>adverse event; </a:t>
            </a:r>
            <a:r>
              <a:rPr lang="en-GB" b="1"/>
              <a:t>Aza, </a:t>
            </a:r>
            <a:r>
              <a:rPr lang="en-GB"/>
              <a:t>azacytidine; </a:t>
            </a:r>
            <a:r>
              <a:rPr lang="en-GB" b="1"/>
              <a:t>GI, </a:t>
            </a:r>
            <a:r>
              <a:rPr lang="en-GB"/>
              <a:t>gastrointestinal; </a:t>
            </a:r>
            <a:r>
              <a:rPr lang="en-GB" b="1"/>
              <a:t>OS</a:t>
            </a:r>
            <a:r>
              <a:rPr lang="en-GB"/>
              <a:t>, overall survival; </a:t>
            </a:r>
            <a:r>
              <a:rPr lang="en-GB" b="1" i="0" err="1">
                <a:effectLst/>
                <a:latin typeface="Arial" panose="020B0604020202020204" pitchFamily="34" charset="0"/>
              </a:rPr>
              <a:t>Pbo</a:t>
            </a:r>
            <a:r>
              <a:rPr lang="en-GB" b="1" i="0">
                <a:effectLst/>
                <a:latin typeface="Arial" panose="020B0604020202020204" pitchFamily="34" charset="0"/>
              </a:rPr>
              <a:t>,</a:t>
            </a:r>
            <a:r>
              <a:rPr lang="en-GB" b="0" i="0">
                <a:effectLst/>
                <a:latin typeface="Arial" panose="020B0604020202020204" pitchFamily="34" charset="0"/>
              </a:rPr>
              <a:t> placebo; </a:t>
            </a:r>
            <a:r>
              <a:rPr lang="en-GB" b="1"/>
              <a:t>TEAE,</a:t>
            </a:r>
            <a:r>
              <a:rPr lang="en-GB"/>
              <a:t> treatment-emergent adverse event; </a:t>
            </a:r>
            <a:r>
              <a:rPr lang="en-GB" b="1" i="0">
                <a:effectLst/>
                <a:latin typeface="Arial" panose="020B0604020202020204" pitchFamily="34" charset="0"/>
              </a:rPr>
              <a:t>Ven,</a:t>
            </a:r>
            <a:r>
              <a:rPr lang="en-GB" b="0" i="0">
                <a:effectLst/>
                <a:latin typeface="Arial" panose="020B0604020202020204" pitchFamily="34" charset="0"/>
              </a:rPr>
              <a:t> </a:t>
            </a:r>
            <a:r>
              <a:rPr lang="en-GB" b="0" i="0" err="1">
                <a:effectLst/>
                <a:latin typeface="Arial" panose="020B0604020202020204" pitchFamily="34" charset="0"/>
              </a:rPr>
              <a:t>venetoclax</a:t>
            </a:r>
            <a:r>
              <a:rPr lang="en-GB" b="0" i="0">
                <a:effectLst/>
                <a:latin typeface="Arial" panose="020B0604020202020204" pitchFamily="34" charset="0"/>
              </a:rPr>
              <a:t>.</a:t>
            </a:r>
            <a:r>
              <a:rPr lang="en-GB"/>
              <a:t> </a:t>
            </a:r>
            <a:endParaRPr lang="en-GB" b="1"/>
          </a:p>
          <a:p>
            <a:r>
              <a:rPr lang="en-GB" b="1" err="1"/>
              <a:t>Pratz</a:t>
            </a:r>
            <a:r>
              <a:rPr lang="en-GB" b="1"/>
              <a:t> et al, Abstract #219 presented at ASH 2022. </a:t>
            </a:r>
          </a:p>
        </p:txBody>
      </p:sp>
      <p:sp>
        <p:nvSpPr>
          <p:cNvPr id="2" name="Title 1">
            <a:extLst>
              <a:ext uri="{FF2B5EF4-FFF2-40B4-BE49-F238E27FC236}">
                <a16:creationId xmlns:a16="http://schemas.microsoft.com/office/drawing/2014/main" id="{7E691969-08CC-5811-DAA3-7DFBD378B488}"/>
              </a:ext>
            </a:extLst>
          </p:cNvPr>
          <p:cNvSpPr>
            <a:spLocks noGrp="1"/>
          </p:cNvSpPr>
          <p:nvPr>
            <p:ph type="title"/>
          </p:nvPr>
        </p:nvSpPr>
        <p:spPr/>
        <p:txBody>
          <a:bodyPr/>
          <a:lstStyle/>
          <a:p>
            <a:r>
              <a:rPr lang="en-US"/>
              <a:t>Treatment-emergent adverse events </a:t>
            </a:r>
          </a:p>
        </p:txBody>
      </p:sp>
      <p:sp>
        <p:nvSpPr>
          <p:cNvPr id="6" name="TextBox 5">
            <a:extLst>
              <a:ext uri="{FF2B5EF4-FFF2-40B4-BE49-F238E27FC236}">
                <a16:creationId xmlns:a16="http://schemas.microsoft.com/office/drawing/2014/main" id="{C81ED616-FD54-594C-E16A-8017F94AC91B}"/>
              </a:ext>
            </a:extLst>
          </p:cNvPr>
          <p:cNvSpPr txBox="1"/>
          <p:nvPr/>
        </p:nvSpPr>
        <p:spPr>
          <a:xfrm>
            <a:off x="7575763" y="4059377"/>
            <a:ext cx="4222192" cy="1752511"/>
          </a:xfrm>
          <a:prstGeom prst="rect">
            <a:avLst/>
          </a:prstGeom>
          <a:solidFill>
            <a:schemeClr val="bg2"/>
          </a:solidFill>
        </p:spPr>
        <p:txBody>
          <a:bodyPr wrap="square" lIns="144000" tIns="108000" rtlCol="0">
            <a:noAutofit/>
          </a:bodyPr>
          <a:lstStyle/>
          <a:p>
            <a:pPr marL="177800" indent="-177800">
              <a:buClr>
                <a:schemeClr val="accent2"/>
              </a:buClr>
              <a:buFont typeface="Arial" panose="020B0604020202020204" pitchFamily="34" charset="0"/>
              <a:buChar char="•"/>
            </a:pPr>
            <a:r>
              <a:rPr lang="en-US" sz="1400"/>
              <a:t>Overall rates of AEs were similar between the two arms </a:t>
            </a:r>
          </a:p>
          <a:p>
            <a:pPr marL="177800" indent="-177800">
              <a:buClr>
                <a:schemeClr val="accent2"/>
              </a:buClr>
              <a:buFont typeface="Arial" panose="020B0604020202020204" pitchFamily="34" charset="0"/>
              <a:buChar char="•"/>
            </a:pPr>
            <a:r>
              <a:rPr lang="en-US" sz="1400"/>
              <a:t>Higher rates of hematologic events were reported in the Ven + Aza arm</a:t>
            </a:r>
          </a:p>
          <a:p>
            <a:pPr marL="177800" indent="-177800">
              <a:buClr>
                <a:schemeClr val="accent2"/>
              </a:buClr>
              <a:buFont typeface="Arial" panose="020B0604020202020204" pitchFamily="34" charset="0"/>
              <a:buChar char="•"/>
            </a:pPr>
            <a:r>
              <a:rPr lang="en-US" sz="1400"/>
              <a:t>With longer follow-up on treatment, Grade ≥3 TEAEs reported in ≥10% are slightly higher than at 75% OS analysis </a:t>
            </a:r>
          </a:p>
        </p:txBody>
      </p:sp>
      <p:sp>
        <p:nvSpPr>
          <p:cNvPr id="12" name="Textplatzhalter 9">
            <a:extLst>
              <a:ext uri="{FF2B5EF4-FFF2-40B4-BE49-F238E27FC236}">
                <a16:creationId xmlns:a16="http://schemas.microsoft.com/office/drawing/2014/main" id="{FEF6939E-3662-6725-15A5-B614C1468017}"/>
              </a:ext>
            </a:extLst>
          </p:cNvPr>
          <p:cNvSpPr txBox="1">
            <a:spLocks/>
          </p:cNvSpPr>
          <p:nvPr/>
        </p:nvSpPr>
        <p:spPr>
          <a:xfrm>
            <a:off x="416534" y="1280567"/>
            <a:ext cx="6039762" cy="647700"/>
          </a:xfrm>
          <a:prstGeom prst="rect">
            <a:avLst/>
          </a:prstGeom>
        </p:spPr>
        <p:txBody>
          <a:bodyPr anchor="ctr" anchorCtr="0"/>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b="1"/>
              <a:t>Common AEs, %</a:t>
            </a:r>
          </a:p>
        </p:txBody>
      </p:sp>
      <p:sp>
        <p:nvSpPr>
          <p:cNvPr id="13" name="Textplatzhalter 9">
            <a:extLst>
              <a:ext uri="{FF2B5EF4-FFF2-40B4-BE49-F238E27FC236}">
                <a16:creationId xmlns:a16="http://schemas.microsoft.com/office/drawing/2014/main" id="{43EC9851-2D32-2440-020D-8F343DCE53FC}"/>
              </a:ext>
            </a:extLst>
          </p:cNvPr>
          <p:cNvSpPr txBox="1">
            <a:spLocks/>
          </p:cNvSpPr>
          <p:nvPr/>
        </p:nvSpPr>
        <p:spPr>
          <a:xfrm>
            <a:off x="7477651" y="1280567"/>
            <a:ext cx="3023552" cy="647700"/>
          </a:xfrm>
          <a:prstGeom prst="rect">
            <a:avLst/>
          </a:prstGeom>
        </p:spPr>
        <p:txBody>
          <a:bodyPr anchor="ctr" anchorCtr="0"/>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b="1"/>
              <a:t>Gastrointestinal </a:t>
            </a:r>
            <a:r>
              <a:rPr lang="de-DE" b="1" err="1"/>
              <a:t>AEs</a:t>
            </a:r>
            <a:r>
              <a:rPr lang="de-DE" b="1" baseline="30000" err="1"/>
              <a:t>a</a:t>
            </a:r>
            <a:r>
              <a:rPr lang="de-DE" b="1"/>
              <a:t>, %</a:t>
            </a:r>
          </a:p>
        </p:txBody>
      </p:sp>
      <p:grpSp>
        <p:nvGrpSpPr>
          <p:cNvPr id="88" name="Gruppieren 87">
            <a:extLst>
              <a:ext uri="{FF2B5EF4-FFF2-40B4-BE49-F238E27FC236}">
                <a16:creationId xmlns:a16="http://schemas.microsoft.com/office/drawing/2014/main" id="{CEEE282A-A795-5F91-AF08-CF7351405376}"/>
              </a:ext>
            </a:extLst>
          </p:cNvPr>
          <p:cNvGrpSpPr/>
          <p:nvPr/>
        </p:nvGrpSpPr>
        <p:grpSpPr>
          <a:xfrm>
            <a:off x="300902" y="1853026"/>
            <a:ext cx="6277627" cy="3778804"/>
            <a:chOff x="300902" y="1698219"/>
            <a:chExt cx="6277627" cy="3778804"/>
          </a:xfrm>
        </p:grpSpPr>
        <p:cxnSp>
          <p:nvCxnSpPr>
            <p:cNvPr id="15" name="Gerade Verbindung 14">
              <a:extLst>
                <a:ext uri="{FF2B5EF4-FFF2-40B4-BE49-F238E27FC236}">
                  <a16:creationId xmlns:a16="http://schemas.microsoft.com/office/drawing/2014/main" id="{CA2B7E48-CE3B-2C88-8835-D03823C605FB}"/>
                </a:ext>
              </a:extLst>
            </p:cNvPr>
            <p:cNvCxnSpPr/>
            <p:nvPr/>
          </p:nvCxnSpPr>
          <p:spPr>
            <a:xfrm>
              <a:off x="1864426" y="1975218"/>
              <a:ext cx="45482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5">
              <a:extLst>
                <a:ext uri="{FF2B5EF4-FFF2-40B4-BE49-F238E27FC236}">
                  <a16:creationId xmlns:a16="http://schemas.microsoft.com/office/drawing/2014/main" id="{78A3A700-38AD-3C48-BDC4-53A7953798A4}"/>
                </a:ext>
              </a:extLst>
            </p:cNvPr>
            <p:cNvCxnSpPr>
              <a:cxnSpLocks/>
            </p:cNvCxnSpPr>
            <p:nvPr/>
          </p:nvCxnSpPr>
          <p:spPr>
            <a:xfrm>
              <a:off x="1860439" y="1912932"/>
              <a:ext cx="0" cy="721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a:extLst>
                <a:ext uri="{FF2B5EF4-FFF2-40B4-BE49-F238E27FC236}">
                  <a16:creationId xmlns:a16="http://schemas.microsoft.com/office/drawing/2014/main" id="{A1377135-47D1-3724-E3E1-D863337DF869}"/>
                </a:ext>
              </a:extLst>
            </p:cNvPr>
            <p:cNvCxnSpPr>
              <a:cxnSpLocks/>
            </p:cNvCxnSpPr>
            <p:nvPr/>
          </p:nvCxnSpPr>
          <p:spPr>
            <a:xfrm>
              <a:off x="2309386" y="1912932"/>
              <a:ext cx="0" cy="721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a:extLst>
                <a:ext uri="{FF2B5EF4-FFF2-40B4-BE49-F238E27FC236}">
                  <a16:creationId xmlns:a16="http://schemas.microsoft.com/office/drawing/2014/main" id="{C702A175-F880-06FB-3C99-FFE2A19B0391}"/>
                </a:ext>
              </a:extLst>
            </p:cNvPr>
            <p:cNvCxnSpPr>
              <a:cxnSpLocks/>
            </p:cNvCxnSpPr>
            <p:nvPr/>
          </p:nvCxnSpPr>
          <p:spPr>
            <a:xfrm>
              <a:off x="2768237" y="1912932"/>
              <a:ext cx="0" cy="721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a:extLst>
                <a:ext uri="{FF2B5EF4-FFF2-40B4-BE49-F238E27FC236}">
                  <a16:creationId xmlns:a16="http://schemas.microsoft.com/office/drawing/2014/main" id="{21C83D19-136C-6FC9-2A93-A065428405BF}"/>
                </a:ext>
              </a:extLst>
            </p:cNvPr>
            <p:cNvCxnSpPr>
              <a:cxnSpLocks/>
            </p:cNvCxnSpPr>
            <p:nvPr/>
          </p:nvCxnSpPr>
          <p:spPr>
            <a:xfrm>
              <a:off x="3217184" y="1912932"/>
              <a:ext cx="0" cy="721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a:extLst>
                <a:ext uri="{FF2B5EF4-FFF2-40B4-BE49-F238E27FC236}">
                  <a16:creationId xmlns:a16="http://schemas.microsoft.com/office/drawing/2014/main" id="{F31489DE-3F57-8B93-4E5E-11B5B28E2F3C}"/>
                </a:ext>
              </a:extLst>
            </p:cNvPr>
            <p:cNvCxnSpPr>
              <a:cxnSpLocks/>
            </p:cNvCxnSpPr>
            <p:nvPr/>
          </p:nvCxnSpPr>
          <p:spPr>
            <a:xfrm>
              <a:off x="3676034" y="1912932"/>
              <a:ext cx="0" cy="721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1">
              <a:extLst>
                <a:ext uri="{FF2B5EF4-FFF2-40B4-BE49-F238E27FC236}">
                  <a16:creationId xmlns:a16="http://schemas.microsoft.com/office/drawing/2014/main" id="{91E337E6-EAA2-F598-B0CB-8CAD364DE581}"/>
                </a:ext>
              </a:extLst>
            </p:cNvPr>
            <p:cNvCxnSpPr>
              <a:cxnSpLocks/>
            </p:cNvCxnSpPr>
            <p:nvPr/>
          </p:nvCxnSpPr>
          <p:spPr>
            <a:xfrm>
              <a:off x="4131583" y="1912932"/>
              <a:ext cx="0" cy="721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a:extLst>
                <a:ext uri="{FF2B5EF4-FFF2-40B4-BE49-F238E27FC236}">
                  <a16:creationId xmlns:a16="http://schemas.microsoft.com/office/drawing/2014/main" id="{63CF9A82-89DE-8EC0-EBA2-E4B1935B9A9F}"/>
                </a:ext>
              </a:extLst>
            </p:cNvPr>
            <p:cNvCxnSpPr>
              <a:cxnSpLocks/>
            </p:cNvCxnSpPr>
            <p:nvPr/>
          </p:nvCxnSpPr>
          <p:spPr>
            <a:xfrm>
              <a:off x="4583831" y="1912932"/>
              <a:ext cx="0" cy="721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a:extLst>
                <a:ext uri="{FF2B5EF4-FFF2-40B4-BE49-F238E27FC236}">
                  <a16:creationId xmlns:a16="http://schemas.microsoft.com/office/drawing/2014/main" id="{DA9CCCA7-EB13-D791-8CFE-2391CF5E7682}"/>
                </a:ext>
              </a:extLst>
            </p:cNvPr>
            <p:cNvCxnSpPr>
              <a:cxnSpLocks/>
            </p:cNvCxnSpPr>
            <p:nvPr/>
          </p:nvCxnSpPr>
          <p:spPr>
            <a:xfrm>
              <a:off x="5042682" y="1912932"/>
              <a:ext cx="0" cy="721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a:extLst>
                <a:ext uri="{FF2B5EF4-FFF2-40B4-BE49-F238E27FC236}">
                  <a16:creationId xmlns:a16="http://schemas.microsoft.com/office/drawing/2014/main" id="{750493F7-B0B7-E28E-345D-A5981A1632A6}"/>
                </a:ext>
              </a:extLst>
            </p:cNvPr>
            <p:cNvCxnSpPr>
              <a:cxnSpLocks/>
            </p:cNvCxnSpPr>
            <p:nvPr/>
          </p:nvCxnSpPr>
          <p:spPr>
            <a:xfrm>
              <a:off x="5498231" y="1912932"/>
              <a:ext cx="0" cy="721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a:extLst>
                <a:ext uri="{FF2B5EF4-FFF2-40B4-BE49-F238E27FC236}">
                  <a16:creationId xmlns:a16="http://schemas.microsoft.com/office/drawing/2014/main" id="{83A04339-F4B6-E127-247A-E8A4849611A8}"/>
                </a:ext>
              </a:extLst>
            </p:cNvPr>
            <p:cNvCxnSpPr>
              <a:cxnSpLocks/>
            </p:cNvCxnSpPr>
            <p:nvPr/>
          </p:nvCxnSpPr>
          <p:spPr>
            <a:xfrm>
              <a:off x="5957082" y="1912932"/>
              <a:ext cx="0" cy="721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a:extLst>
                <a:ext uri="{FF2B5EF4-FFF2-40B4-BE49-F238E27FC236}">
                  <a16:creationId xmlns:a16="http://schemas.microsoft.com/office/drawing/2014/main" id="{4F976395-E348-A705-422B-5772839DAB18}"/>
                </a:ext>
              </a:extLst>
            </p:cNvPr>
            <p:cNvCxnSpPr>
              <a:cxnSpLocks/>
            </p:cNvCxnSpPr>
            <p:nvPr/>
          </p:nvCxnSpPr>
          <p:spPr>
            <a:xfrm>
              <a:off x="6402728" y="1912932"/>
              <a:ext cx="0" cy="721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feld 27">
              <a:extLst>
                <a:ext uri="{FF2B5EF4-FFF2-40B4-BE49-F238E27FC236}">
                  <a16:creationId xmlns:a16="http://schemas.microsoft.com/office/drawing/2014/main" id="{BA463E15-4C10-75AF-A1DD-A5225359DE9E}"/>
                </a:ext>
              </a:extLst>
            </p:cNvPr>
            <p:cNvSpPr txBox="1"/>
            <p:nvPr/>
          </p:nvSpPr>
          <p:spPr>
            <a:xfrm>
              <a:off x="1759757" y="1698219"/>
              <a:ext cx="217871" cy="276999"/>
            </a:xfrm>
            <a:prstGeom prst="rect">
              <a:avLst/>
            </a:prstGeom>
            <a:noFill/>
          </p:spPr>
          <p:txBody>
            <a:bodyPr wrap="square" rtlCol="0">
              <a:spAutoFit/>
            </a:bodyPr>
            <a:lstStyle/>
            <a:p>
              <a:pPr algn="ctr"/>
              <a:r>
                <a:rPr lang="de-DE" sz="1200"/>
                <a:t>0</a:t>
              </a:r>
            </a:p>
          </p:txBody>
        </p:sp>
        <p:sp>
          <p:nvSpPr>
            <p:cNvPr id="29" name="Textfeld 28">
              <a:extLst>
                <a:ext uri="{FF2B5EF4-FFF2-40B4-BE49-F238E27FC236}">
                  <a16:creationId xmlns:a16="http://schemas.microsoft.com/office/drawing/2014/main" id="{8FA481F4-B277-7153-DFE0-DC17274C1D3C}"/>
                </a:ext>
              </a:extLst>
            </p:cNvPr>
            <p:cNvSpPr txBox="1"/>
            <p:nvPr/>
          </p:nvSpPr>
          <p:spPr>
            <a:xfrm>
              <a:off x="2194850" y="1698219"/>
              <a:ext cx="238326" cy="276999"/>
            </a:xfrm>
            <a:prstGeom prst="rect">
              <a:avLst/>
            </a:prstGeom>
            <a:noFill/>
          </p:spPr>
          <p:txBody>
            <a:bodyPr wrap="square" lIns="0" rIns="0" rtlCol="0">
              <a:spAutoFit/>
            </a:bodyPr>
            <a:lstStyle/>
            <a:p>
              <a:pPr algn="ctr"/>
              <a:r>
                <a:rPr lang="de-DE" sz="1200"/>
                <a:t>10</a:t>
              </a:r>
            </a:p>
          </p:txBody>
        </p:sp>
        <p:sp>
          <p:nvSpPr>
            <p:cNvPr id="30" name="Textfeld 29">
              <a:extLst>
                <a:ext uri="{FF2B5EF4-FFF2-40B4-BE49-F238E27FC236}">
                  <a16:creationId xmlns:a16="http://schemas.microsoft.com/office/drawing/2014/main" id="{F5CE7DB3-655C-301D-C31C-34B4A5DC5D7A}"/>
                </a:ext>
              </a:extLst>
            </p:cNvPr>
            <p:cNvSpPr txBox="1"/>
            <p:nvPr/>
          </p:nvSpPr>
          <p:spPr>
            <a:xfrm>
              <a:off x="2650399" y="1698219"/>
              <a:ext cx="238326" cy="276999"/>
            </a:xfrm>
            <a:prstGeom prst="rect">
              <a:avLst/>
            </a:prstGeom>
            <a:noFill/>
          </p:spPr>
          <p:txBody>
            <a:bodyPr wrap="square" lIns="0" rIns="0" rtlCol="0">
              <a:spAutoFit/>
            </a:bodyPr>
            <a:lstStyle/>
            <a:p>
              <a:pPr algn="ctr"/>
              <a:r>
                <a:rPr lang="de-DE" sz="1200"/>
                <a:t>20</a:t>
              </a:r>
            </a:p>
          </p:txBody>
        </p:sp>
        <p:sp>
          <p:nvSpPr>
            <p:cNvPr id="31" name="Textfeld 30">
              <a:extLst>
                <a:ext uri="{FF2B5EF4-FFF2-40B4-BE49-F238E27FC236}">
                  <a16:creationId xmlns:a16="http://schemas.microsoft.com/office/drawing/2014/main" id="{0403DB0B-CDC5-E098-4967-795A061D790F}"/>
                </a:ext>
              </a:extLst>
            </p:cNvPr>
            <p:cNvSpPr txBox="1"/>
            <p:nvPr/>
          </p:nvSpPr>
          <p:spPr>
            <a:xfrm>
              <a:off x="3105949" y="1698219"/>
              <a:ext cx="238326" cy="276999"/>
            </a:xfrm>
            <a:prstGeom prst="rect">
              <a:avLst/>
            </a:prstGeom>
            <a:noFill/>
          </p:spPr>
          <p:txBody>
            <a:bodyPr wrap="square" lIns="0" rIns="0" rtlCol="0">
              <a:spAutoFit/>
            </a:bodyPr>
            <a:lstStyle/>
            <a:p>
              <a:pPr algn="ctr"/>
              <a:r>
                <a:rPr lang="de-DE" sz="1200"/>
                <a:t>30</a:t>
              </a:r>
            </a:p>
          </p:txBody>
        </p:sp>
        <p:sp>
          <p:nvSpPr>
            <p:cNvPr id="32" name="Textfeld 31">
              <a:extLst>
                <a:ext uri="{FF2B5EF4-FFF2-40B4-BE49-F238E27FC236}">
                  <a16:creationId xmlns:a16="http://schemas.microsoft.com/office/drawing/2014/main" id="{1AB9979E-6E95-4613-FE62-4AAC64662DDE}"/>
                </a:ext>
              </a:extLst>
            </p:cNvPr>
            <p:cNvSpPr txBox="1"/>
            <p:nvPr/>
          </p:nvSpPr>
          <p:spPr>
            <a:xfrm>
              <a:off x="3561498" y="1698219"/>
              <a:ext cx="238326" cy="276999"/>
            </a:xfrm>
            <a:prstGeom prst="rect">
              <a:avLst/>
            </a:prstGeom>
            <a:noFill/>
          </p:spPr>
          <p:txBody>
            <a:bodyPr wrap="square" lIns="0" rIns="0" rtlCol="0">
              <a:spAutoFit/>
            </a:bodyPr>
            <a:lstStyle/>
            <a:p>
              <a:pPr algn="ctr"/>
              <a:r>
                <a:rPr lang="de-DE" sz="1200"/>
                <a:t>40</a:t>
              </a:r>
            </a:p>
          </p:txBody>
        </p:sp>
        <p:sp>
          <p:nvSpPr>
            <p:cNvPr id="33" name="Textfeld 32">
              <a:extLst>
                <a:ext uri="{FF2B5EF4-FFF2-40B4-BE49-F238E27FC236}">
                  <a16:creationId xmlns:a16="http://schemas.microsoft.com/office/drawing/2014/main" id="{A6C2EAC4-896C-51B9-4B97-DA65E39838BD}"/>
                </a:ext>
              </a:extLst>
            </p:cNvPr>
            <p:cNvSpPr txBox="1"/>
            <p:nvPr/>
          </p:nvSpPr>
          <p:spPr>
            <a:xfrm>
              <a:off x="4020348" y="1698219"/>
              <a:ext cx="238326" cy="276999"/>
            </a:xfrm>
            <a:prstGeom prst="rect">
              <a:avLst/>
            </a:prstGeom>
            <a:noFill/>
          </p:spPr>
          <p:txBody>
            <a:bodyPr wrap="square" lIns="0" rIns="0" rtlCol="0">
              <a:spAutoFit/>
            </a:bodyPr>
            <a:lstStyle/>
            <a:p>
              <a:pPr algn="ctr"/>
              <a:r>
                <a:rPr lang="de-DE" sz="1200"/>
                <a:t>50</a:t>
              </a:r>
            </a:p>
          </p:txBody>
        </p:sp>
        <p:sp>
          <p:nvSpPr>
            <p:cNvPr id="34" name="Textfeld 33">
              <a:extLst>
                <a:ext uri="{FF2B5EF4-FFF2-40B4-BE49-F238E27FC236}">
                  <a16:creationId xmlns:a16="http://schemas.microsoft.com/office/drawing/2014/main" id="{40902189-43F3-4CC0-F95F-5C3469828E9F}"/>
                </a:ext>
              </a:extLst>
            </p:cNvPr>
            <p:cNvSpPr txBox="1"/>
            <p:nvPr/>
          </p:nvSpPr>
          <p:spPr>
            <a:xfrm>
              <a:off x="4472597" y="1698219"/>
              <a:ext cx="238326" cy="276999"/>
            </a:xfrm>
            <a:prstGeom prst="rect">
              <a:avLst/>
            </a:prstGeom>
            <a:noFill/>
          </p:spPr>
          <p:txBody>
            <a:bodyPr wrap="square" lIns="0" rIns="0" rtlCol="0">
              <a:spAutoFit/>
            </a:bodyPr>
            <a:lstStyle/>
            <a:p>
              <a:pPr algn="ctr"/>
              <a:r>
                <a:rPr lang="de-DE" sz="1200"/>
                <a:t>60</a:t>
              </a:r>
            </a:p>
          </p:txBody>
        </p:sp>
        <p:sp>
          <p:nvSpPr>
            <p:cNvPr id="35" name="Textfeld 34">
              <a:extLst>
                <a:ext uri="{FF2B5EF4-FFF2-40B4-BE49-F238E27FC236}">
                  <a16:creationId xmlns:a16="http://schemas.microsoft.com/office/drawing/2014/main" id="{1C159E40-919B-DE9E-13DE-E0EFC67BF458}"/>
                </a:ext>
              </a:extLst>
            </p:cNvPr>
            <p:cNvSpPr txBox="1"/>
            <p:nvPr/>
          </p:nvSpPr>
          <p:spPr>
            <a:xfrm>
              <a:off x="4924846" y="1698219"/>
              <a:ext cx="238326" cy="276999"/>
            </a:xfrm>
            <a:prstGeom prst="rect">
              <a:avLst/>
            </a:prstGeom>
            <a:noFill/>
          </p:spPr>
          <p:txBody>
            <a:bodyPr wrap="square" lIns="0" rIns="0" rtlCol="0">
              <a:spAutoFit/>
            </a:bodyPr>
            <a:lstStyle/>
            <a:p>
              <a:pPr algn="ctr"/>
              <a:r>
                <a:rPr lang="de-DE" sz="1200"/>
                <a:t>70</a:t>
              </a:r>
            </a:p>
          </p:txBody>
        </p:sp>
        <p:sp>
          <p:nvSpPr>
            <p:cNvPr id="36" name="Textfeld 35">
              <a:extLst>
                <a:ext uri="{FF2B5EF4-FFF2-40B4-BE49-F238E27FC236}">
                  <a16:creationId xmlns:a16="http://schemas.microsoft.com/office/drawing/2014/main" id="{E1099CCD-5A6F-C0F4-9F40-7E7B23D2397E}"/>
                </a:ext>
              </a:extLst>
            </p:cNvPr>
            <p:cNvSpPr txBox="1"/>
            <p:nvPr/>
          </p:nvSpPr>
          <p:spPr>
            <a:xfrm>
              <a:off x="5393600" y="1698219"/>
              <a:ext cx="238326" cy="276999"/>
            </a:xfrm>
            <a:prstGeom prst="rect">
              <a:avLst/>
            </a:prstGeom>
            <a:noFill/>
          </p:spPr>
          <p:txBody>
            <a:bodyPr wrap="square" lIns="0" rIns="0" rtlCol="0">
              <a:spAutoFit/>
            </a:bodyPr>
            <a:lstStyle/>
            <a:p>
              <a:pPr algn="ctr"/>
              <a:r>
                <a:rPr lang="de-DE" sz="1200"/>
                <a:t>80</a:t>
              </a:r>
            </a:p>
          </p:txBody>
        </p:sp>
        <p:sp>
          <p:nvSpPr>
            <p:cNvPr id="37" name="Textfeld 36">
              <a:extLst>
                <a:ext uri="{FF2B5EF4-FFF2-40B4-BE49-F238E27FC236}">
                  <a16:creationId xmlns:a16="http://schemas.microsoft.com/office/drawing/2014/main" id="{1E142F14-2697-AB03-F658-C502E222AC79}"/>
                </a:ext>
              </a:extLst>
            </p:cNvPr>
            <p:cNvSpPr txBox="1"/>
            <p:nvPr/>
          </p:nvSpPr>
          <p:spPr>
            <a:xfrm>
              <a:off x="5845849" y="1698219"/>
              <a:ext cx="238326" cy="276999"/>
            </a:xfrm>
            <a:prstGeom prst="rect">
              <a:avLst/>
            </a:prstGeom>
            <a:noFill/>
          </p:spPr>
          <p:txBody>
            <a:bodyPr wrap="square" lIns="0" rIns="0" rtlCol="0">
              <a:spAutoFit/>
            </a:bodyPr>
            <a:lstStyle/>
            <a:p>
              <a:pPr algn="ctr"/>
              <a:r>
                <a:rPr lang="de-DE" sz="1200"/>
                <a:t>90</a:t>
              </a:r>
            </a:p>
          </p:txBody>
        </p:sp>
        <p:sp>
          <p:nvSpPr>
            <p:cNvPr id="38" name="Textfeld 37">
              <a:extLst>
                <a:ext uri="{FF2B5EF4-FFF2-40B4-BE49-F238E27FC236}">
                  <a16:creationId xmlns:a16="http://schemas.microsoft.com/office/drawing/2014/main" id="{EDA1E2F5-3B0C-2532-BF61-E1928AEF0836}"/>
                </a:ext>
              </a:extLst>
            </p:cNvPr>
            <p:cNvSpPr txBox="1"/>
            <p:nvPr/>
          </p:nvSpPr>
          <p:spPr>
            <a:xfrm>
              <a:off x="6226926" y="1698219"/>
              <a:ext cx="351603" cy="276999"/>
            </a:xfrm>
            <a:prstGeom prst="rect">
              <a:avLst/>
            </a:prstGeom>
            <a:noFill/>
          </p:spPr>
          <p:txBody>
            <a:bodyPr wrap="square" lIns="0" rIns="0" rtlCol="0">
              <a:spAutoFit/>
            </a:bodyPr>
            <a:lstStyle/>
            <a:p>
              <a:pPr algn="ctr"/>
              <a:r>
                <a:rPr lang="de-DE" sz="1200"/>
                <a:t>100</a:t>
              </a:r>
            </a:p>
          </p:txBody>
        </p:sp>
        <p:sp>
          <p:nvSpPr>
            <p:cNvPr id="39" name="Textfeld 38">
              <a:extLst>
                <a:ext uri="{FF2B5EF4-FFF2-40B4-BE49-F238E27FC236}">
                  <a16:creationId xmlns:a16="http://schemas.microsoft.com/office/drawing/2014/main" id="{B8D17276-B9F1-9290-D9CC-46B246FB1B2C}"/>
                </a:ext>
              </a:extLst>
            </p:cNvPr>
            <p:cNvSpPr txBox="1"/>
            <p:nvPr/>
          </p:nvSpPr>
          <p:spPr>
            <a:xfrm>
              <a:off x="300902" y="2051431"/>
              <a:ext cx="1567789" cy="276999"/>
            </a:xfrm>
            <a:prstGeom prst="rect">
              <a:avLst/>
            </a:prstGeom>
            <a:noFill/>
          </p:spPr>
          <p:txBody>
            <a:bodyPr wrap="square" lIns="0" rtlCol="0">
              <a:spAutoFit/>
            </a:bodyPr>
            <a:lstStyle/>
            <a:p>
              <a:pPr algn="r"/>
              <a:r>
                <a:rPr lang="de-DE" sz="1200"/>
                <a:t>Any adverse </a:t>
              </a:r>
              <a:r>
                <a:rPr lang="de-DE" sz="1200" err="1"/>
                <a:t>events</a:t>
              </a:r>
              <a:endParaRPr lang="de-DE" sz="1200"/>
            </a:p>
          </p:txBody>
        </p:sp>
        <p:sp>
          <p:nvSpPr>
            <p:cNvPr id="40" name="Textfeld 39">
              <a:extLst>
                <a:ext uri="{FF2B5EF4-FFF2-40B4-BE49-F238E27FC236}">
                  <a16:creationId xmlns:a16="http://schemas.microsoft.com/office/drawing/2014/main" id="{A423F269-CC30-C747-6C0A-464A05F80494}"/>
                </a:ext>
              </a:extLst>
            </p:cNvPr>
            <p:cNvSpPr txBox="1"/>
            <p:nvPr/>
          </p:nvSpPr>
          <p:spPr>
            <a:xfrm>
              <a:off x="300903" y="2495409"/>
              <a:ext cx="1567789" cy="276999"/>
            </a:xfrm>
            <a:prstGeom prst="rect">
              <a:avLst/>
            </a:prstGeom>
            <a:noFill/>
          </p:spPr>
          <p:txBody>
            <a:bodyPr wrap="square" lIns="0" rtlCol="0">
              <a:spAutoFit/>
            </a:bodyPr>
            <a:lstStyle/>
            <a:p>
              <a:pPr algn="r"/>
              <a:r>
                <a:rPr lang="de-DE" sz="1200" err="1"/>
                <a:t>Thrombocytopenia</a:t>
              </a:r>
              <a:endParaRPr lang="de-DE" sz="1200"/>
            </a:p>
          </p:txBody>
        </p:sp>
        <p:sp>
          <p:nvSpPr>
            <p:cNvPr id="41" name="Textfeld 40">
              <a:extLst>
                <a:ext uri="{FF2B5EF4-FFF2-40B4-BE49-F238E27FC236}">
                  <a16:creationId xmlns:a16="http://schemas.microsoft.com/office/drawing/2014/main" id="{4221F68D-1C46-411E-6E32-6D0FBEB67B48}"/>
                </a:ext>
              </a:extLst>
            </p:cNvPr>
            <p:cNvSpPr txBox="1"/>
            <p:nvPr/>
          </p:nvSpPr>
          <p:spPr>
            <a:xfrm>
              <a:off x="300903" y="2934185"/>
              <a:ext cx="1567789" cy="276999"/>
            </a:xfrm>
            <a:prstGeom prst="rect">
              <a:avLst/>
            </a:prstGeom>
            <a:noFill/>
          </p:spPr>
          <p:txBody>
            <a:bodyPr wrap="square" lIns="0" rtlCol="0">
              <a:spAutoFit/>
            </a:bodyPr>
            <a:lstStyle/>
            <a:p>
              <a:pPr algn="r"/>
              <a:r>
                <a:rPr lang="de-DE" sz="1200" err="1"/>
                <a:t>Neutropenia</a:t>
              </a:r>
              <a:endParaRPr lang="de-DE" sz="1200"/>
            </a:p>
          </p:txBody>
        </p:sp>
        <p:sp>
          <p:nvSpPr>
            <p:cNvPr id="42" name="Textfeld 41">
              <a:extLst>
                <a:ext uri="{FF2B5EF4-FFF2-40B4-BE49-F238E27FC236}">
                  <a16:creationId xmlns:a16="http://schemas.microsoft.com/office/drawing/2014/main" id="{4EB613F5-0000-8534-02B4-BF5B98F4705C}"/>
                </a:ext>
              </a:extLst>
            </p:cNvPr>
            <p:cNvSpPr txBox="1"/>
            <p:nvPr/>
          </p:nvSpPr>
          <p:spPr>
            <a:xfrm>
              <a:off x="300903" y="3364782"/>
              <a:ext cx="1567789" cy="276999"/>
            </a:xfrm>
            <a:prstGeom prst="rect">
              <a:avLst/>
            </a:prstGeom>
            <a:noFill/>
          </p:spPr>
          <p:txBody>
            <a:bodyPr wrap="square" lIns="0" rtlCol="0">
              <a:spAutoFit/>
            </a:bodyPr>
            <a:lstStyle/>
            <a:p>
              <a:pPr algn="r"/>
              <a:r>
                <a:rPr lang="de-DE" sz="1200"/>
                <a:t>Febrile </a:t>
              </a:r>
              <a:r>
                <a:rPr lang="de-DE" sz="1200" err="1"/>
                <a:t>neutropenia</a:t>
              </a:r>
              <a:endParaRPr lang="de-DE" sz="1200"/>
            </a:p>
          </p:txBody>
        </p:sp>
        <p:sp>
          <p:nvSpPr>
            <p:cNvPr id="43" name="Textfeld 42">
              <a:extLst>
                <a:ext uri="{FF2B5EF4-FFF2-40B4-BE49-F238E27FC236}">
                  <a16:creationId xmlns:a16="http://schemas.microsoft.com/office/drawing/2014/main" id="{77423F89-D4FA-AA8F-EF40-AEC17BA1B156}"/>
                </a:ext>
              </a:extLst>
            </p:cNvPr>
            <p:cNvSpPr txBox="1"/>
            <p:nvPr/>
          </p:nvSpPr>
          <p:spPr>
            <a:xfrm>
              <a:off x="300903" y="3804728"/>
              <a:ext cx="1567789" cy="276999"/>
            </a:xfrm>
            <a:prstGeom prst="rect">
              <a:avLst/>
            </a:prstGeom>
            <a:noFill/>
          </p:spPr>
          <p:txBody>
            <a:bodyPr wrap="square" lIns="0" rtlCol="0">
              <a:spAutoFit/>
            </a:bodyPr>
            <a:lstStyle/>
            <a:p>
              <a:pPr algn="r"/>
              <a:r>
                <a:rPr lang="de-DE" sz="1200" err="1"/>
                <a:t>Pneumonia</a:t>
              </a:r>
              <a:endParaRPr lang="de-DE" sz="1200"/>
            </a:p>
          </p:txBody>
        </p:sp>
        <p:sp>
          <p:nvSpPr>
            <p:cNvPr id="44" name="Textfeld 43">
              <a:extLst>
                <a:ext uri="{FF2B5EF4-FFF2-40B4-BE49-F238E27FC236}">
                  <a16:creationId xmlns:a16="http://schemas.microsoft.com/office/drawing/2014/main" id="{D8E49914-0846-AAD3-ED9F-B3672455C428}"/>
                </a:ext>
              </a:extLst>
            </p:cNvPr>
            <p:cNvSpPr txBox="1"/>
            <p:nvPr/>
          </p:nvSpPr>
          <p:spPr>
            <a:xfrm>
              <a:off x="300903" y="4245558"/>
              <a:ext cx="1567789" cy="276999"/>
            </a:xfrm>
            <a:prstGeom prst="rect">
              <a:avLst/>
            </a:prstGeom>
            <a:noFill/>
          </p:spPr>
          <p:txBody>
            <a:bodyPr wrap="square" lIns="0" rtlCol="0">
              <a:spAutoFit/>
            </a:bodyPr>
            <a:lstStyle/>
            <a:p>
              <a:pPr algn="r"/>
              <a:r>
                <a:rPr lang="de-DE" sz="1200" err="1"/>
                <a:t>Anemia</a:t>
              </a:r>
              <a:endParaRPr lang="de-DE" sz="1200"/>
            </a:p>
          </p:txBody>
        </p:sp>
        <p:sp>
          <p:nvSpPr>
            <p:cNvPr id="45" name="Textfeld 44">
              <a:extLst>
                <a:ext uri="{FF2B5EF4-FFF2-40B4-BE49-F238E27FC236}">
                  <a16:creationId xmlns:a16="http://schemas.microsoft.com/office/drawing/2014/main" id="{1AE2CE8C-36F5-C417-29DA-B45ACA06FAFA}"/>
                </a:ext>
              </a:extLst>
            </p:cNvPr>
            <p:cNvSpPr txBox="1"/>
            <p:nvPr/>
          </p:nvSpPr>
          <p:spPr>
            <a:xfrm>
              <a:off x="300903" y="4678134"/>
              <a:ext cx="1567789" cy="276999"/>
            </a:xfrm>
            <a:prstGeom prst="rect">
              <a:avLst/>
            </a:prstGeom>
            <a:noFill/>
          </p:spPr>
          <p:txBody>
            <a:bodyPr wrap="square" lIns="0" rtlCol="0">
              <a:spAutoFit/>
            </a:bodyPr>
            <a:lstStyle/>
            <a:p>
              <a:pPr algn="r"/>
              <a:r>
                <a:rPr lang="de-DE" sz="1200" err="1"/>
                <a:t>Leukopenia</a:t>
              </a:r>
              <a:endParaRPr lang="de-DE" sz="1200"/>
            </a:p>
          </p:txBody>
        </p:sp>
        <p:sp>
          <p:nvSpPr>
            <p:cNvPr id="46" name="Textfeld 45">
              <a:extLst>
                <a:ext uri="{FF2B5EF4-FFF2-40B4-BE49-F238E27FC236}">
                  <a16:creationId xmlns:a16="http://schemas.microsoft.com/office/drawing/2014/main" id="{041D15B1-36B3-DE5F-DECE-7B0FB9B17576}"/>
                </a:ext>
              </a:extLst>
            </p:cNvPr>
            <p:cNvSpPr txBox="1"/>
            <p:nvPr/>
          </p:nvSpPr>
          <p:spPr>
            <a:xfrm>
              <a:off x="300903" y="5118964"/>
              <a:ext cx="1567789" cy="276999"/>
            </a:xfrm>
            <a:prstGeom prst="rect">
              <a:avLst/>
            </a:prstGeom>
            <a:noFill/>
          </p:spPr>
          <p:txBody>
            <a:bodyPr wrap="square" lIns="0" rtlCol="0">
              <a:spAutoFit/>
            </a:bodyPr>
            <a:lstStyle/>
            <a:p>
              <a:pPr algn="r"/>
              <a:r>
                <a:rPr lang="de-DE" sz="1200" err="1"/>
                <a:t>Hypokalemia</a:t>
              </a:r>
              <a:endParaRPr lang="de-DE" sz="1200"/>
            </a:p>
          </p:txBody>
        </p:sp>
        <p:sp>
          <p:nvSpPr>
            <p:cNvPr id="50" name="Rechteck 49">
              <a:extLst>
                <a:ext uri="{FF2B5EF4-FFF2-40B4-BE49-F238E27FC236}">
                  <a16:creationId xmlns:a16="http://schemas.microsoft.com/office/drawing/2014/main" id="{1E29C442-CEB1-2848-7D4D-6A5171BA41B0}"/>
                </a:ext>
              </a:extLst>
            </p:cNvPr>
            <p:cNvSpPr/>
            <p:nvPr/>
          </p:nvSpPr>
          <p:spPr>
            <a:xfrm>
              <a:off x="1864426" y="2051432"/>
              <a:ext cx="4476857" cy="721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Rechteck 50">
              <a:extLst>
                <a:ext uri="{FF2B5EF4-FFF2-40B4-BE49-F238E27FC236}">
                  <a16:creationId xmlns:a16="http://schemas.microsoft.com/office/drawing/2014/main" id="{70C975F8-D400-2369-CD74-17BF0426F964}"/>
                </a:ext>
              </a:extLst>
            </p:cNvPr>
            <p:cNvSpPr/>
            <p:nvPr/>
          </p:nvSpPr>
          <p:spPr>
            <a:xfrm>
              <a:off x="1864426" y="2127181"/>
              <a:ext cx="4476857" cy="7219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Rechteck 51">
              <a:extLst>
                <a:ext uri="{FF2B5EF4-FFF2-40B4-BE49-F238E27FC236}">
                  <a16:creationId xmlns:a16="http://schemas.microsoft.com/office/drawing/2014/main" id="{9C8E2A9E-F588-23B7-9521-EC331B2E37BA}"/>
                </a:ext>
              </a:extLst>
            </p:cNvPr>
            <p:cNvSpPr/>
            <p:nvPr/>
          </p:nvSpPr>
          <p:spPr>
            <a:xfrm>
              <a:off x="1864426" y="2202930"/>
              <a:ext cx="4378411" cy="721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Rechteck 52">
              <a:extLst>
                <a:ext uri="{FF2B5EF4-FFF2-40B4-BE49-F238E27FC236}">
                  <a16:creationId xmlns:a16="http://schemas.microsoft.com/office/drawing/2014/main" id="{D4B6E1E4-A326-000E-3137-6C0C54CEA96F}"/>
                </a:ext>
              </a:extLst>
            </p:cNvPr>
            <p:cNvSpPr/>
            <p:nvPr/>
          </p:nvSpPr>
          <p:spPr>
            <a:xfrm>
              <a:off x="1864426" y="2278680"/>
              <a:ext cx="4378411" cy="7219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Rechteck 53">
              <a:extLst>
                <a:ext uri="{FF2B5EF4-FFF2-40B4-BE49-F238E27FC236}">
                  <a16:creationId xmlns:a16="http://schemas.microsoft.com/office/drawing/2014/main" id="{335DB27A-873D-220A-60C4-1867A83FFDBE}"/>
                </a:ext>
              </a:extLst>
            </p:cNvPr>
            <p:cNvSpPr/>
            <p:nvPr/>
          </p:nvSpPr>
          <p:spPr>
            <a:xfrm>
              <a:off x="1864426" y="2492756"/>
              <a:ext cx="2076537"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Rechteck 54">
              <a:extLst>
                <a:ext uri="{FF2B5EF4-FFF2-40B4-BE49-F238E27FC236}">
                  <a16:creationId xmlns:a16="http://schemas.microsoft.com/office/drawing/2014/main" id="{5AA0234C-2C7C-C430-1FB4-E01A28984510}"/>
                </a:ext>
              </a:extLst>
            </p:cNvPr>
            <p:cNvSpPr/>
            <p:nvPr/>
          </p:nvSpPr>
          <p:spPr>
            <a:xfrm>
              <a:off x="1864426" y="2568506"/>
              <a:ext cx="2037649" cy="72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7D930F91-C95D-CE9D-C675-030A9988607A}"/>
                </a:ext>
              </a:extLst>
            </p:cNvPr>
            <p:cNvSpPr/>
            <p:nvPr/>
          </p:nvSpPr>
          <p:spPr>
            <a:xfrm>
              <a:off x="1864426" y="2644255"/>
              <a:ext cx="1796521" cy="7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Rechteck 56">
              <a:extLst>
                <a:ext uri="{FF2B5EF4-FFF2-40B4-BE49-F238E27FC236}">
                  <a16:creationId xmlns:a16="http://schemas.microsoft.com/office/drawing/2014/main" id="{B88AC285-B599-024B-A227-C5F6D0472077}"/>
                </a:ext>
              </a:extLst>
            </p:cNvPr>
            <p:cNvSpPr/>
            <p:nvPr/>
          </p:nvSpPr>
          <p:spPr>
            <a:xfrm>
              <a:off x="1864426" y="2720005"/>
              <a:ext cx="1732849" cy="72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Rechteck 57">
              <a:extLst>
                <a:ext uri="{FF2B5EF4-FFF2-40B4-BE49-F238E27FC236}">
                  <a16:creationId xmlns:a16="http://schemas.microsoft.com/office/drawing/2014/main" id="{9B98DDEF-4BF2-EDF2-2D6D-A1143797A71D}"/>
                </a:ext>
              </a:extLst>
            </p:cNvPr>
            <p:cNvSpPr/>
            <p:nvPr/>
          </p:nvSpPr>
          <p:spPr>
            <a:xfrm>
              <a:off x="1864426" y="2930906"/>
              <a:ext cx="1935398"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Rechteck 58">
              <a:extLst>
                <a:ext uri="{FF2B5EF4-FFF2-40B4-BE49-F238E27FC236}">
                  <a16:creationId xmlns:a16="http://schemas.microsoft.com/office/drawing/2014/main" id="{E54344C3-9210-2256-8C6E-97995B2C224D}"/>
                </a:ext>
              </a:extLst>
            </p:cNvPr>
            <p:cNvSpPr/>
            <p:nvPr/>
          </p:nvSpPr>
          <p:spPr>
            <a:xfrm>
              <a:off x="1864426" y="3006656"/>
              <a:ext cx="1904299" cy="72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Rechteck 59">
              <a:extLst>
                <a:ext uri="{FF2B5EF4-FFF2-40B4-BE49-F238E27FC236}">
                  <a16:creationId xmlns:a16="http://schemas.microsoft.com/office/drawing/2014/main" id="{6675444D-0017-3E9E-9376-0A2E53D8C21A}"/>
                </a:ext>
              </a:extLst>
            </p:cNvPr>
            <p:cNvSpPr/>
            <p:nvPr/>
          </p:nvSpPr>
          <p:spPr>
            <a:xfrm>
              <a:off x="1864426" y="3082405"/>
              <a:ext cx="1285961" cy="7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Rechteck 60">
              <a:extLst>
                <a:ext uri="{FF2B5EF4-FFF2-40B4-BE49-F238E27FC236}">
                  <a16:creationId xmlns:a16="http://schemas.microsoft.com/office/drawing/2014/main" id="{E32F1098-C96C-4350-7558-A633DB46F2A9}"/>
                </a:ext>
              </a:extLst>
            </p:cNvPr>
            <p:cNvSpPr/>
            <p:nvPr/>
          </p:nvSpPr>
          <p:spPr>
            <a:xfrm>
              <a:off x="1864426" y="3158155"/>
              <a:ext cx="1285961" cy="72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76" name="Gruppieren 75">
              <a:extLst>
                <a:ext uri="{FF2B5EF4-FFF2-40B4-BE49-F238E27FC236}">
                  <a16:creationId xmlns:a16="http://schemas.microsoft.com/office/drawing/2014/main" id="{93E8F914-52B8-6BB3-3164-CE2E3B627CB2}"/>
                </a:ext>
              </a:extLst>
            </p:cNvPr>
            <p:cNvGrpSpPr/>
            <p:nvPr/>
          </p:nvGrpSpPr>
          <p:grpSpPr>
            <a:xfrm>
              <a:off x="1857871" y="3369056"/>
              <a:ext cx="1941953" cy="299248"/>
              <a:chOff x="1864426" y="3322105"/>
              <a:chExt cx="1935398" cy="299248"/>
            </a:xfrm>
          </p:grpSpPr>
          <p:sp>
            <p:nvSpPr>
              <p:cNvPr id="62" name="Rechteck 61">
                <a:extLst>
                  <a:ext uri="{FF2B5EF4-FFF2-40B4-BE49-F238E27FC236}">
                    <a16:creationId xmlns:a16="http://schemas.microsoft.com/office/drawing/2014/main" id="{9A6E0623-CBC0-CDC3-7CA0-454A6F836F27}"/>
                  </a:ext>
                </a:extLst>
              </p:cNvPr>
              <p:cNvSpPr/>
              <p:nvPr/>
            </p:nvSpPr>
            <p:spPr>
              <a:xfrm>
                <a:off x="1864426" y="3322105"/>
                <a:ext cx="1935398"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Rechteck 62">
                <a:extLst>
                  <a:ext uri="{FF2B5EF4-FFF2-40B4-BE49-F238E27FC236}">
                    <a16:creationId xmlns:a16="http://schemas.microsoft.com/office/drawing/2014/main" id="{4F9D85EE-7653-669A-6FF6-0A62910BD977}"/>
                  </a:ext>
                </a:extLst>
              </p:cNvPr>
              <p:cNvSpPr/>
              <p:nvPr/>
            </p:nvSpPr>
            <p:spPr>
              <a:xfrm>
                <a:off x="1864426" y="3397855"/>
                <a:ext cx="1904299" cy="7199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Rechteck 63">
                <a:extLst>
                  <a:ext uri="{FF2B5EF4-FFF2-40B4-BE49-F238E27FC236}">
                    <a16:creationId xmlns:a16="http://schemas.microsoft.com/office/drawing/2014/main" id="{F6AB073F-39B8-2620-9CC0-8592B05E74D5}"/>
                  </a:ext>
                </a:extLst>
              </p:cNvPr>
              <p:cNvSpPr/>
              <p:nvPr/>
            </p:nvSpPr>
            <p:spPr>
              <a:xfrm>
                <a:off x="1864426" y="3473604"/>
                <a:ext cx="847811" cy="71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Rechteck 64">
                <a:extLst>
                  <a:ext uri="{FF2B5EF4-FFF2-40B4-BE49-F238E27FC236}">
                    <a16:creationId xmlns:a16="http://schemas.microsoft.com/office/drawing/2014/main" id="{5B592EDF-363A-E62C-5CCB-193E7A472EAA}"/>
                  </a:ext>
                </a:extLst>
              </p:cNvPr>
              <p:cNvSpPr/>
              <p:nvPr/>
            </p:nvSpPr>
            <p:spPr>
              <a:xfrm>
                <a:off x="1864426" y="3549354"/>
                <a:ext cx="847811" cy="7199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75" name="Gruppieren 74">
              <a:extLst>
                <a:ext uri="{FF2B5EF4-FFF2-40B4-BE49-F238E27FC236}">
                  <a16:creationId xmlns:a16="http://schemas.microsoft.com/office/drawing/2014/main" id="{D3DFC4D2-685C-A5E4-42DA-09DCB20FD928}"/>
                </a:ext>
              </a:extLst>
            </p:cNvPr>
            <p:cNvGrpSpPr/>
            <p:nvPr/>
          </p:nvGrpSpPr>
          <p:grpSpPr>
            <a:xfrm>
              <a:off x="1840216" y="3807206"/>
              <a:ext cx="1295083" cy="299248"/>
              <a:chOff x="1864426" y="3760255"/>
              <a:chExt cx="1270873" cy="299248"/>
            </a:xfrm>
          </p:grpSpPr>
          <p:sp>
            <p:nvSpPr>
              <p:cNvPr id="66" name="Rechteck 65">
                <a:extLst>
                  <a:ext uri="{FF2B5EF4-FFF2-40B4-BE49-F238E27FC236}">
                    <a16:creationId xmlns:a16="http://schemas.microsoft.com/office/drawing/2014/main" id="{F370E046-A06E-7B28-99E5-654FF71687E0}"/>
                  </a:ext>
                </a:extLst>
              </p:cNvPr>
              <p:cNvSpPr/>
              <p:nvPr/>
            </p:nvSpPr>
            <p:spPr>
              <a:xfrm>
                <a:off x="1864426" y="3760255"/>
                <a:ext cx="1065531"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7" name="Rechteck 66">
                <a:extLst>
                  <a:ext uri="{FF2B5EF4-FFF2-40B4-BE49-F238E27FC236}">
                    <a16:creationId xmlns:a16="http://schemas.microsoft.com/office/drawing/2014/main" id="{87472AB9-D105-6800-0886-F8974EF5DEDE}"/>
                  </a:ext>
                </a:extLst>
              </p:cNvPr>
              <p:cNvSpPr/>
              <p:nvPr/>
            </p:nvSpPr>
            <p:spPr>
              <a:xfrm>
                <a:off x="1864426" y="3836006"/>
                <a:ext cx="903811" cy="7199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Rechteck 67">
                <a:extLst>
                  <a:ext uri="{FF2B5EF4-FFF2-40B4-BE49-F238E27FC236}">
                    <a16:creationId xmlns:a16="http://schemas.microsoft.com/office/drawing/2014/main" id="{7E000433-982F-13E0-4502-ABB8EA67B577}"/>
                  </a:ext>
                </a:extLst>
              </p:cNvPr>
              <p:cNvSpPr/>
              <p:nvPr/>
            </p:nvSpPr>
            <p:spPr>
              <a:xfrm>
                <a:off x="1864426" y="3911755"/>
                <a:ext cx="1270873" cy="719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Rechteck 68">
                <a:extLst>
                  <a:ext uri="{FF2B5EF4-FFF2-40B4-BE49-F238E27FC236}">
                    <a16:creationId xmlns:a16="http://schemas.microsoft.com/office/drawing/2014/main" id="{FBE227C8-1102-8AC1-A125-E1D99D32E4B8}"/>
                  </a:ext>
                </a:extLst>
              </p:cNvPr>
              <p:cNvSpPr/>
              <p:nvPr/>
            </p:nvSpPr>
            <p:spPr>
              <a:xfrm>
                <a:off x="1864426" y="3987504"/>
                <a:ext cx="1130386" cy="7199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74" name="Gruppieren 73">
              <a:extLst>
                <a:ext uri="{FF2B5EF4-FFF2-40B4-BE49-F238E27FC236}">
                  <a16:creationId xmlns:a16="http://schemas.microsoft.com/office/drawing/2014/main" id="{E3624F8D-7B36-3F1D-FA66-ACFE10209183}"/>
                </a:ext>
              </a:extLst>
            </p:cNvPr>
            <p:cNvGrpSpPr/>
            <p:nvPr/>
          </p:nvGrpSpPr>
          <p:grpSpPr>
            <a:xfrm>
              <a:off x="1840216" y="4245356"/>
              <a:ext cx="1310172" cy="299249"/>
              <a:chOff x="1864426" y="4198405"/>
              <a:chExt cx="1285961" cy="299249"/>
            </a:xfrm>
          </p:grpSpPr>
          <p:sp>
            <p:nvSpPr>
              <p:cNvPr id="70" name="Rechteck 69">
                <a:extLst>
                  <a:ext uri="{FF2B5EF4-FFF2-40B4-BE49-F238E27FC236}">
                    <a16:creationId xmlns:a16="http://schemas.microsoft.com/office/drawing/2014/main" id="{F944137A-506A-B5C6-3FC2-FD4B972B727E}"/>
                  </a:ext>
                </a:extLst>
              </p:cNvPr>
              <p:cNvSpPr/>
              <p:nvPr/>
            </p:nvSpPr>
            <p:spPr>
              <a:xfrm>
                <a:off x="1864426" y="4198405"/>
                <a:ext cx="1285961" cy="716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Rechteck 70">
                <a:extLst>
                  <a:ext uri="{FF2B5EF4-FFF2-40B4-BE49-F238E27FC236}">
                    <a16:creationId xmlns:a16="http://schemas.microsoft.com/office/drawing/2014/main" id="{F014DF11-7F3D-C6C5-1281-CA2F7786531F}"/>
                  </a:ext>
                </a:extLst>
              </p:cNvPr>
              <p:cNvSpPr/>
              <p:nvPr/>
            </p:nvSpPr>
            <p:spPr>
              <a:xfrm>
                <a:off x="1864426" y="4274156"/>
                <a:ext cx="1177224" cy="7167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Rechteck 71">
                <a:extLst>
                  <a:ext uri="{FF2B5EF4-FFF2-40B4-BE49-F238E27FC236}">
                    <a16:creationId xmlns:a16="http://schemas.microsoft.com/office/drawing/2014/main" id="{674FD8F7-5CA3-1DFB-39C6-DF8605F5DCC7}"/>
                  </a:ext>
                </a:extLst>
              </p:cNvPr>
              <p:cNvSpPr/>
              <p:nvPr/>
            </p:nvSpPr>
            <p:spPr>
              <a:xfrm>
                <a:off x="1864426" y="4349905"/>
                <a:ext cx="1009211" cy="7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Rechteck 72">
                <a:extLst>
                  <a:ext uri="{FF2B5EF4-FFF2-40B4-BE49-F238E27FC236}">
                    <a16:creationId xmlns:a16="http://schemas.microsoft.com/office/drawing/2014/main" id="{65204778-484E-0A76-5B1F-7EC92429E736}"/>
                  </a:ext>
                </a:extLst>
              </p:cNvPr>
              <p:cNvSpPr/>
              <p:nvPr/>
            </p:nvSpPr>
            <p:spPr>
              <a:xfrm>
                <a:off x="1864426" y="4425654"/>
                <a:ext cx="903811" cy="72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78" name="Rechteck 77">
              <a:extLst>
                <a:ext uri="{FF2B5EF4-FFF2-40B4-BE49-F238E27FC236}">
                  <a16:creationId xmlns:a16="http://schemas.microsoft.com/office/drawing/2014/main" id="{42951066-4EA0-AA9C-C41E-65EDB0EFAC77}"/>
                </a:ext>
              </a:extLst>
            </p:cNvPr>
            <p:cNvSpPr/>
            <p:nvPr/>
          </p:nvSpPr>
          <p:spPr>
            <a:xfrm>
              <a:off x="1840216" y="4686681"/>
              <a:ext cx="950609" cy="716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 name="Rechteck 78">
              <a:extLst>
                <a:ext uri="{FF2B5EF4-FFF2-40B4-BE49-F238E27FC236}">
                  <a16:creationId xmlns:a16="http://schemas.microsoft.com/office/drawing/2014/main" id="{44D4D6A4-73DA-BD68-5AD1-79868529AE6D}"/>
                </a:ext>
              </a:extLst>
            </p:cNvPr>
            <p:cNvSpPr/>
            <p:nvPr/>
          </p:nvSpPr>
          <p:spPr>
            <a:xfrm>
              <a:off x="1840216" y="4762432"/>
              <a:ext cx="950609" cy="7167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0" name="Rechteck 79">
              <a:extLst>
                <a:ext uri="{FF2B5EF4-FFF2-40B4-BE49-F238E27FC236}">
                  <a16:creationId xmlns:a16="http://schemas.microsoft.com/office/drawing/2014/main" id="{4F3027FA-1351-6FB6-87CA-75D75EBE889A}"/>
                </a:ext>
              </a:extLst>
            </p:cNvPr>
            <p:cNvSpPr/>
            <p:nvPr/>
          </p:nvSpPr>
          <p:spPr>
            <a:xfrm>
              <a:off x="1840216" y="4838181"/>
              <a:ext cx="553734" cy="7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1" name="Rechteck 80">
              <a:extLst>
                <a:ext uri="{FF2B5EF4-FFF2-40B4-BE49-F238E27FC236}">
                  <a16:creationId xmlns:a16="http://schemas.microsoft.com/office/drawing/2014/main" id="{66CD2A3F-89DE-FBC0-874C-4C2EC38BC3EE}"/>
                </a:ext>
              </a:extLst>
            </p:cNvPr>
            <p:cNvSpPr/>
            <p:nvPr/>
          </p:nvSpPr>
          <p:spPr>
            <a:xfrm>
              <a:off x="1840217" y="4913930"/>
              <a:ext cx="553734" cy="7167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2" name="Rechteck 81">
              <a:extLst>
                <a:ext uri="{FF2B5EF4-FFF2-40B4-BE49-F238E27FC236}">
                  <a16:creationId xmlns:a16="http://schemas.microsoft.com/office/drawing/2014/main" id="{B59A3846-C305-62B0-1DE3-DB89C34D72C2}"/>
                </a:ext>
              </a:extLst>
            </p:cNvPr>
            <p:cNvSpPr/>
            <p:nvPr/>
          </p:nvSpPr>
          <p:spPr>
            <a:xfrm>
              <a:off x="1840217" y="5124831"/>
              <a:ext cx="553734" cy="716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3" name="Rechteck 82">
              <a:extLst>
                <a:ext uri="{FF2B5EF4-FFF2-40B4-BE49-F238E27FC236}">
                  <a16:creationId xmlns:a16="http://schemas.microsoft.com/office/drawing/2014/main" id="{6BAA5634-E4B9-910E-9B31-1D50676E5569}"/>
                </a:ext>
              </a:extLst>
            </p:cNvPr>
            <p:cNvSpPr/>
            <p:nvPr/>
          </p:nvSpPr>
          <p:spPr>
            <a:xfrm>
              <a:off x="1840216" y="5200582"/>
              <a:ext cx="499759" cy="72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4" name="Rechteck 83">
              <a:extLst>
                <a:ext uri="{FF2B5EF4-FFF2-40B4-BE49-F238E27FC236}">
                  <a16:creationId xmlns:a16="http://schemas.microsoft.com/office/drawing/2014/main" id="{2BB4BCE1-7926-E416-6C00-0941549689AD}"/>
                </a:ext>
              </a:extLst>
            </p:cNvPr>
            <p:cNvSpPr/>
            <p:nvPr/>
          </p:nvSpPr>
          <p:spPr>
            <a:xfrm>
              <a:off x="1840216" y="5276330"/>
              <a:ext cx="525159" cy="7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5" name="Rechteck 84">
              <a:extLst>
                <a:ext uri="{FF2B5EF4-FFF2-40B4-BE49-F238E27FC236}">
                  <a16:creationId xmlns:a16="http://schemas.microsoft.com/office/drawing/2014/main" id="{3B30F779-7DE2-B904-77C9-31B490AB2E1D}"/>
                </a:ext>
              </a:extLst>
            </p:cNvPr>
            <p:cNvSpPr/>
            <p:nvPr/>
          </p:nvSpPr>
          <p:spPr>
            <a:xfrm>
              <a:off x="1840217" y="5352080"/>
              <a:ext cx="499758" cy="72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7" name="Gerade Verbindung 46">
              <a:extLst>
                <a:ext uri="{FF2B5EF4-FFF2-40B4-BE49-F238E27FC236}">
                  <a16:creationId xmlns:a16="http://schemas.microsoft.com/office/drawing/2014/main" id="{A366BB31-9DB6-23BE-E872-EBA3CCF56CC9}"/>
                </a:ext>
              </a:extLst>
            </p:cNvPr>
            <p:cNvCxnSpPr>
              <a:cxnSpLocks/>
            </p:cNvCxnSpPr>
            <p:nvPr/>
          </p:nvCxnSpPr>
          <p:spPr>
            <a:xfrm flipH="1">
              <a:off x="1842977" y="1975218"/>
              <a:ext cx="14894" cy="35018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7" name="Gruppieren 186">
            <a:extLst>
              <a:ext uri="{FF2B5EF4-FFF2-40B4-BE49-F238E27FC236}">
                <a16:creationId xmlns:a16="http://schemas.microsoft.com/office/drawing/2014/main" id="{EB439D80-F34B-31F5-8F0A-BEBC695E5665}"/>
              </a:ext>
            </a:extLst>
          </p:cNvPr>
          <p:cNvGrpSpPr/>
          <p:nvPr/>
        </p:nvGrpSpPr>
        <p:grpSpPr>
          <a:xfrm>
            <a:off x="5518336" y="5062656"/>
            <a:ext cx="1784957" cy="830997"/>
            <a:chOff x="4240692" y="4634583"/>
            <a:chExt cx="1784957" cy="830997"/>
          </a:xfrm>
        </p:grpSpPr>
        <p:sp>
          <p:nvSpPr>
            <p:cNvPr id="175" name="Rechteck 174">
              <a:extLst>
                <a:ext uri="{FF2B5EF4-FFF2-40B4-BE49-F238E27FC236}">
                  <a16:creationId xmlns:a16="http://schemas.microsoft.com/office/drawing/2014/main" id="{92EC7517-AA4B-A6FC-3C6E-572A1B62FEB5}"/>
                </a:ext>
              </a:extLst>
            </p:cNvPr>
            <p:cNvSpPr/>
            <p:nvPr/>
          </p:nvSpPr>
          <p:spPr>
            <a:xfrm>
              <a:off x="4240692" y="4684156"/>
              <a:ext cx="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6" name="Textfeld 175">
              <a:extLst>
                <a:ext uri="{FF2B5EF4-FFF2-40B4-BE49-F238E27FC236}">
                  <a16:creationId xmlns:a16="http://schemas.microsoft.com/office/drawing/2014/main" id="{250FFE24-D5CC-7DEF-36BA-FEC68389EC4A}"/>
                </a:ext>
              </a:extLst>
            </p:cNvPr>
            <p:cNvSpPr txBox="1"/>
            <p:nvPr/>
          </p:nvSpPr>
          <p:spPr>
            <a:xfrm>
              <a:off x="4457860" y="4634583"/>
              <a:ext cx="1567789" cy="830997"/>
            </a:xfrm>
            <a:prstGeom prst="rect">
              <a:avLst/>
            </a:prstGeom>
            <a:noFill/>
          </p:spPr>
          <p:txBody>
            <a:bodyPr wrap="square" lIns="0" rtlCol="0">
              <a:spAutoFit/>
            </a:bodyPr>
            <a:lstStyle/>
            <a:p>
              <a:r>
                <a:rPr lang="de-DE" sz="1200" err="1"/>
                <a:t>Ven</a:t>
              </a:r>
              <a:r>
                <a:rPr lang="de-DE" sz="1200"/>
                <a:t> + </a:t>
              </a:r>
              <a:r>
                <a:rPr lang="de-DE" sz="1200" err="1"/>
                <a:t>Aza</a:t>
              </a:r>
              <a:r>
                <a:rPr lang="de-DE" sz="1200"/>
                <a:t> 100% OS</a:t>
              </a:r>
            </a:p>
            <a:p>
              <a:r>
                <a:rPr lang="de-DE" sz="1200" err="1"/>
                <a:t>Ven</a:t>
              </a:r>
              <a:r>
                <a:rPr lang="de-DE" sz="1200"/>
                <a:t> + </a:t>
              </a:r>
              <a:r>
                <a:rPr lang="de-DE" sz="1200" err="1"/>
                <a:t>Aza</a:t>
              </a:r>
              <a:r>
                <a:rPr lang="de-DE" sz="1200"/>
                <a:t> 75% OS</a:t>
              </a:r>
            </a:p>
            <a:p>
              <a:r>
                <a:rPr lang="de-DE" sz="1200" err="1"/>
                <a:t>Pbo</a:t>
              </a:r>
              <a:r>
                <a:rPr lang="de-DE" sz="1200"/>
                <a:t> + </a:t>
              </a:r>
              <a:r>
                <a:rPr lang="de-DE" sz="1200" err="1"/>
                <a:t>Aza</a:t>
              </a:r>
              <a:r>
                <a:rPr lang="de-DE" sz="1200"/>
                <a:t> 100% OS</a:t>
              </a:r>
            </a:p>
            <a:p>
              <a:r>
                <a:rPr lang="de-DE" sz="1200" err="1"/>
                <a:t>Pbo</a:t>
              </a:r>
              <a:r>
                <a:rPr lang="de-DE" sz="1200"/>
                <a:t> + </a:t>
              </a:r>
              <a:r>
                <a:rPr lang="de-DE" sz="1200" err="1"/>
                <a:t>Aza</a:t>
              </a:r>
              <a:r>
                <a:rPr lang="de-DE" sz="1200"/>
                <a:t> 75% OS</a:t>
              </a:r>
            </a:p>
          </p:txBody>
        </p:sp>
        <p:sp>
          <p:nvSpPr>
            <p:cNvPr id="180" name="Rechteck 179">
              <a:extLst>
                <a:ext uri="{FF2B5EF4-FFF2-40B4-BE49-F238E27FC236}">
                  <a16:creationId xmlns:a16="http://schemas.microsoft.com/office/drawing/2014/main" id="{3657E781-09EA-DC4C-F5D1-333A0628F393}"/>
                </a:ext>
              </a:extLst>
            </p:cNvPr>
            <p:cNvSpPr/>
            <p:nvPr/>
          </p:nvSpPr>
          <p:spPr>
            <a:xfrm>
              <a:off x="4240692" y="4885544"/>
              <a:ext cx="144000" cy="144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1" name="Rechteck 180">
              <a:extLst>
                <a:ext uri="{FF2B5EF4-FFF2-40B4-BE49-F238E27FC236}">
                  <a16:creationId xmlns:a16="http://schemas.microsoft.com/office/drawing/2014/main" id="{31293DE2-3A7B-0199-3D73-4878722E2DF8}"/>
                </a:ext>
              </a:extLst>
            </p:cNvPr>
            <p:cNvSpPr/>
            <p:nvPr/>
          </p:nvSpPr>
          <p:spPr>
            <a:xfrm>
              <a:off x="4240692" y="5067882"/>
              <a:ext cx="144000" cy="14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2" name="Rechteck 181">
              <a:extLst>
                <a:ext uri="{FF2B5EF4-FFF2-40B4-BE49-F238E27FC236}">
                  <a16:creationId xmlns:a16="http://schemas.microsoft.com/office/drawing/2014/main" id="{6A6C3B50-876D-0E58-3969-AC45A9BAFD15}"/>
                </a:ext>
              </a:extLst>
            </p:cNvPr>
            <p:cNvSpPr/>
            <p:nvPr/>
          </p:nvSpPr>
          <p:spPr>
            <a:xfrm>
              <a:off x="4240692" y="5250219"/>
              <a:ext cx="144000" cy="144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29495336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A3A9DDE2-0241-409D-A5CB-5FCABCC948EF}"/>
              </a:ext>
            </a:extLst>
          </p:cNvPr>
          <p:cNvSpPr>
            <a:spLocks noGrp="1"/>
          </p:cNvSpPr>
          <p:nvPr>
            <p:ph type="ftr" sz="quarter" idx="10"/>
          </p:nvPr>
        </p:nvSpPr>
        <p:spPr/>
        <p:txBody>
          <a:bodyPr/>
          <a:lstStyle/>
          <a:p>
            <a:r>
              <a:rPr lang="en-GB" b="1"/>
              <a:t>Aza, </a:t>
            </a:r>
            <a:r>
              <a:rPr lang="en-GB"/>
              <a:t>azacytidine; </a:t>
            </a:r>
            <a:r>
              <a:rPr lang="en-GB" b="1"/>
              <a:t>CR, </a:t>
            </a:r>
            <a:r>
              <a:rPr lang="en-GB"/>
              <a:t>complete remission; </a:t>
            </a:r>
            <a:r>
              <a:rPr lang="en-GB" b="1" err="1"/>
              <a:t>CRi</a:t>
            </a:r>
            <a:r>
              <a:rPr lang="en-GB" b="1"/>
              <a:t>,</a:t>
            </a:r>
            <a:r>
              <a:rPr lang="en-GB"/>
              <a:t> CR with incomplete count recovery; </a:t>
            </a:r>
            <a:r>
              <a:rPr lang="en-GB" b="1"/>
              <a:t>OS,</a:t>
            </a:r>
            <a:r>
              <a:rPr lang="en-GB"/>
              <a:t> overall survival; </a:t>
            </a:r>
            <a:r>
              <a:rPr lang="en-GB" b="1"/>
              <a:t>Ven, </a:t>
            </a:r>
            <a:r>
              <a:rPr lang="en-GB" err="1"/>
              <a:t>venetoclax</a:t>
            </a:r>
            <a:r>
              <a:rPr lang="en-GB"/>
              <a:t>. </a:t>
            </a:r>
            <a:endParaRPr lang="en-GB" b="1"/>
          </a:p>
          <a:p>
            <a:r>
              <a:rPr lang="en-GB" b="1" err="1"/>
              <a:t>Pratz</a:t>
            </a:r>
            <a:r>
              <a:rPr lang="en-GB" b="1"/>
              <a:t> et al, Abstract #219 presented at ASH 2022. </a:t>
            </a:r>
          </a:p>
        </p:txBody>
      </p:sp>
      <p:sp>
        <p:nvSpPr>
          <p:cNvPr id="4" name="Titel 3">
            <a:extLst>
              <a:ext uri="{FF2B5EF4-FFF2-40B4-BE49-F238E27FC236}">
                <a16:creationId xmlns:a16="http://schemas.microsoft.com/office/drawing/2014/main" id="{02C62C1F-9F75-F048-962B-8C644CC61153}"/>
              </a:ext>
            </a:extLst>
          </p:cNvPr>
          <p:cNvSpPr>
            <a:spLocks noGrp="1"/>
          </p:cNvSpPr>
          <p:nvPr>
            <p:ph type="title"/>
          </p:nvPr>
        </p:nvSpPr>
        <p:spPr/>
        <p:txBody>
          <a:bodyPr/>
          <a:lstStyle/>
          <a:p>
            <a:r>
              <a:rPr lang="de-DE" err="1"/>
              <a:t>Conclusions</a:t>
            </a:r>
            <a:endParaRPr lang="de-DE"/>
          </a:p>
        </p:txBody>
      </p:sp>
      <p:sp>
        <p:nvSpPr>
          <p:cNvPr id="8" name="Inhaltsplatzhalter 7">
            <a:extLst>
              <a:ext uri="{FF2B5EF4-FFF2-40B4-BE49-F238E27FC236}">
                <a16:creationId xmlns:a16="http://schemas.microsoft.com/office/drawing/2014/main" id="{E3749E63-6BE6-C14B-8566-6EA769800FFF}"/>
              </a:ext>
            </a:extLst>
          </p:cNvPr>
          <p:cNvSpPr>
            <a:spLocks noGrp="1"/>
          </p:cNvSpPr>
          <p:nvPr>
            <p:ph idx="1"/>
          </p:nvPr>
        </p:nvSpPr>
        <p:spPr/>
        <p:txBody>
          <a:bodyPr/>
          <a:lstStyle/>
          <a:p>
            <a:r>
              <a:rPr lang="de-DE"/>
              <a:t>The VIALE-A </a:t>
            </a:r>
            <a:r>
              <a:rPr lang="de-DE" err="1"/>
              <a:t>study</a:t>
            </a:r>
            <a:r>
              <a:rPr lang="de-DE"/>
              <a:t> </a:t>
            </a:r>
            <a:r>
              <a:rPr lang="de-DE" err="1"/>
              <a:t>demonstrates</a:t>
            </a:r>
            <a:r>
              <a:rPr lang="de-DE"/>
              <a:t> favorable </a:t>
            </a:r>
            <a:r>
              <a:rPr lang="de-DE" err="1"/>
              <a:t>benefit</a:t>
            </a:r>
            <a:r>
              <a:rPr lang="de-DE"/>
              <a:t> </a:t>
            </a:r>
            <a:r>
              <a:rPr lang="de-DE" err="1"/>
              <a:t>risk</a:t>
            </a:r>
            <a:r>
              <a:rPr lang="de-DE"/>
              <a:t> </a:t>
            </a:r>
            <a:r>
              <a:rPr lang="de-DE" err="1"/>
              <a:t>of</a:t>
            </a:r>
            <a:r>
              <a:rPr lang="de-DE"/>
              <a:t> </a:t>
            </a:r>
            <a:r>
              <a:rPr lang="de-DE" err="1"/>
              <a:t>Ven</a:t>
            </a:r>
            <a:r>
              <a:rPr lang="de-DE"/>
              <a:t> + </a:t>
            </a:r>
            <a:r>
              <a:rPr lang="de-DE" err="1"/>
              <a:t>Aza</a:t>
            </a:r>
            <a:r>
              <a:rPr lang="de-DE"/>
              <a:t> in </a:t>
            </a:r>
            <a:r>
              <a:rPr lang="de-DE" err="1"/>
              <a:t>newly</a:t>
            </a:r>
            <a:r>
              <a:rPr lang="de-DE"/>
              <a:t> </a:t>
            </a:r>
            <a:r>
              <a:rPr lang="de-DE" err="1"/>
              <a:t>diagnosed</a:t>
            </a:r>
            <a:r>
              <a:rPr lang="de-DE"/>
              <a:t> AML </a:t>
            </a:r>
            <a:r>
              <a:rPr lang="de-DE" err="1"/>
              <a:t>patients</a:t>
            </a:r>
            <a:r>
              <a:rPr lang="de-DE"/>
              <a:t> </a:t>
            </a:r>
            <a:r>
              <a:rPr lang="de-DE" err="1"/>
              <a:t>who</a:t>
            </a:r>
            <a:r>
              <a:rPr lang="de-DE"/>
              <a:t> </a:t>
            </a:r>
            <a:r>
              <a:rPr lang="de-DE" err="1"/>
              <a:t>are</a:t>
            </a:r>
            <a:r>
              <a:rPr lang="de-DE"/>
              <a:t> </a:t>
            </a:r>
            <a:r>
              <a:rPr lang="de-DE" err="1"/>
              <a:t>ineligible</a:t>
            </a:r>
            <a:r>
              <a:rPr lang="de-DE"/>
              <a:t> </a:t>
            </a:r>
            <a:r>
              <a:rPr lang="de-DE" err="1"/>
              <a:t>to</a:t>
            </a:r>
            <a:r>
              <a:rPr lang="de-DE"/>
              <a:t> </a:t>
            </a:r>
            <a:r>
              <a:rPr lang="de-DE" err="1"/>
              <a:t>receive</a:t>
            </a:r>
            <a:r>
              <a:rPr lang="de-DE"/>
              <a:t> intensive </a:t>
            </a:r>
            <a:r>
              <a:rPr lang="de-DE" err="1"/>
              <a:t>chemotherapy</a:t>
            </a:r>
            <a:r>
              <a:rPr lang="de-DE"/>
              <a:t> </a:t>
            </a:r>
          </a:p>
          <a:p>
            <a:r>
              <a:rPr lang="de-DE"/>
              <a:t>The 100% OS </a:t>
            </a:r>
            <a:r>
              <a:rPr lang="de-DE" err="1"/>
              <a:t>analysis</a:t>
            </a:r>
            <a:r>
              <a:rPr lang="de-DE"/>
              <a:t> </a:t>
            </a:r>
            <a:r>
              <a:rPr lang="de-DE" err="1"/>
              <a:t>shows</a:t>
            </a:r>
            <a:r>
              <a:rPr lang="de-DE"/>
              <a:t> </a:t>
            </a:r>
            <a:r>
              <a:rPr lang="de-DE" err="1"/>
              <a:t>that</a:t>
            </a:r>
            <a:r>
              <a:rPr lang="de-DE"/>
              <a:t> </a:t>
            </a:r>
            <a:r>
              <a:rPr lang="de-DE" err="1"/>
              <a:t>the</a:t>
            </a:r>
            <a:r>
              <a:rPr lang="de-DE"/>
              <a:t> OS </a:t>
            </a:r>
            <a:r>
              <a:rPr lang="de-DE" err="1"/>
              <a:t>benefit</a:t>
            </a:r>
            <a:r>
              <a:rPr lang="de-DE"/>
              <a:t> </a:t>
            </a:r>
            <a:r>
              <a:rPr lang="de-DE" err="1"/>
              <a:t>from</a:t>
            </a:r>
            <a:r>
              <a:rPr lang="de-DE"/>
              <a:t> </a:t>
            </a:r>
            <a:r>
              <a:rPr lang="de-DE" err="1"/>
              <a:t>Ven</a:t>
            </a:r>
            <a:r>
              <a:rPr lang="de-DE"/>
              <a:t> + </a:t>
            </a:r>
            <a:r>
              <a:rPr lang="de-DE" err="1"/>
              <a:t>Aza</a:t>
            </a:r>
            <a:r>
              <a:rPr lang="de-DE"/>
              <a:t> </a:t>
            </a:r>
            <a:r>
              <a:rPr lang="de-DE" err="1"/>
              <a:t>continues</a:t>
            </a:r>
            <a:r>
              <a:rPr lang="de-DE"/>
              <a:t> </a:t>
            </a:r>
            <a:r>
              <a:rPr lang="de-DE" err="1"/>
              <a:t>to</a:t>
            </a:r>
            <a:r>
              <a:rPr lang="de-DE"/>
              <a:t> </a:t>
            </a:r>
            <a:r>
              <a:rPr lang="de-DE" err="1"/>
              <a:t>be</a:t>
            </a:r>
            <a:r>
              <a:rPr lang="de-DE"/>
              <a:t> </a:t>
            </a:r>
            <a:r>
              <a:rPr lang="de-DE" err="1"/>
              <a:t>observed</a:t>
            </a:r>
            <a:endParaRPr lang="de-DE"/>
          </a:p>
          <a:p>
            <a:r>
              <a:rPr lang="de-DE" err="1"/>
              <a:t>No</a:t>
            </a:r>
            <a:r>
              <a:rPr lang="de-DE"/>
              <a:t> </a:t>
            </a:r>
            <a:r>
              <a:rPr lang="de-DE" err="1"/>
              <a:t>new</a:t>
            </a:r>
            <a:r>
              <a:rPr lang="de-DE"/>
              <a:t> </a:t>
            </a:r>
            <a:r>
              <a:rPr lang="de-DE" err="1"/>
              <a:t>safety</a:t>
            </a:r>
            <a:r>
              <a:rPr lang="de-DE"/>
              <a:t> </a:t>
            </a:r>
            <a:r>
              <a:rPr lang="de-DE" err="1"/>
              <a:t>signals</a:t>
            </a:r>
            <a:r>
              <a:rPr lang="de-DE"/>
              <a:t> </a:t>
            </a:r>
            <a:r>
              <a:rPr lang="de-DE" err="1"/>
              <a:t>are</a:t>
            </a:r>
            <a:r>
              <a:rPr lang="de-DE"/>
              <a:t> </a:t>
            </a:r>
            <a:r>
              <a:rPr lang="de-DE" err="1"/>
              <a:t>found</a:t>
            </a:r>
            <a:r>
              <a:rPr lang="de-DE"/>
              <a:t> </a:t>
            </a:r>
            <a:r>
              <a:rPr lang="de-DE" err="1"/>
              <a:t>for</a:t>
            </a:r>
            <a:r>
              <a:rPr lang="de-DE"/>
              <a:t> </a:t>
            </a:r>
            <a:r>
              <a:rPr lang="de-DE" err="1"/>
              <a:t>Ven</a:t>
            </a:r>
            <a:r>
              <a:rPr lang="de-DE"/>
              <a:t> + </a:t>
            </a:r>
            <a:r>
              <a:rPr lang="de-DE" err="1"/>
              <a:t>Aza</a:t>
            </a:r>
            <a:r>
              <a:rPr lang="de-DE"/>
              <a:t> </a:t>
            </a:r>
            <a:r>
              <a:rPr lang="de-DE" err="1"/>
              <a:t>or</a:t>
            </a:r>
            <a:r>
              <a:rPr lang="de-DE"/>
              <a:t> </a:t>
            </a:r>
            <a:r>
              <a:rPr lang="de-DE" err="1"/>
              <a:t>Aza</a:t>
            </a:r>
            <a:r>
              <a:rPr lang="de-DE"/>
              <a:t> </a:t>
            </a:r>
            <a:r>
              <a:rPr lang="de-DE" err="1"/>
              <a:t>monotherapy</a:t>
            </a:r>
            <a:r>
              <a:rPr lang="de-DE"/>
              <a:t> </a:t>
            </a:r>
            <a:r>
              <a:rPr lang="de-DE" err="1"/>
              <a:t>from</a:t>
            </a:r>
            <a:r>
              <a:rPr lang="de-DE"/>
              <a:t> </a:t>
            </a:r>
            <a:r>
              <a:rPr lang="de-DE" err="1"/>
              <a:t>the</a:t>
            </a:r>
            <a:r>
              <a:rPr lang="de-DE"/>
              <a:t> </a:t>
            </a:r>
            <a:r>
              <a:rPr lang="de-DE" err="1"/>
              <a:t>previous</a:t>
            </a:r>
            <a:r>
              <a:rPr lang="de-DE"/>
              <a:t> </a:t>
            </a:r>
            <a:r>
              <a:rPr lang="de-DE" err="1"/>
              <a:t>analysis</a:t>
            </a:r>
            <a:r>
              <a:rPr lang="de-DE"/>
              <a:t> </a:t>
            </a:r>
          </a:p>
          <a:p>
            <a:r>
              <a:rPr lang="de-DE"/>
              <a:t>Duration </a:t>
            </a:r>
            <a:r>
              <a:rPr lang="de-DE" err="1"/>
              <a:t>of</a:t>
            </a:r>
            <a:r>
              <a:rPr lang="de-DE"/>
              <a:t> CR, </a:t>
            </a:r>
            <a:r>
              <a:rPr lang="de-DE" err="1"/>
              <a:t>CR+CRi</a:t>
            </a:r>
            <a:r>
              <a:rPr lang="de-DE"/>
              <a:t>, and OS in </a:t>
            </a:r>
            <a:r>
              <a:rPr lang="de-DE" err="1"/>
              <a:t>some</a:t>
            </a:r>
            <a:r>
              <a:rPr lang="de-DE"/>
              <a:t> </a:t>
            </a:r>
            <a:r>
              <a:rPr lang="de-DE" err="1"/>
              <a:t>subgroups</a:t>
            </a:r>
            <a:r>
              <a:rPr lang="de-DE"/>
              <a:t> </a:t>
            </a:r>
            <a:r>
              <a:rPr lang="de-DE" err="1"/>
              <a:t>are</a:t>
            </a:r>
            <a:r>
              <a:rPr lang="de-DE"/>
              <a:t> </a:t>
            </a:r>
            <a:r>
              <a:rPr lang="de-DE" err="1"/>
              <a:t>longer</a:t>
            </a:r>
            <a:r>
              <a:rPr lang="de-DE"/>
              <a:t> at </a:t>
            </a:r>
            <a:r>
              <a:rPr lang="de-DE" err="1"/>
              <a:t>the</a:t>
            </a:r>
            <a:r>
              <a:rPr lang="de-DE"/>
              <a:t> 100% OS </a:t>
            </a:r>
            <a:r>
              <a:rPr lang="de-DE" err="1"/>
              <a:t>analysis</a:t>
            </a:r>
            <a:r>
              <a:rPr lang="de-DE"/>
              <a:t> </a:t>
            </a:r>
            <a:r>
              <a:rPr lang="de-DE" err="1"/>
              <a:t>than</a:t>
            </a:r>
            <a:r>
              <a:rPr lang="de-DE"/>
              <a:t> at </a:t>
            </a:r>
            <a:r>
              <a:rPr lang="de-DE" err="1"/>
              <a:t>the</a:t>
            </a:r>
            <a:r>
              <a:rPr lang="de-DE"/>
              <a:t> 75% OS </a:t>
            </a:r>
            <a:r>
              <a:rPr lang="de-DE" err="1"/>
              <a:t>analysis</a:t>
            </a:r>
            <a:endParaRPr lang="de-DE"/>
          </a:p>
        </p:txBody>
      </p:sp>
    </p:spTree>
    <p:extLst>
      <p:ext uri="{BB962C8B-B14F-4D97-AF65-F5344CB8AC3E}">
        <p14:creationId xmlns:p14="http://schemas.microsoft.com/office/powerpoint/2010/main" val="2118889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ED362F-6977-FBED-55D5-6ABA2D26C37B}"/>
              </a:ext>
            </a:extLst>
          </p:cNvPr>
          <p:cNvSpPr>
            <a:spLocks noGrp="1"/>
          </p:cNvSpPr>
          <p:nvPr>
            <p:ph type="title"/>
          </p:nvPr>
        </p:nvSpPr>
        <p:spPr/>
        <p:txBody>
          <a:bodyPr/>
          <a:lstStyle/>
          <a:p>
            <a:r>
              <a:rPr lang="en-US"/>
              <a:t>Atrial fibrillation/flutter events </a:t>
            </a:r>
          </a:p>
        </p:txBody>
      </p:sp>
      <p:sp>
        <p:nvSpPr>
          <p:cNvPr id="4" name="Footer Placeholder 3">
            <a:extLst>
              <a:ext uri="{FF2B5EF4-FFF2-40B4-BE49-F238E27FC236}">
                <a16:creationId xmlns:a16="http://schemas.microsoft.com/office/drawing/2014/main" id="{97C23A42-1A5A-900A-87A5-EE46639713AC}"/>
              </a:ext>
            </a:extLst>
          </p:cNvPr>
          <p:cNvSpPr>
            <a:spLocks noGrp="1"/>
          </p:cNvSpPr>
          <p:nvPr>
            <p:ph type="ftr" sz="quarter" idx="13"/>
          </p:nvPr>
        </p:nvSpPr>
        <p:spPr/>
        <p:txBody>
          <a:bodyPr/>
          <a:lstStyle/>
          <a:p>
            <a:r>
              <a:rPr lang="en-GB"/>
              <a:t>Data </a:t>
            </a:r>
            <a:r>
              <a:rPr lang="en-GB" err="1"/>
              <a:t>cutoff</a:t>
            </a:r>
            <a:r>
              <a:rPr lang="en-GB"/>
              <a:t>: 8 Aug 2022.</a:t>
            </a:r>
          </a:p>
          <a:p>
            <a:r>
              <a:rPr lang="en-GB" b="1"/>
              <a:t>Brown et al, Abstract #LBA6 presented at ASH 2022.</a:t>
            </a:r>
          </a:p>
        </p:txBody>
      </p:sp>
      <p:sp>
        <p:nvSpPr>
          <p:cNvPr id="6" name="TextBox 5">
            <a:extLst>
              <a:ext uri="{FF2B5EF4-FFF2-40B4-BE49-F238E27FC236}">
                <a16:creationId xmlns:a16="http://schemas.microsoft.com/office/drawing/2014/main" id="{E96BED27-8E56-40AA-0FC8-B91F2AFD67AA}"/>
              </a:ext>
            </a:extLst>
          </p:cNvPr>
          <p:cNvSpPr txBox="1"/>
          <p:nvPr/>
        </p:nvSpPr>
        <p:spPr>
          <a:xfrm>
            <a:off x="9658477" y="1981982"/>
            <a:ext cx="2125536" cy="1195933"/>
          </a:xfrm>
          <a:prstGeom prst="rect">
            <a:avLst/>
          </a:prstGeom>
          <a:solidFill>
            <a:schemeClr val="bg2"/>
          </a:solidFill>
        </p:spPr>
        <p:txBody>
          <a:bodyPr wrap="square" lIns="144000" tIns="144000" rtlCol="0">
            <a:noAutofit/>
          </a:bodyPr>
          <a:lstStyle/>
          <a:p>
            <a:pPr marL="177800" indent="-177800">
              <a:buClr>
                <a:schemeClr val="accent2"/>
              </a:buClr>
              <a:buFont typeface="Arial" panose="020B0604020202020204" pitchFamily="34" charset="0"/>
              <a:buChar char="•"/>
            </a:pPr>
            <a:r>
              <a:rPr lang="en-US" sz="1400"/>
              <a:t>There were fewer atrial fibrillation/flutter events with </a:t>
            </a:r>
            <a:r>
              <a:rPr lang="en-US" sz="1400" err="1"/>
              <a:t>zanubrutinib</a:t>
            </a:r>
            <a:endParaRPr lang="en-US" sz="1400"/>
          </a:p>
        </p:txBody>
      </p:sp>
      <p:graphicFrame>
        <p:nvGraphicFramePr>
          <p:cNvPr id="2" name="Tabelle 5">
            <a:extLst>
              <a:ext uri="{FF2B5EF4-FFF2-40B4-BE49-F238E27FC236}">
                <a16:creationId xmlns:a16="http://schemas.microsoft.com/office/drawing/2014/main" id="{259AE69C-408C-CB7A-579B-3AA3DE25ADC4}"/>
              </a:ext>
            </a:extLst>
          </p:cNvPr>
          <p:cNvGraphicFramePr>
            <a:graphicFrameLocks noGrp="1"/>
          </p:cNvGraphicFramePr>
          <p:nvPr>
            <p:extLst>
              <p:ext uri="{D42A27DB-BD31-4B8C-83A1-F6EECF244321}">
                <p14:modId xmlns:p14="http://schemas.microsoft.com/office/powerpoint/2010/main" val="1888550912"/>
              </p:ext>
            </p:extLst>
          </p:nvPr>
        </p:nvGraphicFramePr>
        <p:xfrm>
          <a:off x="416534" y="5235575"/>
          <a:ext cx="8010339" cy="594624"/>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074533787"/>
                    </a:ext>
                  </a:extLst>
                </a:gridCol>
                <a:gridCol w="407667">
                  <a:extLst>
                    <a:ext uri="{9D8B030D-6E8A-4147-A177-3AD203B41FA5}">
                      <a16:colId xmlns:a16="http://schemas.microsoft.com/office/drawing/2014/main" val="1821468660"/>
                    </a:ext>
                  </a:extLst>
                </a:gridCol>
                <a:gridCol w="407667">
                  <a:extLst>
                    <a:ext uri="{9D8B030D-6E8A-4147-A177-3AD203B41FA5}">
                      <a16:colId xmlns:a16="http://schemas.microsoft.com/office/drawing/2014/main" val="1257786175"/>
                    </a:ext>
                  </a:extLst>
                </a:gridCol>
                <a:gridCol w="407667">
                  <a:extLst>
                    <a:ext uri="{9D8B030D-6E8A-4147-A177-3AD203B41FA5}">
                      <a16:colId xmlns:a16="http://schemas.microsoft.com/office/drawing/2014/main" val="475720020"/>
                    </a:ext>
                  </a:extLst>
                </a:gridCol>
                <a:gridCol w="407667">
                  <a:extLst>
                    <a:ext uri="{9D8B030D-6E8A-4147-A177-3AD203B41FA5}">
                      <a16:colId xmlns:a16="http://schemas.microsoft.com/office/drawing/2014/main" val="3769010620"/>
                    </a:ext>
                  </a:extLst>
                </a:gridCol>
                <a:gridCol w="407667">
                  <a:extLst>
                    <a:ext uri="{9D8B030D-6E8A-4147-A177-3AD203B41FA5}">
                      <a16:colId xmlns:a16="http://schemas.microsoft.com/office/drawing/2014/main" val="51492689"/>
                    </a:ext>
                  </a:extLst>
                </a:gridCol>
                <a:gridCol w="407667">
                  <a:extLst>
                    <a:ext uri="{9D8B030D-6E8A-4147-A177-3AD203B41FA5}">
                      <a16:colId xmlns:a16="http://schemas.microsoft.com/office/drawing/2014/main" val="3751218439"/>
                    </a:ext>
                  </a:extLst>
                </a:gridCol>
                <a:gridCol w="407667">
                  <a:extLst>
                    <a:ext uri="{9D8B030D-6E8A-4147-A177-3AD203B41FA5}">
                      <a16:colId xmlns:a16="http://schemas.microsoft.com/office/drawing/2014/main" val="1673769641"/>
                    </a:ext>
                  </a:extLst>
                </a:gridCol>
                <a:gridCol w="407667">
                  <a:extLst>
                    <a:ext uri="{9D8B030D-6E8A-4147-A177-3AD203B41FA5}">
                      <a16:colId xmlns:a16="http://schemas.microsoft.com/office/drawing/2014/main" val="774153867"/>
                    </a:ext>
                  </a:extLst>
                </a:gridCol>
                <a:gridCol w="407667">
                  <a:extLst>
                    <a:ext uri="{9D8B030D-6E8A-4147-A177-3AD203B41FA5}">
                      <a16:colId xmlns:a16="http://schemas.microsoft.com/office/drawing/2014/main" val="3444180993"/>
                    </a:ext>
                  </a:extLst>
                </a:gridCol>
                <a:gridCol w="407667">
                  <a:extLst>
                    <a:ext uri="{9D8B030D-6E8A-4147-A177-3AD203B41FA5}">
                      <a16:colId xmlns:a16="http://schemas.microsoft.com/office/drawing/2014/main" val="850598599"/>
                    </a:ext>
                  </a:extLst>
                </a:gridCol>
                <a:gridCol w="407667">
                  <a:extLst>
                    <a:ext uri="{9D8B030D-6E8A-4147-A177-3AD203B41FA5}">
                      <a16:colId xmlns:a16="http://schemas.microsoft.com/office/drawing/2014/main" val="1446837320"/>
                    </a:ext>
                  </a:extLst>
                </a:gridCol>
                <a:gridCol w="407667">
                  <a:extLst>
                    <a:ext uri="{9D8B030D-6E8A-4147-A177-3AD203B41FA5}">
                      <a16:colId xmlns:a16="http://schemas.microsoft.com/office/drawing/2014/main" val="4289449219"/>
                    </a:ext>
                  </a:extLst>
                </a:gridCol>
                <a:gridCol w="407667">
                  <a:extLst>
                    <a:ext uri="{9D8B030D-6E8A-4147-A177-3AD203B41FA5}">
                      <a16:colId xmlns:a16="http://schemas.microsoft.com/office/drawing/2014/main" val="3535109172"/>
                    </a:ext>
                  </a:extLst>
                </a:gridCol>
                <a:gridCol w="407667">
                  <a:extLst>
                    <a:ext uri="{9D8B030D-6E8A-4147-A177-3AD203B41FA5}">
                      <a16:colId xmlns:a16="http://schemas.microsoft.com/office/drawing/2014/main" val="641997331"/>
                    </a:ext>
                  </a:extLst>
                </a:gridCol>
                <a:gridCol w="407667">
                  <a:extLst>
                    <a:ext uri="{9D8B030D-6E8A-4147-A177-3AD203B41FA5}">
                      <a16:colId xmlns:a16="http://schemas.microsoft.com/office/drawing/2014/main" val="3649021258"/>
                    </a:ext>
                  </a:extLst>
                </a:gridCol>
                <a:gridCol w="407667">
                  <a:extLst>
                    <a:ext uri="{9D8B030D-6E8A-4147-A177-3AD203B41FA5}">
                      <a16:colId xmlns:a16="http://schemas.microsoft.com/office/drawing/2014/main" val="1402117497"/>
                    </a:ext>
                  </a:extLst>
                </a:gridCol>
                <a:gridCol w="407667">
                  <a:extLst>
                    <a:ext uri="{9D8B030D-6E8A-4147-A177-3AD203B41FA5}">
                      <a16:colId xmlns:a16="http://schemas.microsoft.com/office/drawing/2014/main" val="3020187956"/>
                    </a:ext>
                  </a:extLst>
                </a:gridCol>
              </a:tblGrid>
              <a:tr h="198208">
                <a:tc gridSpan="18">
                  <a:txBody>
                    <a:bodyPr/>
                    <a:lstStyle/>
                    <a:p>
                      <a:r>
                        <a:rPr lang="de-DE" sz="1200"/>
                        <a:t>No. patients at risk</a:t>
                      </a:r>
                    </a:p>
                  </a:txBody>
                  <a:tcPr marL="72000" marR="0" marT="0" marB="0"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sz="1200"/>
                    </a:p>
                  </a:txBody>
                  <a:tcPr marL="72000" marR="0" anchor="ctr"/>
                </a:tc>
                <a:tc hMerge="1">
                  <a:txBody>
                    <a:bodyPr/>
                    <a:lstStyle/>
                    <a:p>
                      <a:endParaRPr lang="de-DE" sz="1200"/>
                    </a:p>
                  </a:txBody>
                  <a:tcPr marL="72000" marR="0" marT="0" marB="0" anchor="ctr"/>
                </a:tc>
                <a:extLst>
                  <a:ext uri="{0D108BD9-81ED-4DB2-BD59-A6C34878D82A}">
                    <a16:rowId xmlns:a16="http://schemas.microsoft.com/office/drawing/2014/main" val="1518666395"/>
                  </a:ext>
                </a:extLst>
              </a:tr>
              <a:tr h="198208">
                <a:tc>
                  <a:txBody>
                    <a:bodyPr/>
                    <a:lstStyle/>
                    <a:p>
                      <a:r>
                        <a:rPr lang="de-DE" sz="1200" b="1" err="1">
                          <a:solidFill>
                            <a:schemeClr val="bg1"/>
                          </a:solidFill>
                        </a:rPr>
                        <a:t>Zanubrutinib</a:t>
                      </a:r>
                      <a:endParaRPr lang="de-DE" sz="1200" b="1">
                        <a:solidFill>
                          <a:schemeClr val="bg1"/>
                        </a:solidFill>
                      </a:endParaRPr>
                    </a:p>
                  </a:txBody>
                  <a:tcPr marL="72000" marR="0" marT="0" marB="0" anchor="ctr">
                    <a:solidFill>
                      <a:schemeClr val="accent2"/>
                    </a:solidFill>
                  </a:tcPr>
                </a:tc>
                <a:tc>
                  <a:txBody>
                    <a:bodyPr/>
                    <a:lstStyle/>
                    <a:p>
                      <a:pPr algn="ctr"/>
                      <a:r>
                        <a:rPr lang="de-DE" sz="1200"/>
                        <a:t>324</a:t>
                      </a:r>
                    </a:p>
                  </a:txBody>
                  <a:tcPr marL="0" marR="0" marT="0" marB="0" anchor="ctr"/>
                </a:tc>
                <a:tc>
                  <a:txBody>
                    <a:bodyPr/>
                    <a:lstStyle/>
                    <a:p>
                      <a:pPr algn="ctr"/>
                      <a:r>
                        <a:rPr lang="de-DE" sz="1200"/>
                        <a:t>312</a:t>
                      </a:r>
                    </a:p>
                  </a:txBody>
                  <a:tcPr marL="0" marR="0" marT="0" marB="0" anchor="ctr"/>
                </a:tc>
                <a:tc>
                  <a:txBody>
                    <a:bodyPr/>
                    <a:lstStyle/>
                    <a:p>
                      <a:pPr algn="ctr"/>
                      <a:r>
                        <a:rPr lang="de-DE" sz="1200"/>
                        <a:t>302</a:t>
                      </a:r>
                    </a:p>
                  </a:txBody>
                  <a:tcPr marL="0" marR="0" marT="0" marB="0" anchor="ctr"/>
                </a:tc>
                <a:tc>
                  <a:txBody>
                    <a:bodyPr/>
                    <a:lstStyle/>
                    <a:p>
                      <a:pPr algn="ctr"/>
                      <a:r>
                        <a:rPr lang="de-DE" sz="1200"/>
                        <a:t>294</a:t>
                      </a:r>
                    </a:p>
                  </a:txBody>
                  <a:tcPr marL="0" marR="0" marT="0" marB="0" anchor="ctr"/>
                </a:tc>
                <a:tc>
                  <a:txBody>
                    <a:bodyPr/>
                    <a:lstStyle/>
                    <a:p>
                      <a:pPr algn="ctr"/>
                      <a:r>
                        <a:rPr lang="de-DE" sz="1200"/>
                        <a:t>288</a:t>
                      </a:r>
                    </a:p>
                  </a:txBody>
                  <a:tcPr marL="0" marR="0" marT="0" marB="0" anchor="ctr"/>
                </a:tc>
                <a:tc>
                  <a:txBody>
                    <a:bodyPr/>
                    <a:lstStyle/>
                    <a:p>
                      <a:pPr algn="ctr"/>
                      <a:r>
                        <a:rPr lang="de-DE" sz="1200"/>
                        <a:t>277</a:t>
                      </a:r>
                    </a:p>
                  </a:txBody>
                  <a:tcPr marL="0" marR="0" marT="0" marB="0" anchor="ctr"/>
                </a:tc>
                <a:tc>
                  <a:txBody>
                    <a:bodyPr/>
                    <a:lstStyle/>
                    <a:p>
                      <a:pPr algn="ctr"/>
                      <a:r>
                        <a:rPr lang="de-DE" sz="1200"/>
                        <a:t>268</a:t>
                      </a:r>
                    </a:p>
                  </a:txBody>
                  <a:tcPr marL="0" marR="0" marT="0" marB="0" anchor="ctr"/>
                </a:tc>
                <a:tc>
                  <a:txBody>
                    <a:bodyPr/>
                    <a:lstStyle/>
                    <a:p>
                      <a:pPr algn="ctr"/>
                      <a:r>
                        <a:rPr lang="de-DE" sz="1200"/>
                        <a:t>249</a:t>
                      </a:r>
                    </a:p>
                  </a:txBody>
                  <a:tcPr marL="0" marR="0" marT="0" marB="0" anchor="ctr"/>
                </a:tc>
                <a:tc>
                  <a:txBody>
                    <a:bodyPr/>
                    <a:lstStyle/>
                    <a:p>
                      <a:pPr algn="ctr"/>
                      <a:r>
                        <a:rPr lang="de-DE" sz="1200"/>
                        <a:t>199</a:t>
                      </a:r>
                    </a:p>
                  </a:txBody>
                  <a:tcPr marL="0" marR="0" marT="0" marB="0" anchor="ctr"/>
                </a:tc>
                <a:tc>
                  <a:txBody>
                    <a:bodyPr/>
                    <a:lstStyle/>
                    <a:p>
                      <a:pPr algn="ctr"/>
                      <a:r>
                        <a:rPr lang="de-DE" sz="1200"/>
                        <a:t>164</a:t>
                      </a:r>
                    </a:p>
                  </a:txBody>
                  <a:tcPr marL="0" marR="0" marT="0" marB="0" anchor="ctr"/>
                </a:tc>
                <a:tc>
                  <a:txBody>
                    <a:bodyPr/>
                    <a:lstStyle/>
                    <a:p>
                      <a:pPr algn="ctr"/>
                      <a:r>
                        <a:rPr lang="de-DE" sz="1200"/>
                        <a:t>148</a:t>
                      </a:r>
                    </a:p>
                  </a:txBody>
                  <a:tcPr marL="0" marR="0" marT="0" marB="0" anchor="ctr"/>
                </a:tc>
                <a:tc>
                  <a:txBody>
                    <a:bodyPr/>
                    <a:lstStyle/>
                    <a:p>
                      <a:pPr algn="ctr"/>
                      <a:r>
                        <a:rPr lang="de-DE" sz="1200"/>
                        <a:t>120</a:t>
                      </a:r>
                    </a:p>
                  </a:txBody>
                  <a:tcPr marL="0" marR="0" marT="0" marB="0" anchor="ctr"/>
                </a:tc>
                <a:tc>
                  <a:txBody>
                    <a:bodyPr/>
                    <a:lstStyle/>
                    <a:p>
                      <a:pPr algn="ctr"/>
                      <a:r>
                        <a:rPr lang="de-DE" sz="1200"/>
                        <a:t>51</a:t>
                      </a:r>
                    </a:p>
                  </a:txBody>
                  <a:tcPr marL="0" marR="0" marT="0" marB="0" anchor="ctr"/>
                </a:tc>
                <a:tc>
                  <a:txBody>
                    <a:bodyPr/>
                    <a:lstStyle/>
                    <a:p>
                      <a:pPr algn="ctr"/>
                      <a:r>
                        <a:rPr lang="de-DE" sz="1200"/>
                        <a:t>10</a:t>
                      </a:r>
                    </a:p>
                  </a:txBody>
                  <a:tcPr marL="0" marR="0" marT="0" marB="0" anchor="ctr"/>
                </a:tc>
                <a:tc>
                  <a:txBody>
                    <a:bodyPr/>
                    <a:lstStyle/>
                    <a:p>
                      <a:pPr algn="ctr"/>
                      <a:r>
                        <a:rPr lang="de-DE" sz="1200"/>
                        <a:t>0</a:t>
                      </a:r>
                    </a:p>
                  </a:txBody>
                  <a:tcPr marL="0" marR="0" marT="0" marB="0" anchor="ctr"/>
                </a:tc>
                <a:tc>
                  <a:txBody>
                    <a:bodyPr/>
                    <a:lstStyle/>
                    <a:p>
                      <a:pPr algn="ctr"/>
                      <a:endParaRPr lang="de-DE" sz="1200"/>
                    </a:p>
                  </a:txBody>
                  <a:tcPr marL="0" marR="0" marT="0" marB="0" anchor="ctr"/>
                </a:tc>
                <a:tc>
                  <a:txBody>
                    <a:bodyPr/>
                    <a:lstStyle/>
                    <a:p>
                      <a:pPr algn="ctr"/>
                      <a:endParaRPr lang="de-DE" sz="1200"/>
                    </a:p>
                  </a:txBody>
                  <a:tcPr marL="0" marR="0" marT="0" marB="0" anchor="ctr"/>
                </a:tc>
                <a:extLst>
                  <a:ext uri="{0D108BD9-81ED-4DB2-BD59-A6C34878D82A}">
                    <a16:rowId xmlns:a16="http://schemas.microsoft.com/office/drawing/2014/main" val="1997458090"/>
                  </a:ext>
                </a:extLst>
              </a:tr>
              <a:tr h="198208">
                <a:tc>
                  <a:txBody>
                    <a:bodyPr/>
                    <a:lstStyle/>
                    <a:p>
                      <a:r>
                        <a:rPr lang="de-DE" sz="1200" b="1" err="1">
                          <a:solidFill>
                            <a:schemeClr val="bg1"/>
                          </a:solidFill>
                        </a:rPr>
                        <a:t>Ibrutinib</a:t>
                      </a:r>
                      <a:endParaRPr lang="de-DE" sz="1200" b="1">
                        <a:solidFill>
                          <a:schemeClr val="bg1"/>
                        </a:solidFill>
                      </a:endParaRPr>
                    </a:p>
                  </a:txBody>
                  <a:tcPr marL="72000" marR="0" marT="0" marB="0" anchor="ctr">
                    <a:solidFill>
                      <a:schemeClr val="accent3"/>
                    </a:solidFill>
                  </a:tcPr>
                </a:tc>
                <a:tc>
                  <a:txBody>
                    <a:bodyPr/>
                    <a:lstStyle/>
                    <a:p>
                      <a:pPr algn="ctr"/>
                      <a:r>
                        <a:rPr lang="de-DE" sz="1200"/>
                        <a:t>324</a:t>
                      </a:r>
                    </a:p>
                  </a:txBody>
                  <a:tcPr marL="0" marR="0" marT="0" marB="0" anchor="ctr"/>
                </a:tc>
                <a:tc>
                  <a:txBody>
                    <a:bodyPr/>
                    <a:lstStyle/>
                    <a:p>
                      <a:pPr algn="ctr"/>
                      <a:r>
                        <a:rPr lang="de-DE" sz="1200"/>
                        <a:t>295</a:t>
                      </a:r>
                    </a:p>
                  </a:txBody>
                  <a:tcPr marL="0" marR="0" marT="0" marB="0" anchor="ctr"/>
                </a:tc>
                <a:tc>
                  <a:txBody>
                    <a:bodyPr/>
                    <a:lstStyle/>
                    <a:p>
                      <a:pPr algn="ctr"/>
                      <a:r>
                        <a:rPr lang="de-DE" sz="1200"/>
                        <a:t>278</a:t>
                      </a:r>
                    </a:p>
                  </a:txBody>
                  <a:tcPr marL="0" marR="0" marT="0" marB="0" anchor="ctr"/>
                </a:tc>
                <a:tc>
                  <a:txBody>
                    <a:bodyPr/>
                    <a:lstStyle/>
                    <a:p>
                      <a:pPr algn="ctr"/>
                      <a:r>
                        <a:rPr lang="de-DE" sz="1200"/>
                        <a:t>260</a:t>
                      </a:r>
                    </a:p>
                  </a:txBody>
                  <a:tcPr marL="0" marR="0" marT="0" marB="0" anchor="ctr"/>
                </a:tc>
                <a:tc>
                  <a:txBody>
                    <a:bodyPr/>
                    <a:lstStyle/>
                    <a:p>
                      <a:pPr algn="ctr"/>
                      <a:r>
                        <a:rPr lang="de-DE" sz="1200"/>
                        <a:t>247</a:t>
                      </a:r>
                    </a:p>
                  </a:txBody>
                  <a:tcPr marL="0" marR="0" marT="0" marB="0" anchor="ctr"/>
                </a:tc>
                <a:tc>
                  <a:txBody>
                    <a:bodyPr/>
                    <a:lstStyle/>
                    <a:p>
                      <a:pPr algn="ctr"/>
                      <a:r>
                        <a:rPr lang="de-DE" sz="1200"/>
                        <a:t>230</a:t>
                      </a:r>
                    </a:p>
                  </a:txBody>
                  <a:tcPr marL="0" marR="0" marT="0" marB="0" anchor="ctr"/>
                </a:tc>
                <a:tc>
                  <a:txBody>
                    <a:bodyPr/>
                    <a:lstStyle/>
                    <a:p>
                      <a:pPr algn="ctr"/>
                      <a:r>
                        <a:rPr lang="de-DE" sz="1200"/>
                        <a:t>211</a:t>
                      </a:r>
                    </a:p>
                  </a:txBody>
                  <a:tcPr marL="0" marR="0" marT="0" marB="0" anchor="ctr"/>
                </a:tc>
                <a:tc>
                  <a:txBody>
                    <a:bodyPr/>
                    <a:lstStyle/>
                    <a:p>
                      <a:pPr algn="ctr"/>
                      <a:r>
                        <a:rPr lang="de-DE" sz="1200"/>
                        <a:t>193</a:t>
                      </a:r>
                    </a:p>
                  </a:txBody>
                  <a:tcPr marL="0" marR="0" marT="0" marB="0" anchor="ctr"/>
                </a:tc>
                <a:tc>
                  <a:txBody>
                    <a:bodyPr/>
                    <a:lstStyle/>
                    <a:p>
                      <a:pPr algn="ctr"/>
                      <a:r>
                        <a:rPr lang="de-DE" sz="1200"/>
                        <a:t>153</a:t>
                      </a:r>
                    </a:p>
                  </a:txBody>
                  <a:tcPr marL="0" marR="0" marT="0" marB="0" anchor="ctr"/>
                </a:tc>
                <a:tc>
                  <a:txBody>
                    <a:bodyPr/>
                    <a:lstStyle/>
                    <a:p>
                      <a:pPr algn="ctr"/>
                      <a:r>
                        <a:rPr lang="de-DE" sz="1200"/>
                        <a:t>121</a:t>
                      </a:r>
                    </a:p>
                  </a:txBody>
                  <a:tcPr marL="0" marR="0" marT="0" marB="0" anchor="ctr"/>
                </a:tc>
                <a:tc>
                  <a:txBody>
                    <a:bodyPr/>
                    <a:lstStyle/>
                    <a:p>
                      <a:pPr algn="ctr"/>
                      <a:r>
                        <a:rPr lang="de-DE" sz="1200"/>
                        <a:t>108</a:t>
                      </a:r>
                    </a:p>
                  </a:txBody>
                  <a:tcPr marL="0" marR="0" marT="0" marB="0" anchor="ctr"/>
                </a:tc>
                <a:tc>
                  <a:txBody>
                    <a:bodyPr/>
                    <a:lstStyle/>
                    <a:p>
                      <a:pPr algn="ctr"/>
                      <a:r>
                        <a:rPr lang="de-DE" sz="1200"/>
                        <a:t>89</a:t>
                      </a:r>
                    </a:p>
                  </a:txBody>
                  <a:tcPr marL="0" marR="0" marT="0" marB="0" anchor="ctr"/>
                </a:tc>
                <a:tc>
                  <a:txBody>
                    <a:bodyPr/>
                    <a:lstStyle/>
                    <a:p>
                      <a:pPr algn="ctr"/>
                      <a:r>
                        <a:rPr lang="de-DE" sz="1200"/>
                        <a:t>40</a:t>
                      </a:r>
                    </a:p>
                  </a:txBody>
                  <a:tcPr marL="0" marR="0" marT="0" marB="0" anchor="ctr"/>
                </a:tc>
                <a:tc>
                  <a:txBody>
                    <a:bodyPr/>
                    <a:lstStyle/>
                    <a:p>
                      <a:pPr algn="ctr"/>
                      <a:r>
                        <a:rPr lang="de-DE" sz="1200"/>
                        <a:t>3</a:t>
                      </a:r>
                    </a:p>
                  </a:txBody>
                  <a:tcPr marL="0" marR="0" marT="0" marB="0" anchor="ctr"/>
                </a:tc>
                <a:tc>
                  <a:txBody>
                    <a:bodyPr/>
                    <a:lstStyle/>
                    <a:p>
                      <a:pPr algn="ctr"/>
                      <a:r>
                        <a:rPr lang="de-DE" sz="1200"/>
                        <a:t>2</a:t>
                      </a:r>
                    </a:p>
                  </a:txBody>
                  <a:tcPr marL="0" marR="0" marT="0" marB="0" anchor="ctr"/>
                </a:tc>
                <a:tc>
                  <a:txBody>
                    <a:bodyPr/>
                    <a:lstStyle/>
                    <a:p>
                      <a:pPr algn="ctr"/>
                      <a:r>
                        <a:rPr lang="de-DE" sz="1200"/>
                        <a:t>1</a:t>
                      </a:r>
                    </a:p>
                  </a:txBody>
                  <a:tcPr marL="0" marR="0" marT="0" marB="0" anchor="ctr"/>
                </a:tc>
                <a:tc>
                  <a:txBody>
                    <a:bodyPr/>
                    <a:lstStyle/>
                    <a:p>
                      <a:pPr algn="ctr"/>
                      <a:r>
                        <a:rPr lang="de-DE" sz="1200"/>
                        <a:t>0</a:t>
                      </a:r>
                    </a:p>
                  </a:txBody>
                  <a:tcPr marL="0" marR="0" marT="0" marB="0" anchor="ctr"/>
                </a:tc>
                <a:extLst>
                  <a:ext uri="{0D108BD9-81ED-4DB2-BD59-A6C34878D82A}">
                    <a16:rowId xmlns:a16="http://schemas.microsoft.com/office/drawing/2014/main" val="1681312476"/>
                  </a:ext>
                </a:extLst>
              </a:tr>
            </a:tbl>
          </a:graphicData>
        </a:graphic>
      </p:graphicFrame>
      <p:graphicFrame>
        <p:nvGraphicFramePr>
          <p:cNvPr id="5" name="Diagramm 4">
            <a:extLst>
              <a:ext uri="{FF2B5EF4-FFF2-40B4-BE49-F238E27FC236}">
                <a16:creationId xmlns:a16="http://schemas.microsoft.com/office/drawing/2014/main" id="{20B830EA-7556-1B0D-27DF-560442EE9123}"/>
              </a:ext>
            </a:extLst>
          </p:cNvPr>
          <p:cNvGraphicFramePr/>
          <p:nvPr>
            <p:extLst>
              <p:ext uri="{D42A27DB-BD31-4B8C-83A1-F6EECF244321}">
                <p14:modId xmlns:p14="http://schemas.microsoft.com/office/powerpoint/2010/main" val="10391357"/>
              </p:ext>
            </p:extLst>
          </p:nvPr>
        </p:nvGraphicFramePr>
        <p:xfrm>
          <a:off x="739140" y="1724852"/>
          <a:ext cx="7686802" cy="3590098"/>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Gruppieren 8">
            <a:extLst>
              <a:ext uri="{FF2B5EF4-FFF2-40B4-BE49-F238E27FC236}">
                <a16:creationId xmlns:a16="http://schemas.microsoft.com/office/drawing/2014/main" id="{929DE039-D252-3DA8-534F-6918D304AB82}"/>
              </a:ext>
            </a:extLst>
          </p:cNvPr>
          <p:cNvGrpSpPr/>
          <p:nvPr/>
        </p:nvGrpSpPr>
        <p:grpSpPr>
          <a:xfrm>
            <a:off x="1971675" y="2105999"/>
            <a:ext cx="1190625" cy="369332"/>
            <a:chOff x="1971675" y="3535013"/>
            <a:chExt cx="1190625" cy="369332"/>
          </a:xfrm>
        </p:grpSpPr>
        <p:sp>
          <p:nvSpPr>
            <p:cNvPr id="12" name="Textfeld 11">
              <a:extLst>
                <a:ext uri="{FF2B5EF4-FFF2-40B4-BE49-F238E27FC236}">
                  <a16:creationId xmlns:a16="http://schemas.microsoft.com/office/drawing/2014/main" id="{D36DC8D7-A39A-907E-345D-72A9F3E68CEC}"/>
                </a:ext>
              </a:extLst>
            </p:cNvPr>
            <p:cNvSpPr txBox="1"/>
            <p:nvPr/>
          </p:nvSpPr>
          <p:spPr>
            <a:xfrm>
              <a:off x="2190750" y="3535013"/>
              <a:ext cx="971550" cy="369332"/>
            </a:xfrm>
            <a:prstGeom prst="rect">
              <a:avLst/>
            </a:prstGeom>
            <a:noFill/>
          </p:spPr>
          <p:txBody>
            <a:bodyPr wrap="square" lIns="0" tIns="0" rIns="0" bIns="0" rtlCol="0">
              <a:spAutoFit/>
            </a:bodyPr>
            <a:lstStyle/>
            <a:p>
              <a:r>
                <a:rPr lang="de-DE" sz="1200" b="1" err="1"/>
                <a:t>Zanubrutinib</a:t>
              </a:r>
              <a:endParaRPr lang="de-DE" sz="1200" b="1"/>
            </a:p>
            <a:p>
              <a:r>
                <a:rPr lang="de-DE" sz="1200" b="1" err="1"/>
                <a:t>Ibrutinib</a:t>
              </a:r>
              <a:endParaRPr lang="de-DE" sz="1200" b="1"/>
            </a:p>
          </p:txBody>
        </p:sp>
        <p:grpSp>
          <p:nvGrpSpPr>
            <p:cNvPr id="13" name="Gruppieren 12">
              <a:extLst>
                <a:ext uri="{FF2B5EF4-FFF2-40B4-BE49-F238E27FC236}">
                  <a16:creationId xmlns:a16="http://schemas.microsoft.com/office/drawing/2014/main" id="{505C2B17-B3D5-E1B8-D8B6-F103248B5873}"/>
                </a:ext>
              </a:extLst>
            </p:cNvPr>
            <p:cNvGrpSpPr/>
            <p:nvPr/>
          </p:nvGrpSpPr>
          <p:grpSpPr>
            <a:xfrm>
              <a:off x="1971675" y="3632200"/>
              <a:ext cx="196850" cy="190500"/>
              <a:chOff x="1971675" y="3632200"/>
              <a:chExt cx="196850" cy="190500"/>
            </a:xfrm>
          </p:grpSpPr>
          <p:cxnSp>
            <p:nvCxnSpPr>
              <p:cNvPr id="15" name="Gerader Verbinder 14">
                <a:extLst>
                  <a:ext uri="{FF2B5EF4-FFF2-40B4-BE49-F238E27FC236}">
                    <a16:creationId xmlns:a16="http://schemas.microsoft.com/office/drawing/2014/main" id="{50412623-F4EF-D994-D9D9-9CCBEF21A799}"/>
                  </a:ext>
                </a:extLst>
              </p:cNvPr>
              <p:cNvCxnSpPr>
                <a:cxnSpLocks/>
              </p:cNvCxnSpPr>
              <p:nvPr/>
            </p:nvCxnSpPr>
            <p:spPr>
              <a:xfrm>
                <a:off x="1971675" y="3632200"/>
                <a:ext cx="196850"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16" name="Gerader Verbinder 15">
                <a:extLst>
                  <a:ext uri="{FF2B5EF4-FFF2-40B4-BE49-F238E27FC236}">
                    <a16:creationId xmlns:a16="http://schemas.microsoft.com/office/drawing/2014/main" id="{E715472B-E438-98F6-B85E-F6F8B77BB351}"/>
                  </a:ext>
                </a:extLst>
              </p:cNvPr>
              <p:cNvCxnSpPr>
                <a:cxnSpLocks/>
              </p:cNvCxnSpPr>
              <p:nvPr/>
            </p:nvCxnSpPr>
            <p:spPr>
              <a:xfrm>
                <a:off x="1971675" y="3822700"/>
                <a:ext cx="196850" cy="0"/>
              </a:xfrm>
              <a:prstGeom prst="line">
                <a:avLst/>
              </a:prstGeom>
              <a:ln w="19050">
                <a:solidFill>
                  <a:schemeClr val="accent3"/>
                </a:solidFill>
              </a:ln>
            </p:spPr>
            <p:style>
              <a:lnRef idx="1">
                <a:schemeClr val="accent2"/>
              </a:lnRef>
              <a:fillRef idx="0">
                <a:schemeClr val="accent2"/>
              </a:fillRef>
              <a:effectRef idx="0">
                <a:schemeClr val="accent2"/>
              </a:effectRef>
              <a:fontRef idx="minor">
                <a:schemeClr val="tx1"/>
              </a:fontRef>
            </p:style>
          </p:cxnSp>
        </p:grpSp>
      </p:grpSp>
      <p:sp>
        <p:nvSpPr>
          <p:cNvPr id="10" name="Textfeld 9">
            <a:extLst>
              <a:ext uri="{FF2B5EF4-FFF2-40B4-BE49-F238E27FC236}">
                <a16:creationId xmlns:a16="http://schemas.microsoft.com/office/drawing/2014/main" id="{E0C9474D-8C1A-CC45-E2FF-16F0334120DF}"/>
              </a:ext>
            </a:extLst>
          </p:cNvPr>
          <p:cNvSpPr txBox="1"/>
          <p:nvPr/>
        </p:nvSpPr>
        <p:spPr>
          <a:xfrm>
            <a:off x="5978525" y="3044476"/>
            <a:ext cx="2241931" cy="646331"/>
          </a:xfrm>
          <a:prstGeom prst="rect">
            <a:avLst/>
          </a:prstGeom>
          <a:noFill/>
        </p:spPr>
        <p:txBody>
          <a:bodyPr wrap="square" lIns="0" tIns="0" rIns="0" bIns="0" rtlCol="0">
            <a:spAutoFit/>
          </a:bodyPr>
          <a:lstStyle/>
          <a:p>
            <a:r>
              <a:rPr lang="de-DE" sz="1400" b="1"/>
              <a:t>5.2% </a:t>
            </a:r>
            <a:r>
              <a:rPr lang="de-DE" sz="1400" b="1" err="1"/>
              <a:t>vs</a:t>
            </a:r>
            <a:r>
              <a:rPr lang="de-DE" sz="1400" b="1"/>
              <a:t> 13.3%</a:t>
            </a:r>
          </a:p>
          <a:p>
            <a:r>
              <a:rPr lang="de-DE" sz="1400" b="1"/>
              <a:t>nominal, </a:t>
            </a:r>
            <a:r>
              <a:rPr lang="de-DE" sz="1400" b="1" err="1"/>
              <a:t>two-sided</a:t>
            </a:r>
            <a:r>
              <a:rPr lang="de-DE" sz="1400" b="1"/>
              <a:t> </a:t>
            </a:r>
            <a:r>
              <a:rPr lang="de-DE" sz="1400" b="1" i="1"/>
              <a:t>P</a:t>
            </a:r>
            <a:r>
              <a:rPr lang="de-DE" sz="1400" b="1"/>
              <a:t>=0.0004</a:t>
            </a:r>
          </a:p>
        </p:txBody>
      </p:sp>
      <p:pic>
        <p:nvPicPr>
          <p:cNvPr id="14" name="Grafik 13">
            <a:extLst>
              <a:ext uri="{FF2B5EF4-FFF2-40B4-BE49-F238E27FC236}">
                <a16:creationId xmlns:a16="http://schemas.microsoft.com/office/drawing/2014/main" id="{D0907C6C-5AF8-CD95-E7F3-9CE4DD1DB437}"/>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6858" t="45199" r="10964" b="27476"/>
          <a:stretch/>
        </p:blipFill>
        <p:spPr>
          <a:xfrm>
            <a:off x="1615440" y="3688479"/>
            <a:ext cx="6360160" cy="1035358"/>
          </a:xfrm>
          <a:prstGeom prst="rect">
            <a:avLst/>
          </a:prstGeom>
        </p:spPr>
      </p:pic>
    </p:spTree>
    <p:extLst>
      <p:ext uri="{BB962C8B-B14F-4D97-AF65-F5344CB8AC3E}">
        <p14:creationId xmlns:p14="http://schemas.microsoft.com/office/powerpoint/2010/main" val="2070676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A3A9DDE2-0241-409D-A5CB-5FCABCC948EF}"/>
              </a:ext>
            </a:extLst>
          </p:cNvPr>
          <p:cNvSpPr>
            <a:spLocks noGrp="1"/>
          </p:cNvSpPr>
          <p:nvPr>
            <p:ph type="ftr" sz="quarter" idx="10"/>
          </p:nvPr>
        </p:nvSpPr>
        <p:spPr/>
        <p:txBody>
          <a:bodyPr/>
          <a:lstStyle/>
          <a:p>
            <a:r>
              <a:rPr lang="en-GB" b="1"/>
              <a:t>AE, </a:t>
            </a:r>
            <a:r>
              <a:rPr lang="en-GB"/>
              <a:t>adverse event;</a:t>
            </a:r>
            <a:r>
              <a:rPr lang="en-GB" b="1"/>
              <a:t> BTK, </a:t>
            </a:r>
            <a:r>
              <a:rPr lang="en-GB"/>
              <a:t>Bruton’s tyrosine kinase; </a:t>
            </a:r>
            <a:r>
              <a:rPr lang="en-GB" b="1"/>
              <a:t>CLL, </a:t>
            </a:r>
            <a:r>
              <a:rPr lang="en-GB"/>
              <a:t>chronic lymphocytic </a:t>
            </a:r>
            <a:r>
              <a:rPr lang="en-GB" err="1"/>
              <a:t>leukemia</a:t>
            </a:r>
            <a:r>
              <a:rPr lang="en-GB"/>
              <a:t>; </a:t>
            </a:r>
            <a:r>
              <a:rPr lang="en-GB" b="1"/>
              <a:t>ORR, </a:t>
            </a:r>
            <a:r>
              <a:rPr lang="en-GB"/>
              <a:t>overall response rate; </a:t>
            </a:r>
            <a:r>
              <a:rPr lang="en-GB" b="1"/>
              <a:t>PFS, </a:t>
            </a:r>
            <a:r>
              <a:rPr lang="en-GB"/>
              <a:t>progression-free survival; </a:t>
            </a:r>
            <a:r>
              <a:rPr lang="en-GB" b="1"/>
              <a:t>R/R, </a:t>
            </a:r>
            <a:r>
              <a:rPr lang="en-GB"/>
              <a:t>relapsed/refractory; </a:t>
            </a:r>
            <a:r>
              <a:rPr lang="en-GB" b="1"/>
              <a:t>SLL, </a:t>
            </a:r>
            <a:r>
              <a:rPr lang="en-GB"/>
              <a:t>small lymphocytic lymphoma.  </a:t>
            </a:r>
          </a:p>
          <a:p>
            <a:r>
              <a:rPr lang="en-GB" b="1"/>
              <a:t>Brown et al, Abstract #LBA6 presented at ASH 2022.</a:t>
            </a:r>
          </a:p>
        </p:txBody>
      </p:sp>
      <p:sp>
        <p:nvSpPr>
          <p:cNvPr id="4" name="Titel 3">
            <a:extLst>
              <a:ext uri="{FF2B5EF4-FFF2-40B4-BE49-F238E27FC236}">
                <a16:creationId xmlns:a16="http://schemas.microsoft.com/office/drawing/2014/main" id="{02C62C1F-9F75-F048-962B-8C644CC61153}"/>
              </a:ext>
            </a:extLst>
          </p:cNvPr>
          <p:cNvSpPr>
            <a:spLocks noGrp="1"/>
          </p:cNvSpPr>
          <p:nvPr>
            <p:ph type="title"/>
          </p:nvPr>
        </p:nvSpPr>
        <p:spPr/>
        <p:txBody>
          <a:bodyPr/>
          <a:lstStyle/>
          <a:p>
            <a:r>
              <a:rPr lang="de-DE" err="1"/>
              <a:t>Conclusions</a:t>
            </a:r>
            <a:endParaRPr lang="de-DE"/>
          </a:p>
        </p:txBody>
      </p:sp>
      <p:sp>
        <p:nvSpPr>
          <p:cNvPr id="8" name="Inhaltsplatzhalter 7">
            <a:extLst>
              <a:ext uri="{FF2B5EF4-FFF2-40B4-BE49-F238E27FC236}">
                <a16:creationId xmlns:a16="http://schemas.microsoft.com/office/drawing/2014/main" id="{E3749E63-6BE6-C14B-8566-6EA769800FFF}"/>
              </a:ext>
            </a:extLst>
          </p:cNvPr>
          <p:cNvSpPr>
            <a:spLocks noGrp="1"/>
          </p:cNvSpPr>
          <p:nvPr>
            <p:ph idx="1"/>
          </p:nvPr>
        </p:nvSpPr>
        <p:spPr/>
        <p:txBody>
          <a:bodyPr vert="horz" lIns="216000" tIns="180000" rIns="108000" bIns="108000" rtlCol="0" anchor="t">
            <a:normAutofit/>
          </a:bodyPr>
          <a:lstStyle/>
          <a:p>
            <a:r>
              <a:rPr lang="en-GB"/>
              <a:t>Zanubrutinib demonstrated superior PFS over ibrutinib in patients with R/R CLL/SLL</a:t>
            </a:r>
          </a:p>
          <a:p>
            <a:pPr lvl="1"/>
            <a:r>
              <a:rPr lang="en-GB"/>
              <a:t>PFS benefit seen across all major subgroups, including del(17p)/</a:t>
            </a:r>
            <a:r>
              <a:rPr lang="en-GB" i="1"/>
              <a:t>TP53</a:t>
            </a:r>
            <a:r>
              <a:rPr lang="en-GB" i="1" baseline="30000"/>
              <a:t>mut</a:t>
            </a:r>
            <a:r>
              <a:rPr lang="en-GB"/>
              <a:t> population</a:t>
            </a:r>
            <a:endParaRPr lang="en-GB" i="1" baseline="30000"/>
          </a:p>
          <a:p>
            <a:r>
              <a:rPr lang="en-GB"/>
              <a:t>Zanubrutinib has a </a:t>
            </a:r>
            <a:r>
              <a:rPr lang="en-GB" err="1"/>
              <a:t>favorable</a:t>
            </a:r>
            <a:r>
              <a:rPr lang="en-GB"/>
              <a:t> safety profile compared with ibrutinib </a:t>
            </a:r>
          </a:p>
          <a:p>
            <a:r>
              <a:rPr lang="en-GB"/>
              <a:t>Lower rate of grade ≥3 and serious AEs, fewer AEs leading to treatment discontinuation and dose reduction</a:t>
            </a:r>
            <a:endParaRPr lang="en-GB">
              <a:cs typeface="Arial"/>
            </a:endParaRPr>
          </a:p>
          <a:p>
            <a:pPr lvl="1"/>
            <a:r>
              <a:rPr lang="en-GB"/>
              <a:t>Zanubrutinib has a better cardiac profile than ibrutinib with lower rates of atrial fibrillation, serious cardiac events, cardiac events leading to treatment discontinuation, and fatal cardiac events </a:t>
            </a:r>
            <a:endParaRPr lang="en-GB">
              <a:cs typeface="Arial"/>
            </a:endParaRPr>
          </a:p>
          <a:p>
            <a:pPr marL="228600" lvl="1">
              <a:spcBef>
                <a:spcPts val="1000"/>
              </a:spcBef>
            </a:pPr>
            <a:r>
              <a:rPr lang="en-GB"/>
              <a:t>ALPINE is the first study to demonstrate PFS superiority in a head-to-head comparison of BTK inhibitors in patients with R/R CLL/SLL</a:t>
            </a:r>
            <a:endParaRPr lang="en-GB" b="1">
              <a:solidFill>
                <a:srgbClr val="F37920"/>
              </a:solidFill>
            </a:endParaRPr>
          </a:p>
          <a:p>
            <a:pPr marL="685800" lvl="2">
              <a:spcBef>
                <a:spcPts val="1000"/>
              </a:spcBef>
            </a:pPr>
            <a:r>
              <a:rPr lang="en-GB" b="1" err="1">
                <a:solidFill>
                  <a:schemeClr val="accent2"/>
                </a:solidFill>
              </a:rPr>
              <a:t>zanubrutinib</a:t>
            </a:r>
            <a:r>
              <a:rPr lang="en-GB" b="1">
                <a:solidFill>
                  <a:schemeClr val="accent2"/>
                </a:solidFill>
              </a:rPr>
              <a:t> has now proven superiority to ibrutinib in both PFS and ORR</a:t>
            </a:r>
            <a:endParaRPr lang="en-GB" b="1">
              <a:solidFill>
                <a:schemeClr val="accent2"/>
              </a:solidFill>
              <a:cs typeface="Arial"/>
            </a:endParaRPr>
          </a:p>
          <a:p>
            <a:pPr marL="457200" lvl="1" indent="0">
              <a:buNone/>
            </a:pPr>
            <a:endParaRPr lang="de-DE"/>
          </a:p>
        </p:txBody>
      </p:sp>
    </p:spTree>
    <p:extLst>
      <p:ext uri="{BB962C8B-B14F-4D97-AF65-F5344CB8AC3E}">
        <p14:creationId xmlns:p14="http://schemas.microsoft.com/office/powerpoint/2010/main" val="3514433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AD63E48-67AE-504B-8F04-DE9381C6DC60}"/>
              </a:ext>
            </a:extLst>
          </p:cNvPr>
          <p:cNvSpPr>
            <a:spLocks noGrp="1"/>
          </p:cNvSpPr>
          <p:nvPr>
            <p:ph type="title"/>
          </p:nvPr>
        </p:nvSpPr>
        <p:spPr/>
        <p:txBody>
          <a:bodyPr/>
          <a:lstStyle/>
          <a:p>
            <a:r>
              <a:rPr lang="de-DE"/>
              <a:t>BGB-11417 +/- </a:t>
            </a:r>
            <a:r>
              <a:rPr lang="de-DE" err="1"/>
              <a:t>zanubrutinib</a:t>
            </a:r>
            <a:r>
              <a:rPr lang="de-DE"/>
              <a:t> in CLL/SLL</a:t>
            </a:r>
          </a:p>
        </p:txBody>
      </p:sp>
      <p:sp>
        <p:nvSpPr>
          <p:cNvPr id="2" name="Textplatzhalter 1">
            <a:extLst>
              <a:ext uri="{FF2B5EF4-FFF2-40B4-BE49-F238E27FC236}">
                <a16:creationId xmlns:a16="http://schemas.microsoft.com/office/drawing/2014/main" id="{1B152C8C-8AFA-A648-AEBD-C90E20C273E5}"/>
              </a:ext>
            </a:extLst>
          </p:cNvPr>
          <p:cNvSpPr>
            <a:spLocks noGrp="1"/>
          </p:cNvSpPr>
          <p:nvPr>
            <p:ph type="body" idx="1"/>
          </p:nvPr>
        </p:nvSpPr>
        <p:spPr/>
        <p:txBody>
          <a:bodyPr/>
          <a:lstStyle/>
          <a:p>
            <a:r>
              <a:rPr lang="de-DE"/>
              <a:t>A Phase 1 </a:t>
            </a:r>
            <a:r>
              <a:rPr lang="de-DE" err="1"/>
              <a:t>study</a:t>
            </a:r>
            <a:r>
              <a:rPr lang="de-DE"/>
              <a:t> </a:t>
            </a:r>
          </a:p>
        </p:txBody>
      </p:sp>
    </p:spTree>
    <p:extLst>
      <p:ext uri="{BB962C8B-B14F-4D97-AF65-F5344CB8AC3E}">
        <p14:creationId xmlns:p14="http://schemas.microsoft.com/office/powerpoint/2010/main" val="3473167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Placeholder 33">
            <a:extLst>
              <a:ext uri="{FF2B5EF4-FFF2-40B4-BE49-F238E27FC236}">
                <a16:creationId xmlns:a16="http://schemas.microsoft.com/office/drawing/2014/main" id="{D96E11EF-DC6C-BB83-7DC9-5E7ECF0EB20B}"/>
              </a:ext>
            </a:extLst>
          </p:cNvPr>
          <p:cNvSpPr>
            <a:spLocks noGrp="1"/>
          </p:cNvSpPr>
          <p:nvPr>
            <p:ph type="body" sz="quarter" idx="12"/>
          </p:nvPr>
        </p:nvSpPr>
        <p:spPr>
          <a:xfrm>
            <a:off x="416533" y="1280567"/>
            <a:ext cx="11367480" cy="647700"/>
          </a:xfrm>
        </p:spPr>
        <p:txBody>
          <a:bodyPr/>
          <a:lstStyle/>
          <a:p>
            <a:r>
              <a:rPr lang="en-US"/>
              <a:t>A Phase 1 open-label dose escalation and expansion study of the Bcl2 inhibitor BGB-11417 in patients with mature B-cell malignancies</a:t>
            </a:r>
          </a:p>
        </p:txBody>
      </p:sp>
      <p:sp>
        <p:nvSpPr>
          <p:cNvPr id="4" name="Title 3">
            <a:extLst>
              <a:ext uri="{FF2B5EF4-FFF2-40B4-BE49-F238E27FC236}">
                <a16:creationId xmlns:a16="http://schemas.microsoft.com/office/drawing/2014/main" id="{A7862E00-EA08-D94C-007B-161551C612F7}"/>
              </a:ext>
            </a:extLst>
          </p:cNvPr>
          <p:cNvSpPr>
            <a:spLocks noGrp="1"/>
          </p:cNvSpPr>
          <p:nvPr>
            <p:ph type="title"/>
          </p:nvPr>
        </p:nvSpPr>
        <p:spPr/>
        <p:txBody>
          <a:bodyPr/>
          <a:lstStyle/>
          <a:p>
            <a:r>
              <a:rPr lang="en-US"/>
              <a:t>BGB-11417 +/- </a:t>
            </a:r>
            <a:r>
              <a:rPr lang="en-US" err="1"/>
              <a:t>zanubrutinib</a:t>
            </a:r>
            <a:r>
              <a:rPr lang="en-US"/>
              <a:t> in CLL study design  </a:t>
            </a:r>
          </a:p>
        </p:txBody>
      </p:sp>
      <p:sp>
        <p:nvSpPr>
          <p:cNvPr id="18" name="Rectangle 17">
            <a:extLst>
              <a:ext uri="{FF2B5EF4-FFF2-40B4-BE49-F238E27FC236}">
                <a16:creationId xmlns:a16="http://schemas.microsoft.com/office/drawing/2014/main" id="{4E1722AB-3E10-3D70-B958-D3BDB866852F}"/>
              </a:ext>
            </a:extLst>
          </p:cNvPr>
          <p:cNvSpPr/>
          <p:nvPr/>
        </p:nvSpPr>
        <p:spPr>
          <a:xfrm>
            <a:off x="6252456" y="3448506"/>
            <a:ext cx="3373793" cy="1216058"/>
          </a:xfrm>
          <a:prstGeom prst="rect">
            <a:avLst/>
          </a:prstGeom>
          <a:solidFill>
            <a:schemeClr val="bg2"/>
          </a:solidFill>
          <a:ln>
            <a:noFill/>
          </a:ln>
        </p:spPr>
        <p:style>
          <a:lnRef idx="2">
            <a:schemeClr val="accent1"/>
          </a:lnRef>
          <a:fillRef idx="1">
            <a:schemeClr val="lt1"/>
          </a:fillRef>
          <a:effectRef idx="0">
            <a:schemeClr val="accent1"/>
          </a:effectRef>
          <a:fontRef idx="minor">
            <a:schemeClr val="dk1"/>
          </a:fontRef>
        </p:style>
        <p:txBody>
          <a:bodyPr rtlCol="0" anchor="t"/>
          <a:lstStyle/>
          <a:p>
            <a:r>
              <a:rPr lang="en-US" sz="1600" b="1">
                <a:solidFill>
                  <a:schemeClr val="tx1"/>
                </a:solidFill>
                <a:latin typeface="Arial" panose="020B0604020202020204" pitchFamily="34" charset="0"/>
                <a:cs typeface="Arial" panose="020B0604020202020204" pitchFamily="34" charset="0"/>
              </a:rPr>
              <a:t>Part 4</a:t>
            </a:r>
          </a:p>
          <a:p>
            <a:r>
              <a:rPr lang="en-US" sz="1200" b="1" i="1">
                <a:latin typeface="Arial" panose="020B0604020202020204" pitchFamily="34" charset="0"/>
                <a:cs typeface="Arial" panose="020B0604020202020204" pitchFamily="34" charset="0"/>
              </a:rPr>
              <a:t>Expansion</a:t>
            </a:r>
          </a:p>
          <a:p>
            <a:pPr algn="ctr"/>
            <a:endParaRPr lang="en-US" sz="1100" i="1">
              <a:solidFill>
                <a:srgbClr val="3B3838"/>
              </a:solidFill>
              <a:latin typeface="Arial" panose="020B0604020202020204" pitchFamily="34" charset="0"/>
              <a:cs typeface="Arial" panose="020B0604020202020204" pitchFamily="34" charset="0"/>
            </a:endParaRPr>
          </a:p>
          <a:p>
            <a:pPr algn="ctr"/>
            <a:endParaRPr lang="en-US" sz="1100" i="1">
              <a:solidFill>
                <a:srgbClr val="3B3838"/>
              </a:solidFill>
              <a:latin typeface="Arial" panose="020B0604020202020204" pitchFamily="34" charset="0"/>
              <a:cs typeface="Arial" panose="020B0604020202020204" pitchFamily="34" charset="0"/>
            </a:endParaRPr>
          </a:p>
          <a:p>
            <a:pPr algn="ctr"/>
            <a:r>
              <a:rPr lang="en-US" sz="1100" i="1">
                <a:solidFill>
                  <a:srgbClr val="3B3838"/>
                </a:solidFill>
                <a:latin typeface="Arial" panose="020B0604020202020204" pitchFamily="34" charset="0"/>
                <a:cs typeface="Arial" panose="020B0604020202020204" pitchFamily="34" charset="0"/>
              </a:rPr>
              <a:t>Independent disease-specific cohorts:</a:t>
            </a:r>
          </a:p>
          <a:p>
            <a:pPr algn="ctr"/>
            <a:r>
              <a:rPr lang="en-US" sz="1100" b="1" i="1">
                <a:solidFill>
                  <a:schemeClr val="accent3"/>
                </a:solidFill>
                <a:latin typeface="Arial" panose="020B0604020202020204" pitchFamily="34" charset="0"/>
                <a:cs typeface="Arial" panose="020B0604020202020204" pitchFamily="34" charset="0"/>
              </a:rPr>
              <a:t>R/R CLL/SLL</a:t>
            </a:r>
            <a:r>
              <a:rPr lang="en-US" sz="1100" b="1" i="1">
                <a:solidFill>
                  <a:srgbClr val="3B3838"/>
                </a:solidFill>
                <a:latin typeface="Arial" panose="020B0604020202020204" pitchFamily="34" charset="0"/>
                <a:cs typeface="Arial" panose="020B0604020202020204" pitchFamily="34" charset="0"/>
              </a:rPr>
              <a:t>, MCL, </a:t>
            </a:r>
            <a:r>
              <a:rPr lang="en-US" sz="1100" b="1" i="1">
                <a:solidFill>
                  <a:schemeClr val="accent3"/>
                </a:solidFill>
                <a:latin typeface="Arial" panose="020B0604020202020204" pitchFamily="34" charset="0"/>
                <a:cs typeface="Arial" panose="020B0604020202020204" pitchFamily="34" charset="0"/>
              </a:rPr>
              <a:t>TN CLL/SLL</a:t>
            </a:r>
            <a:endParaRPr lang="en-US" sz="1600">
              <a:solidFill>
                <a:schemeClr val="accent3"/>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7EE76575-5EBC-4131-E984-9C86AA1E36C0}"/>
              </a:ext>
            </a:extLst>
          </p:cNvPr>
          <p:cNvSpPr/>
          <p:nvPr/>
        </p:nvSpPr>
        <p:spPr>
          <a:xfrm>
            <a:off x="407989" y="2000295"/>
            <a:ext cx="3373793" cy="1100317"/>
          </a:xfrm>
          <a:prstGeom prst="rect">
            <a:avLst/>
          </a:prstGeom>
          <a:solidFill>
            <a:schemeClr val="bg2"/>
          </a:solidFill>
          <a:ln>
            <a:noFill/>
          </a:ln>
        </p:spPr>
        <p:style>
          <a:lnRef idx="2">
            <a:schemeClr val="accent1"/>
          </a:lnRef>
          <a:fillRef idx="1">
            <a:schemeClr val="lt1"/>
          </a:fillRef>
          <a:effectRef idx="0">
            <a:schemeClr val="accent1"/>
          </a:effectRef>
          <a:fontRef idx="minor">
            <a:schemeClr val="dk1"/>
          </a:fontRef>
        </p:style>
        <p:txBody>
          <a:bodyPr rtlCol="0" anchor="t"/>
          <a:lstStyle/>
          <a:p>
            <a:r>
              <a:rPr lang="en-US" sz="1600" b="1">
                <a:solidFill>
                  <a:schemeClr val="tx1"/>
                </a:solidFill>
                <a:latin typeface="Arial" panose="020B0604020202020204" pitchFamily="34" charset="0"/>
                <a:cs typeface="Arial" panose="020B0604020202020204" pitchFamily="34" charset="0"/>
              </a:rPr>
              <a:t>Part 1</a:t>
            </a:r>
          </a:p>
          <a:p>
            <a:r>
              <a:rPr lang="en-US" sz="1200" b="1" i="1">
                <a:latin typeface="Arial" panose="020B0604020202020204" pitchFamily="34" charset="0"/>
                <a:cs typeface="Arial" panose="020B0604020202020204" pitchFamily="34" charset="0"/>
              </a:rPr>
              <a:t>Dose escalation</a:t>
            </a:r>
          </a:p>
          <a:p>
            <a:endParaRPr lang="en-US" sz="1100" i="1">
              <a:solidFill>
                <a:srgbClr val="3B3838"/>
              </a:solidFill>
              <a:latin typeface="Arial" panose="020B0604020202020204" pitchFamily="34" charset="0"/>
              <a:cs typeface="Arial" panose="020B0604020202020204" pitchFamily="34" charset="0"/>
            </a:endParaRPr>
          </a:p>
          <a:p>
            <a:pPr algn="ctr"/>
            <a:r>
              <a:rPr lang="en-US" sz="1100" i="1">
                <a:solidFill>
                  <a:srgbClr val="3B3838"/>
                </a:solidFill>
                <a:latin typeface="Arial" panose="020B0604020202020204" pitchFamily="34" charset="0"/>
                <a:cs typeface="Arial" panose="020B0604020202020204" pitchFamily="34" charset="0"/>
              </a:rPr>
              <a:t>Independent disease-specific cohorts:</a:t>
            </a:r>
          </a:p>
          <a:p>
            <a:pPr algn="ctr"/>
            <a:r>
              <a:rPr lang="en-US" sz="1100" b="1" i="1">
                <a:solidFill>
                  <a:schemeClr val="accent3"/>
                </a:solidFill>
                <a:latin typeface="Arial" panose="020B0604020202020204" pitchFamily="34" charset="0"/>
                <a:cs typeface="Arial" panose="020B0604020202020204" pitchFamily="34" charset="0"/>
              </a:rPr>
              <a:t>R/R CLL/SLL</a:t>
            </a:r>
            <a:r>
              <a:rPr lang="en-US" sz="1100" b="1" i="1">
                <a:solidFill>
                  <a:srgbClr val="3B3838"/>
                </a:solidFill>
                <a:latin typeface="Arial" panose="020B0604020202020204" pitchFamily="34" charset="0"/>
                <a:cs typeface="Arial" panose="020B0604020202020204" pitchFamily="34" charset="0"/>
              </a:rPr>
              <a:t>, FL, DLBCL, MCL, MZL, WM</a:t>
            </a:r>
          </a:p>
          <a:p>
            <a:pPr algn="ctr"/>
            <a:endParaRPr lang="en-US" sz="1600">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71006FD8-E15E-9A72-5405-6EC735726EED}"/>
              </a:ext>
            </a:extLst>
          </p:cNvPr>
          <p:cNvSpPr/>
          <p:nvPr/>
        </p:nvSpPr>
        <p:spPr>
          <a:xfrm>
            <a:off x="2034681" y="2086838"/>
            <a:ext cx="1532308" cy="3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BGB-11417</a:t>
            </a:r>
          </a:p>
        </p:txBody>
      </p:sp>
      <p:sp>
        <p:nvSpPr>
          <p:cNvPr id="16" name="Rectangle 15">
            <a:extLst>
              <a:ext uri="{FF2B5EF4-FFF2-40B4-BE49-F238E27FC236}">
                <a16:creationId xmlns:a16="http://schemas.microsoft.com/office/drawing/2014/main" id="{06C389BA-090D-517B-93D5-48B5055186CA}"/>
              </a:ext>
            </a:extLst>
          </p:cNvPr>
          <p:cNvSpPr/>
          <p:nvPr/>
        </p:nvSpPr>
        <p:spPr>
          <a:xfrm>
            <a:off x="6252456" y="1999427"/>
            <a:ext cx="3373793" cy="1102052"/>
          </a:xfrm>
          <a:prstGeom prst="rect">
            <a:avLst/>
          </a:prstGeom>
          <a:solidFill>
            <a:schemeClr val="bg2"/>
          </a:solidFill>
          <a:ln>
            <a:noFill/>
          </a:ln>
        </p:spPr>
        <p:style>
          <a:lnRef idx="2">
            <a:schemeClr val="accent1"/>
          </a:lnRef>
          <a:fillRef idx="1">
            <a:schemeClr val="lt1"/>
          </a:fillRef>
          <a:effectRef idx="0">
            <a:schemeClr val="accent1"/>
          </a:effectRef>
          <a:fontRef idx="minor">
            <a:schemeClr val="dk1"/>
          </a:fontRef>
        </p:style>
        <p:txBody>
          <a:bodyPr rtlCol="0" anchor="t"/>
          <a:lstStyle/>
          <a:p>
            <a:r>
              <a:rPr lang="en-US" sz="1600" b="1">
                <a:solidFill>
                  <a:schemeClr val="tx1"/>
                </a:solidFill>
                <a:latin typeface="Arial" panose="020B0604020202020204" pitchFamily="34" charset="0"/>
                <a:cs typeface="Arial" panose="020B0604020202020204" pitchFamily="34" charset="0"/>
              </a:rPr>
              <a:t>Part 2</a:t>
            </a:r>
          </a:p>
          <a:p>
            <a:r>
              <a:rPr lang="en-US" sz="1200" b="1" i="1">
                <a:latin typeface="Arial" panose="020B0604020202020204" pitchFamily="34" charset="0"/>
                <a:cs typeface="Arial" panose="020B0604020202020204" pitchFamily="34" charset="0"/>
              </a:rPr>
              <a:t>Expansion</a:t>
            </a:r>
          </a:p>
          <a:p>
            <a:pPr algn="ctr"/>
            <a:endParaRPr lang="en-US" sz="1100" i="1">
              <a:solidFill>
                <a:srgbClr val="3B3838"/>
              </a:solidFill>
              <a:latin typeface="Arial" panose="020B0604020202020204" pitchFamily="34" charset="0"/>
              <a:cs typeface="Arial" panose="020B0604020202020204" pitchFamily="34" charset="0"/>
            </a:endParaRPr>
          </a:p>
          <a:p>
            <a:pPr algn="ctr"/>
            <a:r>
              <a:rPr lang="en-US" sz="1100" i="1">
                <a:solidFill>
                  <a:srgbClr val="3B3838"/>
                </a:solidFill>
                <a:latin typeface="Arial" panose="020B0604020202020204" pitchFamily="34" charset="0"/>
                <a:cs typeface="Arial" panose="020B0604020202020204" pitchFamily="34" charset="0"/>
              </a:rPr>
              <a:t>Independent disease-specific cohorts:</a:t>
            </a:r>
          </a:p>
          <a:p>
            <a:pPr algn="ctr"/>
            <a:r>
              <a:rPr lang="en-US" sz="1100" b="1" i="1">
                <a:solidFill>
                  <a:schemeClr val="accent3"/>
                </a:solidFill>
                <a:latin typeface="Arial" panose="020B0604020202020204" pitchFamily="34" charset="0"/>
                <a:cs typeface="Arial" panose="020B0604020202020204" pitchFamily="34" charset="0"/>
              </a:rPr>
              <a:t>R/R CLL/SLL</a:t>
            </a:r>
            <a:r>
              <a:rPr lang="en-US" sz="1100" b="1" i="1">
                <a:solidFill>
                  <a:srgbClr val="3B3838"/>
                </a:solidFill>
                <a:latin typeface="Arial" panose="020B0604020202020204" pitchFamily="34" charset="0"/>
                <a:cs typeface="Arial" panose="020B0604020202020204" pitchFamily="34" charset="0"/>
              </a:rPr>
              <a:t>, FL, DLBCL, MCL, MZL, WM</a:t>
            </a:r>
          </a:p>
          <a:p>
            <a:pPr algn="ctr"/>
            <a:endParaRPr lang="en-US" sz="1600">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809B3C88-636E-371F-FE4D-ABD0B4384280}"/>
              </a:ext>
            </a:extLst>
          </p:cNvPr>
          <p:cNvSpPr/>
          <p:nvPr/>
        </p:nvSpPr>
        <p:spPr>
          <a:xfrm>
            <a:off x="7930520" y="2086838"/>
            <a:ext cx="1532308" cy="3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BGB-11417</a:t>
            </a:r>
          </a:p>
        </p:txBody>
      </p:sp>
      <p:sp>
        <p:nvSpPr>
          <p:cNvPr id="31" name="Rectangle 30">
            <a:extLst>
              <a:ext uri="{FF2B5EF4-FFF2-40B4-BE49-F238E27FC236}">
                <a16:creationId xmlns:a16="http://schemas.microsoft.com/office/drawing/2014/main" id="{04A3D9F1-ADD2-5E5A-892E-EE44152DBB7D}"/>
              </a:ext>
            </a:extLst>
          </p:cNvPr>
          <p:cNvSpPr/>
          <p:nvPr/>
        </p:nvSpPr>
        <p:spPr>
          <a:xfrm>
            <a:off x="7930520" y="3896199"/>
            <a:ext cx="1532308"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Zanubrutinib</a:t>
            </a:r>
          </a:p>
        </p:txBody>
      </p:sp>
      <p:sp>
        <p:nvSpPr>
          <p:cNvPr id="19" name="Rectangle 18">
            <a:extLst>
              <a:ext uri="{FF2B5EF4-FFF2-40B4-BE49-F238E27FC236}">
                <a16:creationId xmlns:a16="http://schemas.microsoft.com/office/drawing/2014/main" id="{B78F8285-756A-1385-752D-597456B1CEB9}"/>
              </a:ext>
            </a:extLst>
          </p:cNvPr>
          <p:cNvSpPr/>
          <p:nvPr/>
        </p:nvSpPr>
        <p:spPr>
          <a:xfrm>
            <a:off x="407989" y="3448506"/>
            <a:ext cx="3373793" cy="1216058"/>
          </a:xfrm>
          <a:prstGeom prst="rect">
            <a:avLst/>
          </a:prstGeom>
          <a:solidFill>
            <a:schemeClr val="bg2"/>
          </a:solidFill>
          <a:ln>
            <a:noFill/>
          </a:ln>
        </p:spPr>
        <p:style>
          <a:lnRef idx="2">
            <a:schemeClr val="accent1"/>
          </a:lnRef>
          <a:fillRef idx="1">
            <a:schemeClr val="lt1"/>
          </a:fillRef>
          <a:effectRef idx="0">
            <a:schemeClr val="accent1"/>
          </a:effectRef>
          <a:fontRef idx="minor">
            <a:schemeClr val="dk1"/>
          </a:fontRef>
        </p:style>
        <p:txBody>
          <a:bodyPr rtlCol="0" anchor="t"/>
          <a:lstStyle/>
          <a:p>
            <a:r>
              <a:rPr lang="en-US" sz="1600" b="1">
                <a:solidFill>
                  <a:schemeClr val="tx1"/>
                </a:solidFill>
                <a:latin typeface="Arial" panose="020B0604020202020204" pitchFamily="34" charset="0"/>
                <a:cs typeface="Arial" panose="020B0604020202020204" pitchFamily="34" charset="0"/>
              </a:rPr>
              <a:t>Part 3</a:t>
            </a:r>
          </a:p>
          <a:p>
            <a:r>
              <a:rPr lang="en-US" sz="1200" b="1" i="1">
                <a:latin typeface="Arial" panose="020B0604020202020204" pitchFamily="34" charset="0"/>
                <a:cs typeface="Arial" panose="020B0604020202020204" pitchFamily="34" charset="0"/>
              </a:rPr>
              <a:t>Dose escalation</a:t>
            </a:r>
            <a:endParaRPr lang="en-US" sz="1200" b="1" i="1" baseline="30000">
              <a:latin typeface="Arial" panose="020B0604020202020204" pitchFamily="34" charset="0"/>
              <a:cs typeface="Arial" panose="020B0604020202020204" pitchFamily="34" charset="0"/>
            </a:endParaRPr>
          </a:p>
          <a:p>
            <a:pPr algn="ctr"/>
            <a:endParaRPr lang="en-US" sz="1100" i="1">
              <a:solidFill>
                <a:srgbClr val="3B3838"/>
              </a:solidFill>
              <a:latin typeface="Arial" panose="020B0604020202020204" pitchFamily="34" charset="0"/>
              <a:cs typeface="Arial" panose="020B0604020202020204" pitchFamily="34" charset="0"/>
            </a:endParaRPr>
          </a:p>
          <a:p>
            <a:pPr algn="ctr"/>
            <a:endParaRPr lang="en-US" sz="1100" i="1">
              <a:solidFill>
                <a:srgbClr val="3B3838"/>
              </a:solidFill>
              <a:latin typeface="Arial" panose="020B0604020202020204" pitchFamily="34" charset="0"/>
              <a:cs typeface="Arial" panose="020B0604020202020204" pitchFamily="34" charset="0"/>
            </a:endParaRPr>
          </a:p>
          <a:p>
            <a:pPr algn="ctr"/>
            <a:r>
              <a:rPr lang="en-US" sz="1100" i="1">
                <a:solidFill>
                  <a:srgbClr val="3B3838"/>
                </a:solidFill>
                <a:latin typeface="Arial" panose="020B0604020202020204" pitchFamily="34" charset="0"/>
                <a:cs typeface="Arial" panose="020B0604020202020204" pitchFamily="34" charset="0"/>
              </a:rPr>
              <a:t>Independent disease-specific cohorts:</a:t>
            </a:r>
          </a:p>
          <a:p>
            <a:pPr algn="ctr"/>
            <a:r>
              <a:rPr lang="en-US" sz="1100" b="1" i="1">
                <a:solidFill>
                  <a:schemeClr val="accent3"/>
                </a:solidFill>
                <a:latin typeface="Arial" panose="020B0604020202020204" pitchFamily="34" charset="0"/>
                <a:cs typeface="Arial" panose="020B0604020202020204" pitchFamily="34" charset="0"/>
              </a:rPr>
              <a:t>R/R CLL/SLL</a:t>
            </a:r>
            <a:r>
              <a:rPr lang="en-US" sz="1100" b="1" i="1">
                <a:solidFill>
                  <a:srgbClr val="3B3838"/>
                </a:solidFill>
                <a:latin typeface="Arial" panose="020B0604020202020204" pitchFamily="34" charset="0"/>
                <a:cs typeface="Arial" panose="020B0604020202020204" pitchFamily="34" charset="0"/>
              </a:rPr>
              <a:t>, MCL, </a:t>
            </a:r>
            <a:r>
              <a:rPr lang="en-US" sz="1100" b="1" i="1">
                <a:solidFill>
                  <a:schemeClr val="accent3"/>
                </a:solidFill>
                <a:latin typeface="Arial" panose="020B0604020202020204" pitchFamily="34" charset="0"/>
                <a:cs typeface="Arial" panose="020B0604020202020204" pitchFamily="34" charset="0"/>
              </a:rPr>
              <a:t>TN CLL/SLL</a:t>
            </a:r>
          </a:p>
          <a:p>
            <a:pPr algn="ctr"/>
            <a:endParaRPr lang="en-US" sz="1600">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1631D890-5EDB-8EED-CEEE-1263180C49C5}"/>
              </a:ext>
            </a:extLst>
          </p:cNvPr>
          <p:cNvSpPr/>
          <p:nvPr/>
        </p:nvSpPr>
        <p:spPr>
          <a:xfrm>
            <a:off x="2034681" y="3493899"/>
            <a:ext cx="1532308" cy="3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BGB-11417</a:t>
            </a:r>
          </a:p>
        </p:txBody>
      </p:sp>
      <p:sp>
        <p:nvSpPr>
          <p:cNvPr id="32" name="Rectangle 31">
            <a:extLst>
              <a:ext uri="{FF2B5EF4-FFF2-40B4-BE49-F238E27FC236}">
                <a16:creationId xmlns:a16="http://schemas.microsoft.com/office/drawing/2014/main" id="{95D2F6BE-9D31-976A-3843-0F001798BC03}"/>
              </a:ext>
            </a:extLst>
          </p:cNvPr>
          <p:cNvSpPr/>
          <p:nvPr/>
        </p:nvSpPr>
        <p:spPr>
          <a:xfrm>
            <a:off x="2034681" y="3896199"/>
            <a:ext cx="1532308"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Zanubrutinib</a:t>
            </a:r>
          </a:p>
        </p:txBody>
      </p:sp>
      <p:sp>
        <p:nvSpPr>
          <p:cNvPr id="33" name="Rectangle 32">
            <a:extLst>
              <a:ext uri="{FF2B5EF4-FFF2-40B4-BE49-F238E27FC236}">
                <a16:creationId xmlns:a16="http://schemas.microsoft.com/office/drawing/2014/main" id="{9D1BE91D-52DA-90B5-017C-FC35E9208EC9}"/>
              </a:ext>
            </a:extLst>
          </p:cNvPr>
          <p:cNvSpPr/>
          <p:nvPr/>
        </p:nvSpPr>
        <p:spPr>
          <a:xfrm>
            <a:off x="7930520" y="3493899"/>
            <a:ext cx="1532308" cy="3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BGB-11417</a:t>
            </a:r>
          </a:p>
        </p:txBody>
      </p:sp>
      <p:sp>
        <p:nvSpPr>
          <p:cNvPr id="36" name="TextBox 35">
            <a:extLst>
              <a:ext uri="{FF2B5EF4-FFF2-40B4-BE49-F238E27FC236}">
                <a16:creationId xmlns:a16="http://schemas.microsoft.com/office/drawing/2014/main" id="{7CA3CFE4-A3BB-4CA4-5BA4-E3E9FB34EA19}"/>
              </a:ext>
            </a:extLst>
          </p:cNvPr>
          <p:cNvSpPr txBox="1"/>
          <p:nvPr/>
        </p:nvSpPr>
        <p:spPr>
          <a:xfrm>
            <a:off x="416533" y="6057900"/>
            <a:ext cx="6128656" cy="215444"/>
          </a:xfrm>
          <a:prstGeom prst="rect">
            <a:avLst/>
          </a:prstGeom>
          <a:noFill/>
        </p:spPr>
        <p:txBody>
          <a:bodyPr wrap="square" lIns="0" tIns="0" rIns="0" bIns="0">
            <a:spAutoFit/>
          </a:bodyPr>
          <a:lstStyle/>
          <a:p>
            <a:r>
              <a:rPr lang="en-US" sz="1400" b="1">
                <a:solidFill>
                  <a:schemeClr val="accent3"/>
                </a:solidFill>
                <a:latin typeface="Arial" panose="020B0604020202020204" pitchFamily="34" charset="0"/>
                <a:cs typeface="Arial" panose="020B0604020202020204" pitchFamily="34" charset="0"/>
              </a:rPr>
              <a:t>Red: </a:t>
            </a:r>
            <a:r>
              <a:rPr lang="en-US" sz="1400">
                <a:latin typeface="Arial" panose="020B0604020202020204" pitchFamily="34" charset="0"/>
                <a:cs typeface="Arial" panose="020B0604020202020204" pitchFamily="34" charset="0"/>
              </a:rPr>
              <a:t>Data presented here are for the CLL/SLL cohort</a:t>
            </a:r>
            <a:endParaRPr lang="en-US" sz="1400"/>
          </a:p>
        </p:txBody>
      </p:sp>
      <p:sp>
        <p:nvSpPr>
          <p:cNvPr id="39" name="Footer Placeholder 3">
            <a:extLst>
              <a:ext uri="{FF2B5EF4-FFF2-40B4-BE49-F238E27FC236}">
                <a16:creationId xmlns:a16="http://schemas.microsoft.com/office/drawing/2014/main" id="{BCED0745-9307-4DD2-15EC-1429D1AA5453}"/>
              </a:ext>
            </a:extLst>
          </p:cNvPr>
          <p:cNvSpPr>
            <a:spLocks noGrp="1"/>
          </p:cNvSpPr>
          <p:nvPr>
            <p:ph type="ftr" sz="quarter" idx="13"/>
          </p:nvPr>
        </p:nvSpPr>
        <p:spPr/>
        <p:txBody>
          <a:bodyPr/>
          <a:lstStyle/>
          <a:p>
            <a:r>
              <a:rPr lang="en-GB" b="1"/>
              <a:t>Bcl2, </a:t>
            </a:r>
            <a:r>
              <a:rPr lang="en-GB"/>
              <a:t>B-cell lymphoma 2;</a:t>
            </a:r>
            <a:r>
              <a:rPr lang="en-GB" b="1"/>
              <a:t> CLL, </a:t>
            </a:r>
            <a:r>
              <a:rPr lang="en-GB"/>
              <a:t>chronic lymphocytic </a:t>
            </a:r>
            <a:r>
              <a:rPr lang="en-GB" err="1"/>
              <a:t>leukemia</a:t>
            </a:r>
            <a:r>
              <a:rPr lang="en-GB"/>
              <a:t>; </a:t>
            </a:r>
            <a:r>
              <a:rPr lang="en-GB" b="1"/>
              <a:t>DLBCL, </a:t>
            </a:r>
            <a:r>
              <a:rPr lang="en-GB"/>
              <a:t>diffuse large B-cell lymphoma; </a:t>
            </a:r>
            <a:r>
              <a:rPr lang="en-GB" b="1"/>
              <a:t>FL, </a:t>
            </a:r>
            <a:r>
              <a:rPr lang="en-GB"/>
              <a:t>follicular lymphoma; </a:t>
            </a:r>
            <a:r>
              <a:rPr lang="en-GB" b="1"/>
              <a:t>MCL, </a:t>
            </a:r>
            <a:r>
              <a:rPr lang="en-GB"/>
              <a:t>mantle cell lymphoma;</a:t>
            </a:r>
            <a:r>
              <a:rPr lang="en-GB" b="1"/>
              <a:t> MZL, </a:t>
            </a:r>
            <a:r>
              <a:rPr lang="en-GB"/>
              <a:t>marginal zone lymphoma; </a:t>
            </a:r>
            <a:r>
              <a:rPr lang="en-GB" b="1"/>
              <a:t>RP2D, </a:t>
            </a:r>
            <a:r>
              <a:rPr lang="en-GB"/>
              <a:t>recommended Phase 2 dose; </a:t>
            </a:r>
            <a:r>
              <a:rPr lang="en-GB" b="1"/>
              <a:t>R/R, </a:t>
            </a:r>
            <a:r>
              <a:rPr lang="en-GB"/>
              <a:t>relapsed/refractory; </a:t>
            </a:r>
            <a:r>
              <a:rPr lang="en-GB" b="1"/>
              <a:t>SLL, </a:t>
            </a:r>
            <a:r>
              <a:rPr lang="en-GB"/>
              <a:t>small lymphocytic lymphoma; </a:t>
            </a:r>
            <a:r>
              <a:rPr lang="en-GB" b="1"/>
              <a:t>TN</a:t>
            </a:r>
            <a:r>
              <a:rPr lang="en-GB"/>
              <a:t>, treatment naïve, </a:t>
            </a:r>
            <a:r>
              <a:rPr lang="en-GB" b="1"/>
              <a:t>WM, </a:t>
            </a:r>
            <a:r>
              <a:rPr lang="en-GB" err="1"/>
              <a:t>Waldenström’s</a:t>
            </a:r>
            <a:r>
              <a:rPr lang="en-GB"/>
              <a:t> macroglobulinemia. </a:t>
            </a:r>
          </a:p>
          <a:p>
            <a:r>
              <a:rPr lang="en-GB" b="1"/>
              <a:t>Cheah et al, Abstract #962 presented at ASH 2022. </a:t>
            </a:r>
          </a:p>
        </p:txBody>
      </p:sp>
      <p:grpSp>
        <p:nvGrpSpPr>
          <p:cNvPr id="12" name="Gruppieren 11">
            <a:extLst>
              <a:ext uri="{FF2B5EF4-FFF2-40B4-BE49-F238E27FC236}">
                <a16:creationId xmlns:a16="http://schemas.microsoft.com/office/drawing/2014/main" id="{A447B880-C234-92C0-D071-800B9692090C}"/>
              </a:ext>
            </a:extLst>
          </p:cNvPr>
          <p:cNvGrpSpPr/>
          <p:nvPr/>
        </p:nvGrpSpPr>
        <p:grpSpPr>
          <a:xfrm>
            <a:off x="3790380" y="2127510"/>
            <a:ext cx="2453479" cy="845887"/>
            <a:chOff x="3790144" y="1831645"/>
            <a:chExt cx="2453479" cy="845887"/>
          </a:xfrm>
        </p:grpSpPr>
        <p:cxnSp>
          <p:nvCxnSpPr>
            <p:cNvPr id="14" name="Straight Arrow Connector 13">
              <a:extLst>
                <a:ext uri="{FF2B5EF4-FFF2-40B4-BE49-F238E27FC236}">
                  <a16:creationId xmlns:a16="http://schemas.microsoft.com/office/drawing/2014/main" id="{4C9E1F0A-E429-B78E-FCB1-1AE5C7B4A480}"/>
                </a:ext>
              </a:extLst>
            </p:cNvPr>
            <p:cNvCxnSpPr>
              <a:cxnSpLocks/>
            </p:cNvCxnSpPr>
            <p:nvPr/>
          </p:nvCxnSpPr>
          <p:spPr>
            <a:xfrm flipV="1">
              <a:off x="3790144" y="2254588"/>
              <a:ext cx="2453479"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Ellipse 9">
              <a:extLst>
                <a:ext uri="{FF2B5EF4-FFF2-40B4-BE49-F238E27FC236}">
                  <a16:creationId xmlns:a16="http://schemas.microsoft.com/office/drawing/2014/main" id="{BACA426A-7D46-193B-3C35-D3A4C472492D}"/>
                </a:ext>
              </a:extLst>
            </p:cNvPr>
            <p:cNvSpPr/>
            <p:nvPr/>
          </p:nvSpPr>
          <p:spPr>
            <a:xfrm>
              <a:off x="4619036" y="1831645"/>
              <a:ext cx="845887" cy="8458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100">
                  <a:solidFill>
                    <a:schemeClr val="bg1"/>
                  </a:solidFill>
                </a:rPr>
                <a:t>RP2D</a:t>
              </a:r>
            </a:p>
            <a:p>
              <a:pPr algn="ctr"/>
              <a:r>
                <a:rPr lang="de-DE" sz="1100">
                  <a:solidFill>
                    <a:schemeClr val="bg1"/>
                  </a:solidFill>
                </a:rPr>
                <a:t>(per </a:t>
              </a:r>
              <a:r>
                <a:rPr lang="de-DE" sz="1100" err="1">
                  <a:solidFill>
                    <a:schemeClr val="bg1"/>
                  </a:solidFill>
                </a:rPr>
                <a:t>cohort</a:t>
              </a:r>
              <a:r>
                <a:rPr lang="de-DE" sz="1100">
                  <a:solidFill>
                    <a:schemeClr val="bg1"/>
                  </a:solidFill>
                </a:rPr>
                <a:t>)</a:t>
              </a:r>
            </a:p>
          </p:txBody>
        </p:sp>
      </p:grpSp>
      <p:grpSp>
        <p:nvGrpSpPr>
          <p:cNvPr id="22" name="Gruppieren 21">
            <a:extLst>
              <a:ext uri="{FF2B5EF4-FFF2-40B4-BE49-F238E27FC236}">
                <a16:creationId xmlns:a16="http://schemas.microsoft.com/office/drawing/2014/main" id="{58AF9EA2-A141-27CA-61C7-32215D451799}"/>
              </a:ext>
            </a:extLst>
          </p:cNvPr>
          <p:cNvGrpSpPr/>
          <p:nvPr/>
        </p:nvGrpSpPr>
        <p:grpSpPr>
          <a:xfrm>
            <a:off x="3790380" y="3633592"/>
            <a:ext cx="2453479" cy="845887"/>
            <a:chOff x="3790144" y="1831645"/>
            <a:chExt cx="2453479" cy="845887"/>
          </a:xfrm>
        </p:grpSpPr>
        <p:cxnSp>
          <p:nvCxnSpPr>
            <p:cNvPr id="23" name="Straight Arrow Connector 13">
              <a:extLst>
                <a:ext uri="{FF2B5EF4-FFF2-40B4-BE49-F238E27FC236}">
                  <a16:creationId xmlns:a16="http://schemas.microsoft.com/office/drawing/2014/main" id="{3CF52D93-0C9B-97FB-4BE0-F7E6D7D2BA3C}"/>
                </a:ext>
              </a:extLst>
            </p:cNvPr>
            <p:cNvCxnSpPr>
              <a:cxnSpLocks/>
            </p:cNvCxnSpPr>
            <p:nvPr/>
          </p:nvCxnSpPr>
          <p:spPr>
            <a:xfrm flipV="1">
              <a:off x="3790144" y="2254588"/>
              <a:ext cx="2453479"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Ellipse 23">
              <a:extLst>
                <a:ext uri="{FF2B5EF4-FFF2-40B4-BE49-F238E27FC236}">
                  <a16:creationId xmlns:a16="http://schemas.microsoft.com/office/drawing/2014/main" id="{741F9430-ED4C-78E3-098B-7E853213AAD5}"/>
                </a:ext>
              </a:extLst>
            </p:cNvPr>
            <p:cNvSpPr/>
            <p:nvPr/>
          </p:nvSpPr>
          <p:spPr>
            <a:xfrm>
              <a:off x="4619036" y="1831645"/>
              <a:ext cx="845887" cy="8458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100">
                  <a:solidFill>
                    <a:schemeClr val="bg1"/>
                  </a:solidFill>
                </a:rPr>
                <a:t>RP2D</a:t>
              </a:r>
            </a:p>
            <a:p>
              <a:pPr algn="ctr"/>
              <a:r>
                <a:rPr lang="de-DE" sz="1100">
                  <a:solidFill>
                    <a:schemeClr val="bg1"/>
                  </a:solidFill>
                </a:rPr>
                <a:t>(per </a:t>
              </a:r>
              <a:r>
                <a:rPr lang="de-DE" sz="1100" err="1">
                  <a:solidFill>
                    <a:schemeClr val="bg1"/>
                  </a:solidFill>
                </a:rPr>
                <a:t>cohort</a:t>
              </a:r>
              <a:r>
                <a:rPr lang="de-DE" sz="1100">
                  <a:solidFill>
                    <a:schemeClr val="bg1"/>
                  </a:solidFill>
                </a:rPr>
                <a:t>)</a:t>
              </a:r>
            </a:p>
          </p:txBody>
        </p:sp>
      </p:grpSp>
    </p:spTree>
    <p:extLst>
      <p:ext uri="{BB962C8B-B14F-4D97-AF65-F5344CB8AC3E}">
        <p14:creationId xmlns:p14="http://schemas.microsoft.com/office/powerpoint/2010/main" val="2792004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Text Placeholder 421">
            <a:extLst>
              <a:ext uri="{FF2B5EF4-FFF2-40B4-BE49-F238E27FC236}">
                <a16:creationId xmlns:a16="http://schemas.microsoft.com/office/drawing/2014/main" id="{79801311-F543-EDDA-3FFB-868E4F99A8AF}"/>
              </a:ext>
            </a:extLst>
          </p:cNvPr>
          <p:cNvSpPr>
            <a:spLocks noGrp="1"/>
          </p:cNvSpPr>
          <p:nvPr>
            <p:ph type="body" sz="quarter" idx="12"/>
          </p:nvPr>
        </p:nvSpPr>
        <p:spPr/>
        <p:txBody>
          <a:bodyPr/>
          <a:lstStyle/>
          <a:p>
            <a:r>
              <a:rPr lang="en-US"/>
              <a:t>Dosing and dose escalation</a:t>
            </a:r>
          </a:p>
        </p:txBody>
      </p:sp>
      <p:sp>
        <p:nvSpPr>
          <p:cNvPr id="3" name="Title 2">
            <a:extLst>
              <a:ext uri="{FF2B5EF4-FFF2-40B4-BE49-F238E27FC236}">
                <a16:creationId xmlns:a16="http://schemas.microsoft.com/office/drawing/2014/main" id="{372F0559-CC21-D30E-93D6-5B3826C70882}"/>
              </a:ext>
            </a:extLst>
          </p:cNvPr>
          <p:cNvSpPr>
            <a:spLocks noGrp="1"/>
          </p:cNvSpPr>
          <p:nvPr>
            <p:ph type="title"/>
          </p:nvPr>
        </p:nvSpPr>
        <p:spPr/>
        <p:txBody>
          <a:bodyPr/>
          <a:lstStyle/>
          <a:p>
            <a:r>
              <a:rPr lang="en-US"/>
              <a:t>Dosing, dose escalation and dose ramp-up schedules </a:t>
            </a:r>
          </a:p>
        </p:txBody>
      </p:sp>
      <p:sp>
        <p:nvSpPr>
          <p:cNvPr id="4" name="Footer Placeholder 3">
            <a:extLst>
              <a:ext uri="{FF2B5EF4-FFF2-40B4-BE49-F238E27FC236}">
                <a16:creationId xmlns:a16="http://schemas.microsoft.com/office/drawing/2014/main" id="{137F3DCD-0CF5-D4F9-56F7-DB06AA201BF5}"/>
              </a:ext>
            </a:extLst>
          </p:cNvPr>
          <p:cNvSpPr>
            <a:spLocks noGrp="1"/>
          </p:cNvSpPr>
          <p:nvPr>
            <p:ph type="ftr" sz="quarter" idx="13"/>
          </p:nvPr>
        </p:nvSpPr>
        <p:spPr/>
        <p:txBody>
          <a:bodyPr/>
          <a:lstStyle/>
          <a:p>
            <a:r>
              <a:rPr lang="en-GB" baseline="30000" err="1"/>
              <a:t>a</a:t>
            </a:r>
            <a:r>
              <a:rPr lang="en-GB" err="1"/>
              <a:t>Safety</a:t>
            </a:r>
            <a:r>
              <a:rPr lang="en-GB"/>
              <a:t> monitoring committee (SMC) review of dose-level cohort data before dose escalation.</a:t>
            </a:r>
          </a:p>
          <a:p>
            <a:r>
              <a:rPr lang="en-GB" b="1"/>
              <a:t>BID, </a:t>
            </a:r>
            <a:r>
              <a:rPr lang="en-GB"/>
              <a:t>twice daily; </a:t>
            </a:r>
            <a:r>
              <a:rPr lang="en-GB" b="1"/>
              <a:t>D, </a:t>
            </a:r>
            <a:r>
              <a:rPr lang="en-GB"/>
              <a:t>day; </a:t>
            </a:r>
            <a:r>
              <a:rPr lang="en-GB" b="1"/>
              <a:t>QD, </a:t>
            </a:r>
            <a:r>
              <a:rPr lang="en-GB"/>
              <a:t>once daily; </a:t>
            </a:r>
            <a:r>
              <a:rPr lang="en-GB" b="1"/>
              <a:t>SMC, </a:t>
            </a:r>
            <a:r>
              <a:rPr lang="en-GB"/>
              <a:t>safety monitoring committee; </a:t>
            </a:r>
            <a:r>
              <a:rPr lang="en-GB" b="1"/>
              <a:t>W, </a:t>
            </a:r>
            <a:r>
              <a:rPr lang="en-GB"/>
              <a:t>week. </a:t>
            </a:r>
            <a:endParaRPr lang="en-GB" b="1"/>
          </a:p>
          <a:p>
            <a:r>
              <a:rPr lang="en-GB" b="1"/>
              <a:t>Cheah et al, Abstract #962 presented at ASH 2022. </a:t>
            </a:r>
          </a:p>
        </p:txBody>
      </p:sp>
      <p:sp>
        <p:nvSpPr>
          <p:cNvPr id="423" name="Text Placeholder 422">
            <a:extLst>
              <a:ext uri="{FF2B5EF4-FFF2-40B4-BE49-F238E27FC236}">
                <a16:creationId xmlns:a16="http://schemas.microsoft.com/office/drawing/2014/main" id="{82DECBEA-890E-DB0A-94A8-539253F45E0E}"/>
              </a:ext>
            </a:extLst>
          </p:cNvPr>
          <p:cNvSpPr>
            <a:spLocks noGrp="1"/>
          </p:cNvSpPr>
          <p:nvPr>
            <p:ph type="body" sz="quarter" idx="14"/>
          </p:nvPr>
        </p:nvSpPr>
        <p:spPr>
          <a:xfrm>
            <a:off x="5988050" y="1280567"/>
            <a:ext cx="5571517" cy="647700"/>
          </a:xfrm>
        </p:spPr>
        <p:txBody>
          <a:bodyPr/>
          <a:lstStyle/>
          <a:p>
            <a:r>
              <a:rPr lang="en-US"/>
              <a:t>Dose ramp-up schedules </a:t>
            </a:r>
          </a:p>
        </p:txBody>
      </p:sp>
      <p:cxnSp>
        <p:nvCxnSpPr>
          <p:cNvPr id="6" name="Straight Arrow Connector 5">
            <a:extLst>
              <a:ext uri="{FF2B5EF4-FFF2-40B4-BE49-F238E27FC236}">
                <a16:creationId xmlns:a16="http://schemas.microsoft.com/office/drawing/2014/main" id="{123665E1-B9F7-2112-C859-E5FEB8D783AC}"/>
              </a:ext>
            </a:extLst>
          </p:cNvPr>
          <p:cNvCxnSpPr>
            <a:cxnSpLocks/>
          </p:cNvCxnSpPr>
          <p:nvPr/>
        </p:nvCxnSpPr>
        <p:spPr>
          <a:xfrm>
            <a:off x="11472812" y="2997092"/>
            <a:ext cx="311200" cy="0"/>
          </a:xfrm>
          <a:prstGeom prst="straightConnector1">
            <a:avLst/>
          </a:prstGeom>
          <a:ln w="38100">
            <a:solidFill>
              <a:schemeClr val="tx1"/>
            </a:solidFill>
            <a:tailEnd type="triangle"/>
          </a:ln>
        </p:spPr>
        <p:style>
          <a:lnRef idx="1">
            <a:schemeClr val="accent2"/>
          </a:lnRef>
          <a:fillRef idx="0">
            <a:schemeClr val="accent2"/>
          </a:fillRef>
          <a:effectRef idx="0">
            <a:schemeClr val="accent2"/>
          </a:effectRef>
          <a:fontRef idx="minor">
            <a:schemeClr val="tx1"/>
          </a:fontRef>
        </p:style>
      </p:cxnSp>
      <p:sp>
        <p:nvSpPr>
          <p:cNvPr id="75" name="Rectangle 15">
            <a:extLst>
              <a:ext uri="{FF2B5EF4-FFF2-40B4-BE49-F238E27FC236}">
                <a16:creationId xmlns:a16="http://schemas.microsoft.com/office/drawing/2014/main" id="{E4E8E106-CB3E-00C5-1C99-A8C3FBD29167}"/>
              </a:ext>
            </a:extLst>
          </p:cNvPr>
          <p:cNvSpPr>
            <a:spLocks noChangeArrowheads="1"/>
          </p:cNvSpPr>
          <p:nvPr/>
        </p:nvSpPr>
        <p:spPr bwMode="auto">
          <a:xfrm>
            <a:off x="6903466" y="2004977"/>
            <a:ext cx="42823" cy="18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194847"/>
                </a:solidFill>
                <a:effectLst/>
                <a:latin typeface="+mn-lt"/>
                <a:cs typeface="Arial Bold" panose="020B0704020202020204" pitchFamily="34" charset="0"/>
              </a:rPr>
              <a:t> </a:t>
            </a:r>
            <a:endParaRPr kumimoji="0" lang="en-US" altLang="en-US" sz="1200" b="0" i="0" u="none" strike="noStrike" cap="none" normalizeH="0" baseline="0">
              <a:ln>
                <a:noFill/>
              </a:ln>
              <a:solidFill>
                <a:schemeClr val="tx1"/>
              </a:solidFill>
              <a:effectLst/>
              <a:latin typeface="+mn-lt"/>
            </a:endParaRPr>
          </a:p>
        </p:txBody>
      </p:sp>
      <p:sp>
        <p:nvSpPr>
          <p:cNvPr id="76" name="Rectangle 27">
            <a:extLst>
              <a:ext uri="{FF2B5EF4-FFF2-40B4-BE49-F238E27FC236}">
                <a16:creationId xmlns:a16="http://schemas.microsoft.com/office/drawing/2014/main" id="{C3D0A9D5-6EBC-BE99-255B-26B20CC9FB4E}"/>
              </a:ext>
            </a:extLst>
          </p:cNvPr>
          <p:cNvSpPr>
            <a:spLocks noChangeArrowheads="1"/>
          </p:cNvSpPr>
          <p:nvPr/>
        </p:nvSpPr>
        <p:spPr bwMode="auto">
          <a:xfrm>
            <a:off x="7656940" y="2004977"/>
            <a:ext cx="0" cy="18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mn-lt"/>
            </a:endParaRPr>
          </a:p>
        </p:txBody>
      </p:sp>
      <p:sp>
        <p:nvSpPr>
          <p:cNvPr id="77" name="Rectangle 32">
            <a:extLst>
              <a:ext uri="{FF2B5EF4-FFF2-40B4-BE49-F238E27FC236}">
                <a16:creationId xmlns:a16="http://schemas.microsoft.com/office/drawing/2014/main" id="{CB0C8EE5-B558-D158-DC11-BDEF488D102E}"/>
              </a:ext>
            </a:extLst>
          </p:cNvPr>
          <p:cNvSpPr>
            <a:spLocks noChangeArrowheads="1"/>
          </p:cNvSpPr>
          <p:nvPr/>
        </p:nvSpPr>
        <p:spPr bwMode="auto">
          <a:xfrm>
            <a:off x="7941405" y="2004977"/>
            <a:ext cx="42823" cy="18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194847"/>
                </a:solidFill>
                <a:effectLst/>
                <a:latin typeface="+mn-lt"/>
                <a:cs typeface="Arial Bold" panose="020B0704020202020204" pitchFamily="34" charset="0"/>
              </a:rPr>
              <a:t> </a:t>
            </a:r>
            <a:endParaRPr kumimoji="0" lang="en-US" altLang="en-US" sz="1200" b="0" i="0" u="none" strike="noStrike" cap="none" normalizeH="0" baseline="0">
              <a:ln>
                <a:noFill/>
              </a:ln>
              <a:solidFill>
                <a:schemeClr val="tx1"/>
              </a:solidFill>
              <a:effectLst/>
              <a:latin typeface="+mn-lt"/>
            </a:endParaRPr>
          </a:p>
        </p:txBody>
      </p:sp>
      <p:sp>
        <p:nvSpPr>
          <p:cNvPr id="78" name="Rectangle 39">
            <a:extLst>
              <a:ext uri="{FF2B5EF4-FFF2-40B4-BE49-F238E27FC236}">
                <a16:creationId xmlns:a16="http://schemas.microsoft.com/office/drawing/2014/main" id="{0EE360AC-2E66-089B-B8A8-F549E7A92E84}"/>
              </a:ext>
            </a:extLst>
          </p:cNvPr>
          <p:cNvSpPr>
            <a:spLocks noChangeArrowheads="1"/>
          </p:cNvSpPr>
          <p:nvPr/>
        </p:nvSpPr>
        <p:spPr bwMode="auto">
          <a:xfrm>
            <a:off x="8360455" y="2004977"/>
            <a:ext cx="0" cy="18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mn-lt"/>
            </a:endParaRPr>
          </a:p>
        </p:txBody>
      </p:sp>
      <p:sp>
        <p:nvSpPr>
          <p:cNvPr id="79" name="Rectangle 48">
            <a:extLst>
              <a:ext uri="{FF2B5EF4-FFF2-40B4-BE49-F238E27FC236}">
                <a16:creationId xmlns:a16="http://schemas.microsoft.com/office/drawing/2014/main" id="{D47BAF71-FF19-7A60-4916-D1ED70C1FF5C}"/>
              </a:ext>
            </a:extLst>
          </p:cNvPr>
          <p:cNvSpPr>
            <a:spLocks noChangeArrowheads="1"/>
          </p:cNvSpPr>
          <p:nvPr/>
        </p:nvSpPr>
        <p:spPr bwMode="auto">
          <a:xfrm>
            <a:off x="8924286" y="2004977"/>
            <a:ext cx="42823" cy="18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194847"/>
                </a:solidFill>
                <a:effectLst/>
                <a:latin typeface="+mn-lt"/>
                <a:cs typeface="Arial Bold" panose="020B0704020202020204" pitchFamily="34" charset="0"/>
              </a:rPr>
              <a:t> </a:t>
            </a:r>
            <a:endParaRPr kumimoji="0" lang="en-US" altLang="en-US" sz="1200" b="0" i="0" u="none" strike="noStrike" cap="none" normalizeH="0" baseline="0">
              <a:ln>
                <a:noFill/>
              </a:ln>
              <a:solidFill>
                <a:schemeClr val="tx1"/>
              </a:solidFill>
              <a:effectLst/>
              <a:latin typeface="+mn-lt"/>
            </a:endParaRPr>
          </a:p>
        </p:txBody>
      </p:sp>
      <p:sp>
        <p:nvSpPr>
          <p:cNvPr id="80" name="Rectangle 52">
            <a:extLst>
              <a:ext uri="{FF2B5EF4-FFF2-40B4-BE49-F238E27FC236}">
                <a16:creationId xmlns:a16="http://schemas.microsoft.com/office/drawing/2014/main" id="{99F4C0AC-62EF-CCD9-A7CF-0416DEFB3204}"/>
              </a:ext>
            </a:extLst>
          </p:cNvPr>
          <p:cNvSpPr>
            <a:spLocks noChangeArrowheads="1"/>
          </p:cNvSpPr>
          <p:nvPr/>
        </p:nvSpPr>
        <p:spPr bwMode="auto">
          <a:xfrm>
            <a:off x="9146556" y="2004977"/>
            <a:ext cx="42823" cy="18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194847"/>
                </a:solidFill>
                <a:effectLst/>
                <a:latin typeface="+mn-lt"/>
                <a:cs typeface="Arial Bold" panose="020B0704020202020204" pitchFamily="34" charset="0"/>
              </a:rPr>
              <a:t> </a:t>
            </a:r>
            <a:endParaRPr kumimoji="0" lang="en-US" altLang="en-US" sz="1200" b="0" i="0" u="none" strike="noStrike" cap="none" normalizeH="0" baseline="0">
              <a:ln>
                <a:noFill/>
              </a:ln>
              <a:solidFill>
                <a:schemeClr val="tx1"/>
              </a:solidFill>
              <a:effectLst/>
              <a:latin typeface="+mn-lt"/>
            </a:endParaRPr>
          </a:p>
        </p:txBody>
      </p:sp>
      <p:sp>
        <p:nvSpPr>
          <p:cNvPr id="81" name="Rectangle 53">
            <a:extLst>
              <a:ext uri="{FF2B5EF4-FFF2-40B4-BE49-F238E27FC236}">
                <a16:creationId xmlns:a16="http://schemas.microsoft.com/office/drawing/2014/main" id="{438080C0-D257-5491-67DB-0D9DC9980B55}"/>
              </a:ext>
            </a:extLst>
          </p:cNvPr>
          <p:cNvSpPr>
            <a:spLocks noChangeArrowheads="1"/>
          </p:cNvSpPr>
          <p:nvPr/>
        </p:nvSpPr>
        <p:spPr bwMode="auto">
          <a:xfrm>
            <a:off x="9178164" y="2004977"/>
            <a:ext cx="0" cy="18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mn-lt"/>
            </a:endParaRPr>
          </a:p>
        </p:txBody>
      </p:sp>
      <p:sp>
        <p:nvSpPr>
          <p:cNvPr id="82" name="Rectangle 55">
            <a:extLst>
              <a:ext uri="{FF2B5EF4-FFF2-40B4-BE49-F238E27FC236}">
                <a16:creationId xmlns:a16="http://schemas.microsoft.com/office/drawing/2014/main" id="{BA47F1D7-941D-1258-6450-EA4A15765DE3}"/>
              </a:ext>
            </a:extLst>
          </p:cNvPr>
          <p:cNvSpPr>
            <a:spLocks noChangeArrowheads="1"/>
          </p:cNvSpPr>
          <p:nvPr/>
        </p:nvSpPr>
        <p:spPr bwMode="auto">
          <a:xfrm>
            <a:off x="9349454" y="2004977"/>
            <a:ext cx="42823" cy="18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194847"/>
                </a:solidFill>
                <a:effectLst/>
                <a:latin typeface="+mn-lt"/>
                <a:cs typeface="Arial Bold" panose="020B0704020202020204" pitchFamily="34" charset="0"/>
              </a:rPr>
              <a:t> </a:t>
            </a:r>
            <a:endParaRPr kumimoji="0" lang="en-US" altLang="en-US" sz="1200" b="0" i="0" u="none" strike="noStrike" cap="none" normalizeH="0" baseline="0">
              <a:ln>
                <a:noFill/>
              </a:ln>
              <a:solidFill>
                <a:schemeClr val="tx1"/>
              </a:solidFill>
              <a:effectLst/>
              <a:latin typeface="+mn-lt"/>
            </a:endParaRPr>
          </a:p>
        </p:txBody>
      </p:sp>
      <p:sp>
        <p:nvSpPr>
          <p:cNvPr id="83" name="Rectangle 62">
            <a:extLst>
              <a:ext uri="{FF2B5EF4-FFF2-40B4-BE49-F238E27FC236}">
                <a16:creationId xmlns:a16="http://schemas.microsoft.com/office/drawing/2014/main" id="{924E8A27-0BDA-7139-0905-7A206FBFED5A}"/>
              </a:ext>
            </a:extLst>
          </p:cNvPr>
          <p:cNvSpPr>
            <a:spLocks noChangeArrowheads="1"/>
          </p:cNvSpPr>
          <p:nvPr/>
        </p:nvSpPr>
        <p:spPr bwMode="auto">
          <a:xfrm>
            <a:off x="9697133" y="2004977"/>
            <a:ext cx="42823" cy="18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194847"/>
                </a:solidFill>
                <a:effectLst/>
                <a:latin typeface="+mn-lt"/>
                <a:cs typeface="Arial Bold" panose="020B0704020202020204" pitchFamily="34" charset="0"/>
              </a:rPr>
              <a:t> </a:t>
            </a:r>
            <a:endParaRPr kumimoji="0" lang="en-US" altLang="en-US" sz="1200" b="0" i="0" u="none" strike="noStrike" cap="none" normalizeH="0" baseline="0">
              <a:ln>
                <a:noFill/>
              </a:ln>
              <a:solidFill>
                <a:schemeClr val="tx1"/>
              </a:solidFill>
              <a:effectLst/>
              <a:latin typeface="+mn-lt"/>
            </a:endParaRPr>
          </a:p>
        </p:txBody>
      </p:sp>
      <p:sp>
        <p:nvSpPr>
          <p:cNvPr id="84" name="Rectangle 64">
            <a:extLst>
              <a:ext uri="{FF2B5EF4-FFF2-40B4-BE49-F238E27FC236}">
                <a16:creationId xmlns:a16="http://schemas.microsoft.com/office/drawing/2014/main" id="{7B144862-F11C-1490-D9E9-C01CCE78E38D}"/>
              </a:ext>
            </a:extLst>
          </p:cNvPr>
          <p:cNvSpPr>
            <a:spLocks noChangeArrowheads="1"/>
          </p:cNvSpPr>
          <p:nvPr/>
        </p:nvSpPr>
        <p:spPr bwMode="auto">
          <a:xfrm>
            <a:off x="9798072" y="2004977"/>
            <a:ext cx="0" cy="18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mn-lt"/>
            </a:endParaRPr>
          </a:p>
        </p:txBody>
      </p:sp>
      <p:sp>
        <p:nvSpPr>
          <p:cNvPr id="85" name="Rectangle 67">
            <a:extLst>
              <a:ext uri="{FF2B5EF4-FFF2-40B4-BE49-F238E27FC236}">
                <a16:creationId xmlns:a16="http://schemas.microsoft.com/office/drawing/2014/main" id="{B02F206A-A521-B52A-918F-C6944E15723E}"/>
              </a:ext>
            </a:extLst>
          </p:cNvPr>
          <p:cNvSpPr>
            <a:spLocks noChangeArrowheads="1"/>
          </p:cNvSpPr>
          <p:nvPr/>
        </p:nvSpPr>
        <p:spPr bwMode="auto">
          <a:xfrm>
            <a:off x="9994852" y="2004977"/>
            <a:ext cx="42823" cy="18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194847"/>
                </a:solidFill>
                <a:effectLst/>
                <a:latin typeface="+mn-lt"/>
                <a:cs typeface="Arial Bold" panose="020B0704020202020204" pitchFamily="34" charset="0"/>
              </a:rPr>
              <a:t> </a:t>
            </a:r>
            <a:endParaRPr kumimoji="0" lang="en-US" altLang="en-US" sz="1200" b="0" i="0" u="none" strike="noStrike" cap="none" normalizeH="0" baseline="0">
              <a:ln>
                <a:noFill/>
              </a:ln>
              <a:solidFill>
                <a:schemeClr val="tx1"/>
              </a:solidFill>
              <a:effectLst/>
              <a:latin typeface="+mn-lt"/>
            </a:endParaRPr>
          </a:p>
        </p:txBody>
      </p:sp>
      <p:sp>
        <p:nvSpPr>
          <p:cNvPr id="86" name="Rectangle 69">
            <a:extLst>
              <a:ext uri="{FF2B5EF4-FFF2-40B4-BE49-F238E27FC236}">
                <a16:creationId xmlns:a16="http://schemas.microsoft.com/office/drawing/2014/main" id="{EA3A76CC-92E3-D377-7B0D-D0E89E406CC4}"/>
              </a:ext>
            </a:extLst>
          </p:cNvPr>
          <p:cNvSpPr>
            <a:spLocks noChangeArrowheads="1"/>
          </p:cNvSpPr>
          <p:nvPr/>
        </p:nvSpPr>
        <p:spPr bwMode="auto">
          <a:xfrm>
            <a:off x="10058067" y="2004977"/>
            <a:ext cx="0" cy="18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mn-lt"/>
            </a:endParaRPr>
          </a:p>
        </p:txBody>
      </p:sp>
      <p:sp>
        <p:nvSpPr>
          <p:cNvPr id="87" name="Rectangle 70">
            <a:extLst>
              <a:ext uri="{FF2B5EF4-FFF2-40B4-BE49-F238E27FC236}">
                <a16:creationId xmlns:a16="http://schemas.microsoft.com/office/drawing/2014/main" id="{2F572A71-3580-CE95-CA69-88C1E762048C}"/>
              </a:ext>
            </a:extLst>
          </p:cNvPr>
          <p:cNvSpPr>
            <a:spLocks noChangeArrowheads="1"/>
          </p:cNvSpPr>
          <p:nvPr/>
        </p:nvSpPr>
        <p:spPr bwMode="auto">
          <a:xfrm>
            <a:off x="10121281" y="2004977"/>
            <a:ext cx="0" cy="18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mn-lt"/>
            </a:endParaRPr>
          </a:p>
        </p:txBody>
      </p:sp>
      <p:sp>
        <p:nvSpPr>
          <p:cNvPr id="96" name="Rectangle 83">
            <a:extLst>
              <a:ext uri="{FF2B5EF4-FFF2-40B4-BE49-F238E27FC236}">
                <a16:creationId xmlns:a16="http://schemas.microsoft.com/office/drawing/2014/main" id="{61B4D064-0A8F-6C83-0B21-B044B8CFAB0D}"/>
              </a:ext>
            </a:extLst>
          </p:cNvPr>
          <p:cNvSpPr>
            <a:spLocks noChangeArrowheads="1"/>
          </p:cNvSpPr>
          <p:nvPr/>
        </p:nvSpPr>
        <p:spPr bwMode="auto">
          <a:xfrm>
            <a:off x="7556001" y="3384536"/>
            <a:ext cx="42823" cy="18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mn-lt"/>
                <a:cs typeface="Arial Bold" panose="020B0704020202020204" pitchFamily="34" charset="0"/>
              </a:rPr>
              <a:t> </a:t>
            </a:r>
            <a:endParaRPr kumimoji="0" lang="en-US" altLang="en-US" sz="1200" b="0" i="0" u="none" strike="noStrike" cap="none" normalizeH="0" baseline="0">
              <a:ln>
                <a:noFill/>
              </a:ln>
              <a:solidFill>
                <a:schemeClr val="tx1"/>
              </a:solidFill>
              <a:effectLst/>
              <a:latin typeface="+mn-lt"/>
            </a:endParaRPr>
          </a:p>
        </p:txBody>
      </p:sp>
      <p:sp>
        <p:nvSpPr>
          <p:cNvPr id="109" name="Rectangle 96">
            <a:extLst>
              <a:ext uri="{FF2B5EF4-FFF2-40B4-BE49-F238E27FC236}">
                <a16:creationId xmlns:a16="http://schemas.microsoft.com/office/drawing/2014/main" id="{C1EA5B11-960D-2DDF-8C00-F9FECCC5FBA3}"/>
              </a:ext>
            </a:extLst>
          </p:cNvPr>
          <p:cNvSpPr>
            <a:spLocks noChangeArrowheads="1"/>
          </p:cNvSpPr>
          <p:nvPr/>
        </p:nvSpPr>
        <p:spPr bwMode="auto">
          <a:xfrm>
            <a:off x="10993028" y="2901415"/>
            <a:ext cx="42823" cy="18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mn-lt"/>
                <a:cs typeface="Arial Bold" panose="020B0704020202020204" pitchFamily="34" charset="0"/>
              </a:rPr>
              <a:t> </a:t>
            </a:r>
            <a:endParaRPr kumimoji="0" lang="en-US" altLang="en-US" sz="1200" b="0" i="0" u="none" strike="noStrike" cap="none" normalizeH="0" baseline="0">
              <a:ln>
                <a:noFill/>
              </a:ln>
              <a:solidFill>
                <a:schemeClr val="tx1"/>
              </a:solidFill>
              <a:effectLst/>
              <a:latin typeface="+mn-lt"/>
            </a:endParaRPr>
          </a:p>
        </p:txBody>
      </p:sp>
      <p:sp>
        <p:nvSpPr>
          <p:cNvPr id="117" name="Rectangle 104">
            <a:extLst>
              <a:ext uri="{FF2B5EF4-FFF2-40B4-BE49-F238E27FC236}">
                <a16:creationId xmlns:a16="http://schemas.microsoft.com/office/drawing/2014/main" id="{53D5E272-73B4-8DE4-EAB2-0647A3324E23}"/>
              </a:ext>
            </a:extLst>
          </p:cNvPr>
          <p:cNvSpPr>
            <a:spLocks noChangeArrowheads="1"/>
          </p:cNvSpPr>
          <p:nvPr/>
        </p:nvSpPr>
        <p:spPr bwMode="auto">
          <a:xfrm>
            <a:off x="10117203" y="2965709"/>
            <a:ext cx="42823" cy="18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mn-lt"/>
                <a:cs typeface="Arial Bold" panose="020B0704020202020204" pitchFamily="34" charset="0"/>
              </a:rPr>
              <a:t> </a:t>
            </a:r>
            <a:endParaRPr kumimoji="0" lang="en-US" altLang="en-US" sz="1200" b="0" i="0" u="none" strike="noStrike" cap="none" normalizeH="0" baseline="0">
              <a:ln>
                <a:noFill/>
              </a:ln>
              <a:solidFill>
                <a:schemeClr val="tx1"/>
              </a:solidFill>
              <a:effectLst/>
              <a:latin typeface="+mn-lt"/>
            </a:endParaRPr>
          </a:p>
        </p:txBody>
      </p:sp>
      <p:sp>
        <p:nvSpPr>
          <p:cNvPr id="120" name="Rectangle 107">
            <a:extLst>
              <a:ext uri="{FF2B5EF4-FFF2-40B4-BE49-F238E27FC236}">
                <a16:creationId xmlns:a16="http://schemas.microsoft.com/office/drawing/2014/main" id="{FB8F2CE4-2268-6FC1-26FB-3CCB5C95D603}"/>
              </a:ext>
            </a:extLst>
          </p:cNvPr>
          <p:cNvSpPr>
            <a:spLocks noChangeArrowheads="1"/>
          </p:cNvSpPr>
          <p:nvPr/>
        </p:nvSpPr>
        <p:spPr bwMode="auto">
          <a:xfrm>
            <a:off x="10269121" y="2965709"/>
            <a:ext cx="42823" cy="18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mn-lt"/>
                <a:cs typeface="Arial Bold" panose="020B0704020202020204" pitchFamily="34" charset="0"/>
              </a:rPr>
              <a:t> </a:t>
            </a:r>
            <a:endParaRPr kumimoji="0" lang="en-US" altLang="en-US" sz="1200" b="0" i="0" u="none" strike="noStrike" cap="none" normalizeH="0" baseline="0">
              <a:ln>
                <a:noFill/>
              </a:ln>
              <a:solidFill>
                <a:schemeClr val="tx1"/>
              </a:solidFill>
              <a:effectLst/>
              <a:latin typeface="+mn-lt"/>
            </a:endParaRPr>
          </a:p>
        </p:txBody>
      </p:sp>
      <p:sp>
        <p:nvSpPr>
          <p:cNvPr id="123" name="Rectangle 110">
            <a:extLst>
              <a:ext uri="{FF2B5EF4-FFF2-40B4-BE49-F238E27FC236}">
                <a16:creationId xmlns:a16="http://schemas.microsoft.com/office/drawing/2014/main" id="{C6DB8668-47D1-7904-90E9-3DA645BC26D8}"/>
              </a:ext>
            </a:extLst>
          </p:cNvPr>
          <p:cNvSpPr>
            <a:spLocks noChangeArrowheads="1"/>
          </p:cNvSpPr>
          <p:nvPr/>
        </p:nvSpPr>
        <p:spPr bwMode="auto">
          <a:xfrm>
            <a:off x="10422059" y="2965709"/>
            <a:ext cx="42823" cy="18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mn-lt"/>
                <a:cs typeface="Arial Bold" panose="020B0704020202020204" pitchFamily="34" charset="0"/>
              </a:rPr>
              <a:t> </a:t>
            </a:r>
            <a:endParaRPr kumimoji="0" lang="en-US" altLang="en-US" sz="1200" b="0" i="0" u="none" strike="noStrike" cap="none" normalizeH="0" baseline="0">
              <a:ln>
                <a:noFill/>
              </a:ln>
              <a:solidFill>
                <a:schemeClr val="tx1"/>
              </a:solidFill>
              <a:effectLst/>
              <a:latin typeface="+mn-lt"/>
            </a:endParaRPr>
          </a:p>
        </p:txBody>
      </p:sp>
      <p:sp>
        <p:nvSpPr>
          <p:cNvPr id="136" name="Rectangle 123">
            <a:extLst>
              <a:ext uri="{FF2B5EF4-FFF2-40B4-BE49-F238E27FC236}">
                <a16:creationId xmlns:a16="http://schemas.microsoft.com/office/drawing/2014/main" id="{B47F6307-733A-CADC-58B5-07A2139778EA}"/>
              </a:ext>
            </a:extLst>
          </p:cNvPr>
          <p:cNvSpPr>
            <a:spLocks noChangeArrowheads="1"/>
          </p:cNvSpPr>
          <p:nvPr/>
        </p:nvSpPr>
        <p:spPr bwMode="auto">
          <a:xfrm>
            <a:off x="9853130" y="3055720"/>
            <a:ext cx="42823" cy="18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mn-lt"/>
                <a:cs typeface="Arial Bold" panose="020B0704020202020204" pitchFamily="34" charset="0"/>
              </a:rPr>
              <a:t> </a:t>
            </a:r>
            <a:endParaRPr kumimoji="0" lang="en-US" altLang="en-US" sz="1200" b="0" i="0" u="none" strike="noStrike" cap="none" normalizeH="0" baseline="0">
              <a:ln>
                <a:noFill/>
              </a:ln>
              <a:solidFill>
                <a:schemeClr val="tx1"/>
              </a:solidFill>
              <a:effectLst/>
              <a:latin typeface="+mn-lt"/>
            </a:endParaRPr>
          </a:p>
        </p:txBody>
      </p:sp>
      <p:sp>
        <p:nvSpPr>
          <p:cNvPr id="143" name="Rectangle 130">
            <a:extLst>
              <a:ext uri="{FF2B5EF4-FFF2-40B4-BE49-F238E27FC236}">
                <a16:creationId xmlns:a16="http://schemas.microsoft.com/office/drawing/2014/main" id="{75C2794B-0282-8A57-2460-528A8E787A20}"/>
              </a:ext>
            </a:extLst>
          </p:cNvPr>
          <p:cNvSpPr>
            <a:spLocks noChangeArrowheads="1"/>
          </p:cNvSpPr>
          <p:nvPr/>
        </p:nvSpPr>
        <p:spPr bwMode="auto">
          <a:xfrm>
            <a:off x="8976285" y="3153079"/>
            <a:ext cx="42823" cy="18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mn-lt"/>
                <a:cs typeface="Arial Bold" panose="020B0704020202020204" pitchFamily="34" charset="0"/>
              </a:rPr>
              <a:t> </a:t>
            </a:r>
            <a:endParaRPr kumimoji="0" lang="en-US" altLang="en-US" sz="1200" b="0" i="0" u="none" strike="noStrike" cap="none" normalizeH="0" baseline="0">
              <a:ln>
                <a:noFill/>
              </a:ln>
              <a:solidFill>
                <a:schemeClr val="tx1"/>
              </a:solidFill>
              <a:effectLst/>
              <a:latin typeface="+mn-lt"/>
            </a:endParaRPr>
          </a:p>
        </p:txBody>
      </p:sp>
      <p:sp>
        <p:nvSpPr>
          <p:cNvPr id="146" name="Rectangle 133">
            <a:extLst>
              <a:ext uri="{FF2B5EF4-FFF2-40B4-BE49-F238E27FC236}">
                <a16:creationId xmlns:a16="http://schemas.microsoft.com/office/drawing/2014/main" id="{3F1F0589-4044-0674-4ED1-9F03CD6BA10B}"/>
              </a:ext>
            </a:extLst>
          </p:cNvPr>
          <p:cNvSpPr>
            <a:spLocks noChangeArrowheads="1"/>
          </p:cNvSpPr>
          <p:nvPr/>
        </p:nvSpPr>
        <p:spPr bwMode="auto">
          <a:xfrm>
            <a:off x="9128204" y="3153079"/>
            <a:ext cx="42823" cy="18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mn-lt"/>
                <a:cs typeface="Arial Bold" panose="020B0704020202020204" pitchFamily="34" charset="0"/>
              </a:rPr>
              <a:t> </a:t>
            </a:r>
            <a:endParaRPr kumimoji="0" lang="en-US" altLang="en-US" sz="1200" b="0" i="0" u="none" strike="noStrike" cap="none" normalizeH="0" baseline="0">
              <a:ln>
                <a:noFill/>
              </a:ln>
              <a:solidFill>
                <a:schemeClr val="tx1"/>
              </a:solidFill>
              <a:effectLst/>
              <a:latin typeface="+mn-lt"/>
            </a:endParaRPr>
          </a:p>
        </p:txBody>
      </p:sp>
      <p:sp>
        <p:nvSpPr>
          <p:cNvPr id="149" name="Rectangle 136">
            <a:extLst>
              <a:ext uri="{FF2B5EF4-FFF2-40B4-BE49-F238E27FC236}">
                <a16:creationId xmlns:a16="http://schemas.microsoft.com/office/drawing/2014/main" id="{DB2A9AE5-CFE5-E33A-E0B7-33B00920CF9E}"/>
              </a:ext>
            </a:extLst>
          </p:cNvPr>
          <p:cNvSpPr>
            <a:spLocks noChangeArrowheads="1"/>
          </p:cNvSpPr>
          <p:nvPr/>
        </p:nvSpPr>
        <p:spPr bwMode="auto">
          <a:xfrm>
            <a:off x="9281142" y="3153079"/>
            <a:ext cx="42823" cy="18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mn-lt"/>
                <a:cs typeface="Arial Bold" panose="020B0704020202020204" pitchFamily="34" charset="0"/>
              </a:rPr>
              <a:t> </a:t>
            </a:r>
            <a:endParaRPr kumimoji="0" lang="en-US" altLang="en-US" sz="1200" b="0" i="0" u="none" strike="noStrike" cap="none" normalizeH="0" baseline="0">
              <a:ln>
                <a:noFill/>
              </a:ln>
              <a:solidFill>
                <a:schemeClr val="tx1"/>
              </a:solidFill>
              <a:effectLst/>
              <a:latin typeface="+mn-lt"/>
            </a:endParaRPr>
          </a:p>
        </p:txBody>
      </p:sp>
      <p:sp>
        <p:nvSpPr>
          <p:cNvPr id="158" name="Rectangle 145">
            <a:extLst>
              <a:ext uri="{FF2B5EF4-FFF2-40B4-BE49-F238E27FC236}">
                <a16:creationId xmlns:a16="http://schemas.microsoft.com/office/drawing/2014/main" id="{E5E4C054-D364-04AD-10AB-16AA5C11129F}"/>
              </a:ext>
            </a:extLst>
          </p:cNvPr>
          <p:cNvSpPr>
            <a:spLocks noChangeArrowheads="1"/>
          </p:cNvSpPr>
          <p:nvPr/>
        </p:nvSpPr>
        <p:spPr bwMode="auto">
          <a:xfrm>
            <a:off x="8536844" y="3228394"/>
            <a:ext cx="42823" cy="18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mn-lt"/>
                <a:cs typeface="Arial Bold" panose="020B0704020202020204" pitchFamily="34" charset="0"/>
              </a:rPr>
              <a:t> </a:t>
            </a:r>
            <a:endParaRPr kumimoji="0" lang="en-US" altLang="en-US" sz="1200" b="0" i="0" u="none" strike="noStrike" cap="none" normalizeH="0" baseline="0">
              <a:ln>
                <a:noFill/>
              </a:ln>
              <a:solidFill>
                <a:schemeClr val="tx1"/>
              </a:solidFill>
              <a:effectLst/>
              <a:latin typeface="+mn-lt"/>
            </a:endParaRPr>
          </a:p>
        </p:txBody>
      </p:sp>
      <p:sp>
        <p:nvSpPr>
          <p:cNvPr id="161" name="Rectangle 148">
            <a:extLst>
              <a:ext uri="{FF2B5EF4-FFF2-40B4-BE49-F238E27FC236}">
                <a16:creationId xmlns:a16="http://schemas.microsoft.com/office/drawing/2014/main" id="{9FC54911-DD9A-2EB5-8D01-3D32994D75E5}"/>
              </a:ext>
            </a:extLst>
          </p:cNvPr>
          <p:cNvSpPr>
            <a:spLocks noChangeArrowheads="1"/>
          </p:cNvSpPr>
          <p:nvPr/>
        </p:nvSpPr>
        <p:spPr bwMode="auto">
          <a:xfrm>
            <a:off x="8688762" y="3228394"/>
            <a:ext cx="42823" cy="18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mn-lt"/>
                <a:cs typeface="Arial Bold" panose="020B0704020202020204" pitchFamily="34" charset="0"/>
              </a:rPr>
              <a:t> </a:t>
            </a:r>
            <a:endParaRPr kumimoji="0" lang="en-US" altLang="en-US" sz="1200" b="0" i="0" u="none" strike="noStrike" cap="none" normalizeH="0" baseline="0">
              <a:ln>
                <a:noFill/>
              </a:ln>
              <a:solidFill>
                <a:schemeClr val="tx1"/>
              </a:solidFill>
              <a:effectLst/>
              <a:latin typeface="+mn-lt"/>
            </a:endParaRPr>
          </a:p>
        </p:txBody>
      </p:sp>
      <p:sp>
        <p:nvSpPr>
          <p:cNvPr id="166" name="Rectangle 154">
            <a:extLst>
              <a:ext uri="{FF2B5EF4-FFF2-40B4-BE49-F238E27FC236}">
                <a16:creationId xmlns:a16="http://schemas.microsoft.com/office/drawing/2014/main" id="{01C2542F-C473-1D0B-66CE-A7C697B266C9}"/>
              </a:ext>
            </a:extLst>
          </p:cNvPr>
          <p:cNvSpPr>
            <a:spLocks noChangeArrowheads="1"/>
          </p:cNvSpPr>
          <p:nvPr/>
        </p:nvSpPr>
        <p:spPr bwMode="auto">
          <a:xfrm>
            <a:off x="7815996" y="3312895"/>
            <a:ext cx="42823" cy="18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mn-lt"/>
                <a:cs typeface="Arial Bold" panose="020B0704020202020204" pitchFamily="34" charset="0"/>
              </a:rPr>
              <a:t> </a:t>
            </a:r>
            <a:endParaRPr kumimoji="0" lang="en-US" altLang="en-US" sz="1200" b="0" i="0" u="none" strike="noStrike" cap="none" normalizeH="0" baseline="0">
              <a:ln>
                <a:noFill/>
              </a:ln>
              <a:solidFill>
                <a:schemeClr val="tx1"/>
              </a:solidFill>
              <a:effectLst/>
              <a:latin typeface="+mn-lt"/>
            </a:endParaRPr>
          </a:p>
        </p:txBody>
      </p:sp>
      <p:sp>
        <p:nvSpPr>
          <p:cNvPr id="169" name="Rectangle 157">
            <a:extLst>
              <a:ext uri="{FF2B5EF4-FFF2-40B4-BE49-F238E27FC236}">
                <a16:creationId xmlns:a16="http://schemas.microsoft.com/office/drawing/2014/main" id="{A720B845-275F-6E30-1AD4-BD57E85CF534}"/>
              </a:ext>
            </a:extLst>
          </p:cNvPr>
          <p:cNvSpPr>
            <a:spLocks noChangeArrowheads="1"/>
          </p:cNvSpPr>
          <p:nvPr/>
        </p:nvSpPr>
        <p:spPr bwMode="auto">
          <a:xfrm>
            <a:off x="7967914" y="3312895"/>
            <a:ext cx="42823" cy="18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mn-lt"/>
                <a:cs typeface="Arial Bold" panose="020B0704020202020204" pitchFamily="34" charset="0"/>
              </a:rPr>
              <a:t> </a:t>
            </a:r>
            <a:endParaRPr kumimoji="0" lang="en-US" altLang="en-US" sz="1200" b="0" i="0" u="none" strike="noStrike" cap="none" normalizeH="0" baseline="0">
              <a:ln>
                <a:noFill/>
              </a:ln>
              <a:solidFill>
                <a:schemeClr val="tx1"/>
              </a:solidFill>
              <a:effectLst/>
              <a:latin typeface="+mn-lt"/>
            </a:endParaRPr>
          </a:p>
        </p:txBody>
      </p:sp>
      <p:sp>
        <p:nvSpPr>
          <p:cNvPr id="180" name="Rectangle 169">
            <a:extLst>
              <a:ext uri="{FF2B5EF4-FFF2-40B4-BE49-F238E27FC236}">
                <a16:creationId xmlns:a16="http://schemas.microsoft.com/office/drawing/2014/main" id="{5F566B5B-ED0F-A55F-82C9-2C85B932F1D2}"/>
              </a:ext>
            </a:extLst>
          </p:cNvPr>
          <p:cNvSpPr>
            <a:spLocks noChangeArrowheads="1"/>
          </p:cNvSpPr>
          <p:nvPr/>
        </p:nvSpPr>
        <p:spPr bwMode="auto">
          <a:xfrm>
            <a:off x="11292786" y="2816915"/>
            <a:ext cx="42823" cy="18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mn-lt"/>
                <a:cs typeface="Arial Bold" panose="020B0704020202020204" pitchFamily="34" charset="0"/>
              </a:rPr>
              <a:t> </a:t>
            </a:r>
            <a:endParaRPr kumimoji="0" lang="en-US" altLang="en-US" sz="1200" b="0" i="0" u="none" strike="noStrike" cap="none" normalizeH="0" baseline="0">
              <a:ln>
                <a:noFill/>
              </a:ln>
              <a:solidFill>
                <a:schemeClr val="tx1"/>
              </a:solidFill>
              <a:effectLst/>
              <a:latin typeface="+mn-lt"/>
            </a:endParaRPr>
          </a:p>
        </p:txBody>
      </p:sp>
      <p:sp>
        <p:nvSpPr>
          <p:cNvPr id="186" name="Rectangle 175">
            <a:extLst>
              <a:ext uri="{FF2B5EF4-FFF2-40B4-BE49-F238E27FC236}">
                <a16:creationId xmlns:a16="http://schemas.microsoft.com/office/drawing/2014/main" id="{BE04A212-54DE-B0C5-F108-FAFC65CE2E2B}"/>
              </a:ext>
            </a:extLst>
          </p:cNvPr>
          <p:cNvSpPr>
            <a:spLocks noChangeArrowheads="1"/>
          </p:cNvSpPr>
          <p:nvPr/>
        </p:nvSpPr>
        <p:spPr bwMode="auto">
          <a:xfrm>
            <a:off x="11597642" y="2816915"/>
            <a:ext cx="42823" cy="18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mn-lt"/>
                <a:cs typeface="Arial Bold" panose="020B0704020202020204" pitchFamily="34" charset="0"/>
              </a:rPr>
              <a:t> </a:t>
            </a:r>
            <a:endParaRPr kumimoji="0" lang="en-US" altLang="en-US" sz="1200" b="0" i="0" u="none" strike="noStrike" cap="none" normalizeH="0" baseline="0">
              <a:ln>
                <a:noFill/>
              </a:ln>
              <a:solidFill>
                <a:schemeClr val="tx1"/>
              </a:solidFill>
              <a:effectLst/>
              <a:latin typeface="+mn-lt"/>
            </a:endParaRPr>
          </a:p>
        </p:txBody>
      </p:sp>
      <p:sp>
        <p:nvSpPr>
          <p:cNvPr id="31" name="Rectangle 226">
            <a:extLst>
              <a:ext uri="{FF2B5EF4-FFF2-40B4-BE49-F238E27FC236}">
                <a16:creationId xmlns:a16="http://schemas.microsoft.com/office/drawing/2014/main" id="{29218B9C-384B-E1F6-972A-0A338B1B3E8D}"/>
              </a:ext>
            </a:extLst>
          </p:cNvPr>
          <p:cNvSpPr>
            <a:spLocks noChangeArrowheads="1"/>
          </p:cNvSpPr>
          <p:nvPr/>
        </p:nvSpPr>
        <p:spPr bwMode="auto">
          <a:xfrm>
            <a:off x="7928139" y="2535860"/>
            <a:ext cx="43282" cy="18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mn-lt"/>
              </a:rPr>
              <a:t> </a:t>
            </a:r>
            <a:endParaRPr kumimoji="0" lang="en-US" altLang="en-US" sz="1200" b="0" i="0" u="none" strike="noStrike" cap="none" normalizeH="0" baseline="0">
              <a:ln>
                <a:noFill/>
              </a:ln>
              <a:solidFill>
                <a:schemeClr val="tx1"/>
              </a:solidFill>
              <a:effectLst/>
              <a:latin typeface="+mn-lt"/>
            </a:endParaRPr>
          </a:p>
        </p:txBody>
      </p:sp>
      <p:sp>
        <p:nvSpPr>
          <p:cNvPr id="74" name="Freeform 269">
            <a:extLst>
              <a:ext uri="{FF2B5EF4-FFF2-40B4-BE49-F238E27FC236}">
                <a16:creationId xmlns:a16="http://schemas.microsoft.com/office/drawing/2014/main" id="{50560A2B-B5D8-6013-4B29-E0D5F67732B5}"/>
              </a:ext>
            </a:extLst>
          </p:cNvPr>
          <p:cNvSpPr>
            <a:spLocks noEditPoints="1"/>
          </p:cNvSpPr>
          <p:nvPr/>
        </p:nvSpPr>
        <p:spPr bwMode="auto">
          <a:xfrm flipH="1">
            <a:off x="6965891" y="2488099"/>
            <a:ext cx="45719" cy="1445460"/>
          </a:xfrm>
          <a:custGeom>
            <a:avLst/>
            <a:gdLst>
              <a:gd name="T0" fmla="*/ 1420 h 1420"/>
              <a:gd name="T1" fmla="*/ 1420 h 1420"/>
              <a:gd name="T2" fmla="*/ 1360 h 1420"/>
              <a:gd name="T3" fmla="*/ 1340 h 1420"/>
              <a:gd name="T4" fmla="*/ 1340 h 1420"/>
              <a:gd name="T5" fmla="*/ 1280 h 1420"/>
              <a:gd name="T6" fmla="*/ 1260 h 1420"/>
              <a:gd name="T7" fmla="*/ 1260 h 1420"/>
              <a:gd name="T8" fmla="*/ 1200 h 1420"/>
              <a:gd name="T9" fmla="*/ 1180 h 1420"/>
              <a:gd name="T10" fmla="*/ 1180 h 1420"/>
              <a:gd name="T11" fmla="*/ 1120 h 1420"/>
              <a:gd name="T12" fmla="*/ 1100 h 1420"/>
              <a:gd name="T13" fmla="*/ 1100 h 1420"/>
              <a:gd name="T14" fmla="*/ 1040 h 1420"/>
              <a:gd name="T15" fmla="*/ 1020 h 1420"/>
              <a:gd name="T16" fmla="*/ 1020 h 1420"/>
              <a:gd name="T17" fmla="*/ 960 h 1420"/>
              <a:gd name="T18" fmla="*/ 940 h 1420"/>
              <a:gd name="T19" fmla="*/ 940 h 1420"/>
              <a:gd name="T20" fmla="*/ 880 h 1420"/>
              <a:gd name="T21" fmla="*/ 860 h 1420"/>
              <a:gd name="T22" fmla="*/ 860 h 1420"/>
              <a:gd name="T23" fmla="*/ 800 h 1420"/>
              <a:gd name="T24" fmla="*/ 780 h 1420"/>
              <a:gd name="T25" fmla="*/ 780 h 1420"/>
              <a:gd name="T26" fmla="*/ 720 h 1420"/>
              <a:gd name="T27" fmla="*/ 700 h 1420"/>
              <a:gd name="T28" fmla="*/ 700 h 1420"/>
              <a:gd name="T29" fmla="*/ 640 h 1420"/>
              <a:gd name="T30" fmla="*/ 620 h 1420"/>
              <a:gd name="T31" fmla="*/ 620 h 1420"/>
              <a:gd name="T32" fmla="*/ 560 h 1420"/>
              <a:gd name="T33" fmla="*/ 540 h 1420"/>
              <a:gd name="T34" fmla="*/ 540 h 1420"/>
              <a:gd name="T35" fmla="*/ 480 h 1420"/>
              <a:gd name="T36" fmla="*/ 460 h 1420"/>
              <a:gd name="T37" fmla="*/ 460 h 1420"/>
              <a:gd name="T38" fmla="*/ 400 h 1420"/>
              <a:gd name="T39" fmla="*/ 380 h 1420"/>
              <a:gd name="T40" fmla="*/ 380 h 1420"/>
              <a:gd name="T41" fmla="*/ 320 h 1420"/>
              <a:gd name="T42" fmla="*/ 300 h 1420"/>
              <a:gd name="T43" fmla="*/ 300 h 1420"/>
              <a:gd name="T44" fmla="*/ 240 h 1420"/>
              <a:gd name="T45" fmla="*/ 220 h 1420"/>
              <a:gd name="T46" fmla="*/ 220 h 1420"/>
              <a:gd name="T47" fmla="*/ 160 h 1420"/>
              <a:gd name="T48" fmla="*/ 140 h 1420"/>
              <a:gd name="T49" fmla="*/ 140 h 1420"/>
              <a:gd name="T50" fmla="*/ 80 h 1420"/>
              <a:gd name="T51" fmla="*/ 60 h 1420"/>
              <a:gd name="T52" fmla="*/ 60 h 1420"/>
              <a:gd name="T53" fmla="*/ 0 h 142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 ang="0">
                <a:pos x="0" y="T33"/>
              </a:cxn>
              <a:cxn ang="0">
                <a:pos x="0" y="T34"/>
              </a:cxn>
              <a:cxn ang="0">
                <a:pos x="0" y="T35"/>
              </a:cxn>
              <a:cxn ang="0">
                <a:pos x="0" y="T36"/>
              </a:cxn>
              <a:cxn ang="0">
                <a:pos x="0" y="T37"/>
              </a:cxn>
              <a:cxn ang="0">
                <a:pos x="0" y="T38"/>
              </a:cxn>
              <a:cxn ang="0">
                <a:pos x="0" y="T39"/>
              </a:cxn>
              <a:cxn ang="0">
                <a:pos x="0" y="T40"/>
              </a:cxn>
              <a:cxn ang="0">
                <a:pos x="0" y="T41"/>
              </a:cxn>
              <a:cxn ang="0">
                <a:pos x="0" y="T42"/>
              </a:cxn>
              <a:cxn ang="0">
                <a:pos x="0" y="T43"/>
              </a:cxn>
              <a:cxn ang="0">
                <a:pos x="0" y="T44"/>
              </a:cxn>
              <a:cxn ang="0">
                <a:pos x="0" y="T45"/>
              </a:cxn>
              <a:cxn ang="0">
                <a:pos x="0" y="T46"/>
              </a:cxn>
              <a:cxn ang="0">
                <a:pos x="0" y="T47"/>
              </a:cxn>
              <a:cxn ang="0">
                <a:pos x="0" y="T48"/>
              </a:cxn>
              <a:cxn ang="0">
                <a:pos x="0" y="T49"/>
              </a:cxn>
              <a:cxn ang="0">
                <a:pos x="0" y="T50"/>
              </a:cxn>
              <a:cxn ang="0">
                <a:pos x="0" y="T51"/>
              </a:cxn>
              <a:cxn ang="0">
                <a:pos x="0" y="T52"/>
              </a:cxn>
              <a:cxn ang="0">
                <a:pos x="0" y="T53"/>
              </a:cxn>
            </a:cxnLst>
            <a:rect l="0" t="0" r="r" b="b"/>
            <a:pathLst>
              <a:path h="1420">
                <a:moveTo>
                  <a:pt x="0" y="1420"/>
                </a:moveTo>
                <a:lnTo>
                  <a:pt x="0" y="1420"/>
                </a:lnTo>
                <a:lnTo>
                  <a:pt x="0" y="1360"/>
                </a:lnTo>
                <a:moveTo>
                  <a:pt x="0" y="1340"/>
                </a:moveTo>
                <a:lnTo>
                  <a:pt x="0" y="1340"/>
                </a:lnTo>
                <a:lnTo>
                  <a:pt x="0" y="1280"/>
                </a:lnTo>
                <a:moveTo>
                  <a:pt x="0" y="1260"/>
                </a:moveTo>
                <a:lnTo>
                  <a:pt x="0" y="1260"/>
                </a:lnTo>
                <a:lnTo>
                  <a:pt x="0" y="1200"/>
                </a:lnTo>
                <a:moveTo>
                  <a:pt x="0" y="1180"/>
                </a:moveTo>
                <a:lnTo>
                  <a:pt x="0" y="1180"/>
                </a:lnTo>
                <a:lnTo>
                  <a:pt x="0" y="1120"/>
                </a:lnTo>
                <a:moveTo>
                  <a:pt x="0" y="1100"/>
                </a:moveTo>
                <a:lnTo>
                  <a:pt x="0" y="1100"/>
                </a:lnTo>
                <a:lnTo>
                  <a:pt x="0" y="1040"/>
                </a:lnTo>
                <a:moveTo>
                  <a:pt x="0" y="1020"/>
                </a:moveTo>
                <a:lnTo>
                  <a:pt x="0" y="1020"/>
                </a:lnTo>
                <a:lnTo>
                  <a:pt x="0" y="960"/>
                </a:lnTo>
                <a:moveTo>
                  <a:pt x="0" y="940"/>
                </a:moveTo>
                <a:lnTo>
                  <a:pt x="0" y="940"/>
                </a:lnTo>
                <a:lnTo>
                  <a:pt x="0" y="880"/>
                </a:lnTo>
                <a:moveTo>
                  <a:pt x="0" y="860"/>
                </a:moveTo>
                <a:lnTo>
                  <a:pt x="0" y="860"/>
                </a:lnTo>
                <a:lnTo>
                  <a:pt x="0" y="800"/>
                </a:lnTo>
                <a:moveTo>
                  <a:pt x="0" y="780"/>
                </a:moveTo>
                <a:lnTo>
                  <a:pt x="0" y="780"/>
                </a:lnTo>
                <a:lnTo>
                  <a:pt x="0" y="720"/>
                </a:lnTo>
                <a:moveTo>
                  <a:pt x="0" y="700"/>
                </a:moveTo>
                <a:lnTo>
                  <a:pt x="0" y="700"/>
                </a:lnTo>
                <a:lnTo>
                  <a:pt x="0" y="640"/>
                </a:lnTo>
                <a:moveTo>
                  <a:pt x="0" y="620"/>
                </a:moveTo>
                <a:lnTo>
                  <a:pt x="0" y="620"/>
                </a:lnTo>
                <a:lnTo>
                  <a:pt x="0" y="560"/>
                </a:lnTo>
                <a:moveTo>
                  <a:pt x="0" y="540"/>
                </a:moveTo>
                <a:lnTo>
                  <a:pt x="0" y="540"/>
                </a:lnTo>
                <a:lnTo>
                  <a:pt x="0" y="480"/>
                </a:lnTo>
                <a:moveTo>
                  <a:pt x="0" y="460"/>
                </a:moveTo>
                <a:lnTo>
                  <a:pt x="0" y="460"/>
                </a:lnTo>
                <a:lnTo>
                  <a:pt x="0" y="400"/>
                </a:lnTo>
                <a:moveTo>
                  <a:pt x="0" y="380"/>
                </a:moveTo>
                <a:lnTo>
                  <a:pt x="0" y="380"/>
                </a:lnTo>
                <a:lnTo>
                  <a:pt x="0" y="320"/>
                </a:lnTo>
                <a:moveTo>
                  <a:pt x="0" y="300"/>
                </a:moveTo>
                <a:lnTo>
                  <a:pt x="0" y="300"/>
                </a:lnTo>
                <a:lnTo>
                  <a:pt x="0" y="240"/>
                </a:lnTo>
                <a:moveTo>
                  <a:pt x="0" y="220"/>
                </a:moveTo>
                <a:lnTo>
                  <a:pt x="0" y="220"/>
                </a:lnTo>
                <a:lnTo>
                  <a:pt x="0" y="160"/>
                </a:lnTo>
                <a:moveTo>
                  <a:pt x="0" y="140"/>
                </a:moveTo>
                <a:lnTo>
                  <a:pt x="0" y="140"/>
                </a:lnTo>
                <a:lnTo>
                  <a:pt x="0" y="80"/>
                </a:lnTo>
                <a:moveTo>
                  <a:pt x="0" y="60"/>
                </a:moveTo>
                <a:lnTo>
                  <a:pt x="0" y="60"/>
                </a:lnTo>
                <a:lnTo>
                  <a:pt x="0" y="0"/>
                </a:lnTo>
              </a:path>
            </a:pathLst>
          </a:custGeom>
          <a:noFill/>
          <a:ln w="19050" cap="flat">
            <a:solidFill>
              <a:schemeClr val="accent1">
                <a:lumMod val="50000"/>
                <a:lumOff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8" name="Rectangle 42">
            <a:extLst>
              <a:ext uri="{FF2B5EF4-FFF2-40B4-BE49-F238E27FC236}">
                <a16:creationId xmlns:a16="http://schemas.microsoft.com/office/drawing/2014/main" id="{0C9EA02B-3438-E143-8E90-629C7A850975}"/>
              </a:ext>
            </a:extLst>
          </p:cNvPr>
          <p:cNvSpPr>
            <a:spLocks noChangeArrowheads="1"/>
          </p:cNvSpPr>
          <p:nvPr/>
        </p:nvSpPr>
        <p:spPr bwMode="auto">
          <a:xfrm>
            <a:off x="5988049" y="1959250"/>
            <a:ext cx="579596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effectLst/>
                <a:latin typeface="Arial Bold" panose="020B0704020202020204" pitchFamily="34" charset="0"/>
                <a:cs typeface="Arial Bold" panose="020B0704020202020204" pitchFamily="34" charset="0"/>
              </a:rPr>
              <a:t>Example of BGB-11417 weekly ramp-up (combination, 160 mg target dose level)</a:t>
            </a:r>
            <a:endParaRPr kumimoji="0" lang="en-US" altLang="en-US" sz="1200" b="0" i="0" u="none" strike="noStrike" cap="none" normalizeH="0" baseline="0">
              <a:ln>
                <a:noFill/>
              </a:ln>
              <a:effectLst/>
            </a:endParaRPr>
          </a:p>
        </p:txBody>
      </p:sp>
      <p:grpSp>
        <p:nvGrpSpPr>
          <p:cNvPr id="17" name="Gruppieren 16">
            <a:extLst>
              <a:ext uri="{FF2B5EF4-FFF2-40B4-BE49-F238E27FC236}">
                <a16:creationId xmlns:a16="http://schemas.microsoft.com/office/drawing/2014/main" id="{A3D4C173-6B2B-9A5D-7F54-3DAF119A4097}"/>
              </a:ext>
            </a:extLst>
          </p:cNvPr>
          <p:cNvGrpSpPr/>
          <p:nvPr/>
        </p:nvGrpSpPr>
        <p:grpSpPr>
          <a:xfrm>
            <a:off x="5992813" y="3772294"/>
            <a:ext cx="5583159" cy="276999"/>
            <a:chOff x="5988050" y="3851524"/>
            <a:chExt cx="5583159" cy="276999"/>
          </a:xfrm>
        </p:grpSpPr>
        <p:sp>
          <p:nvSpPr>
            <p:cNvPr id="38" name="Freeform 233">
              <a:extLst>
                <a:ext uri="{FF2B5EF4-FFF2-40B4-BE49-F238E27FC236}">
                  <a16:creationId xmlns:a16="http://schemas.microsoft.com/office/drawing/2014/main" id="{AF472B80-3517-56FC-724F-4AC0F9B22FBE}"/>
                </a:ext>
              </a:extLst>
            </p:cNvPr>
            <p:cNvSpPr>
              <a:spLocks/>
            </p:cNvSpPr>
            <p:nvPr/>
          </p:nvSpPr>
          <p:spPr bwMode="auto">
            <a:xfrm>
              <a:off x="5988050" y="3909197"/>
              <a:ext cx="5583159" cy="161653"/>
            </a:xfrm>
            <a:custGeom>
              <a:avLst/>
              <a:gdLst>
                <a:gd name="T0" fmla="*/ 0 w 8987"/>
                <a:gd name="T1" fmla="*/ 0 h 147"/>
                <a:gd name="T2" fmla="*/ 0 w 8987"/>
                <a:gd name="T3" fmla="*/ 0 h 147"/>
                <a:gd name="T4" fmla="*/ 8987 w 8987"/>
                <a:gd name="T5" fmla="*/ 0 h 147"/>
                <a:gd name="T6" fmla="*/ 8987 w 8987"/>
                <a:gd name="T7" fmla="*/ 147 h 147"/>
                <a:gd name="T8" fmla="*/ 0 w 8987"/>
                <a:gd name="T9" fmla="*/ 147 h 147"/>
                <a:gd name="T10" fmla="*/ 0 w 8987"/>
                <a:gd name="T11" fmla="*/ 0 h 147"/>
              </a:gdLst>
              <a:ahLst/>
              <a:cxnLst>
                <a:cxn ang="0">
                  <a:pos x="T0" y="T1"/>
                </a:cxn>
                <a:cxn ang="0">
                  <a:pos x="T2" y="T3"/>
                </a:cxn>
                <a:cxn ang="0">
                  <a:pos x="T4" y="T5"/>
                </a:cxn>
                <a:cxn ang="0">
                  <a:pos x="T6" y="T7"/>
                </a:cxn>
                <a:cxn ang="0">
                  <a:pos x="T8" y="T9"/>
                </a:cxn>
                <a:cxn ang="0">
                  <a:pos x="T10" y="T11"/>
                </a:cxn>
              </a:cxnLst>
              <a:rect l="0" t="0" r="r" b="b"/>
              <a:pathLst>
                <a:path w="8987" h="147">
                  <a:moveTo>
                    <a:pt x="0" y="0"/>
                  </a:moveTo>
                  <a:lnTo>
                    <a:pt x="0" y="0"/>
                  </a:lnTo>
                  <a:lnTo>
                    <a:pt x="8987" y="0"/>
                  </a:lnTo>
                  <a:lnTo>
                    <a:pt x="8987" y="147"/>
                  </a:lnTo>
                  <a:lnTo>
                    <a:pt x="0" y="147"/>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386" name="TextBox 385">
              <a:extLst>
                <a:ext uri="{FF2B5EF4-FFF2-40B4-BE49-F238E27FC236}">
                  <a16:creationId xmlns:a16="http://schemas.microsoft.com/office/drawing/2014/main" id="{2E75F842-C84A-DFCF-52D0-B05855B27FFE}"/>
                </a:ext>
              </a:extLst>
            </p:cNvPr>
            <p:cNvSpPr txBox="1"/>
            <p:nvPr/>
          </p:nvSpPr>
          <p:spPr>
            <a:xfrm>
              <a:off x="7494826" y="3851524"/>
              <a:ext cx="3855402" cy="276999"/>
            </a:xfrm>
            <a:prstGeom prst="rect">
              <a:avLst/>
            </a:prstGeom>
            <a:noFill/>
          </p:spPr>
          <p:txBody>
            <a:bodyPr wrap="square" rtlCol="0">
              <a:spAutoFit/>
            </a:bodyPr>
            <a:lstStyle/>
            <a:p>
              <a:r>
                <a:rPr lang="en-US" sz="1200" b="1">
                  <a:solidFill>
                    <a:schemeClr val="bg1"/>
                  </a:solidFill>
                </a:rPr>
                <a:t>Zanubrutinib 320 mg QD or 160 mg BID</a:t>
              </a:r>
            </a:p>
          </p:txBody>
        </p:sp>
      </p:grpSp>
      <p:grpSp>
        <p:nvGrpSpPr>
          <p:cNvPr id="16" name="Gruppieren 15">
            <a:extLst>
              <a:ext uri="{FF2B5EF4-FFF2-40B4-BE49-F238E27FC236}">
                <a16:creationId xmlns:a16="http://schemas.microsoft.com/office/drawing/2014/main" id="{291251E0-B709-38B2-BFB8-D726C3B47DC4}"/>
              </a:ext>
            </a:extLst>
          </p:cNvPr>
          <p:cNvGrpSpPr/>
          <p:nvPr/>
        </p:nvGrpSpPr>
        <p:grpSpPr>
          <a:xfrm>
            <a:off x="6889159" y="3338612"/>
            <a:ext cx="832524" cy="465227"/>
            <a:chOff x="6977650" y="3384501"/>
            <a:chExt cx="832524" cy="465227"/>
          </a:xfrm>
        </p:grpSpPr>
        <p:sp>
          <p:nvSpPr>
            <p:cNvPr id="88" name="Freeform 74">
              <a:extLst>
                <a:ext uri="{FF2B5EF4-FFF2-40B4-BE49-F238E27FC236}">
                  <a16:creationId xmlns:a16="http://schemas.microsoft.com/office/drawing/2014/main" id="{70D145FB-98E1-F936-12B0-AC6921E65C87}"/>
                </a:ext>
              </a:extLst>
            </p:cNvPr>
            <p:cNvSpPr>
              <a:spLocks/>
            </p:cNvSpPr>
            <p:nvPr/>
          </p:nvSpPr>
          <p:spPr bwMode="auto">
            <a:xfrm>
              <a:off x="7119134" y="3384501"/>
              <a:ext cx="549557" cy="459241"/>
            </a:xfrm>
            <a:custGeom>
              <a:avLst/>
              <a:gdLst>
                <a:gd name="T0" fmla="*/ 0 w 897"/>
                <a:gd name="T1" fmla="*/ 413 h 413"/>
                <a:gd name="T2" fmla="*/ 0 w 897"/>
                <a:gd name="T3" fmla="*/ 413 h 413"/>
                <a:gd name="T4" fmla="*/ 897 w 897"/>
                <a:gd name="T5" fmla="*/ 413 h 413"/>
                <a:gd name="T6" fmla="*/ 897 w 897"/>
                <a:gd name="T7" fmla="*/ 0 h 413"/>
                <a:gd name="T8" fmla="*/ 0 w 897"/>
                <a:gd name="T9" fmla="*/ 0 h 413"/>
                <a:gd name="T10" fmla="*/ 0 w 897"/>
                <a:gd name="T11" fmla="*/ 413 h 413"/>
              </a:gdLst>
              <a:ahLst/>
              <a:cxnLst>
                <a:cxn ang="0">
                  <a:pos x="T0" y="T1"/>
                </a:cxn>
                <a:cxn ang="0">
                  <a:pos x="T2" y="T3"/>
                </a:cxn>
                <a:cxn ang="0">
                  <a:pos x="T4" y="T5"/>
                </a:cxn>
                <a:cxn ang="0">
                  <a:pos x="T6" y="T7"/>
                </a:cxn>
                <a:cxn ang="0">
                  <a:pos x="T8" y="T9"/>
                </a:cxn>
                <a:cxn ang="0">
                  <a:pos x="T10" y="T11"/>
                </a:cxn>
              </a:cxnLst>
              <a:rect l="0" t="0" r="r" b="b"/>
              <a:pathLst>
                <a:path w="897" h="413">
                  <a:moveTo>
                    <a:pt x="0" y="413"/>
                  </a:moveTo>
                  <a:lnTo>
                    <a:pt x="0" y="413"/>
                  </a:lnTo>
                  <a:lnTo>
                    <a:pt x="897" y="413"/>
                  </a:lnTo>
                  <a:lnTo>
                    <a:pt x="897" y="0"/>
                  </a:lnTo>
                  <a:lnTo>
                    <a:pt x="0" y="0"/>
                  </a:lnTo>
                  <a:lnTo>
                    <a:pt x="0" y="413"/>
                  </a:lnTo>
                  <a:close/>
                </a:path>
              </a:pathLst>
            </a:custGeom>
            <a:solidFill>
              <a:schemeClr val="accent4">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387" name="TextBox 386">
              <a:extLst>
                <a:ext uri="{FF2B5EF4-FFF2-40B4-BE49-F238E27FC236}">
                  <a16:creationId xmlns:a16="http://schemas.microsoft.com/office/drawing/2014/main" id="{E6A4E1F1-4058-7926-C711-3383A33F0DBA}"/>
                </a:ext>
              </a:extLst>
            </p:cNvPr>
            <p:cNvSpPr txBox="1"/>
            <p:nvPr/>
          </p:nvSpPr>
          <p:spPr>
            <a:xfrm>
              <a:off x="6977650" y="3418841"/>
              <a:ext cx="832524" cy="430887"/>
            </a:xfrm>
            <a:prstGeom prst="rect">
              <a:avLst/>
            </a:prstGeom>
            <a:noFill/>
          </p:spPr>
          <p:txBody>
            <a:bodyPr wrap="square" rtlCol="0">
              <a:spAutoFit/>
            </a:bodyPr>
            <a:lstStyle/>
            <a:p>
              <a:pPr algn="ctr"/>
              <a:r>
                <a:rPr lang="en-US" sz="1100" b="1"/>
                <a:t>1 mg </a:t>
              </a:r>
            </a:p>
            <a:p>
              <a:pPr algn="ctr"/>
              <a:r>
                <a:rPr lang="en-US" sz="1100" b="1"/>
                <a:t>QD W1</a:t>
              </a:r>
            </a:p>
          </p:txBody>
        </p:sp>
      </p:grpSp>
      <p:grpSp>
        <p:nvGrpSpPr>
          <p:cNvPr id="14" name="Gruppieren 13">
            <a:extLst>
              <a:ext uri="{FF2B5EF4-FFF2-40B4-BE49-F238E27FC236}">
                <a16:creationId xmlns:a16="http://schemas.microsoft.com/office/drawing/2014/main" id="{DE965BF8-388D-0047-531C-729A5E44E295}"/>
              </a:ext>
            </a:extLst>
          </p:cNvPr>
          <p:cNvGrpSpPr/>
          <p:nvPr/>
        </p:nvGrpSpPr>
        <p:grpSpPr>
          <a:xfrm>
            <a:off x="7459255" y="3200840"/>
            <a:ext cx="832524" cy="600687"/>
            <a:chOff x="7499113" y="3246729"/>
            <a:chExt cx="832524" cy="600687"/>
          </a:xfrm>
        </p:grpSpPr>
        <p:sp>
          <p:nvSpPr>
            <p:cNvPr id="164" name="Freeform 151">
              <a:extLst>
                <a:ext uri="{FF2B5EF4-FFF2-40B4-BE49-F238E27FC236}">
                  <a16:creationId xmlns:a16="http://schemas.microsoft.com/office/drawing/2014/main" id="{B816AFF0-9673-7551-BF3E-BF43F722FF60}"/>
                </a:ext>
              </a:extLst>
            </p:cNvPr>
            <p:cNvSpPr>
              <a:spLocks/>
            </p:cNvSpPr>
            <p:nvPr/>
          </p:nvSpPr>
          <p:spPr bwMode="auto">
            <a:xfrm>
              <a:off x="7635499" y="3246729"/>
              <a:ext cx="559753" cy="600687"/>
            </a:xfrm>
            <a:custGeom>
              <a:avLst/>
              <a:gdLst>
                <a:gd name="T0" fmla="*/ 0 w 914"/>
                <a:gd name="T1" fmla="*/ 541 h 541"/>
                <a:gd name="T2" fmla="*/ 0 w 914"/>
                <a:gd name="T3" fmla="*/ 541 h 541"/>
                <a:gd name="T4" fmla="*/ 914 w 914"/>
                <a:gd name="T5" fmla="*/ 541 h 541"/>
                <a:gd name="T6" fmla="*/ 914 w 914"/>
                <a:gd name="T7" fmla="*/ 0 h 541"/>
                <a:gd name="T8" fmla="*/ 0 w 914"/>
                <a:gd name="T9" fmla="*/ 0 h 541"/>
                <a:gd name="T10" fmla="*/ 0 w 914"/>
                <a:gd name="T11" fmla="*/ 541 h 541"/>
              </a:gdLst>
              <a:ahLst/>
              <a:cxnLst>
                <a:cxn ang="0">
                  <a:pos x="T0" y="T1"/>
                </a:cxn>
                <a:cxn ang="0">
                  <a:pos x="T2" y="T3"/>
                </a:cxn>
                <a:cxn ang="0">
                  <a:pos x="T4" y="T5"/>
                </a:cxn>
                <a:cxn ang="0">
                  <a:pos x="T6" y="T7"/>
                </a:cxn>
                <a:cxn ang="0">
                  <a:pos x="T8" y="T9"/>
                </a:cxn>
                <a:cxn ang="0">
                  <a:pos x="T10" y="T11"/>
                </a:cxn>
              </a:cxnLst>
              <a:rect l="0" t="0" r="r" b="b"/>
              <a:pathLst>
                <a:path w="914" h="541">
                  <a:moveTo>
                    <a:pt x="0" y="541"/>
                  </a:moveTo>
                  <a:lnTo>
                    <a:pt x="0" y="541"/>
                  </a:lnTo>
                  <a:lnTo>
                    <a:pt x="914" y="541"/>
                  </a:lnTo>
                  <a:lnTo>
                    <a:pt x="914" y="0"/>
                  </a:lnTo>
                  <a:lnTo>
                    <a:pt x="0" y="0"/>
                  </a:lnTo>
                  <a:lnTo>
                    <a:pt x="0" y="541"/>
                  </a:lnTo>
                  <a:close/>
                </a:path>
              </a:pathLst>
            </a:custGeom>
            <a:solidFill>
              <a:schemeClr val="accent4">
                <a:alpha val="3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388" name="TextBox 387">
              <a:extLst>
                <a:ext uri="{FF2B5EF4-FFF2-40B4-BE49-F238E27FC236}">
                  <a16:creationId xmlns:a16="http://schemas.microsoft.com/office/drawing/2014/main" id="{E98718BD-7F95-3AA1-CED2-264F6FE9A3BE}"/>
                </a:ext>
              </a:extLst>
            </p:cNvPr>
            <p:cNvSpPr txBox="1"/>
            <p:nvPr/>
          </p:nvSpPr>
          <p:spPr>
            <a:xfrm>
              <a:off x="7499113" y="3354676"/>
              <a:ext cx="832524" cy="430887"/>
            </a:xfrm>
            <a:prstGeom prst="rect">
              <a:avLst/>
            </a:prstGeom>
            <a:noFill/>
          </p:spPr>
          <p:txBody>
            <a:bodyPr wrap="square" rtlCol="0">
              <a:spAutoFit/>
            </a:bodyPr>
            <a:lstStyle/>
            <a:p>
              <a:pPr algn="ctr"/>
              <a:r>
                <a:rPr lang="en-US" sz="1100" b="1"/>
                <a:t>2 mg </a:t>
              </a:r>
            </a:p>
            <a:p>
              <a:pPr algn="ctr"/>
              <a:r>
                <a:rPr lang="en-US" sz="1100" b="1"/>
                <a:t>QD W2</a:t>
              </a:r>
            </a:p>
          </p:txBody>
        </p:sp>
      </p:grpSp>
      <p:grpSp>
        <p:nvGrpSpPr>
          <p:cNvPr id="13" name="Gruppieren 12">
            <a:extLst>
              <a:ext uri="{FF2B5EF4-FFF2-40B4-BE49-F238E27FC236}">
                <a16:creationId xmlns:a16="http://schemas.microsoft.com/office/drawing/2014/main" id="{FDB2007F-D323-F687-1F2B-3E00FC166CFC}"/>
              </a:ext>
            </a:extLst>
          </p:cNvPr>
          <p:cNvGrpSpPr/>
          <p:nvPr/>
        </p:nvGrpSpPr>
        <p:grpSpPr>
          <a:xfrm>
            <a:off x="8029351" y="3020972"/>
            <a:ext cx="832524" cy="786220"/>
            <a:chOff x="8087931" y="3066861"/>
            <a:chExt cx="832524" cy="786220"/>
          </a:xfrm>
        </p:grpSpPr>
        <p:sp>
          <p:nvSpPr>
            <p:cNvPr id="152" name="Freeform 139">
              <a:extLst>
                <a:ext uri="{FF2B5EF4-FFF2-40B4-BE49-F238E27FC236}">
                  <a16:creationId xmlns:a16="http://schemas.microsoft.com/office/drawing/2014/main" id="{4935C7F0-3AE4-40C4-0C75-D5ABE48B4312}"/>
                </a:ext>
              </a:extLst>
            </p:cNvPr>
            <p:cNvSpPr>
              <a:spLocks/>
            </p:cNvSpPr>
            <p:nvPr/>
          </p:nvSpPr>
          <p:spPr bwMode="auto">
            <a:xfrm>
              <a:off x="8225846" y="3066861"/>
              <a:ext cx="556694" cy="786220"/>
            </a:xfrm>
            <a:custGeom>
              <a:avLst/>
              <a:gdLst>
                <a:gd name="T0" fmla="*/ 0 w 909"/>
                <a:gd name="T1" fmla="*/ 710 h 710"/>
                <a:gd name="T2" fmla="*/ 0 w 909"/>
                <a:gd name="T3" fmla="*/ 710 h 710"/>
                <a:gd name="T4" fmla="*/ 909 w 909"/>
                <a:gd name="T5" fmla="*/ 710 h 710"/>
                <a:gd name="T6" fmla="*/ 909 w 909"/>
                <a:gd name="T7" fmla="*/ 0 h 710"/>
                <a:gd name="T8" fmla="*/ 0 w 909"/>
                <a:gd name="T9" fmla="*/ 0 h 710"/>
                <a:gd name="T10" fmla="*/ 0 w 909"/>
                <a:gd name="T11" fmla="*/ 710 h 710"/>
              </a:gdLst>
              <a:ahLst/>
              <a:cxnLst>
                <a:cxn ang="0">
                  <a:pos x="T0" y="T1"/>
                </a:cxn>
                <a:cxn ang="0">
                  <a:pos x="T2" y="T3"/>
                </a:cxn>
                <a:cxn ang="0">
                  <a:pos x="T4" y="T5"/>
                </a:cxn>
                <a:cxn ang="0">
                  <a:pos x="T6" y="T7"/>
                </a:cxn>
                <a:cxn ang="0">
                  <a:pos x="T8" y="T9"/>
                </a:cxn>
                <a:cxn ang="0">
                  <a:pos x="T10" y="T11"/>
                </a:cxn>
              </a:cxnLst>
              <a:rect l="0" t="0" r="r" b="b"/>
              <a:pathLst>
                <a:path w="909" h="710">
                  <a:moveTo>
                    <a:pt x="0" y="710"/>
                  </a:moveTo>
                  <a:lnTo>
                    <a:pt x="0" y="710"/>
                  </a:lnTo>
                  <a:lnTo>
                    <a:pt x="909" y="710"/>
                  </a:lnTo>
                  <a:lnTo>
                    <a:pt x="909" y="0"/>
                  </a:lnTo>
                  <a:lnTo>
                    <a:pt x="0" y="0"/>
                  </a:lnTo>
                  <a:lnTo>
                    <a:pt x="0" y="710"/>
                  </a:lnTo>
                  <a:close/>
                </a:path>
              </a:pathLst>
            </a:custGeom>
            <a:solidFill>
              <a:schemeClr val="accent4">
                <a:alpha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389" name="TextBox 388">
              <a:extLst>
                <a:ext uri="{FF2B5EF4-FFF2-40B4-BE49-F238E27FC236}">
                  <a16:creationId xmlns:a16="http://schemas.microsoft.com/office/drawing/2014/main" id="{7F510201-E802-3880-E6F2-B0300FF0CB00}"/>
                </a:ext>
              </a:extLst>
            </p:cNvPr>
            <p:cNvSpPr txBox="1"/>
            <p:nvPr/>
          </p:nvSpPr>
          <p:spPr>
            <a:xfrm>
              <a:off x="8087931" y="3192222"/>
              <a:ext cx="832524" cy="430887"/>
            </a:xfrm>
            <a:prstGeom prst="rect">
              <a:avLst/>
            </a:prstGeom>
            <a:noFill/>
          </p:spPr>
          <p:txBody>
            <a:bodyPr wrap="square" rtlCol="0">
              <a:spAutoFit/>
            </a:bodyPr>
            <a:lstStyle/>
            <a:p>
              <a:pPr algn="ctr"/>
              <a:r>
                <a:rPr lang="en-US" sz="1100" b="1"/>
                <a:t>5 mg </a:t>
              </a:r>
            </a:p>
            <a:p>
              <a:pPr algn="ctr"/>
              <a:r>
                <a:rPr lang="en-US" sz="1100" b="1"/>
                <a:t>QD W3</a:t>
              </a:r>
            </a:p>
          </p:txBody>
        </p:sp>
      </p:grpSp>
      <p:grpSp>
        <p:nvGrpSpPr>
          <p:cNvPr id="12" name="Gruppieren 11">
            <a:extLst>
              <a:ext uri="{FF2B5EF4-FFF2-40B4-BE49-F238E27FC236}">
                <a16:creationId xmlns:a16="http://schemas.microsoft.com/office/drawing/2014/main" id="{9A4DFF8F-27C0-8D7A-FBD3-2EAB659335E1}"/>
              </a:ext>
            </a:extLst>
          </p:cNvPr>
          <p:cNvGrpSpPr/>
          <p:nvPr/>
        </p:nvGrpSpPr>
        <p:grpSpPr>
          <a:xfrm>
            <a:off x="8599447" y="2864830"/>
            <a:ext cx="832524" cy="942362"/>
            <a:chOff x="8653794" y="2910719"/>
            <a:chExt cx="832524" cy="942362"/>
          </a:xfrm>
        </p:grpSpPr>
        <p:sp>
          <p:nvSpPr>
            <p:cNvPr id="139" name="Freeform 126">
              <a:extLst>
                <a:ext uri="{FF2B5EF4-FFF2-40B4-BE49-F238E27FC236}">
                  <a16:creationId xmlns:a16="http://schemas.microsoft.com/office/drawing/2014/main" id="{EEA4341E-36AA-F275-0D3C-88311AAF14DB}"/>
                </a:ext>
              </a:extLst>
            </p:cNvPr>
            <p:cNvSpPr>
              <a:spLocks/>
            </p:cNvSpPr>
            <p:nvPr/>
          </p:nvSpPr>
          <p:spPr bwMode="auto">
            <a:xfrm>
              <a:off x="8791709" y="2910719"/>
              <a:ext cx="556694" cy="942362"/>
            </a:xfrm>
            <a:custGeom>
              <a:avLst/>
              <a:gdLst>
                <a:gd name="T0" fmla="*/ 0 w 909"/>
                <a:gd name="T1" fmla="*/ 850 h 850"/>
                <a:gd name="T2" fmla="*/ 0 w 909"/>
                <a:gd name="T3" fmla="*/ 850 h 850"/>
                <a:gd name="T4" fmla="*/ 909 w 909"/>
                <a:gd name="T5" fmla="*/ 850 h 850"/>
                <a:gd name="T6" fmla="*/ 909 w 909"/>
                <a:gd name="T7" fmla="*/ 0 h 850"/>
                <a:gd name="T8" fmla="*/ 0 w 909"/>
                <a:gd name="T9" fmla="*/ 0 h 850"/>
                <a:gd name="T10" fmla="*/ 0 w 909"/>
                <a:gd name="T11" fmla="*/ 850 h 850"/>
              </a:gdLst>
              <a:ahLst/>
              <a:cxnLst>
                <a:cxn ang="0">
                  <a:pos x="T0" y="T1"/>
                </a:cxn>
                <a:cxn ang="0">
                  <a:pos x="T2" y="T3"/>
                </a:cxn>
                <a:cxn ang="0">
                  <a:pos x="T4" y="T5"/>
                </a:cxn>
                <a:cxn ang="0">
                  <a:pos x="T6" y="T7"/>
                </a:cxn>
                <a:cxn ang="0">
                  <a:pos x="T8" y="T9"/>
                </a:cxn>
                <a:cxn ang="0">
                  <a:pos x="T10" y="T11"/>
                </a:cxn>
              </a:cxnLst>
              <a:rect l="0" t="0" r="r" b="b"/>
              <a:pathLst>
                <a:path w="909" h="850">
                  <a:moveTo>
                    <a:pt x="0" y="850"/>
                  </a:moveTo>
                  <a:lnTo>
                    <a:pt x="0" y="850"/>
                  </a:lnTo>
                  <a:lnTo>
                    <a:pt x="909" y="850"/>
                  </a:lnTo>
                  <a:lnTo>
                    <a:pt x="909" y="0"/>
                  </a:lnTo>
                  <a:lnTo>
                    <a:pt x="0" y="0"/>
                  </a:lnTo>
                  <a:lnTo>
                    <a:pt x="0" y="850"/>
                  </a:lnTo>
                  <a:close/>
                </a:path>
              </a:pathLst>
            </a:custGeom>
            <a:solidFill>
              <a:schemeClr val="accent4">
                <a:alpha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390" name="TextBox 389">
              <a:extLst>
                <a:ext uri="{FF2B5EF4-FFF2-40B4-BE49-F238E27FC236}">
                  <a16:creationId xmlns:a16="http://schemas.microsoft.com/office/drawing/2014/main" id="{8FEDDFE5-341E-3B79-A2C2-5EDDF1F81DBF}"/>
                </a:ext>
              </a:extLst>
            </p:cNvPr>
            <p:cNvSpPr txBox="1"/>
            <p:nvPr/>
          </p:nvSpPr>
          <p:spPr>
            <a:xfrm>
              <a:off x="8653794" y="3103405"/>
              <a:ext cx="832524" cy="430887"/>
            </a:xfrm>
            <a:prstGeom prst="rect">
              <a:avLst/>
            </a:prstGeom>
            <a:noFill/>
          </p:spPr>
          <p:txBody>
            <a:bodyPr wrap="square" rtlCol="0">
              <a:spAutoFit/>
            </a:bodyPr>
            <a:lstStyle/>
            <a:p>
              <a:pPr algn="ctr"/>
              <a:r>
                <a:rPr lang="en-US" sz="1100" b="1"/>
                <a:t>10 mg </a:t>
              </a:r>
            </a:p>
            <a:p>
              <a:pPr algn="ctr"/>
              <a:r>
                <a:rPr lang="en-US" sz="1100" b="1"/>
                <a:t>QD W4</a:t>
              </a:r>
            </a:p>
          </p:txBody>
        </p:sp>
      </p:grpSp>
      <p:grpSp>
        <p:nvGrpSpPr>
          <p:cNvPr id="11" name="Gruppieren 10">
            <a:extLst>
              <a:ext uri="{FF2B5EF4-FFF2-40B4-BE49-F238E27FC236}">
                <a16:creationId xmlns:a16="http://schemas.microsoft.com/office/drawing/2014/main" id="{FBD83EF5-5175-2D93-6BBC-F292239EC67C}"/>
              </a:ext>
            </a:extLst>
          </p:cNvPr>
          <p:cNvGrpSpPr/>
          <p:nvPr/>
        </p:nvGrpSpPr>
        <p:grpSpPr>
          <a:xfrm>
            <a:off x="9169543" y="2671949"/>
            <a:ext cx="832524" cy="1135243"/>
            <a:chOff x="9242027" y="2717838"/>
            <a:chExt cx="832524" cy="1135243"/>
          </a:xfrm>
        </p:grpSpPr>
        <p:sp>
          <p:nvSpPr>
            <p:cNvPr id="126" name="Freeform 113">
              <a:extLst>
                <a:ext uri="{FF2B5EF4-FFF2-40B4-BE49-F238E27FC236}">
                  <a16:creationId xmlns:a16="http://schemas.microsoft.com/office/drawing/2014/main" id="{934EC246-47EB-FF18-5AC7-F346DED87208}"/>
                </a:ext>
              </a:extLst>
            </p:cNvPr>
            <p:cNvSpPr>
              <a:spLocks/>
            </p:cNvSpPr>
            <p:nvPr/>
          </p:nvSpPr>
          <p:spPr bwMode="auto">
            <a:xfrm>
              <a:off x="9379432" y="2717838"/>
              <a:ext cx="557714" cy="1135243"/>
            </a:xfrm>
            <a:custGeom>
              <a:avLst/>
              <a:gdLst>
                <a:gd name="T0" fmla="*/ 0 w 909"/>
                <a:gd name="T1" fmla="*/ 1024 h 1024"/>
                <a:gd name="T2" fmla="*/ 0 w 909"/>
                <a:gd name="T3" fmla="*/ 1024 h 1024"/>
                <a:gd name="T4" fmla="*/ 909 w 909"/>
                <a:gd name="T5" fmla="*/ 1024 h 1024"/>
                <a:gd name="T6" fmla="*/ 909 w 909"/>
                <a:gd name="T7" fmla="*/ 0 h 1024"/>
                <a:gd name="T8" fmla="*/ 0 w 909"/>
                <a:gd name="T9" fmla="*/ 0 h 1024"/>
                <a:gd name="T10" fmla="*/ 0 w 909"/>
                <a:gd name="T11" fmla="*/ 1024 h 1024"/>
              </a:gdLst>
              <a:ahLst/>
              <a:cxnLst>
                <a:cxn ang="0">
                  <a:pos x="T0" y="T1"/>
                </a:cxn>
                <a:cxn ang="0">
                  <a:pos x="T2" y="T3"/>
                </a:cxn>
                <a:cxn ang="0">
                  <a:pos x="T4" y="T5"/>
                </a:cxn>
                <a:cxn ang="0">
                  <a:pos x="T6" y="T7"/>
                </a:cxn>
                <a:cxn ang="0">
                  <a:pos x="T8" y="T9"/>
                </a:cxn>
                <a:cxn ang="0">
                  <a:pos x="T10" y="T11"/>
                </a:cxn>
              </a:cxnLst>
              <a:rect l="0" t="0" r="r" b="b"/>
              <a:pathLst>
                <a:path w="909" h="1024">
                  <a:moveTo>
                    <a:pt x="0" y="1024"/>
                  </a:moveTo>
                  <a:lnTo>
                    <a:pt x="0" y="1024"/>
                  </a:lnTo>
                  <a:lnTo>
                    <a:pt x="909" y="1024"/>
                  </a:lnTo>
                  <a:lnTo>
                    <a:pt x="909" y="0"/>
                  </a:lnTo>
                  <a:lnTo>
                    <a:pt x="0" y="0"/>
                  </a:lnTo>
                  <a:lnTo>
                    <a:pt x="0" y="1024"/>
                  </a:lnTo>
                  <a:close/>
                </a:path>
              </a:pathLst>
            </a:custGeom>
            <a:solidFill>
              <a:schemeClr val="accent4">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391" name="TextBox 390">
              <a:extLst>
                <a:ext uri="{FF2B5EF4-FFF2-40B4-BE49-F238E27FC236}">
                  <a16:creationId xmlns:a16="http://schemas.microsoft.com/office/drawing/2014/main" id="{837C3D1B-644A-041A-D194-B08959E0986A}"/>
                </a:ext>
              </a:extLst>
            </p:cNvPr>
            <p:cNvSpPr txBox="1"/>
            <p:nvPr/>
          </p:nvSpPr>
          <p:spPr>
            <a:xfrm>
              <a:off x="9242027" y="2979794"/>
              <a:ext cx="832524" cy="430887"/>
            </a:xfrm>
            <a:prstGeom prst="rect">
              <a:avLst/>
            </a:prstGeom>
            <a:noFill/>
          </p:spPr>
          <p:txBody>
            <a:bodyPr wrap="square" rtlCol="0">
              <a:spAutoFit/>
            </a:bodyPr>
            <a:lstStyle/>
            <a:p>
              <a:pPr algn="ctr"/>
              <a:r>
                <a:rPr lang="en-US" sz="1100" b="1"/>
                <a:t>20 mg </a:t>
              </a:r>
            </a:p>
            <a:p>
              <a:pPr algn="ctr"/>
              <a:r>
                <a:rPr lang="en-US" sz="1100" b="1"/>
                <a:t>QD W5</a:t>
              </a:r>
            </a:p>
          </p:txBody>
        </p:sp>
      </p:grpSp>
      <p:grpSp>
        <p:nvGrpSpPr>
          <p:cNvPr id="7" name="Gruppieren 6">
            <a:extLst>
              <a:ext uri="{FF2B5EF4-FFF2-40B4-BE49-F238E27FC236}">
                <a16:creationId xmlns:a16="http://schemas.microsoft.com/office/drawing/2014/main" id="{8E7B9EAA-818B-AEC8-5235-7170ADF64AE7}"/>
              </a:ext>
            </a:extLst>
          </p:cNvPr>
          <p:cNvGrpSpPr/>
          <p:nvPr/>
        </p:nvGrpSpPr>
        <p:grpSpPr>
          <a:xfrm>
            <a:off x="9739639" y="2497437"/>
            <a:ext cx="832524" cy="1309755"/>
            <a:chOff x="9786436" y="2543326"/>
            <a:chExt cx="832524" cy="1309755"/>
          </a:xfrm>
        </p:grpSpPr>
        <p:sp>
          <p:nvSpPr>
            <p:cNvPr id="113" name="Freeform 100">
              <a:extLst>
                <a:ext uri="{FF2B5EF4-FFF2-40B4-BE49-F238E27FC236}">
                  <a16:creationId xmlns:a16="http://schemas.microsoft.com/office/drawing/2014/main" id="{F9A33A77-5853-9D73-EE1C-FB60ADA9F826}"/>
                </a:ext>
              </a:extLst>
            </p:cNvPr>
            <p:cNvSpPr>
              <a:spLocks/>
            </p:cNvSpPr>
            <p:nvPr/>
          </p:nvSpPr>
          <p:spPr bwMode="auto">
            <a:xfrm>
              <a:off x="9924351" y="2543326"/>
              <a:ext cx="556694" cy="1309755"/>
            </a:xfrm>
            <a:custGeom>
              <a:avLst/>
              <a:gdLst>
                <a:gd name="T0" fmla="*/ 0 w 908"/>
                <a:gd name="T1" fmla="*/ 1181 h 1181"/>
                <a:gd name="T2" fmla="*/ 0 w 908"/>
                <a:gd name="T3" fmla="*/ 1181 h 1181"/>
                <a:gd name="T4" fmla="*/ 908 w 908"/>
                <a:gd name="T5" fmla="*/ 1181 h 1181"/>
                <a:gd name="T6" fmla="*/ 908 w 908"/>
                <a:gd name="T7" fmla="*/ 0 h 1181"/>
                <a:gd name="T8" fmla="*/ 0 w 908"/>
                <a:gd name="T9" fmla="*/ 0 h 1181"/>
                <a:gd name="T10" fmla="*/ 0 w 908"/>
                <a:gd name="T11" fmla="*/ 1181 h 1181"/>
              </a:gdLst>
              <a:ahLst/>
              <a:cxnLst>
                <a:cxn ang="0">
                  <a:pos x="T0" y="T1"/>
                </a:cxn>
                <a:cxn ang="0">
                  <a:pos x="T2" y="T3"/>
                </a:cxn>
                <a:cxn ang="0">
                  <a:pos x="T4" y="T5"/>
                </a:cxn>
                <a:cxn ang="0">
                  <a:pos x="T6" y="T7"/>
                </a:cxn>
                <a:cxn ang="0">
                  <a:pos x="T8" y="T9"/>
                </a:cxn>
                <a:cxn ang="0">
                  <a:pos x="T10" y="T11"/>
                </a:cxn>
              </a:cxnLst>
              <a:rect l="0" t="0" r="r" b="b"/>
              <a:pathLst>
                <a:path w="908" h="1181">
                  <a:moveTo>
                    <a:pt x="0" y="1181"/>
                  </a:moveTo>
                  <a:lnTo>
                    <a:pt x="0" y="1181"/>
                  </a:lnTo>
                  <a:lnTo>
                    <a:pt x="908" y="1181"/>
                  </a:lnTo>
                  <a:lnTo>
                    <a:pt x="908" y="0"/>
                  </a:lnTo>
                  <a:lnTo>
                    <a:pt x="0" y="0"/>
                  </a:lnTo>
                  <a:lnTo>
                    <a:pt x="0" y="1181"/>
                  </a:lnTo>
                  <a:close/>
                </a:path>
              </a:pathLst>
            </a:custGeom>
            <a:solidFill>
              <a:schemeClr val="accent4">
                <a:alpha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392" name="TextBox 391">
              <a:extLst>
                <a:ext uri="{FF2B5EF4-FFF2-40B4-BE49-F238E27FC236}">
                  <a16:creationId xmlns:a16="http://schemas.microsoft.com/office/drawing/2014/main" id="{1155ACB4-078C-7DDC-1307-8D9D44CE8684}"/>
                </a:ext>
              </a:extLst>
            </p:cNvPr>
            <p:cNvSpPr txBox="1"/>
            <p:nvPr/>
          </p:nvSpPr>
          <p:spPr>
            <a:xfrm>
              <a:off x="9786436" y="2835677"/>
              <a:ext cx="832524" cy="430887"/>
            </a:xfrm>
            <a:prstGeom prst="rect">
              <a:avLst/>
            </a:prstGeom>
            <a:noFill/>
          </p:spPr>
          <p:txBody>
            <a:bodyPr wrap="square" rtlCol="0">
              <a:spAutoFit/>
            </a:bodyPr>
            <a:lstStyle/>
            <a:p>
              <a:pPr algn="ctr"/>
              <a:r>
                <a:rPr lang="en-US" sz="1100" b="1"/>
                <a:t>40 mg </a:t>
              </a:r>
            </a:p>
            <a:p>
              <a:pPr algn="ctr"/>
              <a:r>
                <a:rPr lang="en-US" sz="1100" b="1"/>
                <a:t>QD W6</a:t>
              </a:r>
            </a:p>
          </p:txBody>
        </p:sp>
      </p:grpSp>
      <p:grpSp>
        <p:nvGrpSpPr>
          <p:cNvPr id="5" name="Gruppieren 4">
            <a:extLst>
              <a:ext uri="{FF2B5EF4-FFF2-40B4-BE49-F238E27FC236}">
                <a16:creationId xmlns:a16="http://schemas.microsoft.com/office/drawing/2014/main" id="{F0F733DB-98B9-2C4A-E61A-2539549DB300}"/>
              </a:ext>
            </a:extLst>
          </p:cNvPr>
          <p:cNvGrpSpPr/>
          <p:nvPr/>
        </p:nvGrpSpPr>
        <p:grpSpPr>
          <a:xfrm>
            <a:off x="10309735" y="2361502"/>
            <a:ext cx="832524" cy="1445690"/>
            <a:chOff x="10360194" y="2407391"/>
            <a:chExt cx="832524" cy="1445690"/>
          </a:xfrm>
        </p:grpSpPr>
        <p:sp>
          <p:nvSpPr>
            <p:cNvPr id="99" name="Freeform 86">
              <a:extLst>
                <a:ext uri="{FF2B5EF4-FFF2-40B4-BE49-F238E27FC236}">
                  <a16:creationId xmlns:a16="http://schemas.microsoft.com/office/drawing/2014/main" id="{02AA49D0-4D2C-2795-A479-E3EC8EC0A044}"/>
                </a:ext>
              </a:extLst>
            </p:cNvPr>
            <p:cNvSpPr>
              <a:spLocks/>
            </p:cNvSpPr>
            <p:nvPr/>
          </p:nvSpPr>
          <p:spPr bwMode="auto">
            <a:xfrm>
              <a:off x="10498109" y="2407391"/>
              <a:ext cx="556694" cy="1445690"/>
            </a:xfrm>
            <a:custGeom>
              <a:avLst/>
              <a:gdLst>
                <a:gd name="T0" fmla="*/ 0 w 908"/>
                <a:gd name="T1" fmla="*/ 1304 h 1304"/>
                <a:gd name="T2" fmla="*/ 0 w 908"/>
                <a:gd name="T3" fmla="*/ 1304 h 1304"/>
                <a:gd name="T4" fmla="*/ 908 w 908"/>
                <a:gd name="T5" fmla="*/ 1304 h 1304"/>
                <a:gd name="T6" fmla="*/ 908 w 908"/>
                <a:gd name="T7" fmla="*/ 0 h 1304"/>
                <a:gd name="T8" fmla="*/ 0 w 908"/>
                <a:gd name="T9" fmla="*/ 0 h 1304"/>
                <a:gd name="T10" fmla="*/ 0 w 908"/>
                <a:gd name="T11" fmla="*/ 1304 h 1304"/>
              </a:gdLst>
              <a:ahLst/>
              <a:cxnLst>
                <a:cxn ang="0">
                  <a:pos x="T0" y="T1"/>
                </a:cxn>
                <a:cxn ang="0">
                  <a:pos x="T2" y="T3"/>
                </a:cxn>
                <a:cxn ang="0">
                  <a:pos x="T4" y="T5"/>
                </a:cxn>
                <a:cxn ang="0">
                  <a:pos x="T6" y="T7"/>
                </a:cxn>
                <a:cxn ang="0">
                  <a:pos x="T8" y="T9"/>
                </a:cxn>
                <a:cxn ang="0">
                  <a:pos x="T10" y="T11"/>
                </a:cxn>
              </a:cxnLst>
              <a:rect l="0" t="0" r="r" b="b"/>
              <a:pathLst>
                <a:path w="908" h="1304">
                  <a:moveTo>
                    <a:pt x="0" y="1304"/>
                  </a:moveTo>
                  <a:lnTo>
                    <a:pt x="0" y="1304"/>
                  </a:lnTo>
                  <a:lnTo>
                    <a:pt x="908" y="1304"/>
                  </a:lnTo>
                  <a:lnTo>
                    <a:pt x="908" y="0"/>
                  </a:lnTo>
                  <a:lnTo>
                    <a:pt x="0" y="0"/>
                  </a:lnTo>
                  <a:lnTo>
                    <a:pt x="0" y="1304"/>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393" name="TextBox 392">
              <a:extLst>
                <a:ext uri="{FF2B5EF4-FFF2-40B4-BE49-F238E27FC236}">
                  <a16:creationId xmlns:a16="http://schemas.microsoft.com/office/drawing/2014/main" id="{CC6A0003-1D0E-A29D-1AE1-F82761B7CEBB}"/>
                </a:ext>
              </a:extLst>
            </p:cNvPr>
            <p:cNvSpPr txBox="1"/>
            <p:nvPr/>
          </p:nvSpPr>
          <p:spPr>
            <a:xfrm>
              <a:off x="10360194" y="2649860"/>
              <a:ext cx="832524" cy="430887"/>
            </a:xfrm>
            <a:prstGeom prst="rect">
              <a:avLst/>
            </a:prstGeom>
            <a:noFill/>
          </p:spPr>
          <p:txBody>
            <a:bodyPr wrap="square" rtlCol="0">
              <a:spAutoFit/>
            </a:bodyPr>
            <a:lstStyle/>
            <a:p>
              <a:pPr algn="ctr"/>
              <a:r>
                <a:rPr lang="en-US" sz="1100" b="1"/>
                <a:t>80 mg </a:t>
              </a:r>
            </a:p>
            <a:p>
              <a:pPr algn="ctr"/>
              <a:r>
                <a:rPr lang="en-US" sz="1100" b="1"/>
                <a:t>QD W7</a:t>
              </a:r>
              <a:r>
                <a:rPr lang="en-US" sz="1100" b="1" baseline="30000"/>
                <a:t>+</a:t>
              </a:r>
            </a:p>
          </p:txBody>
        </p:sp>
      </p:grpSp>
      <p:grpSp>
        <p:nvGrpSpPr>
          <p:cNvPr id="2" name="Gruppieren 1">
            <a:extLst>
              <a:ext uri="{FF2B5EF4-FFF2-40B4-BE49-F238E27FC236}">
                <a16:creationId xmlns:a16="http://schemas.microsoft.com/office/drawing/2014/main" id="{CA215473-A029-1402-BD3D-708D97A3DFAE}"/>
              </a:ext>
            </a:extLst>
          </p:cNvPr>
          <p:cNvGrpSpPr/>
          <p:nvPr/>
        </p:nvGrpSpPr>
        <p:grpSpPr>
          <a:xfrm>
            <a:off x="10879833" y="2186991"/>
            <a:ext cx="832524" cy="1620202"/>
            <a:chOff x="10968324" y="2232880"/>
            <a:chExt cx="832524" cy="1620202"/>
          </a:xfrm>
        </p:grpSpPr>
        <p:sp>
          <p:nvSpPr>
            <p:cNvPr id="175" name="Freeform 164">
              <a:extLst>
                <a:ext uri="{FF2B5EF4-FFF2-40B4-BE49-F238E27FC236}">
                  <a16:creationId xmlns:a16="http://schemas.microsoft.com/office/drawing/2014/main" id="{2A58641F-2787-D825-9256-0FE2447D50E5}"/>
                </a:ext>
              </a:extLst>
            </p:cNvPr>
            <p:cNvSpPr>
              <a:spLocks/>
            </p:cNvSpPr>
            <p:nvPr/>
          </p:nvSpPr>
          <p:spPr bwMode="auto">
            <a:xfrm>
              <a:off x="11104710" y="2232880"/>
              <a:ext cx="559753" cy="1620202"/>
            </a:xfrm>
            <a:custGeom>
              <a:avLst/>
              <a:gdLst>
                <a:gd name="T0" fmla="*/ 0 w 914"/>
                <a:gd name="T1" fmla="*/ 1461 h 1461"/>
                <a:gd name="T2" fmla="*/ 0 w 914"/>
                <a:gd name="T3" fmla="*/ 1461 h 1461"/>
                <a:gd name="T4" fmla="*/ 914 w 914"/>
                <a:gd name="T5" fmla="*/ 1461 h 1461"/>
                <a:gd name="T6" fmla="*/ 914 w 914"/>
                <a:gd name="T7" fmla="*/ 0 h 1461"/>
                <a:gd name="T8" fmla="*/ 0 w 914"/>
                <a:gd name="T9" fmla="*/ 0 h 1461"/>
                <a:gd name="T10" fmla="*/ 0 w 914"/>
                <a:gd name="T11" fmla="*/ 1461 h 1461"/>
              </a:gdLst>
              <a:ahLst/>
              <a:cxnLst>
                <a:cxn ang="0">
                  <a:pos x="T0" y="T1"/>
                </a:cxn>
                <a:cxn ang="0">
                  <a:pos x="T2" y="T3"/>
                </a:cxn>
                <a:cxn ang="0">
                  <a:pos x="T4" y="T5"/>
                </a:cxn>
                <a:cxn ang="0">
                  <a:pos x="T6" y="T7"/>
                </a:cxn>
                <a:cxn ang="0">
                  <a:pos x="T8" y="T9"/>
                </a:cxn>
                <a:cxn ang="0">
                  <a:pos x="T10" y="T11"/>
                </a:cxn>
              </a:cxnLst>
              <a:rect l="0" t="0" r="r" b="b"/>
              <a:pathLst>
                <a:path w="914" h="1461">
                  <a:moveTo>
                    <a:pt x="0" y="1461"/>
                  </a:moveTo>
                  <a:lnTo>
                    <a:pt x="0" y="1461"/>
                  </a:lnTo>
                  <a:lnTo>
                    <a:pt x="914" y="1461"/>
                  </a:lnTo>
                  <a:lnTo>
                    <a:pt x="914" y="0"/>
                  </a:lnTo>
                  <a:lnTo>
                    <a:pt x="0" y="0"/>
                  </a:lnTo>
                  <a:lnTo>
                    <a:pt x="0" y="1461"/>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394" name="TextBox 393">
              <a:extLst>
                <a:ext uri="{FF2B5EF4-FFF2-40B4-BE49-F238E27FC236}">
                  <a16:creationId xmlns:a16="http://schemas.microsoft.com/office/drawing/2014/main" id="{699A80D9-A670-9636-DF87-2F3966EC66FD}"/>
                </a:ext>
              </a:extLst>
            </p:cNvPr>
            <p:cNvSpPr txBox="1"/>
            <p:nvPr/>
          </p:nvSpPr>
          <p:spPr>
            <a:xfrm>
              <a:off x="10968324" y="2583059"/>
              <a:ext cx="832524" cy="430887"/>
            </a:xfrm>
            <a:prstGeom prst="rect">
              <a:avLst/>
            </a:prstGeom>
            <a:noFill/>
          </p:spPr>
          <p:txBody>
            <a:bodyPr wrap="square" rtlCol="0">
              <a:spAutoFit/>
            </a:bodyPr>
            <a:lstStyle/>
            <a:p>
              <a:pPr algn="ctr"/>
              <a:r>
                <a:rPr lang="en-US" sz="1100" b="1">
                  <a:solidFill>
                    <a:schemeClr val="bg1"/>
                  </a:solidFill>
                </a:rPr>
                <a:t>160 mg </a:t>
              </a:r>
            </a:p>
            <a:p>
              <a:pPr algn="ctr"/>
              <a:r>
                <a:rPr lang="en-US" sz="1100" b="1">
                  <a:solidFill>
                    <a:schemeClr val="bg1"/>
                  </a:solidFill>
                </a:rPr>
                <a:t>QD W8</a:t>
              </a:r>
              <a:r>
                <a:rPr lang="en-US" sz="1100" b="1" baseline="30000">
                  <a:solidFill>
                    <a:schemeClr val="bg1"/>
                  </a:solidFill>
                </a:rPr>
                <a:t>+</a:t>
              </a:r>
            </a:p>
          </p:txBody>
        </p:sp>
      </p:grpSp>
      <p:sp>
        <p:nvSpPr>
          <p:cNvPr id="395" name="TextBox 394">
            <a:extLst>
              <a:ext uri="{FF2B5EF4-FFF2-40B4-BE49-F238E27FC236}">
                <a16:creationId xmlns:a16="http://schemas.microsoft.com/office/drawing/2014/main" id="{E9651FE0-8B13-0F15-6C13-F370DBC15693}"/>
              </a:ext>
            </a:extLst>
          </p:cNvPr>
          <p:cNvSpPr txBox="1"/>
          <p:nvPr/>
        </p:nvSpPr>
        <p:spPr>
          <a:xfrm>
            <a:off x="5988050" y="2423061"/>
            <a:ext cx="1348514" cy="553998"/>
          </a:xfrm>
          <a:prstGeom prst="rect">
            <a:avLst/>
          </a:prstGeom>
          <a:noFill/>
        </p:spPr>
        <p:txBody>
          <a:bodyPr wrap="square" lIns="91440" tIns="45720" rIns="91440" bIns="45720" rtlCol="0" anchor="t">
            <a:spAutoFit/>
          </a:bodyPr>
          <a:lstStyle/>
          <a:p>
            <a:r>
              <a:rPr lang="en-US" sz="1000"/>
              <a:t>Zanubrutinib</a:t>
            </a:r>
            <a:br>
              <a:rPr lang="en-US" sz="1000"/>
            </a:br>
            <a:r>
              <a:rPr lang="en-US" sz="1000"/>
              <a:t>pre-treatment</a:t>
            </a:r>
            <a:br>
              <a:rPr lang="en-US" sz="1000"/>
            </a:br>
            <a:r>
              <a:rPr lang="en-US" sz="1000"/>
              <a:t>(8-12 weeks)</a:t>
            </a:r>
          </a:p>
        </p:txBody>
      </p:sp>
      <p:sp>
        <p:nvSpPr>
          <p:cNvPr id="396" name="TextBox 395">
            <a:extLst>
              <a:ext uri="{FF2B5EF4-FFF2-40B4-BE49-F238E27FC236}">
                <a16:creationId xmlns:a16="http://schemas.microsoft.com/office/drawing/2014/main" id="{B0B23B26-834E-ED9E-EAD0-7AB5C649CD7D}"/>
              </a:ext>
            </a:extLst>
          </p:cNvPr>
          <p:cNvSpPr txBox="1"/>
          <p:nvPr/>
        </p:nvSpPr>
        <p:spPr>
          <a:xfrm>
            <a:off x="7032822" y="2423061"/>
            <a:ext cx="1365842" cy="400110"/>
          </a:xfrm>
          <a:prstGeom prst="rect">
            <a:avLst/>
          </a:prstGeom>
          <a:noFill/>
        </p:spPr>
        <p:txBody>
          <a:bodyPr wrap="square" rtlCol="0">
            <a:spAutoFit/>
          </a:bodyPr>
          <a:lstStyle/>
          <a:p>
            <a:r>
              <a:rPr lang="en-US" sz="1000"/>
              <a:t>BGB-11417 ramp-up begins</a:t>
            </a:r>
          </a:p>
        </p:txBody>
      </p:sp>
      <p:sp>
        <p:nvSpPr>
          <p:cNvPr id="417" name="TextBox 416">
            <a:extLst>
              <a:ext uri="{FF2B5EF4-FFF2-40B4-BE49-F238E27FC236}">
                <a16:creationId xmlns:a16="http://schemas.microsoft.com/office/drawing/2014/main" id="{6AA0CA0B-33D2-4F15-7EED-09CD9EDEEF6A}"/>
              </a:ext>
            </a:extLst>
          </p:cNvPr>
          <p:cNvSpPr txBox="1"/>
          <p:nvPr/>
        </p:nvSpPr>
        <p:spPr>
          <a:xfrm>
            <a:off x="416533" y="4753821"/>
            <a:ext cx="5331703" cy="1527784"/>
          </a:xfrm>
          <a:prstGeom prst="rect">
            <a:avLst/>
          </a:prstGeom>
          <a:solidFill>
            <a:schemeClr val="bg2"/>
          </a:solidFill>
        </p:spPr>
        <p:txBody>
          <a:bodyPr wrap="square" rtlCol="0" anchor="ctr">
            <a:noAutofit/>
          </a:bodyPr>
          <a:lstStyle/>
          <a:p>
            <a:pPr marL="171450" indent="-171450">
              <a:buClr>
                <a:schemeClr val="accent2"/>
              </a:buClr>
              <a:buFont typeface="Arial" panose="020B0604020202020204" pitchFamily="34" charset="0"/>
              <a:buChar char="•"/>
            </a:pPr>
            <a:r>
              <a:rPr lang="en-US" sz="1050"/>
              <a:t>BGB-11417 dosed QD ≤30 minutes after a low-fat meal</a:t>
            </a:r>
          </a:p>
          <a:p>
            <a:pPr marL="171450" indent="-171450">
              <a:buClr>
                <a:schemeClr val="accent2"/>
              </a:buClr>
              <a:buFont typeface="Arial" panose="020B0604020202020204" pitchFamily="34" charset="0"/>
              <a:buChar char="•"/>
            </a:pPr>
            <a:endParaRPr lang="en-US" sz="1050"/>
          </a:p>
          <a:p>
            <a:pPr marL="171450" indent="-171450">
              <a:buClr>
                <a:schemeClr val="accent2"/>
              </a:buClr>
              <a:buFont typeface="Arial" panose="020B0604020202020204" pitchFamily="34" charset="0"/>
              <a:buChar char="•"/>
            </a:pPr>
            <a:r>
              <a:rPr lang="en-US" sz="1050"/>
              <a:t>For combination therapy, </a:t>
            </a:r>
            <a:r>
              <a:rPr lang="en-US" sz="1050" err="1"/>
              <a:t>zanubrutinib</a:t>
            </a:r>
            <a:r>
              <a:rPr lang="en-US" sz="1050"/>
              <a:t> (160 mg BID or 320 mg QD) started 8-12 weeks (depending on tumor burden) before starting BGB-11417</a:t>
            </a:r>
          </a:p>
          <a:p>
            <a:pPr>
              <a:buClr>
                <a:schemeClr val="accent2"/>
              </a:buClr>
            </a:pPr>
            <a:endParaRPr lang="en-US" sz="1050"/>
          </a:p>
          <a:p>
            <a:pPr marL="171450" indent="-171450">
              <a:buClr>
                <a:schemeClr val="accent2"/>
              </a:buClr>
              <a:buFont typeface="Arial" panose="020B0604020202020204" pitchFamily="34" charset="0"/>
              <a:buChar char="•"/>
            </a:pPr>
            <a:r>
              <a:rPr lang="en-US" sz="1050"/>
              <a:t>Five potential planned dose levels for all dose escalation cohorts</a:t>
            </a:r>
          </a:p>
          <a:p>
            <a:pPr marL="628650" lvl="1" indent="-171450">
              <a:buClr>
                <a:schemeClr val="accent2"/>
              </a:buClr>
              <a:buFont typeface="Arial" panose="020B0604020202020204" pitchFamily="34" charset="0"/>
              <a:buChar char="•"/>
            </a:pPr>
            <a:r>
              <a:rPr lang="en-US" sz="1050"/>
              <a:t>Starting target dose level for a cohort may be &gt;40 mg if established as safe in other cohorts per </a:t>
            </a:r>
            <a:r>
              <a:rPr lang="en-US" sz="1050" err="1"/>
              <a:t>SMC</a:t>
            </a:r>
            <a:r>
              <a:rPr lang="en-US" sz="1050" baseline="30000" err="1"/>
              <a:t>a</a:t>
            </a:r>
            <a:endParaRPr lang="en-US" sz="1050" baseline="30000"/>
          </a:p>
        </p:txBody>
      </p:sp>
      <p:sp>
        <p:nvSpPr>
          <p:cNvPr id="425" name="TextBox 424">
            <a:extLst>
              <a:ext uri="{FF2B5EF4-FFF2-40B4-BE49-F238E27FC236}">
                <a16:creationId xmlns:a16="http://schemas.microsoft.com/office/drawing/2014/main" id="{8420E99B-5339-E081-5B2C-7AF434FADA39}"/>
              </a:ext>
            </a:extLst>
          </p:cNvPr>
          <p:cNvSpPr txBox="1"/>
          <p:nvPr/>
        </p:nvSpPr>
        <p:spPr>
          <a:xfrm>
            <a:off x="5988051" y="5592660"/>
            <a:ext cx="5572998" cy="681139"/>
          </a:xfrm>
          <a:prstGeom prst="rect">
            <a:avLst/>
          </a:prstGeom>
          <a:solidFill>
            <a:schemeClr val="bg2"/>
          </a:solidFill>
        </p:spPr>
        <p:txBody>
          <a:bodyPr wrap="square" bIns="0" rtlCol="0">
            <a:noAutofit/>
          </a:bodyPr>
          <a:lstStyle/>
          <a:p>
            <a:r>
              <a:rPr lang="en-US" sz="1000"/>
              <a:t>TLS prophylaxis included hydration, started 24-48 </a:t>
            </a:r>
            <a:r>
              <a:rPr lang="en-US" sz="1000" err="1"/>
              <a:t>hrs</a:t>
            </a:r>
            <a:r>
              <a:rPr lang="en-US" sz="1000"/>
              <a:t> prior to first dose. Allopurinol started 2-3 days prior to first dose and </a:t>
            </a:r>
            <a:r>
              <a:rPr lang="en-US" sz="1000" err="1"/>
              <a:t>rasburicase</a:t>
            </a:r>
            <a:r>
              <a:rPr lang="en-US" sz="1000"/>
              <a:t> as indicated. Hospitalization for observation was initially required for each new ramp-up dose level for first 3 dose levels but the requirement has been removed per SMC</a:t>
            </a:r>
          </a:p>
        </p:txBody>
      </p:sp>
      <p:grpSp>
        <p:nvGrpSpPr>
          <p:cNvPr id="94" name="Gruppieren 93">
            <a:extLst>
              <a:ext uri="{FF2B5EF4-FFF2-40B4-BE49-F238E27FC236}">
                <a16:creationId xmlns:a16="http://schemas.microsoft.com/office/drawing/2014/main" id="{84EF6DA9-3710-0908-22D9-167EE144C0A1}"/>
              </a:ext>
            </a:extLst>
          </p:cNvPr>
          <p:cNvGrpSpPr/>
          <p:nvPr/>
        </p:nvGrpSpPr>
        <p:grpSpPr>
          <a:xfrm>
            <a:off x="416533" y="4231266"/>
            <a:ext cx="1767130" cy="349180"/>
            <a:chOff x="416533" y="3834391"/>
            <a:chExt cx="1767130" cy="349180"/>
          </a:xfrm>
        </p:grpSpPr>
        <p:sp>
          <p:nvSpPr>
            <p:cNvPr id="19" name="Rechteck 18">
              <a:extLst>
                <a:ext uri="{FF2B5EF4-FFF2-40B4-BE49-F238E27FC236}">
                  <a16:creationId xmlns:a16="http://schemas.microsoft.com/office/drawing/2014/main" id="{B0C69175-784B-6CE4-5723-367861AA4109}"/>
                </a:ext>
              </a:extLst>
            </p:cNvPr>
            <p:cNvSpPr/>
            <p:nvPr/>
          </p:nvSpPr>
          <p:spPr>
            <a:xfrm>
              <a:off x="416533" y="3834391"/>
              <a:ext cx="1048215" cy="34918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b="1">
                  <a:solidFill>
                    <a:schemeClr val="tx1"/>
                  </a:solidFill>
                </a:rPr>
                <a:t>DOSE LEVEL 1</a:t>
              </a:r>
            </a:p>
            <a:p>
              <a:pPr algn="ctr"/>
              <a:r>
                <a:rPr lang="de-DE" sz="1000">
                  <a:solidFill>
                    <a:schemeClr val="tx1"/>
                  </a:solidFill>
                </a:rPr>
                <a:t>40 mg</a:t>
              </a:r>
            </a:p>
          </p:txBody>
        </p:sp>
        <p:sp>
          <p:nvSpPr>
            <p:cNvPr id="24" name="Ellipse 23">
              <a:extLst>
                <a:ext uri="{FF2B5EF4-FFF2-40B4-BE49-F238E27FC236}">
                  <a16:creationId xmlns:a16="http://schemas.microsoft.com/office/drawing/2014/main" id="{DC41E93A-64C6-A9BA-586D-3340803E6BAF}"/>
                </a:ext>
              </a:extLst>
            </p:cNvPr>
            <p:cNvSpPr/>
            <p:nvPr/>
          </p:nvSpPr>
          <p:spPr>
            <a:xfrm>
              <a:off x="1842436" y="3838368"/>
              <a:ext cx="341227" cy="34122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800">
                  <a:solidFill>
                    <a:schemeClr val="bg1"/>
                  </a:solidFill>
                </a:rPr>
                <a:t>SMC</a:t>
              </a:r>
            </a:p>
          </p:txBody>
        </p:sp>
      </p:grpSp>
      <p:sp>
        <p:nvSpPr>
          <p:cNvPr id="42" name="Rechteck 41">
            <a:extLst>
              <a:ext uri="{FF2B5EF4-FFF2-40B4-BE49-F238E27FC236}">
                <a16:creationId xmlns:a16="http://schemas.microsoft.com/office/drawing/2014/main" id="{6E320835-00C4-90B0-E577-DCA2DA0F86F5}"/>
              </a:ext>
            </a:extLst>
          </p:cNvPr>
          <p:cNvSpPr/>
          <p:nvPr/>
        </p:nvSpPr>
        <p:spPr>
          <a:xfrm>
            <a:off x="4701885" y="1995440"/>
            <a:ext cx="1048215" cy="34918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b="1">
                <a:solidFill>
                  <a:schemeClr val="bg1"/>
                </a:solidFill>
              </a:rPr>
              <a:t>DOSE LEVEL 5</a:t>
            </a:r>
          </a:p>
          <a:p>
            <a:pPr algn="ctr"/>
            <a:r>
              <a:rPr lang="de-DE" sz="1000">
                <a:solidFill>
                  <a:schemeClr val="bg1"/>
                </a:solidFill>
              </a:rPr>
              <a:t>640 mg</a:t>
            </a:r>
          </a:p>
        </p:txBody>
      </p:sp>
      <p:grpSp>
        <p:nvGrpSpPr>
          <p:cNvPr id="95" name="Gruppieren 94">
            <a:extLst>
              <a:ext uri="{FF2B5EF4-FFF2-40B4-BE49-F238E27FC236}">
                <a16:creationId xmlns:a16="http://schemas.microsoft.com/office/drawing/2014/main" id="{2273DD86-6ED0-6577-8562-D707F88E1848}"/>
              </a:ext>
            </a:extLst>
          </p:cNvPr>
          <p:cNvGrpSpPr/>
          <p:nvPr/>
        </p:nvGrpSpPr>
        <p:grpSpPr>
          <a:xfrm>
            <a:off x="1487871" y="3672311"/>
            <a:ext cx="1767130" cy="349180"/>
            <a:chOff x="1488188" y="3366485"/>
            <a:chExt cx="1767130" cy="349180"/>
          </a:xfrm>
        </p:grpSpPr>
        <p:sp>
          <p:nvSpPr>
            <p:cNvPr id="44" name="Rechteck 43">
              <a:extLst>
                <a:ext uri="{FF2B5EF4-FFF2-40B4-BE49-F238E27FC236}">
                  <a16:creationId xmlns:a16="http://schemas.microsoft.com/office/drawing/2014/main" id="{E854D862-74A5-2649-8244-FBE37651E019}"/>
                </a:ext>
              </a:extLst>
            </p:cNvPr>
            <p:cNvSpPr/>
            <p:nvPr/>
          </p:nvSpPr>
          <p:spPr>
            <a:xfrm>
              <a:off x="1488188" y="3366485"/>
              <a:ext cx="1048215" cy="34918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b="1">
                  <a:solidFill>
                    <a:schemeClr val="tx1"/>
                  </a:solidFill>
                </a:rPr>
                <a:t>DOSE LEVEL 2</a:t>
              </a:r>
              <a:br>
                <a:rPr lang="de-DE" sz="1000">
                  <a:solidFill>
                    <a:schemeClr val="tx1"/>
                  </a:solidFill>
                </a:rPr>
              </a:br>
              <a:r>
                <a:rPr lang="de-DE" sz="1000">
                  <a:solidFill>
                    <a:schemeClr val="tx1"/>
                  </a:solidFill>
                </a:rPr>
                <a:t>80 mg</a:t>
              </a:r>
            </a:p>
          </p:txBody>
        </p:sp>
        <p:sp>
          <p:nvSpPr>
            <p:cNvPr id="45" name="Ellipse 44">
              <a:extLst>
                <a:ext uri="{FF2B5EF4-FFF2-40B4-BE49-F238E27FC236}">
                  <a16:creationId xmlns:a16="http://schemas.microsoft.com/office/drawing/2014/main" id="{A179A3D0-CC7D-9BB5-93A4-FE026CA23C6C}"/>
                </a:ext>
              </a:extLst>
            </p:cNvPr>
            <p:cNvSpPr/>
            <p:nvPr/>
          </p:nvSpPr>
          <p:spPr>
            <a:xfrm>
              <a:off x="2914091" y="3370462"/>
              <a:ext cx="341227" cy="34122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800">
                  <a:solidFill>
                    <a:schemeClr val="bg1"/>
                  </a:solidFill>
                </a:rPr>
                <a:t>SMC</a:t>
              </a:r>
            </a:p>
          </p:txBody>
        </p:sp>
      </p:grpSp>
      <p:grpSp>
        <p:nvGrpSpPr>
          <p:cNvPr id="98" name="Gruppieren 97">
            <a:extLst>
              <a:ext uri="{FF2B5EF4-FFF2-40B4-BE49-F238E27FC236}">
                <a16:creationId xmlns:a16="http://schemas.microsoft.com/office/drawing/2014/main" id="{253CD8A5-E2D2-1543-9175-43DE8AE2E282}"/>
              </a:ext>
            </a:extLst>
          </p:cNvPr>
          <p:cNvGrpSpPr/>
          <p:nvPr/>
        </p:nvGrpSpPr>
        <p:grpSpPr>
          <a:xfrm>
            <a:off x="3630547" y="2554397"/>
            <a:ext cx="1767130" cy="349180"/>
            <a:chOff x="3631498" y="2430671"/>
            <a:chExt cx="1767130" cy="349180"/>
          </a:xfrm>
        </p:grpSpPr>
        <p:sp>
          <p:nvSpPr>
            <p:cNvPr id="50" name="Rechteck 49">
              <a:extLst>
                <a:ext uri="{FF2B5EF4-FFF2-40B4-BE49-F238E27FC236}">
                  <a16:creationId xmlns:a16="http://schemas.microsoft.com/office/drawing/2014/main" id="{C42607A3-853E-844E-0AA3-199A31601C72}"/>
                </a:ext>
              </a:extLst>
            </p:cNvPr>
            <p:cNvSpPr/>
            <p:nvPr/>
          </p:nvSpPr>
          <p:spPr>
            <a:xfrm>
              <a:off x="3631498" y="2430671"/>
              <a:ext cx="1048215" cy="3491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b="1">
                  <a:solidFill>
                    <a:schemeClr val="tx1"/>
                  </a:solidFill>
                </a:rPr>
                <a:t>DOSE LEVEL 4</a:t>
              </a:r>
            </a:p>
            <a:p>
              <a:pPr algn="ctr"/>
              <a:r>
                <a:rPr lang="de-DE" sz="1000">
                  <a:solidFill>
                    <a:schemeClr val="tx1"/>
                  </a:solidFill>
                </a:rPr>
                <a:t>320 mg</a:t>
              </a:r>
            </a:p>
          </p:txBody>
        </p:sp>
        <p:sp>
          <p:nvSpPr>
            <p:cNvPr id="51" name="Ellipse 50">
              <a:extLst>
                <a:ext uri="{FF2B5EF4-FFF2-40B4-BE49-F238E27FC236}">
                  <a16:creationId xmlns:a16="http://schemas.microsoft.com/office/drawing/2014/main" id="{AA793443-DF30-4E10-CE86-B28A629F764B}"/>
                </a:ext>
              </a:extLst>
            </p:cNvPr>
            <p:cNvSpPr/>
            <p:nvPr/>
          </p:nvSpPr>
          <p:spPr>
            <a:xfrm>
              <a:off x="5057401" y="2434648"/>
              <a:ext cx="341227" cy="34122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800">
                  <a:solidFill>
                    <a:schemeClr val="bg1"/>
                  </a:solidFill>
                </a:rPr>
                <a:t>SMC</a:t>
              </a:r>
            </a:p>
          </p:txBody>
        </p:sp>
      </p:grpSp>
      <p:cxnSp>
        <p:nvCxnSpPr>
          <p:cNvPr id="53" name="Gerade Verbindung mit Pfeil 52">
            <a:extLst>
              <a:ext uri="{FF2B5EF4-FFF2-40B4-BE49-F238E27FC236}">
                <a16:creationId xmlns:a16="http://schemas.microsoft.com/office/drawing/2014/main" id="{C3DAE925-89A9-E65F-AC52-63585B5B6BA8}"/>
              </a:ext>
            </a:extLst>
          </p:cNvPr>
          <p:cNvCxnSpPr>
            <a:cxnSpLocks/>
            <a:stCxn id="19" idx="3"/>
            <a:endCxn id="24" idx="2"/>
          </p:cNvCxnSpPr>
          <p:nvPr/>
        </p:nvCxnSpPr>
        <p:spPr>
          <a:xfrm>
            <a:off x="1464748" y="4405856"/>
            <a:ext cx="377688"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Gerade Verbindung mit Pfeil 54">
            <a:extLst>
              <a:ext uri="{FF2B5EF4-FFF2-40B4-BE49-F238E27FC236}">
                <a16:creationId xmlns:a16="http://schemas.microsoft.com/office/drawing/2014/main" id="{24546F28-C310-EC7A-FA73-CE40FF399775}"/>
              </a:ext>
            </a:extLst>
          </p:cNvPr>
          <p:cNvCxnSpPr>
            <a:cxnSpLocks/>
            <a:stCxn id="24" idx="0"/>
            <a:endCxn id="44" idx="2"/>
          </p:cNvCxnSpPr>
          <p:nvPr/>
        </p:nvCxnSpPr>
        <p:spPr>
          <a:xfrm flipH="1" flipV="1">
            <a:off x="2011979" y="4021491"/>
            <a:ext cx="1071" cy="21375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Gerade Verbindung mit Pfeil 56">
            <a:extLst>
              <a:ext uri="{FF2B5EF4-FFF2-40B4-BE49-F238E27FC236}">
                <a16:creationId xmlns:a16="http://schemas.microsoft.com/office/drawing/2014/main" id="{B82B3499-73FD-7B3E-E17A-9158F624B770}"/>
              </a:ext>
            </a:extLst>
          </p:cNvPr>
          <p:cNvCxnSpPr>
            <a:cxnSpLocks/>
            <a:stCxn id="44" idx="3"/>
            <a:endCxn id="45" idx="2"/>
          </p:cNvCxnSpPr>
          <p:nvPr/>
        </p:nvCxnSpPr>
        <p:spPr>
          <a:xfrm>
            <a:off x="2536086" y="3846901"/>
            <a:ext cx="377688"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Gerade Verbindung mit Pfeil 60">
            <a:extLst>
              <a:ext uri="{FF2B5EF4-FFF2-40B4-BE49-F238E27FC236}">
                <a16:creationId xmlns:a16="http://schemas.microsoft.com/office/drawing/2014/main" id="{9FD35ECF-2AF2-6A4B-47D6-E1D08CC829C7}"/>
              </a:ext>
            </a:extLst>
          </p:cNvPr>
          <p:cNvCxnSpPr>
            <a:cxnSpLocks/>
            <a:stCxn id="45" idx="0"/>
            <a:endCxn id="47" idx="2"/>
          </p:cNvCxnSpPr>
          <p:nvPr/>
        </p:nvCxnSpPr>
        <p:spPr>
          <a:xfrm flipH="1" flipV="1">
            <a:off x="3083317" y="3462534"/>
            <a:ext cx="1071" cy="21375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Gerade Verbindung mit Pfeil 62">
            <a:extLst>
              <a:ext uri="{FF2B5EF4-FFF2-40B4-BE49-F238E27FC236}">
                <a16:creationId xmlns:a16="http://schemas.microsoft.com/office/drawing/2014/main" id="{2B24F8D4-0FAD-D4B4-369D-11C3672052B9}"/>
              </a:ext>
            </a:extLst>
          </p:cNvPr>
          <p:cNvCxnSpPr>
            <a:cxnSpLocks/>
            <a:stCxn id="47" idx="3"/>
            <a:endCxn id="48" idx="2"/>
          </p:cNvCxnSpPr>
          <p:nvPr/>
        </p:nvCxnSpPr>
        <p:spPr>
          <a:xfrm>
            <a:off x="3607424" y="3287944"/>
            <a:ext cx="377688"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Gerade Verbindung mit Pfeil 64">
            <a:extLst>
              <a:ext uri="{FF2B5EF4-FFF2-40B4-BE49-F238E27FC236}">
                <a16:creationId xmlns:a16="http://schemas.microsoft.com/office/drawing/2014/main" id="{C8C83230-0A52-2F9B-9075-E4910375EAF1}"/>
              </a:ext>
            </a:extLst>
          </p:cNvPr>
          <p:cNvCxnSpPr>
            <a:cxnSpLocks/>
            <a:stCxn id="48" idx="0"/>
            <a:endCxn id="50" idx="2"/>
          </p:cNvCxnSpPr>
          <p:nvPr/>
        </p:nvCxnSpPr>
        <p:spPr>
          <a:xfrm flipH="1" flipV="1">
            <a:off x="4154655" y="2903577"/>
            <a:ext cx="1071" cy="21375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Gerade Verbindung mit Pfeil 66">
            <a:extLst>
              <a:ext uri="{FF2B5EF4-FFF2-40B4-BE49-F238E27FC236}">
                <a16:creationId xmlns:a16="http://schemas.microsoft.com/office/drawing/2014/main" id="{E60D2CAB-C914-C22A-DCD6-6A8AA82EAA85}"/>
              </a:ext>
            </a:extLst>
          </p:cNvPr>
          <p:cNvCxnSpPr>
            <a:cxnSpLocks/>
            <a:stCxn id="50" idx="3"/>
            <a:endCxn id="51" idx="2"/>
          </p:cNvCxnSpPr>
          <p:nvPr/>
        </p:nvCxnSpPr>
        <p:spPr>
          <a:xfrm>
            <a:off x="4678762" y="2728987"/>
            <a:ext cx="377688"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Gerade Verbindung mit Pfeil 68">
            <a:extLst>
              <a:ext uri="{FF2B5EF4-FFF2-40B4-BE49-F238E27FC236}">
                <a16:creationId xmlns:a16="http://schemas.microsoft.com/office/drawing/2014/main" id="{616AE684-B77D-C477-1069-3B6075F64FE2}"/>
              </a:ext>
            </a:extLst>
          </p:cNvPr>
          <p:cNvCxnSpPr>
            <a:cxnSpLocks/>
            <a:stCxn id="51" idx="0"/>
            <a:endCxn id="42" idx="2"/>
          </p:cNvCxnSpPr>
          <p:nvPr/>
        </p:nvCxnSpPr>
        <p:spPr>
          <a:xfrm flipH="1" flipV="1">
            <a:off x="5225993" y="2344620"/>
            <a:ext cx="1071" cy="21375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7" name="Gruppieren 96">
            <a:extLst>
              <a:ext uri="{FF2B5EF4-FFF2-40B4-BE49-F238E27FC236}">
                <a16:creationId xmlns:a16="http://schemas.microsoft.com/office/drawing/2014/main" id="{496557CB-5BBE-0DC4-926B-B0101877F42B}"/>
              </a:ext>
            </a:extLst>
          </p:cNvPr>
          <p:cNvGrpSpPr/>
          <p:nvPr/>
        </p:nvGrpSpPr>
        <p:grpSpPr>
          <a:xfrm>
            <a:off x="2559209" y="3113354"/>
            <a:ext cx="1767130" cy="349180"/>
            <a:chOff x="2559843" y="2898578"/>
            <a:chExt cx="1767130" cy="349180"/>
          </a:xfrm>
        </p:grpSpPr>
        <p:sp>
          <p:nvSpPr>
            <p:cNvPr id="47" name="Rechteck 46">
              <a:extLst>
                <a:ext uri="{FF2B5EF4-FFF2-40B4-BE49-F238E27FC236}">
                  <a16:creationId xmlns:a16="http://schemas.microsoft.com/office/drawing/2014/main" id="{E6C756EF-21D8-04AD-D950-23C9B61278B1}"/>
                </a:ext>
              </a:extLst>
            </p:cNvPr>
            <p:cNvSpPr/>
            <p:nvPr/>
          </p:nvSpPr>
          <p:spPr>
            <a:xfrm>
              <a:off x="2559843" y="2898578"/>
              <a:ext cx="1048215" cy="34918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b="1">
                  <a:solidFill>
                    <a:schemeClr val="tx1"/>
                  </a:solidFill>
                </a:rPr>
                <a:t>DOSE LEVEL 3</a:t>
              </a:r>
            </a:p>
            <a:p>
              <a:pPr algn="ctr"/>
              <a:r>
                <a:rPr lang="de-DE" sz="1000">
                  <a:solidFill>
                    <a:schemeClr val="tx1"/>
                  </a:solidFill>
                </a:rPr>
                <a:t>160 mg</a:t>
              </a:r>
            </a:p>
          </p:txBody>
        </p:sp>
        <p:sp>
          <p:nvSpPr>
            <p:cNvPr id="48" name="Ellipse 47">
              <a:extLst>
                <a:ext uri="{FF2B5EF4-FFF2-40B4-BE49-F238E27FC236}">
                  <a16:creationId xmlns:a16="http://schemas.microsoft.com/office/drawing/2014/main" id="{C61DB481-21AE-EAF6-07D0-CE1C4690AFB0}"/>
                </a:ext>
              </a:extLst>
            </p:cNvPr>
            <p:cNvSpPr/>
            <p:nvPr/>
          </p:nvSpPr>
          <p:spPr>
            <a:xfrm>
              <a:off x="3985746" y="2902555"/>
              <a:ext cx="341227" cy="34122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800">
                  <a:solidFill>
                    <a:schemeClr val="bg1"/>
                  </a:solidFill>
                </a:rPr>
                <a:t>SMC</a:t>
              </a:r>
            </a:p>
          </p:txBody>
        </p:sp>
      </p:grpSp>
      <p:sp>
        <p:nvSpPr>
          <p:cNvPr id="435" name="Rectangle 454">
            <a:extLst>
              <a:ext uri="{FF2B5EF4-FFF2-40B4-BE49-F238E27FC236}">
                <a16:creationId xmlns:a16="http://schemas.microsoft.com/office/drawing/2014/main" id="{8ABC72E0-575B-A98D-54CF-9333F4692EBF}"/>
              </a:ext>
            </a:extLst>
          </p:cNvPr>
          <p:cNvSpPr>
            <a:spLocks noChangeArrowheads="1"/>
          </p:cNvSpPr>
          <p:nvPr/>
        </p:nvSpPr>
        <p:spPr bwMode="auto">
          <a:xfrm>
            <a:off x="10555033" y="4317635"/>
            <a:ext cx="18915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effectLst/>
                <a:latin typeface="Arial Bold" panose="020B0704020202020204" pitchFamily="34" charset="0"/>
                <a:cs typeface="Arial Bold" panose="020B0704020202020204" pitchFamily="34" charset="0"/>
              </a:rPr>
              <a:t>D26</a:t>
            </a:r>
            <a:endParaRPr kumimoji="0" lang="en-US" altLang="en-US" sz="1800" b="0" i="0" u="none" strike="noStrike" cap="none" normalizeH="0" baseline="0">
              <a:ln>
                <a:noFill/>
              </a:ln>
              <a:effectLst/>
            </a:endParaRPr>
          </a:p>
        </p:txBody>
      </p:sp>
      <p:grpSp>
        <p:nvGrpSpPr>
          <p:cNvPr id="438" name="Gruppieren 437">
            <a:extLst>
              <a:ext uri="{FF2B5EF4-FFF2-40B4-BE49-F238E27FC236}">
                <a16:creationId xmlns:a16="http://schemas.microsoft.com/office/drawing/2014/main" id="{0EB60A49-7EAB-D0AD-BA83-5CDBB7D556D9}"/>
              </a:ext>
            </a:extLst>
          </p:cNvPr>
          <p:cNvGrpSpPr/>
          <p:nvPr/>
        </p:nvGrpSpPr>
        <p:grpSpPr>
          <a:xfrm>
            <a:off x="7138545" y="4407345"/>
            <a:ext cx="4432793" cy="942088"/>
            <a:chOff x="12347491" y="4641551"/>
            <a:chExt cx="5674094" cy="942088"/>
          </a:xfrm>
        </p:grpSpPr>
        <p:sp>
          <p:nvSpPr>
            <p:cNvPr id="101" name="Freeform 273">
              <a:extLst>
                <a:ext uri="{FF2B5EF4-FFF2-40B4-BE49-F238E27FC236}">
                  <a16:creationId xmlns:a16="http://schemas.microsoft.com/office/drawing/2014/main" id="{00ECCD44-3386-D16B-4D51-BDFC4BDE65D6}"/>
                </a:ext>
              </a:extLst>
            </p:cNvPr>
            <p:cNvSpPr>
              <a:spLocks/>
            </p:cNvSpPr>
            <p:nvPr/>
          </p:nvSpPr>
          <p:spPr bwMode="auto">
            <a:xfrm>
              <a:off x="12524774" y="5573345"/>
              <a:ext cx="165999" cy="10294"/>
            </a:xfrm>
            <a:custGeom>
              <a:avLst/>
              <a:gdLst>
                <a:gd name="T0" fmla="*/ 0 w 214"/>
                <a:gd name="T1" fmla="*/ 0 h 13"/>
                <a:gd name="T2" fmla="*/ 0 w 214"/>
                <a:gd name="T3" fmla="*/ 0 h 13"/>
                <a:gd name="T4" fmla="*/ 214 w 214"/>
                <a:gd name="T5" fmla="*/ 0 h 13"/>
                <a:gd name="T6" fmla="*/ 214 w 214"/>
                <a:gd name="T7" fmla="*/ 13 h 13"/>
                <a:gd name="T8" fmla="*/ 0 w 214"/>
                <a:gd name="T9" fmla="*/ 13 h 13"/>
                <a:gd name="T10" fmla="*/ 0 w 214"/>
                <a:gd name="T11" fmla="*/ 0 h 13"/>
              </a:gdLst>
              <a:ahLst/>
              <a:cxnLst>
                <a:cxn ang="0">
                  <a:pos x="T0" y="T1"/>
                </a:cxn>
                <a:cxn ang="0">
                  <a:pos x="T2" y="T3"/>
                </a:cxn>
                <a:cxn ang="0">
                  <a:pos x="T4" y="T5"/>
                </a:cxn>
                <a:cxn ang="0">
                  <a:pos x="T6" y="T7"/>
                </a:cxn>
                <a:cxn ang="0">
                  <a:pos x="T8" y="T9"/>
                </a:cxn>
                <a:cxn ang="0">
                  <a:pos x="T10" y="T11"/>
                </a:cxn>
              </a:cxnLst>
              <a:rect l="0" t="0" r="r" b="b"/>
              <a:pathLst>
                <a:path w="214" h="13">
                  <a:moveTo>
                    <a:pt x="0" y="0"/>
                  </a:moveTo>
                  <a:lnTo>
                    <a:pt x="0" y="0"/>
                  </a:lnTo>
                  <a:lnTo>
                    <a:pt x="214" y="0"/>
                  </a:lnTo>
                  <a:lnTo>
                    <a:pt x="214" y="13"/>
                  </a:lnTo>
                  <a:lnTo>
                    <a:pt x="0" y="13"/>
                  </a:lnTo>
                  <a:lnTo>
                    <a:pt x="0" y="0"/>
                  </a:lnTo>
                  <a:close/>
                </a:path>
              </a:pathLst>
            </a:custGeom>
            <a:solidFill>
              <a:schemeClr val="accent4">
                <a:lumMod val="20000"/>
                <a:lumOff val="80000"/>
                <a:alpha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2" name="Freeform 274">
              <a:extLst>
                <a:ext uri="{FF2B5EF4-FFF2-40B4-BE49-F238E27FC236}">
                  <a16:creationId xmlns:a16="http://schemas.microsoft.com/office/drawing/2014/main" id="{23BFC503-4929-CED5-24B6-C33BE7B0D0D3}"/>
                </a:ext>
              </a:extLst>
            </p:cNvPr>
            <p:cNvSpPr>
              <a:spLocks/>
            </p:cNvSpPr>
            <p:nvPr/>
          </p:nvSpPr>
          <p:spPr bwMode="auto">
            <a:xfrm>
              <a:off x="12704631" y="5568197"/>
              <a:ext cx="164712" cy="15442"/>
            </a:xfrm>
            <a:custGeom>
              <a:avLst/>
              <a:gdLst>
                <a:gd name="T0" fmla="*/ 0 w 213"/>
                <a:gd name="T1" fmla="*/ 0 h 20"/>
                <a:gd name="T2" fmla="*/ 0 w 213"/>
                <a:gd name="T3" fmla="*/ 0 h 20"/>
                <a:gd name="T4" fmla="*/ 213 w 213"/>
                <a:gd name="T5" fmla="*/ 0 h 20"/>
                <a:gd name="T6" fmla="*/ 213 w 213"/>
                <a:gd name="T7" fmla="*/ 20 h 20"/>
                <a:gd name="T8" fmla="*/ 0 w 213"/>
                <a:gd name="T9" fmla="*/ 20 h 20"/>
                <a:gd name="T10" fmla="*/ 0 w 213"/>
                <a:gd name="T11" fmla="*/ 0 h 20"/>
              </a:gdLst>
              <a:ahLst/>
              <a:cxnLst>
                <a:cxn ang="0">
                  <a:pos x="T0" y="T1"/>
                </a:cxn>
                <a:cxn ang="0">
                  <a:pos x="T2" y="T3"/>
                </a:cxn>
                <a:cxn ang="0">
                  <a:pos x="T4" y="T5"/>
                </a:cxn>
                <a:cxn ang="0">
                  <a:pos x="T6" y="T7"/>
                </a:cxn>
                <a:cxn ang="0">
                  <a:pos x="T8" y="T9"/>
                </a:cxn>
                <a:cxn ang="0">
                  <a:pos x="T10" y="T11"/>
                </a:cxn>
              </a:cxnLst>
              <a:rect l="0" t="0" r="r" b="b"/>
              <a:pathLst>
                <a:path w="213" h="20">
                  <a:moveTo>
                    <a:pt x="0" y="0"/>
                  </a:moveTo>
                  <a:lnTo>
                    <a:pt x="0" y="0"/>
                  </a:lnTo>
                  <a:lnTo>
                    <a:pt x="213" y="0"/>
                  </a:lnTo>
                  <a:lnTo>
                    <a:pt x="213" y="20"/>
                  </a:lnTo>
                  <a:lnTo>
                    <a:pt x="0" y="20"/>
                  </a:lnTo>
                  <a:lnTo>
                    <a:pt x="0" y="0"/>
                  </a:lnTo>
                  <a:close/>
                </a:path>
              </a:pathLst>
            </a:custGeom>
            <a:solidFill>
              <a:schemeClr val="accent4">
                <a:lumMod val="20000"/>
                <a:lumOff val="80000"/>
                <a:alpha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3" name="Freeform 275">
              <a:extLst>
                <a:ext uri="{FF2B5EF4-FFF2-40B4-BE49-F238E27FC236}">
                  <a16:creationId xmlns:a16="http://schemas.microsoft.com/office/drawing/2014/main" id="{7E2E1807-BA50-05DA-772B-A02D33AB2097}"/>
                </a:ext>
              </a:extLst>
            </p:cNvPr>
            <p:cNvSpPr>
              <a:spLocks/>
            </p:cNvSpPr>
            <p:nvPr/>
          </p:nvSpPr>
          <p:spPr bwMode="auto">
            <a:xfrm>
              <a:off x="12883201" y="5563050"/>
              <a:ext cx="164712" cy="20589"/>
            </a:xfrm>
            <a:custGeom>
              <a:avLst/>
              <a:gdLst>
                <a:gd name="T0" fmla="*/ 0 w 214"/>
                <a:gd name="T1" fmla="*/ 0 h 26"/>
                <a:gd name="T2" fmla="*/ 0 w 214"/>
                <a:gd name="T3" fmla="*/ 0 h 26"/>
                <a:gd name="T4" fmla="*/ 214 w 214"/>
                <a:gd name="T5" fmla="*/ 0 h 26"/>
                <a:gd name="T6" fmla="*/ 214 w 214"/>
                <a:gd name="T7" fmla="*/ 26 h 26"/>
                <a:gd name="T8" fmla="*/ 0 w 214"/>
                <a:gd name="T9" fmla="*/ 26 h 26"/>
                <a:gd name="T10" fmla="*/ 0 w 214"/>
                <a:gd name="T11" fmla="*/ 0 h 26"/>
              </a:gdLst>
              <a:ahLst/>
              <a:cxnLst>
                <a:cxn ang="0">
                  <a:pos x="T0" y="T1"/>
                </a:cxn>
                <a:cxn ang="0">
                  <a:pos x="T2" y="T3"/>
                </a:cxn>
                <a:cxn ang="0">
                  <a:pos x="T4" y="T5"/>
                </a:cxn>
                <a:cxn ang="0">
                  <a:pos x="T6" y="T7"/>
                </a:cxn>
                <a:cxn ang="0">
                  <a:pos x="T8" y="T9"/>
                </a:cxn>
                <a:cxn ang="0">
                  <a:pos x="T10" y="T11"/>
                </a:cxn>
              </a:cxnLst>
              <a:rect l="0" t="0" r="r" b="b"/>
              <a:pathLst>
                <a:path w="214" h="26">
                  <a:moveTo>
                    <a:pt x="0" y="0"/>
                  </a:moveTo>
                  <a:lnTo>
                    <a:pt x="0" y="0"/>
                  </a:lnTo>
                  <a:lnTo>
                    <a:pt x="214" y="0"/>
                  </a:lnTo>
                  <a:lnTo>
                    <a:pt x="214" y="26"/>
                  </a:lnTo>
                  <a:lnTo>
                    <a:pt x="0" y="26"/>
                  </a:lnTo>
                  <a:lnTo>
                    <a:pt x="0" y="0"/>
                  </a:lnTo>
                  <a:close/>
                </a:path>
              </a:pathLst>
            </a:custGeom>
            <a:solidFill>
              <a:schemeClr val="accent4">
                <a:lumMod val="20000"/>
                <a:lumOff val="80000"/>
                <a:alpha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4" name="Freeform 276">
              <a:extLst>
                <a:ext uri="{FF2B5EF4-FFF2-40B4-BE49-F238E27FC236}">
                  <a16:creationId xmlns:a16="http://schemas.microsoft.com/office/drawing/2014/main" id="{CF4ED8CE-E48F-B235-E586-6D8139B524A3}"/>
                </a:ext>
              </a:extLst>
            </p:cNvPr>
            <p:cNvSpPr>
              <a:spLocks/>
            </p:cNvSpPr>
            <p:nvPr/>
          </p:nvSpPr>
          <p:spPr bwMode="auto">
            <a:xfrm>
              <a:off x="13061771" y="5557903"/>
              <a:ext cx="164712" cy="25736"/>
            </a:xfrm>
            <a:custGeom>
              <a:avLst/>
              <a:gdLst>
                <a:gd name="T0" fmla="*/ 0 w 213"/>
                <a:gd name="T1" fmla="*/ 0 h 33"/>
                <a:gd name="T2" fmla="*/ 0 w 213"/>
                <a:gd name="T3" fmla="*/ 0 h 33"/>
                <a:gd name="T4" fmla="*/ 213 w 213"/>
                <a:gd name="T5" fmla="*/ 0 h 33"/>
                <a:gd name="T6" fmla="*/ 213 w 213"/>
                <a:gd name="T7" fmla="*/ 33 h 33"/>
                <a:gd name="T8" fmla="*/ 0 w 213"/>
                <a:gd name="T9" fmla="*/ 33 h 33"/>
                <a:gd name="T10" fmla="*/ 0 w 213"/>
                <a:gd name="T11" fmla="*/ 0 h 33"/>
              </a:gdLst>
              <a:ahLst/>
              <a:cxnLst>
                <a:cxn ang="0">
                  <a:pos x="T0" y="T1"/>
                </a:cxn>
                <a:cxn ang="0">
                  <a:pos x="T2" y="T3"/>
                </a:cxn>
                <a:cxn ang="0">
                  <a:pos x="T4" y="T5"/>
                </a:cxn>
                <a:cxn ang="0">
                  <a:pos x="T6" y="T7"/>
                </a:cxn>
                <a:cxn ang="0">
                  <a:pos x="T8" y="T9"/>
                </a:cxn>
                <a:cxn ang="0">
                  <a:pos x="T10" y="T11"/>
                </a:cxn>
              </a:cxnLst>
              <a:rect l="0" t="0" r="r" b="b"/>
              <a:pathLst>
                <a:path w="213" h="33">
                  <a:moveTo>
                    <a:pt x="0" y="0"/>
                  </a:moveTo>
                  <a:lnTo>
                    <a:pt x="0" y="0"/>
                  </a:lnTo>
                  <a:lnTo>
                    <a:pt x="213" y="0"/>
                  </a:lnTo>
                  <a:lnTo>
                    <a:pt x="213" y="33"/>
                  </a:lnTo>
                  <a:lnTo>
                    <a:pt x="0" y="33"/>
                  </a:lnTo>
                  <a:lnTo>
                    <a:pt x="0" y="0"/>
                  </a:lnTo>
                  <a:close/>
                </a:path>
              </a:pathLst>
            </a:custGeom>
            <a:solidFill>
              <a:schemeClr val="accent4">
                <a:lumMod val="20000"/>
                <a:lumOff val="80000"/>
                <a:alpha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5" name="Freeform 277">
              <a:extLst>
                <a:ext uri="{FF2B5EF4-FFF2-40B4-BE49-F238E27FC236}">
                  <a16:creationId xmlns:a16="http://schemas.microsoft.com/office/drawing/2014/main" id="{1E2BDCA7-D9A8-8105-F0F1-821235676B8B}"/>
                </a:ext>
              </a:extLst>
            </p:cNvPr>
            <p:cNvSpPr>
              <a:spLocks/>
            </p:cNvSpPr>
            <p:nvPr/>
          </p:nvSpPr>
          <p:spPr bwMode="auto">
            <a:xfrm>
              <a:off x="13240341" y="5557903"/>
              <a:ext cx="159565" cy="25736"/>
            </a:xfrm>
            <a:custGeom>
              <a:avLst/>
              <a:gdLst>
                <a:gd name="T0" fmla="*/ 0 w 207"/>
                <a:gd name="T1" fmla="*/ 0 h 33"/>
                <a:gd name="T2" fmla="*/ 0 w 207"/>
                <a:gd name="T3" fmla="*/ 0 h 33"/>
                <a:gd name="T4" fmla="*/ 207 w 207"/>
                <a:gd name="T5" fmla="*/ 0 h 33"/>
                <a:gd name="T6" fmla="*/ 207 w 207"/>
                <a:gd name="T7" fmla="*/ 33 h 33"/>
                <a:gd name="T8" fmla="*/ 0 w 207"/>
                <a:gd name="T9" fmla="*/ 33 h 33"/>
                <a:gd name="T10" fmla="*/ 0 w 207"/>
                <a:gd name="T11" fmla="*/ 0 h 33"/>
              </a:gdLst>
              <a:ahLst/>
              <a:cxnLst>
                <a:cxn ang="0">
                  <a:pos x="T0" y="T1"/>
                </a:cxn>
                <a:cxn ang="0">
                  <a:pos x="T2" y="T3"/>
                </a:cxn>
                <a:cxn ang="0">
                  <a:pos x="T4" y="T5"/>
                </a:cxn>
                <a:cxn ang="0">
                  <a:pos x="T6" y="T7"/>
                </a:cxn>
                <a:cxn ang="0">
                  <a:pos x="T8" y="T9"/>
                </a:cxn>
                <a:cxn ang="0">
                  <a:pos x="T10" y="T11"/>
                </a:cxn>
              </a:cxnLst>
              <a:rect l="0" t="0" r="r" b="b"/>
              <a:pathLst>
                <a:path w="207" h="33">
                  <a:moveTo>
                    <a:pt x="0" y="0"/>
                  </a:moveTo>
                  <a:lnTo>
                    <a:pt x="0" y="0"/>
                  </a:lnTo>
                  <a:lnTo>
                    <a:pt x="207" y="0"/>
                  </a:lnTo>
                  <a:lnTo>
                    <a:pt x="207" y="33"/>
                  </a:lnTo>
                  <a:lnTo>
                    <a:pt x="0" y="33"/>
                  </a:lnTo>
                  <a:lnTo>
                    <a:pt x="0" y="0"/>
                  </a:lnTo>
                  <a:close/>
                </a:path>
              </a:pathLst>
            </a:custGeom>
            <a:solidFill>
              <a:schemeClr val="accent4">
                <a:lumMod val="20000"/>
                <a:lumOff val="80000"/>
                <a:alpha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6" name="Freeform 278">
              <a:extLst>
                <a:ext uri="{FF2B5EF4-FFF2-40B4-BE49-F238E27FC236}">
                  <a16:creationId xmlns:a16="http://schemas.microsoft.com/office/drawing/2014/main" id="{5AFA508B-13F3-4E9E-EF45-EAF15D535D54}"/>
                </a:ext>
              </a:extLst>
            </p:cNvPr>
            <p:cNvSpPr>
              <a:spLocks/>
            </p:cNvSpPr>
            <p:nvPr/>
          </p:nvSpPr>
          <p:spPr bwMode="auto">
            <a:xfrm>
              <a:off x="13413764" y="5557903"/>
              <a:ext cx="164712" cy="25736"/>
            </a:xfrm>
            <a:custGeom>
              <a:avLst/>
              <a:gdLst>
                <a:gd name="T0" fmla="*/ 0 w 213"/>
                <a:gd name="T1" fmla="*/ 0 h 33"/>
                <a:gd name="T2" fmla="*/ 0 w 213"/>
                <a:gd name="T3" fmla="*/ 0 h 33"/>
                <a:gd name="T4" fmla="*/ 213 w 213"/>
                <a:gd name="T5" fmla="*/ 0 h 33"/>
                <a:gd name="T6" fmla="*/ 213 w 213"/>
                <a:gd name="T7" fmla="*/ 33 h 33"/>
                <a:gd name="T8" fmla="*/ 0 w 213"/>
                <a:gd name="T9" fmla="*/ 33 h 33"/>
                <a:gd name="T10" fmla="*/ 0 w 213"/>
                <a:gd name="T11" fmla="*/ 0 h 33"/>
              </a:gdLst>
              <a:ahLst/>
              <a:cxnLst>
                <a:cxn ang="0">
                  <a:pos x="T0" y="T1"/>
                </a:cxn>
                <a:cxn ang="0">
                  <a:pos x="T2" y="T3"/>
                </a:cxn>
                <a:cxn ang="0">
                  <a:pos x="T4" y="T5"/>
                </a:cxn>
                <a:cxn ang="0">
                  <a:pos x="T6" y="T7"/>
                </a:cxn>
                <a:cxn ang="0">
                  <a:pos x="T8" y="T9"/>
                </a:cxn>
                <a:cxn ang="0">
                  <a:pos x="T10" y="T11"/>
                </a:cxn>
              </a:cxnLst>
              <a:rect l="0" t="0" r="r" b="b"/>
              <a:pathLst>
                <a:path w="213" h="33">
                  <a:moveTo>
                    <a:pt x="0" y="0"/>
                  </a:moveTo>
                  <a:lnTo>
                    <a:pt x="0" y="0"/>
                  </a:lnTo>
                  <a:lnTo>
                    <a:pt x="213" y="0"/>
                  </a:lnTo>
                  <a:lnTo>
                    <a:pt x="213" y="33"/>
                  </a:lnTo>
                  <a:lnTo>
                    <a:pt x="0" y="33"/>
                  </a:lnTo>
                  <a:lnTo>
                    <a:pt x="0" y="0"/>
                  </a:lnTo>
                  <a:close/>
                </a:path>
              </a:pathLst>
            </a:custGeom>
            <a:solidFill>
              <a:schemeClr val="accent4">
                <a:lumMod val="20000"/>
                <a:lumOff val="80000"/>
                <a:alpha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7" name="Freeform 279">
              <a:extLst>
                <a:ext uri="{FF2B5EF4-FFF2-40B4-BE49-F238E27FC236}">
                  <a16:creationId xmlns:a16="http://schemas.microsoft.com/office/drawing/2014/main" id="{4CB4FDFA-A15D-0C60-0430-86DA8C5C396F}"/>
                </a:ext>
              </a:extLst>
            </p:cNvPr>
            <p:cNvSpPr>
              <a:spLocks/>
            </p:cNvSpPr>
            <p:nvPr/>
          </p:nvSpPr>
          <p:spPr bwMode="auto">
            <a:xfrm>
              <a:off x="13592334" y="5552756"/>
              <a:ext cx="164712" cy="30883"/>
            </a:xfrm>
            <a:custGeom>
              <a:avLst/>
              <a:gdLst>
                <a:gd name="T0" fmla="*/ 0 w 213"/>
                <a:gd name="T1" fmla="*/ 0 h 40"/>
                <a:gd name="T2" fmla="*/ 0 w 213"/>
                <a:gd name="T3" fmla="*/ 0 h 40"/>
                <a:gd name="T4" fmla="*/ 213 w 213"/>
                <a:gd name="T5" fmla="*/ 0 h 40"/>
                <a:gd name="T6" fmla="*/ 213 w 213"/>
                <a:gd name="T7" fmla="*/ 40 h 40"/>
                <a:gd name="T8" fmla="*/ 0 w 213"/>
                <a:gd name="T9" fmla="*/ 40 h 40"/>
                <a:gd name="T10" fmla="*/ 0 w 213"/>
                <a:gd name="T11" fmla="*/ 0 h 40"/>
              </a:gdLst>
              <a:ahLst/>
              <a:cxnLst>
                <a:cxn ang="0">
                  <a:pos x="T0" y="T1"/>
                </a:cxn>
                <a:cxn ang="0">
                  <a:pos x="T2" y="T3"/>
                </a:cxn>
                <a:cxn ang="0">
                  <a:pos x="T4" y="T5"/>
                </a:cxn>
                <a:cxn ang="0">
                  <a:pos x="T6" y="T7"/>
                </a:cxn>
                <a:cxn ang="0">
                  <a:pos x="T8" y="T9"/>
                </a:cxn>
                <a:cxn ang="0">
                  <a:pos x="T10" y="T11"/>
                </a:cxn>
              </a:cxnLst>
              <a:rect l="0" t="0" r="r" b="b"/>
              <a:pathLst>
                <a:path w="213" h="40">
                  <a:moveTo>
                    <a:pt x="0" y="0"/>
                  </a:moveTo>
                  <a:lnTo>
                    <a:pt x="0" y="0"/>
                  </a:lnTo>
                  <a:lnTo>
                    <a:pt x="213" y="0"/>
                  </a:lnTo>
                  <a:lnTo>
                    <a:pt x="213" y="40"/>
                  </a:lnTo>
                  <a:lnTo>
                    <a:pt x="0" y="40"/>
                  </a:lnTo>
                  <a:lnTo>
                    <a:pt x="0" y="0"/>
                  </a:lnTo>
                  <a:close/>
                </a:path>
              </a:pathLst>
            </a:custGeom>
            <a:solidFill>
              <a:schemeClr val="accent4">
                <a:lumMod val="20000"/>
                <a:lumOff val="80000"/>
                <a:alpha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8" name="Freeform 280">
              <a:extLst>
                <a:ext uri="{FF2B5EF4-FFF2-40B4-BE49-F238E27FC236}">
                  <a16:creationId xmlns:a16="http://schemas.microsoft.com/office/drawing/2014/main" id="{9E8291BE-E21E-C66C-50FE-C8395489ECC1}"/>
                </a:ext>
              </a:extLst>
            </p:cNvPr>
            <p:cNvSpPr>
              <a:spLocks/>
            </p:cNvSpPr>
            <p:nvPr/>
          </p:nvSpPr>
          <p:spPr bwMode="auto">
            <a:xfrm>
              <a:off x="13770904" y="5542461"/>
              <a:ext cx="160852" cy="41178"/>
            </a:xfrm>
            <a:custGeom>
              <a:avLst/>
              <a:gdLst>
                <a:gd name="T0" fmla="*/ 0 w 207"/>
                <a:gd name="T1" fmla="*/ 0 h 53"/>
                <a:gd name="T2" fmla="*/ 0 w 207"/>
                <a:gd name="T3" fmla="*/ 0 h 53"/>
                <a:gd name="T4" fmla="*/ 207 w 207"/>
                <a:gd name="T5" fmla="*/ 0 h 53"/>
                <a:gd name="T6" fmla="*/ 207 w 207"/>
                <a:gd name="T7" fmla="*/ 53 h 53"/>
                <a:gd name="T8" fmla="*/ 0 w 207"/>
                <a:gd name="T9" fmla="*/ 53 h 53"/>
                <a:gd name="T10" fmla="*/ 0 w 207"/>
                <a:gd name="T11" fmla="*/ 0 h 53"/>
              </a:gdLst>
              <a:ahLst/>
              <a:cxnLst>
                <a:cxn ang="0">
                  <a:pos x="T0" y="T1"/>
                </a:cxn>
                <a:cxn ang="0">
                  <a:pos x="T2" y="T3"/>
                </a:cxn>
                <a:cxn ang="0">
                  <a:pos x="T4" y="T5"/>
                </a:cxn>
                <a:cxn ang="0">
                  <a:pos x="T6" y="T7"/>
                </a:cxn>
                <a:cxn ang="0">
                  <a:pos x="T8" y="T9"/>
                </a:cxn>
                <a:cxn ang="0">
                  <a:pos x="T10" y="T11"/>
                </a:cxn>
              </a:cxnLst>
              <a:rect l="0" t="0" r="r" b="b"/>
              <a:pathLst>
                <a:path w="207" h="53">
                  <a:moveTo>
                    <a:pt x="0" y="0"/>
                  </a:moveTo>
                  <a:lnTo>
                    <a:pt x="0" y="0"/>
                  </a:lnTo>
                  <a:lnTo>
                    <a:pt x="207" y="0"/>
                  </a:lnTo>
                  <a:lnTo>
                    <a:pt x="207" y="53"/>
                  </a:lnTo>
                  <a:lnTo>
                    <a:pt x="0" y="53"/>
                  </a:lnTo>
                  <a:lnTo>
                    <a:pt x="0" y="0"/>
                  </a:lnTo>
                  <a:close/>
                </a:path>
              </a:pathLst>
            </a:custGeom>
            <a:solidFill>
              <a:schemeClr val="accent4">
                <a:lumMod val="20000"/>
                <a:lumOff val="80000"/>
                <a:alpha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10" name="Freeform 281">
              <a:extLst>
                <a:ext uri="{FF2B5EF4-FFF2-40B4-BE49-F238E27FC236}">
                  <a16:creationId xmlns:a16="http://schemas.microsoft.com/office/drawing/2014/main" id="{7DD1BE1D-7C65-853F-6694-C3D8535922A7}"/>
                </a:ext>
              </a:extLst>
            </p:cNvPr>
            <p:cNvSpPr>
              <a:spLocks/>
            </p:cNvSpPr>
            <p:nvPr/>
          </p:nvSpPr>
          <p:spPr bwMode="auto">
            <a:xfrm>
              <a:off x="13945614" y="5532166"/>
              <a:ext cx="164712" cy="51473"/>
            </a:xfrm>
            <a:custGeom>
              <a:avLst/>
              <a:gdLst>
                <a:gd name="T0" fmla="*/ 0 w 213"/>
                <a:gd name="T1" fmla="*/ 0 h 66"/>
                <a:gd name="T2" fmla="*/ 0 w 213"/>
                <a:gd name="T3" fmla="*/ 0 h 66"/>
                <a:gd name="T4" fmla="*/ 213 w 213"/>
                <a:gd name="T5" fmla="*/ 0 h 66"/>
                <a:gd name="T6" fmla="*/ 213 w 213"/>
                <a:gd name="T7" fmla="*/ 66 h 66"/>
                <a:gd name="T8" fmla="*/ 0 w 213"/>
                <a:gd name="T9" fmla="*/ 66 h 66"/>
                <a:gd name="T10" fmla="*/ 0 w 213"/>
                <a:gd name="T11" fmla="*/ 0 h 66"/>
              </a:gdLst>
              <a:ahLst/>
              <a:cxnLst>
                <a:cxn ang="0">
                  <a:pos x="T0" y="T1"/>
                </a:cxn>
                <a:cxn ang="0">
                  <a:pos x="T2" y="T3"/>
                </a:cxn>
                <a:cxn ang="0">
                  <a:pos x="T4" y="T5"/>
                </a:cxn>
                <a:cxn ang="0">
                  <a:pos x="T6" y="T7"/>
                </a:cxn>
                <a:cxn ang="0">
                  <a:pos x="T8" y="T9"/>
                </a:cxn>
                <a:cxn ang="0">
                  <a:pos x="T10" y="T11"/>
                </a:cxn>
              </a:cxnLst>
              <a:rect l="0" t="0" r="r" b="b"/>
              <a:pathLst>
                <a:path w="213" h="66">
                  <a:moveTo>
                    <a:pt x="0" y="0"/>
                  </a:moveTo>
                  <a:lnTo>
                    <a:pt x="0" y="0"/>
                  </a:lnTo>
                  <a:lnTo>
                    <a:pt x="213" y="0"/>
                  </a:lnTo>
                  <a:lnTo>
                    <a:pt x="213" y="66"/>
                  </a:lnTo>
                  <a:lnTo>
                    <a:pt x="0" y="66"/>
                  </a:lnTo>
                  <a:lnTo>
                    <a:pt x="0" y="0"/>
                  </a:lnTo>
                  <a:close/>
                </a:path>
              </a:pathLst>
            </a:custGeom>
            <a:solidFill>
              <a:schemeClr val="accent4">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282">
              <a:extLst>
                <a:ext uri="{FF2B5EF4-FFF2-40B4-BE49-F238E27FC236}">
                  <a16:creationId xmlns:a16="http://schemas.microsoft.com/office/drawing/2014/main" id="{E240BB82-AAB2-951E-7A72-71067B73AE3C}"/>
                </a:ext>
              </a:extLst>
            </p:cNvPr>
            <p:cNvSpPr>
              <a:spLocks/>
            </p:cNvSpPr>
            <p:nvPr/>
          </p:nvSpPr>
          <p:spPr bwMode="auto">
            <a:xfrm>
              <a:off x="14124184" y="5516725"/>
              <a:ext cx="164712" cy="66914"/>
            </a:xfrm>
            <a:custGeom>
              <a:avLst/>
              <a:gdLst>
                <a:gd name="T0" fmla="*/ 0 w 214"/>
                <a:gd name="T1" fmla="*/ 0 h 86"/>
                <a:gd name="T2" fmla="*/ 0 w 214"/>
                <a:gd name="T3" fmla="*/ 0 h 86"/>
                <a:gd name="T4" fmla="*/ 214 w 214"/>
                <a:gd name="T5" fmla="*/ 0 h 86"/>
                <a:gd name="T6" fmla="*/ 214 w 214"/>
                <a:gd name="T7" fmla="*/ 86 h 86"/>
                <a:gd name="T8" fmla="*/ 0 w 214"/>
                <a:gd name="T9" fmla="*/ 86 h 86"/>
                <a:gd name="T10" fmla="*/ 0 w 214"/>
                <a:gd name="T11" fmla="*/ 0 h 86"/>
              </a:gdLst>
              <a:ahLst/>
              <a:cxnLst>
                <a:cxn ang="0">
                  <a:pos x="T0" y="T1"/>
                </a:cxn>
                <a:cxn ang="0">
                  <a:pos x="T2" y="T3"/>
                </a:cxn>
                <a:cxn ang="0">
                  <a:pos x="T4" y="T5"/>
                </a:cxn>
                <a:cxn ang="0">
                  <a:pos x="T6" y="T7"/>
                </a:cxn>
                <a:cxn ang="0">
                  <a:pos x="T8" y="T9"/>
                </a:cxn>
                <a:cxn ang="0">
                  <a:pos x="T10" y="T11"/>
                </a:cxn>
              </a:cxnLst>
              <a:rect l="0" t="0" r="r" b="b"/>
              <a:pathLst>
                <a:path w="214" h="86">
                  <a:moveTo>
                    <a:pt x="0" y="0"/>
                  </a:moveTo>
                  <a:lnTo>
                    <a:pt x="0" y="0"/>
                  </a:lnTo>
                  <a:lnTo>
                    <a:pt x="214" y="0"/>
                  </a:lnTo>
                  <a:lnTo>
                    <a:pt x="214" y="86"/>
                  </a:lnTo>
                  <a:lnTo>
                    <a:pt x="0" y="86"/>
                  </a:lnTo>
                  <a:lnTo>
                    <a:pt x="0" y="0"/>
                  </a:lnTo>
                  <a:close/>
                </a:path>
              </a:pathLst>
            </a:custGeom>
            <a:solidFill>
              <a:schemeClr val="accent4">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283">
              <a:extLst>
                <a:ext uri="{FF2B5EF4-FFF2-40B4-BE49-F238E27FC236}">
                  <a16:creationId xmlns:a16="http://schemas.microsoft.com/office/drawing/2014/main" id="{BD7B849B-8EB3-F8CB-F4D8-C46DC58845ED}"/>
                </a:ext>
              </a:extLst>
            </p:cNvPr>
            <p:cNvSpPr>
              <a:spLocks/>
            </p:cNvSpPr>
            <p:nvPr/>
          </p:nvSpPr>
          <p:spPr bwMode="auto">
            <a:xfrm>
              <a:off x="14302754" y="5506430"/>
              <a:ext cx="164712" cy="77209"/>
            </a:xfrm>
            <a:custGeom>
              <a:avLst/>
              <a:gdLst>
                <a:gd name="T0" fmla="*/ 0 w 213"/>
                <a:gd name="T1" fmla="*/ 0 h 100"/>
                <a:gd name="T2" fmla="*/ 0 w 213"/>
                <a:gd name="T3" fmla="*/ 0 h 100"/>
                <a:gd name="T4" fmla="*/ 213 w 213"/>
                <a:gd name="T5" fmla="*/ 0 h 100"/>
                <a:gd name="T6" fmla="*/ 213 w 213"/>
                <a:gd name="T7" fmla="*/ 100 h 100"/>
                <a:gd name="T8" fmla="*/ 0 w 213"/>
                <a:gd name="T9" fmla="*/ 100 h 100"/>
                <a:gd name="T10" fmla="*/ 0 w 213"/>
                <a:gd name="T11" fmla="*/ 0 h 100"/>
              </a:gdLst>
              <a:ahLst/>
              <a:cxnLst>
                <a:cxn ang="0">
                  <a:pos x="T0" y="T1"/>
                </a:cxn>
                <a:cxn ang="0">
                  <a:pos x="T2" y="T3"/>
                </a:cxn>
                <a:cxn ang="0">
                  <a:pos x="T4" y="T5"/>
                </a:cxn>
                <a:cxn ang="0">
                  <a:pos x="T6" y="T7"/>
                </a:cxn>
                <a:cxn ang="0">
                  <a:pos x="T8" y="T9"/>
                </a:cxn>
                <a:cxn ang="0">
                  <a:pos x="T10" y="T11"/>
                </a:cxn>
              </a:cxnLst>
              <a:rect l="0" t="0" r="r" b="b"/>
              <a:pathLst>
                <a:path w="213" h="100">
                  <a:moveTo>
                    <a:pt x="0" y="0"/>
                  </a:moveTo>
                  <a:lnTo>
                    <a:pt x="0" y="0"/>
                  </a:lnTo>
                  <a:lnTo>
                    <a:pt x="213" y="0"/>
                  </a:lnTo>
                  <a:lnTo>
                    <a:pt x="213" y="100"/>
                  </a:lnTo>
                  <a:lnTo>
                    <a:pt x="0" y="100"/>
                  </a:lnTo>
                  <a:lnTo>
                    <a:pt x="0" y="0"/>
                  </a:lnTo>
                  <a:close/>
                </a:path>
              </a:pathLst>
            </a:custGeom>
            <a:solidFill>
              <a:schemeClr val="accent4">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284">
              <a:extLst>
                <a:ext uri="{FF2B5EF4-FFF2-40B4-BE49-F238E27FC236}">
                  <a16:creationId xmlns:a16="http://schemas.microsoft.com/office/drawing/2014/main" id="{DEC20F13-F7AD-1B85-ACC2-1D12065147E2}"/>
                </a:ext>
              </a:extLst>
            </p:cNvPr>
            <p:cNvSpPr>
              <a:spLocks/>
            </p:cNvSpPr>
            <p:nvPr/>
          </p:nvSpPr>
          <p:spPr bwMode="auto">
            <a:xfrm>
              <a:off x="14481324" y="5506430"/>
              <a:ext cx="164712" cy="77209"/>
            </a:xfrm>
            <a:custGeom>
              <a:avLst/>
              <a:gdLst>
                <a:gd name="T0" fmla="*/ 0 w 214"/>
                <a:gd name="T1" fmla="*/ 0 h 100"/>
                <a:gd name="T2" fmla="*/ 0 w 214"/>
                <a:gd name="T3" fmla="*/ 0 h 100"/>
                <a:gd name="T4" fmla="*/ 214 w 214"/>
                <a:gd name="T5" fmla="*/ 0 h 100"/>
                <a:gd name="T6" fmla="*/ 214 w 214"/>
                <a:gd name="T7" fmla="*/ 100 h 100"/>
                <a:gd name="T8" fmla="*/ 0 w 214"/>
                <a:gd name="T9" fmla="*/ 100 h 100"/>
                <a:gd name="T10" fmla="*/ 0 w 214"/>
                <a:gd name="T11" fmla="*/ 0 h 100"/>
              </a:gdLst>
              <a:ahLst/>
              <a:cxnLst>
                <a:cxn ang="0">
                  <a:pos x="T0" y="T1"/>
                </a:cxn>
                <a:cxn ang="0">
                  <a:pos x="T2" y="T3"/>
                </a:cxn>
                <a:cxn ang="0">
                  <a:pos x="T4" y="T5"/>
                </a:cxn>
                <a:cxn ang="0">
                  <a:pos x="T6" y="T7"/>
                </a:cxn>
                <a:cxn ang="0">
                  <a:pos x="T8" y="T9"/>
                </a:cxn>
                <a:cxn ang="0">
                  <a:pos x="T10" y="T11"/>
                </a:cxn>
              </a:cxnLst>
              <a:rect l="0" t="0" r="r" b="b"/>
              <a:pathLst>
                <a:path w="214" h="100">
                  <a:moveTo>
                    <a:pt x="0" y="0"/>
                  </a:moveTo>
                  <a:lnTo>
                    <a:pt x="0" y="0"/>
                  </a:lnTo>
                  <a:lnTo>
                    <a:pt x="214" y="0"/>
                  </a:lnTo>
                  <a:lnTo>
                    <a:pt x="214" y="100"/>
                  </a:lnTo>
                  <a:lnTo>
                    <a:pt x="0" y="100"/>
                  </a:lnTo>
                  <a:lnTo>
                    <a:pt x="0" y="0"/>
                  </a:lnTo>
                  <a:close/>
                </a:path>
              </a:pathLst>
            </a:custGeom>
            <a:solidFill>
              <a:schemeClr val="accent4">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285">
              <a:extLst>
                <a:ext uri="{FF2B5EF4-FFF2-40B4-BE49-F238E27FC236}">
                  <a16:creationId xmlns:a16="http://schemas.microsoft.com/office/drawing/2014/main" id="{C369420E-31C0-BC76-E676-ED8271A08700}"/>
                </a:ext>
              </a:extLst>
            </p:cNvPr>
            <p:cNvSpPr>
              <a:spLocks/>
            </p:cNvSpPr>
            <p:nvPr/>
          </p:nvSpPr>
          <p:spPr bwMode="auto">
            <a:xfrm>
              <a:off x="14659894" y="5506430"/>
              <a:ext cx="164712" cy="77209"/>
            </a:xfrm>
            <a:custGeom>
              <a:avLst/>
              <a:gdLst>
                <a:gd name="T0" fmla="*/ 0 w 213"/>
                <a:gd name="T1" fmla="*/ 0 h 100"/>
                <a:gd name="T2" fmla="*/ 0 w 213"/>
                <a:gd name="T3" fmla="*/ 0 h 100"/>
                <a:gd name="T4" fmla="*/ 213 w 213"/>
                <a:gd name="T5" fmla="*/ 0 h 100"/>
                <a:gd name="T6" fmla="*/ 213 w 213"/>
                <a:gd name="T7" fmla="*/ 100 h 100"/>
                <a:gd name="T8" fmla="*/ 0 w 213"/>
                <a:gd name="T9" fmla="*/ 100 h 100"/>
                <a:gd name="T10" fmla="*/ 0 w 213"/>
                <a:gd name="T11" fmla="*/ 0 h 100"/>
              </a:gdLst>
              <a:ahLst/>
              <a:cxnLst>
                <a:cxn ang="0">
                  <a:pos x="T0" y="T1"/>
                </a:cxn>
                <a:cxn ang="0">
                  <a:pos x="T2" y="T3"/>
                </a:cxn>
                <a:cxn ang="0">
                  <a:pos x="T4" y="T5"/>
                </a:cxn>
                <a:cxn ang="0">
                  <a:pos x="T6" y="T7"/>
                </a:cxn>
                <a:cxn ang="0">
                  <a:pos x="T8" y="T9"/>
                </a:cxn>
                <a:cxn ang="0">
                  <a:pos x="T10" y="T11"/>
                </a:cxn>
              </a:cxnLst>
              <a:rect l="0" t="0" r="r" b="b"/>
              <a:pathLst>
                <a:path w="213" h="100">
                  <a:moveTo>
                    <a:pt x="0" y="0"/>
                  </a:moveTo>
                  <a:lnTo>
                    <a:pt x="0" y="0"/>
                  </a:lnTo>
                  <a:lnTo>
                    <a:pt x="213" y="0"/>
                  </a:lnTo>
                  <a:lnTo>
                    <a:pt x="213" y="100"/>
                  </a:lnTo>
                  <a:lnTo>
                    <a:pt x="0" y="100"/>
                  </a:lnTo>
                  <a:lnTo>
                    <a:pt x="0" y="0"/>
                  </a:lnTo>
                  <a:close/>
                </a:path>
              </a:pathLst>
            </a:custGeom>
            <a:solidFill>
              <a:schemeClr val="accent4">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286">
              <a:extLst>
                <a:ext uri="{FF2B5EF4-FFF2-40B4-BE49-F238E27FC236}">
                  <a16:creationId xmlns:a16="http://schemas.microsoft.com/office/drawing/2014/main" id="{EAF681D1-087A-3FC4-9B9D-53F405A70350}"/>
                </a:ext>
              </a:extLst>
            </p:cNvPr>
            <p:cNvSpPr>
              <a:spLocks/>
            </p:cNvSpPr>
            <p:nvPr/>
          </p:nvSpPr>
          <p:spPr bwMode="auto">
            <a:xfrm>
              <a:off x="14838464" y="5480694"/>
              <a:ext cx="164712" cy="102945"/>
            </a:xfrm>
            <a:custGeom>
              <a:avLst/>
              <a:gdLst>
                <a:gd name="T0" fmla="*/ 0 w 213"/>
                <a:gd name="T1" fmla="*/ 0 h 133"/>
                <a:gd name="T2" fmla="*/ 0 w 213"/>
                <a:gd name="T3" fmla="*/ 0 h 133"/>
                <a:gd name="T4" fmla="*/ 213 w 213"/>
                <a:gd name="T5" fmla="*/ 0 h 133"/>
                <a:gd name="T6" fmla="*/ 213 w 213"/>
                <a:gd name="T7" fmla="*/ 133 h 133"/>
                <a:gd name="T8" fmla="*/ 0 w 213"/>
                <a:gd name="T9" fmla="*/ 133 h 133"/>
                <a:gd name="T10" fmla="*/ 0 w 213"/>
                <a:gd name="T11" fmla="*/ 0 h 133"/>
              </a:gdLst>
              <a:ahLst/>
              <a:cxnLst>
                <a:cxn ang="0">
                  <a:pos x="T0" y="T1"/>
                </a:cxn>
                <a:cxn ang="0">
                  <a:pos x="T2" y="T3"/>
                </a:cxn>
                <a:cxn ang="0">
                  <a:pos x="T4" y="T5"/>
                </a:cxn>
                <a:cxn ang="0">
                  <a:pos x="T6" y="T7"/>
                </a:cxn>
                <a:cxn ang="0">
                  <a:pos x="T8" y="T9"/>
                </a:cxn>
                <a:cxn ang="0">
                  <a:pos x="T10" y="T11"/>
                </a:cxn>
              </a:cxnLst>
              <a:rect l="0" t="0" r="r" b="b"/>
              <a:pathLst>
                <a:path w="213" h="133">
                  <a:moveTo>
                    <a:pt x="0" y="0"/>
                  </a:moveTo>
                  <a:lnTo>
                    <a:pt x="0" y="0"/>
                  </a:lnTo>
                  <a:lnTo>
                    <a:pt x="213" y="0"/>
                  </a:lnTo>
                  <a:lnTo>
                    <a:pt x="213" y="133"/>
                  </a:lnTo>
                  <a:lnTo>
                    <a:pt x="0" y="133"/>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287">
              <a:extLst>
                <a:ext uri="{FF2B5EF4-FFF2-40B4-BE49-F238E27FC236}">
                  <a16:creationId xmlns:a16="http://schemas.microsoft.com/office/drawing/2014/main" id="{257E7B59-8953-16B5-320C-50C63F694467}"/>
                </a:ext>
              </a:extLst>
            </p:cNvPr>
            <p:cNvSpPr>
              <a:spLocks/>
            </p:cNvSpPr>
            <p:nvPr/>
          </p:nvSpPr>
          <p:spPr bwMode="auto">
            <a:xfrm>
              <a:off x="15017034" y="5454957"/>
              <a:ext cx="160852" cy="128682"/>
            </a:xfrm>
            <a:custGeom>
              <a:avLst/>
              <a:gdLst>
                <a:gd name="T0" fmla="*/ 0 w 207"/>
                <a:gd name="T1" fmla="*/ 0 h 166"/>
                <a:gd name="T2" fmla="*/ 0 w 207"/>
                <a:gd name="T3" fmla="*/ 0 h 166"/>
                <a:gd name="T4" fmla="*/ 207 w 207"/>
                <a:gd name="T5" fmla="*/ 0 h 166"/>
                <a:gd name="T6" fmla="*/ 207 w 207"/>
                <a:gd name="T7" fmla="*/ 166 h 166"/>
                <a:gd name="T8" fmla="*/ 0 w 207"/>
                <a:gd name="T9" fmla="*/ 166 h 166"/>
                <a:gd name="T10" fmla="*/ 0 w 207"/>
                <a:gd name="T11" fmla="*/ 0 h 166"/>
              </a:gdLst>
              <a:ahLst/>
              <a:cxnLst>
                <a:cxn ang="0">
                  <a:pos x="T0" y="T1"/>
                </a:cxn>
                <a:cxn ang="0">
                  <a:pos x="T2" y="T3"/>
                </a:cxn>
                <a:cxn ang="0">
                  <a:pos x="T4" y="T5"/>
                </a:cxn>
                <a:cxn ang="0">
                  <a:pos x="T6" y="T7"/>
                </a:cxn>
                <a:cxn ang="0">
                  <a:pos x="T8" y="T9"/>
                </a:cxn>
                <a:cxn ang="0">
                  <a:pos x="T10" y="T11"/>
                </a:cxn>
              </a:cxnLst>
              <a:rect l="0" t="0" r="r" b="b"/>
              <a:pathLst>
                <a:path w="207" h="166">
                  <a:moveTo>
                    <a:pt x="0" y="0"/>
                  </a:moveTo>
                  <a:lnTo>
                    <a:pt x="0" y="0"/>
                  </a:lnTo>
                  <a:lnTo>
                    <a:pt x="207" y="0"/>
                  </a:lnTo>
                  <a:lnTo>
                    <a:pt x="207" y="166"/>
                  </a:lnTo>
                  <a:lnTo>
                    <a:pt x="0" y="166"/>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288">
              <a:extLst>
                <a:ext uri="{FF2B5EF4-FFF2-40B4-BE49-F238E27FC236}">
                  <a16:creationId xmlns:a16="http://schemas.microsoft.com/office/drawing/2014/main" id="{60F125C5-454D-8266-CE45-9F3DD7C273A1}"/>
                </a:ext>
              </a:extLst>
            </p:cNvPr>
            <p:cNvSpPr>
              <a:spLocks/>
            </p:cNvSpPr>
            <p:nvPr/>
          </p:nvSpPr>
          <p:spPr bwMode="auto">
            <a:xfrm>
              <a:off x="15191744" y="5427934"/>
              <a:ext cx="163425" cy="155705"/>
            </a:xfrm>
            <a:custGeom>
              <a:avLst/>
              <a:gdLst>
                <a:gd name="T0" fmla="*/ 0 w 213"/>
                <a:gd name="T1" fmla="*/ 0 h 200"/>
                <a:gd name="T2" fmla="*/ 0 w 213"/>
                <a:gd name="T3" fmla="*/ 0 h 200"/>
                <a:gd name="T4" fmla="*/ 213 w 213"/>
                <a:gd name="T5" fmla="*/ 0 h 200"/>
                <a:gd name="T6" fmla="*/ 213 w 213"/>
                <a:gd name="T7" fmla="*/ 200 h 200"/>
                <a:gd name="T8" fmla="*/ 0 w 213"/>
                <a:gd name="T9" fmla="*/ 200 h 200"/>
                <a:gd name="T10" fmla="*/ 0 w 213"/>
                <a:gd name="T11" fmla="*/ 0 h 200"/>
              </a:gdLst>
              <a:ahLst/>
              <a:cxnLst>
                <a:cxn ang="0">
                  <a:pos x="T0" y="T1"/>
                </a:cxn>
                <a:cxn ang="0">
                  <a:pos x="T2" y="T3"/>
                </a:cxn>
                <a:cxn ang="0">
                  <a:pos x="T4" y="T5"/>
                </a:cxn>
                <a:cxn ang="0">
                  <a:pos x="T6" y="T7"/>
                </a:cxn>
                <a:cxn ang="0">
                  <a:pos x="T8" y="T9"/>
                </a:cxn>
                <a:cxn ang="0">
                  <a:pos x="T10" y="T11"/>
                </a:cxn>
              </a:cxnLst>
              <a:rect l="0" t="0" r="r" b="b"/>
              <a:pathLst>
                <a:path w="213" h="200">
                  <a:moveTo>
                    <a:pt x="0" y="0"/>
                  </a:moveTo>
                  <a:lnTo>
                    <a:pt x="0" y="0"/>
                  </a:lnTo>
                  <a:lnTo>
                    <a:pt x="213" y="0"/>
                  </a:lnTo>
                  <a:lnTo>
                    <a:pt x="213" y="200"/>
                  </a:lnTo>
                  <a:lnTo>
                    <a:pt x="0" y="200"/>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289">
              <a:extLst>
                <a:ext uri="{FF2B5EF4-FFF2-40B4-BE49-F238E27FC236}">
                  <a16:creationId xmlns:a16="http://schemas.microsoft.com/office/drawing/2014/main" id="{15B6C941-FCB9-3576-E712-CE6DDDE309A2}"/>
                </a:ext>
              </a:extLst>
            </p:cNvPr>
            <p:cNvSpPr>
              <a:spLocks/>
            </p:cNvSpPr>
            <p:nvPr/>
          </p:nvSpPr>
          <p:spPr bwMode="auto">
            <a:xfrm>
              <a:off x="15369027" y="5381609"/>
              <a:ext cx="165999" cy="202030"/>
            </a:xfrm>
            <a:custGeom>
              <a:avLst/>
              <a:gdLst>
                <a:gd name="T0" fmla="*/ 0 w 214"/>
                <a:gd name="T1" fmla="*/ 0 h 260"/>
                <a:gd name="T2" fmla="*/ 0 w 214"/>
                <a:gd name="T3" fmla="*/ 0 h 260"/>
                <a:gd name="T4" fmla="*/ 214 w 214"/>
                <a:gd name="T5" fmla="*/ 0 h 260"/>
                <a:gd name="T6" fmla="*/ 214 w 214"/>
                <a:gd name="T7" fmla="*/ 260 h 260"/>
                <a:gd name="T8" fmla="*/ 0 w 214"/>
                <a:gd name="T9" fmla="*/ 260 h 260"/>
                <a:gd name="T10" fmla="*/ 0 w 214"/>
                <a:gd name="T11" fmla="*/ 0 h 260"/>
              </a:gdLst>
              <a:ahLst/>
              <a:cxnLst>
                <a:cxn ang="0">
                  <a:pos x="T0" y="T1"/>
                </a:cxn>
                <a:cxn ang="0">
                  <a:pos x="T2" y="T3"/>
                </a:cxn>
                <a:cxn ang="0">
                  <a:pos x="T4" y="T5"/>
                </a:cxn>
                <a:cxn ang="0">
                  <a:pos x="T6" y="T7"/>
                </a:cxn>
                <a:cxn ang="0">
                  <a:pos x="T8" y="T9"/>
                </a:cxn>
                <a:cxn ang="0">
                  <a:pos x="T10" y="T11"/>
                </a:cxn>
              </a:cxnLst>
              <a:rect l="0" t="0" r="r" b="b"/>
              <a:pathLst>
                <a:path w="214" h="260">
                  <a:moveTo>
                    <a:pt x="0" y="0"/>
                  </a:moveTo>
                  <a:lnTo>
                    <a:pt x="0" y="0"/>
                  </a:lnTo>
                  <a:lnTo>
                    <a:pt x="214" y="0"/>
                  </a:lnTo>
                  <a:lnTo>
                    <a:pt x="214" y="260"/>
                  </a:lnTo>
                  <a:lnTo>
                    <a:pt x="0" y="260"/>
                  </a:lnTo>
                  <a:lnTo>
                    <a:pt x="0"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290">
              <a:extLst>
                <a:ext uri="{FF2B5EF4-FFF2-40B4-BE49-F238E27FC236}">
                  <a16:creationId xmlns:a16="http://schemas.microsoft.com/office/drawing/2014/main" id="{34390868-9D85-C094-3B59-304D4A1A0430}"/>
                </a:ext>
              </a:extLst>
            </p:cNvPr>
            <p:cNvSpPr>
              <a:spLocks/>
            </p:cNvSpPr>
            <p:nvPr/>
          </p:nvSpPr>
          <p:spPr bwMode="auto">
            <a:xfrm>
              <a:off x="15548884" y="5330137"/>
              <a:ext cx="159565" cy="253502"/>
            </a:xfrm>
            <a:custGeom>
              <a:avLst/>
              <a:gdLst>
                <a:gd name="T0" fmla="*/ 0 w 206"/>
                <a:gd name="T1" fmla="*/ 0 h 326"/>
                <a:gd name="T2" fmla="*/ 0 w 206"/>
                <a:gd name="T3" fmla="*/ 0 h 326"/>
                <a:gd name="T4" fmla="*/ 206 w 206"/>
                <a:gd name="T5" fmla="*/ 0 h 326"/>
                <a:gd name="T6" fmla="*/ 206 w 206"/>
                <a:gd name="T7" fmla="*/ 326 h 326"/>
                <a:gd name="T8" fmla="*/ 0 w 206"/>
                <a:gd name="T9" fmla="*/ 326 h 326"/>
                <a:gd name="T10" fmla="*/ 0 w 206"/>
                <a:gd name="T11" fmla="*/ 0 h 326"/>
              </a:gdLst>
              <a:ahLst/>
              <a:cxnLst>
                <a:cxn ang="0">
                  <a:pos x="T0" y="T1"/>
                </a:cxn>
                <a:cxn ang="0">
                  <a:pos x="T2" y="T3"/>
                </a:cxn>
                <a:cxn ang="0">
                  <a:pos x="T4" y="T5"/>
                </a:cxn>
                <a:cxn ang="0">
                  <a:pos x="T6" y="T7"/>
                </a:cxn>
                <a:cxn ang="0">
                  <a:pos x="T8" y="T9"/>
                </a:cxn>
                <a:cxn ang="0">
                  <a:pos x="T10" y="T11"/>
                </a:cxn>
              </a:cxnLst>
              <a:rect l="0" t="0" r="r" b="b"/>
              <a:pathLst>
                <a:path w="206" h="326">
                  <a:moveTo>
                    <a:pt x="0" y="0"/>
                  </a:moveTo>
                  <a:lnTo>
                    <a:pt x="0" y="0"/>
                  </a:lnTo>
                  <a:lnTo>
                    <a:pt x="206" y="0"/>
                  </a:lnTo>
                  <a:lnTo>
                    <a:pt x="206" y="326"/>
                  </a:lnTo>
                  <a:lnTo>
                    <a:pt x="0" y="326"/>
                  </a:lnTo>
                  <a:lnTo>
                    <a:pt x="0"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291">
              <a:extLst>
                <a:ext uri="{FF2B5EF4-FFF2-40B4-BE49-F238E27FC236}">
                  <a16:creationId xmlns:a16="http://schemas.microsoft.com/office/drawing/2014/main" id="{306E7D92-F77A-38BB-EAFA-0B0AEA229D3C}"/>
                </a:ext>
              </a:extLst>
            </p:cNvPr>
            <p:cNvSpPr>
              <a:spLocks/>
            </p:cNvSpPr>
            <p:nvPr/>
          </p:nvSpPr>
          <p:spPr bwMode="auto">
            <a:xfrm>
              <a:off x="15722307" y="5330137"/>
              <a:ext cx="164712" cy="253502"/>
            </a:xfrm>
            <a:custGeom>
              <a:avLst/>
              <a:gdLst>
                <a:gd name="T0" fmla="*/ 0 w 214"/>
                <a:gd name="T1" fmla="*/ 0 h 326"/>
                <a:gd name="T2" fmla="*/ 0 w 214"/>
                <a:gd name="T3" fmla="*/ 0 h 326"/>
                <a:gd name="T4" fmla="*/ 214 w 214"/>
                <a:gd name="T5" fmla="*/ 0 h 326"/>
                <a:gd name="T6" fmla="*/ 214 w 214"/>
                <a:gd name="T7" fmla="*/ 326 h 326"/>
                <a:gd name="T8" fmla="*/ 0 w 214"/>
                <a:gd name="T9" fmla="*/ 326 h 326"/>
                <a:gd name="T10" fmla="*/ 0 w 214"/>
                <a:gd name="T11" fmla="*/ 0 h 326"/>
              </a:gdLst>
              <a:ahLst/>
              <a:cxnLst>
                <a:cxn ang="0">
                  <a:pos x="T0" y="T1"/>
                </a:cxn>
                <a:cxn ang="0">
                  <a:pos x="T2" y="T3"/>
                </a:cxn>
                <a:cxn ang="0">
                  <a:pos x="T4" y="T5"/>
                </a:cxn>
                <a:cxn ang="0">
                  <a:pos x="T6" y="T7"/>
                </a:cxn>
                <a:cxn ang="0">
                  <a:pos x="T8" y="T9"/>
                </a:cxn>
                <a:cxn ang="0">
                  <a:pos x="T10" y="T11"/>
                </a:cxn>
              </a:cxnLst>
              <a:rect l="0" t="0" r="r" b="b"/>
              <a:pathLst>
                <a:path w="214" h="326">
                  <a:moveTo>
                    <a:pt x="0" y="0"/>
                  </a:moveTo>
                  <a:lnTo>
                    <a:pt x="0" y="0"/>
                  </a:lnTo>
                  <a:lnTo>
                    <a:pt x="214" y="0"/>
                  </a:lnTo>
                  <a:lnTo>
                    <a:pt x="214" y="326"/>
                  </a:lnTo>
                  <a:lnTo>
                    <a:pt x="0" y="326"/>
                  </a:lnTo>
                  <a:lnTo>
                    <a:pt x="0"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292">
              <a:extLst>
                <a:ext uri="{FF2B5EF4-FFF2-40B4-BE49-F238E27FC236}">
                  <a16:creationId xmlns:a16="http://schemas.microsoft.com/office/drawing/2014/main" id="{303A5AFF-88C1-5B91-0C51-C58B55CDB35D}"/>
                </a:ext>
              </a:extLst>
            </p:cNvPr>
            <p:cNvSpPr>
              <a:spLocks/>
            </p:cNvSpPr>
            <p:nvPr/>
          </p:nvSpPr>
          <p:spPr bwMode="auto">
            <a:xfrm>
              <a:off x="15900877" y="5330137"/>
              <a:ext cx="164712" cy="253502"/>
            </a:xfrm>
            <a:custGeom>
              <a:avLst/>
              <a:gdLst>
                <a:gd name="T0" fmla="*/ 0 w 213"/>
                <a:gd name="T1" fmla="*/ 0 h 326"/>
                <a:gd name="T2" fmla="*/ 0 w 213"/>
                <a:gd name="T3" fmla="*/ 0 h 326"/>
                <a:gd name="T4" fmla="*/ 213 w 213"/>
                <a:gd name="T5" fmla="*/ 0 h 326"/>
                <a:gd name="T6" fmla="*/ 213 w 213"/>
                <a:gd name="T7" fmla="*/ 326 h 326"/>
                <a:gd name="T8" fmla="*/ 0 w 213"/>
                <a:gd name="T9" fmla="*/ 326 h 326"/>
                <a:gd name="T10" fmla="*/ 0 w 213"/>
                <a:gd name="T11" fmla="*/ 0 h 326"/>
              </a:gdLst>
              <a:ahLst/>
              <a:cxnLst>
                <a:cxn ang="0">
                  <a:pos x="T0" y="T1"/>
                </a:cxn>
                <a:cxn ang="0">
                  <a:pos x="T2" y="T3"/>
                </a:cxn>
                <a:cxn ang="0">
                  <a:pos x="T4" y="T5"/>
                </a:cxn>
                <a:cxn ang="0">
                  <a:pos x="T6" y="T7"/>
                </a:cxn>
                <a:cxn ang="0">
                  <a:pos x="T8" y="T9"/>
                </a:cxn>
                <a:cxn ang="0">
                  <a:pos x="T10" y="T11"/>
                </a:cxn>
              </a:cxnLst>
              <a:rect l="0" t="0" r="r" b="b"/>
              <a:pathLst>
                <a:path w="213" h="326">
                  <a:moveTo>
                    <a:pt x="0" y="0"/>
                  </a:moveTo>
                  <a:lnTo>
                    <a:pt x="0" y="0"/>
                  </a:lnTo>
                  <a:lnTo>
                    <a:pt x="213" y="0"/>
                  </a:lnTo>
                  <a:lnTo>
                    <a:pt x="213" y="326"/>
                  </a:lnTo>
                  <a:lnTo>
                    <a:pt x="0" y="326"/>
                  </a:lnTo>
                  <a:lnTo>
                    <a:pt x="0"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293">
              <a:extLst>
                <a:ext uri="{FF2B5EF4-FFF2-40B4-BE49-F238E27FC236}">
                  <a16:creationId xmlns:a16="http://schemas.microsoft.com/office/drawing/2014/main" id="{97F62F14-DDD0-9D7E-2504-70DD8327EB7F}"/>
                </a:ext>
              </a:extLst>
            </p:cNvPr>
            <p:cNvSpPr>
              <a:spLocks/>
            </p:cNvSpPr>
            <p:nvPr/>
          </p:nvSpPr>
          <p:spPr bwMode="auto">
            <a:xfrm>
              <a:off x="16079447" y="5277377"/>
              <a:ext cx="164712" cy="306262"/>
            </a:xfrm>
            <a:custGeom>
              <a:avLst/>
              <a:gdLst>
                <a:gd name="T0" fmla="*/ 0 w 213"/>
                <a:gd name="T1" fmla="*/ 0 h 393"/>
                <a:gd name="T2" fmla="*/ 0 w 213"/>
                <a:gd name="T3" fmla="*/ 0 h 393"/>
                <a:gd name="T4" fmla="*/ 213 w 213"/>
                <a:gd name="T5" fmla="*/ 0 h 393"/>
                <a:gd name="T6" fmla="*/ 213 w 213"/>
                <a:gd name="T7" fmla="*/ 393 h 393"/>
                <a:gd name="T8" fmla="*/ 0 w 213"/>
                <a:gd name="T9" fmla="*/ 393 h 393"/>
                <a:gd name="T10" fmla="*/ 0 w 213"/>
                <a:gd name="T11" fmla="*/ 0 h 393"/>
              </a:gdLst>
              <a:ahLst/>
              <a:cxnLst>
                <a:cxn ang="0">
                  <a:pos x="T0" y="T1"/>
                </a:cxn>
                <a:cxn ang="0">
                  <a:pos x="T2" y="T3"/>
                </a:cxn>
                <a:cxn ang="0">
                  <a:pos x="T4" y="T5"/>
                </a:cxn>
                <a:cxn ang="0">
                  <a:pos x="T6" y="T7"/>
                </a:cxn>
                <a:cxn ang="0">
                  <a:pos x="T8" y="T9"/>
                </a:cxn>
                <a:cxn ang="0">
                  <a:pos x="T10" y="T11"/>
                </a:cxn>
              </a:cxnLst>
              <a:rect l="0" t="0" r="r" b="b"/>
              <a:pathLst>
                <a:path w="213" h="393">
                  <a:moveTo>
                    <a:pt x="0" y="0"/>
                  </a:moveTo>
                  <a:lnTo>
                    <a:pt x="0" y="0"/>
                  </a:lnTo>
                  <a:lnTo>
                    <a:pt x="213" y="0"/>
                  </a:lnTo>
                  <a:lnTo>
                    <a:pt x="213" y="393"/>
                  </a:lnTo>
                  <a:lnTo>
                    <a:pt x="0" y="393"/>
                  </a:lnTo>
                  <a:lnTo>
                    <a:pt x="0"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294">
              <a:extLst>
                <a:ext uri="{FF2B5EF4-FFF2-40B4-BE49-F238E27FC236}">
                  <a16:creationId xmlns:a16="http://schemas.microsoft.com/office/drawing/2014/main" id="{D2991C74-FA0A-8FE6-445F-3899BAE774C9}"/>
                </a:ext>
              </a:extLst>
            </p:cNvPr>
            <p:cNvSpPr>
              <a:spLocks/>
            </p:cNvSpPr>
            <p:nvPr/>
          </p:nvSpPr>
          <p:spPr bwMode="auto">
            <a:xfrm>
              <a:off x="16258017" y="5174433"/>
              <a:ext cx="164712" cy="409206"/>
            </a:xfrm>
            <a:custGeom>
              <a:avLst/>
              <a:gdLst>
                <a:gd name="T0" fmla="*/ 0 w 213"/>
                <a:gd name="T1" fmla="*/ 0 h 526"/>
                <a:gd name="T2" fmla="*/ 0 w 213"/>
                <a:gd name="T3" fmla="*/ 0 h 526"/>
                <a:gd name="T4" fmla="*/ 213 w 213"/>
                <a:gd name="T5" fmla="*/ 0 h 526"/>
                <a:gd name="T6" fmla="*/ 213 w 213"/>
                <a:gd name="T7" fmla="*/ 526 h 526"/>
                <a:gd name="T8" fmla="*/ 0 w 213"/>
                <a:gd name="T9" fmla="*/ 526 h 526"/>
                <a:gd name="T10" fmla="*/ 0 w 213"/>
                <a:gd name="T11" fmla="*/ 0 h 526"/>
              </a:gdLst>
              <a:ahLst/>
              <a:cxnLst>
                <a:cxn ang="0">
                  <a:pos x="T0" y="T1"/>
                </a:cxn>
                <a:cxn ang="0">
                  <a:pos x="T2" y="T3"/>
                </a:cxn>
                <a:cxn ang="0">
                  <a:pos x="T4" y="T5"/>
                </a:cxn>
                <a:cxn ang="0">
                  <a:pos x="T6" y="T7"/>
                </a:cxn>
                <a:cxn ang="0">
                  <a:pos x="T8" y="T9"/>
                </a:cxn>
                <a:cxn ang="0">
                  <a:pos x="T10" y="T11"/>
                </a:cxn>
              </a:cxnLst>
              <a:rect l="0" t="0" r="r" b="b"/>
              <a:pathLst>
                <a:path w="213" h="526">
                  <a:moveTo>
                    <a:pt x="0" y="0"/>
                  </a:moveTo>
                  <a:lnTo>
                    <a:pt x="0" y="0"/>
                  </a:lnTo>
                  <a:lnTo>
                    <a:pt x="213" y="0"/>
                  </a:lnTo>
                  <a:lnTo>
                    <a:pt x="213" y="526"/>
                  </a:lnTo>
                  <a:lnTo>
                    <a:pt x="0" y="526"/>
                  </a:lnTo>
                  <a:lnTo>
                    <a:pt x="0"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295">
              <a:extLst>
                <a:ext uri="{FF2B5EF4-FFF2-40B4-BE49-F238E27FC236}">
                  <a16:creationId xmlns:a16="http://schemas.microsoft.com/office/drawing/2014/main" id="{CECE4FF0-8A63-7EB4-E360-001448179451}"/>
                </a:ext>
              </a:extLst>
            </p:cNvPr>
            <p:cNvSpPr>
              <a:spLocks/>
            </p:cNvSpPr>
            <p:nvPr/>
          </p:nvSpPr>
          <p:spPr bwMode="auto">
            <a:xfrm>
              <a:off x="16436587" y="5070200"/>
              <a:ext cx="164712" cy="513439"/>
            </a:xfrm>
            <a:custGeom>
              <a:avLst/>
              <a:gdLst>
                <a:gd name="T0" fmla="*/ 0 w 213"/>
                <a:gd name="T1" fmla="*/ 0 h 660"/>
                <a:gd name="T2" fmla="*/ 0 w 213"/>
                <a:gd name="T3" fmla="*/ 0 h 660"/>
                <a:gd name="T4" fmla="*/ 213 w 213"/>
                <a:gd name="T5" fmla="*/ 0 h 660"/>
                <a:gd name="T6" fmla="*/ 213 w 213"/>
                <a:gd name="T7" fmla="*/ 660 h 660"/>
                <a:gd name="T8" fmla="*/ 0 w 213"/>
                <a:gd name="T9" fmla="*/ 660 h 660"/>
                <a:gd name="T10" fmla="*/ 0 w 213"/>
                <a:gd name="T11" fmla="*/ 0 h 660"/>
              </a:gdLst>
              <a:ahLst/>
              <a:cxnLst>
                <a:cxn ang="0">
                  <a:pos x="T0" y="T1"/>
                </a:cxn>
                <a:cxn ang="0">
                  <a:pos x="T2" y="T3"/>
                </a:cxn>
                <a:cxn ang="0">
                  <a:pos x="T4" y="T5"/>
                </a:cxn>
                <a:cxn ang="0">
                  <a:pos x="T6" y="T7"/>
                </a:cxn>
                <a:cxn ang="0">
                  <a:pos x="T8" y="T9"/>
                </a:cxn>
                <a:cxn ang="0">
                  <a:pos x="T10" y="T11"/>
                </a:cxn>
              </a:cxnLst>
              <a:rect l="0" t="0" r="r" b="b"/>
              <a:pathLst>
                <a:path w="213" h="660">
                  <a:moveTo>
                    <a:pt x="0" y="0"/>
                  </a:moveTo>
                  <a:lnTo>
                    <a:pt x="0" y="0"/>
                  </a:lnTo>
                  <a:lnTo>
                    <a:pt x="213" y="0"/>
                  </a:lnTo>
                  <a:lnTo>
                    <a:pt x="213" y="660"/>
                  </a:lnTo>
                  <a:lnTo>
                    <a:pt x="0" y="660"/>
                  </a:lnTo>
                  <a:lnTo>
                    <a:pt x="0"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298">
              <a:extLst>
                <a:ext uri="{FF2B5EF4-FFF2-40B4-BE49-F238E27FC236}">
                  <a16:creationId xmlns:a16="http://schemas.microsoft.com/office/drawing/2014/main" id="{02AD4B61-E99E-81BD-DAF0-433330083008}"/>
                </a:ext>
              </a:extLst>
            </p:cNvPr>
            <p:cNvSpPr>
              <a:spLocks/>
            </p:cNvSpPr>
            <p:nvPr/>
          </p:nvSpPr>
          <p:spPr bwMode="auto">
            <a:xfrm>
              <a:off x="12347491" y="5578492"/>
              <a:ext cx="163425" cy="5147"/>
            </a:xfrm>
            <a:custGeom>
              <a:avLst/>
              <a:gdLst>
                <a:gd name="T0" fmla="*/ 0 w 213"/>
                <a:gd name="T1" fmla="*/ 6 h 6"/>
                <a:gd name="T2" fmla="*/ 0 w 213"/>
                <a:gd name="T3" fmla="*/ 6 h 6"/>
                <a:gd name="T4" fmla="*/ 213 w 213"/>
                <a:gd name="T5" fmla="*/ 6 h 6"/>
                <a:gd name="T6" fmla="*/ 213 w 213"/>
                <a:gd name="T7" fmla="*/ 0 h 6"/>
                <a:gd name="T8" fmla="*/ 0 w 213"/>
                <a:gd name="T9" fmla="*/ 0 h 6"/>
                <a:gd name="T10" fmla="*/ 0 w 213"/>
                <a:gd name="T11" fmla="*/ 6 h 6"/>
              </a:gdLst>
              <a:ahLst/>
              <a:cxnLst>
                <a:cxn ang="0">
                  <a:pos x="T0" y="T1"/>
                </a:cxn>
                <a:cxn ang="0">
                  <a:pos x="T2" y="T3"/>
                </a:cxn>
                <a:cxn ang="0">
                  <a:pos x="T4" y="T5"/>
                </a:cxn>
                <a:cxn ang="0">
                  <a:pos x="T6" y="T7"/>
                </a:cxn>
                <a:cxn ang="0">
                  <a:pos x="T8" y="T9"/>
                </a:cxn>
                <a:cxn ang="0">
                  <a:pos x="T10" y="T11"/>
                </a:cxn>
              </a:cxnLst>
              <a:rect l="0" t="0" r="r" b="b"/>
              <a:pathLst>
                <a:path w="213" h="6">
                  <a:moveTo>
                    <a:pt x="0" y="6"/>
                  </a:moveTo>
                  <a:lnTo>
                    <a:pt x="0" y="6"/>
                  </a:lnTo>
                  <a:lnTo>
                    <a:pt x="213" y="6"/>
                  </a:lnTo>
                  <a:lnTo>
                    <a:pt x="213" y="0"/>
                  </a:lnTo>
                  <a:lnTo>
                    <a:pt x="0" y="0"/>
                  </a:lnTo>
                  <a:lnTo>
                    <a:pt x="0" y="6"/>
                  </a:lnTo>
                  <a:close/>
                </a:path>
              </a:pathLst>
            </a:custGeom>
            <a:solidFill>
              <a:schemeClr val="accent4">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33" name="Rectangle 299">
              <a:extLst>
                <a:ext uri="{FF2B5EF4-FFF2-40B4-BE49-F238E27FC236}">
                  <a16:creationId xmlns:a16="http://schemas.microsoft.com/office/drawing/2014/main" id="{ACD4C434-7595-D20B-6F23-2F3D41CFA875}"/>
                </a:ext>
              </a:extLst>
            </p:cNvPr>
            <p:cNvSpPr>
              <a:spLocks noChangeArrowheads="1"/>
            </p:cNvSpPr>
            <p:nvPr/>
          </p:nvSpPr>
          <p:spPr bwMode="auto">
            <a:xfrm>
              <a:off x="12392269" y="5453921"/>
              <a:ext cx="7386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effectLst/>
                  <a:latin typeface="Arial" panose="020B0604020202020204" pitchFamily="34" charset="0"/>
                </a:rPr>
                <a:t>1</a:t>
              </a:r>
              <a:endParaRPr kumimoji="0" lang="en-US" altLang="en-US" sz="1800" b="0" i="0" u="none" strike="noStrike" cap="none" normalizeH="0" baseline="0">
                <a:ln>
                  <a:noFill/>
                </a:ln>
                <a:effectLst/>
                <a:latin typeface="Arial" panose="020B0604020202020204" pitchFamily="34" charset="0"/>
              </a:endParaRPr>
            </a:p>
          </p:txBody>
        </p:sp>
        <p:sp>
          <p:nvSpPr>
            <p:cNvPr id="134" name="Rectangle 300">
              <a:extLst>
                <a:ext uri="{FF2B5EF4-FFF2-40B4-BE49-F238E27FC236}">
                  <a16:creationId xmlns:a16="http://schemas.microsoft.com/office/drawing/2014/main" id="{323A071B-DF46-896A-458D-A3A38B5D4159}"/>
                </a:ext>
              </a:extLst>
            </p:cNvPr>
            <p:cNvSpPr>
              <a:spLocks noChangeArrowheads="1"/>
            </p:cNvSpPr>
            <p:nvPr/>
          </p:nvSpPr>
          <p:spPr bwMode="auto">
            <a:xfrm>
              <a:off x="12570839" y="5449232"/>
              <a:ext cx="7386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effectLst/>
                  <a:latin typeface="Arial" panose="020B0604020202020204" pitchFamily="34" charset="0"/>
                </a:rPr>
                <a:t>2</a:t>
              </a:r>
              <a:endParaRPr kumimoji="0" lang="en-US" altLang="en-US" sz="1800" b="0" i="0" u="none" strike="noStrike" cap="none" normalizeH="0" baseline="0">
                <a:ln>
                  <a:noFill/>
                </a:ln>
                <a:effectLst/>
                <a:latin typeface="Arial" panose="020B0604020202020204" pitchFamily="34" charset="0"/>
              </a:endParaRPr>
            </a:p>
          </p:txBody>
        </p:sp>
        <p:sp>
          <p:nvSpPr>
            <p:cNvPr id="135" name="Rectangle 301">
              <a:extLst>
                <a:ext uri="{FF2B5EF4-FFF2-40B4-BE49-F238E27FC236}">
                  <a16:creationId xmlns:a16="http://schemas.microsoft.com/office/drawing/2014/main" id="{FEA7C461-4A96-D7A0-26B0-DCBE39DDBCEE}"/>
                </a:ext>
              </a:extLst>
            </p:cNvPr>
            <p:cNvSpPr>
              <a:spLocks noChangeArrowheads="1"/>
            </p:cNvSpPr>
            <p:nvPr/>
          </p:nvSpPr>
          <p:spPr bwMode="auto">
            <a:xfrm>
              <a:off x="12750053" y="5445311"/>
              <a:ext cx="7386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effectLst/>
                  <a:latin typeface="Arial" panose="020B0604020202020204" pitchFamily="34" charset="0"/>
                </a:rPr>
                <a:t>3</a:t>
              </a:r>
              <a:endParaRPr kumimoji="0" lang="en-US" altLang="en-US" sz="1800" b="0" i="0" u="none" strike="noStrike" cap="none" normalizeH="0" baseline="0">
                <a:ln>
                  <a:noFill/>
                </a:ln>
                <a:effectLst/>
                <a:latin typeface="Arial" panose="020B0604020202020204" pitchFamily="34" charset="0"/>
              </a:endParaRPr>
            </a:p>
          </p:txBody>
        </p:sp>
        <p:sp>
          <p:nvSpPr>
            <p:cNvPr id="137" name="Rectangle 302">
              <a:extLst>
                <a:ext uri="{FF2B5EF4-FFF2-40B4-BE49-F238E27FC236}">
                  <a16:creationId xmlns:a16="http://schemas.microsoft.com/office/drawing/2014/main" id="{CBF3D9B8-E990-72B4-F7FE-A1142C8176B4}"/>
                </a:ext>
              </a:extLst>
            </p:cNvPr>
            <p:cNvSpPr>
              <a:spLocks noChangeArrowheads="1"/>
            </p:cNvSpPr>
            <p:nvPr/>
          </p:nvSpPr>
          <p:spPr bwMode="auto">
            <a:xfrm>
              <a:off x="12928623" y="5438937"/>
              <a:ext cx="7386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effectLst/>
                  <a:latin typeface="Arial" panose="020B0604020202020204" pitchFamily="34" charset="0"/>
                </a:rPr>
                <a:t>4</a:t>
              </a:r>
              <a:endParaRPr kumimoji="0" lang="en-US" altLang="en-US" sz="1800" b="0" i="0" u="none" strike="noStrike" cap="none" normalizeH="0" baseline="0">
                <a:ln>
                  <a:noFill/>
                </a:ln>
                <a:effectLst/>
                <a:latin typeface="Arial" panose="020B0604020202020204" pitchFamily="34" charset="0"/>
              </a:endParaRPr>
            </a:p>
          </p:txBody>
        </p:sp>
        <p:sp>
          <p:nvSpPr>
            <p:cNvPr id="138" name="Rectangle 303">
              <a:extLst>
                <a:ext uri="{FF2B5EF4-FFF2-40B4-BE49-F238E27FC236}">
                  <a16:creationId xmlns:a16="http://schemas.microsoft.com/office/drawing/2014/main" id="{81F9586A-4483-B8F9-4ED3-E2A9B174FADE}"/>
                </a:ext>
              </a:extLst>
            </p:cNvPr>
            <p:cNvSpPr>
              <a:spLocks noChangeArrowheads="1"/>
            </p:cNvSpPr>
            <p:nvPr/>
          </p:nvSpPr>
          <p:spPr bwMode="auto">
            <a:xfrm>
              <a:off x="13107193" y="5431217"/>
              <a:ext cx="7386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effectLst/>
                  <a:latin typeface="Arial" panose="020B0604020202020204" pitchFamily="34" charset="0"/>
                </a:rPr>
                <a:t>5</a:t>
              </a:r>
              <a:endParaRPr kumimoji="0" lang="en-US" altLang="en-US" sz="1800" b="0" i="0" u="none" strike="noStrike" cap="none" normalizeH="0" baseline="0">
                <a:ln>
                  <a:noFill/>
                </a:ln>
                <a:effectLst/>
                <a:latin typeface="Arial" panose="020B0604020202020204" pitchFamily="34" charset="0"/>
              </a:endParaRPr>
            </a:p>
          </p:txBody>
        </p:sp>
        <p:sp>
          <p:nvSpPr>
            <p:cNvPr id="141" name="Rectangle 304">
              <a:extLst>
                <a:ext uri="{FF2B5EF4-FFF2-40B4-BE49-F238E27FC236}">
                  <a16:creationId xmlns:a16="http://schemas.microsoft.com/office/drawing/2014/main" id="{E551B6EB-FB23-0AA5-C5B7-986BC2AD768A}"/>
                </a:ext>
              </a:extLst>
            </p:cNvPr>
            <p:cNvSpPr>
              <a:spLocks noChangeArrowheads="1"/>
            </p:cNvSpPr>
            <p:nvPr/>
          </p:nvSpPr>
          <p:spPr bwMode="auto">
            <a:xfrm>
              <a:off x="13283191" y="5431217"/>
              <a:ext cx="7386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effectLst/>
                  <a:latin typeface="Arial" panose="020B0604020202020204" pitchFamily="34" charset="0"/>
                </a:rPr>
                <a:t>5</a:t>
              </a:r>
              <a:endParaRPr kumimoji="0" lang="en-US" altLang="en-US" sz="1800" b="0" i="0" u="none" strike="noStrike" cap="none" normalizeH="0" baseline="0">
                <a:ln>
                  <a:noFill/>
                </a:ln>
                <a:effectLst/>
                <a:latin typeface="Arial" panose="020B0604020202020204" pitchFamily="34" charset="0"/>
              </a:endParaRPr>
            </a:p>
          </p:txBody>
        </p:sp>
        <p:sp>
          <p:nvSpPr>
            <p:cNvPr id="142" name="Rectangle 305">
              <a:extLst>
                <a:ext uri="{FF2B5EF4-FFF2-40B4-BE49-F238E27FC236}">
                  <a16:creationId xmlns:a16="http://schemas.microsoft.com/office/drawing/2014/main" id="{6FD8948B-FEFC-801C-A8DD-C493BD7D2AFD}"/>
                </a:ext>
              </a:extLst>
            </p:cNvPr>
            <p:cNvSpPr>
              <a:spLocks noChangeArrowheads="1"/>
            </p:cNvSpPr>
            <p:nvPr/>
          </p:nvSpPr>
          <p:spPr bwMode="auto">
            <a:xfrm>
              <a:off x="13459187" y="5431217"/>
              <a:ext cx="73868" cy="12311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effectLst/>
                  <a:latin typeface="Arial" panose="020B0604020202020204" pitchFamily="34" charset="0"/>
                </a:rPr>
                <a:t>5</a:t>
              </a:r>
              <a:endParaRPr kumimoji="0" lang="en-US" altLang="en-US" sz="1800" b="0" i="0" u="none" strike="noStrike" cap="none" normalizeH="0" baseline="0">
                <a:ln>
                  <a:noFill/>
                </a:ln>
                <a:effectLst/>
                <a:latin typeface="Arial" panose="020B0604020202020204" pitchFamily="34" charset="0"/>
              </a:endParaRPr>
            </a:p>
          </p:txBody>
        </p:sp>
        <p:sp>
          <p:nvSpPr>
            <p:cNvPr id="144" name="Rectangle 306">
              <a:extLst>
                <a:ext uri="{FF2B5EF4-FFF2-40B4-BE49-F238E27FC236}">
                  <a16:creationId xmlns:a16="http://schemas.microsoft.com/office/drawing/2014/main" id="{C3CD9AD2-7102-9FB2-A104-4E7CBB7BD56D}"/>
                </a:ext>
              </a:extLst>
            </p:cNvPr>
            <p:cNvSpPr>
              <a:spLocks noChangeArrowheads="1"/>
            </p:cNvSpPr>
            <p:nvPr/>
          </p:nvSpPr>
          <p:spPr bwMode="auto">
            <a:xfrm>
              <a:off x="13637757" y="5428643"/>
              <a:ext cx="7386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effectLst/>
                  <a:latin typeface="Arial" panose="020B0604020202020204" pitchFamily="34" charset="0"/>
                </a:rPr>
                <a:t>6</a:t>
              </a:r>
              <a:endParaRPr kumimoji="0" lang="en-US" altLang="en-US" sz="1800" b="0" i="0" u="none" strike="noStrike" cap="none" normalizeH="0" baseline="0">
                <a:ln>
                  <a:noFill/>
                </a:ln>
                <a:effectLst/>
                <a:latin typeface="Arial" panose="020B0604020202020204" pitchFamily="34" charset="0"/>
              </a:endParaRPr>
            </a:p>
          </p:txBody>
        </p:sp>
        <p:sp>
          <p:nvSpPr>
            <p:cNvPr id="145" name="Rectangle 307">
              <a:extLst>
                <a:ext uri="{FF2B5EF4-FFF2-40B4-BE49-F238E27FC236}">
                  <a16:creationId xmlns:a16="http://schemas.microsoft.com/office/drawing/2014/main" id="{3F3E1049-A06F-97A4-0DC4-0A7D2DA3E570}"/>
                </a:ext>
              </a:extLst>
            </p:cNvPr>
            <p:cNvSpPr>
              <a:spLocks noChangeArrowheads="1"/>
            </p:cNvSpPr>
            <p:nvPr/>
          </p:nvSpPr>
          <p:spPr bwMode="auto">
            <a:xfrm>
              <a:off x="13814397" y="5418349"/>
              <a:ext cx="7386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effectLst/>
                  <a:latin typeface="Arial" panose="020B0604020202020204" pitchFamily="34" charset="0"/>
                </a:rPr>
                <a:t>8</a:t>
              </a:r>
              <a:endParaRPr kumimoji="0" lang="en-US" altLang="en-US" sz="1800" b="0" i="0" u="none" strike="noStrike" cap="none" normalizeH="0" baseline="0">
                <a:ln>
                  <a:noFill/>
                </a:ln>
                <a:effectLst/>
                <a:latin typeface="Arial" panose="020B0604020202020204" pitchFamily="34" charset="0"/>
              </a:endParaRPr>
            </a:p>
          </p:txBody>
        </p:sp>
        <p:sp>
          <p:nvSpPr>
            <p:cNvPr id="147" name="Rectangle 308">
              <a:extLst>
                <a:ext uri="{FF2B5EF4-FFF2-40B4-BE49-F238E27FC236}">
                  <a16:creationId xmlns:a16="http://schemas.microsoft.com/office/drawing/2014/main" id="{2E5B7586-DE2F-017B-14AA-611011F7B10C}"/>
                </a:ext>
              </a:extLst>
            </p:cNvPr>
            <p:cNvSpPr>
              <a:spLocks noChangeArrowheads="1"/>
            </p:cNvSpPr>
            <p:nvPr/>
          </p:nvSpPr>
          <p:spPr bwMode="auto">
            <a:xfrm>
              <a:off x="13953822" y="5408582"/>
              <a:ext cx="14773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effectLst/>
                  <a:latin typeface="Arial" panose="020B0604020202020204" pitchFamily="34" charset="0"/>
                </a:rPr>
                <a:t>10</a:t>
              </a:r>
              <a:endParaRPr kumimoji="0" lang="en-US" altLang="en-US" sz="1800" b="0" i="0" u="none" strike="noStrike" cap="none" normalizeH="0" baseline="0">
                <a:ln>
                  <a:noFill/>
                </a:ln>
                <a:effectLst/>
                <a:latin typeface="Arial" panose="020B0604020202020204" pitchFamily="34" charset="0"/>
              </a:endParaRPr>
            </a:p>
          </p:txBody>
        </p:sp>
        <p:sp>
          <p:nvSpPr>
            <p:cNvPr id="150" name="Rectangle 310">
              <a:extLst>
                <a:ext uri="{FF2B5EF4-FFF2-40B4-BE49-F238E27FC236}">
                  <a16:creationId xmlns:a16="http://schemas.microsoft.com/office/drawing/2014/main" id="{B298862B-9575-FE22-9D06-55B593062674}"/>
                </a:ext>
              </a:extLst>
            </p:cNvPr>
            <p:cNvSpPr>
              <a:spLocks noChangeArrowheads="1"/>
            </p:cNvSpPr>
            <p:nvPr/>
          </p:nvSpPr>
          <p:spPr bwMode="auto">
            <a:xfrm>
              <a:off x="14133875" y="5392366"/>
              <a:ext cx="14773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effectLst/>
                  <a:latin typeface="Arial" panose="020B0604020202020204" pitchFamily="34" charset="0"/>
                </a:rPr>
                <a:t>13</a:t>
              </a:r>
              <a:endParaRPr kumimoji="0" lang="en-US" altLang="en-US" sz="1800" b="0" i="0" u="none" strike="noStrike" cap="none" normalizeH="0" baseline="0">
                <a:ln>
                  <a:noFill/>
                </a:ln>
                <a:effectLst/>
                <a:latin typeface="Arial" panose="020B0604020202020204" pitchFamily="34" charset="0"/>
              </a:endParaRPr>
            </a:p>
          </p:txBody>
        </p:sp>
        <p:sp>
          <p:nvSpPr>
            <p:cNvPr id="159" name="Rectangle 316">
              <a:extLst>
                <a:ext uri="{FF2B5EF4-FFF2-40B4-BE49-F238E27FC236}">
                  <a16:creationId xmlns:a16="http://schemas.microsoft.com/office/drawing/2014/main" id="{EFBD2BBE-51C8-F4B3-660A-88012BEC2244}"/>
                </a:ext>
              </a:extLst>
            </p:cNvPr>
            <p:cNvSpPr>
              <a:spLocks noChangeArrowheads="1"/>
            </p:cNvSpPr>
            <p:nvPr/>
          </p:nvSpPr>
          <p:spPr bwMode="auto">
            <a:xfrm>
              <a:off x="14670072" y="5383522"/>
              <a:ext cx="14773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effectLst/>
                  <a:latin typeface="Arial" panose="020B0604020202020204" pitchFamily="34" charset="0"/>
                </a:rPr>
                <a:t>15</a:t>
              </a:r>
              <a:endParaRPr kumimoji="0" lang="en-US" altLang="en-US" sz="1800" b="0" i="0" u="none" strike="noStrike" cap="none" normalizeH="0" baseline="0">
                <a:ln>
                  <a:noFill/>
                </a:ln>
                <a:effectLst/>
                <a:latin typeface="Arial" panose="020B0604020202020204" pitchFamily="34" charset="0"/>
              </a:endParaRPr>
            </a:p>
          </p:txBody>
        </p:sp>
        <p:sp>
          <p:nvSpPr>
            <p:cNvPr id="162" name="Rectangle 318">
              <a:extLst>
                <a:ext uri="{FF2B5EF4-FFF2-40B4-BE49-F238E27FC236}">
                  <a16:creationId xmlns:a16="http://schemas.microsoft.com/office/drawing/2014/main" id="{49876810-464B-9F82-191A-33CBA77E3DD3}"/>
                </a:ext>
              </a:extLst>
            </p:cNvPr>
            <p:cNvSpPr>
              <a:spLocks noChangeArrowheads="1"/>
            </p:cNvSpPr>
            <p:nvPr/>
          </p:nvSpPr>
          <p:spPr bwMode="auto">
            <a:xfrm>
              <a:off x="14846277" y="5357428"/>
              <a:ext cx="14773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effectLst/>
                  <a:latin typeface="Arial" panose="020B0604020202020204" pitchFamily="34" charset="0"/>
                </a:rPr>
                <a:t>20</a:t>
              </a:r>
              <a:endParaRPr kumimoji="0" lang="en-US" altLang="en-US" sz="1800" b="0" i="0" u="none" strike="noStrike" cap="none" normalizeH="0" baseline="0">
                <a:ln>
                  <a:noFill/>
                </a:ln>
                <a:effectLst/>
                <a:latin typeface="Arial" panose="020B0604020202020204" pitchFamily="34" charset="0"/>
              </a:endParaRPr>
            </a:p>
          </p:txBody>
        </p:sp>
        <p:sp>
          <p:nvSpPr>
            <p:cNvPr id="165" name="Rectangle 320">
              <a:extLst>
                <a:ext uri="{FF2B5EF4-FFF2-40B4-BE49-F238E27FC236}">
                  <a16:creationId xmlns:a16="http://schemas.microsoft.com/office/drawing/2014/main" id="{13A02D06-A8F0-705B-85E2-2A01E48FB51D}"/>
                </a:ext>
              </a:extLst>
            </p:cNvPr>
            <p:cNvSpPr>
              <a:spLocks noChangeArrowheads="1"/>
            </p:cNvSpPr>
            <p:nvPr/>
          </p:nvSpPr>
          <p:spPr bwMode="auto">
            <a:xfrm>
              <a:off x="15026330" y="5330846"/>
              <a:ext cx="14773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effectLst/>
                  <a:latin typeface="Arial" panose="020B0604020202020204" pitchFamily="34" charset="0"/>
                </a:rPr>
                <a:t>25</a:t>
              </a:r>
              <a:endParaRPr kumimoji="0" lang="en-US" altLang="en-US" sz="1800" b="0" i="0" u="none" strike="noStrike" cap="none" normalizeH="0" baseline="0">
                <a:ln>
                  <a:noFill/>
                </a:ln>
                <a:effectLst/>
                <a:latin typeface="Arial" panose="020B0604020202020204" pitchFamily="34" charset="0"/>
              </a:endParaRPr>
            </a:p>
          </p:txBody>
        </p:sp>
        <p:sp>
          <p:nvSpPr>
            <p:cNvPr id="168" name="Rectangle 322">
              <a:extLst>
                <a:ext uri="{FF2B5EF4-FFF2-40B4-BE49-F238E27FC236}">
                  <a16:creationId xmlns:a16="http://schemas.microsoft.com/office/drawing/2014/main" id="{56968FDA-7E9E-975D-B997-5C07B707F632}"/>
                </a:ext>
              </a:extLst>
            </p:cNvPr>
            <p:cNvSpPr>
              <a:spLocks noChangeArrowheads="1"/>
            </p:cNvSpPr>
            <p:nvPr/>
          </p:nvSpPr>
          <p:spPr bwMode="auto">
            <a:xfrm>
              <a:off x="15202375" y="5301442"/>
              <a:ext cx="14773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effectLst/>
                  <a:latin typeface="Arial" panose="020B0604020202020204" pitchFamily="34" charset="0"/>
                </a:rPr>
                <a:t>30</a:t>
              </a:r>
              <a:endParaRPr kumimoji="0" lang="en-US" altLang="en-US" sz="1800" b="0" i="0" u="none" strike="noStrike" cap="none" normalizeH="0" baseline="0">
                <a:ln>
                  <a:noFill/>
                </a:ln>
                <a:effectLst/>
                <a:latin typeface="Arial" panose="020B0604020202020204" pitchFamily="34" charset="0"/>
              </a:endParaRPr>
            </a:p>
          </p:txBody>
        </p:sp>
        <p:sp>
          <p:nvSpPr>
            <p:cNvPr id="171" name="Rectangle 324">
              <a:extLst>
                <a:ext uri="{FF2B5EF4-FFF2-40B4-BE49-F238E27FC236}">
                  <a16:creationId xmlns:a16="http://schemas.microsoft.com/office/drawing/2014/main" id="{551B9F58-AA47-B89F-B78A-1E07F85E30FF}"/>
                </a:ext>
              </a:extLst>
            </p:cNvPr>
            <p:cNvSpPr>
              <a:spLocks noChangeArrowheads="1"/>
            </p:cNvSpPr>
            <p:nvPr/>
          </p:nvSpPr>
          <p:spPr bwMode="auto">
            <a:xfrm>
              <a:off x="15380268" y="5257002"/>
              <a:ext cx="14773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effectLst/>
                  <a:latin typeface="Arial" panose="020B0604020202020204" pitchFamily="34" charset="0"/>
                </a:rPr>
                <a:t>40</a:t>
              </a:r>
              <a:endParaRPr kumimoji="0" lang="en-US" altLang="en-US" sz="1800" b="0" i="0" u="none" strike="noStrike" cap="none" normalizeH="0" baseline="0">
                <a:ln>
                  <a:noFill/>
                </a:ln>
                <a:effectLst/>
                <a:latin typeface="Arial" panose="020B0604020202020204" pitchFamily="34" charset="0"/>
              </a:endParaRPr>
            </a:p>
          </p:txBody>
        </p:sp>
        <p:sp>
          <p:nvSpPr>
            <p:cNvPr id="179" name="Rectangle 330">
              <a:extLst>
                <a:ext uri="{FF2B5EF4-FFF2-40B4-BE49-F238E27FC236}">
                  <a16:creationId xmlns:a16="http://schemas.microsoft.com/office/drawing/2014/main" id="{B6352DC3-A90E-7CC2-C622-5A4A9D5FD91E}"/>
                </a:ext>
              </a:extLst>
            </p:cNvPr>
            <p:cNvSpPr>
              <a:spLocks noChangeArrowheads="1"/>
            </p:cNvSpPr>
            <p:nvPr/>
          </p:nvSpPr>
          <p:spPr bwMode="auto">
            <a:xfrm>
              <a:off x="15910224" y="5202615"/>
              <a:ext cx="14773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effectLst/>
                  <a:latin typeface="Arial" panose="020B0604020202020204" pitchFamily="34" charset="0"/>
                </a:rPr>
                <a:t>50</a:t>
              </a:r>
              <a:endParaRPr kumimoji="0" lang="en-US" altLang="en-US" sz="1800" b="0" i="0" u="none" strike="noStrike" cap="none" normalizeH="0" baseline="0">
                <a:ln>
                  <a:noFill/>
                </a:ln>
                <a:effectLst/>
                <a:latin typeface="Arial" panose="020B0604020202020204" pitchFamily="34" charset="0"/>
              </a:endParaRPr>
            </a:p>
          </p:txBody>
        </p:sp>
        <p:sp>
          <p:nvSpPr>
            <p:cNvPr id="182" name="Rectangle 332">
              <a:extLst>
                <a:ext uri="{FF2B5EF4-FFF2-40B4-BE49-F238E27FC236}">
                  <a16:creationId xmlns:a16="http://schemas.microsoft.com/office/drawing/2014/main" id="{4E5C01AF-5FA8-1BB2-56A0-C73D00B1C4BD}"/>
                </a:ext>
              </a:extLst>
            </p:cNvPr>
            <p:cNvSpPr>
              <a:spLocks noChangeArrowheads="1"/>
            </p:cNvSpPr>
            <p:nvPr/>
          </p:nvSpPr>
          <p:spPr bwMode="auto">
            <a:xfrm>
              <a:off x="16089091" y="5151725"/>
              <a:ext cx="14773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effectLst/>
                  <a:latin typeface="Arial" panose="020B0604020202020204" pitchFamily="34" charset="0"/>
                </a:rPr>
                <a:t>60</a:t>
              </a:r>
              <a:endParaRPr kumimoji="0" lang="en-US" altLang="en-US" sz="1800" b="0" i="0" u="none" strike="noStrike" cap="none" normalizeH="0" baseline="0">
                <a:ln>
                  <a:noFill/>
                </a:ln>
                <a:effectLst/>
                <a:latin typeface="Arial" panose="020B0604020202020204" pitchFamily="34" charset="0"/>
              </a:endParaRPr>
            </a:p>
          </p:txBody>
        </p:sp>
        <p:sp>
          <p:nvSpPr>
            <p:cNvPr id="184" name="Rectangle 334">
              <a:extLst>
                <a:ext uri="{FF2B5EF4-FFF2-40B4-BE49-F238E27FC236}">
                  <a16:creationId xmlns:a16="http://schemas.microsoft.com/office/drawing/2014/main" id="{32C77599-511D-09FD-93F4-21D67C08B07C}"/>
                </a:ext>
              </a:extLst>
            </p:cNvPr>
            <p:cNvSpPr>
              <a:spLocks noChangeArrowheads="1"/>
            </p:cNvSpPr>
            <p:nvPr/>
          </p:nvSpPr>
          <p:spPr bwMode="auto">
            <a:xfrm>
              <a:off x="16272151" y="5048324"/>
              <a:ext cx="14773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effectLst/>
                  <a:latin typeface="Arial" panose="020B0604020202020204" pitchFamily="34" charset="0"/>
                </a:rPr>
                <a:t>80</a:t>
              </a:r>
              <a:endParaRPr kumimoji="0" lang="en-US" altLang="en-US" sz="1800" b="0" i="0" u="none" strike="noStrike" cap="none" normalizeH="0" baseline="0">
                <a:ln>
                  <a:noFill/>
                </a:ln>
                <a:effectLst/>
                <a:latin typeface="Arial" panose="020B0604020202020204" pitchFamily="34" charset="0"/>
              </a:endParaRPr>
            </a:p>
          </p:txBody>
        </p:sp>
        <p:sp>
          <p:nvSpPr>
            <p:cNvPr id="187" name="Rectangle 336">
              <a:extLst>
                <a:ext uri="{FF2B5EF4-FFF2-40B4-BE49-F238E27FC236}">
                  <a16:creationId xmlns:a16="http://schemas.microsoft.com/office/drawing/2014/main" id="{D52D22DD-A1F8-EB25-AB1A-0795B7B94EC8}"/>
                </a:ext>
              </a:extLst>
            </p:cNvPr>
            <p:cNvSpPr>
              <a:spLocks noChangeArrowheads="1"/>
            </p:cNvSpPr>
            <p:nvPr/>
          </p:nvSpPr>
          <p:spPr bwMode="auto">
            <a:xfrm>
              <a:off x="16384763" y="4943937"/>
              <a:ext cx="26606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effectLst/>
                  <a:latin typeface="Arial" panose="020B0604020202020204" pitchFamily="34" charset="0"/>
                </a:rPr>
                <a:t>100</a:t>
              </a:r>
              <a:endParaRPr kumimoji="0" lang="en-US" altLang="en-US" sz="1800" b="0" i="0" u="none" strike="noStrike" cap="none" normalizeH="0" baseline="0">
                <a:ln>
                  <a:noFill/>
                </a:ln>
                <a:effectLst/>
                <a:latin typeface="Arial" panose="020B0604020202020204" pitchFamily="34" charset="0"/>
              </a:endParaRPr>
            </a:p>
          </p:txBody>
        </p:sp>
        <p:sp>
          <p:nvSpPr>
            <p:cNvPr id="189" name="Rectangle 449">
              <a:extLst>
                <a:ext uri="{FF2B5EF4-FFF2-40B4-BE49-F238E27FC236}">
                  <a16:creationId xmlns:a16="http://schemas.microsoft.com/office/drawing/2014/main" id="{167F1049-ED81-E3FA-18A0-EA3259BB2AE9}"/>
                </a:ext>
              </a:extLst>
            </p:cNvPr>
            <p:cNvSpPr>
              <a:spLocks noChangeArrowheads="1"/>
            </p:cNvSpPr>
            <p:nvPr/>
          </p:nvSpPr>
          <p:spPr bwMode="auto">
            <a:xfrm>
              <a:off x="13430398" y="5213280"/>
              <a:ext cx="16825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effectLst/>
                  <a:latin typeface="Arial Bold" panose="020B0704020202020204" pitchFamily="34" charset="0"/>
                  <a:cs typeface="Arial Bold" panose="020B0704020202020204" pitchFamily="34" charset="0"/>
                </a:rPr>
                <a:t>D7</a:t>
              </a:r>
              <a:endParaRPr kumimoji="0" lang="en-US" altLang="en-US" sz="1800" b="0" i="0" u="none" strike="noStrike" cap="none" normalizeH="0" baseline="0">
                <a:ln>
                  <a:noFill/>
                </a:ln>
                <a:effectLst/>
              </a:endParaRPr>
            </a:p>
          </p:txBody>
        </p:sp>
        <p:sp>
          <p:nvSpPr>
            <p:cNvPr id="191" name="Rectangle 451">
              <a:extLst>
                <a:ext uri="{FF2B5EF4-FFF2-40B4-BE49-F238E27FC236}">
                  <a16:creationId xmlns:a16="http://schemas.microsoft.com/office/drawing/2014/main" id="{BB2B2344-7468-501F-51FA-55D1FB7B1BED}"/>
                </a:ext>
              </a:extLst>
            </p:cNvPr>
            <p:cNvSpPr>
              <a:spLocks noChangeArrowheads="1"/>
            </p:cNvSpPr>
            <p:nvPr/>
          </p:nvSpPr>
          <p:spPr bwMode="auto">
            <a:xfrm>
              <a:off x="14659894" y="5183825"/>
              <a:ext cx="24212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effectLst/>
                  <a:latin typeface="Arial Bold" panose="020B0704020202020204" pitchFamily="34" charset="0"/>
                  <a:cs typeface="Arial Bold" panose="020B0704020202020204" pitchFamily="34" charset="0"/>
                </a:rPr>
                <a:t>D14</a:t>
              </a:r>
              <a:endParaRPr kumimoji="0" lang="en-US" altLang="en-US" sz="1800" b="0" i="0" u="none" strike="noStrike" cap="none" normalizeH="0" baseline="0">
                <a:ln>
                  <a:noFill/>
                </a:ln>
                <a:effectLst/>
              </a:endParaRPr>
            </a:p>
          </p:txBody>
        </p:sp>
        <p:sp>
          <p:nvSpPr>
            <p:cNvPr id="398" name="Rectangle 454">
              <a:extLst>
                <a:ext uri="{FF2B5EF4-FFF2-40B4-BE49-F238E27FC236}">
                  <a16:creationId xmlns:a16="http://schemas.microsoft.com/office/drawing/2014/main" id="{940D5004-2327-88AC-00F4-208A4BB0578E}"/>
                </a:ext>
              </a:extLst>
            </p:cNvPr>
            <p:cNvSpPr>
              <a:spLocks noChangeArrowheads="1"/>
            </p:cNvSpPr>
            <p:nvPr/>
          </p:nvSpPr>
          <p:spPr bwMode="auto">
            <a:xfrm>
              <a:off x="15888656" y="5028614"/>
              <a:ext cx="24212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effectLst/>
                  <a:latin typeface="Arial Bold" panose="020B0704020202020204" pitchFamily="34" charset="0"/>
                  <a:cs typeface="Arial Bold" panose="020B0704020202020204" pitchFamily="34" charset="0"/>
                </a:rPr>
                <a:t>D21</a:t>
              </a:r>
              <a:endParaRPr kumimoji="0" lang="en-US" altLang="en-US" sz="1800" b="0" i="0" u="none" strike="noStrike" cap="none" normalizeH="0" baseline="0">
                <a:ln>
                  <a:noFill/>
                </a:ln>
                <a:effectLst/>
              </a:endParaRPr>
            </a:p>
          </p:txBody>
        </p:sp>
        <p:sp>
          <p:nvSpPr>
            <p:cNvPr id="401" name="Freeform 296">
              <a:extLst>
                <a:ext uri="{FF2B5EF4-FFF2-40B4-BE49-F238E27FC236}">
                  <a16:creationId xmlns:a16="http://schemas.microsoft.com/office/drawing/2014/main" id="{3D0F8377-8588-2728-D29C-F9282C08F18A}"/>
                </a:ext>
              </a:extLst>
            </p:cNvPr>
            <p:cNvSpPr>
              <a:spLocks/>
            </p:cNvSpPr>
            <p:nvPr/>
          </p:nvSpPr>
          <p:spPr bwMode="auto">
            <a:xfrm>
              <a:off x="16615157" y="4972402"/>
              <a:ext cx="165999" cy="611237"/>
            </a:xfrm>
            <a:custGeom>
              <a:avLst/>
              <a:gdLst>
                <a:gd name="T0" fmla="*/ 0 w 214"/>
                <a:gd name="T1" fmla="*/ 0 h 786"/>
                <a:gd name="T2" fmla="*/ 0 w 214"/>
                <a:gd name="T3" fmla="*/ 0 h 786"/>
                <a:gd name="T4" fmla="*/ 214 w 214"/>
                <a:gd name="T5" fmla="*/ 0 h 786"/>
                <a:gd name="T6" fmla="*/ 214 w 214"/>
                <a:gd name="T7" fmla="*/ 786 h 786"/>
                <a:gd name="T8" fmla="*/ 0 w 214"/>
                <a:gd name="T9" fmla="*/ 786 h 786"/>
                <a:gd name="T10" fmla="*/ 0 w 214"/>
                <a:gd name="T11" fmla="*/ 0 h 786"/>
              </a:gdLst>
              <a:ahLst/>
              <a:cxnLst>
                <a:cxn ang="0">
                  <a:pos x="T0" y="T1"/>
                </a:cxn>
                <a:cxn ang="0">
                  <a:pos x="T2" y="T3"/>
                </a:cxn>
                <a:cxn ang="0">
                  <a:pos x="T4" y="T5"/>
                </a:cxn>
                <a:cxn ang="0">
                  <a:pos x="T6" y="T7"/>
                </a:cxn>
                <a:cxn ang="0">
                  <a:pos x="T8" y="T9"/>
                </a:cxn>
                <a:cxn ang="0">
                  <a:pos x="T10" y="T11"/>
                </a:cxn>
              </a:cxnLst>
              <a:rect l="0" t="0" r="r" b="b"/>
              <a:pathLst>
                <a:path w="214" h="786">
                  <a:moveTo>
                    <a:pt x="0" y="0"/>
                  </a:moveTo>
                  <a:lnTo>
                    <a:pt x="0" y="0"/>
                  </a:lnTo>
                  <a:lnTo>
                    <a:pt x="214" y="0"/>
                  </a:lnTo>
                  <a:lnTo>
                    <a:pt x="214" y="786"/>
                  </a:lnTo>
                  <a:lnTo>
                    <a:pt x="0" y="786"/>
                  </a:lnTo>
                  <a:lnTo>
                    <a:pt x="0"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 name="Freeform 297">
              <a:extLst>
                <a:ext uri="{FF2B5EF4-FFF2-40B4-BE49-F238E27FC236}">
                  <a16:creationId xmlns:a16="http://schemas.microsoft.com/office/drawing/2014/main" id="{C33E859E-63B3-9015-F29E-68F805070EEE}"/>
                </a:ext>
              </a:extLst>
            </p:cNvPr>
            <p:cNvSpPr>
              <a:spLocks/>
            </p:cNvSpPr>
            <p:nvPr/>
          </p:nvSpPr>
          <p:spPr bwMode="auto">
            <a:xfrm>
              <a:off x="16795014" y="4765225"/>
              <a:ext cx="159565" cy="818414"/>
            </a:xfrm>
            <a:custGeom>
              <a:avLst/>
              <a:gdLst>
                <a:gd name="T0" fmla="*/ 0 w 206"/>
                <a:gd name="T1" fmla="*/ 0 h 1053"/>
                <a:gd name="T2" fmla="*/ 0 w 206"/>
                <a:gd name="T3" fmla="*/ 0 h 1053"/>
                <a:gd name="T4" fmla="*/ 206 w 206"/>
                <a:gd name="T5" fmla="*/ 0 h 1053"/>
                <a:gd name="T6" fmla="*/ 206 w 206"/>
                <a:gd name="T7" fmla="*/ 1053 h 1053"/>
                <a:gd name="T8" fmla="*/ 0 w 206"/>
                <a:gd name="T9" fmla="*/ 1053 h 1053"/>
                <a:gd name="T10" fmla="*/ 0 w 206"/>
                <a:gd name="T11" fmla="*/ 0 h 1053"/>
              </a:gdLst>
              <a:ahLst/>
              <a:cxnLst>
                <a:cxn ang="0">
                  <a:pos x="T0" y="T1"/>
                </a:cxn>
                <a:cxn ang="0">
                  <a:pos x="T2" y="T3"/>
                </a:cxn>
                <a:cxn ang="0">
                  <a:pos x="T4" y="T5"/>
                </a:cxn>
                <a:cxn ang="0">
                  <a:pos x="T6" y="T7"/>
                </a:cxn>
                <a:cxn ang="0">
                  <a:pos x="T8" y="T9"/>
                </a:cxn>
                <a:cxn ang="0">
                  <a:pos x="T10" y="T11"/>
                </a:cxn>
              </a:cxnLst>
              <a:rect l="0" t="0" r="r" b="b"/>
              <a:pathLst>
                <a:path w="206" h="1053">
                  <a:moveTo>
                    <a:pt x="0" y="0"/>
                  </a:moveTo>
                  <a:lnTo>
                    <a:pt x="0" y="0"/>
                  </a:lnTo>
                  <a:lnTo>
                    <a:pt x="206" y="0"/>
                  </a:lnTo>
                  <a:lnTo>
                    <a:pt x="206" y="1053"/>
                  </a:lnTo>
                  <a:lnTo>
                    <a:pt x="0" y="1053"/>
                  </a:lnTo>
                  <a:lnTo>
                    <a:pt x="0" y="0"/>
                  </a:lnTo>
                  <a:close/>
                </a:path>
              </a:pathLst>
            </a:custGeom>
            <a:solidFill>
              <a:schemeClr val="accent4">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 name="Rectangle 339">
              <a:extLst>
                <a:ext uri="{FF2B5EF4-FFF2-40B4-BE49-F238E27FC236}">
                  <a16:creationId xmlns:a16="http://schemas.microsoft.com/office/drawing/2014/main" id="{AEA8D257-E3D7-BC13-00AA-618A597772AE}"/>
                </a:ext>
              </a:extLst>
            </p:cNvPr>
            <p:cNvSpPr>
              <a:spLocks noChangeArrowheads="1"/>
            </p:cNvSpPr>
            <p:nvPr/>
          </p:nvSpPr>
          <p:spPr bwMode="auto">
            <a:xfrm>
              <a:off x="16571477" y="4848973"/>
              <a:ext cx="24212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effectLst/>
                  <a:latin typeface="Arial" panose="020B0604020202020204" pitchFamily="34" charset="0"/>
                </a:rPr>
                <a:t>120</a:t>
              </a:r>
              <a:endParaRPr kumimoji="0" lang="en-US" altLang="en-US" sz="1800" b="0" i="0" u="none" strike="noStrike" cap="none" normalizeH="0" baseline="0">
                <a:ln>
                  <a:noFill/>
                </a:ln>
                <a:effectLst/>
                <a:latin typeface="Arial" panose="020B0604020202020204" pitchFamily="34" charset="0"/>
              </a:endParaRPr>
            </a:p>
          </p:txBody>
        </p:sp>
        <p:sp>
          <p:nvSpPr>
            <p:cNvPr id="407" name="Rectangle 342">
              <a:extLst>
                <a:ext uri="{FF2B5EF4-FFF2-40B4-BE49-F238E27FC236}">
                  <a16:creationId xmlns:a16="http://schemas.microsoft.com/office/drawing/2014/main" id="{4BB59A39-9AD6-0D51-40C3-EB5B6A8F83B6}"/>
                </a:ext>
              </a:extLst>
            </p:cNvPr>
            <p:cNvSpPr>
              <a:spLocks noChangeArrowheads="1"/>
            </p:cNvSpPr>
            <p:nvPr/>
          </p:nvSpPr>
          <p:spPr bwMode="auto">
            <a:xfrm>
              <a:off x="16748790" y="4641551"/>
              <a:ext cx="24212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effectLst/>
                  <a:latin typeface="Arial" panose="020B0604020202020204" pitchFamily="34" charset="0"/>
                </a:rPr>
                <a:t>160</a:t>
              </a:r>
              <a:endParaRPr kumimoji="0" lang="en-US" altLang="en-US" sz="1800" b="0" i="0" u="none" strike="noStrike" cap="none" normalizeH="0" baseline="0">
                <a:ln>
                  <a:noFill/>
                </a:ln>
                <a:effectLst/>
                <a:latin typeface="Arial" panose="020B0604020202020204" pitchFamily="34" charset="0"/>
              </a:endParaRPr>
            </a:p>
          </p:txBody>
        </p:sp>
        <p:sp>
          <p:nvSpPr>
            <p:cNvPr id="431" name="Rectangle 330">
              <a:extLst>
                <a:ext uri="{FF2B5EF4-FFF2-40B4-BE49-F238E27FC236}">
                  <a16:creationId xmlns:a16="http://schemas.microsoft.com/office/drawing/2014/main" id="{5B60E03E-AC43-1D67-FC70-9E65CE83EF4D}"/>
                </a:ext>
              </a:extLst>
            </p:cNvPr>
            <p:cNvSpPr>
              <a:spLocks noChangeArrowheads="1"/>
            </p:cNvSpPr>
            <p:nvPr/>
          </p:nvSpPr>
          <p:spPr bwMode="auto">
            <a:xfrm>
              <a:off x="15733025" y="5202615"/>
              <a:ext cx="14773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effectLst/>
                  <a:latin typeface="Arial" panose="020B0604020202020204" pitchFamily="34" charset="0"/>
                </a:rPr>
                <a:t>50</a:t>
              </a:r>
              <a:endParaRPr kumimoji="0" lang="en-US" altLang="en-US" sz="1800" b="0" i="0" u="none" strike="noStrike" cap="none" normalizeH="0" baseline="0">
                <a:ln>
                  <a:noFill/>
                </a:ln>
                <a:effectLst/>
                <a:latin typeface="Arial" panose="020B0604020202020204" pitchFamily="34" charset="0"/>
              </a:endParaRPr>
            </a:p>
          </p:txBody>
        </p:sp>
        <p:sp>
          <p:nvSpPr>
            <p:cNvPr id="432" name="Rectangle 330">
              <a:extLst>
                <a:ext uri="{FF2B5EF4-FFF2-40B4-BE49-F238E27FC236}">
                  <a16:creationId xmlns:a16="http://schemas.microsoft.com/office/drawing/2014/main" id="{FF390CEA-6AA5-AD33-2D9D-DC239A0F4F11}"/>
                </a:ext>
              </a:extLst>
            </p:cNvPr>
            <p:cNvSpPr>
              <a:spLocks noChangeArrowheads="1"/>
            </p:cNvSpPr>
            <p:nvPr/>
          </p:nvSpPr>
          <p:spPr bwMode="auto">
            <a:xfrm>
              <a:off x="15555825" y="5202615"/>
              <a:ext cx="14773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effectLst/>
                  <a:latin typeface="Arial" panose="020B0604020202020204" pitchFamily="34" charset="0"/>
                </a:rPr>
                <a:t>50</a:t>
              </a:r>
              <a:endParaRPr kumimoji="0" lang="en-US" altLang="en-US" sz="1800" b="0" i="0" u="none" strike="noStrike" cap="none" normalizeH="0" baseline="0">
                <a:ln>
                  <a:noFill/>
                </a:ln>
                <a:effectLst/>
                <a:latin typeface="Arial" panose="020B0604020202020204" pitchFamily="34" charset="0"/>
              </a:endParaRPr>
            </a:p>
          </p:txBody>
        </p:sp>
        <p:sp>
          <p:nvSpPr>
            <p:cNvPr id="433" name="Rectangle 316">
              <a:extLst>
                <a:ext uri="{FF2B5EF4-FFF2-40B4-BE49-F238E27FC236}">
                  <a16:creationId xmlns:a16="http://schemas.microsoft.com/office/drawing/2014/main" id="{2F54126C-38A5-9FA3-90FB-B32C4F9D036E}"/>
                </a:ext>
              </a:extLst>
            </p:cNvPr>
            <p:cNvSpPr>
              <a:spLocks noChangeArrowheads="1"/>
            </p:cNvSpPr>
            <p:nvPr/>
          </p:nvSpPr>
          <p:spPr bwMode="auto">
            <a:xfrm>
              <a:off x="14492991" y="5383522"/>
              <a:ext cx="14773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effectLst/>
                  <a:latin typeface="Arial" panose="020B0604020202020204" pitchFamily="34" charset="0"/>
                </a:rPr>
                <a:t>15</a:t>
              </a:r>
              <a:endParaRPr kumimoji="0" lang="en-US" altLang="en-US" sz="1800" b="0" i="0" u="none" strike="noStrike" cap="none" normalizeH="0" baseline="0">
                <a:ln>
                  <a:noFill/>
                </a:ln>
                <a:effectLst/>
                <a:latin typeface="Arial" panose="020B0604020202020204" pitchFamily="34" charset="0"/>
              </a:endParaRPr>
            </a:p>
          </p:txBody>
        </p:sp>
        <p:sp>
          <p:nvSpPr>
            <p:cNvPr id="434" name="Rectangle 316">
              <a:extLst>
                <a:ext uri="{FF2B5EF4-FFF2-40B4-BE49-F238E27FC236}">
                  <a16:creationId xmlns:a16="http://schemas.microsoft.com/office/drawing/2014/main" id="{DD0EF912-E140-2A1A-0A9D-760800911B54}"/>
                </a:ext>
              </a:extLst>
            </p:cNvPr>
            <p:cNvSpPr>
              <a:spLocks noChangeArrowheads="1"/>
            </p:cNvSpPr>
            <p:nvPr/>
          </p:nvSpPr>
          <p:spPr bwMode="auto">
            <a:xfrm>
              <a:off x="14315910" y="5383522"/>
              <a:ext cx="14773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effectLst/>
                  <a:latin typeface="Arial" panose="020B0604020202020204" pitchFamily="34" charset="0"/>
                </a:rPr>
                <a:t>15</a:t>
              </a:r>
              <a:endParaRPr kumimoji="0" lang="en-US" altLang="en-US" sz="1800" b="0" i="0" u="none" strike="noStrike" cap="none" normalizeH="0" baseline="0">
                <a:ln>
                  <a:noFill/>
                </a:ln>
                <a:effectLst/>
                <a:latin typeface="Arial" panose="020B0604020202020204" pitchFamily="34" charset="0"/>
              </a:endParaRPr>
            </a:p>
          </p:txBody>
        </p:sp>
        <p:grpSp>
          <p:nvGrpSpPr>
            <p:cNvPr id="437" name="Gruppieren 436">
              <a:extLst>
                <a:ext uri="{FF2B5EF4-FFF2-40B4-BE49-F238E27FC236}">
                  <a16:creationId xmlns:a16="http://schemas.microsoft.com/office/drawing/2014/main" id="{1AEC55D4-90DD-A912-6C5E-20213650B2BB}"/>
                </a:ext>
              </a:extLst>
            </p:cNvPr>
            <p:cNvGrpSpPr/>
            <p:nvPr/>
          </p:nvGrpSpPr>
          <p:grpSpPr>
            <a:xfrm>
              <a:off x="16949669" y="4764662"/>
              <a:ext cx="1071916" cy="818977"/>
              <a:chOff x="16962369" y="4766733"/>
              <a:chExt cx="1071916" cy="816906"/>
            </a:xfrm>
            <a:solidFill>
              <a:schemeClr val="accent4">
                <a:lumMod val="50000"/>
              </a:schemeClr>
            </a:solidFill>
          </p:grpSpPr>
          <p:sp>
            <p:nvSpPr>
              <p:cNvPr id="410" name="Freeform 460">
                <a:extLst>
                  <a:ext uri="{FF2B5EF4-FFF2-40B4-BE49-F238E27FC236}">
                    <a16:creationId xmlns:a16="http://schemas.microsoft.com/office/drawing/2014/main" id="{C91A7ED4-7797-D718-99D1-521509EBFC72}"/>
                  </a:ext>
                </a:extLst>
              </p:cNvPr>
              <p:cNvSpPr>
                <a:spLocks/>
              </p:cNvSpPr>
              <p:nvPr/>
            </p:nvSpPr>
            <p:spPr bwMode="auto">
              <a:xfrm>
                <a:off x="16962369" y="4766733"/>
                <a:ext cx="1071916" cy="816906"/>
              </a:xfrm>
              <a:custGeom>
                <a:avLst/>
                <a:gdLst>
                  <a:gd name="T0" fmla="*/ 0 w 1387"/>
                  <a:gd name="T1" fmla="*/ 0 h 1040"/>
                  <a:gd name="T2" fmla="*/ 0 w 1387"/>
                  <a:gd name="T3" fmla="*/ 0 h 1040"/>
                  <a:gd name="T4" fmla="*/ 1387 w 1387"/>
                  <a:gd name="T5" fmla="*/ 0 h 1040"/>
                  <a:gd name="T6" fmla="*/ 1387 w 1387"/>
                  <a:gd name="T7" fmla="*/ 1040 h 1040"/>
                  <a:gd name="T8" fmla="*/ 0 w 1387"/>
                  <a:gd name="T9" fmla="*/ 1040 h 1040"/>
                  <a:gd name="T10" fmla="*/ 0 w 1387"/>
                  <a:gd name="T11" fmla="*/ 0 h 1040"/>
                </a:gdLst>
                <a:ahLst/>
                <a:cxnLst>
                  <a:cxn ang="0">
                    <a:pos x="T0" y="T1"/>
                  </a:cxn>
                  <a:cxn ang="0">
                    <a:pos x="T2" y="T3"/>
                  </a:cxn>
                  <a:cxn ang="0">
                    <a:pos x="T4" y="T5"/>
                  </a:cxn>
                  <a:cxn ang="0">
                    <a:pos x="T6" y="T7"/>
                  </a:cxn>
                  <a:cxn ang="0">
                    <a:pos x="T8" y="T9"/>
                  </a:cxn>
                  <a:cxn ang="0">
                    <a:pos x="T10" y="T11"/>
                  </a:cxn>
                </a:cxnLst>
                <a:rect l="0" t="0" r="r" b="b"/>
                <a:pathLst>
                  <a:path w="1387" h="1040">
                    <a:moveTo>
                      <a:pt x="0" y="0"/>
                    </a:moveTo>
                    <a:lnTo>
                      <a:pt x="0" y="0"/>
                    </a:lnTo>
                    <a:lnTo>
                      <a:pt x="1387" y="0"/>
                    </a:lnTo>
                    <a:lnTo>
                      <a:pt x="1387" y="1040"/>
                    </a:lnTo>
                    <a:lnTo>
                      <a:pt x="0" y="104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6" name="TextBox 393">
                <a:extLst>
                  <a:ext uri="{FF2B5EF4-FFF2-40B4-BE49-F238E27FC236}">
                    <a16:creationId xmlns:a16="http://schemas.microsoft.com/office/drawing/2014/main" id="{418965FB-8522-49A3-6663-EE7B68D96306}"/>
                  </a:ext>
                </a:extLst>
              </p:cNvPr>
              <p:cNvSpPr txBox="1"/>
              <p:nvPr/>
            </p:nvSpPr>
            <p:spPr>
              <a:xfrm>
                <a:off x="17016151" y="4959743"/>
                <a:ext cx="964353" cy="430887"/>
              </a:xfrm>
              <a:prstGeom prst="rect">
                <a:avLst/>
              </a:prstGeom>
              <a:grpFill/>
            </p:spPr>
            <p:txBody>
              <a:bodyPr wrap="square" lIns="91440" tIns="45720" rIns="91440" bIns="45720" rtlCol="0" anchor="t">
                <a:spAutoFit/>
              </a:bodyPr>
              <a:lstStyle/>
              <a:p>
                <a:pPr algn="ctr"/>
                <a:r>
                  <a:rPr lang="en-US" sz="1100" b="1">
                    <a:solidFill>
                      <a:schemeClr val="bg1"/>
                    </a:solidFill>
                  </a:rPr>
                  <a:t>160 mg </a:t>
                </a:r>
              </a:p>
              <a:p>
                <a:pPr algn="ctr"/>
                <a:r>
                  <a:rPr lang="en-US" sz="1100" b="1">
                    <a:solidFill>
                      <a:schemeClr val="bg1"/>
                    </a:solidFill>
                  </a:rPr>
                  <a:t>QD </a:t>
                </a:r>
                <a:r>
                  <a:rPr lang="en-US" sz="1100" b="1" i="1">
                    <a:solidFill>
                      <a:schemeClr val="bg1"/>
                    </a:solidFill>
                  </a:rPr>
                  <a:t>D2</a:t>
                </a:r>
                <a:endParaRPr lang="en-US" sz="1100" b="1" i="1">
                  <a:solidFill>
                    <a:schemeClr val="bg1"/>
                  </a:solidFill>
                  <a:cs typeface="Arial"/>
                </a:endParaRPr>
              </a:p>
            </p:txBody>
          </p:sp>
        </p:grpSp>
      </p:grpSp>
      <p:grpSp>
        <p:nvGrpSpPr>
          <p:cNvPr id="439" name="Gruppieren 438">
            <a:extLst>
              <a:ext uri="{FF2B5EF4-FFF2-40B4-BE49-F238E27FC236}">
                <a16:creationId xmlns:a16="http://schemas.microsoft.com/office/drawing/2014/main" id="{ADA1C672-1D7F-D5CE-11FB-BB8A15ED8F34}"/>
              </a:ext>
            </a:extLst>
          </p:cNvPr>
          <p:cNvGrpSpPr/>
          <p:nvPr/>
        </p:nvGrpSpPr>
        <p:grpSpPr>
          <a:xfrm>
            <a:off x="5992813" y="5320595"/>
            <a:ext cx="5583159" cy="276999"/>
            <a:chOff x="5988050" y="3851524"/>
            <a:chExt cx="5583159" cy="276999"/>
          </a:xfrm>
        </p:grpSpPr>
        <p:sp>
          <p:nvSpPr>
            <p:cNvPr id="440" name="Freeform 233">
              <a:extLst>
                <a:ext uri="{FF2B5EF4-FFF2-40B4-BE49-F238E27FC236}">
                  <a16:creationId xmlns:a16="http://schemas.microsoft.com/office/drawing/2014/main" id="{E5FC6F1C-C329-67F4-DD16-614CFB032AEA}"/>
                </a:ext>
              </a:extLst>
            </p:cNvPr>
            <p:cNvSpPr>
              <a:spLocks/>
            </p:cNvSpPr>
            <p:nvPr/>
          </p:nvSpPr>
          <p:spPr bwMode="auto">
            <a:xfrm>
              <a:off x="5988050" y="3909197"/>
              <a:ext cx="5583159" cy="161653"/>
            </a:xfrm>
            <a:custGeom>
              <a:avLst/>
              <a:gdLst>
                <a:gd name="T0" fmla="*/ 0 w 8987"/>
                <a:gd name="T1" fmla="*/ 0 h 147"/>
                <a:gd name="T2" fmla="*/ 0 w 8987"/>
                <a:gd name="T3" fmla="*/ 0 h 147"/>
                <a:gd name="T4" fmla="*/ 8987 w 8987"/>
                <a:gd name="T5" fmla="*/ 0 h 147"/>
                <a:gd name="T6" fmla="*/ 8987 w 8987"/>
                <a:gd name="T7" fmla="*/ 147 h 147"/>
                <a:gd name="T8" fmla="*/ 0 w 8987"/>
                <a:gd name="T9" fmla="*/ 147 h 147"/>
                <a:gd name="T10" fmla="*/ 0 w 8987"/>
                <a:gd name="T11" fmla="*/ 0 h 147"/>
              </a:gdLst>
              <a:ahLst/>
              <a:cxnLst>
                <a:cxn ang="0">
                  <a:pos x="T0" y="T1"/>
                </a:cxn>
                <a:cxn ang="0">
                  <a:pos x="T2" y="T3"/>
                </a:cxn>
                <a:cxn ang="0">
                  <a:pos x="T4" y="T5"/>
                </a:cxn>
                <a:cxn ang="0">
                  <a:pos x="T6" y="T7"/>
                </a:cxn>
                <a:cxn ang="0">
                  <a:pos x="T8" y="T9"/>
                </a:cxn>
                <a:cxn ang="0">
                  <a:pos x="T10" y="T11"/>
                </a:cxn>
              </a:cxnLst>
              <a:rect l="0" t="0" r="r" b="b"/>
              <a:pathLst>
                <a:path w="8987" h="147">
                  <a:moveTo>
                    <a:pt x="0" y="0"/>
                  </a:moveTo>
                  <a:lnTo>
                    <a:pt x="0" y="0"/>
                  </a:lnTo>
                  <a:lnTo>
                    <a:pt x="8987" y="0"/>
                  </a:lnTo>
                  <a:lnTo>
                    <a:pt x="8987" y="147"/>
                  </a:lnTo>
                  <a:lnTo>
                    <a:pt x="0" y="147"/>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441" name="TextBox 385">
              <a:extLst>
                <a:ext uri="{FF2B5EF4-FFF2-40B4-BE49-F238E27FC236}">
                  <a16:creationId xmlns:a16="http://schemas.microsoft.com/office/drawing/2014/main" id="{00DC7DB6-5A9E-75B1-7E61-48316DBC90FC}"/>
                </a:ext>
              </a:extLst>
            </p:cNvPr>
            <p:cNvSpPr txBox="1"/>
            <p:nvPr/>
          </p:nvSpPr>
          <p:spPr>
            <a:xfrm>
              <a:off x="7494826" y="3851524"/>
              <a:ext cx="3855402" cy="276999"/>
            </a:xfrm>
            <a:prstGeom prst="rect">
              <a:avLst/>
            </a:prstGeom>
            <a:noFill/>
          </p:spPr>
          <p:txBody>
            <a:bodyPr wrap="square" rtlCol="0">
              <a:spAutoFit/>
            </a:bodyPr>
            <a:lstStyle/>
            <a:p>
              <a:r>
                <a:rPr lang="en-US" sz="1200" b="1">
                  <a:solidFill>
                    <a:schemeClr val="bg1"/>
                  </a:solidFill>
                </a:rPr>
                <a:t>Zanubrutinib 320 mg QD or 160 mg BID</a:t>
              </a:r>
            </a:p>
          </p:txBody>
        </p:sp>
      </p:grpSp>
      <p:cxnSp>
        <p:nvCxnSpPr>
          <p:cNvPr id="442" name="Straight Arrow Connector 5">
            <a:extLst>
              <a:ext uri="{FF2B5EF4-FFF2-40B4-BE49-F238E27FC236}">
                <a16:creationId xmlns:a16="http://schemas.microsoft.com/office/drawing/2014/main" id="{F5EF264C-B638-73A7-1C4A-150343CE83A7}"/>
              </a:ext>
            </a:extLst>
          </p:cNvPr>
          <p:cNvCxnSpPr>
            <a:cxnSpLocks/>
          </p:cNvCxnSpPr>
          <p:nvPr/>
        </p:nvCxnSpPr>
        <p:spPr>
          <a:xfrm>
            <a:off x="11571338" y="4963390"/>
            <a:ext cx="229510" cy="0"/>
          </a:xfrm>
          <a:prstGeom prst="straightConnector1">
            <a:avLst/>
          </a:prstGeom>
          <a:ln w="38100">
            <a:solidFill>
              <a:schemeClr val="tx1"/>
            </a:solidFill>
            <a:tailEnd type="triangle"/>
          </a:ln>
        </p:spPr>
        <p:style>
          <a:lnRef idx="1">
            <a:schemeClr val="accent2"/>
          </a:lnRef>
          <a:fillRef idx="0">
            <a:schemeClr val="accent2"/>
          </a:fillRef>
          <a:effectRef idx="0">
            <a:schemeClr val="accent2"/>
          </a:effectRef>
          <a:fontRef idx="minor">
            <a:schemeClr val="tx1"/>
          </a:fontRef>
        </p:style>
      </p:cxnSp>
      <p:sp>
        <p:nvSpPr>
          <p:cNvPr id="445" name="Freeform 269">
            <a:extLst>
              <a:ext uri="{FF2B5EF4-FFF2-40B4-BE49-F238E27FC236}">
                <a16:creationId xmlns:a16="http://schemas.microsoft.com/office/drawing/2014/main" id="{49799355-3551-18BE-BF01-E2055ED5DBAF}"/>
              </a:ext>
            </a:extLst>
          </p:cNvPr>
          <p:cNvSpPr>
            <a:spLocks noEditPoints="1"/>
          </p:cNvSpPr>
          <p:nvPr/>
        </p:nvSpPr>
        <p:spPr bwMode="auto">
          <a:xfrm flipH="1">
            <a:off x="6961306" y="4662142"/>
            <a:ext cx="71161" cy="715375"/>
          </a:xfrm>
          <a:custGeom>
            <a:avLst/>
            <a:gdLst>
              <a:gd name="T0" fmla="*/ 1420 h 1420"/>
              <a:gd name="T1" fmla="*/ 1420 h 1420"/>
              <a:gd name="T2" fmla="*/ 1360 h 1420"/>
              <a:gd name="T3" fmla="*/ 1340 h 1420"/>
              <a:gd name="T4" fmla="*/ 1340 h 1420"/>
              <a:gd name="T5" fmla="*/ 1280 h 1420"/>
              <a:gd name="T6" fmla="*/ 1260 h 1420"/>
              <a:gd name="T7" fmla="*/ 1260 h 1420"/>
              <a:gd name="T8" fmla="*/ 1200 h 1420"/>
              <a:gd name="T9" fmla="*/ 1180 h 1420"/>
              <a:gd name="T10" fmla="*/ 1180 h 1420"/>
              <a:gd name="T11" fmla="*/ 1120 h 1420"/>
              <a:gd name="T12" fmla="*/ 1100 h 1420"/>
              <a:gd name="T13" fmla="*/ 1100 h 1420"/>
              <a:gd name="T14" fmla="*/ 1040 h 1420"/>
              <a:gd name="T15" fmla="*/ 1020 h 1420"/>
              <a:gd name="T16" fmla="*/ 1020 h 1420"/>
              <a:gd name="T17" fmla="*/ 960 h 1420"/>
              <a:gd name="T18" fmla="*/ 940 h 1420"/>
              <a:gd name="T19" fmla="*/ 940 h 1420"/>
              <a:gd name="T20" fmla="*/ 880 h 1420"/>
              <a:gd name="T21" fmla="*/ 860 h 1420"/>
              <a:gd name="T22" fmla="*/ 860 h 1420"/>
              <a:gd name="T23" fmla="*/ 800 h 1420"/>
              <a:gd name="T24" fmla="*/ 780 h 1420"/>
              <a:gd name="T25" fmla="*/ 780 h 1420"/>
              <a:gd name="T26" fmla="*/ 720 h 1420"/>
              <a:gd name="T27" fmla="*/ 700 h 1420"/>
              <a:gd name="T28" fmla="*/ 700 h 1420"/>
              <a:gd name="T29" fmla="*/ 640 h 1420"/>
              <a:gd name="T30" fmla="*/ 620 h 1420"/>
              <a:gd name="T31" fmla="*/ 620 h 1420"/>
              <a:gd name="T32" fmla="*/ 560 h 1420"/>
              <a:gd name="T33" fmla="*/ 540 h 1420"/>
              <a:gd name="T34" fmla="*/ 540 h 1420"/>
              <a:gd name="T35" fmla="*/ 480 h 1420"/>
              <a:gd name="T36" fmla="*/ 460 h 1420"/>
              <a:gd name="T37" fmla="*/ 460 h 1420"/>
              <a:gd name="T38" fmla="*/ 400 h 1420"/>
              <a:gd name="T39" fmla="*/ 380 h 1420"/>
              <a:gd name="T40" fmla="*/ 380 h 1420"/>
              <a:gd name="T41" fmla="*/ 320 h 1420"/>
              <a:gd name="T42" fmla="*/ 300 h 1420"/>
              <a:gd name="T43" fmla="*/ 300 h 1420"/>
              <a:gd name="T44" fmla="*/ 240 h 1420"/>
              <a:gd name="T45" fmla="*/ 220 h 1420"/>
              <a:gd name="T46" fmla="*/ 220 h 1420"/>
              <a:gd name="T47" fmla="*/ 160 h 1420"/>
              <a:gd name="T48" fmla="*/ 140 h 1420"/>
              <a:gd name="T49" fmla="*/ 140 h 1420"/>
              <a:gd name="T50" fmla="*/ 80 h 1420"/>
              <a:gd name="T51" fmla="*/ 60 h 1420"/>
              <a:gd name="T52" fmla="*/ 60 h 1420"/>
              <a:gd name="T53" fmla="*/ 0 h 142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 ang="0">
                <a:pos x="0" y="T33"/>
              </a:cxn>
              <a:cxn ang="0">
                <a:pos x="0" y="T34"/>
              </a:cxn>
              <a:cxn ang="0">
                <a:pos x="0" y="T35"/>
              </a:cxn>
              <a:cxn ang="0">
                <a:pos x="0" y="T36"/>
              </a:cxn>
              <a:cxn ang="0">
                <a:pos x="0" y="T37"/>
              </a:cxn>
              <a:cxn ang="0">
                <a:pos x="0" y="T38"/>
              </a:cxn>
              <a:cxn ang="0">
                <a:pos x="0" y="T39"/>
              </a:cxn>
              <a:cxn ang="0">
                <a:pos x="0" y="T40"/>
              </a:cxn>
              <a:cxn ang="0">
                <a:pos x="0" y="T41"/>
              </a:cxn>
              <a:cxn ang="0">
                <a:pos x="0" y="T42"/>
              </a:cxn>
              <a:cxn ang="0">
                <a:pos x="0" y="T43"/>
              </a:cxn>
              <a:cxn ang="0">
                <a:pos x="0" y="T44"/>
              </a:cxn>
              <a:cxn ang="0">
                <a:pos x="0" y="T45"/>
              </a:cxn>
              <a:cxn ang="0">
                <a:pos x="0" y="T46"/>
              </a:cxn>
              <a:cxn ang="0">
                <a:pos x="0" y="T47"/>
              </a:cxn>
              <a:cxn ang="0">
                <a:pos x="0" y="T48"/>
              </a:cxn>
              <a:cxn ang="0">
                <a:pos x="0" y="T49"/>
              </a:cxn>
              <a:cxn ang="0">
                <a:pos x="0" y="T50"/>
              </a:cxn>
              <a:cxn ang="0">
                <a:pos x="0" y="T51"/>
              </a:cxn>
              <a:cxn ang="0">
                <a:pos x="0" y="T52"/>
              </a:cxn>
              <a:cxn ang="0">
                <a:pos x="0" y="T53"/>
              </a:cxn>
            </a:cxnLst>
            <a:rect l="0" t="0" r="r" b="b"/>
            <a:pathLst>
              <a:path h="1420">
                <a:moveTo>
                  <a:pt x="0" y="1420"/>
                </a:moveTo>
                <a:lnTo>
                  <a:pt x="0" y="1420"/>
                </a:lnTo>
                <a:lnTo>
                  <a:pt x="0" y="1360"/>
                </a:lnTo>
                <a:moveTo>
                  <a:pt x="0" y="1340"/>
                </a:moveTo>
                <a:lnTo>
                  <a:pt x="0" y="1340"/>
                </a:lnTo>
                <a:lnTo>
                  <a:pt x="0" y="1280"/>
                </a:lnTo>
                <a:moveTo>
                  <a:pt x="0" y="1260"/>
                </a:moveTo>
                <a:lnTo>
                  <a:pt x="0" y="1260"/>
                </a:lnTo>
                <a:lnTo>
                  <a:pt x="0" y="1200"/>
                </a:lnTo>
                <a:moveTo>
                  <a:pt x="0" y="1180"/>
                </a:moveTo>
                <a:lnTo>
                  <a:pt x="0" y="1180"/>
                </a:lnTo>
                <a:lnTo>
                  <a:pt x="0" y="1120"/>
                </a:lnTo>
                <a:moveTo>
                  <a:pt x="0" y="1100"/>
                </a:moveTo>
                <a:lnTo>
                  <a:pt x="0" y="1100"/>
                </a:lnTo>
                <a:lnTo>
                  <a:pt x="0" y="1040"/>
                </a:lnTo>
                <a:moveTo>
                  <a:pt x="0" y="1020"/>
                </a:moveTo>
                <a:lnTo>
                  <a:pt x="0" y="1020"/>
                </a:lnTo>
                <a:lnTo>
                  <a:pt x="0" y="960"/>
                </a:lnTo>
                <a:moveTo>
                  <a:pt x="0" y="940"/>
                </a:moveTo>
                <a:lnTo>
                  <a:pt x="0" y="940"/>
                </a:lnTo>
                <a:lnTo>
                  <a:pt x="0" y="880"/>
                </a:lnTo>
                <a:moveTo>
                  <a:pt x="0" y="860"/>
                </a:moveTo>
                <a:lnTo>
                  <a:pt x="0" y="860"/>
                </a:lnTo>
                <a:lnTo>
                  <a:pt x="0" y="800"/>
                </a:lnTo>
                <a:moveTo>
                  <a:pt x="0" y="780"/>
                </a:moveTo>
                <a:lnTo>
                  <a:pt x="0" y="780"/>
                </a:lnTo>
                <a:lnTo>
                  <a:pt x="0" y="720"/>
                </a:lnTo>
                <a:moveTo>
                  <a:pt x="0" y="700"/>
                </a:moveTo>
                <a:lnTo>
                  <a:pt x="0" y="700"/>
                </a:lnTo>
                <a:lnTo>
                  <a:pt x="0" y="640"/>
                </a:lnTo>
                <a:moveTo>
                  <a:pt x="0" y="620"/>
                </a:moveTo>
                <a:lnTo>
                  <a:pt x="0" y="620"/>
                </a:lnTo>
                <a:lnTo>
                  <a:pt x="0" y="560"/>
                </a:lnTo>
                <a:moveTo>
                  <a:pt x="0" y="540"/>
                </a:moveTo>
                <a:lnTo>
                  <a:pt x="0" y="540"/>
                </a:lnTo>
                <a:lnTo>
                  <a:pt x="0" y="480"/>
                </a:lnTo>
                <a:moveTo>
                  <a:pt x="0" y="460"/>
                </a:moveTo>
                <a:lnTo>
                  <a:pt x="0" y="460"/>
                </a:lnTo>
                <a:lnTo>
                  <a:pt x="0" y="400"/>
                </a:lnTo>
                <a:moveTo>
                  <a:pt x="0" y="380"/>
                </a:moveTo>
                <a:lnTo>
                  <a:pt x="0" y="380"/>
                </a:lnTo>
                <a:lnTo>
                  <a:pt x="0" y="320"/>
                </a:lnTo>
                <a:moveTo>
                  <a:pt x="0" y="300"/>
                </a:moveTo>
                <a:lnTo>
                  <a:pt x="0" y="300"/>
                </a:lnTo>
                <a:lnTo>
                  <a:pt x="0" y="240"/>
                </a:lnTo>
                <a:moveTo>
                  <a:pt x="0" y="220"/>
                </a:moveTo>
                <a:lnTo>
                  <a:pt x="0" y="220"/>
                </a:lnTo>
                <a:lnTo>
                  <a:pt x="0" y="160"/>
                </a:lnTo>
                <a:moveTo>
                  <a:pt x="0" y="140"/>
                </a:moveTo>
                <a:lnTo>
                  <a:pt x="0" y="140"/>
                </a:lnTo>
                <a:lnTo>
                  <a:pt x="0" y="80"/>
                </a:lnTo>
                <a:moveTo>
                  <a:pt x="0" y="60"/>
                </a:moveTo>
                <a:lnTo>
                  <a:pt x="0" y="60"/>
                </a:lnTo>
                <a:lnTo>
                  <a:pt x="0" y="0"/>
                </a:lnTo>
              </a:path>
            </a:pathLst>
          </a:custGeom>
          <a:noFill/>
          <a:ln w="19050" cap="flat">
            <a:solidFill>
              <a:schemeClr val="accent1">
                <a:lumMod val="50000"/>
                <a:lumOff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46" name="Rectangle 42">
            <a:extLst>
              <a:ext uri="{FF2B5EF4-FFF2-40B4-BE49-F238E27FC236}">
                <a16:creationId xmlns:a16="http://schemas.microsoft.com/office/drawing/2014/main" id="{2896751A-B131-465F-E8A2-DE00C0DFB098}"/>
              </a:ext>
            </a:extLst>
          </p:cNvPr>
          <p:cNvSpPr>
            <a:spLocks noChangeArrowheads="1"/>
          </p:cNvSpPr>
          <p:nvPr/>
        </p:nvSpPr>
        <p:spPr bwMode="auto">
          <a:xfrm>
            <a:off x="5983468" y="4120594"/>
            <a:ext cx="579596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effectLst/>
                <a:latin typeface="Arial Bold" panose="020B0704020202020204" pitchFamily="34" charset="0"/>
                <a:cs typeface="Arial Bold" panose="020B0704020202020204" pitchFamily="34" charset="0"/>
              </a:rPr>
              <a:t>Example of BGB-11417 daily ramp-up (combination, 160 mg target dose level)</a:t>
            </a:r>
            <a:endParaRPr kumimoji="0" lang="en-US" altLang="en-US" sz="1200" b="0" i="0" u="none" strike="noStrike" cap="none" normalizeH="0" baseline="0">
              <a:ln>
                <a:noFill/>
              </a:ln>
              <a:effectLst/>
            </a:endParaRPr>
          </a:p>
        </p:txBody>
      </p:sp>
      <p:sp>
        <p:nvSpPr>
          <p:cNvPr id="447" name="TextBox 394">
            <a:extLst>
              <a:ext uri="{FF2B5EF4-FFF2-40B4-BE49-F238E27FC236}">
                <a16:creationId xmlns:a16="http://schemas.microsoft.com/office/drawing/2014/main" id="{FAA7DDF8-2994-AC4B-0BF6-8077E1BFF0A6}"/>
              </a:ext>
            </a:extLst>
          </p:cNvPr>
          <p:cNvSpPr txBox="1"/>
          <p:nvPr/>
        </p:nvSpPr>
        <p:spPr>
          <a:xfrm>
            <a:off x="5983469" y="4597105"/>
            <a:ext cx="1348514" cy="553998"/>
          </a:xfrm>
          <a:prstGeom prst="rect">
            <a:avLst/>
          </a:prstGeom>
          <a:noFill/>
        </p:spPr>
        <p:txBody>
          <a:bodyPr wrap="square" lIns="91440" tIns="45720" rIns="91440" bIns="45720" rtlCol="0" anchor="t">
            <a:spAutoFit/>
          </a:bodyPr>
          <a:lstStyle/>
          <a:p>
            <a:r>
              <a:rPr lang="en-US" sz="1000"/>
              <a:t>Zanubrutinib</a:t>
            </a:r>
            <a:br>
              <a:rPr lang="en-US" sz="1000"/>
            </a:br>
            <a:r>
              <a:rPr lang="en-US" sz="1000"/>
              <a:t>pre-treatment</a:t>
            </a:r>
            <a:br>
              <a:rPr lang="en-US" sz="1000"/>
            </a:br>
            <a:r>
              <a:rPr lang="en-US" sz="1000"/>
              <a:t>(8-12 weeks)</a:t>
            </a:r>
          </a:p>
        </p:txBody>
      </p:sp>
      <p:sp>
        <p:nvSpPr>
          <p:cNvPr id="448" name="TextBox 395">
            <a:extLst>
              <a:ext uri="{FF2B5EF4-FFF2-40B4-BE49-F238E27FC236}">
                <a16:creationId xmlns:a16="http://schemas.microsoft.com/office/drawing/2014/main" id="{6A308C28-1308-70AF-E733-B8C6BAC668A4}"/>
              </a:ext>
            </a:extLst>
          </p:cNvPr>
          <p:cNvSpPr txBox="1"/>
          <p:nvPr/>
        </p:nvSpPr>
        <p:spPr>
          <a:xfrm>
            <a:off x="7028241" y="4597105"/>
            <a:ext cx="1365842" cy="400110"/>
          </a:xfrm>
          <a:prstGeom prst="rect">
            <a:avLst/>
          </a:prstGeom>
          <a:noFill/>
        </p:spPr>
        <p:txBody>
          <a:bodyPr wrap="square" rtlCol="0">
            <a:spAutoFit/>
          </a:bodyPr>
          <a:lstStyle/>
          <a:p>
            <a:r>
              <a:rPr lang="en-US" sz="1000"/>
              <a:t>BGB-11417 ramp-up begins</a:t>
            </a:r>
          </a:p>
        </p:txBody>
      </p:sp>
    </p:spTree>
    <p:extLst>
      <p:ext uri="{BB962C8B-B14F-4D97-AF65-F5344CB8AC3E}">
        <p14:creationId xmlns:p14="http://schemas.microsoft.com/office/powerpoint/2010/main" val="2255473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AED681C-6410-33AF-70CD-CA7CC8CB5F8C}"/>
              </a:ext>
            </a:extLst>
          </p:cNvPr>
          <p:cNvSpPr>
            <a:spLocks noGrp="1"/>
          </p:cNvSpPr>
          <p:nvPr>
            <p:ph type="ftr" sz="quarter" idx="10"/>
          </p:nvPr>
        </p:nvSpPr>
        <p:spPr>
          <a:xfrm>
            <a:off x="407989" y="6037006"/>
            <a:ext cx="8532812" cy="632082"/>
          </a:xfrm>
        </p:spPr>
        <p:txBody>
          <a:bodyPr/>
          <a:lstStyle/>
          <a:p>
            <a:r>
              <a:rPr lang="en-GB" b="1"/>
              <a:t>AE, </a:t>
            </a:r>
            <a:r>
              <a:rPr lang="en-GB"/>
              <a:t>adverse event; </a:t>
            </a:r>
            <a:r>
              <a:rPr lang="en-GB" b="1"/>
              <a:t>CLL, </a:t>
            </a:r>
            <a:r>
              <a:rPr lang="en-GB"/>
              <a:t>chronic lymphocytic </a:t>
            </a:r>
            <a:r>
              <a:rPr lang="en-GB" err="1"/>
              <a:t>leukemia</a:t>
            </a:r>
            <a:r>
              <a:rPr lang="en-GB"/>
              <a:t>; </a:t>
            </a:r>
            <a:r>
              <a:rPr lang="en-GB" b="1"/>
              <a:t>DLT, </a:t>
            </a:r>
            <a:r>
              <a:rPr lang="en-GB"/>
              <a:t>dose-limiting toxicity; </a:t>
            </a:r>
            <a:r>
              <a:rPr lang="en-GB" b="1"/>
              <a:t>MTD, </a:t>
            </a:r>
            <a:r>
              <a:rPr lang="en-GB"/>
              <a:t>maximum tolerated dose; </a:t>
            </a:r>
            <a:r>
              <a:rPr lang="en-GB" b="1"/>
              <a:t>NHL,</a:t>
            </a:r>
            <a:r>
              <a:rPr lang="en-GB"/>
              <a:t> non-Hodgkin’s lymphoma; </a:t>
            </a:r>
            <a:r>
              <a:rPr lang="en-GB" b="1"/>
              <a:t>TEAE, </a:t>
            </a:r>
            <a:r>
              <a:rPr lang="en-GB"/>
              <a:t>treatment-emergent adverse event. </a:t>
            </a:r>
          </a:p>
          <a:p>
            <a:r>
              <a:rPr lang="fr-FR" sz="800">
                <a:effectLst/>
                <a:latin typeface="Arial" panose="020B0604020202020204" pitchFamily="34" charset="0"/>
                <a:cs typeface="Arial" panose="020B0604020202020204" pitchFamily="34" charset="0"/>
              </a:rPr>
              <a:t>1. </a:t>
            </a:r>
            <a:r>
              <a:rPr lang="fr-FR" sz="800" err="1">
                <a:effectLst/>
                <a:latin typeface="Arial" panose="020B0604020202020204" pitchFamily="34" charset="0"/>
                <a:cs typeface="Arial" panose="020B0604020202020204" pitchFamily="34" charset="0"/>
              </a:rPr>
              <a:t>Soumerai</a:t>
            </a:r>
            <a:r>
              <a:rPr lang="fr-FR" sz="800">
                <a:effectLst/>
                <a:latin typeface="Arial" panose="020B0604020202020204" pitchFamily="34" charset="0"/>
                <a:cs typeface="Arial" panose="020B0604020202020204" pitchFamily="34" charset="0"/>
              </a:rPr>
              <a:t>, et al. ASH 2022. Abstract 4201.</a:t>
            </a:r>
            <a:endParaRPr lang="en-GB"/>
          </a:p>
          <a:p>
            <a:r>
              <a:rPr lang="en-GB" b="1"/>
              <a:t>Cheah et al, Abstract #962 presented at ASH 2022. </a:t>
            </a:r>
          </a:p>
        </p:txBody>
      </p:sp>
      <p:sp>
        <p:nvSpPr>
          <p:cNvPr id="3" name="Title 2">
            <a:extLst>
              <a:ext uri="{FF2B5EF4-FFF2-40B4-BE49-F238E27FC236}">
                <a16:creationId xmlns:a16="http://schemas.microsoft.com/office/drawing/2014/main" id="{CFC3825A-F811-562C-D67C-226D3CFB836C}"/>
              </a:ext>
            </a:extLst>
          </p:cNvPr>
          <p:cNvSpPr>
            <a:spLocks noGrp="1"/>
          </p:cNvSpPr>
          <p:nvPr>
            <p:ph type="title"/>
          </p:nvPr>
        </p:nvSpPr>
        <p:spPr/>
        <p:txBody>
          <a:bodyPr/>
          <a:lstStyle/>
          <a:p>
            <a:r>
              <a:rPr lang="en-US"/>
              <a:t>Summary of AEs and DLTs</a:t>
            </a:r>
          </a:p>
        </p:txBody>
      </p:sp>
      <p:graphicFrame>
        <p:nvGraphicFramePr>
          <p:cNvPr id="6" name="Table 6">
            <a:extLst>
              <a:ext uri="{FF2B5EF4-FFF2-40B4-BE49-F238E27FC236}">
                <a16:creationId xmlns:a16="http://schemas.microsoft.com/office/drawing/2014/main" id="{DFB45EAF-64CE-E6F0-43B9-DBFAEC8F8352}"/>
              </a:ext>
            </a:extLst>
          </p:cNvPr>
          <p:cNvGraphicFramePr>
            <a:graphicFrameLocks noGrp="1"/>
          </p:cNvGraphicFramePr>
          <p:nvPr>
            <p:ph idx="1"/>
            <p:extLst>
              <p:ext uri="{D42A27DB-BD31-4B8C-83A1-F6EECF244321}">
                <p14:modId xmlns:p14="http://schemas.microsoft.com/office/powerpoint/2010/main" val="1541877072"/>
              </p:ext>
            </p:extLst>
          </p:nvPr>
        </p:nvGraphicFramePr>
        <p:xfrm>
          <a:off x="415925" y="1665288"/>
          <a:ext cx="8524870" cy="3194250"/>
        </p:xfrm>
        <a:graphic>
          <a:graphicData uri="http://schemas.openxmlformats.org/drawingml/2006/table">
            <a:tbl>
              <a:tblPr firstRow="1" bandRow="1">
                <a:tableStyleId>{5C22544A-7EE6-4342-B048-85BDC9FD1C3A}</a:tableStyleId>
              </a:tblPr>
              <a:tblGrid>
                <a:gridCol w="3615301">
                  <a:extLst>
                    <a:ext uri="{9D8B030D-6E8A-4147-A177-3AD203B41FA5}">
                      <a16:colId xmlns:a16="http://schemas.microsoft.com/office/drawing/2014/main" val="3432330714"/>
                    </a:ext>
                  </a:extLst>
                </a:gridCol>
                <a:gridCol w="1636523">
                  <a:extLst>
                    <a:ext uri="{9D8B030D-6E8A-4147-A177-3AD203B41FA5}">
                      <a16:colId xmlns:a16="http://schemas.microsoft.com/office/drawing/2014/main" val="745475948"/>
                    </a:ext>
                  </a:extLst>
                </a:gridCol>
                <a:gridCol w="1636523">
                  <a:extLst>
                    <a:ext uri="{9D8B030D-6E8A-4147-A177-3AD203B41FA5}">
                      <a16:colId xmlns:a16="http://schemas.microsoft.com/office/drawing/2014/main" val="853445284"/>
                    </a:ext>
                  </a:extLst>
                </a:gridCol>
                <a:gridCol w="1636523">
                  <a:extLst>
                    <a:ext uri="{9D8B030D-6E8A-4147-A177-3AD203B41FA5}">
                      <a16:colId xmlns:a16="http://schemas.microsoft.com/office/drawing/2014/main" val="4168492370"/>
                    </a:ext>
                  </a:extLst>
                </a:gridCol>
              </a:tblGrid>
              <a:tr h="330225">
                <a:tc>
                  <a:txBody>
                    <a:bodyPr/>
                    <a:lstStyle/>
                    <a:p>
                      <a:pPr marL="34290" algn="l">
                        <a:lnSpc>
                          <a:spcPct val="100000"/>
                        </a:lnSpc>
                        <a:spcBef>
                          <a:spcPts val="580"/>
                        </a:spcBef>
                      </a:pPr>
                      <a:r>
                        <a:rPr lang="en-US" sz="1200" b="1">
                          <a:solidFill>
                            <a:schemeClr val="bg1"/>
                          </a:solidFill>
                          <a:latin typeface="Arial" panose="020B0604020202020204" pitchFamily="34" charset="0"/>
                          <a:cs typeface="Arial" panose="020B0604020202020204" pitchFamily="34" charset="0"/>
                        </a:rPr>
                        <a:t>TEAE, n (%)</a:t>
                      </a:r>
                      <a:endParaRPr lang="en-US" sz="1200">
                        <a:solidFill>
                          <a:schemeClr val="bg1"/>
                        </a:solidFill>
                        <a:latin typeface="Arial" panose="020B0604020202020204" pitchFamily="34" charset="0"/>
                        <a:cs typeface="Arial" panose="020B0604020202020204" pitchFamily="34" charset="0"/>
                      </a:endParaRPr>
                    </a:p>
                  </a:txBody>
                  <a:tcPr marT="0" marB="0" anchor="ctr"/>
                </a:tc>
                <a:tc>
                  <a:txBody>
                    <a:bodyPr/>
                    <a:lstStyle/>
                    <a:p>
                      <a:pPr marL="41910" algn="ctr">
                        <a:lnSpc>
                          <a:spcPct val="100000"/>
                        </a:lnSpc>
                      </a:pPr>
                      <a:r>
                        <a:rPr lang="en-US" sz="1200" b="1" spc="-20">
                          <a:solidFill>
                            <a:schemeClr val="bg1"/>
                          </a:solidFill>
                          <a:latin typeface="Arial" panose="020B0604020202020204" pitchFamily="34" charset="0"/>
                          <a:cs typeface="Arial" panose="020B0604020202020204" pitchFamily="34" charset="0"/>
                        </a:rPr>
                        <a:t>BGB-11417 </a:t>
                      </a:r>
                    </a:p>
                    <a:p>
                      <a:pPr marL="41910" algn="ctr">
                        <a:lnSpc>
                          <a:spcPct val="100000"/>
                        </a:lnSpc>
                      </a:pPr>
                      <a:r>
                        <a:rPr lang="en-US" sz="1200" b="1" spc="-20">
                          <a:solidFill>
                            <a:schemeClr val="bg1"/>
                          </a:solidFill>
                          <a:latin typeface="Arial" panose="020B0604020202020204" pitchFamily="34" charset="0"/>
                          <a:cs typeface="Arial" panose="020B0604020202020204" pitchFamily="34" charset="0"/>
                        </a:rPr>
                        <a:t>monotherapy</a:t>
                      </a:r>
                    </a:p>
                    <a:p>
                      <a:pPr marL="41910" algn="ctr">
                        <a:lnSpc>
                          <a:spcPct val="100000"/>
                        </a:lnSpc>
                      </a:pPr>
                      <a:r>
                        <a:rPr lang="en-US" sz="1200" b="1" spc="-20">
                          <a:solidFill>
                            <a:schemeClr val="bg1"/>
                          </a:solidFill>
                          <a:latin typeface="Arial" panose="020B0604020202020204" pitchFamily="34" charset="0"/>
                          <a:cs typeface="Arial" panose="020B0604020202020204" pitchFamily="34" charset="0"/>
                        </a:rPr>
                        <a:t>(n=8)</a:t>
                      </a:r>
                      <a:endParaRPr sz="1200">
                        <a:solidFill>
                          <a:schemeClr val="bg1"/>
                        </a:solidFill>
                        <a:latin typeface="Arial" panose="020B0604020202020204" pitchFamily="34" charset="0"/>
                        <a:cs typeface="Arial" panose="020B0604020202020204" pitchFamily="34" charset="0"/>
                      </a:endParaRPr>
                    </a:p>
                  </a:txBody>
                  <a:tcPr marL="0" marR="0" marT="3810" marB="0" anchor="ctr">
                    <a:solidFill>
                      <a:schemeClr val="accent4"/>
                    </a:solidFill>
                  </a:tcPr>
                </a:tc>
                <a:tc>
                  <a:txBody>
                    <a:bodyPr/>
                    <a:lstStyle/>
                    <a:p>
                      <a:pPr marL="41910" marR="0" lvl="0" indent="0" algn="ctr" defTabSz="457200" rtl="0" eaLnBrk="1" fontAlgn="auto" latinLnBrk="0" hangingPunct="1">
                        <a:lnSpc>
                          <a:spcPct val="100000"/>
                        </a:lnSpc>
                        <a:spcBef>
                          <a:spcPts val="0"/>
                        </a:spcBef>
                        <a:spcAft>
                          <a:spcPts val="0"/>
                        </a:spcAft>
                        <a:buClrTx/>
                        <a:buSzTx/>
                        <a:buFontTx/>
                        <a:buNone/>
                        <a:tabLst/>
                        <a:defRPr/>
                      </a:pPr>
                      <a:r>
                        <a:rPr lang="en-US" sz="1200" b="1" spc="-20">
                          <a:solidFill>
                            <a:schemeClr val="bg1"/>
                          </a:solidFill>
                          <a:latin typeface="Arial" panose="020B0604020202020204" pitchFamily="34" charset="0"/>
                          <a:cs typeface="Arial" panose="020B0604020202020204" pitchFamily="34" charset="0"/>
                        </a:rPr>
                        <a:t>BGB-11417</a:t>
                      </a:r>
                    </a:p>
                    <a:p>
                      <a:pPr marL="41910" marR="0" lvl="0" indent="0" algn="ctr" defTabSz="457200" rtl="0" eaLnBrk="1" fontAlgn="auto" latinLnBrk="0" hangingPunct="1">
                        <a:lnSpc>
                          <a:spcPct val="100000"/>
                        </a:lnSpc>
                        <a:spcBef>
                          <a:spcPts val="0"/>
                        </a:spcBef>
                        <a:spcAft>
                          <a:spcPts val="0"/>
                        </a:spcAft>
                        <a:buClrTx/>
                        <a:buSzTx/>
                        <a:buFontTx/>
                        <a:buNone/>
                        <a:tabLst/>
                        <a:defRPr/>
                      </a:pPr>
                      <a:r>
                        <a:rPr lang="en-US" sz="1200" b="1" spc="-20">
                          <a:solidFill>
                            <a:schemeClr val="bg1"/>
                          </a:solidFill>
                          <a:latin typeface="Arial" panose="020B0604020202020204" pitchFamily="34" charset="0"/>
                          <a:cs typeface="Arial" panose="020B0604020202020204" pitchFamily="34" charset="0"/>
                        </a:rPr>
                        <a:t>+ zanubrutinib</a:t>
                      </a:r>
                      <a:endParaRPr lang="en-US" sz="1200" b="1" strike="sngStrike" spc="-20">
                        <a:solidFill>
                          <a:schemeClr val="bg1"/>
                        </a:solidFill>
                        <a:latin typeface="Arial" panose="020B0604020202020204" pitchFamily="34" charset="0"/>
                        <a:cs typeface="Arial" panose="020B0604020202020204" pitchFamily="34" charset="0"/>
                      </a:endParaRPr>
                    </a:p>
                    <a:p>
                      <a:pPr marL="41910" marR="0" lvl="0" indent="0" algn="ctr" defTabSz="457200" rtl="0" eaLnBrk="1" fontAlgn="auto" latinLnBrk="0" hangingPunct="1">
                        <a:lnSpc>
                          <a:spcPct val="100000"/>
                        </a:lnSpc>
                        <a:spcBef>
                          <a:spcPts val="0"/>
                        </a:spcBef>
                        <a:spcAft>
                          <a:spcPts val="0"/>
                        </a:spcAft>
                        <a:buClrTx/>
                        <a:buSzTx/>
                        <a:buFontTx/>
                        <a:buNone/>
                        <a:tabLst/>
                        <a:defRPr/>
                      </a:pPr>
                      <a:r>
                        <a:rPr lang="en-US" sz="1200" b="1" spc="-20">
                          <a:solidFill>
                            <a:schemeClr val="bg1"/>
                          </a:solidFill>
                          <a:latin typeface="Arial" panose="020B0604020202020204" pitchFamily="34" charset="0"/>
                          <a:cs typeface="Arial" panose="020B0604020202020204" pitchFamily="34" charset="0"/>
                        </a:rPr>
                        <a:t>(n=71)</a:t>
                      </a:r>
                      <a:endParaRPr lang="en-US" sz="1200" strike="sngStrike">
                        <a:solidFill>
                          <a:schemeClr val="bg1"/>
                        </a:solidFill>
                        <a:latin typeface="Arial" panose="020B0604020202020204" pitchFamily="34" charset="0"/>
                        <a:cs typeface="Arial" panose="020B0604020202020204" pitchFamily="34" charset="0"/>
                      </a:endParaRPr>
                    </a:p>
                  </a:txBody>
                  <a:tcPr marL="0" marR="0" marT="3810" marB="0" anchor="ctr">
                    <a:solidFill>
                      <a:schemeClr val="accent2"/>
                    </a:solidFill>
                  </a:tcPr>
                </a:tc>
                <a:tc>
                  <a:txBody>
                    <a:bodyPr/>
                    <a:lstStyle/>
                    <a:p>
                      <a:pPr marL="41910" marR="0" lvl="0" indent="0" algn="ctr" defTabSz="457200" rtl="0" eaLnBrk="1" fontAlgn="auto" latinLnBrk="0" hangingPunct="1">
                        <a:lnSpc>
                          <a:spcPct val="100000"/>
                        </a:lnSpc>
                        <a:spcBef>
                          <a:spcPts val="0"/>
                        </a:spcBef>
                        <a:spcAft>
                          <a:spcPts val="0"/>
                        </a:spcAft>
                        <a:buClrTx/>
                        <a:buSzTx/>
                        <a:buFontTx/>
                        <a:buNone/>
                        <a:tabLst/>
                        <a:defRPr/>
                      </a:pPr>
                      <a:r>
                        <a:rPr lang="en-US" sz="1200" b="1" spc="-20">
                          <a:solidFill>
                            <a:schemeClr val="bg1"/>
                          </a:solidFill>
                          <a:latin typeface="Arial" panose="020B0604020202020204" pitchFamily="34" charset="0"/>
                          <a:cs typeface="Arial" panose="020B0604020202020204" pitchFamily="34" charset="0"/>
                        </a:rPr>
                        <a:t>All patients with CLL</a:t>
                      </a:r>
                    </a:p>
                    <a:p>
                      <a:pPr marL="41910" marR="0" lvl="0" indent="0" algn="ctr" defTabSz="457200" rtl="0" eaLnBrk="1" fontAlgn="auto" latinLnBrk="0" hangingPunct="1">
                        <a:lnSpc>
                          <a:spcPct val="100000"/>
                        </a:lnSpc>
                        <a:spcBef>
                          <a:spcPts val="0"/>
                        </a:spcBef>
                        <a:spcAft>
                          <a:spcPts val="0"/>
                        </a:spcAft>
                        <a:buClrTx/>
                        <a:buSzTx/>
                        <a:buFontTx/>
                        <a:buNone/>
                        <a:tabLst/>
                        <a:defRPr/>
                      </a:pPr>
                      <a:r>
                        <a:rPr lang="en-US" sz="1200" b="1" spc="-20">
                          <a:solidFill>
                            <a:schemeClr val="bg1"/>
                          </a:solidFill>
                          <a:latin typeface="Arial" panose="020B0604020202020204" pitchFamily="34" charset="0"/>
                          <a:cs typeface="Arial" panose="020B0604020202020204" pitchFamily="34" charset="0"/>
                        </a:rPr>
                        <a:t>(N=79)</a:t>
                      </a:r>
                      <a:r>
                        <a:rPr lang="en-US" sz="1200" b="1" spc="-20" baseline="30000">
                          <a:solidFill>
                            <a:schemeClr val="bg1"/>
                          </a:solidFill>
                          <a:latin typeface="Arial" panose="020B0604020202020204" pitchFamily="34" charset="0"/>
                          <a:cs typeface="Arial" panose="020B0604020202020204" pitchFamily="34" charset="0"/>
                        </a:rPr>
                        <a:t> </a:t>
                      </a:r>
                      <a:endParaRPr lang="en-US" sz="1200">
                        <a:solidFill>
                          <a:schemeClr val="bg1"/>
                        </a:solidFill>
                        <a:latin typeface="Arial" panose="020B0604020202020204" pitchFamily="34" charset="0"/>
                        <a:cs typeface="Arial" panose="020B0604020202020204" pitchFamily="34" charset="0"/>
                      </a:endParaRPr>
                    </a:p>
                  </a:txBody>
                  <a:tcPr marL="0" marR="0" marT="3810" marB="0" anchor="ctr">
                    <a:solidFill>
                      <a:schemeClr val="accent3"/>
                    </a:solidFill>
                  </a:tcPr>
                </a:tc>
                <a:extLst>
                  <a:ext uri="{0D108BD9-81ED-4DB2-BD59-A6C34878D82A}">
                    <a16:rowId xmlns:a16="http://schemas.microsoft.com/office/drawing/2014/main" val="3032473921"/>
                  </a:ext>
                </a:extLst>
              </a:tr>
              <a:tr h="330225">
                <a:tc>
                  <a:txBody>
                    <a:bodyPr/>
                    <a:lstStyle/>
                    <a:p>
                      <a:pPr marL="34290">
                        <a:lnSpc>
                          <a:spcPct val="100000"/>
                        </a:lnSpc>
                        <a:spcBef>
                          <a:spcPts val="204"/>
                        </a:spcBef>
                      </a:pPr>
                      <a:r>
                        <a:rPr lang="en-GB" sz="1200" b="1">
                          <a:solidFill>
                            <a:schemeClr val="tx1"/>
                          </a:solidFill>
                          <a:latin typeface="Arial" panose="020B0604020202020204" pitchFamily="34" charset="0"/>
                          <a:cs typeface="Arial" panose="020B0604020202020204" pitchFamily="34" charset="0"/>
                        </a:rPr>
                        <a:t>Any</a:t>
                      </a:r>
                      <a:r>
                        <a:rPr lang="en-GB" sz="1200" b="1" spc="-5">
                          <a:solidFill>
                            <a:schemeClr val="tx1"/>
                          </a:solidFill>
                          <a:latin typeface="Arial" panose="020B0604020202020204" pitchFamily="34" charset="0"/>
                          <a:cs typeface="Arial" panose="020B0604020202020204" pitchFamily="34" charset="0"/>
                        </a:rPr>
                        <a:t> </a:t>
                      </a:r>
                      <a:r>
                        <a:rPr lang="en-GB" sz="1200" b="1">
                          <a:solidFill>
                            <a:schemeClr val="tx1"/>
                          </a:solidFill>
                          <a:latin typeface="Arial" panose="020B0604020202020204" pitchFamily="34" charset="0"/>
                          <a:cs typeface="Arial" panose="020B0604020202020204" pitchFamily="34" charset="0"/>
                        </a:rPr>
                        <a:t>AEs</a:t>
                      </a:r>
                      <a:endParaRPr lang="en-GB" sz="1200">
                        <a:solidFill>
                          <a:schemeClr val="tx1"/>
                        </a:solidFill>
                        <a:latin typeface="Arial" panose="020B0604020202020204" pitchFamily="34" charset="0"/>
                        <a:cs typeface="Arial" panose="020B0604020202020204" pitchFamily="34" charset="0"/>
                      </a:endParaRPr>
                    </a:p>
                  </a:txBody>
                  <a:tcPr marT="26034" marB="0" anchor="ctr"/>
                </a:tc>
                <a:tc>
                  <a:txBody>
                    <a:bodyPr/>
                    <a:lstStyle/>
                    <a:p>
                      <a:pPr marL="40640" algn="ctr">
                        <a:lnSpc>
                          <a:spcPct val="100000"/>
                        </a:lnSpc>
                        <a:spcBef>
                          <a:spcPts val="204"/>
                        </a:spcBef>
                      </a:pPr>
                      <a:r>
                        <a:rPr lang="en-US" sz="1200" spc="-5">
                          <a:solidFill>
                            <a:schemeClr val="tx1"/>
                          </a:solidFill>
                          <a:latin typeface="Arial" panose="020B0604020202020204" pitchFamily="34" charset="0"/>
                          <a:cs typeface="Arial" panose="020B0604020202020204" pitchFamily="34" charset="0"/>
                        </a:rPr>
                        <a:t>8</a:t>
                      </a:r>
                      <a:r>
                        <a:rPr sz="1200" spc="-5">
                          <a:solidFill>
                            <a:schemeClr val="tx1"/>
                          </a:solidFill>
                          <a:latin typeface="Arial" panose="020B0604020202020204" pitchFamily="34" charset="0"/>
                          <a:cs typeface="Arial" panose="020B0604020202020204" pitchFamily="34" charset="0"/>
                        </a:rPr>
                        <a:t> </a:t>
                      </a:r>
                      <a:r>
                        <a:rPr sz="1200">
                          <a:solidFill>
                            <a:schemeClr val="tx1"/>
                          </a:solidFill>
                          <a:latin typeface="Arial" panose="020B0604020202020204" pitchFamily="34" charset="0"/>
                          <a:cs typeface="Arial" panose="020B0604020202020204" pitchFamily="34" charset="0"/>
                        </a:rPr>
                        <a:t>(</a:t>
                      </a:r>
                      <a:r>
                        <a:rPr lang="en-US" sz="1200">
                          <a:solidFill>
                            <a:schemeClr val="tx1"/>
                          </a:solidFill>
                          <a:latin typeface="Arial" panose="020B0604020202020204" pitchFamily="34" charset="0"/>
                          <a:cs typeface="Arial" panose="020B0604020202020204" pitchFamily="34" charset="0"/>
                        </a:rPr>
                        <a:t>100</a:t>
                      </a:r>
                      <a:r>
                        <a:rPr sz="1200">
                          <a:solidFill>
                            <a:schemeClr val="tx1"/>
                          </a:solidFill>
                          <a:latin typeface="Arial" panose="020B0604020202020204" pitchFamily="34" charset="0"/>
                          <a:cs typeface="Arial" panose="020B0604020202020204" pitchFamily="34" charset="0"/>
                        </a:rPr>
                        <a:t>)</a:t>
                      </a:r>
                    </a:p>
                  </a:txBody>
                  <a:tcPr marL="0" marR="0" marT="26034" marB="0" anchor="ctr"/>
                </a:tc>
                <a:tc>
                  <a:txBody>
                    <a:bodyPr/>
                    <a:lstStyle/>
                    <a:p>
                      <a:pPr marL="40640" marR="0" lvl="0" indent="0" algn="ctr" defTabSz="457200" rtl="0" eaLnBrk="1" fontAlgn="auto" latinLnBrk="0" hangingPunct="1">
                        <a:lnSpc>
                          <a:spcPct val="100000"/>
                        </a:lnSpc>
                        <a:spcBef>
                          <a:spcPts val="204"/>
                        </a:spcBef>
                        <a:spcAft>
                          <a:spcPts val="0"/>
                        </a:spcAft>
                        <a:buClrTx/>
                        <a:buSzTx/>
                        <a:buFontTx/>
                        <a:buNone/>
                        <a:tabLst/>
                        <a:defRPr/>
                      </a:pPr>
                      <a:r>
                        <a:rPr kumimoji="0" lang="en-US" sz="1200" b="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61</a:t>
                      </a:r>
                      <a:r>
                        <a:rPr kumimoji="0" lang="en-US" sz="1200" b="0" u="none" strike="noStrike" kern="1200" cap="none" spc="-5" normalizeH="0" baseline="0" noProof="0">
                          <a:ln>
                            <a:noFill/>
                          </a:ln>
                          <a:solidFill>
                            <a:schemeClr val="tx1"/>
                          </a:solidFill>
                          <a:effectLst/>
                          <a:uLnTx/>
                          <a:uFillTx/>
                          <a:latin typeface="Arial" panose="020B0604020202020204" pitchFamily="34" charset="0"/>
                          <a:cs typeface="Arial" panose="020B0604020202020204" pitchFamily="34" charset="0"/>
                        </a:rPr>
                        <a:t> </a:t>
                      </a:r>
                      <a:r>
                        <a:rPr kumimoji="0" lang="en-US" sz="1200" b="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(86)</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txBody>
                  <a:tcPr marL="0" marR="0" marT="26034" marB="0" anchor="ctr"/>
                </a:tc>
                <a:tc>
                  <a:txBody>
                    <a:bodyPr/>
                    <a:lstStyle/>
                    <a:p>
                      <a:pPr marL="40640" marR="0" lvl="0" indent="0" algn="ctr" defTabSz="457200" rtl="0" eaLnBrk="1" fontAlgn="auto" latinLnBrk="0" hangingPunct="1">
                        <a:lnSpc>
                          <a:spcPct val="100000"/>
                        </a:lnSpc>
                        <a:spcBef>
                          <a:spcPts val="204"/>
                        </a:spcBef>
                        <a:spcAft>
                          <a:spcPts val="0"/>
                        </a:spcAft>
                        <a:buClrTx/>
                        <a:buSzTx/>
                        <a:buFontTx/>
                        <a:buNone/>
                        <a:tabLst/>
                        <a:defRPr/>
                      </a:pPr>
                      <a:r>
                        <a:rPr kumimoji="0" lang="en-US" sz="1200" b="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69</a:t>
                      </a:r>
                      <a:r>
                        <a:rPr kumimoji="0" lang="en-US" sz="1200" b="0" u="none" strike="noStrike" kern="1200" cap="none" spc="-5" normalizeH="0" baseline="0" noProof="0">
                          <a:ln>
                            <a:noFill/>
                          </a:ln>
                          <a:solidFill>
                            <a:schemeClr val="tx1"/>
                          </a:solidFill>
                          <a:effectLst/>
                          <a:uLnTx/>
                          <a:uFillTx/>
                          <a:latin typeface="Arial" panose="020B0604020202020204" pitchFamily="34" charset="0"/>
                          <a:cs typeface="Arial" panose="020B0604020202020204" pitchFamily="34" charset="0"/>
                        </a:rPr>
                        <a:t> </a:t>
                      </a:r>
                      <a:r>
                        <a:rPr kumimoji="0" lang="en-US" sz="1200" b="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(87)</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txBody>
                  <a:tcPr marL="0" marR="0" marT="26034" marB="0" anchor="ctr"/>
                </a:tc>
                <a:extLst>
                  <a:ext uri="{0D108BD9-81ED-4DB2-BD59-A6C34878D82A}">
                    <a16:rowId xmlns:a16="http://schemas.microsoft.com/office/drawing/2014/main" val="3327088513"/>
                  </a:ext>
                </a:extLst>
              </a:tr>
              <a:tr h="330225">
                <a:tc>
                  <a:txBody>
                    <a:bodyPr/>
                    <a:lstStyle/>
                    <a:p>
                      <a:pPr marL="86995">
                        <a:lnSpc>
                          <a:spcPct val="100000"/>
                        </a:lnSpc>
                        <a:spcBef>
                          <a:spcPts val="204"/>
                        </a:spcBef>
                      </a:pPr>
                      <a:r>
                        <a:rPr lang="en-GB" sz="1200" spc="10">
                          <a:solidFill>
                            <a:schemeClr val="tx1"/>
                          </a:solidFill>
                          <a:latin typeface="Arial" panose="020B0604020202020204" pitchFamily="34" charset="0"/>
                          <a:cs typeface="Arial" panose="020B0604020202020204" pitchFamily="34" charset="0"/>
                        </a:rPr>
                        <a:t>Grade</a:t>
                      </a:r>
                      <a:r>
                        <a:rPr lang="en-GB" sz="1200" spc="-35">
                          <a:solidFill>
                            <a:schemeClr val="tx1"/>
                          </a:solidFill>
                          <a:latin typeface="Arial" panose="020B0604020202020204" pitchFamily="34" charset="0"/>
                          <a:cs typeface="Arial" panose="020B0604020202020204" pitchFamily="34" charset="0"/>
                        </a:rPr>
                        <a:t> </a:t>
                      </a:r>
                      <a:r>
                        <a:rPr lang="en-GB" sz="1200" spc="5">
                          <a:solidFill>
                            <a:schemeClr val="tx1"/>
                          </a:solidFill>
                          <a:latin typeface="Arial" panose="020B0604020202020204" pitchFamily="34" charset="0"/>
                          <a:cs typeface="Arial" panose="020B0604020202020204" pitchFamily="34" charset="0"/>
                        </a:rPr>
                        <a:t>≥3</a:t>
                      </a:r>
                      <a:endParaRPr lang="en-GB" sz="1200" strike="sngStrike">
                        <a:solidFill>
                          <a:schemeClr val="tx1"/>
                        </a:solidFill>
                        <a:latin typeface="Arial" panose="020B0604020202020204" pitchFamily="34" charset="0"/>
                        <a:cs typeface="Arial" panose="020B0604020202020204" pitchFamily="34" charset="0"/>
                      </a:endParaRPr>
                    </a:p>
                  </a:txBody>
                  <a:tcPr marT="26034" marB="0" anchor="ctr"/>
                </a:tc>
                <a:tc>
                  <a:txBody>
                    <a:bodyPr/>
                    <a:lstStyle/>
                    <a:p>
                      <a:pPr marL="40640" marR="0" lvl="0" indent="0" algn="ctr" defTabSz="457200" rtl="0" eaLnBrk="1" fontAlgn="auto" latinLnBrk="0" hangingPunct="1">
                        <a:lnSpc>
                          <a:spcPct val="100000"/>
                        </a:lnSpc>
                        <a:spcBef>
                          <a:spcPts val="204"/>
                        </a:spcBef>
                        <a:spcAft>
                          <a:spcPts val="0"/>
                        </a:spcAft>
                        <a:buClrTx/>
                        <a:buSzTx/>
                        <a:buFontTx/>
                        <a:buNone/>
                        <a:tabLst/>
                        <a:defRPr/>
                      </a:pPr>
                      <a:r>
                        <a:rPr kumimoji="0" lang="en-US" sz="1200" b="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5</a:t>
                      </a:r>
                      <a:r>
                        <a:rPr kumimoji="0" lang="en-US" sz="1200" b="0" u="none" strike="noStrike" kern="1200" cap="none" spc="-5" normalizeH="0" baseline="0" noProof="0">
                          <a:ln>
                            <a:noFill/>
                          </a:ln>
                          <a:solidFill>
                            <a:schemeClr val="tx1"/>
                          </a:solidFill>
                          <a:effectLst/>
                          <a:uLnTx/>
                          <a:uFillTx/>
                          <a:latin typeface="Arial" panose="020B0604020202020204" pitchFamily="34" charset="0"/>
                          <a:cs typeface="Arial" panose="020B0604020202020204" pitchFamily="34" charset="0"/>
                        </a:rPr>
                        <a:t> </a:t>
                      </a:r>
                      <a:r>
                        <a:rPr kumimoji="0" lang="en-US" sz="1200" b="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(63)</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txBody>
                  <a:tcPr marL="0" marR="0" marT="26034" marB="0" anchor="ctr"/>
                </a:tc>
                <a:tc>
                  <a:txBody>
                    <a:bodyPr/>
                    <a:lstStyle/>
                    <a:p>
                      <a:pPr marL="40640" marR="0" lvl="0" indent="0" algn="ctr" defTabSz="457200" rtl="0" eaLnBrk="1" fontAlgn="auto" latinLnBrk="0" hangingPunct="1">
                        <a:lnSpc>
                          <a:spcPct val="100000"/>
                        </a:lnSpc>
                        <a:spcBef>
                          <a:spcPts val="204"/>
                        </a:spcBef>
                        <a:spcAft>
                          <a:spcPts val="0"/>
                        </a:spcAft>
                        <a:buClrTx/>
                        <a:buSzTx/>
                        <a:buFontTx/>
                        <a:buNone/>
                        <a:tabLst/>
                        <a:defRPr/>
                      </a:pPr>
                      <a:r>
                        <a:rPr kumimoji="0" lang="en-US" sz="1200" b="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20</a:t>
                      </a:r>
                      <a:r>
                        <a:rPr kumimoji="0" lang="en-US" sz="1200" b="0" u="none" strike="noStrike" kern="1200" cap="none" spc="-5" normalizeH="0" baseline="0" noProof="0">
                          <a:ln>
                            <a:noFill/>
                          </a:ln>
                          <a:solidFill>
                            <a:schemeClr val="tx1"/>
                          </a:solidFill>
                          <a:effectLst/>
                          <a:uLnTx/>
                          <a:uFillTx/>
                          <a:latin typeface="Arial" panose="020B0604020202020204" pitchFamily="34" charset="0"/>
                          <a:cs typeface="Arial" panose="020B0604020202020204" pitchFamily="34" charset="0"/>
                        </a:rPr>
                        <a:t> </a:t>
                      </a:r>
                      <a:r>
                        <a:rPr kumimoji="0" lang="en-US" sz="1200" b="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(28)</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txBody>
                  <a:tcPr marL="0" marR="0" marT="26034" marB="0" anchor="ctr"/>
                </a:tc>
                <a:tc>
                  <a:txBody>
                    <a:bodyPr/>
                    <a:lstStyle/>
                    <a:p>
                      <a:pPr marL="40640" marR="0" lvl="0" indent="0" algn="ctr" defTabSz="457200" rtl="0" eaLnBrk="1" fontAlgn="auto" latinLnBrk="0" hangingPunct="1">
                        <a:lnSpc>
                          <a:spcPct val="100000"/>
                        </a:lnSpc>
                        <a:spcBef>
                          <a:spcPts val="204"/>
                        </a:spcBef>
                        <a:spcAft>
                          <a:spcPts val="0"/>
                        </a:spcAft>
                        <a:buClrTx/>
                        <a:buSzTx/>
                        <a:buFontTx/>
                        <a:buNone/>
                        <a:tabLst/>
                        <a:defRPr/>
                      </a:pPr>
                      <a:r>
                        <a:rPr kumimoji="0" lang="en-US" sz="1200" b="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25</a:t>
                      </a:r>
                      <a:r>
                        <a:rPr kumimoji="0" lang="en-US" sz="1200" b="0" u="none" strike="noStrike" kern="1200" cap="none" spc="-5" normalizeH="0" baseline="0" noProof="0">
                          <a:ln>
                            <a:noFill/>
                          </a:ln>
                          <a:solidFill>
                            <a:schemeClr val="tx1"/>
                          </a:solidFill>
                          <a:effectLst/>
                          <a:uLnTx/>
                          <a:uFillTx/>
                          <a:latin typeface="Arial" panose="020B0604020202020204" pitchFamily="34" charset="0"/>
                          <a:cs typeface="Arial" panose="020B0604020202020204" pitchFamily="34" charset="0"/>
                        </a:rPr>
                        <a:t> </a:t>
                      </a:r>
                      <a:r>
                        <a:rPr kumimoji="0" lang="en-US" sz="1200" b="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(32)</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txBody>
                  <a:tcPr marL="0" marR="0" marT="26034" marB="0" anchor="ctr"/>
                </a:tc>
                <a:extLst>
                  <a:ext uri="{0D108BD9-81ED-4DB2-BD59-A6C34878D82A}">
                    <a16:rowId xmlns:a16="http://schemas.microsoft.com/office/drawing/2014/main" val="169667772"/>
                  </a:ext>
                </a:extLst>
              </a:tr>
              <a:tr h="330225">
                <a:tc>
                  <a:txBody>
                    <a:bodyPr/>
                    <a:lstStyle/>
                    <a:p>
                      <a:pPr marL="86995">
                        <a:lnSpc>
                          <a:spcPct val="100000"/>
                        </a:lnSpc>
                        <a:spcBef>
                          <a:spcPts val="204"/>
                        </a:spcBef>
                      </a:pPr>
                      <a:r>
                        <a:rPr lang="en-GB" sz="1200">
                          <a:solidFill>
                            <a:schemeClr val="tx1"/>
                          </a:solidFill>
                          <a:latin typeface="Arial" panose="020B0604020202020204" pitchFamily="34" charset="0"/>
                          <a:cs typeface="Arial" panose="020B0604020202020204" pitchFamily="34" charset="0"/>
                        </a:rPr>
                        <a:t>Serious</a:t>
                      </a:r>
                      <a:r>
                        <a:rPr lang="en-GB" sz="1200" spc="-5">
                          <a:solidFill>
                            <a:schemeClr val="tx1"/>
                          </a:solidFill>
                          <a:latin typeface="Arial" panose="020B0604020202020204" pitchFamily="34" charset="0"/>
                          <a:cs typeface="Arial" panose="020B0604020202020204" pitchFamily="34" charset="0"/>
                        </a:rPr>
                        <a:t> </a:t>
                      </a:r>
                      <a:r>
                        <a:rPr lang="en-GB" sz="1200">
                          <a:solidFill>
                            <a:schemeClr val="tx1"/>
                          </a:solidFill>
                          <a:latin typeface="Arial" panose="020B0604020202020204" pitchFamily="34" charset="0"/>
                          <a:cs typeface="Arial" panose="020B0604020202020204" pitchFamily="34" charset="0"/>
                        </a:rPr>
                        <a:t>AEs</a:t>
                      </a:r>
                    </a:p>
                  </a:txBody>
                  <a:tcPr marT="26034" marB="0" anchor="ctr"/>
                </a:tc>
                <a:tc>
                  <a:txBody>
                    <a:bodyPr/>
                    <a:lstStyle/>
                    <a:p>
                      <a:pPr marL="40640" marR="0" lvl="0" indent="0" algn="ctr" rtl="0" eaLnBrk="1" fontAlgn="auto" latinLnBrk="0" hangingPunct="1">
                        <a:lnSpc>
                          <a:spcPct val="100000"/>
                        </a:lnSpc>
                        <a:spcBef>
                          <a:spcPts val="204"/>
                        </a:spcBef>
                        <a:spcAft>
                          <a:spcPts val="0"/>
                        </a:spcAft>
                        <a:buClrTx/>
                        <a:buSzTx/>
                        <a:buFontTx/>
                        <a:buNone/>
                      </a:pPr>
                      <a:r>
                        <a:rPr lang="en-US" sz="1200" b="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2 (25)</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txBody>
                  <a:tcPr marL="0" marR="0" marT="26034" marB="0" anchor="ctr"/>
                </a:tc>
                <a:tc>
                  <a:txBody>
                    <a:bodyPr/>
                    <a:lstStyle/>
                    <a:p>
                      <a:pPr marL="40640" marR="0" lvl="0" indent="0" algn="ctr" rtl="0" eaLnBrk="1" fontAlgn="auto" latinLnBrk="0" hangingPunct="1">
                        <a:lnSpc>
                          <a:spcPct val="100000"/>
                        </a:lnSpc>
                        <a:spcBef>
                          <a:spcPts val="204"/>
                        </a:spcBef>
                        <a:spcAft>
                          <a:spcPts val="0"/>
                        </a:spcAft>
                        <a:buClrTx/>
                        <a:buSzTx/>
                        <a:buFontTx/>
                        <a:buNone/>
                      </a:pPr>
                      <a:r>
                        <a:rPr lang="en-US" sz="1200" b="0" u="none" strike="noStrike" kern="1200" cap="none" spc="-5" normalizeH="0" baseline="0" noProof="0">
                          <a:ln>
                            <a:noFill/>
                          </a:ln>
                          <a:solidFill>
                            <a:schemeClr val="tx1"/>
                          </a:solidFill>
                          <a:effectLst/>
                          <a:uLnTx/>
                          <a:uFillTx/>
                          <a:latin typeface="Arial" panose="020B0604020202020204" pitchFamily="34" charset="0"/>
                          <a:cs typeface="Arial" panose="020B0604020202020204" pitchFamily="34" charset="0"/>
                        </a:rPr>
                        <a:t>7 </a:t>
                      </a:r>
                      <a:r>
                        <a:rPr lang="en-US" sz="1200" b="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(10)</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txBody>
                  <a:tcPr marL="0" marR="0" marT="26034" marB="0" anchor="ctr"/>
                </a:tc>
                <a:tc>
                  <a:txBody>
                    <a:bodyPr/>
                    <a:lstStyle/>
                    <a:p>
                      <a:pPr marL="40640" marR="0" lvl="0" indent="0" algn="ctr" rtl="0" eaLnBrk="1" fontAlgn="auto" latinLnBrk="0" hangingPunct="1">
                        <a:lnSpc>
                          <a:spcPct val="100000"/>
                        </a:lnSpc>
                        <a:spcBef>
                          <a:spcPts val="204"/>
                        </a:spcBef>
                        <a:spcAft>
                          <a:spcPts val="0"/>
                        </a:spcAft>
                        <a:buClrTx/>
                        <a:buSzTx/>
                        <a:buFontTx/>
                        <a:buNone/>
                      </a:pPr>
                      <a:r>
                        <a:rPr lang="en-US" sz="1200" b="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9 (11)</a:t>
                      </a:r>
                      <a:endParaRPr kumimoji="0" lang="en-US" sz="1200" b="0" i="0" u="none" strike="noStrike" kern="1200" cap="none" spc="0" normalizeH="0" baseline="30000" noProof="0">
                        <a:ln>
                          <a:noFill/>
                        </a:ln>
                        <a:solidFill>
                          <a:schemeClr val="tx1"/>
                        </a:solidFill>
                        <a:effectLst/>
                        <a:uLnTx/>
                        <a:uFillTx/>
                        <a:latin typeface="Arial" panose="020B0604020202020204" pitchFamily="34" charset="0"/>
                        <a:ea typeface="+mn-ea"/>
                        <a:cs typeface="Arial" panose="020B0604020202020204" pitchFamily="34" charset="0"/>
                      </a:endParaRPr>
                    </a:p>
                  </a:txBody>
                  <a:tcPr marL="0" marR="0" marT="26034" marB="0" anchor="ctr"/>
                </a:tc>
                <a:extLst>
                  <a:ext uri="{0D108BD9-81ED-4DB2-BD59-A6C34878D82A}">
                    <a16:rowId xmlns:a16="http://schemas.microsoft.com/office/drawing/2014/main" val="4136769024"/>
                  </a:ext>
                </a:extLst>
              </a:tr>
              <a:tr h="330225">
                <a:tc>
                  <a:txBody>
                    <a:bodyPr/>
                    <a:lstStyle/>
                    <a:p>
                      <a:pPr marL="86995">
                        <a:lnSpc>
                          <a:spcPct val="100000"/>
                        </a:lnSpc>
                        <a:spcBef>
                          <a:spcPts val="204"/>
                        </a:spcBef>
                      </a:pPr>
                      <a:r>
                        <a:rPr lang="en-GB" sz="1200" spc="10">
                          <a:solidFill>
                            <a:schemeClr val="tx1"/>
                          </a:solidFill>
                          <a:latin typeface="Arial" panose="020B0604020202020204" pitchFamily="34" charset="0"/>
                          <a:cs typeface="Arial" panose="020B0604020202020204" pitchFamily="34" charset="0"/>
                        </a:rPr>
                        <a:t>Leading</a:t>
                      </a:r>
                      <a:r>
                        <a:rPr lang="en-GB" sz="1200" spc="-25">
                          <a:solidFill>
                            <a:schemeClr val="tx1"/>
                          </a:solidFill>
                          <a:latin typeface="Arial" panose="020B0604020202020204" pitchFamily="34" charset="0"/>
                          <a:cs typeface="Arial" panose="020B0604020202020204" pitchFamily="34" charset="0"/>
                        </a:rPr>
                        <a:t> </a:t>
                      </a:r>
                      <a:r>
                        <a:rPr lang="en-GB" sz="1200" spc="20">
                          <a:solidFill>
                            <a:schemeClr val="tx1"/>
                          </a:solidFill>
                          <a:latin typeface="Arial" panose="020B0604020202020204" pitchFamily="34" charset="0"/>
                          <a:cs typeface="Arial" panose="020B0604020202020204" pitchFamily="34" charset="0"/>
                        </a:rPr>
                        <a:t>to</a:t>
                      </a:r>
                      <a:r>
                        <a:rPr lang="en-GB" sz="1200" spc="-25">
                          <a:solidFill>
                            <a:schemeClr val="tx1"/>
                          </a:solidFill>
                          <a:latin typeface="Arial" panose="020B0604020202020204" pitchFamily="34" charset="0"/>
                          <a:cs typeface="Arial" panose="020B0604020202020204" pitchFamily="34" charset="0"/>
                        </a:rPr>
                        <a:t> </a:t>
                      </a:r>
                      <a:r>
                        <a:rPr lang="en-GB" sz="1200" spc="15">
                          <a:solidFill>
                            <a:schemeClr val="tx1"/>
                          </a:solidFill>
                          <a:latin typeface="Arial" panose="020B0604020202020204" pitchFamily="34" charset="0"/>
                          <a:cs typeface="Arial" panose="020B0604020202020204" pitchFamily="34" charset="0"/>
                        </a:rPr>
                        <a:t>death</a:t>
                      </a:r>
                      <a:endParaRPr lang="en-GB" sz="1200">
                        <a:solidFill>
                          <a:schemeClr val="tx1"/>
                        </a:solidFill>
                        <a:latin typeface="Arial" panose="020B0604020202020204" pitchFamily="34" charset="0"/>
                        <a:cs typeface="Arial" panose="020B0604020202020204" pitchFamily="34" charset="0"/>
                      </a:endParaRPr>
                    </a:p>
                  </a:txBody>
                  <a:tcPr marT="26034" marB="0" anchor="ctr"/>
                </a:tc>
                <a:tc>
                  <a:txBody>
                    <a:bodyPr/>
                    <a:lstStyle/>
                    <a:p>
                      <a:pPr marL="40640" marR="0" lvl="0" indent="0" algn="ctr" rtl="0" eaLnBrk="1" fontAlgn="auto" latinLnBrk="0" hangingPunct="1">
                        <a:lnSpc>
                          <a:spcPct val="100000"/>
                        </a:lnSpc>
                        <a:spcBef>
                          <a:spcPts val="204"/>
                        </a:spcBef>
                        <a:spcAft>
                          <a:spcPts val="0"/>
                        </a:spcAft>
                        <a:buClrTx/>
                        <a:buSzTx/>
                        <a:buFontTx/>
                        <a:buNone/>
                      </a:pPr>
                      <a:r>
                        <a:rPr lang="en-US" sz="1200" b="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0</a:t>
                      </a:r>
                      <a:endParaRPr kumimoji="0" lang="en-US" sz="1200" b="0" i="0" u="none" strike="sng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txBody>
                  <a:tcPr marL="0" marR="0" marT="26034" marB="0" anchor="ctr"/>
                </a:tc>
                <a:tc>
                  <a:txBody>
                    <a:bodyPr/>
                    <a:lstStyle/>
                    <a:p>
                      <a:pPr marL="40640" marR="0" lvl="0" indent="0" algn="ctr" rtl="0" eaLnBrk="1" fontAlgn="auto" latinLnBrk="0" hangingPunct="1">
                        <a:lnSpc>
                          <a:spcPct val="100000"/>
                        </a:lnSpc>
                        <a:spcBef>
                          <a:spcPts val="204"/>
                        </a:spcBef>
                        <a:spcAft>
                          <a:spcPts val="0"/>
                        </a:spcAft>
                        <a:buClrTx/>
                        <a:buSzTx/>
                        <a:buFontTx/>
                        <a:buNone/>
                      </a:pPr>
                      <a:r>
                        <a:rPr lang="en-US" sz="1200" b="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0</a:t>
                      </a:r>
                      <a:endParaRPr kumimoji="0" lang="en-US" sz="1200" b="0" i="0" u="none" strike="sng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txBody>
                  <a:tcPr marL="0" marR="0" marT="26034" marB="0" anchor="ctr"/>
                </a:tc>
                <a:tc>
                  <a:txBody>
                    <a:bodyPr/>
                    <a:lstStyle/>
                    <a:p>
                      <a:pPr marL="40640" marR="0" lvl="0" indent="0" algn="ctr" rtl="0" eaLnBrk="1" fontAlgn="auto" latinLnBrk="0" hangingPunct="1">
                        <a:lnSpc>
                          <a:spcPct val="100000"/>
                        </a:lnSpc>
                        <a:spcBef>
                          <a:spcPts val="204"/>
                        </a:spcBef>
                        <a:spcAft>
                          <a:spcPts val="0"/>
                        </a:spcAft>
                        <a:buClrTx/>
                        <a:buSzTx/>
                        <a:buFontTx/>
                        <a:buNone/>
                      </a:pPr>
                      <a:r>
                        <a:rPr lang="en-US" sz="1200" b="0" u="none" strike="noStrike" kern="1200" cap="none" spc="-5" normalizeH="0" baseline="0" noProof="0">
                          <a:ln>
                            <a:noFill/>
                          </a:ln>
                          <a:solidFill>
                            <a:schemeClr val="tx1"/>
                          </a:solidFill>
                          <a:effectLst/>
                          <a:uLnTx/>
                          <a:uFillTx/>
                          <a:latin typeface="Arial" panose="020B0604020202020204" pitchFamily="34" charset="0"/>
                          <a:cs typeface="Arial" panose="020B0604020202020204" pitchFamily="34" charset="0"/>
                        </a:rPr>
                        <a:t>0</a:t>
                      </a:r>
                      <a:endParaRPr kumimoji="0" lang="en-US" sz="1200" b="0" i="0" u="none" strike="sng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txBody>
                  <a:tcPr marL="0" marR="0" marT="26034" marB="0" anchor="ctr"/>
                </a:tc>
                <a:extLst>
                  <a:ext uri="{0D108BD9-81ED-4DB2-BD59-A6C34878D82A}">
                    <a16:rowId xmlns:a16="http://schemas.microsoft.com/office/drawing/2014/main" val="1786980502"/>
                  </a:ext>
                </a:extLst>
              </a:tr>
              <a:tr h="330225">
                <a:tc>
                  <a:txBody>
                    <a:bodyPr/>
                    <a:lstStyle/>
                    <a:p>
                      <a:pPr marL="86995">
                        <a:lnSpc>
                          <a:spcPct val="100000"/>
                        </a:lnSpc>
                        <a:spcBef>
                          <a:spcPts val="204"/>
                        </a:spcBef>
                      </a:pPr>
                      <a:r>
                        <a:rPr lang="en-US" sz="1200" b="1">
                          <a:solidFill>
                            <a:schemeClr val="tx1"/>
                          </a:solidFill>
                          <a:latin typeface="Arial" panose="020B0604020202020204" pitchFamily="34" charset="0"/>
                          <a:cs typeface="Arial" panose="020B0604020202020204" pitchFamily="34" charset="0"/>
                        </a:rPr>
                        <a:t>Treated with BGB-11417</a:t>
                      </a:r>
                    </a:p>
                  </a:txBody>
                  <a:tcPr marT="26034" marB="0" anchor="ctr"/>
                </a:tc>
                <a:tc>
                  <a:txBody>
                    <a:bodyPr/>
                    <a:lstStyle/>
                    <a:p>
                      <a:pPr marL="40640" marR="0" lvl="0" indent="0" algn="ctr" rtl="0" eaLnBrk="1" fontAlgn="auto" latinLnBrk="0" hangingPunct="1">
                        <a:lnSpc>
                          <a:spcPct val="100000"/>
                        </a:lnSpc>
                        <a:spcBef>
                          <a:spcPts val="204"/>
                        </a:spcBef>
                        <a:spcAft>
                          <a:spcPts val="0"/>
                        </a:spcAft>
                        <a:buClrTx/>
                        <a:buSzTx/>
                        <a:buFontTx/>
                        <a:buNone/>
                      </a:pPr>
                      <a:r>
                        <a:rPr kumimoji="0" lang="en-US" sz="1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8</a:t>
                      </a:r>
                    </a:p>
                  </a:txBody>
                  <a:tcPr marL="0" marR="0" marT="26034" marB="0" anchor="ctr"/>
                </a:tc>
                <a:tc>
                  <a:txBody>
                    <a:bodyPr/>
                    <a:lstStyle/>
                    <a:p>
                      <a:pPr marL="40640" marR="0" lvl="0" indent="0" algn="ctr" rtl="0" eaLnBrk="1" fontAlgn="auto" latinLnBrk="0" hangingPunct="1">
                        <a:lnSpc>
                          <a:spcPct val="100000"/>
                        </a:lnSpc>
                        <a:spcBef>
                          <a:spcPts val="204"/>
                        </a:spcBef>
                        <a:spcAft>
                          <a:spcPts val="0"/>
                        </a:spcAft>
                        <a:buClrTx/>
                        <a:buSzTx/>
                        <a:buFontTx/>
                        <a:buNone/>
                      </a:pPr>
                      <a:r>
                        <a:rPr kumimoji="0" lang="en-US" sz="1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50</a:t>
                      </a:r>
                    </a:p>
                  </a:txBody>
                  <a:tcPr marL="0" marR="0" marT="26034" marB="0" anchor="ctr"/>
                </a:tc>
                <a:tc>
                  <a:txBody>
                    <a:bodyPr/>
                    <a:lstStyle/>
                    <a:p>
                      <a:pPr marL="40640" marR="0" lvl="0" indent="0" algn="ctr" rtl="0" eaLnBrk="1" fontAlgn="auto" latinLnBrk="0" hangingPunct="1">
                        <a:lnSpc>
                          <a:spcPct val="100000"/>
                        </a:lnSpc>
                        <a:spcBef>
                          <a:spcPts val="204"/>
                        </a:spcBef>
                        <a:spcAft>
                          <a:spcPts val="0"/>
                        </a:spcAft>
                        <a:buClrTx/>
                        <a:buSzTx/>
                        <a:buFontTx/>
                        <a:buNone/>
                      </a:pPr>
                      <a:r>
                        <a:rPr kumimoji="0" lang="en-US" sz="1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58</a:t>
                      </a:r>
                    </a:p>
                  </a:txBody>
                  <a:tcPr marL="0" marR="0" marT="26034" marB="0" anchor="ctr"/>
                </a:tc>
                <a:extLst>
                  <a:ext uri="{0D108BD9-81ED-4DB2-BD59-A6C34878D82A}">
                    <a16:rowId xmlns:a16="http://schemas.microsoft.com/office/drawing/2014/main" val="944029431"/>
                  </a:ext>
                </a:extLst>
              </a:tr>
              <a:tr h="330225">
                <a:tc>
                  <a:txBody>
                    <a:bodyPr/>
                    <a:lstStyle/>
                    <a:p>
                      <a:pPr marL="544195" lvl="1">
                        <a:lnSpc>
                          <a:spcPct val="100000"/>
                        </a:lnSpc>
                        <a:spcBef>
                          <a:spcPts val="204"/>
                        </a:spcBef>
                      </a:pPr>
                      <a:r>
                        <a:rPr lang="en-US" sz="1200" spc="10">
                          <a:solidFill>
                            <a:schemeClr val="tx1"/>
                          </a:solidFill>
                          <a:latin typeface="Arial" panose="020B0604020202020204" pitchFamily="34" charset="0"/>
                          <a:cs typeface="Arial" panose="020B0604020202020204" pitchFamily="34" charset="0"/>
                        </a:rPr>
                        <a:t>Leading</a:t>
                      </a:r>
                      <a:r>
                        <a:rPr lang="en-US" sz="1200" spc="-15">
                          <a:solidFill>
                            <a:schemeClr val="tx1"/>
                          </a:solidFill>
                          <a:latin typeface="Arial" panose="020B0604020202020204" pitchFamily="34" charset="0"/>
                          <a:cs typeface="Arial" panose="020B0604020202020204" pitchFamily="34" charset="0"/>
                        </a:rPr>
                        <a:t> </a:t>
                      </a:r>
                      <a:r>
                        <a:rPr lang="en-US" sz="1200" spc="20">
                          <a:solidFill>
                            <a:schemeClr val="tx1"/>
                          </a:solidFill>
                          <a:latin typeface="Arial" panose="020B0604020202020204" pitchFamily="34" charset="0"/>
                          <a:cs typeface="Arial" panose="020B0604020202020204" pitchFamily="34" charset="0"/>
                        </a:rPr>
                        <a:t>to</a:t>
                      </a:r>
                      <a:r>
                        <a:rPr lang="en-US" sz="1200" spc="-15">
                          <a:solidFill>
                            <a:schemeClr val="tx1"/>
                          </a:solidFill>
                          <a:latin typeface="Arial" panose="020B0604020202020204" pitchFamily="34" charset="0"/>
                          <a:cs typeface="Arial" panose="020B0604020202020204" pitchFamily="34" charset="0"/>
                        </a:rPr>
                        <a:t> </a:t>
                      </a:r>
                      <a:r>
                        <a:rPr lang="en-US" sz="1200" spc="20">
                          <a:solidFill>
                            <a:schemeClr val="tx1"/>
                          </a:solidFill>
                          <a:latin typeface="Arial" panose="020B0604020202020204" pitchFamily="34" charset="0"/>
                          <a:cs typeface="Arial" panose="020B0604020202020204" pitchFamily="34" charset="0"/>
                        </a:rPr>
                        <a:t>hold</a:t>
                      </a:r>
                      <a:r>
                        <a:rPr lang="en-US" sz="1200" spc="-10">
                          <a:solidFill>
                            <a:schemeClr val="tx1"/>
                          </a:solidFill>
                          <a:latin typeface="Arial" panose="020B0604020202020204" pitchFamily="34" charset="0"/>
                          <a:cs typeface="Arial" panose="020B0604020202020204" pitchFamily="34" charset="0"/>
                        </a:rPr>
                        <a:t> </a:t>
                      </a:r>
                      <a:r>
                        <a:rPr lang="en-US" sz="1200" spc="20">
                          <a:solidFill>
                            <a:schemeClr val="tx1"/>
                          </a:solidFill>
                          <a:latin typeface="Arial" panose="020B0604020202020204" pitchFamily="34" charset="0"/>
                          <a:cs typeface="Arial" panose="020B0604020202020204" pitchFamily="34" charset="0"/>
                        </a:rPr>
                        <a:t>of</a:t>
                      </a:r>
                      <a:r>
                        <a:rPr lang="en-US" sz="1200" spc="-15">
                          <a:solidFill>
                            <a:schemeClr val="tx1"/>
                          </a:solidFill>
                          <a:latin typeface="Arial" panose="020B0604020202020204" pitchFamily="34" charset="0"/>
                          <a:cs typeface="Arial" panose="020B0604020202020204" pitchFamily="34" charset="0"/>
                        </a:rPr>
                        <a:t> </a:t>
                      </a:r>
                      <a:r>
                        <a:rPr lang="en-US" sz="1200" spc="-35">
                          <a:solidFill>
                            <a:schemeClr val="tx1"/>
                          </a:solidFill>
                          <a:latin typeface="Arial" panose="020B0604020202020204" pitchFamily="34" charset="0"/>
                          <a:cs typeface="Arial" panose="020B0604020202020204" pitchFamily="34" charset="0"/>
                        </a:rPr>
                        <a:t>BGB-11417</a:t>
                      </a:r>
                      <a:endParaRPr lang="en-US" sz="1200">
                        <a:solidFill>
                          <a:schemeClr val="tx1"/>
                        </a:solidFill>
                        <a:latin typeface="Arial" panose="020B0604020202020204" pitchFamily="34" charset="0"/>
                        <a:cs typeface="Arial" panose="020B0604020202020204" pitchFamily="34" charset="0"/>
                      </a:endParaRPr>
                    </a:p>
                  </a:txBody>
                  <a:tcPr marT="26034" marB="0" anchor="ctr"/>
                </a:tc>
                <a:tc>
                  <a:txBody>
                    <a:bodyPr/>
                    <a:lstStyle/>
                    <a:p>
                      <a:pPr marL="40640" marR="0" lvl="0" indent="0" algn="ctr" rtl="0" eaLnBrk="1" fontAlgn="auto" latinLnBrk="0" hangingPunct="1">
                        <a:lnSpc>
                          <a:spcPct val="100000"/>
                        </a:lnSpc>
                        <a:spcBef>
                          <a:spcPts val="204"/>
                        </a:spcBef>
                        <a:spcAft>
                          <a:spcPts val="0"/>
                        </a:spcAft>
                        <a:buClrTx/>
                        <a:buSzTx/>
                        <a:buFontTx/>
                        <a:buNone/>
                      </a:pPr>
                      <a:r>
                        <a:rPr lang="en-US" sz="1200" b="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5 (62.5)</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txBody>
                  <a:tcPr marL="0" marR="0" marT="26034" marB="0" anchor="ctr"/>
                </a:tc>
                <a:tc>
                  <a:txBody>
                    <a:bodyPr/>
                    <a:lstStyle/>
                    <a:p>
                      <a:pPr marL="40640" marR="0" lvl="0" indent="0" algn="ctr" rtl="0" eaLnBrk="1" fontAlgn="auto" latinLnBrk="0" hangingPunct="1">
                        <a:lnSpc>
                          <a:spcPct val="100000"/>
                        </a:lnSpc>
                        <a:spcBef>
                          <a:spcPts val="204"/>
                        </a:spcBef>
                        <a:spcAft>
                          <a:spcPts val="0"/>
                        </a:spcAft>
                        <a:buClrTx/>
                        <a:buSzTx/>
                        <a:buFontTx/>
                        <a:buNone/>
                      </a:pPr>
                      <a:r>
                        <a:rPr lang="en-US" sz="1200" b="0" u="none" strike="noStrike" kern="1200" cap="none" spc="-5" normalizeH="0" baseline="0" noProof="0">
                          <a:ln>
                            <a:noFill/>
                          </a:ln>
                          <a:solidFill>
                            <a:schemeClr val="tx1"/>
                          </a:solidFill>
                          <a:effectLst/>
                          <a:uLnTx/>
                          <a:uFillTx/>
                          <a:latin typeface="Arial" panose="020B0604020202020204" pitchFamily="34" charset="0"/>
                          <a:cs typeface="Arial" panose="020B0604020202020204" pitchFamily="34" charset="0"/>
                        </a:rPr>
                        <a:t>14 </a:t>
                      </a:r>
                      <a:r>
                        <a:rPr lang="en-US" sz="1200" b="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(28)</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txBody>
                  <a:tcPr marL="0" marR="0" marT="26034" marB="0" anchor="ctr"/>
                </a:tc>
                <a:tc>
                  <a:txBody>
                    <a:bodyPr/>
                    <a:lstStyle/>
                    <a:p>
                      <a:pPr marL="40640" marR="0" lvl="0" indent="0" algn="ctr" rtl="0" eaLnBrk="1" fontAlgn="auto" latinLnBrk="0" hangingPunct="1">
                        <a:lnSpc>
                          <a:spcPct val="100000"/>
                        </a:lnSpc>
                        <a:spcBef>
                          <a:spcPts val="204"/>
                        </a:spcBef>
                        <a:spcAft>
                          <a:spcPts val="0"/>
                        </a:spcAft>
                        <a:buClrTx/>
                        <a:buSzTx/>
                        <a:buFontTx/>
                        <a:buNone/>
                      </a:pPr>
                      <a:r>
                        <a:rPr lang="en-US" sz="1200" b="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19 (33)</a:t>
                      </a:r>
                      <a:endParaRPr kumimoji="0" lang="en-US" sz="1200" b="0" i="0" u="none" strike="noStrike" kern="1200" cap="none" spc="0" normalizeH="0" baseline="30000" noProof="0">
                        <a:ln>
                          <a:noFill/>
                        </a:ln>
                        <a:solidFill>
                          <a:schemeClr val="tx1"/>
                        </a:solidFill>
                        <a:effectLst/>
                        <a:uLnTx/>
                        <a:uFillTx/>
                        <a:latin typeface="Arial" panose="020B0604020202020204" pitchFamily="34" charset="0"/>
                        <a:ea typeface="+mn-ea"/>
                        <a:cs typeface="Arial" panose="020B0604020202020204" pitchFamily="34" charset="0"/>
                      </a:endParaRPr>
                    </a:p>
                  </a:txBody>
                  <a:tcPr marL="0" marR="0" marT="26034" marB="0" anchor="ctr"/>
                </a:tc>
                <a:extLst>
                  <a:ext uri="{0D108BD9-81ED-4DB2-BD59-A6C34878D82A}">
                    <a16:rowId xmlns:a16="http://schemas.microsoft.com/office/drawing/2014/main" val="182775068"/>
                  </a:ext>
                </a:extLst>
              </a:tr>
              <a:tr h="330225">
                <a:tc>
                  <a:txBody>
                    <a:bodyPr/>
                    <a:lstStyle/>
                    <a:p>
                      <a:pPr marL="544195" marR="109855" lvl="1">
                        <a:lnSpc>
                          <a:spcPct val="104299"/>
                        </a:lnSpc>
                        <a:spcBef>
                          <a:spcPts val="180"/>
                        </a:spcBef>
                      </a:pPr>
                      <a:r>
                        <a:rPr lang="en-US" sz="1200" spc="10">
                          <a:solidFill>
                            <a:schemeClr val="tx1"/>
                          </a:solidFill>
                          <a:latin typeface="Arial" panose="020B0604020202020204" pitchFamily="34" charset="0"/>
                          <a:cs typeface="Arial" panose="020B0604020202020204" pitchFamily="34" charset="0"/>
                        </a:rPr>
                        <a:t>Leading</a:t>
                      </a:r>
                      <a:r>
                        <a:rPr lang="en-US" sz="1200" spc="-15">
                          <a:solidFill>
                            <a:schemeClr val="tx1"/>
                          </a:solidFill>
                          <a:latin typeface="Arial" panose="020B0604020202020204" pitchFamily="34" charset="0"/>
                          <a:cs typeface="Arial" panose="020B0604020202020204" pitchFamily="34" charset="0"/>
                        </a:rPr>
                        <a:t> </a:t>
                      </a:r>
                      <a:r>
                        <a:rPr lang="en-US" sz="1200" spc="20">
                          <a:solidFill>
                            <a:schemeClr val="tx1"/>
                          </a:solidFill>
                          <a:latin typeface="Arial" panose="020B0604020202020204" pitchFamily="34" charset="0"/>
                          <a:cs typeface="Arial" panose="020B0604020202020204" pitchFamily="34" charset="0"/>
                        </a:rPr>
                        <a:t>to</a:t>
                      </a:r>
                      <a:r>
                        <a:rPr lang="en-US" sz="1200" spc="-10">
                          <a:solidFill>
                            <a:schemeClr val="tx1"/>
                          </a:solidFill>
                          <a:latin typeface="Arial" panose="020B0604020202020204" pitchFamily="34" charset="0"/>
                          <a:cs typeface="Arial" panose="020B0604020202020204" pitchFamily="34" charset="0"/>
                        </a:rPr>
                        <a:t> </a:t>
                      </a:r>
                      <a:r>
                        <a:rPr lang="en-US" sz="1200" spc="15">
                          <a:solidFill>
                            <a:schemeClr val="tx1"/>
                          </a:solidFill>
                          <a:latin typeface="Arial" panose="020B0604020202020204" pitchFamily="34" charset="0"/>
                          <a:cs typeface="Arial" panose="020B0604020202020204" pitchFamily="34" charset="0"/>
                        </a:rPr>
                        <a:t>dose</a:t>
                      </a:r>
                      <a:r>
                        <a:rPr lang="en-US" sz="1200" spc="-10">
                          <a:solidFill>
                            <a:schemeClr val="tx1"/>
                          </a:solidFill>
                          <a:latin typeface="Arial" panose="020B0604020202020204" pitchFamily="34" charset="0"/>
                          <a:cs typeface="Arial" panose="020B0604020202020204" pitchFamily="34" charset="0"/>
                        </a:rPr>
                        <a:t> </a:t>
                      </a:r>
                      <a:r>
                        <a:rPr lang="en-US" sz="1200" spc="15">
                          <a:solidFill>
                            <a:schemeClr val="tx1"/>
                          </a:solidFill>
                          <a:latin typeface="Arial" panose="020B0604020202020204" pitchFamily="34" charset="0"/>
                          <a:cs typeface="Arial" panose="020B0604020202020204" pitchFamily="34" charset="0"/>
                        </a:rPr>
                        <a:t>reduction</a:t>
                      </a:r>
                      <a:r>
                        <a:rPr lang="en-US" sz="1200" spc="-15">
                          <a:solidFill>
                            <a:schemeClr val="tx1"/>
                          </a:solidFill>
                          <a:latin typeface="Arial" panose="020B0604020202020204" pitchFamily="34" charset="0"/>
                          <a:cs typeface="Arial" panose="020B0604020202020204" pitchFamily="34" charset="0"/>
                        </a:rPr>
                        <a:t> </a:t>
                      </a:r>
                      <a:r>
                        <a:rPr lang="en-US" sz="1200" spc="20">
                          <a:solidFill>
                            <a:schemeClr val="tx1"/>
                          </a:solidFill>
                          <a:latin typeface="Arial" panose="020B0604020202020204" pitchFamily="34" charset="0"/>
                          <a:cs typeface="Arial" panose="020B0604020202020204" pitchFamily="34" charset="0"/>
                        </a:rPr>
                        <a:t>of </a:t>
                      </a:r>
                      <a:r>
                        <a:rPr lang="en-US" sz="1200" spc="-35">
                          <a:solidFill>
                            <a:schemeClr val="tx1"/>
                          </a:solidFill>
                          <a:latin typeface="Arial" panose="020B0604020202020204" pitchFamily="34" charset="0"/>
                          <a:cs typeface="Arial" panose="020B0604020202020204" pitchFamily="34" charset="0"/>
                        </a:rPr>
                        <a:t>BGB-11417</a:t>
                      </a:r>
                      <a:endParaRPr lang="en-US" sz="1200">
                        <a:solidFill>
                          <a:schemeClr val="tx1"/>
                        </a:solidFill>
                        <a:latin typeface="Arial" panose="020B0604020202020204" pitchFamily="34" charset="0"/>
                        <a:cs typeface="Arial" panose="020B0604020202020204" pitchFamily="34" charset="0"/>
                      </a:endParaRPr>
                    </a:p>
                  </a:txBody>
                  <a:tcPr marT="22860" marB="0" anchor="ctr"/>
                </a:tc>
                <a:tc>
                  <a:txBody>
                    <a:bodyPr/>
                    <a:lstStyle/>
                    <a:p>
                      <a:pPr marL="40640" marR="0" lvl="0" indent="0" algn="ctr" rtl="0" eaLnBrk="1" fontAlgn="auto" latinLnBrk="0" hangingPunct="1">
                        <a:lnSpc>
                          <a:spcPct val="100000"/>
                        </a:lnSpc>
                        <a:spcBef>
                          <a:spcPts val="204"/>
                        </a:spcBef>
                        <a:spcAft>
                          <a:spcPts val="0"/>
                        </a:spcAft>
                        <a:buClrTx/>
                        <a:buSzTx/>
                        <a:buFontTx/>
                        <a:buNone/>
                      </a:pPr>
                      <a:r>
                        <a:rPr lang="en-US" sz="1200" b="0" u="none" strike="noStrike" kern="1200" cap="none" spc="-5" normalizeH="0" baseline="0" noProof="0">
                          <a:ln>
                            <a:noFill/>
                          </a:ln>
                          <a:solidFill>
                            <a:schemeClr val="tx1"/>
                          </a:solidFill>
                          <a:effectLst/>
                          <a:uLnTx/>
                          <a:uFillTx/>
                          <a:latin typeface="Arial" panose="020B0604020202020204" pitchFamily="34" charset="0"/>
                          <a:cs typeface="Arial" panose="020B0604020202020204" pitchFamily="34" charset="0"/>
                        </a:rPr>
                        <a:t>0</a:t>
                      </a:r>
                      <a:endParaRPr kumimoji="0" lang="en-US" sz="1200" b="0" i="0" u="none" strike="sng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txBody>
                  <a:tcPr marL="0" marR="0" marT="66040" marB="0" anchor="ctr"/>
                </a:tc>
                <a:tc>
                  <a:txBody>
                    <a:bodyPr/>
                    <a:lstStyle/>
                    <a:p>
                      <a:pPr marL="40640" marR="0" lvl="0" indent="0" algn="ctr" rtl="0" eaLnBrk="1" fontAlgn="auto" latinLnBrk="0" hangingPunct="1">
                        <a:lnSpc>
                          <a:spcPct val="100000"/>
                        </a:lnSpc>
                        <a:spcBef>
                          <a:spcPts val="204"/>
                        </a:spcBef>
                        <a:spcAft>
                          <a:spcPts val="0"/>
                        </a:spcAft>
                        <a:buClrTx/>
                        <a:buSzTx/>
                        <a:buFontTx/>
                        <a:buNone/>
                      </a:pPr>
                      <a:r>
                        <a:rPr lang="en-US" sz="1200" b="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1 (2)</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txBody>
                  <a:tcPr marL="0" marR="0" marT="66040" marB="0" anchor="ctr"/>
                </a:tc>
                <a:tc>
                  <a:txBody>
                    <a:bodyPr/>
                    <a:lstStyle/>
                    <a:p>
                      <a:pPr marL="40640" marR="0" lvl="0" indent="0" algn="ctr" rtl="0" eaLnBrk="1" fontAlgn="auto" latinLnBrk="0" hangingPunct="1">
                        <a:lnSpc>
                          <a:spcPct val="100000"/>
                        </a:lnSpc>
                        <a:spcBef>
                          <a:spcPts val="204"/>
                        </a:spcBef>
                        <a:spcAft>
                          <a:spcPts val="0"/>
                        </a:spcAft>
                        <a:buClrTx/>
                        <a:buSzTx/>
                        <a:buFontTx/>
                        <a:buNone/>
                      </a:pPr>
                      <a:r>
                        <a:rPr lang="en-US" sz="1200" b="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1 (2)</a:t>
                      </a:r>
                      <a:endParaRPr kumimoji="0" lang="en-US" sz="1200" b="0" i="0" u="none" strike="noStrike" kern="1200" cap="none" spc="0" normalizeH="0" baseline="30000" noProof="0">
                        <a:ln>
                          <a:noFill/>
                        </a:ln>
                        <a:solidFill>
                          <a:schemeClr val="tx1"/>
                        </a:solidFill>
                        <a:effectLst/>
                        <a:uLnTx/>
                        <a:uFillTx/>
                        <a:latin typeface="Arial" panose="020B0604020202020204" pitchFamily="34" charset="0"/>
                        <a:ea typeface="+mn-ea"/>
                        <a:cs typeface="Arial" panose="020B0604020202020204" pitchFamily="34" charset="0"/>
                      </a:endParaRPr>
                    </a:p>
                  </a:txBody>
                  <a:tcPr marL="0" marR="0" marT="66040" marB="0" anchor="ctr"/>
                </a:tc>
                <a:extLst>
                  <a:ext uri="{0D108BD9-81ED-4DB2-BD59-A6C34878D82A}">
                    <a16:rowId xmlns:a16="http://schemas.microsoft.com/office/drawing/2014/main" val="3639480179"/>
                  </a:ext>
                </a:extLst>
              </a:tr>
              <a:tr h="330225">
                <a:tc>
                  <a:txBody>
                    <a:bodyPr/>
                    <a:lstStyle/>
                    <a:p>
                      <a:pPr marL="544195" marR="103505" lvl="1">
                        <a:lnSpc>
                          <a:spcPct val="104299"/>
                        </a:lnSpc>
                        <a:spcBef>
                          <a:spcPts val="180"/>
                        </a:spcBef>
                      </a:pPr>
                      <a:r>
                        <a:rPr lang="en-US" sz="1200" spc="10">
                          <a:solidFill>
                            <a:schemeClr val="tx1"/>
                          </a:solidFill>
                          <a:latin typeface="Arial" panose="020B0604020202020204" pitchFamily="34" charset="0"/>
                          <a:cs typeface="Arial" panose="020B0604020202020204" pitchFamily="34" charset="0"/>
                        </a:rPr>
                        <a:t>Leading</a:t>
                      </a:r>
                      <a:r>
                        <a:rPr lang="en-US" sz="1200" spc="-30">
                          <a:solidFill>
                            <a:schemeClr val="tx1"/>
                          </a:solidFill>
                          <a:latin typeface="Arial" panose="020B0604020202020204" pitchFamily="34" charset="0"/>
                          <a:cs typeface="Arial" panose="020B0604020202020204" pitchFamily="34" charset="0"/>
                        </a:rPr>
                        <a:t> </a:t>
                      </a:r>
                      <a:r>
                        <a:rPr lang="en-US" sz="1200" spc="20">
                          <a:solidFill>
                            <a:schemeClr val="tx1"/>
                          </a:solidFill>
                          <a:latin typeface="Arial" panose="020B0604020202020204" pitchFamily="34" charset="0"/>
                          <a:cs typeface="Arial" panose="020B0604020202020204" pitchFamily="34" charset="0"/>
                        </a:rPr>
                        <a:t>to</a:t>
                      </a:r>
                      <a:r>
                        <a:rPr lang="en-US" sz="1200" spc="-25">
                          <a:solidFill>
                            <a:schemeClr val="tx1"/>
                          </a:solidFill>
                          <a:latin typeface="Arial" panose="020B0604020202020204" pitchFamily="34" charset="0"/>
                          <a:cs typeface="Arial" panose="020B0604020202020204" pitchFamily="34" charset="0"/>
                        </a:rPr>
                        <a:t> </a:t>
                      </a:r>
                      <a:r>
                        <a:rPr lang="en-US" sz="1200" spc="15">
                          <a:solidFill>
                            <a:schemeClr val="tx1"/>
                          </a:solidFill>
                          <a:latin typeface="Arial" panose="020B0604020202020204" pitchFamily="34" charset="0"/>
                          <a:cs typeface="Arial" panose="020B0604020202020204" pitchFamily="34" charset="0"/>
                        </a:rPr>
                        <a:t>discontinuation</a:t>
                      </a:r>
                      <a:r>
                        <a:rPr lang="en-US" sz="1200" spc="-30">
                          <a:solidFill>
                            <a:schemeClr val="tx1"/>
                          </a:solidFill>
                          <a:latin typeface="Arial" panose="020B0604020202020204" pitchFamily="34" charset="0"/>
                          <a:cs typeface="Arial" panose="020B0604020202020204" pitchFamily="34" charset="0"/>
                        </a:rPr>
                        <a:t> </a:t>
                      </a:r>
                      <a:r>
                        <a:rPr lang="en-US" sz="1200" spc="20">
                          <a:solidFill>
                            <a:schemeClr val="tx1"/>
                          </a:solidFill>
                          <a:latin typeface="Arial" panose="020B0604020202020204" pitchFamily="34" charset="0"/>
                          <a:cs typeface="Arial" panose="020B0604020202020204" pitchFamily="34" charset="0"/>
                        </a:rPr>
                        <a:t>of </a:t>
                      </a:r>
                      <a:r>
                        <a:rPr lang="en-US" sz="1200" spc="-120">
                          <a:solidFill>
                            <a:schemeClr val="tx1"/>
                          </a:solidFill>
                          <a:latin typeface="Arial" panose="020B0604020202020204" pitchFamily="34" charset="0"/>
                          <a:cs typeface="Arial" panose="020B0604020202020204" pitchFamily="34" charset="0"/>
                        </a:rPr>
                        <a:t> </a:t>
                      </a:r>
                      <a:r>
                        <a:rPr lang="en-US" sz="1200" spc="-35">
                          <a:solidFill>
                            <a:schemeClr val="tx1"/>
                          </a:solidFill>
                          <a:latin typeface="Arial" panose="020B0604020202020204" pitchFamily="34" charset="0"/>
                          <a:cs typeface="Arial" panose="020B0604020202020204" pitchFamily="34" charset="0"/>
                        </a:rPr>
                        <a:t>BGB-11417</a:t>
                      </a:r>
                      <a:endParaRPr lang="en-US" sz="1200">
                        <a:solidFill>
                          <a:schemeClr val="tx1"/>
                        </a:solidFill>
                        <a:latin typeface="Arial" panose="020B0604020202020204" pitchFamily="34" charset="0"/>
                        <a:cs typeface="Arial" panose="020B0604020202020204" pitchFamily="34" charset="0"/>
                      </a:endParaRPr>
                    </a:p>
                  </a:txBody>
                  <a:tcPr marT="22860" marB="0" anchor="ctr"/>
                </a:tc>
                <a:tc>
                  <a:txBody>
                    <a:bodyPr/>
                    <a:lstStyle/>
                    <a:p>
                      <a:pPr marL="40640" marR="0" lvl="0" indent="0" algn="ctr" defTabSz="457200" rtl="0" eaLnBrk="1" fontAlgn="auto" latinLnBrk="0" hangingPunct="1">
                        <a:lnSpc>
                          <a:spcPct val="100000"/>
                        </a:lnSpc>
                        <a:spcBef>
                          <a:spcPts val="204"/>
                        </a:spcBef>
                        <a:spcAft>
                          <a:spcPts val="0"/>
                        </a:spcAft>
                        <a:buClrTx/>
                        <a:buSzTx/>
                        <a:buFontTx/>
                        <a:buNone/>
                        <a:tabLst/>
                        <a:defRPr/>
                      </a:pPr>
                      <a:r>
                        <a:rPr kumimoji="0" lang="en-US" sz="1200" b="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0</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txBody>
                  <a:tcPr marL="0" marR="0" marT="66040" marB="0" anchor="ctr"/>
                </a:tc>
                <a:tc>
                  <a:txBody>
                    <a:bodyPr/>
                    <a:lstStyle/>
                    <a:p>
                      <a:pPr marL="40640" marR="0" lvl="0" indent="0" algn="ctr" defTabSz="457200" rtl="0" eaLnBrk="1" fontAlgn="auto" latinLnBrk="0" hangingPunct="1">
                        <a:lnSpc>
                          <a:spcPct val="100000"/>
                        </a:lnSpc>
                        <a:spcBef>
                          <a:spcPts val="204"/>
                        </a:spcBef>
                        <a:spcAft>
                          <a:spcPts val="0"/>
                        </a:spcAft>
                        <a:buClrTx/>
                        <a:buSzTx/>
                        <a:buFontTx/>
                        <a:buNone/>
                        <a:tabLst/>
                        <a:defRPr/>
                      </a:pPr>
                      <a:r>
                        <a:rPr kumimoji="0" lang="en-US" sz="1200" b="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0</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txBody>
                  <a:tcPr marL="0" marR="0" marT="66040" marB="0" anchor="ctr"/>
                </a:tc>
                <a:tc>
                  <a:txBody>
                    <a:bodyPr/>
                    <a:lstStyle/>
                    <a:p>
                      <a:pPr marL="40640" marR="0" lvl="0" indent="0" algn="ctr" defTabSz="457200" rtl="0" eaLnBrk="1" fontAlgn="auto" latinLnBrk="0" hangingPunct="1">
                        <a:lnSpc>
                          <a:spcPct val="100000"/>
                        </a:lnSpc>
                        <a:spcBef>
                          <a:spcPts val="204"/>
                        </a:spcBef>
                        <a:spcAft>
                          <a:spcPts val="0"/>
                        </a:spcAft>
                        <a:buClrTx/>
                        <a:buSzTx/>
                        <a:buFontTx/>
                        <a:buNone/>
                        <a:tabLst/>
                        <a:defRPr/>
                      </a:pPr>
                      <a:r>
                        <a:rPr kumimoji="0" lang="en-US" sz="1200" b="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0</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txBody>
                  <a:tcPr marL="0" marR="0" marT="66040" marB="0" anchor="ctr"/>
                </a:tc>
                <a:extLst>
                  <a:ext uri="{0D108BD9-81ED-4DB2-BD59-A6C34878D82A}">
                    <a16:rowId xmlns:a16="http://schemas.microsoft.com/office/drawing/2014/main" val="1381772139"/>
                  </a:ext>
                </a:extLst>
              </a:tr>
            </a:tbl>
          </a:graphicData>
        </a:graphic>
      </p:graphicFrame>
      <p:sp>
        <p:nvSpPr>
          <p:cNvPr id="7" name="TextBox 6">
            <a:extLst>
              <a:ext uri="{FF2B5EF4-FFF2-40B4-BE49-F238E27FC236}">
                <a16:creationId xmlns:a16="http://schemas.microsoft.com/office/drawing/2014/main" id="{422803E2-EC3A-5D6C-62F8-83D0FD167917}"/>
              </a:ext>
            </a:extLst>
          </p:cNvPr>
          <p:cNvSpPr txBox="1"/>
          <p:nvPr/>
        </p:nvSpPr>
        <p:spPr>
          <a:xfrm>
            <a:off x="9231086" y="1665288"/>
            <a:ext cx="2544989" cy="3194250"/>
          </a:xfrm>
          <a:prstGeom prst="rect">
            <a:avLst/>
          </a:prstGeom>
          <a:solidFill>
            <a:schemeClr val="bg2"/>
          </a:solidFill>
        </p:spPr>
        <p:txBody>
          <a:bodyPr wrap="square" lIns="144000" tIns="108000" bIns="108000" rtlCol="0" anchor="ctr">
            <a:noAutofit/>
          </a:bodyPr>
          <a:lstStyle/>
          <a:p>
            <a:pPr marL="171450" indent="-171450">
              <a:buClr>
                <a:schemeClr val="accent2"/>
              </a:buClr>
              <a:buFont typeface="Arial" panose="020B0604020202020204" pitchFamily="34" charset="0"/>
              <a:buChar char="•"/>
            </a:pPr>
            <a:r>
              <a:rPr lang="en-US" sz="1200"/>
              <a:t>Only 1 DLT of febrile neutropenia noted among patients with CLL with BGB-11417 monotherapy at 80 mg; no DLTs were observed to date with the combination therapy at any dose level</a:t>
            </a:r>
          </a:p>
          <a:p>
            <a:pPr marL="171450" indent="-171450">
              <a:buClr>
                <a:schemeClr val="accent2"/>
              </a:buClr>
              <a:buFont typeface="Arial" panose="020B0604020202020204" pitchFamily="34" charset="0"/>
              <a:buChar char="•"/>
            </a:pPr>
            <a:endParaRPr lang="en-US" sz="1200"/>
          </a:p>
          <a:p>
            <a:pPr marL="171450" indent="-171450">
              <a:buClr>
                <a:schemeClr val="accent2"/>
              </a:buClr>
              <a:buFont typeface="Arial" panose="020B0604020202020204" pitchFamily="34" charset="0"/>
              <a:buChar char="•"/>
            </a:pPr>
            <a:r>
              <a:rPr lang="en-US" sz="1200"/>
              <a:t>Toxicity does not seem dose-dependent</a:t>
            </a:r>
          </a:p>
          <a:p>
            <a:pPr marL="171450" indent="-171450">
              <a:buClr>
                <a:schemeClr val="accent2"/>
              </a:buClr>
              <a:buFont typeface="Arial" panose="020B0604020202020204" pitchFamily="34" charset="0"/>
              <a:buChar char="•"/>
            </a:pPr>
            <a:endParaRPr lang="en-US" sz="1200"/>
          </a:p>
          <a:p>
            <a:pPr marL="171450" indent="-171450">
              <a:buClr>
                <a:schemeClr val="accent2"/>
              </a:buClr>
              <a:buFont typeface="Arial" panose="020B0604020202020204" pitchFamily="34" charset="0"/>
              <a:buChar char="•"/>
            </a:pPr>
            <a:r>
              <a:rPr lang="en-US" sz="1200"/>
              <a:t>These AEs are consistent with BGB-11417 NHL data</a:t>
            </a:r>
            <a:r>
              <a:rPr lang="en-US" sz="1200" baseline="30000"/>
              <a:t>1</a:t>
            </a:r>
            <a:r>
              <a:rPr lang="en-US" sz="1200"/>
              <a:t>, which tested through 640 mg with no MTD reached</a:t>
            </a:r>
          </a:p>
        </p:txBody>
      </p:sp>
    </p:spTree>
    <p:extLst>
      <p:ext uri="{BB962C8B-B14F-4D97-AF65-F5344CB8AC3E}">
        <p14:creationId xmlns:p14="http://schemas.microsoft.com/office/powerpoint/2010/main" val="3845356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75626F1-C7F9-FB20-4DDD-66671321094F}"/>
              </a:ext>
            </a:extLst>
          </p:cNvPr>
          <p:cNvSpPr>
            <a:spLocks noGrp="1"/>
          </p:cNvSpPr>
          <p:nvPr>
            <p:ph type="body" sz="quarter" idx="12"/>
          </p:nvPr>
        </p:nvSpPr>
        <p:spPr/>
        <p:txBody>
          <a:bodyPr>
            <a:normAutofit/>
          </a:bodyPr>
          <a:lstStyle/>
          <a:p>
            <a:r>
              <a:rPr lang="en-US"/>
              <a:t>BGB-11417 monotherapy, n=8</a:t>
            </a:r>
            <a:r>
              <a:rPr lang="en-US" sz="1400"/>
              <a:t> </a:t>
            </a:r>
          </a:p>
          <a:p>
            <a:r>
              <a:rPr lang="en-US" sz="1400"/>
              <a:t>(events in ≥2 patients)</a:t>
            </a:r>
          </a:p>
        </p:txBody>
      </p:sp>
      <p:sp>
        <p:nvSpPr>
          <p:cNvPr id="3" name="Title 2">
            <a:extLst>
              <a:ext uri="{FF2B5EF4-FFF2-40B4-BE49-F238E27FC236}">
                <a16:creationId xmlns:a16="http://schemas.microsoft.com/office/drawing/2014/main" id="{B2DA58DB-E8B4-8969-4471-71A447710492}"/>
              </a:ext>
            </a:extLst>
          </p:cNvPr>
          <p:cNvSpPr>
            <a:spLocks noGrp="1"/>
          </p:cNvSpPr>
          <p:nvPr>
            <p:ph type="title"/>
          </p:nvPr>
        </p:nvSpPr>
        <p:spPr/>
        <p:txBody>
          <a:bodyPr/>
          <a:lstStyle/>
          <a:p>
            <a:r>
              <a:rPr lang="en-US"/>
              <a:t>Most frequent AEs</a:t>
            </a:r>
          </a:p>
        </p:txBody>
      </p:sp>
      <p:sp>
        <p:nvSpPr>
          <p:cNvPr id="2" name="Footer Placeholder 1">
            <a:extLst>
              <a:ext uri="{FF2B5EF4-FFF2-40B4-BE49-F238E27FC236}">
                <a16:creationId xmlns:a16="http://schemas.microsoft.com/office/drawing/2014/main" id="{443DCA36-7DBE-8D57-FF68-2734B11B2989}"/>
              </a:ext>
            </a:extLst>
          </p:cNvPr>
          <p:cNvSpPr>
            <a:spLocks noGrp="1"/>
          </p:cNvSpPr>
          <p:nvPr>
            <p:ph type="ftr" sz="quarter" idx="13"/>
          </p:nvPr>
        </p:nvSpPr>
        <p:spPr/>
        <p:txBody>
          <a:bodyPr/>
          <a:lstStyle/>
          <a:p>
            <a:r>
              <a:rPr lang="en-GB" baseline="30000" err="1"/>
              <a:t>a</a:t>
            </a:r>
            <a:r>
              <a:rPr lang="en-GB" err="1"/>
              <a:t>Includes</a:t>
            </a:r>
            <a:r>
              <a:rPr lang="en-GB"/>
              <a:t> 21 patients who are still in </a:t>
            </a:r>
            <a:r>
              <a:rPr lang="en-GB" err="1"/>
              <a:t>zanubrutinib</a:t>
            </a:r>
            <a:r>
              <a:rPr lang="en-GB"/>
              <a:t> </a:t>
            </a:r>
            <a:r>
              <a:rPr lang="en-GB" err="1"/>
              <a:t>pretreatment</a:t>
            </a:r>
            <a:r>
              <a:rPr lang="en-GB"/>
              <a:t> phase and have not yet received BGB-11417. </a:t>
            </a:r>
            <a:r>
              <a:rPr lang="en-GB" baseline="30000" err="1"/>
              <a:t>b</a:t>
            </a:r>
            <a:r>
              <a:rPr lang="en-GB" err="1"/>
              <a:t>Includes</a:t>
            </a:r>
            <a:r>
              <a:rPr lang="en-GB"/>
              <a:t> 46 patients who are TN.</a:t>
            </a:r>
          </a:p>
          <a:p>
            <a:r>
              <a:rPr lang="en-GB" b="1"/>
              <a:t>AE, </a:t>
            </a:r>
            <a:r>
              <a:rPr lang="en-GB"/>
              <a:t>adverse event; </a:t>
            </a:r>
            <a:r>
              <a:rPr lang="en-GB" b="1"/>
              <a:t>ALT, </a:t>
            </a:r>
            <a:r>
              <a:rPr lang="en-GB"/>
              <a:t>alanine transaminase; </a:t>
            </a:r>
            <a:r>
              <a:rPr lang="en-GB" b="1"/>
              <a:t>GERD, </a:t>
            </a:r>
            <a:r>
              <a:rPr lang="en-GB"/>
              <a:t>gastroesophageal reflux disease; </a:t>
            </a:r>
            <a:r>
              <a:rPr lang="en-GB" b="1"/>
              <a:t>TN, </a:t>
            </a:r>
            <a:r>
              <a:rPr lang="en-GB"/>
              <a:t>treatment naïve; </a:t>
            </a:r>
            <a:r>
              <a:rPr lang="en-GB" b="1"/>
              <a:t>URTI, </a:t>
            </a:r>
            <a:r>
              <a:rPr lang="en-GB"/>
              <a:t>upper respiratory tract infection. </a:t>
            </a:r>
            <a:r>
              <a:rPr lang="en-GB" b="1"/>
              <a:t> </a:t>
            </a:r>
          </a:p>
          <a:p>
            <a:r>
              <a:rPr lang="en-GB" b="1"/>
              <a:t>Cheah et al, Abstract #962 presented at ASH 2022.</a:t>
            </a:r>
            <a:endParaRPr lang="en-GB"/>
          </a:p>
        </p:txBody>
      </p:sp>
      <p:sp>
        <p:nvSpPr>
          <p:cNvPr id="7" name="Text Placeholder 6">
            <a:extLst>
              <a:ext uri="{FF2B5EF4-FFF2-40B4-BE49-F238E27FC236}">
                <a16:creationId xmlns:a16="http://schemas.microsoft.com/office/drawing/2014/main" id="{EB578389-7EE1-5837-196C-9E0767482E03}"/>
              </a:ext>
            </a:extLst>
          </p:cNvPr>
          <p:cNvSpPr>
            <a:spLocks noGrp="1"/>
          </p:cNvSpPr>
          <p:nvPr>
            <p:ph type="body" sz="quarter" idx="14"/>
          </p:nvPr>
        </p:nvSpPr>
        <p:spPr/>
        <p:txBody>
          <a:bodyPr>
            <a:normAutofit/>
          </a:bodyPr>
          <a:lstStyle/>
          <a:p>
            <a:r>
              <a:rPr lang="en-US"/>
              <a:t>BGB-11417 + </a:t>
            </a:r>
            <a:r>
              <a:rPr lang="en-US" err="1"/>
              <a:t>zanubrutinib</a:t>
            </a:r>
            <a:r>
              <a:rPr lang="en-US"/>
              <a:t>, n=71</a:t>
            </a:r>
            <a:r>
              <a:rPr lang="en-US" baseline="30000"/>
              <a:t>a,b</a:t>
            </a:r>
          </a:p>
          <a:p>
            <a:r>
              <a:rPr lang="en-US" sz="1400"/>
              <a:t>(events in ≥5 patients)</a:t>
            </a:r>
            <a:endParaRPr lang="en-US"/>
          </a:p>
        </p:txBody>
      </p:sp>
      <p:grpSp>
        <p:nvGrpSpPr>
          <p:cNvPr id="17" name="Group 16">
            <a:extLst>
              <a:ext uri="{FF2B5EF4-FFF2-40B4-BE49-F238E27FC236}">
                <a16:creationId xmlns:a16="http://schemas.microsoft.com/office/drawing/2014/main" id="{7FBBAA5F-B6BF-4A10-A6FE-F8228DAC7EEA}"/>
              </a:ext>
            </a:extLst>
          </p:cNvPr>
          <p:cNvGrpSpPr/>
          <p:nvPr/>
        </p:nvGrpSpPr>
        <p:grpSpPr>
          <a:xfrm>
            <a:off x="112560" y="2165400"/>
            <a:ext cx="5346528" cy="3604029"/>
            <a:chOff x="0" y="1409515"/>
            <a:chExt cx="4470401" cy="2954403"/>
          </a:xfrm>
        </p:grpSpPr>
        <p:graphicFrame>
          <p:nvGraphicFramePr>
            <p:cNvPr id="18" name="Chart 17">
              <a:extLst>
                <a:ext uri="{FF2B5EF4-FFF2-40B4-BE49-F238E27FC236}">
                  <a16:creationId xmlns:a16="http://schemas.microsoft.com/office/drawing/2014/main" id="{02FC8FA0-9263-CDEA-AF1F-3C63219BD2C1}"/>
                </a:ext>
              </a:extLst>
            </p:cNvPr>
            <p:cNvGraphicFramePr/>
            <p:nvPr>
              <p:extLst>
                <p:ext uri="{D42A27DB-BD31-4B8C-83A1-F6EECF244321}">
                  <p14:modId xmlns:p14="http://schemas.microsoft.com/office/powerpoint/2010/main" val="1821095182"/>
                </p:ext>
              </p:extLst>
            </p:nvPr>
          </p:nvGraphicFramePr>
          <p:xfrm>
            <a:off x="0" y="1409515"/>
            <a:ext cx="4470401" cy="2954403"/>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AB204988-3862-3011-4B37-728499FDC09E}"/>
                </a:ext>
              </a:extLst>
            </p:cNvPr>
            <p:cNvSpPr txBox="1"/>
            <p:nvPr/>
          </p:nvSpPr>
          <p:spPr>
            <a:xfrm>
              <a:off x="3613387" y="1416498"/>
              <a:ext cx="836023" cy="189225"/>
            </a:xfrm>
            <a:prstGeom prst="rect">
              <a:avLst/>
            </a:prstGeom>
            <a:noFill/>
          </p:spPr>
          <p:txBody>
            <a:bodyPr wrap="square" rtlCol="0">
              <a:spAutoFit/>
            </a:bodyPr>
            <a:lstStyle/>
            <a:p>
              <a:r>
                <a:rPr lang="en-US" sz="900" b="1">
                  <a:solidFill>
                    <a:schemeClr val="accent3"/>
                  </a:solidFill>
                  <a:latin typeface="Arial" panose="020B0604020202020204" pitchFamily="34" charset="0"/>
                  <a:cs typeface="Arial" panose="020B0604020202020204" pitchFamily="34" charset="0"/>
                </a:rPr>
                <a:t>50.0 (4/8)</a:t>
              </a:r>
            </a:p>
          </p:txBody>
        </p:sp>
        <p:sp>
          <p:nvSpPr>
            <p:cNvPr id="20" name="TextBox 19">
              <a:extLst>
                <a:ext uri="{FF2B5EF4-FFF2-40B4-BE49-F238E27FC236}">
                  <a16:creationId xmlns:a16="http://schemas.microsoft.com/office/drawing/2014/main" id="{23DCE584-8337-D632-DE2D-E2FC73CE8BA5}"/>
                </a:ext>
              </a:extLst>
            </p:cNvPr>
            <p:cNvSpPr txBox="1"/>
            <p:nvPr/>
          </p:nvSpPr>
          <p:spPr>
            <a:xfrm>
              <a:off x="3100221" y="1623687"/>
              <a:ext cx="836023" cy="189225"/>
            </a:xfrm>
            <a:prstGeom prst="rect">
              <a:avLst/>
            </a:prstGeom>
            <a:noFill/>
          </p:spPr>
          <p:txBody>
            <a:bodyPr wrap="square" rtlCol="0">
              <a:spAutoFit/>
            </a:bodyPr>
            <a:lstStyle/>
            <a:p>
              <a:r>
                <a:rPr lang="en-US" sz="900" b="1">
                  <a:solidFill>
                    <a:schemeClr val="accent3"/>
                  </a:solidFill>
                  <a:latin typeface="Arial" panose="020B0604020202020204" pitchFamily="34" charset="0"/>
                  <a:cs typeface="Arial" panose="020B0604020202020204" pitchFamily="34" charset="0"/>
                </a:rPr>
                <a:t>25.0 (2/8)</a:t>
              </a:r>
            </a:p>
          </p:txBody>
        </p:sp>
      </p:grpSp>
      <p:grpSp>
        <p:nvGrpSpPr>
          <p:cNvPr id="21" name="Group 20">
            <a:extLst>
              <a:ext uri="{FF2B5EF4-FFF2-40B4-BE49-F238E27FC236}">
                <a16:creationId xmlns:a16="http://schemas.microsoft.com/office/drawing/2014/main" id="{3CE6B8DA-DC43-D502-B212-428C1FED5FBA}"/>
              </a:ext>
            </a:extLst>
          </p:cNvPr>
          <p:cNvGrpSpPr/>
          <p:nvPr/>
        </p:nvGrpSpPr>
        <p:grpSpPr>
          <a:xfrm>
            <a:off x="5768621" y="1865601"/>
            <a:ext cx="5377913" cy="3702000"/>
            <a:chOff x="4317154" y="1065623"/>
            <a:chExt cx="4655396" cy="3613597"/>
          </a:xfrm>
        </p:grpSpPr>
        <p:graphicFrame>
          <p:nvGraphicFramePr>
            <p:cNvPr id="22" name="Chart 21">
              <a:extLst>
                <a:ext uri="{FF2B5EF4-FFF2-40B4-BE49-F238E27FC236}">
                  <a16:creationId xmlns:a16="http://schemas.microsoft.com/office/drawing/2014/main" id="{B841832D-403E-789F-0330-8C2CDCC50155}"/>
                </a:ext>
              </a:extLst>
            </p:cNvPr>
            <p:cNvGraphicFramePr/>
            <p:nvPr>
              <p:extLst>
                <p:ext uri="{D42A27DB-BD31-4B8C-83A1-F6EECF244321}">
                  <p14:modId xmlns:p14="http://schemas.microsoft.com/office/powerpoint/2010/main" val="426840218"/>
                </p:ext>
              </p:extLst>
            </p:nvPr>
          </p:nvGraphicFramePr>
          <p:xfrm>
            <a:off x="4317154" y="1065623"/>
            <a:ext cx="4655396" cy="3613597"/>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Box 22">
              <a:extLst>
                <a:ext uri="{FF2B5EF4-FFF2-40B4-BE49-F238E27FC236}">
                  <a16:creationId xmlns:a16="http://schemas.microsoft.com/office/drawing/2014/main" id="{E52548A7-422E-9868-E34B-CEB084BCD025}"/>
                </a:ext>
              </a:extLst>
            </p:cNvPr>
            <p:cNvSpPr txBox="1"/>
            <p:nvPr/>
          </p:nvSpPr>
          <p:spPr>
            <a:xfrm>
              <a:off x="6644852" y="1867427"/>
              <a:ext cx="931817" cy="225320"/>
            </a:xfrm>
            <a:prstGeom prst="rect">
              <a:avLst/>
            </a:prstGeom>
            <a:noFill/>
          </p:spPr>
          <p:txBody>
            <a:bodyPr wrap="square" rtlCol="0">
              <a:spAutoFit/>
            </a:bodyPr>
            <a:lstStyle/>
            <a:p>
              <a:r>
                <a:rPr lang="en-US" sz="900" b="1">
                  <a:solidFill>
                    <a:schemeClr val="accent3"/>
                  </a:solidFill>
                  <a:latin typeface="Arial" panose="020B0604020202020204" pitchFamily="34" charset="0"/>
                  <a:cs typeface="Arial" panose="020B0604020202020204" pitchFamily="34" charset="0"/>
                </a:rPr>
                <a:t>14.1 (10/71)</a:t>
              </a:r>
            </a:p>
          </p:txBody>
        </p:sp>
        <p:sp>
          <p:nvSpPr>
            <p:cNvPr id="24" name="TextBox 23">
              <a:extLst>
                <a:ext uri="{FF2B5EF4-FFF2-40B4-BE49-F238E27FC236}">
                  <a16:creationId xmlns:a16="http://schemas.microsoft.com/office/drawing/2014/main" id="{02EB447B-C270-70D9-CF61-C9D30F359870}"/>
                </a:ext>
              </a:extLst>
            </p:cNvPr>
            <p:cNvSpPr txBox="1"/>
            <p:nvPr/>
          </p:nvSpPr>
          <p:spPr>
            <a:xfrm>
              <a:off x="6762247" y="1502687"/>
              <a:ext cx="931817" cy="225320"/>
            </a:xfrm>
            <a:prstGeom prst="rect">
              <a:avLst/>
            </a:prstGeom>
            <a:noFill/>
          </p:spPr>
          <p:txBody>
            <a:bodyPr wrap="square" rtlCol="0">
              <a:spAutoFit/>
            </a:bodyPr>
            <a:lstStyle/>
            <a:p>
              <a:r>
                <a:rPr lang="en-US" sz="900" b="1">
                  <a:solidFill>
                    <a:schemeClr val="accent3"/>
                  </a:solidFill>
                  <a:latin typeface="Arial" panose="020B0604020202020204" pitchFamily="34" charset="0"/>
                  <a:cs typeface="Arial" panose="020B0604020202020204" pitchFamily="34" charset="0"/>
                </a:rPr>
                <a:t>1.4 (1/71)</a:t>
              </a:r>
            </a:p>
          </p:txBody>
        </p:sp>
        <p:sp>
          <p:nvSpPr>
            <p:cNvPr id="25" name="TextBox 24">
              <a:extLst>
                <a:ext uri="{FF2B5EF4-FFF2-40B4-BE49-F238E27FC236}">
                  <a16:creationId xmlns:a16="http://schemas.microsoft.com/office/drawing/2014/main" id="{D73D75BB-7C87-744B-257B-A14BB594C7E3}"/>
                </a:ext>
              </a:extLst>
            </p:cNvPr>
            <p:cNvSpPr txBox="1"/>
            <p:nvPr/>
          </p:nvSpPr>
          <p:spPr>
            <a:xfrm>
              <a:off x="5962999" y="3809038"/>
              <a:ext cx="931817" cy="225320"/>
            </a:xfrm>
            <a:prstGeom prst="rect">
              <a:avLst/>
            </a:prstGeom>
            <a:noFill/>
          </p:spPr>
          <p:txBody>
            <a:bodyPr wrap="square" rtlCol="0">
              <a:spAutoFit/>
            </a:bodyPr>
            <a:lstStyle/>
            <a:p>
              <a:r>
                <a:rPr lang="en-US" sz="900" b="1">
                  <a:solidFill>
                    <a:schemeClr val="accent3"/>
                  </a:solidFill>
                  <a:latin typeface="Arial" panose="020B0604020202020204" pitchFamily="34" charset="0"/>
                  <a:cs typeface="Arial" panose="020B0604020202020204" pitchFamily="34" charset="0"/>
                </a:rPr>
                <a:t>1.4 (1/71)</a:t>
              </a:r>
            </a:p>
          </p:txBody>
        </p:sp>
      </p:grpSp>
      <p:sp>
        <p:nvSpPr>
          <p:cNvPr id="4" name="TextBox 3">
            <a:extLst>
              <a:ext uri="{FF2B5EF4-FFF2-40B4-BE49-F238E27FC236}">
                <a16:creationId xmlns:a16="http://schemas.microsoft.com/office/drawing/2014/main" id="{9A2E954C-B2E3-86A8-CEE5-2EDCAEE87846}"/>
              </a:ext>
            </a:extLst>
          </p:cNvPr>
          <p:cNvSpPr txBox="1"/>
          <p:nvPr/>
        </p:nvSpPr>
        <p:spPr>
          <a:xfrm>
            <a:off x="8457578" y="2512625"/>
            <a:ext cx="1076435" cy="230832"/>
          </a:xfrm>
          <a:prstGeom prst="rect">
            <a:avLst/>
          </a:prstGeom>
          <a:noFill/>
        </p:spPr>
        <p:txBody>
          <a:bodyPr wrap="square" rtlCol="0">
            <a:spAutoFit/>
          </a:bodyPr>
          <a:lstStyle/>
          <a:p>
            <a:r>
              <a:rPr lang="en-US" sz="900" b="1">
                <a:solidFill>
                  <a:schemeClr val="accent3"/>
                </a:solidFill>
                <a:latin typeface="Arial" panose="020B0604020202020204" pitchFamily="34" charset="0"/>
                <a:cs typeface="Arial" panose="020B0604020202020204" pitchFamily="34" charset="0"/>
              </a:rPr>
              <a:t>1.4 (1/71)</a:t>
            </a:r>
          </a:p>
        </p:txBody>
      </p:sp>
    </p:spTree>
    <p:extLst>
      <p:ext uri="{BB962C8B-B14F-4D97-AF65-F5344CB8AC3E}">
        <p14:creationId xmlns:p14="http://schemas.microsoft.com/office/powerpoint/2010/main" val="423202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05C843-4C74-27DB-06D9-27C4B3A4A9F7}"/>
              </a:ext>
            </a:extLst>
          </p:cNvPr>
          <p:cNvSpPr>
            <a:spLocks noGrp="1"/>
          </p:cNvSpPr>
          <p:nvPr>
            <p:ph type="ftr" sz="quarter" idx="10"/>
          </p:nvPr>
        </p:nvSpPr>
        <p:spPr>
          <a:xfrm>
            <a:off x="407989" y="6150429"/>
            <a:ext cx="8532812" cy="518659"/>
          </a:xfrm>
        </p:spPr>
        <p:txBody>
          <a:bodyPr/>
          <a:lstStyle/>
          <a:p>
            <a:r>
              <a:rPr lang="en-GB" baseline="30000" err="1"/>
              <a:t>a</a:t>
            </a:r>
            <a:r>
              <a:rPr lang="en-GB" err="1"/>
              <a:t>High</a:t>
            </a:r>
            <a:r>
              <a:rPr lang="en-GB"/>
              <a:t> </a:t>
            </a:r>
            <a:r>
              <a:rPr lang="en-GB" err="1"/>
              <a:t>tumor</a:t>
            </a:r>
            <a:r>
              <a:rPr lang="en-GB"/>
              <a:t> burden is any node ≥10 cm or a node ≥5 and &lt;10 cm with an ALC ≥25x10</a:t>
            </a:r>
            <a:r>
              <a:rPr lang="en-GB" baseline="30000"/>
              <a:t>9</a:t>
            </a:r>
            <a:r>
              <a:rPr lang="en-GB"/>
              <a:t>/L. If a patient is not classified as “high” they are classified as “low.” </a:t>
            </a:r>
            <a:r>
              <a:rPr lang="en-GB" baseline="30000" err="1"/>
              <a:t>b</a:t>
            </a:r>
            <a:r>
              <a:rPr lang="en-GB" err="1"/>
              <a:t>Includes</a:t>
            </a:r>
            <a:r>
              <a:rPr lang="en-GB"/>
              <a:t> all patients reporting G-CSF use during treatment, regardless of whether used for neutropenia or otherwise.</a:t>
            </a:r>
          </a:p>
          <a:p>
            <a:r>
              <a:rPr lang="en-GB" b="1"/>
              <a:t>G-CSF, </a:t>
            </a:r>
            <a:r>
              <a:rPr lang="en-GB"/>
              <a:t>granulocyte colony-stimulating factor, </a:t>
            </a:r>
            <a:r>
              <a:rPr lang="en-GB" b="1"/>
              <a:t>GI, </a:t>
            </a:r>
            <a:r>
              <a:rPr lang="en-GB"/>
              <a:t>gastrointestinal; </a:t>
            </a:r>
            <a:r>
              <a:rPr lang="en-GB" b="1"/>
              <a:t>TLS, </a:t>
            </a:r>
            <a:r>
              <a:rPr lang="en-GB" err="1"/>
              <a:t>tumor</a:t>
            </a:r>
            <a:r>
              <a:rPr lang="en-GB"/>
              <a:t> lysis syndrome; </a:t>
            </a:r>
            <a:r>
              <a:rPr lang="en-GB" b="1"/>
              <a:t>TN, </a:t>
            </a:r>
            <a:r>
              <a:rPr lang="en-GB"/>
              <a:t>treatment naïve. </a:t>
            </a:r>
            <a:endParaRPr lang="en-GB" b="1"/>
          </a:p>
          <a:p>
            <a:r>
              <a:rPr lang="en-GB" b="1"/>
              <a:t>Cheah et al, Abstract #962 presented at ASH 2022.</a:t>
            </a:r>
            <a:endParaRPr lang="en-GB"/>
          </a:p>
        </p:txBody>
      </p:sp>
      <p:sp>
        <p:nvSpPr>
          <p:cNvPr id="8" name="Title 7">
            <a:extLst>
              <a:ext uri="{FF2B5EF4-FFF2-40B4-BE49-F238E27FC236}">
                <a16:creationId xmlns:a16="http://schemas.microsoft.com/office/drawing/2014/main" id="{3BE450BE-DC61-87B9-B475-C0E141AC6BA1}"/>
              </a:ext>
            </a:extLst>
          </p:cNvPr>
          <p:cNvSpPr>
            <a:spLocks noGrp="1"/>
          </p:cNvSpPr>
          <p:nvPr>
            <p:ph type="title"/>
          </p:nvPr>
        </p:nvSpPr>
        <p:spPr/>
        <p:txBody>
          <a:bodyPr/>
          <a:lstStyle/>
          <a:p>
            <a:r>
              <a:rPr lang="en-US"/>
              <a:t>Selected TEAEs </a:t>
            </a:r>
          </a:p>
        </p:txBody>
      </p:sp>
      <p:sp>
        <p:nvSpPr>
          <p:cNvPr id="2" name="Rechteck 1">
            <a:extLst>
              <a:ext uri="{FF2B5EF4-FFF2-40B4-BE49-F238E27FC236}">
                <a16:creationId xmlns:a16="http://schemas.microsoft.com/office/drawing/2014/main" id="{D9D02F73-F433-7031-BC38-E88419473175}"/>
              </a:ext>
            </a:extLst>
          </p:cNvPr>
          <p:cNvSpPr/>
          <p:nvPr/>
        </p:nvSpPr>
        <p:spPr>
          <a:xfrm>
            <a:off x="407988" y="1662550"/>
            <a:ext cx="11376025" cy="4395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72000" bIns="45720" rtlCol="0" anchor="t" anchorCtr="0"/>
          <a:lstStyle/>
          <a:p>
            <a:r>
              <a:rPr lang="en-US" b="1">
                <a:solidFill>
                  <a:schemeClr val="tx1"/>
                </a:solidFill>
              </a:rPr>
              <a:t>TLS:  </a:t>
            </a:r>
            <a:endParaRPr lang="en-US">
              <a:solidFill>
                <a:schemeClr val="tx1"/>
              </a:solidFill>
            </a:endParaRPr>
          </a:p>
          <a:p>
            <a:pPr marL="285750" indent="-285750">
              <a:buClr>
                <a:schemeClr val="accent2"/>
              </a:buClr>
              <a:buFont typeface="Arial" panose="020B0604020202020204" pitchFamily="34" charset="0"/>
              <a:buChar char="•"/>
            </a:pPr>
            <a:r>
              <a:rPr lang="en-US">
                <a:solidFill>
                  <a:schemeClr val="tx1"/>
                </a:solidFill>
              </a:rPr>
              <a:t>No clinical TLS and only one lab TLS observed </a:t>
            </a:r>
            <a:endParaRPr lang="en-US">
              <a:solidFill>
                <a:schemeClr val="tx1"/>
              </a:solidFill>
              <a:cs typeface="Arial"/>
            </a:endParaRPr>
          </a:p>
          <a:p>
            <a:pPr marL="742950" lvl="1" indent="-285750">
              <a:buClr>
                <a:schemeClr val="accent2"/>
              </a:buClr>
              <a:buFont typeface="Arial" panose="020B0604020202020204" pitchFamily="34" charset="0"/>
              <a:buChar char="•"/>
            </a:pPr>
            <a:r>
              <a:rPr lang="en-US">
                <a:solidFill>
                  <a:schemeClr val="tx1"/>
                </a:solidFill>
              </a:rPr>
              <a:t>Lab TLS patient had high tumor burden receiving </a:t>
            </a:r>
            <a:r>
              <a:rPr lang="en-US" err="1">
                <a:solidFill>
                  <a:schemeClr val="tx1"/>
                </a:solidFill>
              </a:rPr>
              <a:t>monotherapy</a:t>
            </a:r>
            <a:r>
              <a:rPr lang="en-US" baseline="30000" err="1">
                <a:solidFill>
                  <a:schemeClr val="tx1"/>
                </a:solidFill>
              </a:rPr>
              <a:t>a</a:t>
            </a:r>
            <a:endParaRPr lang="en-US" baseline="30000">
              <a:solidFill>
                <a:schemeClr val="tx1"/>
              </a:solidFill>
            </a:endParaRPr>
          </a:p>
          <a:p>
            <a:pPr marL="742950" lvl="1" indent="-285750">
              <a:buClr>
                <a:schemeClr val="accent2"/>
              </a:buClr>
              <a:buFont typeface="Arial" panose="020B0604020202020204" pitchFamily="34" charset="0"/>
              <a:buChar char="•"/>
            </a:pPr>
            <a:r>
              <a:rPr lang="en-US">
                <a:solidFill>
                  <a:schemeClr val="tx1"/>
                </a:solidFill>
              </a:rPr>
              <a:t>The pre-dose urate was elevated the phosphate rose post-dose</a:t>
            </a:r>
            <a:endParaRPr lang="en-US">
              <a:solidFill>
                <a:schemeClr val="tx1"/>
              </a:solidFill>
              <a:cs typeface="Arial"/>
            </a:endParaRPr>
          </a:p>
          <a:p>
            <a:pPr marL="285750" indent="-285750">
              <a:buClr>
                <a:schemeClr val="accent2"/>
              </a:buClr>
              <a:buFont typeface="Arial" panose="020B0604020202020204" pitchFamily="34" charset="0"/>
              <a:buChar char="•"/>
            </a:pPr>
            <a:r>
              <a:rPr lang="en-US">
                <a:solidFill>
                  <a:schemeClr val="tx1"/>
                </a:solidFill>
              </a:rPr>
              <a:t>No TLS was observed with daily ramp-up (TN combination at 320 mg; n=3)</a:t>
            </a:r>
            <a:endParaRPr lang="en-US">
              <a:solidFill>
                <a:schemeClr val="tx1"/>
              </a:solidFill>
              <a:cs typeface="Arial"/>
            </a:endParaRPr>
          </a:p>
          <a:p>
            <a:endParaRPr lang="en-US">
              <a:solidFill>
                <a:schemeClr val="tx1"/>
              </a:solidFill>
            </a:endParaRPr>
          </a:p>
          <a:p>
            <a:pPr marL="0" indent="0">
              <a:buNone/>
            </a:pPr>
            <a:r>
              <a:rPr lang="en-US" b="1">
                <a:solidFill>
                  <a:schemeClr val="tx1"/>
                </a:solidFill>
              </a:rPr>
              <a:t>GI toxicity: </a:t>
            </a:r>
            <a:r>
              <a:rPr lang="en-US">
                <a:solidFill>
                  <a:schemeClr val="tx1"/>
                </a:solidFill>
              </a:rPr>
              <a:t>Diarrhea was mostly grade 1</a:t>
            </a:r>
            <a:endParaRPr lang="en-US">
              <a:solidFill>
                <a:schemeClr val="tx1"/>
              </a:solidFill>
              <a:cs typeface="Arial"/>
            </a:endParaRPr>
          </a:p>
          <a:p>
            <a:pPr marL="285750" indent="-285750">
              <a:buClr>
                <a:schemeClr val="accent2"/>
              </a:buClr>
              <a:buFont typeface="Arial" panose="020B0604020202020204" pitchFamily="34" charset="0"/>
              <a:buChar char="•"/>
            </a:pPr>
            <a:r>
              <a:rPr lang="en-US">
                <a:solidFill>
                  <a:schemeClr val="tx1"/>
                </a:solidFill>
              </a:rPr>
              <a:t>Monotherapy grade ≥2: 12.5%; combination grade ≥2: 5.6% and grade 3: n=1</a:t>
            </a:r>
            <a:endParaRPr lang="en-US">
              <a:solidFill>
                <a:schemeClr val="tx1"/>
              </a:solidFill>
              <a:cs typeface="Arial"/>
            </a:endParaRPr>
          </a:p>
          <a:p>
            <a:endParaRPr lang="en-US">
              <a:solidFill>
                <a:schemeClr val="tx1"/>
              </a:solidFill>
            </a:endParaRPr>
          </a:p>
          <a:p>
            <a:pPr marL="0" indent="0">
              <a:buNone/>
            </a:pPr>
            <a:r>
              <a:rPr lang="en-US" b="1">
                <a:solidFill>
                  <a:schemeClr val="tx1"/>
                </a:solidFill>
              </a:rPr>
              <a:t>Neutropenia:</a:t>
            </a:r>
            <a:endParaRPr lang="en-US">
              <a:solidFill>
                <a:schemeClr val="tx1"/>
              </a:solidFill>
            </a:endParaRPr>
          </a:p>
          <a:p>
            <a:pPr marL="285750" indent="-285750">
              <a:buClr>
                <a:schemeClr val="accent2"/>
              </a:buClr>
              <a:buFont typeface="Arial" panose="020B0604020202020204" pitchFamily="34" charset="0"/>
              <a:buChar char="•"/>
            </a:pPr>
            <a:r>
              <a:rPr lang="en-US">
                <a:solidFill>
                  <a:schemeClr val="tx1"/>
                </a:solidFill>
              </a:rPr>
              <a:t>G-CSF </a:t>
            </a:r>
            <a:r>
              <a:rPr lang="en-US" err="1">
                <a:solidFill>
                  <a:schemeClr val="tx1"/>
                </a:solidFill>
              </a:rPr>
              <a:t>use</a:t>
            </a:r>
            <a:r>
              <a:rPr lang="en-US" baseline="30000" err="1">
                <a:solidFill>
                  <a:schemeClr val="tx1"/>
                </a:solidFill>
              </a:rPr>
              <a:t>b</a:t>
            </a:r>
            <a:r>
              <a:rPr lang="en-US">
                <a:solidFill>
                  <a:schemeClr val="tx1"/>
                </a:solidFill>
              </a:rPr>
              <a:t>: monotherapy 4/8 (50%) patients; combination 10/71 (14.1%) patients</a:t>
            </a:r>
            <a:endParaRPr lang="en-US">
              <a:solidFill>
                <a:schemeClr val="tx1"/>
              </a:solidFill>
              <a:cs typeface="Arial"/>
            </a:endParaRPr>
          </a:p>
          <a:p>
            <a:pPr marL="285750" indent="-285750">
              <a:buClr>
                <a:schemeClr val="accent2"/>
              </a:buClr>
              <a:buFont typeface="Arial" panose="020B0604020202020204" pitchFamily="34" charset="0"/>
              <a:buChar char="•"/>
            </a:pPr>
            <a:r>
              <a:rPr lang="en-US">
                <a:solidFill>
                  <a:schemeClr val="tx1"/>
                </a:solidFill>
              </a:rPr>
              <a:t>Only 3/78 (3.8%) patients used more than one course of G-CSF to treat neutropenia</a:t>
            </a:r>
            <a:endParaRPr lang="en-US">
              <a:solidFill>
                <a:schemeClr val="tx1"/>
              </a:solidFill>
              <a:cs typeface="Arial"/>
            </a:endParaRPr>
          </a:p>
          <a:p>
            <a:pPr algn="ctr"/>
            <a:endParaRPr lang="de-DE">
              <a:solidFill>
                <a:schemeClr val="tx1"/>
              </a:solidFill>
            </a:endParaRPr>
          </a:p>
        </p:txBody>
      </p:sp>
    </p:spTree>
    <p:extLst>
      <p:ext uri="{BB962C8B-B14F-4D97-AF65-F5344CB8AC3E}">
        <p14:creationId xmlns:p14="http://schemas.microsoft.com/office/powerpoint/2010/main" val="3281922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A047363-AA6E-52CB-054F-E211FE57BC85}"/>
              </a:ext>
            </a:extLst>
          </p:cNvPr>
          <p:cNvSpPr>
            <a:spLocks noGrp="1"/>
          </p:cNvSpPr>
          <p:nvPr>
            <p:ph type="ftr" sz="quarter" idx="10"/>
          </p:nvPr>
        </p:nvSpPr>
        <p:spPr>
          <a:xfrm>
            <a:off x="407989" y="6056783"/>
            <a:ext cx="8532812" cy="612305"/>
          </a:xfrm>
        </p:spPr>
        <p:txBody>
          <a:bodyPr/>
          <a:lstStyle/>
          <a:p>
            <a:r>
              <a:rPr lang="en-GB"/>
              <a:t>Only data from patients with an ALC &gt;5x10</a:t>
            </a:r>
            <a:r>
              <a:rPr lang="en-GB" baseline="30000"/>
              <a:t>9</a:t>
            </a:r>
            <a:r>
              <a:rPr lang="en-GB"/>
              <a:t>/L at baseline are included. Box plots represent median and 10th-90th percentiles. </a:t>
            </a:r>
          </a:p>
          <a:p>
            <a:r>
              <a:rPr lang="en-GB" baseline="30000" err="1"/>
              <a:t>a</a:t>
            </a:r>
            <a:r>
              <a:rPr lang="en-GB" err="1"/>
              <a:t>Minimum</a:t>
            </a:r>
            <a:r>
              <a:rPr lang="en-GB"/>
              <a:t> ALC among 1 week of each dose level was used for calculation. N represents the number of patients who completed weekly dosing at dose level underneath. ALC data were pooled from both monotherapy (n=7) and combination therapy (n=39) cohorts because no difference was observed.</a:t>
            </a:r>
          </a:p>
          <a:p>
            <a:r>
              <a:rPr lang="en-GB"/>
              <a:t>1. Roberts et al. </a:t>
            </a:r>
            <a:r>
              <a:rPr lang="en-GB" i="1"/>
              <a:t>N </a:t>
            </a:r>
            <a:r>
              <a:rPr lang="en-GB" i="1" err="1"/>
              <a:t>Engl</a:t>
            </a:r>
            <a:r>
              <a:rPr lang="en-GB" i="1"/>
              <a:t> J Med </a:t>
            </a:r>
            <a:r>
              <a:rPr lang="en-GB"/>
              <a:t>2016;374(4):311-322.</a:t>
            </a:r>
          </a:p>
          <a:p>
            <a:r>
              <a:rPr lang="en-GB" b="1"/>
              <a:t>Cheah et al, Abstract #962 presented at ASH 2022.</a:t>
            </a:r>
            <a:endParaRPr lang="en-GB"/>
          </a:p>
        </p:txBody>
      </p:sp>
      <p:sp>
        <p:nvSpPr>
          <p:cNvPr id="3" name="Title 2">
            <a:extLst>
              <a:ext uri="{FF2B5EF4-FFF2-40B4-BE49-F238E27FC236}">
                <a16:creationId xmlns:a16="http://schemas.microsoft.com/office/drawing/2014/main" id="{9F70E7F7-687C-C8B2-DB88-794276121319}"/>
              </a:ext>
            </a:extLst>
          </p:cNvPr>
          <p:cNvSpPr>
            <a:spLocks noGrp="1"/>
          </p:cNvSpPr>
          <p:nvPr>
            <p:ph type="title"/>
          </p:nvPr>
        </p:nvSpPr>
        <p:spPr/>
        <p:txBody>
          <a:bodyPr/>
          <a:lstStyle/>
          <a:p>
            <a:r>
              <a:rPr lang="en-US"/>
              <a:t>Reduction in absolute lymphocyte count </a:t>
            </a:r>
          </a:p>
        </p:txBody>
      </p:sp>
      <p:graphicFrame>
        <p:nvGraphicFramePr>
          <p:cNvPr id="8" name="Table 8">
            <a:extLst>
              <a:ext uri="{FF2B5EF4-FFF2-40B4-BE49-F238E27FC236}">
                <a16:creationId xmlns:a16="http://schemas.microsoft.com/office/drawing/2014/main" id="{4BD3786D-4D18-89E9-FA58-C77A4D3610D4}"/>
              </a:ext>
            </a:extLst>
          </p:cNvPr>
          <p:cNvGraphicFramePr>
            <a:graphicFrameLocks noGrp="1"/>
          </p:cNvGraphicFramePr>
          <p:nvPr>
            <p:ph idx="1"/>
            <p:extLst>
              <p:ext uri="{D42A27DB-BD31-4B8C-83A1-F6EECF244321}">
                <p14:modId xmlns:p14="http://schemas.microsoft.com/office/powerpoint/2010/main" val="2380231962"/>
              </p:ext>
            </p:extLst>
          </p:nvPr>
        </p:nvGraphicFramePr>
        <p:xfrm>
          <a:off x="407988" y="2335766"/>
          <a:ext cx="2899940" cy="2172068"/>
        </p:xfrm>
        <a:graphic>
          <a:graphicData uri="http://schemas.openxmlformats.org/drawingml/2006/table">
            <a:tbl>
              <a:tblPr firstRow="1" bandRow="1">
                <a:tableStyleId>{5C22544A-7EE6-4342-B048-85BDC9FD1C3A}</a:tableStyleId>
              </a:tblPr>
              <a:tblGrid>
                <a:gridCol w="1449970">
                  <a:extLst>
                    <a:ext uri="{9D8B030D-6E8A-4147-A177-3AD203B41FA5}">
                      <a16:colId xmlns:a16="http://schemas.microsoft.com/office/drawing/2014/main" val="3818603970"/>
                    </a:ext>
                  </a:extLst>
                </a:gridCol>
                <a:gridCol w="1449970">
                  <a:extLst>
                    <a:ext uri="{9D8B030D-6E8A-4147-A177-3AD203B41FA5}">
                      <a16:colId xmlns:a16="http://schemas.microsoft.com/office/drawing/2014/main" val="1392848456"/>
                    </a:ext>
                  </a:extLst>
                </a:gridCol>
              </a:tblGrid>
              <a:tr h="543017">
                <a:tc>
                  <a:txBody>
                    <a:bodyPr/>
                    <a:lstStyle/>
                    <a:p>
                      <a:pPr marL="41910" algn="ctr">
                        <a:lnSpc>
                          <a:spcPct val="100000"/>
                        </a:lnSpc>
                      </a:pPr>
                      <a:r>
                        <a:rPr lang="en-US" sz="1100" b="1" spc="-20">
                          <a:solidFill>
                            <a:schemeClr val="bg1"/>
                          </a:solidFill>
                        </a:rPr>
                        <a:t>BGB-11417</a:t>
                      </a:r>
                    </a:p>
                    <a:p>
                      <a:pPr marL="41910" algn="ctr">
                        <a:lnSpc>
                          <a:spcPct val="100000"/>
                        </a:lnSpc>
                      </a:pPr>
                      <a:r>
                        <a:rPr lang="en-US" sz="1100" b="1" spc="-20">
                          <a:solidFill>
                            <a:schemeClr val="bg1"/>
                          </a:solidFill>
                        </a:rPr>
                        <a:t>dose</a:t>
                      </a:r>
                      <a:endParaRPr lang="en-US" sz="1100">
                        <a:solidFill>
                          <a:schemeClr val="bg1"/>
                        </a:solidFill>
                        <a:latin typeface="Arial" panose="020B0604020202020204" pitchFamily="34" charset="0"/>
                        <a:cs typeface="Arial" panose="020B0604020202020204" pitchFamily="34" charset="0"/>
                      </a:endParaRPr>
                    </a:p>
                  </a:txBody>
                  <a:tcPr marT="0" marB="0" anchor="ctr">
                    <a:solidFill>
                      <a:schemeClr val="accent4"/>
                    </a:solidFill>
                  </a:tcPr>
                </a:tc>
                <a:tc>
                  <a:txBody>
                    <a:bodyPr/>
                    <a:lstStyle/>
                    <a:p>
                      <a:pPr marL="41910" algn="ctr">
                        <a:lnSpc>
                          <a:spcPct val="100000"/>
                        </a:lnSpc>
                      </a:pPr>
                      <a:r>
                        <a:rPr lang="en-US" sz="1100" b="1" spc="-20">
                          <a:solidFill>
                            <a:schemeClr val="bg1"/>
                          </a:solidFill>
                        </a:rPr>
                        <a:t>Venetoclax</a:t>
                      </a:r>
                    </a:p>
                    <a:p>
                      <a:pPr marL="41910" algn="ctr">
                        <a:lnSpc>
                          <a:spcPct val="100000"/>
                        </a:lnSpc>
                      </a:pPr>
                      <a:r>
                        <a:rPr lang="en-US" sz="1100" b="1" spc="-20">
                          <a:solidFill>
                            <a:schemeClr val="bg1"/>
                          </a:solidFill>
                        </a:rPr>
                        <a:t>dose</a:t>
                      </a:r>
                      <a:endParaRPr sz="1100">
                        <a:solidFill>
                          <a:schemeClr val="bg1"/>
                        </a:solidFill>
                        <a:latin typeface="Arial" panose="020B0604020202020204" pitchFamily="34" charset="0"/>
                        <a:cs typeface="Arial" panose="020B0604020202020204" pitchFamily="34" charset="0"/>
                      </a:endParaRPr>
                    </a:p>
                  </a:txBody>
                  <a:tcPr marL="0" marR="0" marT="3810" marB="0" anchor="ctr"/>
                </a:tc>
                <a:extLst>
                  <a:ext uri="{0D108BD9-81ED-4DB2-BD59-A6C34878D82A}">
                    <a16:rowId xmlns:a16="http://schemas.microsoft.com/office/drawing/2014/main" val="1691942255"/>
                  </a:ext>
                </a:extLst>
              </a:tr>
              <a:tr h="543017">
                <a:tc>
                  <a:txBody>
                    <a:bodyPr/>
                    <a:lstStyle/>
                    <a:p>
                      <a:pPr marL="34290" algn="ctr">
                        <a:lnSpc>
                          <a:spcPct val="100000"/>
                        </a:lnSpc>
                        <a:spcBef>
                          <a:spcPts val="204"/>
                        </a:spcBef>
                      </a:pPr>
                      <a:r>
                        <a:rPr lang="en-US" sz="1100"/>
                        <a:t>1 - 2 </a:t>
                      </a:r>
                      <a:r>
                        <a:rPr lang="en-US" sz="1100">
                          <a:solidFill>
                            <a:schemeClr val="tx1"/>
                          </a:solidFill>
                        </a:rPr>
                        <a:t>mg</a:t>
                      </a:r>
                      <a:endParaRPr sz="1100">
                        <a:solidFill>
                          <a:schemeClr val="tx1"/>
                        </a:solidFill>
                        <a:latin typeface="Arial" panose="020B0604020202020204" pitchFamily="34" charset="0"/>
                        <a:cs typeface="Arial" panose="020B0604020202020204" pitchFamily="34" charset="0"/>
                      </a:endParaRPr>
                    </a:p>
                  </a:txBody>
                  <a:tcPr anchor="ctr"/>
                </a:tc>
                <a:tc>
                  <a:txBody>
                    <a:bodyPr/>
                    <a:lstStyle/>
                    <a:p>
                      <a:pPr marL="34290" algn="ctr">
                        <a:lnSpc>
                          <a:spcPct val="100000"/>
                        </a:lnSpc>
                        <a:spcBef>
                          <a:spcPts val="204"/>
                        </a:spcBef>
                      </a:pPr>
                      <a:r>
                        <a:rPr lang="en-US" sz="1100"/>
                        <a:t>~20 mg</a:t>
                      </a:r>
                      <a:endParaRPr sz="1100">
                        <a:latin typeface="Arial" panose="020B0604020202020204" pitchFamily="34" charset="0"/>
                        <a:cs typeface="Arial" panose="020B0604020202020204" pitchFamily="34" charset="0"/>
                      </a:endParaRPr>
                    </a:p>
                  </a:txBody>
                  <a:tcPr marL="0" marR="0" marT="26034" marB="0" anchor="ctr"/>
                </a:tc>
                <a:extLst>
                  <a:ext uri="{0D108BD9-81ED-4DB2-BD59-A6C34878D82A}">
                    <a16:rowId xmlns:a16="http://schemas.microsoft.com/office/drawing/2014/main" val="3646780768"/>
                  </a:ext>
                </a:extLst>
              </a:tr>
              <a:tr h="543017">
                <a:tc>
                  <a:txBody>
                    <a:bodyPr/>
                    <a:lstStyle/>
                    <a:p>
                      <a:pPr marL="34290" algn="ctr">
                        <a:lnSpc>
                          <a:spcPct val="100000"/>
                        </a:lnSpc>
                        <a:spcBef>
                          <a:spcPts val="204"/>
                        </a:spcBef>
                      </a:pPr>
                      <a:r>
                        <a:rPr lang="en-US" sz="1100"/>
                        <a:t>40 mg</a:t>
                      </a:r>
                      <a:endParaRPr lang="en-US" sz="1100">
                        <a:latin typeface="Arial" panose="020B0604020202020204" pitchFamily="34" charset="0"/>
                        <a:cs typeface="Arial" panose="020B0604020202020204" pitchFamily="34" charset="0"/>
                      </a:endParaRPr>
                    </a:p>
                  </a:txBody>
                  <a:tcPr anchor="ctr"/>
                </a:tc>
                <a:tc>
                  <a:txBody>
                    <a:bodyPr/>
                    <a:lstStyle/>
                    <a:p>
                      <a:pPr marL="34290" algn="ctr">
                        <a:lnSpc>
                          <a:spcPct val="100000"/>
                        </a:lnSpc>
                        <a:spcBef>
                          <a:spcPts val="204"/>
                        </a:spcBef>
                      </a:pPr>
                      <a:r>
                        <a:rPr lang="en-US" sz="1100"/>
                        <a:t>~200 mg</a:t>
                      </a:r>
                      <a:endParaRPr sz="1100">
                        <a:latin typeface="Arial" panose="020B0604020202020204" pitchFamily="34" charset="0"/>
                        <a:cs typeface="Arial" panose="020B0604020202020204" pitchFamily="34" charset="0"/>
                      </a:endParaRPr>
                    </a:p>
                  </a:txBody>
                  <a:tcPr marL="0" marR="0" marT="26034" marB="0" anchor="ctr"/>
                </a:tc>
                <a:extLst>
                  <a:ext uri="{0D108BD9-81ED-4DB2-BD59-A6C34878D82A}">
                    <a16:rowId xmlns:a16="http://schemas.microsoft.com/office/drawing/2014/main" val="2327041990"/>
                  </a:ext>
                </a:extLst>
              </a:tr>
              <a:tr h="543017">
                <a:tc>
                  <a:txBody>
                    <a:bodyPr/>
                    <a:lstStyle/>
                    <a:p>
                      <a:pPr marL="34290" algn="ctr">
                        <a:lnSpc>
                          <a:spcPct val="100000"/>
                        </a:lnSpc>
                        <a:spcBef>
                          <a:spcPts val="204"/>
                        </a:spcBef>
                      </a:pPr>
                      <a:r>
                        <a:rPr lang="en-US" sz="1100"/>
                        <a:t>80 mg</a:t>
                      </a:r>
                      <a:endParaRPr sz="1100">
                        <a:latin typeface="Arial" panose="020B0604020202020204" pitchFamily="34" charset="0"/>
                        <a:cs typeface="Arial" panose="020B0604020202020204" pitchFamily="34" charset="0"/>
                      </a:endParaRPr>
                    </a:p>
                  </a:txBody>
                  <a:tcPr anchor="ctr"/>
                </a:tc>
                <a:tc>
                  <a:txBody>
                    <a:bodyPr/>
                    <a:lstStyle/>
                    <a:p>
                      <a:pPr marL="34290" algn="ctr">
                        <a:lnSpc>
                          <a:spcPct val="100000"/>
                        </a:lnSpc>
                        <a:spcBef>
                          <a:spcPts val="204"/>
                        </a:spcBef>
                      </a:pPr>
                      <a:r>
                        <a:rPr lang="en-US" sz="1100"/>
                        <a:t>~400 mg</a:t>
                      </a:r>
                      <a:endParaRPr sz="1100">
                        <a:latin typeface="Arial" panose="020B0604020202020204" pitchFamily="34" charset="0"/>
                        <a:cs typeface="Arial" panose="020B0604020202020204" pitchFamily="34" charset="0"/>
                      </a:endParaRPr>
                    </a:p>
                  </a:txBody>
                  <a:tcPr marL="0" marR="0" marT="26034" marB="0" anchor="ctr"/>
                </a:tc>
                <a:extLst>
                  <a:ext uri="{0D108BD9-81ED-4DB2-BD59-A6C34878D82A}">
                    <a16:rowId xmlns:a16="http://schemas.microsoft.com/office/drawing/2014/main" val="3689391255"/>
                  </a:ext>
                </a:extLst>
              </a:tr>
            </a:tbl>
          </a:graphicData>
        </a:graphic>
      </p:graphicFrame>
      <p:sp>
        <p:nvSpPr>
          <p:cNvPr id="6" name="TextBox 5">
            <a:extLst>
              <a:ext uri="{FF2B5EF4-FFF2-40B4-BE49-F238E27FC236}">
                <a16:creationId xmlns:a16="http://schemas.microsoft.com/office/drawing/2014/main" id="{A25D60AC-F16A-4CF5-68BD-A4759755E4DF}"/>
              </a:ext>
            </a:extLst>
          </p:cNvPr>
          <p:cNvSpPr txBox="1"/>
          <p:nvPr/>
        </p:nvSpPr>
        <p:spPr>
          <a:xfrm>
            <a:off x="416535" y="1579916"/>
            <a:ext cx="2993416" cy="584775"/>
          </a:xfrm>
          <a:prstGeom prst="rect">
            <a:avLst/>
          </a:prstGeom>
          <a:noFill/>
        </p:spPr>
        <p:txBody>
          <a:bodyPr wrap="square" lIns="0" rtlCol="0">
            <a:spAutoFit/>
          </a:bodyPr>
          <a:lstStyle/>
          <a:p>
            <a:r>
              <a:rPr lang="en-US" sz="1600" b="1">
                <a:latin typeface="Arial" panose="020B0604020202020204" pitchFamily="34" charset="0"/>
                <a:cs typeface="Arial" panose="020B0604020202020204" pitchFamily="34" charset="0"/>
              </a:rPr>
              <a:t>Equivalent ALC reduction (%) </a:t>
            </a:r>
            <a:br>
              <a:rPr lang="en-US" sz="1600" b="1">
                <a:latin typeface="Arial" panose="020B0604020202020204" pitchFamily="34" charset="0"/>
                <a:cs typeface="Arial" panose="020B0604020202020204" pitchFamily="34" charset="0"/>
              </a:rPr>
            </a:br>
            <a:r>
              <a:rPr lang="en-US" sz="1600" b="1">
                <a:latin typeface="Arial" panose="020B0604020202020204" pitchFamily="34" charset="0"/>
                <a:cs typeface="Arial" panose="020B0604020202020204" pitchFamily="34" charset="0"/>
              </a:rPr>
              <a:t>by dose after weekly ramp-up</a:t>
            </a:r>
          </a:p>
        </p:txBody>
      </p:sp>
      <p:sp>
        <p:nvSpPr>
          <p:cNvPr id="9" name="TextBox 8">
            <a:extLst>
              <a:ext uri="{FF2B5EF4-FFF2-40B4-BE49-F238E27FC236}">
                <a16:creationId xmlns:a16="http://schemas.microsoft.com/office/drawing/2014/main" id="{108AF18F-BD4C-A2B2-76ED-B5186AE0C6CF}"/>
              </a:ext>
            </a:extLst>
          </p:cNvPr>
          <p:cNvSpPr txBox="1"/>
          <p:nvPr/>
        </p:nvSpPr>
        <p:spPr>
          <a:xfrm>
            <a:off x="407988" y="5568588"/>
            <a:ext cx="11367479" cy="431159"/>
          </a:xfrm>
          <a:prstGeom prst="rect">
            <a:avLst/>
          </a:prstGeom>
          <a:solidFill>
            <a:schemeClr val="bg2"/>
          </a:solidFill>
        </p:spPr>
        <p:txBody>
          <a:bodyPr wrap="square" lIns="144000" rIns="144000" rtlCol="0" anchor="ctr">
            <a:noAutofit/>
          </a:bodyPr>
          <a:lstStyle/>
          <a:p>
            <a:pPr marL="223838" indent="-223838">
              <a:buClr>
                <a:schemeClr val="accent2"/>
              </a:buClr>
              <a:buFont typeface="Arial" panose="020B0604020202020204" pitchFamily="34" charset="0"/>
              <a:buChar char="•"/>
            </a:pPr>
            <a:r>
              <a:rPr lang="en-US" sz="1400"/>
              <a:t>Absolute lymphocyte count dropped by ~90% after weekly ramp-up to 40 mg (BGB-11417 at 40 mg ≈ </a:t>
            </a:r>
            <a:r>
              <a:rPr lang="en-US" sz="1400" err="1"/>
              <a:t>venetoclax</a:t>
            </a:r>
            <a:r>
              <a:rPr lang="en-US" sz="1400"/>
              <a:t> at 200 mg [1:5])</a:t>
            </a:r>
          </a:p>
        </p:txBody>
      </p:sp>
      <p:grpSp>
        <p:nvGrpSpPr>
          <p:cNvPr id="43" name="Gruppieren 42">
            <a:extLst>
              <a:ext uri="{FF2B5EF4-FFF2-40B4-BE49-F238E27FC236}">
                <a16:creationId xmlns:a16="http://schemas.microsoft.com/office/drawing/2014/main" id="{F87E8053-95FC-BE27-826E-F89C6890ED45}"/>
              </a:ext>
            </a:extLst>
          </p:cNvPr>
          <p:cNvGrpSpPr/>
          <p:nvPr/>
        </p:nvGrpSpPr>
        <p:grpSpPr>
          <a:xfrm>
            <a:off x="4237463" y="2426838"/>
            <a:ext cx="718010" cy="230832"/>
            <a:chOff x="4518353" y="2421522"/>
            <a:chExt cx="718010" cy="230832"/>
          </a:xfrm>
        </p:grpSpPr>
        <p:sp>
          <p:nvSpPr>
            <p:cNvPr id="39" name="Freeform 74">
              <a:extLst>
                <a:ext uri="{FF2B5EF4-FFF2-40B4-BE49-F238E27FC236}">
                  <a16:creationId xmlns:a16="http://schemas.microsoft.com/office/drawing/2014/main" id="{F3BA3C9F-6466-23A7-0EBE-9151986E4AEC}"/>
                </a:ext>
              </a:extLst>
            </p:cNvPr>
            <p:cNvSpPr>
              <a:spLocks/>
            </p:cNvSpPr>
            <p:nvPr/>
          </p:nvSpPr>
          <p:spPr bwMode="auto">
            <a:xfrm>
              <a:off x="4650568" y="2479854"/>
              <a:ext cx="453581" cy="137033"/>
            </a:xfrm>
            <a:custGeom>
              <a:avLst/>
              <a:gdLst>
                <a:gd name="T0" fmla="*/ 0 w 897"/>
                <a:gd name="T1" fmla="*/ 413 h 413"/>
                <a:gd name="T2" fmla="*/ 0 w 897"/>
                <a:gd name="T3" fmla="*/ 413 h 413"/>
                <a:gd name="T4" fmla="*/ 897 w 897"/>
                <a:gd name="T5" fmla="*/ 413 h 413"/>
                <a:gd name="T6" fmla="*/ 897 w 897"/>
                <a:gd name="T7" fmla="*/ 0 h 413"/>
                <a:gd name="T8" fmla="*/ 0 w 897"/>
                <a:gd name="T9" fmla="*/ 0 h 413"/>
                <a:gd name="T10" fmla="*/ 0 w 897"/>
                <a:gd name="T11" fmla="*/ 413 h 413"/>
              </a:gdLst>
              <a:ahLst/>
              <a:cxnLst>
                <a:cxn ang="0">
                  <a:pos x="T0" y="T1"/>
                </a:cxn>
                <a:cxn ang="0">
                  <a:pos x="T2" y="T3"/>
                </a:cxn>
                <a:cxn ang="0">
                  <a:pos x="T4" y="T5"/>
                </a:cxn>
                <a:cxn ang="0">
                  <a:pos x="T6" y="T7"/>
                </a:cxn>
                <a:cxn ang="0">
                  <a:pos x="T8" y="T9"/>
                </a:cxn>
                <a:cxn ang="0">
                  <a:pos x="T10" y="T11"/>
                </a:cxn>
              </a:cxnLst>
              <a:rect l="0" t="0" r="r" b="b"/>
              <a:pathLst>
                <a:path w="897" h="413">
                  <a:moveTo>
                    <a:pt x="0" y="413"/>
                  </a:moveTo>
                  <a:lnTo>
                    <a:pt x="0" y="413"/>
                  </a:lnTo>
                  <a:lnTo>
                    <a:pt x="897" y="413"/>
                  </a:lnTo>
                  <a:lnTo>
                    <a:pt x="897" y="0"/>
                  </a:lnTo>
                  <a:lnTo>
                    <a:pt x="0" y="0"/>
                  </a:lnTo>
                  <a:lnTo>
                    <a:pt x="0" y="413"/>
                  </a:lnTo>
                  <a:close/>
                </a:path>
              </a:pathLst>
            </a:custGeom>
            <a:solidFill>
              <a:srgbClr val="FFF4C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000"/>
            </a:p>
          </p:txBody>
        </p:sp>
        <p:sp>
          <p:nvSpPr>
            <p:cNvPr id="11" name="TextBox 386">
              <a:extLst>
                <a:ext uri="{FF2B5EF4-FFF2-40B4-BE49-F238E27FC236}">
                  <a16:creationId xmlns:a16="http://schemas.microsoft.com/office/drawing/2014/main" id="{C22EF457-7EE5-54A0-F6AF-461DFEB756CA}"/>
                </a:ext>
              </a:extLst>
            </p:cNvPr>
            <p:cNvSpPr txBox="1"/>
            <p:nvPr/>
          </p:nvSpPr>
          <p:spPr>
            <a:xfrm>
              <a:off x="4518353" y="2421522"/>
              <a:ext cx="718010" cy="230832"/>
            </a:xfrm>
            <a:prstGeom prst="rect">
              <a:avLst/>
            </a:prstGeom>
            <a:noFill/>
          </p:spPr>
          <p:txBody>
            <a:bodyPr wrap="square" rtlCol="0">
              <a:spAutoFit/>
            </a:bodyPr>
            <a:lstStyle/>
            <a:p>
              <a:pPr algn="ctr"/>
              <a:r>
                <a:rPr lang="en-US" sz="900" b="1"/>
                <a:t>1 mg </a:t>
              </a:r>
            </a:p>
          </p:txBody>
        </p:sp>
      </p:grpSp>
      <p:sp>
        <p:nvSpPr>
          <p:cNvPr id="40" name="Freeform 74">
            <a:extLst>
              <a:ext uri="{FF2B5EF4-FFF2-40B4-BE49-F238E27FC236}">
                <a16:creationId xmlns:a16="http://schemas.microsoft.com/office/drawing/2014/main" id="{E0557AB2-3937-12F2-2F4F-831C9F4AD38E}"/>
              </a:ext>
            </a:extLst>
          </p:cNvPr>
          <p:cNvSpPr>
            <a:spLocks/>
          </p:cNvSpPr>
          <p:nvPr/>
        </p:nvSpPr>
        <p:spPr bwMode="auto">
          <a:xfrm>
            <a:off x="4842642" y="2418027"/>
            <a:ext cx="453581" cy="209496"/>
          </a:xfrm>
          <a:custGeom>
            <a:avLst/>
            <a:gdLst>
              <a:gd name="T0" fmla="*/ 0 w 897"/>
              <a:gd name="T1" fmla="*/ 413 h 413"/>
              <a:gd name="T2" fmla="*/ 0 w 897"/>
              <a:gd name="T3" fmla="*/ 413 h 413"/>
              <a:gd name="T4" fmla="*/ 897 w 897"/>
              <a:gd name="T5" fmla="*/ 413 h 413"/>
              <a:gd name="T6" fmla="*/ 897 w 897"/>
              <a:gd name="T7" fmla="*/ 0 h 413"/>
              <a:gd name="T8" fmla="*/ 0 w 897"/>
              <a:gd name="T9" fmla="*/ 0 h 413"/>
              <a:gd name="T10" fmla="*/ 0 w 897"/>
              <a:gd name="T11" fmla="*/ 413 h 413"/>
            </a:gdLst>
            <a:ahLst/>
            <a:cxnLst>
              <a:cxn ang="0">
                <a:pos x="T0" y="T1"/>
              </a:cxn>
              <a:cxn ang="0">
                <a:pos x="T2" y="T3"/>
              </a:cxn>
              <a:cxn ang="0">
                <a:pos x="T4" y="T5"/>
              </a:cxn>
              <a:cxn ang="0">
                <a:pos x="T6" y="T7"/>
              </a:cxn>
              <a:cxn ang="0">
                <a:pos x="T8" y="T9"/>
              </a:cxn>
              <a:cxn ang="0">
                <a:pos x="T10" y="T11"/>
              </a:cxn>
            </a:cxnLst>
            <a:rect l="0" t="0" r="r" b="b"/>
            <a:pathLst>
              <a:path w="897" h="413">
                <a:moveTo>
                  <a:pt x="0" y="413"/>
                </a:moveTo>
                <a:lnTo>
                  <a:pt x="0" y="413"/>
                </a:lnTo>
                <a:lnTo>
                  <a:pt x="897" y="413"/>
                </a:lnTo>
                <a:lnTo>
                  <a:pt x="897" y="0"/>
                </a:lnTo>
                <a:lnTo>
                  <a:pt x="0" y="0"/>
                </a:lnTo>
                <a:lnTo>
                  <a:pt x="0" y="413"/>
                </a:lnTo>
                <a:close/>
              </a:path>
            </a:pathLst>
          </a:custGeom>
          <a:solidFill>
            <a:srgbClr val="FEEEB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000"/>
          </a:p>
        </p:txBody>
      </p:sp>
      <p:sp>
        <p:nvSpPr>
          <p:cNvPr id="41" name="Freeform 74">
            <a:extLst>
              <a:ext uri="{FF2B5EF4-FFF2-40B4-BE49-F238E27FC236}">
                <a16:creationId xmlns:a16="http://schemas.microsoft.com/office/drawing/2014/main" id="{351C58CF-DEC9-07F7-8E54-68F57E71429E}"/>
              </a:ext>
            </a:extLst>
          </p:cNvPr>
          <p:cNvSpPr>
            <a:spLocks/>
          </p:cNvSpPr>
          <p:nvPr/>
        </p:nvSpPr>
        <p:spPr bwMode="auto">
          <a:xfrm>
            <a:off x="5322144" y="2365913"/>
            <a:ext cx="453581" cy="261610"/>
          </a:xfrm>
          <a:custGeom>
            <a:avLst/>
            <a:gdLst>
              <a:gd name="T0" fmla="*/ 0 w 897"/>
              <a:gd name="T1" fmla="*/ 413 h 413"/>
              <a:gd name="T2" fmla="*/ 0 w 897"/>
              <a:gd name="T3" fmla="*/ 413 h 413"/>
              <a:gd name="T4" fmla="*/ 897 w 897"/>
              <a:gd name="T5" fmla="*/ 413 h 413"/>
              <a:gd name="T6" fmla="*/ 897 w 897"/>
              <a:gd name="T7" fmla="*/ 0 h 413"/>
              <a:gd name="T8" fmla="*/ 0 w 897"/>
              <a:gd name="T9" fmla="*/ 0 h 413"/>
              <a:gd name="T10" fmla="*/ 0 w 897"/>
              <a:gd name="T11" fmla="*/ 413 h 413"/>
            </a:gdLst>
            <a:ahLst/>
            <a:cxnLst>
              <a:cxn ang="0">
                <a:pos x="T0" y="T1"/>
              </a:cxn>
              <a:cxn ang="0">
                <a:pos x="T2" y="T3"/>
              </a:cxn>
              <a:cxn ang="0">
                <a:pos x="T4" y="T5"/>
              </a:cxn>
              <a:cxn ang="0">
                <a:pos x="T6" y="T7"/>
              </a:cxn>
              <a:cxn ang="0">
                <a:pos x="T8" y="T9"/>
              </a:cxn>
              <a:cxn ang="0">
                <a:pos x="T10" y="T11"/>
              </a:cxn>
            </a:cxnLst>
            <a:rect l="0" t="0" r="r" b="b"/>
            <a:pathLst>
              <a:path w="897" h="413">
                <a:moveTo>
                  <a:pt x="0" y="413"/>
                </a:moveTo>
                <a:lnTo>
                  <a:pt x="0" y="413"/>
                </a:lnTo>
                <a:lnTo>
                  <a:pt x="897" y="413"/>
                </a:lnTo>
                <a:lnTo>
                  <a:pt x="897" y="0"/>
                </a:lnTo>
                <a:lnTo>
                  <a:pt x="0" y="0"/>
                </a:lnTo>
                <a:lnTo>
                  <a:pt x="0" y="413"/>
                </a:lnTo>
                <a:close/>
              </a:path>
            </a:pathLst>
          </a:custGeom>
          <a:solidFill>
            <a:srgbClr val="FEE7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000"/>
          </a:p>
        </p:txBody>
      </p:sp>
      <p:sp>
        <p:nvSpPr>
          <p:cNvPr id="44" name="Freeform 74">
            <a:extLst>
              <a:ext uri="{FF2B5EF4-FFF2-40B4-BE49-F238E27FC236}">
                <a16:creationId xmlns:a16="http://schemas.microsoft.com/office/drawing/2014/main" id="{BF75EE92-4018-D8A8-0CF0-F7E93F54FBB2}"/>
              </a:ext>
            </a:extLst>
          </p:cNvPr>
          <p:cNvSpPr>
            <a:spLocks/>
          </p:cNvSpPr>
          <p:nvPr/>
        </p:nvSpPr>
        <p:spPr bwMode="auto">
          <a:xfrm>
            <a:off x="5795293" y="2301952"/>
            <a:ext cx="453581" cy="325571"/>
          </a:xfrm>
          <a:custGeom>
            <a:avLst/>
            <a:gdLst>
              <a:gd name="T0" fmla="*/ 0 w 897"/>
              <a:gd name="T1" fmla="*/ 413 h 413"/>
              <a:gd name="T2" fmla="*/ 0 w 897"/>
              <a:gd name="T3" fmla="*/ 413 h 413"/>
              <a:gd name="T4" fmla="*/ 897 w 897"/>
              <a:gd name="T5" fmla="*/ 413 h 413"/>
              <a:gd name="T6" fmla="*/ 897 w 897"/>
              <a:gd name="T7" fmla="*/ 0 h 413"/>
              <a:gd name="T8" fmla="*/ 0 w 897"/>
              <a:gd name="T9" fmla="*/ 0 h 413"/>
              <a:gd name="T10" fmla="*/ 0 w 897"/>
              <a:gd name="T11" fmla="*/ 413 h 413"/>
            </a:gdLst>
            <a:ahLst/>
            <a:cxnLst>
              <a:cxn ang="0">
                <a:pos x="T0" y="T1"/>
              </a:cxn>
              <a:cxn ang="0">
                <a:pos x="T2" y="T3"/>
              </a:cxn>
              <a:cxn ang="0">
                <a:pos x="T4" y="T5"/>
              </a:cxn>
              <a:cxn ang="0">
                <a:pos x="T6" y="T7"/>
              </a:cxn>
              <a:cxn ang="0">
                <a:pos x="T8" y="T9"/>
              </a:cxn>
              <a:cxn ang="0">
                <a:pos x="T10" y="T11"/>
              </a:cxn>
            </a:cxnLst>
            <a:rect l="0" t="0" r="r" b="b"/>
            <a:pathLst>
              <a:path w="897" h="413">
                <a:moveTo>
                  <a:pt x="0" y="413"/>
                </a:moveTo>
                <a:lnTo>
                  <a:pt x="0" y="413"/>
                </a:lnTo>
                <a:lnTo>
                  <a:pt x="897" y="413"/>
                </a:lnTo>
                <a:lnTo>
                  <a:pt x="897" y="0"/>
                </a:lnTo>
                <a:lnTo>
                  <a:pt x="0" y="0"/>
                </a:lnTo>
                <a:lnTo>
                  <a:pt x="0" y="413"/>
                </a:lnTo>
                <a:close/>
              </a:path>
            </a:pathLst>
          </a:custGeom>
          <a:solidFill>
            <a:srgbClr val="FEE1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000"/>
          </a:p>
        </p:txBody>
      </p:sp>
      <p:sp>
        <p:nvSpPr>
          <p:cNvPr id="45" name="Freeform 74">
            <a:extLst>
              <a:ext uri="{FF2B5EF4-FFF2-40B4-BE49-F238E27FC236}">
                <a16:creationId xmlns:a16="http://schemas.microsoft.com/office/drawing/2014/main" id="{DC25B90C-05E9-35C6-E494-108D688FAEA6}"/>
              </a:ext>
            </a:extLst>
          </p:cNvPr>
          <p:cNvSpPr>
            <a:spLocks/>
          </p:cNvSpPr>
          <p:nvPr/>
        </p:nvSpPr>
        <p:spPr bwMode="auto">
          <a:xfrm>
            <a:off x="6274439" y="2248789"/>
            <a:ext cx="453581" cy="378734"/>
          </a:xfrm>
          <a:custGeom>
            <a:avLst/>
            <a:gdLst>
              <a:gd name="T0" fmla="*/ 0 w 897"/>
              <a:gd name="T1" fmla="*/ 413 h 413"/>
              <a:gd name="T2" fmla="*/ 0 w 897"/>
              <a:gd name="T3" fmla="*/ 413 h 413"/>
              <a:gd name="T4" fmla="*/ 897 w 897"/>
              <a:gd name="T5" fmla="*/ 413 h 413"/>
              <a:gd name="T6" fmla="*/ 897 w 897"/>
              <a:gd name="T7" fmla="*/ 0 h 413"/>
              <a:gd name="T8" fmla="*/ 0 w 897"/>
              <a:gd name="T9" fmla="*/ 0 h 413"/>
              <a:gd name="T10" fmla="*/ 0 w 897"/>
              <a:gd name="T11" fmla="*/ 413 h 413"/>
            </a:gdLst>
            <a:ahLst/>
            <a:cxnLst>
              <a:cxn ang="0">
                <a:pos x="T0" y="T1"/>
              </a:cxn>
              <a:cxn ang="0">
                <a:pos x="T2" y="T3"/>
              </a:cxn>
              <a:cxn ang="0">
                <a:pos x="T4" y="T5"/>
              </a:cxn>
              <a:cxn ang="0">
                <a:pos x="T6" y="T7"/>
              </a:cxn>
              <a:cxn ang="0">
                <a:pos x="T8" y="T9"/>
              </a:cxn>
              <a:cxn ang="0">
                <a:pos x="T10" y="T11"/>
              </a:cxn>
            </a:cxnLst>
            <a:rect l="0" t="0" r="r" b="b"/>
            <a:pathLst>
              <a:path w="897" h="413">
                <a:moveTo>
                  <a:pt x="0" y="413"/>
                </a:moveTo>
                <a:lnTo>
                  <a:pt x="0" y="413"/>
                </a:lnTo>
                <a:lnTo>
                  <a:pt x="897" y="413"/>
                </a:lnTo>
                <a:lnTo>
                  <a:pt x="897" y="0"/>
                </a:lnTo>
                <a:lnTo>
                  <a:pt x="0" y="0"/>
                </a:lnTo>
                <a:lnTo>
                  <a:pt x="0" y="413"/>
                </a:lnTo>
                <a:close/>
              </a:path>
            </a:pathLst>
          </a:custGeom>
          <a:solidFill>
            <a:srgbClr val="FEDB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000"/>
          </a:p>
        </p:txBody>
      </p:sp>
      <p:sp>
        <p:nvSpPr>
          <p:cNvPr id="46" name="Freeform 74">
            <a:extLst>
              <a:ext uri="{FF2B5EF4-FFF2-40B4-BE49-F238E27FC236}">
                <a16:creationId xmlns:a16="http://schemas.microsoft.com/office/drawing/2014/main" id="{DA29E1D6-0311-DB92-E641-D032B2878425}"/>
              </a:ext>
            </a:extLst>
          </p:cNvPr>
          <p:cNvSpPr>
            <a:spLocks/>
          </p:cNvSpPr>
          <p:nvPr/>
        </p:nvSpPr>
        <p:spPr bwMode="auto">
          <a:xfrm>
            <a:off x="6751705" y="2179675"/>
            <a:ext cx="453581" cy="447848"/>
          </a:xfrm>
          <a:custGeom>
            <a:avLst/>
            <a:gdLst>
              <a:gd name="T0" fmla="*/ 0 w 897"/>
              <a:gd name="T1" fmla="*/ 413 h 413"/>
              <a:gd name="T2" fmla="*/ 0 w 897"/>
              <a:gd name="T3" fmla="*/ 413 h 413"/>
              <a:gd name="T4" fmla="*/ 897 w 897"/>
              <a:gd name="T5" fmla="*/ 413 h 413"/>
              <a:gd name="T6" fmla="*/ 897 w 897"/>
              <a:gd name="T7" fmla="*/ 0 h 413"/>
              <a:gd name="T8" fmla="*/ 0 w 897"/>
              <a:gd name="T9" fmla="*/ 0 h 413"/>
              <a:gd name="T10" fmla="*/ 0 w 897"/>
              <a:gd name="T11" fmla="*/ 413 h 413"/>
            </a:gdLst>
            <a:ahLst/>
            <a:cxnLst>
              <a:cxn ang="0">
                <a:pos x="T0" y="T1"/>
              </a:cxn>
              <a:cxn ang="0">
                <a:pos x="T2" y="T3"/>
              </a:cxn>
              <a:cxn ang="0">
                <a:pos x="T4" y="T5"/>
              </a:cxn>
              <a:cxn ang="0">
                <a:pos x="T6" y="T7"/>
              </a:cxn>
              <a:cxn ang="0">
                <a:pos x="T8" y="T9"/>
              </a:cxn>
              <a:cxn ang="0">
                <a:pos x="T10" y="T11"/>
              </a:cxn>
            </a:cxnLst>
            <a:rect l="0" t="0" r="r" b="b"/>
            <a:pathLst>
              <a:path w="897" h="413">
                <a:moveTo>
                  <a:pt x="0" y="413"/>
                </a:moveTo>
                <a:lnTo>
                  <a:pt x="0" y="413"/>
                </a:lnTo>
                <a:lnTo>
                  <a:pt x="897" y="413"/>
                </a:lnTo>
                <a:lnTo>
                  <a:pt x="897" y="0"/>
                </a:lnTo>
                <a:lnTo>
                  <a:pt x="0" y="0"/>
                </a:lnTo>
                <a:lnTo>
                  <a:pt x="0" y="413"/>
                </a:lnTo>
                <a:close/>
              </a:path>
            </a:pathLst>
          </a:custGeom>
          <a:solidFill>
            <a:srgbClr val="FECF3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000"/>
          </a:p>
        </p:txBody>
      </p:sp>
      <p:sp>
        <p:nvSpPr>
          <p:cNvPr id="47" name="Freeform 74">
            <a:extLst>
              <a:ext uri="{FF2B5EF4-FFF2-40B4-BE49-F238E27FC236}">
                <a16:creationId xmlns:a16="http://schemas.microsoft.com/office/drawing/2014/main" id="{14ED02E5-0CDC-58F6-6332-4759E8814B24}"/>
              </a:ext>
            </a:extLst>
          </p:cNvPr>
          <p:cNvSpPr>
            <a:spLocks/>
          </p:cNvSpPr>
          <p:nvPr/>
        </p:nvSpPr>
        <p:spPr bwMode="auto">
          <a:xfrm>
            <a:off x="7228971" y="2127500"/>
            <a:ext cx="453581" cy="500023"/>
          </a:xfrm>
          <a:custGeom>
            <a:avLst/>
            <a:gdLst>
              <a:gd name="T0" fmla="*/ 0 w 897"/>
              <a:gd name="T1" fmla="*/ 413 h 413"/>
              <a:gd name="T2" fmla="*/ 0 w 897"/>
              <a:gd name="T3" fmla="*/ 413 h 413"/>
              <a:gd name="T4" fmla="*/ 897 w 897"/>
              <a:gd name="T5" fmla="*/ 413 h 413"/>
              <a:gd name="T6" fmla="*/ 897 w 897"/>
              <a:gd name="T7" fmla="*/ 0 h 413"/>
              <a:gd name="T8" fmla="*/ 0 w 897"/>
              <a:gd name="T9" fmla="*/ 0 h 413"/>
              <a:gd name="T10" fmla="*/ 0 w 897"/>
              <a:gd name="T11" fmla="*/ 413 h 413"/>
            </a:gdLst>
            <a:ahLst/>
            <a:cxnLst>
              <a:cxn ang="0">
                <a:pos x="T0" y="T1"/>
              </a:cxn>
              <a:cxn ang="0">
                <a:pos x="T2" y="T3"/>
              </a:cxn>
              <a:cxn ang="0">
                <a:pos x="T4" y="T5"/>
              </a:cxn>
              <a:cxn ang="0">
                <a:pos x="T6" y="T7"/>
              </a:cxn>
              <a:cxn ang="0">
                <a:pos x="T8" y="T9"/>
              </a:cxn>
              <a:cxn ang="0">
                <a:pos x="T10" y="T11"/>
              </a:cxn>
            </a:cxnLst>
            <a:rect l="0" t="0" r="r" b="b"/>
            <a:pathLst>
              <a:path w="897" h="413">
                <a:moveTo>
                  <a:pt x="0" y="413"/>
                </a:moveTo>
                <a:lnTo>
                  <a:pt x="0" y="413"/>
                </a:lnTo>
                <a:lnTo>
                  <a:pt x="897" y="413"/>
                </a:lnTo>
                <a:lnTo>
                  <a:pt x="897" y="0"/>
                </a:lnTo>
                <a:lnTo>
                  <a:pt x="0" y="0"/>
                </a:lnTo>
                <a:lnTo>
                  <a:pt x="0" y="413"/>
                </a:lnTo>
                <a:close/>
              </a:path>
            </a:pathLst>
          </a:custGeom>
          <a:solidFill>
            <a:srgbClr val="FEC30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000"/>
          </a:p>
        </p:txBody>
      </p:sp>
      <p:sp>
        <p:nvSpPr>
          <p:cNvPr id="48" name="Freeform 74">
            <a:extLst>
              <a:ext uri="{FF2B5EF4-FFF2-40B4-BE49-F238E27FC236}">
                <a16:creationId xmlns:a16="http://schemas.microsoft.com/office/drawing/2014/main" id="{26633FC7-4ACC-FB54-A647-D25748159836}"/>
              </a:ext>
            </a:extLst>
          </p:cNvPr>
          <p:cNvSpPr>
            <a:spLocks/>
          </p:cNvSpPr>
          <p:nvPr/>
        </p:nvSpPr>
        <p:spPr bwMode="auto">
          <a:xfrm>
            <a:off x="7706237" y="2062717"/>
            <a:ext cx="453581" cy="564806"/>
          </a:xfrm>
          <a:custGeom>
            <a:avLst/>
            <a:gdLst>
              <a:gd name="T0" fmla="*/ 0 w 897"/>
              <a:gd name="T1" fmla="*/ 413 h 413"/>
              <a:gd name="T2" fmla="*/ 0 w 897"/>
              <a:gd name="T3" fmla="*/ 413 h 413"/>
              <a:gd name="T4" fmla="*/ 897 w 897"/>
              <a:gd name="T5" fmla="*/ 413 h 413"/>
              <a:gd name="T6" fmla="*/ 897 w 897"/>
              <a:gd name="T7" fmla="*/ 0 h 413"/>
              <a:gd name="T8" fmla="*/ 0 w 897"/>
              <a:gd name="T9" fmla="*/ 0 h 413"/>
              <a:gd name="T10" fmla="*/ 0 w 897"/>
              <a:gd name="T11" fmla="*/ 413 h 413"/>
            </a:gdLst>
            <a:ahLst/>
            <a:cxnLst>
              <a:cxn ang="0">
                <a:pos x="T0" y="T1"/>
              </a:cxn>
              <a:cxn ang="0">
                <a:pos x="T2" y="T3"/>
              </a:cxn>
              <a:cxn ang="0">
                <a:pos x="T4" y="T5"/>
              </a:cxn>
              <a:cxn ang="0">
                <a:pos x="T6" y="T7"/>
              </a:cxn>
              <a:cxn ang="0">
                <a:pos x="T8" y="T9"/>
              </a:cxn>
              <a:cxn ang="0">
                <a:pos x="T10" y="T11"/>
              </a:cxn>
            </a:cxnLst>
            <a:rect l="0" t="0" r="r" b="b"/>
            <a:pathLst>
              <a:path w="897" h="413">
                <a:moveTo>
                  <a:pt x="0" y="413"/>
                </a:moveTo>
                <a:lnTo>
                  <a:pt x="0" y="413"/>
                </a:lnTo>
                <a:lnTo>
                  <a:pt x="897" y="413"/>
                </a:lnTo>
                <a:lnTo>
                  <a:pt x="897" y="0"/>
                </a:lnTo>
                <a:lnTo>
                  <a:pt x="0" y="0"/>
                </a:lnTo>
                <a:lnTo>
                  <a:pt x="0" y="413"/>
                </a:lnTo>
                <a:close/>
              </a:path>
            </a:pathLst>
          </a:custGeom>
          <a:solidFill>
            <a:srgbClr val="BE92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000"/>
          </a:p>
        </p:txBody>
      </p:sp>
      <p:sp>
        <p:nvSpPr>
          <p:cNvPr id="49" name="Freeform 74">
            <a:extLst>
              <a:ext uri="{FF2B5EF4-FFF2-40B4-BE49-F238E27FC236}">
                <a16:creationId xmlns:a16="http://schemas.microsoft.com/office/drawing/2014/main" id="{DB662F30-9901-57C6-FEB1-C260BDD05A12}"/>
              </a:ext>
            </a:extLst>
          </p:cNvPr>
          <p:cNvSpPr>
            <a:spLocks/>
          </p:cNvSpPr>
          <p:nvPr/>
        </p:nvSpPr>
        <p:spPr bwMode="auto">
          <a:xfrm>
            <a:off x="8183503" y="2020186"/>
            <a:ext cx="453581" cy="607337"/>
          </a:xfrm>
          <a:custGeom>
            <a:avLst/>
            <a:gdLst>
              <a:gd name="T0" fmla="*/ 0 w 897"/>
              <a:gd name="T1" fmla="*/ 413 h 413"/>
              <a:gd name="T2" fmla="*/ 0 w 897"/>
              <a:gd name="T3" fmla="*/ 413 h 413"/>
              <a:gd name="T4" fmla="*/ 897 w 897"/>
              <a:gd name="T5" fmla="*/ 413 h 413"/>
              <a:gd name="T6" fmla="*/ 897 w 897"/>
              <a:gd name="T7" fmla="*/ 0 h 413"/>
              <a:gd name="T8" fmla="*/ 0 w 897"/>
              <a:gd name="T9" fmla="*/ 0 h 413"/>
              <a:gd name="T10" fmla="*/ 0 w 897"/>
              <a:gd name="T11" fmla="*/ 413 h 413"/>
            </a:gdLst>
            <a:ahLst/>
            <a:cxnLst>
              <a:cxn ang="0">
                <a:pos x="T0" y="T1"/>
              </a:cxn>
              <a:cxn ang="0">
                <a:pos x="T2" y="T3"/>
              </a:cxn>
              <a:cxn ang="0">
                <a:pos x="T4" y="T5"/>
              </a:cxn>
              <a:cxn ang="0">
                <a:pos x="T6" y="T7"/>
              </a:cxn>
              <a:cxn ang="0">
                <a:pos x="T8" y="T9"/>
              </a:cxn>
              <a:cxn ang="0">
                <a:pos x="T10" y="T11"/>
              </a:cxn>
            </a:cxnLst>
            <a:rect l="0" t="0" r="r" b="b"/>
            <a:pathLst>
              <a:path w="897" h="413">
                <a:moveTo>
                  <a:pt x="0" y="413"/>
                </a:moveTo>
                <a:lnTo>
                  <a:pt x="0" y="413"/>
                </a:lnTo>
                <a:lnTo>
                  <a:pt x="897" y="413"/>
                </a:lnTo>
                <a:lnTo>
                  <a:pt x="897" y="0"/>
                </a:lnTo>
                <a:lnTo>
                  <a:pt x="0" y="0"/>
                </a:lnTo>
                <a:lnTo>
                  <a:pt x="0" y="413"/>
                </a:lnTo>
                <a:close/>
              </a:path>
            </a:pathLst>
          </a:custGeom>
          <a:solidFill>
            <a:srgbClr val="7F61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000"/>
          </a:p>
        </p:txBody>
      </p:sp>
      <p:sp>
        <p:nvSpPr>
          <p:cNvPr id="50" name="Freeform 74">
            <a:extLst>
              <a:ext uri="{FF2B5EF4-FFF2-40B4-BE49-F238E27FC236}">
                <a16:creationId xmlns:a16="http://schemas.microsoft.com/office/drawing/2014/main" id="{35A971F3-EB92-A474-BF1C-41C78A0FC07B}"/>
              </a:ext>
            </a:extLst>
          </p:cNvPr>
          <p:cNvSpPr>
            <a:spLocks/>
          </p:cNvSpPr>
          <p:nvPr/>
        </p:nvSpPr>
        <p:spPr bwMode="auto">
          <a:xfrm>
            <a:off x="8660766" y="1945758"/>
            <a:ext cx="453581" cy="681765"/>
          </a:xfrm>
          <a:custGeom>
            <a:avLst/>
            <a:gdLst>
              <a:gd name="T0" fmla="*/ 0 w 897"/>
              <a:gd name="T1" fmla="*/ 413 h 413"/>
              <a:gd name="T2" fmla="*/ 0 w 897"/>
              <a:gd name="T3" fmla="*/ 413 h 413"/>
              <a:gd name="T4" fmla="*/ 897 w 897"/>
              <a:gd name="T5" fmla="*/ 413 h 413"/>
              <a:gd name="T6" fmla="*/ 897 w 897"/>
              <a:gd name="T7" fmla="*/ 0 h 413"/>
              <a:gd name="T8" fmla="*/ 0 w 897"/>
              <a:gd name="T9" fmla="*/ 0 h 413"/>
              <a:gd name="T10" fmla="*/ 0 w 897"/>
              <a:gd name="T11" fmla="*/ 413 h 413"/>
            </a:gdLst>
            <a:ahLst/>
            <a:cxnLst>
              <a:cxn ang="0">
                <a:pos x="T0" y="T1"/>
              </a:cxn>
              <a:cxn ang="0">
                <a:pos x="T2" y="T3"/>
              </a:cxn>
              <a:cxn ang="0">
                <a:pos x="T4" y="T5"/>
              </a:cxn>
              <a:cxn ang="0">
                <a:pos x="T6" y="T7"/>
              </a:cxn>
              <a:cxn ang="0">
                <a:pos x="T8" y="T9"/>
              </a:cxn>
              <a:cxn ang="0">
                <a:pos x="T10" y="T11"/>
              </a:cxn>
            </a:cxnLst>
            <a:rect l="0" t="0" r="r" b="b"/>
            <a:pathLst>
              <a:path w="897" h="413">
                <a:moveTo>
                  <a:pt x="0" y="413"/>
                </a:moveTo>
                <a:lnTo>
                  <a:pt x="0" y="413"/>
                </a:lnTo>
                <a:lnTo>
                  <a:pt x="897" y="413"/>
                </a:lnTo>
                <a:lnTo>
                  <a:pt x="897" y="0"/>
                </a:lnTo>
                <a:lnTo>
                  <a:pt x="0" y="0"/>
                </a:lnTo>
                <a:lnTo>
                  <a:pt x="0" y="413"/>
                </a:lnTo>
                <a:close/>
              </a:path>
            </a:pathLst>
          </a:custGeom>
          <a:solidFill>
            <a:srgbClr val="5B46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000"/>
          </a:p>
        </p:txBody>
      </p:sp>
      <p:sp>
        <p:nvSpPr>
          <p:cNvPr id="52" name="TextBox 386">
            <a:extLst>
              <a:ext uri="{FF2B5EF4-FFF2-40B4-BE49-F238E27FC236}">
                <a16:creationId xmlns:a16="http://schemas.microsoft.com/office/drawing/2014/main" id="{3379E3DA-2748-4CC8-43C8-D2CB0737EC37}"/>
              </a:ext>
            </a:extLst>
          </p:cNvPr>
          <p:cNvSpPr txBox="1"/>
          <p:nvPr/>
        </p:nvSpPr>
        <p:spPr>
          <a:xfrm>
            <a:off x="4708314" y="2383670"/>
            <a:ext cx="718010" cy="230832"/>
          </a:xfrm>
          <a:prstGeom prst="rect">
            <a:avLst/>
          </a:prstGeom>
          <a:noFill/>
        </p:spPr>
        <p:txBody>
          <a:bodyPr wrap="square" rtlCol="0">
            <a:spAutoFit/>
          </a:bodyPr>
          <a:lstStyle/>
          <a:p>
            <a:pPr algn="ctr"/>
            <a:r>
              <a:rPr lang="en-US" sz="900" b="1"/>
              <a:t>2 mg </a:t>
            </a:r>
          </a:p>
        </p:txBody>
      </p:sp>
      <p:sp>
        <p:nvSpPr>
          <p:cNvPr id="53" name="TextBox 386">
            <a:extLst>
              <a:ext uri="{FF2B5EF4-FFF2-40B4-BE49-F238E27FC236}">
                <a16:creationId xmlns:a16="http://schemas.microsoft.com/office/drawing/2014/main" id="{0592DADD-5DAB-8941-303A-F313366C2A4B}"/>
              </a:ext>
            </a:extLst>
          </p:cNvPr>
          <p:cNvSpPr txBox="1"/>
          <p:nvPr/>
        </p:nvSpPr>
        <p:spPr>
          <a:xfrm>
            <a:off x="5208045" y="2335824"/>
            <a:ext cx="718010" cy="230832"/>
          </a:xfrm>
          <a:prstGeom prst="rect">
            <a:avLst/>
          </a:prstGeom>
          <a:noFill/>
        </p:spPr>
        <p:txBody>
          <a:bodyPr wrap="square" rtlCol="0">
            <a:spAutoFit/>
          </a:bodyPr>
          <a:lstStyle/>
          <a:p>
            <a:pPr algn="ctr"/>
            <a:r>
              <a:rPr lang="en-US" sz="900" b="1"/>
              <a:t>5 mg </a:t>
            </a:r>
          </a:p>
        </p:txBody>
      </p:sp>
      <p:sp>
        <p:nvSpPr>
          <p:cNvPr id="54" name="TextBox 386">
            <a:extLst>
              <a:ext uri="{FF2B5EF4-FFF2-40B4-BE49-F238E27FC236}">
                <a16:creationId xmlns:a16="http://schemas.microsoft.com/office/drawing/2014/main" id="{BDFC9A67-6C5E-62F1-EB65-9F2FD77B6753}"/>
              </a:ext>
            </a:extLst>
          </p:cNvPr>
          <p:cNvSpPr txBox="1"/>
          <p:nvPr/>
        </p:nvSpPr>
        <p:spPr>
          <a:xfrm>
            <a:off x="5659929" y="2282661"/>
            <a:ext cx="718010" cy="230832"/>
          </a:xfrm>
          <a:prstGeom prst="rect">
            <a:avLst/>
          </a:prstGeom>
          <a:noFill/>
        </p:spPr>
        <p:txBody>
          <a:bodyPr wrap="square" rtlCol="0">
            <a:spAutoFit/>
          </a:bodyPr>
          <a:lstStyle/>
          <a:p>
            <a:pPr algn="ctr"/>
            <a:r>
              <a:rPr lang="en-US" sz="900" b="1"/>
              <a:t>10 mg </a:t>
            </a:r>
          </a:p>
        </p:txBody>
      </p:sp>
      <p:sp>
        <p:nvSpPr>
          <p:cNvPr id="55" name="TextBox 386">
            <a:extLst>
              <a:ext uri="{FF2B5EF4-FFF2-40B4-BE49-F238E27FC236}">
                <a16:creationId xmlns:a16="http://schemas.microsoft.com/office/drawing/2014/main" id="{AF4CBB67-E2C7-336C-4B5B-863FD3777329}"/>
              </a:ext>
            </a:extLst>
          </p:cNvPr>
          <p:cNvSpPr txBox="1"/>
          <p:nvPr/>
        </p:nvSpPr>
        <p:spPr>
          <a:xfrm>
            <a:off x="6149026" y="2213550"/>
            <a:ext cx="718010" cy="230832"/>
          </a:xfrm>
          <a:prstGeom prst="rect">
            <a:avLst/>
          </a:prstGeom>
          <a:noFill/>
        </p:spPr>
        <p:txBody>
          <a:bodyPr wrap="square" rtlCol="0">
            <a:spAutoFit/>
          </a:bodyPr>
          <a:lstStyle/>
          <a:p>
            <a:pPr algn="ctr"/>
            <a:r>
              <a:rPr lang="en-US" sz="900" b="1"/>
              <a:t>20 mg </a:t>
            </a:r>
          </a:p>
        </p:txBody>
      </p:sp>
      <p:sp>
        <p:nvSpPr>
          <p:cNvPr id="56" name="TextBox 386">
            <a:extLst>
              <a:ext uri="{FF2B5EF4-FFF2-40B4-BE49-F238E27FC236}">
                <a16:creationId xmlns:a16="http://schemas.microsoft.com/office/drawing/2014/main" id="{83A9B14A-C1FB-8C9D-B9FD-A2907AC82CD5}"/>
              </a:ext>
            </a:extLst>
          </p:cNvPr>
          <p:cNvSpPr txBox="1"/>
          <p:nvPr/>
        </p:nvSpPr>
        <p:spPr>
          <a:xfrm>
            <a:off x="6643440" y="2144438"/>
            <a:ext cx="718010" cy="230832"/>
          </a:xfrm>
          <a:prstGeom prst="rect">
            <a:avLst/>
          </a:prstGeom>
          <a:noFill/>
        </p:spPr>
        <p:txBody>
          <a:bodyPr wrap="square" rtlCol="0">
            <a:spAutoFit/>
          </a:bodyPr>
          <a:lstStyle/>
          <a:p>
            <a:pPr algn="ctr"/>
            <a:r>
              <a:rPr lang="en-US" sz="900" b="1"/>
              <a:t>40 mg </a:t>
            </a:r>
          </a:p>
        </p:txBody>
      </p:sp>
      <p:sp>
        <p:nvSpPr>
          <p:cNvPr id="57" name="TextBox 386">
            <a:extLst>
              <a:ext uri="{FF2B5EF4-FFF2-40B4-BE49-F238E27FC236}">
                <a16:creationId xmlns:a16="http://schemas.microsoft.com/office/drawing/2014/main" id="{1D1ED500-BB98-70F3-AF3C-45ADC1C48705}"/>
              </a:ext>
            </a:extLst>
          </p:cNvPr>
          <p:cNvSpPr txBox="1"/>
          <p:nvPr/>
        </p:nvSpPr>
        <p:spPr>
          <a:xfrm>
            <a:off x="7100640" y="2096592"/>
            <a:ext cx="718010" cy="230832"/>
          </a:xfrm>
          <a:prstGeom prst="rect">
            <a:avLst/>
          </a:prstGeom>
          <a:noFill/>
        </p:spPr>
        <p:txBody>
          <a:bodyPr wrap="square" rtlCol="0">
            <a:spAutoFit/>
          </a:bodyPr>
          <a:lstStyle/>
          <a:p>
            <a:pPr algn="ctr"/>
            <a:r>
              <a:rPr lang="en-US" sz="900" b="1"/>
              <a:t>80 mg </a:t>
            </a:r>
          </a:p>
        </p:txBody>
      </p:sp>
      <p:sp>
        <p:nvSpPr>
          <p:cNvPr id="58" name="TextBox 386">
            <a:extLst>
              <a:ext uri="{FF2B5EF4-FFF2-40B4-BE49-F238E27FC236}">
                <a16:creationId xmlns:a16="http://schemas.microsoft.com/office/drawing/2014/main" id="{BD8C6D06-558D-8121-4FCC-A7F6277F2FB0}"/>
              </a:ext>
            </a:extLst>
          </p:cNvPr>
          <p:cNvSpPr txBox="1"/>
          <p:nvPr/>
        </p:nvSpPr>
        <p:spPr>
          <a:xfrm>
            <a:off x="7579106" y="2032797"/>
            <a:ext cx="718010" cy="230832"/>
          </a:xfrm>
          <a:prstGeom prst="rect">
            <a:avLst/>
          </a:prstGeom>
          <a:noFill/>
        </p:spPr>
        <p:txBody>
          <a:bodyPr wrap="square" rtlCol="0">
            <a:spAutoFit/>
          </a:bodyPr>
          <a:lstStyle/>
          <a:p>
            <a:pPr algn="ctr"/>
            <a:r>
              <a:rPr lang="en-US" sz="900" b="1">
                <a:solidFill>
                  <a:schemeClr val="bg1"/>
                </a:solidFill>
              </a:rPr>
              <a:t>160 mg </a:t>
            </a:r>
          </a:p>
        </p:txBody>
      </p:sp>
      <p:sp>
        <p:nvSpPr>
          <p:cNvPr id="59" name="TextBox 386">
            <a:extLst>
              <a:ext uri="{FF2B5EF4-FFF2-40B4-BE49-F238E27FC236}">
                <a16:creationId xmlns:a16="http://schemas.microsoft.com/office/drawing/2014/main" id="{9150B130-8E0C-FE84-0D21-AD940AD0CC2A}"/>
              </a:ext>
            </a:extLst>
          </p:cNvPr>
          <p:cNvSpPr txBox="1"/>
          <p:nvPr/>
        </p:nvSpPr>
        <p:spPr>
          <a:xfrm>
            <a:off x="8046938" y="1990267"/>
            <a:ext cx="718010" cy="230832"/>
          </a:xfrm>
          <a:prstGeom prst="rect">
            <a:avLst/>
          </a:prstGeom>
          <a:noFill/>
        </p:spPr>
        <p:txBody>
          <a:bodyPr wrap="square" rtlCol="0">
            <a:spAutoFit/>
          </a:bodyPr>
          <a:lstStyle/>
          <a:p>
            <a:pPr algn="ctr"/>
            <a:r>
              <a:rPr lang="en-US" sz="900" b="1">
                <a:solidFill>
                  <a:schemeClr val="bg1"/>
                </a:solidFill>
              </a:rPr>
              <a:t>320 mg </a:t>
            </a:r>
          </a:p>
        </p:txBody>
      </p:sp>
      <p:sp>
        <p:nvSpPr>
          <p:cNvPr id="60" name="TextBox 386">
            <a:extLst>
              <a:ext uri="{FF2B5EF4-FFF2-40B4-BE49-F238E27FC236}">
                <a16:creationId xmlns:a16="http://schemas.microsoft.com/office/drawing/2014/main" id="{A8A3CB1D-A3BA-7C8C-85FD-2795047AE6CA}"/>
              </a:ext>
            </a:extLst>
          </p:cNvPr>
          <p:cNvSpPr txBox="1"/>
          <p:nvPr/>
        </p:nvSpPr>
        <p:spPr>
          <a:xfrm>
            <a:off x="8525403" y="1921156"/>
            <a:ext cx="718010" cy="230832"/>
          </a:xfrm>
          <a:prstGeom prst="rect">
            <a:avLst/>
          </a:prstGeom>
          <a:noFill/>
        </p:spPr>
        <p:txBody>
          <a:bodyPr wrap="square" rtlCol="0">
            <a:spAutoFit/>
          </a:bodyPr>
          <a:lstStyle/>
          <a:p>
            <a:pPr algn="ctr"/>
            <a:r>
              <a:rPr lang="en-US" sz="900" b="1">
                <a:solidFill>
                  <a:schemeClr val="bg1"/>
                </a:solidFill>
              </a:rPr>
              <a:t>640 mg </a:t>
            </a:r>
          </a:p>
        </p:txBody>
      </p:sp>
      <p:sp>
        <p:nvSpPr>
          <p:cNvPr id="61" name="Freeform 74">
            <a:extLst>
              <a:ext uri="{FF2B5EF4-FFF2-40B4-BE49-F238E27FC236}">
                <a16:creationId xmlns:a16="http://schemas.microsoft.com/office/drawing/2014/main" id="{307E7F52-8417-51C1-8BBB-E4CEE8595BAB}"/>
              </a:ext>
            </a:extLst>
          </p:cNvPr>
          <p:cNvSpPr>
            <a:spLocks/>
          </p:cNvSpPr>
          <p:nvPr/>
        </p:nvSpPr>
        <p:spPr bwMode="auto">
          <a:xfrm>
            <a:off x="11021194" y="2293293"/>
            <a:ext cx="453581" cy="323597"/>
          </a:xfrm>
          <a:custGeom>
            <a:avLst/>
            <a:gdLst>
              <a:gd name="T0" fmla="*/ 0 w 897"/>
              <a:gd name="T1" fmla="*/ 413 h 413"/>
              <a:gd name="T2" fmla="*/ 0 w 897"/>
              <a:gd name="T3" fmla="*/ 413 h 413"/>
              <a:gd name="T4" fmla="*/ 897 w 897"/>
              <a:gd name="T5" fmla="*/ 413 h 413"/>
              <a:gd name="T6" fmla="*/ 897 w 897"/>
              <a:gd name="T7" fmla="*/ 0 h 413"/>
              <a:gd name="T8" fmla="*/ 0 w 897"/>
              <a:gd name="T9" fmla="*/ 0 h 413"/>
              <a:gd name="T10" fmla="*/ 0 w 897"/>
              <a:gd name="T11" fmla="*/ 413 h 413"/>
            </a:gdLst>
            <a:ahLst/>
            <a:cxnLst>
              <a:cxn ang="0">
                <a:pos x="T0" y="T1"/>
              </a:cxn>
              <a:cxn ang="0">
                <a:pos x="T2" y="T3"/>
              </a:cxn>
              <a:cxn ang="0">
                <a:pos x="T4" y="T5"/>
              </a:cxn>
              <a:cxn ang="0">
                <a:pos x="T6" y="T7"/>
              </a:cxn>
              <a:cxn ang="0">
                <a:pos x="T8" y="T9"/>
              </a:cxn>
              <a:cxn ang="0">
                <a:pos x="T10" y="T11"/>
              </a:cxn>
            </a:cxnLst>
            <a:rect l="0" t="0" r="r" b="b"/>
            <a:pathLst>
              <a:path w="897" h="413">
                <a:moveTo>
                  <a:pt x="0" y="413"/>
                </a:moveTo>
                <a:lnTo>
                  <a:pt x="0" y="413"/>
                </a:lnTo>
                <a:lnTo>
                  <a:pt x="897" y="413"/>
                </a:lnTo>
                <a:lnTo>
                  <a:pt x="897" y="0"/>
                </a:lnTo>
                <a:lnTo>
                  <a:pt x="0" y="0"/>
                </a:lnTo>
                <a:lnTo>
                  <a:pt x="0" y="41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000"/>
          </a:p>
        </p:txBody>
      </p:sp>
      <p:sp>
        <p:nvSpPr>
          <p:cNvPr id="62" name="Freeform 74">
            <a:extLst>
              <a:ext uri="{FF2B5EF4-FFF2-40B4-BE49-F238E27FC236}">
                <a16:creationId xmlns:a16="http://schemas.microsoft.com/office/drawing/2014/main" id="{27521607-D817-C58E-3A0F-8602E5988081}"/>
              </a:ext>
            </a:extLst>
          </p:cNvPr>
          <p:cNvSpPr>
            <a:spLocks/>
          </p:cNvSpPr>
          <p:nvPr/>
        </p:nvSpPr>
        <p:spPr bwMode="auto">
          <a:xfrm>
            <a:off x="10532097" y="2365913"/>
            <a:ext cx="453581" cy="250977"/>
          </a:xfrm>
          <a:custGeom>
            <a:avLst/>
            <a:gdLst>
              <a:gd name="T0" fmla="*/ 0 w 897"/>
              <a:gd name="T1" fmla="*/ 413 h 413"/>
              <a:gd name="T2" fmla="*/ 0 w 897"/>
              <a:gd name="T3" fmla="*/ 413 h 413"/>
              <a:gd name="T4" fmla="*/ 897 w 897"/>
              <a:gd name="T5" fmla="*/ 413 h 413"/>
              <a:gd name="T6" fmla="*/ 897 w 897"/>
              <a:gd name="T7" fmla="*/ 0 h 413"/>
              <a:gd name="T8" fmla="*/ 0 w 897"/>
              <a:gd name="T9" fmla="*/ 0 h 413"/>
              <a:gd name="T10" fmla="*/ 0 w 897"/>
              <a:gd name="T11" fmla="*/ 413 h 413"/>
            </a:gdLst>
            <a:ahLst/>
            <a:cxnLst>
              <a:cxn ang="0">
                <a:pos x="T0" y="T1"/>
              </a:cxn>
              <a:cxn ang="0">
                <a:pos x="T2" y="T3"/>
              </a:cxn>
              <a:cxn ang="0">
                <a:pos x="T4" y="T5"/>
              </a:cxn>
              <a:cxn ang="0">
                <a:pos x="T6" y="T7"/>
              </a:cxn>
              <a:cxn ang="0">
                <a:pos x="T8" y="T9"/>
              </a:cxn>
              <a:cxn ang="0">
                <a:pos x="T10" y="T11"/>
              </a:cxn>
            </a:cxnLst>
            <a:rect l="0" t="0" r="r" b="b"/>
            <a:pathLst>
              <a:path w="897" h="413">
                <a:moveTo>
                  <a:pt x="0" y="413"/>
                </a:moveTo>
                <a:lnTo>
                  <a:pt x="0" y="413"/>
                </a:lnTo>
                <a:lnTo>
                  <a:pt x="897" y="413"/>
                </a:lnTo>
                <a:lnTo>
                  <a:pt x="897" y="0"/>
                </a:lnTo>
                <a:lnTo>
                  <a:pt x="0" y="0"/>
                </a:lnTo>
                <a:lnTo>
                  <a:pt x="0" y="413"/>
                </a:lnTo>
                <a:close/>
              </a:path>
            </a:pathLst>
          </a:custGeom>
          <a:solidFill>
            <a:schemeClr val="accent1">
              <a:lumMod val="90000"/>
              <a:lumOff val="1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000"/>
          </a:p>
        </p:txBody>
      </p:sp>
      <p:sp>
        <p:nvSpPr>
          <p:cNvPr id="63" name="Freeform 74">
            <a:extLst>
              <a:ext uri="{FF2B5EF4-FFF2-40B4-BE49-F238E27FC236}">
                <a16:creationId xmlns:a16="http://schemas.microsoft.com/office/drawing/2014/main" id="{8B49DBD8-C867-1427-D46A-00DAD49B50E7}"/>
              </a:ext>
            </a:extLst>
          </p:cNvPr>
          <p:cNvSpPr>
            <a:spLocks/>
          </p:cNvSpPr>
          <p:nvPr/>
        </p:nvSpPr>
        <p:spPr bwMode="auto">
          <a:xfrm>
            <a:off x="10053631" y="2418027"/>
            <a:ext cx="453581" cy="198863"/>
          </a:xfrm>
          <a:custGeom>
            <a:avLst/>
            <a:gdLst>
              <a:gd name="T0" fmla="*/ 0 w 897"/>
              <a:gd name="T1" fmla="*/ 413 h 413"/>
              <a:gd name="T2" fmla="*/ 0 w 897"/>
              <a:gd name="T3" fmla="*/ 413 h 413"/>
              <a:gd name="T4" fmla="*/ 897 w 897"/>
              <a:gd name="T5" fmla="*/ 413 h 413"/>
              <a:gd name="T6" fmla="*/ 897 w 897"/>
              <a:gd name="T7" fmla="*/ 0 h 413"/>
              <a:gd name="T8" fmla="*/ 0 w 897"/>
              <a:gd name="T9" fmla="*/ 0 h 413"/>
              <a:gd name="T10" fmla="*/ 0 w 897"/>
              <a:gd name="T11" fmla="*/ 413 h 413"/>
            </a:gdLst>
            <a:ahLst/>
            <a:cxnLst>
              <a:cxn ang="0">
                <a:pos x="T0" y="T1"/>
              </a:cxn>
              <a:cxn ang="0">
                <a:pos x="T2" y="T3"/>
              </a:cxn>
              <a:cxn ang="0">
                <a:pos x="T4" y="T5"/>
              </a:cxn>
              <a:cxn ang="0">
                <a:pos x="T6" y="T7"/>
              </a:cxn>
              <a:cxn ang="0">
                <a:pos x="T8" y="T9"/>
              </a:cxn>
              <a:cxn ang="0">
                <a:pos x="T10" y="T11"/>
              </a:cxn>
            </a:cxnLst>
            <a:rect l="0" t="0" r="r" b="b"/>
            <a:pathLst>
              <a:path w="897" h="413">
                <a:moveTo>
                  <a:pt x="0" y="413"/>
                </a:moveTo>
                <a:lnTo>
                  <a:pt x="0" y="413"/>
                </a:lnTo>
                <a:lnTo>
                  <a:pt x="897" y="413"/>
                </a:lnTo>
                <a:lnTo>
                  <a:pt x="897" y="0"/>
                </a:lnTo>
                <a:lnTo>
                  <a:pt x="0" y="0"/>
                </a:lnTo>
                <a:lnTo>
                  <a:pt x="0" y="413"/>
                </a:lnTo>
                <a:close/>
              </a:path>
            </a:pathLst>
          </a:custGeom>
          <a:solidFill>
            <a:schemeClr val="accent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000"/>
          </a:p>
        </p:txBody>
      </p:sp>
      <p:sp>
        <p:nvSpPr>
          <p:cNvPr id="64" name="Freeform 74">
            <a:extLst>
              <a:ext uri="{FF2B5EF4-FFF2-40B4-BE49-F238E27FC236}">
                <a16:creationId xmlns:a16="http://schemas.microsoft.com/office/drawing/2014/main" id="{503F8371-0BF3-165B-14DC-0E9D427FBF8C}"/>
              </a:ext>
            </a:extLst>
          </p:cNvPr>
          <p:cNvSpPr>
            <a:spLocks/>
          </p:cNvSpPr>
          <p:nvPr/>
        </p:nvSpPr>
        <p:spPr bwMode="auto">
          <a:xfrm>
            <a:off x="9575166" y="2495704"/>
            <a:ext cx="453581" cy="121186"/>
          </a:xfrm>
          <a:custGeom>
            <a:avLst/>
            <a:gdLst>
              <a:gd name="T0" fmla="*/ 0 w 897"/>
              <a:gd name="T1" fmla="*/ 413 h 413"/>
              <a:gd name="T2" fmla="*/ 0 w 897"/>
              <a:gd name="T3" fmla="*/ 413 h 413"/>
              <a:gd name="T4" fmla="*/ 897 w 897"/>
              <a:gd name="T5" fmla="*/ 413 h 413"/>
              <a:gd name="T6" fmla="*/ 897 w 897"/>
              <a:gd name="T7" fmla="*/ 0 h 413"/>
              <a:gd name="T8" fmla="*/ 0 w 897"/>
              <a:gd name="T9" fmla="*/ 0 h 413"/>
              <a:gd name="T10" fmla="*/ 0 w 897"/>
              <a:gd name="T11" fmla="*/ 413 h 413"/>
            </a:gdLst>
            <a:ahLst/>
            <a:cxnLst>
              <a:cxn ang="0">
                <a:pos x="T0" y="T1"/>
              </a:cxn>
              <a:cxn ang="0">
                <a:pos x="T2" y="T3"/>
              </a:cxn>
              <a:cxn ang="0">
                <a:pos x="T4" y="T5"/>
              </a:cxn>
              <a:cxn ang="0">
                <a:pos x="T6" y="T7"/>
              </a:cxn>
              <a:cxn ang="0">
                <a:pos x="T8" y="T9"/>
              </a:cxn>
              <a:cxn ang="0">
                <a:pos x="T10" y="T11"/>
              </a:cxn>
            </a:cxnLst>
            <a:rect l="0" t="0" r="r" b="b"/>
            <a:pathLst>
              <a:path w="897" h="413">
                <a:moveTo>
                  <a:pt x="0" y="413"/>
                </a:moveTo>
                <a:lnTo>
                  <a:pt x="0" y="413"/>
                </a:lnTo>
                <a:lnTo>
                  <a:pt x="897" y="413"/>
                </a:lnTo>
                <a:lnTo>
                  <a:pt x="897" y="0"/>
                </a:lnTo>
                <a:lnTo>
                  <a:pt x="0" y="0"/>
                </a:lnTo>
                <a:lnTo>
                  <a:pt x="0" y="413"/>
                </a:lnTo>
                <a:close/>
              </a:path>
            </a:pathLst>
          </a:custGeom>
          <a:solidFill>
            <a:schemeClr val="accent1">
              <a:lumMod val="50000"/>
              <a:lumOff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000"/>
          </a:p>
        </p:txBody>
      </p:sp>
      <p:grpSp>
        <p:nvGrpSpPr>
          <p:cNvPr id="116" name="Gruppieren 115">
            <a:extLst>
              <a:ext uri="{FF2B5EF4-FFF2-40B4-BE49-F238E27FC236}">
                <a16:creationId xmlns:a16="http://schemas.microsoft.com/office/drawing/2014/main" id="{D1E54D75-BE3C-0AD9-654D-087A2F84FDDA}"/>
              </a:ext>
            </a:extLst>
          </p:cNvPr>
          <p:cNvGrpSpPr/>
          <p:nvPr/>
        </p:nvGrpSpPr>
        <p:grpSpPr>
          <a:xfrm>
            <a:off x="4265779" y="2892914"/>
            <a:ext cx="4848568" cy="2115293"/>
            <a:chOff x="4546669" y="2892914"/>
            <a:chExt cx="4848568" cy="2115293"/>
          </a:xfrm>
        </p:grpSpPr>
        <p:cxnSp>
          <p:nvCxnSpPr>
            <p:cNvPr id="66" name="Gerade Verbindung 65">
              <a:extLst>
                <a:ext uri="{FF2B5EF4-FFF2-40B4-BE49-F238E27FC236}">
                  <a16:creationId xmlns:a16="http://schemas.microsoft.com/office/drawing/2014/main" id="{87BD5D10-08BA-8E53-59FE-0B5777CFF466}"/>
                </a:ext>
              </a:extLst>
            </p:cNvPr>
            <p:cNvCxnSpPr>
              <a:cxnSpLocks/>
            </p:cNvCxnSpPr>
            <p:nvPr/>
          </p:nvCxnSpPr>
          <p:spPr>
            <a:xfrm>
              <a:off x="4618669" y="2892914"/>
              <a:ext cx="0" cy="18218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Gerade Verbindung 66">
              <a:extLst>
                <a:ext uri="{FF2B5EF4-FFF2-40B4-BE49-F238E27FC236}">
                  <a16:creationId xmlns:a16="http://schemas.microsoft.com/office/drawing/2014/main" id="{44661164-8AE7-2741-3E62-4D04D673CBAD}"/>
                </a:ext>
              </a:extLst>
            </p:cNvPr>
            <p:cNvCxnSpPr>
              <a:cxnSpLocks/>
            </p:cNvCxnSpPr>
            <p:nvPr/>
          </p:nvCxnSpPr>
          <p:spPr>
            <a:xfrm flipH="1">
              <a:off x="4618669" y="4704367"/>
              <a:ext cx="47765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Gerade Verbindung 71">
              <a:extLst>
                <a:ext uri="{FF2B5EF4-FFF2-40B4-BE49-F238E27FC236}">
                  <a16:creationId xmlns:a16="http://schemas.microsoft.com/office/drawing/2014/main" id="{6428C59C-5634-AC1A-101B-E508C4C4E304}"/>
                </a:ext>
              </a:extLst>
            </p:cNvPr>
            <p:cNvCxnSpPr>
              <a:cxnSpLocks/>
            </p:cNvCxnSpPr>
            <p:nvPr/>
          </p:nvCxnSpPr>
          <p:spPr>
            <a:xfrm>
              <a:off x="4546669" y="4708744"/>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Gerade Verbindung 72">
              <a:extLst>
                <a:ext uri="{FF2B5EF4-FFF2-40B4-BE49-F238E27FC236}">
                  <a16:creationId xmlns:a16="http://schemas.microsoft.com/office/drawing/2014/main" id="{BB0D32E6-E2FC-09B5-7C78-19709FAD1880}"/>
                </a:ext>
              </a:extLst>
            </p:cNvPr>
            <p:cNvCxnSpPr>
              <a:cxnSpLocks/>
            </p:cNvCxnSpPr>
            <p:nvPr/>
          </p:nvCxnSpPr>
          <p:spPr>
            <a:xfrm>
              <a:off x="4546669" y="4255583"/>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Gerade Verbindung 73">
              <a:extLst>
                <a:ext uri="{FF2B5EF4-FFF2-40B4-BE49-F238E27FC236}">
                  <a16:creationId xmlns:a16="http://schemas.microsoft.com/office/drawing/2014/main" id="{022CD4F2-EDF6-26AF-615F-71EC5B93EFB2}"/>
                </a:ext>
              </a:extLst>
            </p:cNvPr>
            <p:cNvCxnSpPr>
              <a:cxnSpLocks/>
            </p:cNvCxnSpPr>
            <p:nvPr/>
          </p:nvCxnSpPr>
          <p:spPr>
            <a:xfrm>
              <a:off x="4546669" y="3812511"/>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Gerade Verbindung 74">
              <a:extLst>
                <a:ext uri="{FF2B5EF4-FFF2-40B4-BE49-F238E27FC236}">
                  <a16:creationId xmlns:a16="http://schemas.microsoft.com/office/drawing/2014/main" id="{64F5F2AA-1C44-06BB-4D96-74DDA9D3BEA5}"/>
                </a:ext>
              </a:extLst>
            </p:cNvPr>
            <p:cNvCxnSpPr>
              <a:cxnSpLocks/>
            </p:cNvCxnSpPr>
            <p:nvPr/>
          </p:nvCxnSpPr>
          <p:spPr>
            <a:xfrm>
              <a:off x="4546669" y="3353294"/>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Gerade Verbindung 76">
              <a:extLst>
                <a:ext uri="{FF2B5EF4-FFF2-40B4-BE49-F238E27FC236}">
                  <a16:creationId xmlns:a16="http://schemas.microsoft.com/office/drawing/2014/main" id="{C52D0CBA-11A6-013A-AAF6-8D5D2E5B231B}"/>
                </a:ext>
              </a:extLst>
            </p:cNvPr>
            <p:cNvCxnSpPr>
              <a:cxnSpLocks/>
            </p:cNvCxnSpPr>
            <p:nvPr/>
          </p:nvCxnSpPr>
          <p:spPr>
            <a:xfrm>
              <a:off x="4546669" y="2900130"/>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Gerade Verbindung 77">
              <a:extLst>
                <a:ext uri="{FF2B5EF4-FFF2-40B4-BE49-F238E27FC236}">
                  <a16:creationId xmlns:a16="http://schemas.microsoft.com/office/drawing/2014/main" id="{388C6B6F-6D10-7D26-C6D1-B66CA2FD5BE4}"/>
                </a:ext>
              </a:extLst>
            </p:cNvPr>
            <p:cNvCxnSpPr>
              <a:cxnSpLocks/>
            </p:cNvCxnSpPr>
            <p:nvPr/>
          </p:nvCxnSpPr>
          <p:spPr>
            <a:xfrm rot="5400000">
              <a:off x="4850462" y="4740367"/>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Gerade Verbindung 78">
              <a:extLst>
                <a:ext uri="{FF2B5EF4-FFF2-40B4-BE49-F238E27FC236}">
                  <a16:creationId xmlns:a16="http://schemas.microsoft.com/office/drawing/2014/main" id="{2C0EE366-A21F-2C65-C553-D004FABB3F70}"/>
                </a:ext>
              </a:extLst>
            </p:cNvPr>
            <p:cNvCxnSpPr>
              <a:cxnSpLocks/>
            </p:cNvCxnSpPr>
            <p:nvPr/>
          </p:nvCxnSpPr>
          <p:spPr>
            <a:xfrm rot="5400000">
              <a:off x="5310802" y="4740367"/>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Gerade Verbindung 79">
              <a:extLst>
                <a:ext uri="{FF2B5EF4-FFF2-40B4-BE49-F238E27FC236}">
                  <a16:creationId xmlns:a16="http://schemas.microsoft.com/office/drawing/2014/main" id="{58DF1A3C-FF3A-98BD-8C98-71BDD5B0E770}"/>
                </a:ext>
              </a:extLst>
            </p:cNvPr>
            <p:cNvCxnSpPr>
              <a:cxnSpLocks/>
            </p:cNvCxnSpPr>
            <p:nvPr/>
          </p:nvCxnSpPr>
          <p:spPr>
            <a:xfrm rot="5400000">
              <a:off x="5771142" y="4740367"/>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Gerade Verbindung 80">
              <a:extLst>
                <a:ext uri="{FF2B5EF4-FFF2-40B4-BE49-F238E27FC236}">
                  <a16:creationId xmlns:a16="http://schemas.microsoft.com/office/drawing/2014/main" id="{76045317-DB49-6FCD-3BE6-04550E6C1827}"/>
                </a:ext>
              </a:extLst>
            </p:cNvPr>
            <p:cNvCxnSpPr>
              <a:cxnSpLocks/>
            </p:cNvCxnSpPr>
            <p:nvPr/>
          </p:nvCxnSpPr>
          <p:spPr>
            <a:xfrm rot="5400000">
              <a:off x="6231482" y="4740367"/>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Gerade Verbindung 83">
              <a:extLst>
                <a:ext uri="{FF2B5EF4-FFF2-40B4-BE49-F238E27FC236}">
                  <a16:creationId xmlns:a16="http://schemas.microsoft.com/office/drawing/2014/main" id="{20070DC8-C6B2-1ACB-154B-AFC693E2E927}"/>
                </a:ext>
              </a:extLst>
            </p:cNvPr>
            <p:cNvCxnSpPr>
              <a:cxnSpLocks/>
            </p:cNvCxnSpPr>
            <p:nvPr/>
          </p:nvCxnSpPr>
          <p:spPr>
            <a:xfrm rot="5400000">
              <a:off x="6691822" y="4740367"/>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Gerade Verbindung 84">
              <a:extLst>
                <a:ext uri="{FF2B5EF4-FFF2-40B4-BE49-F238E27FC236}">
                  <a16:creationId xmlns:a16="http://schemas.microsoft.com/office/drawing/2014/main" id="{6B8DC80F-0F79-6F09-1810-369698C00C5D}"/>
                </a:ext>
              </a:extLst>
            </p:cNvPr>
            <p:cNvCxnSpPr>
              <a:cxnSpLocks/>
            </p:cNvCxnSpPr>
            <p:nvPr/>
          </p:nvCxnSpPr>
          <p:spPr>
            <a:xfrm rot="5400000">
              <a:off x="7152162" y="4740367"/>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Gerade Verbindung 85">
              <a:extLst>
                <a:ext uri="{FF2B5EF4-FFF2-40B4-BE49-F238E27FC236}">
                  <a16:creationId xmlns:a16="http://schemas.microsoft.com/office/drawing/2014/main" id="{E09B7BEC-DB08-01B2-7D73-525000B20B7D}"/>
                </a:ext>
              </a:extLst>
            </p:cNvPr>
            <p:cNvCxnSpPr>
              <a:cxnSpLocks/>
            </p:cNvCxnSpPr>
            <p:nvPr/>
          </p:nvCxnSpPr>
          <p:spPr>
            <a:xfrm rot="5400000">
              <a:off x="7612502" y="4740367"/>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Gerade Verbindung 86">
              <a:extLst>
                <a:ext uri="{FF2B5EF4-FFF2-40B4-BE49-F238E27FC236}">
                  <a16:creationId xmlns:a16="http://schemas.microsoft.com/office/drawing/2014/main" id="{2FB8978B-6DE5-615A-3CC3-C3B9A47B2647}"/>
                </a:ext>
              </a:extLst>
            </p:cNvPr>
            <p:cNvCxnSpPr>
              <a:cxnSpLocks/>
            </p:cNvCxnSpPr>
            <p:nvPr/>
          </p:nvCxnSpPr>
          <p:spPr>
            <a:xfrm rot="5400000">
              <a:off x="8072842" y="4740367"/>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Gerade Verbindung 87">
              <a:extLst>
                <a:ext uri="{FF2B5EF4-FFF2-40B4-BE49-F238E27FC236}">
                  <a16:creationId xmlns:a16="http://schemas.microsoft.com/office/drawing/2014/main" id="{7D78B4AD-9824-F62F-D4ED-3CAE7627DA4D}"/>
                </a:ext>
              </a:extLst>
            </p:cNvPr>
            <p:cNvCxnSpPr>
              <a:cxnSpLocks/>
            </p:cNvCxnSpPr>
            <p:nvPr/>
          </p:nvCxnSpPr>
          <p:spPr>
            <a:xfrm rot="5400000">
              <a:off x="8533182" y="4740367"/>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Gerade Verbindung 88">
              <a:extLst>
                <a:ext uri="{FF2B5EF4-FFF2-40B4-BE49-F238E27FC236}">
                  <a16:creationId xmlns:a16="http://schemas.microsoft.com/office/drawing/2014/main" id="{30D7694E-F653-6AAE-4930-9C4F419ADFED}"/>
                </a:ext>
              </a:extLst>
            </p:cNvPr>
            <p:cNvCxnSpPr>
              <a:cxnSpLocks/>
            </p:cNvCxnSpPr>
            <p:nvPr/>
          </p:nvCxnSpPr>
          <p:spPr>
            <a:xfrm rot="5400000">
              <a:off x="8993526" y="4740367"/>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feld 89">
              <a:extLst>
                <a:ext uri="{FF2B5EF4-FFF2-40B4-BE49-F238E27FC236}">
                  <a16:creationId xmlns:a16="http://schemas.microsoft.com/office/drawing/2014/main" id="{C36FE1C2-B592-8D97-7F33-ACB7AE9C1D37}"/>
                </a:ext>
              </a:extLst>
            </p:cNvPr>
            <p:cNvSpPr txBox="1"/>
            <p:nvPr/>
          </p:nvSpPr>
          <p:spPr>
            <a:xfrm>
              <a:off x="4748601" y="4731208"/>
              <a:ext cx="269625" cy="276999"/>
            </a:xfrm>
            <a:prstGeom prst="rect">
              <a:avLst/>
            </a:prstGeom>
            <a:noFill/>
          </p:spPr>
          <p:txBody>
            <a:bodyPr wrap="none" rtlCol="0">
              <a:spAutoFit/>
            </a:bodyPr>
            <a:lstStyle/>
            <a:p>
              <a:pPr algn="ctr"/>
              <a:r>
                <a:rPr lang="de-DE" sz="1200" dirty="0"/>
                <a:t>1</a:t>
              </a:r>
            </a:p>
          </p:txBody>
        </p:sp>
        <p:sp>
          <p:nvSpPr>
            <p:cNvPr id="91" name="Textfeld 90">
              <a:extLst>
                <a:ext uri="{FF2B5EF4-FFF2-40B4-BE49-F238E27FC236}">
                  <a16:creationId xmlns:a16="http://schemas.microsoft.com/office/drawing/2014/main" id="{EB2A9752-2394-8EA6-1AAC-F48D5EC886C4}"/>
                </a:ext>
              </a:extLst>
            </p:cNvPr>
            <p:cNvSpPr txBox="1"/>
            <p:nvPr/>
          </p:nvSpPr>
          <p:spPr>
            <a:xfrm>
              <a:off x="5214884" y="4731208"/>
              <a:ext cx="269626" cy="276999"/>
            </a:xfrm>
            <a:prstGeom prst="rect">
              <a:avLst/>
            </a:prstGeom>
            <a:noFill/>
          </p:spPr>
          <p:txBody>
            <a:bodyPr wrap="none" rtlCol="0">
              <a:spAutoFit/>
            </a:bodyPr>
            <a:lstStyle/>
            <a:p>
              <a:pPr algn="ctr"/>
              <a:r>
                <a:rPr lang="de-DE" sz="1200"/>
                <a:t>2</a:t>
              </a:r>
            </a:p>
          </p:txBody>
        </p:sp>
        <p:sp>
          <p:nvSpPr>
            <p:cNvPr id="92" name="Textfeld 91">
              <a:extLst>
                <a:ext uri="{FF2B5EF4-FFF2-40B4-BE49-F238E27FC236}">
                  <a16:creationId xmlns:a16="http://schemas.microsoft.com/office/drawing/2014/main" id="{83E7E14C-44B8-35BB-11C7-54AEDA7F79CD}"/>
                </a:ext>
              </a:extLst>
            </p:cNvPr>
            <p:cNvSpPr txBox="1"/>
            <p:nvPr/>
          </p:nvSpPr>
          <p:spPr>
            <a:xfrm>
              <a:off x="5675111" y="4731208"/>
              <a:ext cx="269626" cy="276999"/>
            </a:xfrm>
            <a:prstGeom prst="rect">
              <a:avLst/>
            </a:prstGeom>
            <a:noFill/>
          </p:spPr>
          <p:txBody>
            <a:bodyPr wrap="none" rtlCol="0">
              <a:spAutoFit/>
            </a:bodyPr>
            <a:lstStyle/>
            <a:p>
              <a:pPr algn="ctr"/>
              <a:r>
                <a:rPr lang="de-DE" sz="1200"/>
                <a:t>3</a:t>
              </a:r>
            </a:p>
          </p:txBody>
        </p:sp>
        <p:sp>
          <p:nvSpPr>
            <p:cNvPr id="93" name="Textfeld 92">
              <a:extLst>
                <a:ext uri="{FF2B5EF4-FFF2-40B4-BE49-F238E27FC236}">
                  <a16:creationId xmlns:a16="http://schemas.microsoft.com/office/drawing/2014/main" id="{7BDAF0FA-FB98-D0DF-90A5-9746A9BFB936}"/>
                </a:ext>
              </a:extLst>
            </p:cNvPr>
            <p:cNvSpPr txBox="1"/>
            <p:nvPr/>
          </p:nvSpPr>
          <p:spPr>
            <a:xfrm>
              <a:off x="6141395" y="4731208"/>
              <a:ext cx="269626" cy="276999"/>
            </a:xfrm>
            <a:prstGeom prst="rect">
              <a:avLst/>
            </a:prstGeom>
            <a:noFill/>
          </p:spPr>
          <p:txBody>
            <a:bodyPr wrap="none" rtlCol="0">
              <a:spAutoFit/>
            </a:bodyPr>
            <a:lstStyle/>
            <a:p>
              <a:pPr algn="ctr"/>
              <a:r>
                <a:rPr lang="de-DE" sz="1200"/>
                <a:t>4</a:t>
              </a:r>
            </a:p>
          </p:txBody>
        </p:sp>
        <p:sp>
          <p:nvSpPr>
            <p:cNvPr id="94" name="Textfeld 93">
              <a:extLst>
                <a:ext uri="{FF2B5EF4-FFF2-40B4-BE49-F238E27FC236}">
                  <a16:creationId xmlns:a16="http://schemas.microsoft.com/office/drawing/2014/main" id="{B09FD729-99CB-64D7-455B-56A95C3CA6F1}"/>
                </a:ext>
              </a:extLst>
            </p:cNvPr>
            <p:cNvSpPr txBox="1"/>
            <p:nvPr/>
          </p:nvSpPr>
          <p:spPr>
            <a:xfrm>
              <a:off x="6595567" y="4731208"/>
              <a:ext cx="269626" cy="276999"/>
            </a:xfrm>
            <a:prstGeom prst="rect">
              <a:avLst/>
            </a:prstGeom>
            <a:noFill/>
          </p:spPr>
          <p:txBody>
            <a:bodyPr wrap="none" rtlCol="0">
              <a:spAutoFit/>
            </a:bodyPr>
            <a:lstStyle/>
            <a:p>
              <a:pPr algn="ctr"/>
              <a:r>
                <a:rPr lang="de-DE" sz="1200"/>
                <a:t>5</a:t>
              </a:r>
            </a:p>
          </p:txBody>
        </p:sp>
        <p:sp>
          <p:nvSpPr>
            <p:cNvPr id="95" name="Textfeld 94">
              <a:extLst>
                <a:ext uri="{FF2B5EF4-FFF2-40B4-BE49-F238E27FC236}">
                  <a16:creationId xmlns:a16="http://schemas.microsoft.com/office/drawing/2014/main" id="{F73862DE-A88D-6379-AAE0-D0163D34B40A}"/>
                </a:ext>
              </a:extLst>
            </p:cNvPr>
            <p:cNvSpPr txBox="1"/>
            <p:nvPr/>
          </p:nvSpPr>
          <p:spPr>
            <a:xfrm>
              <a:off x="7061851" y="4731208"/>
              <a:ext cx="269626" cy="276999"/>
            </a:xfrm>
            <a:prstGeom prst="rect">
              <a:avLst/>
            </a:prstGeom>
            <a:noFill/>
          </p:spPr>
          <p:txBody>
            <a:bodyPr wrap="none" rtlCol="0">
              <a:spAutoFit/>
            </a:bodyPr>
            <a:lstStyle/>
            <a:p>
              <a:pPr algn="ctr"/>
              <a:r>
                <a:rPr lang="de-DE" sz="1200"/>
                <a:t>6</a:t>
              </a:r>
            </a:p>
          </p:txBody>
        </p:sp>
        <p:sp>
          <p:nvSpPr>
            <p:cNvPr id="96" name="Textfeld 95">
              <a:extLst>
                <a:ext uri="{FF2B5EF4-FFF2-40B4-BE49-F238E27FC236}">
                  <a16:creationId xmlns:a16="http://schemas.microsoft.com/office/drawing/2014/main" id="{5269CE8E-6791-CF20-4A2B-510D87C3D336}"/>
                </a:ext>
              </a:extLst>
            </p:cNvPr>
            <p:cNvSpPr txBox="1"/>
            <p:nvPr/>
          </p:nvSpPr>
          <p:spPr>
            <a:xfrm>
              <a:off x="7528134" y="4731208"/>
              <a:ext cx="269626" cy="276999"/>
            </a:xfrm>
            <a:prstGeom prst="rect">
              <a:avLst/>
            </a:prstGeom>
            <a:noFill/>
          </p:spPr>
          <p:txBody>
            <a:bodyPr wrap="none" rtlCol="0">
              <a:spAutoFit/>
            </a:bodyPr>
            <a:lstStyle/>
            <a:p>
              <a:pPr algn="ctr"/>
              <a:r>
                <a:rPr lang="de-DE" sz="1200"/>
                <a:t>7</a:t>
              </a:r>
            </a:p>
          </p:txBody>
        </p:sp>
        <p:sp>
          <p:nvSpPr>
            <p:cNvPr id="97" name="Textfeld 96">
              <a:extLst>
                <a:ext uri="{FF2B5EF4-FFF2-40B4-BE49-F238E27FC236}">
                  <a16:creationId xmlns:a16="http://schemas.microsoft.com/office/drawing/2014/main" id="{2C2E4285-C739-66D5-7418-4B052A2FEA57}"/>
                </a:ext>
              </a:extLst>
            </p:cNvPr>
            <p:cNvSpPr txBox="1"/>
            <p:nvPr/>
          </p:nvSpPr>
          <p:spPr>
            <a:xfrm>
              <a:off x="7994418" y="4731208"/>
              <a:ext cx="269626" cy="276999"/>
            </a:xfrm>
            <a:prstGeom prst="rect">
              <a:avLst/>
            </a:prstGeom>
            <a:noFill/>
          </p:spPr>
          <p:txBody>
            <a:bodyPr wrap="none" rtlCol="0">
              <a:spAutoFit/>
            </a:bodyPr>
            <a:lstStyle/>
            <a:p>
              <a:pPr algn="ctr"/>
              <a:r>
                <a:rPr lang="de-DE" sz="1200"/>
                <a:t>8</a:t>
              </a:r>
            </a:p>
          </p:txBody>
        </p:sp>
        <p:sp>
          <p:nvSpPr>
            <p:cNvPr id="98" name="Textfeld 97">
              <a:extLst>
                <a:ext uri="{FF2B5EF4-FFF2-40B4-BE49-F238E27FC236}">
                  <a16:creationId xmlns:a16="http://schemas.microsoft.com/office/drawing/2014/main" id="{74CB8D3B-55E0-58A7-4DC0-C930AE08B4D8}"/>
                </a:ext>
              </a:extLst>
            </p:cNvPr>
            <p:cNvSpPr txBox="1"/>
            <p:nvPr/>
          </p:nvSpPr>
          <p:spPr>
            <a:xfrm>
              <a:off x="8430422" y="4731208"/>
              <a:ext cx="269626" cy="276999"/>
            </a:xfrm>
            <a:prstGeom prst="rect">
              <a:avLst/>
            </a:prstGeom>
            <a:noFill/>
          </p:spPr>
          <p:txBody>
            <a:bodyPr wrap="none" rtlCol="0">
              <a:spAutoFit/>
            </a:bodyPr>
            <a:lstStyle/>
            <a:p>
              <a:pPr algn="ctr"/>
              <a:r>
                <a:rPr lang="de-DE" sz="1200"/>
                <a:t>9</a:t>
              </a:r>
            </a:p>
          </p:txBody>
        </p:sp>
        <p:sp>
          <p:nvSpPr>
            <p:cNvPr id="99" name="Textfeld 98">
              <a:extLst>
                <a:ext uri="{FF2B5EF4-FFF2-40B4-BE49-F238E27FC236}">
                  <a16:creationId xmlns:a16="http://schemas.microsoft.com/office/drawing/2014/main" id="{8BC12482-53EF-AB9E-B35F-600A024D842B}"/>
                </a:ext>
              </a:extLst>
            </p:cNvPr>
            <p:cNvSpPr txBox="1"/>
            <p:nvPr/>
          </p:nvSpPr>
          <p:spPr>
            <a:xfrm>
              <a:off x="8854228" y="4731208"/>
              <a:ext cx="354584" cy="276999"/>
            </a:xfrm>
            <a:prstGeom prst="rect">
              <a:avLst/>
            </a:prstGeom>
            <a:noFill/>
          </p:spPr>
          <p:txBody>
            <a:bodyPr wrap="none" rtlCol="0">
              <a:spAutoFit/>
            </a:bodyPr>
            <a:lstStyle/>
            <a:p>
              <a:pPr algn="ctr"/>
              <a:r>
                <a:rPr lang="de-DE" sz="1200"/>
                <a:t>10</a:t>
              </a:r>
            </a:p>
          </p:txBody>
        </p:sp>
      </p:grpSp>
      <p:sp>
        <p:nvSpPr>
          <p:cNvPr id="100" name="Textfeld 99">
            <a:extLst>
              <a:ext uri="{FF2B5EF4-FFF2-40B4-BE49-F238E27FC236}">
                <a16:creationId xmlns:a16="http://schemas.microsoft.com/office/drawing/2014/main" id="{BAE3459F-2DB5-46BA-C60E-AEC41358D430}"/>
              </a:ext>
            </a:extLst>
          </p:cNvPr>
          <p:cNvSpPr txBox="1"/>
          <p:nvPr/>
        </p:nvSpPr>
        <p:spPr>
          <a:xfrm>
            <a:off x="4140822" y="4567706"/>
            <a:ext cx="184731" cy="276999"/>
          </a:xfrm>
          <a:prstGeom prst="rect">
            <a:avLst/>
          </a:prstGeom>
          <a:noFill/>
        </p:spPr>
        <p:txBody>
          <a:bodyPr wrap="none" lIns="91440" tIns="45720" rIns="91440" bIns="45720" rtlCol="0" anchor="t">
            <a:spAutoFit/>
          </a:bodyPr>
          <a:lstStyle/>
          <a:p>
            <a:pPr algn="r"/>
            <a:endParaRPr lang="de-DE" sz="1200">
              <a:cs typeface="Arial"/>
            </a:endParaRPr>
          </a:p>
        </p:txBody>
      </p:sp>
      <p:sp>
        <p:nvSpPr>
          <p:cNvPr id="101" name="Textfeld 100">
            <a:extLst>
              <a:ext uri="{FF2B5EF4-FFF2-40B4-BE49-F238E27FC236}">
                <a16:creationId xmlns:a16="http://schemas.microsoft.com/office/drawing/2014/main" id="{1533A24B-D4FB-6621-4B97-58906F1FCBF4}"/>
              </a:ext>
            </a:extLst>
          </p:cNvPr>
          <p:cNvSpPr txBox="1"/>
          <p:nvPr/>
        </p:nvSpPr>
        <p:spPr>
          <a:xfrm>
            <a:off x="3970969" y="4101422"/>
            <a:ext cx="354584" cy="276999"/>
          </a:xfrm>
          <a:prstGeom prst="rect">
            <a:avLst/>
          </a:prstGeom>
          <a:noFill/>
        </p:spPr>
        <p:txBody>
          <a:bodyPr wrap="none" rtlCol="0">
            <a:spAutoFit/>
          </a:bodyPr>
          <a:lstStyle/>
          <a:p>
            <a:pPr algn="r"/>
            <a:r>
              <a:rPr lang="de-DE" sz="1200"/>
              <a:t>25</a:t>
            </a:r>
          </a:p>
        </p:txBody>
      </p:sp>
      <p:sp>
        <p:nvSpPr>
          <p:cNvPr id="102" name="Textfeld 101">
            <a:extLst>
              <a:ext uri="{FF2B5EF4-FFF2-40B4-BE49-F238E27FC236}">
                <a16:creationId xmlns:a16="http://schemas.microsoft.com/office/drawing/2014/main" id="{70069284-1967-178E-E984-6B899AD49CDE}"/>
              </a:ext>
            </a:extLst>
          </p:cNvPr>
          <p:cNvSpPr txBox="1"/>
          <p:nvPr/>
        </p:nvSpPr>
        <p:spPr>
          <a:xfrm>
            <a:off x="3970969" y="3665416"/>
            <a:ext cx="354584" cy="276999"/>
          </a:xfrm>
          <a:prstGeom prst="rect">
            <a:avLst/>
          </a:prstGeom>
          <a:noFill/>
        </p:spPr>
        <p:txBody>
          <a:bodyPr wrap="none" rtlCol="0">
            <a:spAutoFit/>
          </a:bodyPr>
          <a:lstStyle/>
          <a:p>
            <a:pPr algn="r"/>
            <a:r>
              <a:rPr lang="de-DE" sz="1200"/>
              <a:t>50</a:t>
            </a:r>
          </a:p>
        </p:txBody>
      </p:sp>
      <p:sp>
        <p:nvSpPr>
          <p:cNvPr id="103" name="Textfeld 102">
            <a:extLst>
              <a:ext uri="{FF2B5EF4-FFF2-40B4-BE49-F238E27FC236}">
                <a16:creationId xmlns:a16="http://schemas.microsoft.com/office/drawing/2014/main" id="{F83EDC58-D7AC-21C9-15FA-2B687D865C42}"/>
              </a:ext>
            </a:extLst>
          </p:cNvPr>
          <p:cNvSpPr txBox="1"/>
          <p:nvPr/>
        </p:nvSpPr>
        <p:spPr>
          <a:xfrm>
            <a:off x="3970969" y="3199133"/>
            <a:ext cx="354584" cy="276999"/>
          </a:xfrm>
          <a:prstGeom prst="rect">
            <a:avLst/>
          </a:prstGeom>
          <a:noFill/>
        </p:spPr>
        <p:txBody>
          <a:bodyPr wrap="none" rtlCol="0">
            <a:spAutoFit/>
          </a:bodyPr>
          <a:lstStyle/>
          <a:p>
            <a:pPr algn="r"/>
            <a:r>
              <a:rPr lang="de-DE" sz="1200"/>
              <a:t>75</a:t>
            </a:r>
          </a:p>
        </p:txBody>
      </p:sp>
      <p:sp>
        <p:nvSpPr>
          <p:cNvPr id="104" name="Textfeld 103">
            <a:extLst>
              <a:ext uri="{FF2B5EF4-FFF2-40B4-BE49-F238E27FC236}">
                <a16:creationId xmlns:a16="http://schemas.microsoft.com/office/drawing/2014/main" id="{418C09FB-60DE-B30C-1BD7-032CB8703032}"/>
              </a:ext>
            </a:extLst>
          </p:cNvPr>
          <p:cNvSpPr txBox="1"/>
          <p:nvPr/>
        </p:nvSpPr>
        <p:spPr>
          <a:xfrm>
            <a:off x="3886009" y="2763127"/>
            <a:ext cx="439544" cy="276999"/>
          </a:xfrm>
          <a:prstGeom prst="rect">
            <a:avLst/>
          </a:prstGeom>
          <a:noFill/>
        </p:spPr>
        <p:txBody>
          <a:bodyPr wrap="none" rtlCol="0">
            <a:spAutoFit/>
          </a:bodyPr>
          <a:lstStyle/>
          <a:p>
            <a:pPr algn="r"/>
            <a:r>
              <a:rPr lang="de-DE" sz="1200"/>
              <a:t>100</a:t>
            </a:r>
          </a:p>
        </p:txBody>
      </p:sp>
      <p:sp>
        <p:nvSpPr>
          <p:cNvPr id="105" name="Textfeld 104">
            <a:extLst>
              <a:ext uri="{FF2B5EF4-FFF2-40B4-BE49-F238E27FC236}">
                <a16:creationId xmlns:a16="http://schemas.microsoft.com/office/drawing/2014/main" id="{690033C9-F6AC-A270-02A9-8D01E9C1694D}"/>
              </a:ext>
            </a:extLst>
          </p:cNvPr>
          <p:cNvSpPr txBox="1"/>
          <p:nvPr/>
        </p:nvSpPr>
        <p:spPr>
          <a:xfrm>
            <a:off x="4067679" y="2614764"/>
            <a:ext cx="385042" cy="276999"/>
          </a:xfrm>
          <a:prstGeom prst="rect">
            <a:avLst/>
          </a:prstGeom>
          <a:noFill/>
        </p:spPr>
        <p:txBody>
          <a:bodyPr wrap="none" rtlCol="0">
            <a:spAutoFit/>
          </a:bodyPr>
          <a:lstStyle/>
          <a:p>
            <a:pPr algn="r"/>
            <a:r>
              <a:rPr lang="de-DE" sz="1200"/>
              <a:t>N=</a:t>
            </a:r>
          </a:p>
        </p:txBody>
      </p:sp>
      <p:sp>
        <p:nvSpPr>
          <p:cNvPr id="106" name="Textfeld 105">
            <a:extLst>
              <a:ext uri="{FF2B5EF4-FFF2-40B4-BE49-F238E27FC236}">
                <a16:creationId xmlns:a16="http://schemas.microsoft.com/office/drawing/2014/main" id="{821B4488-1EC8-5503-90ED-8FE58C10DE9B}"/>
              </a:ext>
            </a:extLst>
          </p:cNvPr>
          <p:cNvSpPr txBox="1"/>
          <p:nvPr/>
        </p:nvSpPr>
        <p:spPr>
          <a:xfrm>
            <a:off x="4425141" y="2614764"/>
            <a:ext cx="354584" cy="276999"/>
          </a:xfrm>
          <a:prstGeom prst="rect">
            <a:avLst/>
          </a:prstGeom>
          <a:noFill/>
        </p:spPr>
        <p:txBody>
          <a:bodyPr wrap="none" rtlCol="0">
            <a:spAutoFit/>
          </a:bodyPr>
          <a:lstStyle/>
          <a:p>
            <a:pPr algn="r"/>
            <a:r>
              <a:rPr lang="de-DE" sz="1200"/>
              <a:t>46</a:t>
            </a:r>
          </a:p>
        </p:txBody>
      </p:sp>
      <p:sp>
        <p:nvSpPr>
          <p:cNvPr id="107" name="Textfeld 106">
            <a:extLst>
              <a:ext uri="{FF2B5EF4-FFF2-40B4-BE49-F238E27FC236}">
                <a16:creationId xmlns:a16="http://schemas.microsoft.com/office/drawing/2014/main" id="{91487CE8-38AC-CD2B-85B6-C53B5889FEB1}"/>
              </a:ext>
            </a:extLst>
          </p:cNvPr>
          <p:cNvSpPr txBox="1"/>
          <p:nvPr/>
        </p:nvSpPr>
        <p:spPr>
          <a:xfrm>
            <a:off x="4897480" y="2614764"/>
            <a:ext cx="354584" cy="276999"/>
          </a:xfrm>
          <a:prstGeom prst="rect">
            <a:avLst/>
          </a:prstGeom>
          <a:noFill/>
        </p:spPr>
        <p:txBody>
          <a:bodyPr wrap="none" rtlCol="0">
            <a:spAutoFit/>
          </a:bodyPr>
          <a:lstStyle/>
          <a:p>
            <a:pPr algn="r"/>
            <a:r>
              <a:rPr lang="de-DE" sz="1200"/>
              <a:t>44</a:t>
            </a:r>
          </a:p>
        </p:txBody>
      </p:sp>
      <p:sp>
        <p:nvSpPr>
          <p:cNvPr id="108" name="Textfeld 107">
            <a:extLst>
              <a:ext uri="{FF2B5EF4-FFF2-40B4-BE49-F238E27FC236}">
                <a16:creationId xmlns:a16="http://schemas.microsoft.com/office/drawing/2014/main" id="{88B77E8D-D702-2E17-7991-96ACBF6186C0}"/>
              </a:ext>
            </a:extLst>
          </p:cNvPr>
          <p:cNvSpPr txBox="1"/>
          <p:nvPr/>
        </p:nvSpPr>
        <p:spPr>
          <a:xfrm>
            <a:off x="5375874" y="2614764"/>
            <a:ext cx="354584" cy="276999"/>
          </a:xfrm>
          <a:prstGeom prst="rect">
            <a:avLst/>
          </a:prstGeom>
          <a:noFill/>
        </p:spPr>
        <p:txBody>
          <a:bodyPr wrap="none" rtlCol="0">
            <a:spAutoFit/>
          </a:bodyPr>
          <a:lstStyle/>
          <a:p>
            <a:pPr algn="r"/>
            <a:r>
              <a:rPr lang="de-DE" sz="1200"/>
              <a:t>44</a:t>
            </a:r>
          </a:p>
        </p:txBody>
      </p:sp>
      <p:sp>
        <p:nvSpPr>
          <p:cNvPr id="109" name="Textfeld 108">
            <a:extLst>
              <a:ext uri="{FF2B5EF4-FFF2-40B4-BE49-F238E27FC236}">
                <a16:creationId xmlns:a16="http://schemas.microsoft.com/office/drawing/2014/main" id="{93BD5639-3F24-236C-092E-5B1F71B3005D}"/>
              </a:ext>
            </a:extLst>
          </p:cNvPr>
          <p:cNvSpPr txBox="1"/>
          <p:nvPr/>
        </p:nvSpPr>
        <p:spPr>
          <a:xfrm>
            <a:off x="5866380" y="2614764"/>
            <a:ext cx="354584" cy="276999"/>
          </a:xfrm>
          <a:prstGeom prst="rect">
            <a:avLst/>
          </a:prstGeom>
          <a:noFill/>
        </p:spPr>
        <p:txBody>
          <a:bodyPr wrap="none" rtlCol="0">
            <a:spAutoFit/>
          </a:bodyPr>
          <a:lstStyle/>
          <a:p>
            <a:pPr algn="r"/>
            <a:r>
              <a:rPr lang="de-DE" sz="1200"/>
              <a:t>43</a:t>
            </a:r>
          </a:p>
        </p:txBody>
      </p:sp>
      <p:sp>
        <p:nvSpPr>
          <p:cNvPr id="110" name="Textfeld 109">
            <a:extLst>
              <a:ext uri="{FF2B5EF4-FFF2-40B4-BE49-F238E27FC236}">
                <a16:creationId xmlns:a16="http://schemas.microsoft.com/office/drawing/2014/main" id="{3B4598E7-483A-4171-1740-82EE8E63E073}"/>
              </a:ext>
            </a:extLst>
          </p:cNvPr>
          <p:cNvSpPr txBox="1"/>
          <p:nvPr/>
        </p:nvSpPr>
        <p:spPr>
          <a:xfrm>
            <a:off x="6320553" y="2614764"/>
            <a:ext cx="354584" cy="276999"/>
          </a:xfrm>
          <a:prstGeom prst="rect">
            <a:avLst/>
          </a:prstGeom>
          <a:noFill/>
        </p:spPr>
        <p:txBody>
          <a:bodyPr wrap="none" rtlCol="0">
            <a:spAutoFit/>
          </a:bodyPr>
          <a:lstStyle/>
          <a:p>
            <a:pPr algn="r"/>
            <a:r>
              <a:rPr lang="de-DE" sz="1200"/>
              <a:t>42</a:t>
            </a:r>
          </a:p>
        </p:txBody>
      </p:sp>
      <p:sp>
        <p:nvSpPr>
          <p:cNvPr id="111" name="Textfeld 110">
            <a:extLst>
              <a:ext uri="{FF2B5EF4-FFF2-40B4-BE49-F238E27FC236}">
                <a16:creationId xmlns:a16="http://schemas.microsoft.com/office/drawing/2014/main" id="{2B24E888-EB99-6ED4-2556-742E4FB981B5}"/>
              </a:ext>
            </a:extLst>
          </p:cNvPr>
          <p:cNvSpPr txBox="1"/>
          <p:nvPr/>
        </p:nvSpPr>
        <p:spPr>
          <a:xfrm>
            <a:off x="6798948" y="2614764"/>
            <a:ext cx="354584" cy="276999"/>
          </a:xfrm>
          <a:prstGeom prst="rect">
            <a:avLst/>
          </a:prstGeom>
          <a:noFill/>
        </p:spPr>
        <p:txBody>
          <a:bodyPr wrap="none" rtlCol="0">
            <a:spAutoFit/>
          </a:bodyPr>
          <a:lstStyle/>
          <a:p>
            <a:pPr algn="r"/>
            <a:r>
              <a:rPr lang="de-DE" sz="1200"/>
              <a:t>41</a:t>
            </a:r>
          </a:p>
        </p:txBody>
      </p:sp>
      <p:sp>
        <p:nvSpPr>
          <p:cNvPr id="112" name="Textfeld 111">
            <a:extLst>
              <a:ext uri="{FF2B5EF4-FFF2-40B4-BE49-F238E27FC236}">
                <a16:creationId xmlns:a16="http://schemas.microsoft.com/office/drawing/2014/main" id="{CE610D09-DABE-BBA1-AA4F-45DBF9BB144B}"/>
              </a:ext>
            </a:extLst>
          </p:cNvPr>
          <p:cNvSpPr txBox="1"/>
          <p:nvPr/>
        </p:nvSpPr>
        <p:spPr>
          <a:xfrm>
            <a:off x="7277342" y="2614764"/>
            <a:ext cx="354584" cy="276999"/>
          </a:xfrm>
          <a:prstGeom prst="rect">
            <a:avLst/>
          </a:prstGeom>
          <a:noFill/>
        </p:spPr>
        <p:txBody>
          <a:bodyPr wrap="none" rtlCol="0">
            <a:spAutoFit/>
          </a:bodyPr>
          <a:lstStyle/>
          <a:p>
            <a:pPr algn="r"/>
            <a:r>
              <a:rPr lang="de-DE" sz="1200"/>
              <a:t>36</a:t>
            </a:r>
          </a:p>
        </p:txBody>
      </p:sp>
      <p:sp>
        <p:nvSpPr>
          <p:cNvPr id="113" name="Textfeld 112">
            <a:extLst>
              <a:ext uri="{FF2B5EF4-FFF2-40B4-BE49-F238E27FC236}">
                <a16:creationId xmlns:a16="http://schemas.microsoft.com/office/drawing/2014/main" id="{8B10B88A-AADA-47BE-CEE2-6F4524F68199}"/>
              </a:ext>
            </a:extLst>
          </p:cNvPr>
          <p:cNvSpPr txBox="1"/>
          <p:nvPr/>
        </p:nvSpPr>
        <p:spPr>
          <a:xfrm>
            <a:off x="7755737" y="2614764"/>
            <a:ext cx="354584" cy="276999"/>
          </a:xfrm>
          <a:prstGeom prst="rect">
            <a:avLst/>
          </a:prstGeom>
          <a:noFill/>
        </p:spPr>
        <p:txBody>
          <a:bodyPr wrap="none" rtlCol="0">
            <a:spAutoFit/>
          </a:bodyPr>
          <a:lstStyle/>
          <a:p>
            <a:pPr algn="r"/>
            <a:r>
              <a:rPr lang="de-DE" sz="1200"/>
              <a:t>29</a:t>
            </a:r>
          </a:p>
        </p:txBody>
      </p:sp>
      <p:sp>
        <p:nvSpPr>
          <p:cNvPr id="114" name="Textfeld 113">
            <a:extLst>
              <a:ext uri="{FF2B5EF4-FFF2-40B4-BE49-F238E27FC236}">
                <a16:creationId xmlns:a16="http://schemas.microsoft.com/office/drawing/2014/main" id="{3C95C89C-2835-3610-5192-0909A69F47D3}"/>
              </a:ext>
            </a:extLst>
          </p:cNvPr>
          <p:cNvSpPr txBox="1"/>
          <p:nvPr/>
        </p:nvSpPr>
        <p:spPr>
          <a:xfrm>
            <a:off x="8319090" y="2614764"/>
            <a:ext cx="269626" cy="276999"/>
          </a:xfrm>
          <a:prstGeom prst="rect">
            <a:avLst/>
          </a:prstGeom>
          <a:noFill/>
        </p:spPr>
        <p:txBody>
          <a:bodyPr wrap="none" rtlCol="0">
            <a:spAutoFit/>
          </a:bodyPr>
          <a:lstStyle/>
          <a:p>
            <a:pPr algn="r"/>
            <a:r>
              <a:rPr lang="de-DE" sz="1200"/>
              <a:t>6</a:t>
            </a:r>
          </a:p>
        </p:txBody>
      </p:sp>
      <p:sp>
        <p:nvSpPr>
          <p:cNvPr id="115" name="Textfeld 114">
            <a:extLst>
              <a:ext uri="{FF2B5EF4-FFF2-40B4-BE49-F238E27FC236}">
                <a16:creationId xmlns:a16="http://schemas.microsoft.com/office/drawing/2014/main" id="{12CE24C5-473C-2C69-81AC-CB16F5E8A9D2}"/>
              </a:ext>
            </a:extLst>
          </p:cNvPr>
          <p:cNvSpPr txBox="1"/>
          <p:nvPr/>
        </p:nvSpPr>
        <p:spPr>
          <a:xfrm>
            <a:off x="8749039" y="2614764"/>
            <a:ext cx="269626" cy="276999"/>
          </a:xfrm>
          <a:prstGeom prst="rect">
            <a:avLst/>
          </a:prstGeom>
          <a:noFill/>
        </p:spPr>
        <p:txBody>
          <a:bodyPr wrap="none" rtlCol="0">
            <a:spAutoFit/>
          </a:bodyPr>
          <a:lstStyle/>
          <a:p>
            <a:pPr algn="r"/>
            <a:r>
              <a:rPr lang="de-DE" sz="1200"/>
              <a:t>1</a:t>
            </a:r>
          </a:p>
        </p:txBody>
      </p:sp>
      <p:grpSp>
        <p:nvGrpSpPr>
          <p:cNvPr id="117" name="Gruppieren 116">
            <a:extLst>
              <a:ext uri="{FF2B5EF4-FFF2-40B4-BE49-F238E27FC236}">
                <a16:creationId xmlns:a16="http://schemas.microsoft.com/office/drawing/2014/main" id="{726D3107-8682-C9B1-8BDA-35780A56E7C0}"/>
              </a:ext>
            </a:extLst>
          </p:cNvPr>
          <p:cNvGrpSpPr/>
          <p:nvPr/>
        </p:nvGrpSpPr>
        <p:grpSpPr>
          <a:xfrm>
            <a:off x="9491787" y="2886859"/>
            <a:ext cx="2292226" cy="2131525"/>
            <a:chOff x="4546669" y="2892914"/>
            <a:chExt cx="2292226" cy="2131525"/>
          </a:xfrm>
        </p:grpSpPr>
        <p:cxnSp>
          <p:nvCxnSpPr>
            <p:cNvPr id="118" name="Gerade Verbindung 117">
              <a:extLst>
                <a:ext uri="{FF2B5EF4-FFF2-40B4-BE49-F238E27FC236}">
                  <a16:creationId xmlns:a16="http://schemas.microsoft.com/office/drawing/2014/main" id="{C2721518-8B76-CE48-8582-1448BF950BCD}"/>
                </a:ext>
              </a:extLst>
            </p:cNvPr>
            <p:cNvCxnSpPr>
              <a:cxnSpLocks/>
            </p:cNvCxnSpPr>
            <p:nvPr/>
          </p:nvCxnSpPr>
          <p:spPr>
            <a:xfrm>
              <a:off x="4618669" y="2892914"/>
              <a:ext cx="0" cy="18218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Gerade Verbindung 118">
              <a:extLst>
                <a:ext uri="{FF2B5EF4-FFF2-40B4-BE49-F238E27FC236}">
                  <a16:creationId xmlns:a16="http://schemas.microsoft.com/office/drawing/2014/main" id="{ADED9104-7F17-F551-31A1-25D25DB8C002}"/>
                </a:ext>
              </a:extLst>
            </p:cNvPr>
            <p:cNvCxnSpPr>
              <a:cxnSpLocks/>
            </p:cNvCxnSpPr>
            <p:nvPr/>
          </p:nvCxnSpPr>
          <p:spPr>
            <a:xfrm flipH="1">
              <a:off x="4618669" y="4704367"/>
              <a:ext cx="222022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Gerade Verbindung 119">
              <a:extLst>
                <a:ext uri="{FF2B5EF4-FFF2-40B4-BE49-F238E27FC236}">
                  <a16:creationId xmlns:a16="http://schemas.microsoft.com/office/drawing/2014/main" id="{7799BD2E-8FCE-9700-49AD-5F8A13E39BD1}"/>
                </a:ext>
              </a:extLst>
            </p:cNvPr>
            <p:cNvCxnSpPr>
              <a:cxnSpLocks/>
            </p:cNvCxnSpPr>
            <p:nvPr/>
          </p:nvCxnSpPr>
          <p:spPr>
            <a:xfrm>
              <a:off x="4546669" y="4708744"/>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Gerade Verbindung 120">
              <a:extLst>
                <a:ext uri="{FF2B5EF4-FFF2-40B4-BE49-F238E27FC236}">
                  <a16:creationId xmlns:a16="http://schemas.microsoft.com/office/drawing/2014/main" id="{66A31068-3153-E1AF-452F-FFDF616FF455}"/>
                </a:ext>
              </a:extLst>
            </p:cNvPr>
            <p:cNvCxnSpPr>
              <a:cxnSpLocks/>
            </p:cNvCxnSpPr>
            <p:nvPr/>
          </p:nvCxnSpPr>
          <p:spPr>
            <a:xfrm>
              <a:off x="4546669" y="4255583"/>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Gerade Verbindung 121">
              <a:extLst>
                <a:ext uri="{FF2B5EF4-FFF2-40B4-BE49-F238E27FC236}">
                  <a16:creationId xmlns:a16="http://schemas.microsoft.com/office/drawing/2014/main" id="{6FE0F220-9EA9-21E2-0837-B252073D038C}"/>
                </a:ext>
              </a:extLst>
            </p:cNvPr>
            <p:cNvCxnSpPr>
              <a:cxnSpLocks/>
            </p:cNvCxnSpPr>
            <p:nvPr/>
          </p:nvCxnSpPr>
          <p:spPr>
            <a:xfrm>
              <a:off x="4546669" y="3812511"/>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Gerade Verbindung 122">
              <a:extLst>
                <a:ext uri="{FF2B5EF4-FFF2-40B4-BE49-F238E27FC236}">
                  <a16:creationId xmlns:a16="http://schemas.microsoft.com/office/drawing/2014/main" id="{77FE3744-D5B3-5B53-D25B-1B30521794B5}"/>
                </a:ext>
              </a:extLst>
            </p:cNvPr>
            <p:cNvCxnSpPr>
              <a:cxnSpLocks/>
            </p:cNvCxnSpPr>
            <p:nvPr/>
          </p:nvCxnSpPr>
          <p:spPr>
            <a:xfrm>
              <a:off x="4546669" y="3353294"/>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Gerade Verbindung 123">
              <a:extLst>
                <a:ext uri="{FF2B5EF4-FFF2-40B4-BE49-F238E27FC236}">
                  <a16:creationId xmlns:a16="http://schemas.microsoft.com/office/drawing/2014/main" id="{35802F09-FCCB-FDF2-EDAE-D58ACF8C337F}"/>
                </a:ext>
              </a:extLst>
            </p:cNvPr>
            <p:cNvCxnSpPr>
              <a:cxnSpLocks/>
            </p:cNvCxnSpPr>
            <p:nvPr/>
          </p:nvCxnSpPr>
          <p:spPr>
            <a:xfrm>
              <a:off x="4546669" y="2900130"/>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Gerade Verbindung 124">
              <a:extLst>
                <a:ext uri="{FF2B5EF4-FFF2-40B4-BE49-F238E27FC236}">
                  <a16:creationId xmlns:a16="http://schemas.microsoft.com/office/drawing/2014/main" id="{7D4A0856-794D-6D8B-AF2C-C8853406B79F}"/>
                </a:ext>
              </a:extLst>
            </p:cNvPr>
            <p:cNvCxnSpPr>
              <a:cxnSpLocks/>
            </p:cNvCxnSpPr>
            <p:nvPr/>
          </p:nvCxnSpPr>
          <p:spPr>
            <a:xfrm rot="5400000">
              <a:off x="4735402" y="4740367"/>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Gerade Verbindung 125">
              <a:extLst>
                <a:ext uri="{FF2B5EF4-FFF2-40B4-BE49-F238E27FC236}">
                  <a16:creationId xmlns:a16="http://schemas.microsoft.com/office/drawing/2014/main" id="{D1EF1ADD-9B68-A68F-4C35-90121DC85E21}"/>
                </a:ext>
              </a:extLst>
            </p:cNvPr>
            <p:cNvCxnSpPr>
              <a:cxnSpLocks/>
            </p:cNvCxnSpPr>
            <p:nvPr/>
          </p:nvCxnSpPr>
          <p:spPr>
            <a:xfrm rot="5400000">
              <a:off x="5110960" y="4740367"/>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Gerade Verbindung 126">
              <a:extLst>
                <a:ext uri="{FF2B5EF4-FFF2-40B4-BE49-F238E27FC236}">
                  <a16:creationId xmlns:a16="http://schemas.microsoft.com/office/drawing/2014/main" id="{BBFD3D20-D4FF-9DC2-3DD8-4BFF13E31F63}"/>
                </a:ext>
              </a:extLst>
            </p:cNvPr>
            <p:cNvCxnSpPr>
              <a:cxnSpLocks/>
            </p:cNvCxnSpPr>
            <p:nvPr/>
          </p:nvCxnSpPr>
          <p:spPr>
            <a:xfrm rot="5400000">
              <a:off x="5492576" y="4740367"/>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Gerade Verbindung 127">
              <a:extLst>
                <a:ext uri="{FF2B5EF4-FFF2-40B4-BE49-F238E27FC236}">
                  <a16:creationId xmlns:a16="http://schemas.microsoft.com/office/drawing/2014/main" id="{407C48CB-5340-6987-6C92-1D961651490C}"/>
                </a:ext>
              </a:extLst>
            </p:cNvPr>
            <p:cNvCxnSpPr>
              <a:cxnSpLocks/>
            </p:cNvCxnSpPr>
            <p:nvPr/>
          </p:nvCxnSpPr>
          <p:spPr>
            <a:xfrm rot="5400000">
              <a:off x="6255706" y="4740367"/>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Gerade Verbindung 128">
              <a:extLst>
                <a:ext uri="{FF2B5EF4-FFF2-40B4-BE49-F238E27FC236}">
                  <a16:creationId xmlns:a16="http://schemas.microsoft.com/office/drawing/2014/main" id="{EC1DB850-4633-B022-B3DD-CBECDED104C9}"/>
                </a:ext>
              </a:extLst>
            </p:cNvPr>
            <p:cNvCxnSpPr>
              <a:cxnSpLocks/>
            </p:cNvCxnSpPr>
            <p:nvPr/>
          </p:nvCxnSpPr>
          <p:spPr>
            <a:xfrm rot="5400000">
              <a:off x="5874307" y="4740367"/>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Textfeld 134">
              <a:extLst>
                <a:ext uri="{FF2B5EF4-FFF2-40B4-BE49-F238E27FC236}">
                  <a16:creationId xmlns:a16="http://schemas.microsoft.com/office/drawing/2014/main" id="{409DB730-2244-BAE6-F54D-FA2F2F58154B}"/>
                </a:ext>
              </a:extLst>
            </p:cNvPr>
            <p:cNvSpPr txBox="1"/>
            <p:nvPr/>
          </p:nvSpPr>
          <p:spPr>
            <a:xfrm>
              <a:off x="4630417" y="4737263"/>
              <a:ext cx="269626" cy="276999"/>
            </a:xfrm>
            <a:prstGeom prst="rect">
              <a:avLst/>
            </a:prstGeom>
            <a:noFill/>
          </p:spPr>
          <p:txBody>
            <a:bodyPr wrap="none" rtlCol="0">
              <a:spAutoFit/>
            </a:bodyPr>
            <a:lstStyle/>
            <a:p>
              <a:pPr algn="ctr"/>
              <a:r>
                <a:rPr lang="de-DE" sz="1200"/>
                <a:t>0</a:t>
              </a:r>
            </a:p>
          </p:txBody>
        </p:sp>
        <p:sp>
          <p:nvSpPr>
            <p:cNvPr id="136" name="Textfeld 135">
              <a:extLst>
                <a:ext uri="{FF2B5EF4-FFF2-40B4-BE49-F238E27FC236}">
                  <a16:creationId xmlns:a16="http://schemas.microsoft.com/office/drawing/2014/main" id="{7A0FD465-C762-1B9F-0975-BE09AF012F6D}"/>
                </a:ext>
              </a:extLst>
            </p:cNvPr>
            <p:cNvSpPr txBox="1"/>
            <p:nvPr/>
          </p:nvSpPr>
          <p:spPr>
            <a:xfrm>
              <a:off x="5012033" y="4737263"/>
              <a:ext cx="269626" cy="276999"/>
            </a:xfrm>
            <a:prstGeom prst="rect">
              <a:avLst/>
            </a:prstGeom>
            <a:noFill/>
          </p:spPr>
          <p:txBody>
            <a:bodyPr wrap="none" rtlCol="0">
              <a:spAutoFit/>
            </a:bodyPr>
            <a:lstStyle/>
            <a:p>
              <a:pPr algn="ctr"/>
              <a:r>
                <a:rPr lang="de-DE" sz="1200"/>
                <a:t>7</a:t>
              </a:r>
            </a:p>
          </p:txBody>
        </p:sp>
        <p:sp>
          <p:nvSpPr>
            <p:cNvPr id="137" name="Textfeld 136">
              <a:extLst>
                <a:ext uri="{FF2B5EF4-FFF2-40B4-BE49-F238E27FC236}">
                  <a16:creationId xmlns:a16="http://schemas.microsoft.com/office/drawing/2014/main" id="{5CEAE1D0-F7B9-B6F0-81D7-C054F937CCAE}"/>
                </a:ext>
              </a:extLst>
            </p:cNvPr>
            <p:cNvSpPr txBox="1"/>
            <p:nvPr/>
          </p:nvSpPr>
          <p:spPr>
            <a:xfrm>
              <a:off x="5355266" y="4747440"/>
              <a:ext cx="354584" cy="276999"/>
            </a:xfrm>
            <a:prstGeom prst="rect">
              <a:avLst/>
            </a:prstGeom>
            <a:noFill/>
          </p:spPr>
          <p:txBody>
            <a:bodyPr wrap="none" rtlCol="0">
              <a:spAutoFit/>
            </a:bodyPr>
            <a:lstStyle/>
            <a:p>
              <a:pPr algn="ctr"/>
              <a:r>
                <a:rPr lang="de-DE" sz="1200"/>
                <a:t>14</a:t>
              </a:r>
            </a:p>
          </p:txBody>
        </p:sp>
        <p:sp>
          <p:nvSpPr>
            <p:cNvPr id="138" name="Textfeld 137">
              <a:extLst>
                <a:ext uri="{FF2B5EF4-FFF2-40B4-BE49-F238E27FC236}">
                  <a16:creationId xmlns:a16="http://schemas.microsoft.com/office/drawing/2014/main" id="{48FE911C-6CA1-A42B-42EC-C70C6334526E}"/>
                </a:ext>
              </a:extLst>
            </p:cNvPr>
            <p:cNvSpPr txBox="1"/>
            <p:nvPr/>
          </p:nvSpPr>
          <p:spPr>
            <a:xfrm>
              <a:off x="5730630" y="4737263"/>
              <a:ext cx="354584" cy="276999"/>
            </a:xfrm>
            <a:prstGeom prst="rect">
              <a:avLst/>
            </a:prstGeom>
            <a:noFill/>
          </p:spPr>
          <p:txBody>
            <a:bodyPr wrap="none" rtlCol="0">
              <a:spAutoFit/>
            </a:bodyPr>
            <a:lstStyle/>
            <a:p>
              <a:pPr algn="ctr"/>
              <a:r>
                <a:rPr lang="de-DE" sz="1200"/>
                <a:t>21</a:t>
              </a:r>
            </a:p>
          </p:txBody>
        </p:sp>
        <p:sp>
          <p:nvSpPr>
            <p:cNvPr id="146" name="Textfeld 145">
              <a:extLst>
                <a:ext uri="{FF2B5EF4-FFF2-40B4-BE49-F238E27FC236}">
                  <a16:creationId xmlns:a16="http://schemas.microsoft.com/office/drawing/2014/main" id="{3D2D709B-81BF-C73E-3D1D-2F6448517F1A}"/>
                </a:ext>
              </a:extLst>
            </p:cNvPr>
            <p:cNvSpPr txBox="1"/>
            <p:nvPr/>
          </p:nvSpPr>
          <p:spPr>
            <a:xfrm>
              <a:off x="6112134" y="4731207"/>
              <a:ext cx="354584" cy="276999"/>
            </a:xfrm>
            <a:prstGeom prst="rect">
              <a:avLst/>
            </a:prstGeom>
            <a:noFill/>
          </p:spPr>
          <p:txBody>
            <a:bodyPr wrap="none" rtlCol="0">
              <a:spAutoFit/>
            </a:bodyPr>
            <a:lstStyle/>
            <a:p>
              <a:pPr algn="ctr"/>
              <a:r>
                <a:rPr lang="de-DE" sz="1200"/>
                <a:t>28</a:t>
              </a:r>
            </a:p>
          </p:txBody>
        </p:sp>
      </p:grpSp>
      <p:sp>
        <p:nvSpPr>
          <p:cNvPr id="147" name="Textfeld 146">
            <a:extLst>
              <a:ext uri="{FF2B5EF4-FFF2-40B4-BE49-F238E27FC236}">
                <a16:creationId xmlns:a16="http://schemas.microsoft.com/office/drawing/2014/main" id="{3661F127-399C-E1CB-5A64-5E0CBB3C495C}"/>
              </a:ext>
            </a:extLst>
          </p:cNvPr>
          <p:cNvSpPr txBox="1"/>
          <p:nvPr/>
        </p:nvSpPr>
        <p:spPr>
          <a:xfrm>
            <a:off x="9232776" y="2614764"/>
            <a:ext cx="554960" cy="276999"/>
          </a:xfrm>
          <a:prstGeom prst="rect">
            <a:avLst/>
          </a:prstGeom>
          <a:noFill/>
        </p:spPr>
        <p:txBody>
          <a:bodyPr wrap="none" rtlCol="0">
            <a:spAutoFit/>
          </a:bodyPr>
          <a:lstStyle/>
          <a:p>
            <a:pPr algn="r"/>
            <a:r>
              <a:rPr lang="de-DE" sz="1200"/>
              <a:t>N=35</a:t>
            </a:r>
          </a:p>
        </p:txBody>
      </p:sp>
      <p:sp>
        <p:nvSpPr>
          <p:cNvPr id="148" name="Textfeld 147">
            <a:extLst>
              <a:ext uri="{FF2B5EF4-FFF2-40B4-BE49-F238E27FC236}">
                <a16:creationId xmlns:a16="http://schemas.microsoft.com/office/drawing/2014/main" id="{4DC102E1-895E-B9F9-EA86-959557C84370}"/>
              </a:ext>
            </a:extLst>
          </p:cNvPr>
          <p:cNvSpPr txBox="1"/>
          <p:nvPr/>
        </p:nvSpPr>
        <p:spPr>
          <a:xfrm>
            <a:off x="6320249" y="4910364"/>
            <a:ext cx="729623" cy="307777"/>
          </a:xfrm>
          <a:prstGeom prst="rect">
            <a:avLst/>
          </a:prstGeom>
          <a:noFill/>
        </p:spPr>
        <p:txBody>
          <a:bodyPr wrap="none" rtlCol="0">
            <a:spAutoFit/>
          </a:bodyPr>
          <a:lstStyle/>
          <a:p>
            <a:r>
              <a:rPr lang="de-DE" sz="1400" err="1"/>
              <a:t>Weeks</a:t>
            </a:r>
            <a:endParaRPr lang="de-DE" sz="1400"/>
          </a:p>
        </p:txBody>
      </p:sp>
      <p:sp>
        <p:nvSpPr>
          <p:cNvPr id="149" name="Textfeld 148">
            <a:extLst>
              <a:ext uri="{FF2B5EF4-FFF2-40B4-BE49-F238E27FC236}">
                <a16:creationId xmlns:a16="http://schemas.microsoft.com/office/drawing/2014/main" id="{1ABCA917-E520-0565-D8B3-DDC89271AB13}"/>
              </a:ext>
            </a:extLst>
          </p:cNvPr>
          <p:cNvSpPr txBox="1"/>
          <p:nvPr/>
        </p:nvSpPr>
        <p:spPr>
          <a:xfrm rot="16200000">
            <a:off x="3008988" y="3659871"/>
            <a:ext cx="1580626" cy="307777"/>
          </a:xfrm>
          <a:prstGeom prst="rect">
            <a:avLst/>
          </a:prstGeom>
          <a:noFill/>
        </p:spPr>
        <p:txBody>
          <a:bodyPr wrap="none" rtlCol="0">
            <a:spAutoFit/>
          </a:bodyPr>
          <a:lstStyle/>
          <a:p>
            <a:pPr algn="ctr"/>
            <a:r>
              <a:rPr lang="de-DE" sz="1400"/>
              <a:t>Baseline ALC, %</a:t>
            </a:r>
          </a:p>
        </p:txBody>
      </p:sp>
      <p:sp>
        <p:nvSpPr>
          <p:cNvPr id="150" name="Textfeld 149">
            <a:extLst>
              <a:ext uri="{FF2B5EF4-FFF2-40B4-BE49-F238E27FC236}">
                <a16:creationId xmlns:a16="http://schemas.microsoft.com/office/drawing/2014/main" id="{D84B176A-0D48-648B-D070-AB15AE4A2889}"/>
              </a:ext>
            </a:extLst>
          </p:cNvPr>
          <p:cNvSpPr txBox="1"/>
          <p:nvPr/>
        </p:nvSpPr>
        <p:spPr>
          <a:xfrm>
            <a:off x="10171631" y="4910364"/>
            <a:ext cx="611001" cy="307777"/>
          </a:xfrm>
          <a:prstGeom prst="rect">
            <a:avLst/>
          </a:prstGeom>
          <a:noFill/>
        </p:spPr>
        <p:txBody>
          <a:bodyPr wrap="none" rtlCol="0">
            <a:spAutoFit/>
          </a:bodyPr>
          <a:lstStyle/>
          <a:p>
            <a:r>
              <a:rPr lang="de-DE" sz="1400"/>
              <a:t>Days</a:t>
            </a:r>
          </a:p>
        </p:txBody>
      </p:sp>
      <p:sp>
        <p:nvSpPr>
          <p:cNvPr id="151" name="Textfeld 150">
            <a:extLst>
              <a:ext uri="{FF2B5EF4-FFF2-40B4-BE49-F238E27FC236}">
                <a16:creationId xmlns:a16="http://schemas.microsoft.com/office/drawing/2014/main" id="{4F804FFB-19C6-F227-A7D5-EB729593A18F}"/>
              </a:ext>
            </a:extLst>
          </p:cNvPr>
          <p:cNvSpPr txBox="1"/>
          <p:nvPr/>
        </p:nvSpPr>
        <p:spPr>
          <a:xfrm>
            <a:off x="3645413" y="1579916"/>
            <a:ext cx="5468934" cy="338554"/>
          </a:xfrm>
          <a:prstGeom prst="rect">
            <a:avLst/>
          </a:prstGeom>
          <a:noFill/>
        </p:spPr>
        <p:txBody>
          <a:bodyPr wrap="square" rtlCol="0">
            <a:spAutoFit/>
          </a:bodyPr>
          <a:lstStyle/>
          <a:p>
            <a:pPr algn="ctr"/>
            <a:r>
              <a:rPr lang="de-DE" sz="1600" b="1"/>
              <a:t>BGB-11417</a:t>
            </a:r>
            <a:r>
              <a:rPr lang="de-DE" sz="1600" b="1" baseline="30000"/>
              <a:t>a</a:t>
            </a:r>
          </a:p>
        </p:txBody>
      </p:sp>
      <p:sp>
        <p:nvSpPr>
          <p:cNvPr id="152" name="Textfeld 151">
            <a:extLst>
              <a:ext uri="{FF2B5EF4-FFF2-40B4-BE49-F238E27FC236}">
                <a16:creationId xmlns:a16="http://schemas.microsoft.com/office/drawing/2014/main" id="{866FEFA6-9F64-70A9-2C2F-128F57195A24}"/>
              </a:ext>
            </a:extLst>
          </p:cNvPr>
          <p:cNvSpPr txBox="1"/>
          <p:nvPr/>
        </p:nvSpPr>
        <p:spPr>
          <a:xfrm>
            <a:off x="9342633" y="1579916"/>
            <a:ext cx="2441380" cy="338554"/>
          </a:xfrm>
          <a:prstGeom prst="rect">
            <a:avLst/>
          </a:prstGeom>
          <a:noFill/>
        </p:spPr>
        <p:txBody>
          <a:bodyPr wrap="square" rtlCol="0">
            <a:spAutoFit/>
          </a:bodyPr>
          <a:lstStyle/>
          <a:p>
            <a:pPr algn="ctr"/>
            <a:r>
              <a:rPr lang="de-DE" sz="1600" b="1"/>
              <a:t>Venetoclax</a:t>
            </a:r>
            <a:r>
              <a:rPr lang="de-DE" sz="1600" b="1" baseline="30000"/>
              <a:t>11</a:t>
            </a:r>
          </a:p>
        </p:txBody>
      </p:sp>
      <p:cxnSp>
        <p:nvCxnSpPr>
          <p:cNvPr id="154" name="Gerade Verbindung 153">
            <a:extLst>
              <a:ext uri="{FF2B5EF4-FFF2-40B4-BE49-F238E27FC236}">
                <a16:creationId xmlns:a16="http://schemas.microsoft.com/office/drawing/2014/main" id="{C3098926-EEE6-58EC-5994-54A6620944AE}"/>
              </a:ext>
            </a:extLst>
          </p:cNvPr>
          <p:cNvCxnSpPr>
            <a:cxnSpLocks/>
          </p:cNvCxnSpPr>
          <p:nvPr/>
        </p:nvCxnSpPr>
        <p:spPr>
          <a:xfrm>
            <a:off x="4320846" y="3355597"/>
            <a:ext cx="477656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5" name="Gerade Verbindung 154">
            <a:extLst>
              <a:ext uri="{FF2B5EF4-FFF2-40B4-BE49-F238E27FC236}">
                <a16:creationId xmlns:a16="http://schemas.microsoft.com/office/drawing/2014/main" id="{F71DC87A-18F6-4669-22D0-839BA811615D}"/>
              </a:ext>
            </a:extLst>
          </p:cNvPr>
          <p:cNvCxnSpPr>
            <a:cxnSpLocks/>
          </p:cNvCxnSpPr>
          <p:nvPr/>
        </p:nvCxnSpPr>
        <p:spPr>
          <a:xfrm>
            <a:off x="4320846" y="3804330"/>
            <a:ext cx="477656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6" name="Gerade Verbindung 155">
            <a:extLst>
              <a:ext uri="{FF2B5EF4-FFF2-40B4-BE49-F238E27FC236}">
                <a16:creationId xmlns:a16="http://schemas.microsoft.com/office/drawing/2014/main" id="{0F90B478-F148-2E64-E22A-80D4B8522C88}"/>
              </a:ext>
            </a:extLst>
          </p:cNvPr>
          <p:cNvCxnSpPr>
            <a:cxnSpLocks/>
          </p:cNvCxnSpPr>
          <p:nvPr/>
        </p:nvCxnSpPr>
        <p:spPr>
          <a:xfrm>
            <a:off x="4320846" y="4253063"/>
            <a:ext cx="477656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7" name="Gerade Verbindung 156">
            <a:extLst>
              <a:ext uri="{FF2B5EF4-FFF2-40B4-BE49-F238E27FC236}">
                <a16:creationId xmlns:a16="http://schemas.microsoft.com/office/drawing/2014/main" id="{5D740D2C-3531-514D-90E2-2124CA8DA8A7}"/>
              </a:ext>
            </a:extLst>
          </p:cNvPr>
          <p:cNvCxnSpPr>
            <a:cxnSpLocks/>
          </p:cNvCxnSpPr>
          <p:nvPr/>
        </p:nvCxnSpPr>
        <p:spPr>
          <a:xfrm>
            <a:off x="4253113" y="4549396"/>
            <a:ext cx="7250010" cy="0"/>
          </a:xfrm>
          <a:prstGeom prst="line">
            <a:avLst/>
          </a:prstGeom>
          <a:ln w="19050">
            <a:solidFill>
              <a:schemeClr val="accent3"/>
            </a:solidFill>
            <a:prstDash val="sysDash"/>
          </a:ln>
        </p:spPr>
        <p:style>
          <a:lnRef idx="1">
            <a:schemeClr val="accent1"/>
          </a:lnRef>
          <a:fillRef idx="0">
            <a:schemeClr val="accent1"/>
          </a:fillRef>
          <a:effectRef idx="0">
            <a:schemeClr val="accent1"/>
          </a:effectRef>
          <a:fontRef idx="minor">
            <a:schemeClr val="tx1"/>
          </a:fontRef>
        </p:style>
      </p:cxnSp>
      <p:cxnSp>
        <p:nvCxnSpPr>
          <p:cNvPr id="159" name="Gerade Verbindung 158">
            <a:extLst>
              <a:ext uri="{FF2B5EF4-FFF2-40B4-BE49-F238E27FC236}">
                <a16:creationId xmlns:a16="http://schemas.microsoft.com/office/drawing/2014/main" id="{2A0B6F39-4ACE-0119-E864-C09A56684580}"/>
              </a:ext>
            </a:extLst>
          </p:cNvPr>
          <p:cNvCxnSpPr>
            <a:cxnSpLocks/>
          </p:cNvCxnSpPr>
          <p:nvPr/>
        </p:nvCxnSpPr>
        <p:spPr>
          <a:xfrm>
            <a:off x="9570179" y="3355597"/>
            <a:ext cx="1932944"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0" name="Gerade Verbindung 159">
            <a:extLst>
              <a:ext uri="{FF2B5EF4-FFF2-40B4-BE49-F238E27FC236}">
                <a16:creationId xmlns:a16="http://schemas.microsoft.com/office/drawing/2014/main" id="{0DE82923-7962-0E1C-09ED-CA97EF58E7A4}"/>
              </a:ext>
            </a:extLst>
          </p:cNvPr>
          <p:cNvCxnSpPr>
            <a:cxnSpLocks/>
          </p:cNvCxnSpPr>
          <p:nvPr/>
        </p:nvCxnSpPr>
        <p:spPr>
          <a:xfrm>
            <a:off x="9570179" y="3804330"/>
            <a:ext cx="1932944"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1" name="Gerade Verbindung 160">
            <a:extLst>
              <a:ext uri="{FF2B5EF4-FFF2-40B4-BE49-F238E27FC236}">
                <a16:creationId xmlns:a16="http://schemas.microsoft.com/office/drawing/2014/main" id="{A670322F-218C-3788-4852-5BD3EBDD7665}"/>
              </a:ext>
            </a:extLst>
          </p:cNvPr>
          <p:cNvCxnSpPr>
            <a:cxnSpLocks/>
          </p:cNvCxnSpPr>
          <p:nvPr/>
        </p:nvCxnSpPr>
        <p:spPr>
          <a:xfrm>
            <a:off x="9570179" y="4253063"/>
            <a:ext cx="1932944"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71" name="Rechteck 170">
            <a:extLst>
              <a:ext uri="{FF2B5EF4-FFF2-40B4-BE49-F238E27FC236}">
                <a16:creationId xmlns:a16="http://schemas.microsoft.com/office/drawing/2014/main" id="{E14B37BF-BC65-7072-0416-5C3C18E57CBE}"/>
              </a:ext>
            </a:extLst>
          </p:cNvPr>
          <p:cNvSpPr/>
          <p:nvPr/>
        </p:nvSpPr>
        <p:spPr>
          <a:xfrm>
            <a:off x="4588638" y="2959398"/>
            <a:ext cx="45719" cy="6471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2" name="Rechteck 171">
            <a:extLst>
              <a:ext uri="{FF2B5EF4-FFF2-40B4-BE49-F238E27FC236}">
                <a16:creationId xmlns:a16="http://schemas.microsoft.com/office/drawing/2014/main" id="{2880F931-E89D-208E-AE58-80968CECDD9E}"/>
              </a:ext>
            </a:extLst>
          </p:cNvPr>
          <p:cNvSpPr/>
          <p:nvPr/>
        </p:nvSpPr>
        <p:spPr>
          <a:xfrm>
            <a:off x="5045838" y="3055091"/>
            <a:ext cx="45719" cy="8294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3" name="Rechteck 172">
            <a:extLst>
              <a:ext uri="{FF2B5EF4-FFF2-40B4-BE49-F238E27FC236}">
                <a16:creationId xmlns:a16="http://schemas.microsoft.com/office/drawing/2014/main" id="{87ED761C-207B-BE95-6B37-D9E195E94D2C}"/>
              </a:ext>
            </a:extLst>
          </p:cNvPr>
          <p:cNvSpPr/>
          <p:nvPr/>
        </p:nvSpPr>
        <p:spPr>
          <a:xfrm>
            <a:off x="5508355" y="3336854"/>
            <a:ext cx="45719" cy="97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4" name="Rechteck 173">
            <a:extLst>
              <a:ext uri="{FF2B5EF4-FFF2-40B4-BE49-F238E27FC236}">
                <a16:creationId xmlns:a16="http://schemas.microsoft.com/office/drawing/2014/main" id="{998547DE-CE14-B6EF-F3EF-9956A2CBC7AA}"/>
              </a:ext>
            </a:extLst>
          </p:cNvPr>
          <p:cNvSpPr/>
          <p:nvPr/>
        </p:nvSpPr>
        <p:spPr>
          <a:xfrm>
            <a:off x="5965555" y="3671780"/>
            <a:ext cx="45719" cy="86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5" name="Rechteck 174">
            <a:extLst>
              <a:ext uri="{FF2B5EF4-FFF2-40B4-BE49-F238E27FC236}">
                <a16:creationId xmlns:a16="http://schemas.microsoft.com/office/drawing/2014/main" id="{F1F23368-3E3C-F588-8A86-853BF2740304}"/>
              </a:ext>
            </a:extLst>
          </p:cNvPr>
          <p:cNvSpPr/>
          <p:nvPr/>
        </p:nvSpPr>
        <p:spPr>
          <a:xfrm>
            <a:off x="6422755" y="3932277"/>
            <a:ext cx="45719" cy="67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6" name="Rechteck 175">
            <a:extLst>
              <a:ext uri="{FF2B5EF4-FFF2-40B4-BE49-F238E27FC236}">
                <a16:creationId xmlns:a16="http://schemas.microsoft.com/office/drawing/2014/main" id="{F47D2EA5-A6BE-CB15-5798-E3AF1F6DEB34}"/>
              </a:ext>
            </a:extLst>
          </p:cNvPr>
          <p:cNvSpPr/>
          <p:nvPr/>
        </p:nvSpPr>
        <p:spPr>
          <a:xfrm>
            <a:off x="6890587" y="4208724"/>
            <a:ext cx="45719" cy="43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7" name="Rechteck 176">
            <a:extLst>
              <a:ext uri="{FF2B5EF4-FFF2-40B4-BE49-F238E27FC236}">
                <a16:creationId xmlns:a16="http://schemas.microsoft.com/office/drawing/2014/main" id="{11B4CD3E-1F9B-A4BC-0729-A1EF5B5F82A6}"/>
              </a:ext>
            </a:extLst>
          </p:cNvPr>
          <p:cNvSpPr/>
          <p:nvPr/>
        </p:nvSpPr>
        <p:spPr>
          <a:xfrm>
            <a:off x="7337155" y="4447956"/>
            <a:ext cx="45719" cy="21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8" name="Rechteck 177">
            <a:extLst>
              <a:ext uri="{FF2B5EF4-FFF2-40B4-BE49-F238E27FC236}">
                <a16:creationId xmlns:a16="http://schemas.microsoft.com/office/drawing/2014/main" id="{1FD2CB6A-F109-AAF1-587F-DFF9A1FF46B5}"/>
              </a:ext>
            </a:extLst>
          </p:cNvPr>
          <p:cNvSpPr/>
          <p:nvPr/>
        </p:nvSpPr>
        <p:spPr>
          <a:xfrm>
            <a:off x="7804988" y="4533016"/>
            <a:ext cx="45719" cy="14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9" name="Rechteck 178">
            <a:extLst>
              <a:ext uri="{FF2B5EF4-FFF2-40B4-BE49-F238E27FC236}">
                <a16:creationId xmlns:a16="http://schemas.microsoft.com/office/drawing/2014/main" id="{80A19D88-6430-190B-A780-DCA72F871A94}"/>
              </a:ext>
            </a:extLst>
          </p:cNvPr>
          <p:cNvSpPr/>
          <p:nvPr/>
        </p:nvSpPr>
        <p:spPr>
          <a:xfrm>
            <a:off x="8262188" y="4469220"/>
            <a:ext cx="45719" cy="21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0" name="Rechteck 179">
            <a:extLst>
              <a:ext uri="{FF2B5EF4-FFF2-40B4-BE49-F238E27FC236}">
                <a16:creationId xmlns:a16="http://schemas.microsoft.com/office/drawing/2014/main" id="{409A2541-D92D-1A3C-3887-4C6A44EC5A71}"/>
              </a:ext>
            </a:extLst>
          </p:cNvPr>
          <p:cNvSpPr/>
          <p:nvPr/>
        </p:nvSpPr>
        <p:spPr>
          <a:xfrm>
            <a:off x="8724705" y="4667628"/>
            <a:ext cx="45719" cy="3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1" name="Rechteck 180">
            <a:extLst>
              <a:ext uri="{FF2B5EF4-FFF2-40B4-BE49-F238E27FC236}">
                <a16:creationId xmlns:a16="http://schemas.microsoft.com/office/drawing/2014/main" id="{45DF7B62-6DDA-A279-A41A-E27399F1D456}"/>
              </a:ext>
            </a:extLst>
          </p:cNvPr>
          <p:cNvSpPr/>
          <p:nvPr/>
        </p:nvSpPr>
        <p:spPr>
          <a:xfrm>
            <a:off x="9740113" y="2677635"/>
            <a:ext cx="45719" cy="111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2" name="Rechteck 181">
            <a:extLst>
              <a:ext uri="{FF2B5EF4-FFF2-40B4-BE49-F238E27FC236}">
                <a16:creationId xmlns:a16="http://schemas.microsoft.com/office/drawing/2014/main" id="{7B27CD5A-DA49-DF2A-B313-4FF45AEF0B34}"/>
              </a:ext>
            </a:extLst>
          </p:cNvPr>
          <p:cNvSpPr/>
          <p:nvPr/>
        </p:nvSpPr>
        <p:spPr>
          <a:xfrm>
            <a:off x="9697583" y="2932817"/>
            <a:ext cx="45719" cy="57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3" name="Rechteck 182">
            <a:extLst>
              <a:ext uri="{FF2B5EF4-FFF2-40B4-BE49-F238E27FC236}">
                <a16:creationId xmlns:a16="http://schemas.microsoft.com/office/drawing/2014/main" id="{53443CA9-75EA-6E63-8C4F-81C77BDDA76C}"/>
              </a:ext>
            </a:extLst>
          </p:cNvPr>
          <p:cNvSpPr/>
          <p:nvPr/>
        </p:nvSpPr>
        <p:spPr>
          <a:xfrm>
            <a:off x="10032509" y="3363435"/>
            <a:ext cx="45719" cy="43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4" name="Rechteck 183">
            <a:extLst>
              <a:ext uri="{FF2B5EF4-FFF2-40B4-BE49-F238E27FC236}">
                <a16:creationId xmlns:a16="http://schemas.microsoft.com/office/drawing/2014/main" id="{48EF6B62-A21E-2866-78F8-D77907E6542E}"/>
              </a:ext>
            </a:extLst>
          </p:cNvPr>
          <p:cNvSpPr/>
          <p:nvPr/>
        </p:nvSpPr>
        <p:spPr>
          <a:xfrm>
            <a:off x="10080355" y="3374068"/>
            <a:ext cx="45719"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5" name="Rechteck 184">
            <a:extLst>
              <a:ext uri="{FF2B5EF4-FFF2-40B4-BE49-F238E27FC236}">
                <a16:creationId xmlns:a16="http://schemas.microsoft.com/office/drawing/2014/main" id="{D3E30074-3E93-4BC1-49B7-40EEC84883EA}"/>
              </a:ext>
            </a:extLst>
          </p:cNvPr>
          <p:cNvSpPr/>
          <p:nvPr/>
        </p:nvSpPr>
        <p:spPr>
          <a:xfrm>
            <a:off x="10425913" y="3671779"/>
            <a:ext cx="45719" cy="64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6" name="Rechteck 185">
            <a:extLst>
              <a:ext uri="{FF2B5EF4-FFF2-40B4-BE49-F238E27FC236}">
                <a16:creationId xmlns:a16="http://schemas.microsoft.com/office/drawing/2014/main" id="{FF36D9EE-973F-92E6-B276-E94304ED6839}"/>
              </a:ext>
            </a:extLst>
          </p:cNvPr>
          <p:cNvSpPr/>
          <p:nvPr/>
        </p:nvSpPr>
        <p:spPr>
          <a:xfrm>
            <a:off x="10824633" y="4038602"/>
            <a:ext cx="45719" cy="50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7" name="Rechteck 186">
            <a:extLst>
              <a:ext uri="{FF2B5EF4-FFF2-40B4-BE49-F238E27FC236}">
                <a16:creationId xmlns:a16="http://schemas.microsoft.com/office/drawing/2014/main" id="{A94B8919-74B6-EB03-1337-B31574B706B5}"/>
              </a:ext>
            </a:extLst>
          </p:cNvPr>
          <p:cNvSpPr/>
          <p:nvPr/>
        </p:nvSpPr>
        <p:spPr>
          <a:xfrm>
            <a:off x="11212722" y="4208723"/>
            <a:ext cx="45719" cy="43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8" name="Pfeil nach unten 187">
            <a:extLst>
              <a:ext uri="{FF2B5EF4-FFF2-40B4-BE49-F238E27FC236}">
                <a16:creationId xmlns:a16="http://schemas.microsoft.com/office/drawing/2014/main" id="{8B138F12-FCF3-F6AE-B616-983D544CF470}"/>
              </a:ext>
            </a:extLst>
          </p:cNvPr>
          <p:cNvSpPr/>
          <p:nvPr/>
        </p:nvSpPr>
        <p:spPr>
          <a:xfrm>
            <a:off x="6696458" y="2898913"/>
            <a:ext cx="180413" cy="1589904"/>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9" name="Freihandform 188">
            <a:extLst>
              <a:ext uri="{FF2B5EF4-FFF2-40B4-BE49-F238E27FC236}">
                <a16:creationId xmlns:a16="http://schemas.microsoft.com/office/drawing/2014/main" id="{F9D38C22-56F4-F53B-A637-568EF2F852D5}"/>
              </a:ext>
            </a:extLst>
          </p:cNvPr>
          <p:cNvSpPr/>
          <p:nvPr/>
        </p:nvSpPr>
        <p:spPr>
          <a:xfrm>
            <a:off x="4588207" y="3241664"/>
            <a:ext cx="4165967" cy="1449175"/>
          </a:xfrm>
          <a:custGeom>
            <a:avLst/>
            <a:gdLst>
              <a:gd name="connsiteX0" fmla="*/ 0 w 4165967"/>
              <a:gd name="connsiteY0" fmla="*/ 0 h 1449175"/>
              <a:gd name="connsiteX1" fmla="*/ 508367 w 4165967"/>
              <a:gd name="connsiteY1" fmla="*/ 267387 h 1449175"/>
              <a:gd name="connsiteX2" fmla="*/ 917702 w 4165967"/>
              <a:gd name="connsiteY2" fmla="*/ 637109 h 1449175"/>
              <a:gd name="connsiteX3" fmla="*/ 967218 w 4165967"/>
              <a:gd name="connsiteY3" fmla="*/ 680023 h 1449175"/>
              <a:gd name="connsiteX4" fmla="*/ 1379853 w 4165967"/>
              <a:gd name="connsiteY4" fmla="*/ 973819 h 1449175"/>
              <a:gd name="connsiteX5" fmla="*/ 1422767 w 4165967"/>
              <a:gd name="connsiteY5" fmla="*/ 1000228 h 1449175"/>
              <a:gd name="connsiteX6" fmla="*/ 1832102 w 4165967"/>
              <a:gd name="connsiteY6" fmla="*/ 1211497 h 1449175"/>
              <a:gd name="connsiteX7" fmla="*/ 1881618 w 4165967"/>
              <a:gd name="connsiteY7" fmla="*/ 1231304 h 1449175"/>
              <a:gd name="connsiteX8" fmla="*/ 2307458 w 4165967"/>
              <a:gd name="connsiteY8" fmla="*/ 1333637 h 1449175"/>
              <a:gd name="connsiteX9" fmla="*/ 2347071 w 4165967"/>
              <a:gd name="connsiteY9" fmla="*/ 1336938 h 1449175"/>
              <a:gd name="connsiteX10" fmla="*/ 2753104 w 4165967"/>
              <a:gd name="connsiteY10" fmla="*/ 1393057 h 1449175"/>
              <a:gd name="connsiteX11" fmla="*/ 2802620 w 4165967"/>
              <a:gd name="connsiteY11" fmla="*/ 1402960 h 1449175"/>
              <a:gd name="connsiteX12" fmla="*/ 3218556 w 4165967"/>
              <a:gd name="connsiteY12" fmla="*/ 1416164 h 1449175"/>
              <a:gd name="connsiteX13" fmla="*/ 3268073 w 4165967"/>
              <a:gd name="connsiteY13" fmla="*/ 1419465 h 1449175"/>
              <a:gd name="connsiteX14" fmla="*/ 3674106 w 4165967"/>
              <a:gd name="connsiteY14" fmla="*/ 1416164 h 1449175"/>
              <a:gd name="connsiteX15" fmla="*/ 3723622 w 4165967"/>
              <a:gd name="connsiteY15" fmla="*/ 1419465 h 1449175"/>
              <a:gd name="connsiteX16" fmla="*/ 4165967 w 4165967"/>
              <a:gd name="connsiteY16" fmla="*/ 1449175 h 144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65967" h="1449175">
                <a:moveTo>
                  <a:pt x="0" y="0"/>
                </a:moveTo>
                <a:lnTo>
                  <a:pt x="508367" y="267387"/>
                </a:lnTo>
                <a:lnTo>
                  <a:pt x="917702" y="637109"/>
                </a:lnTo>
                <a:lnTo>
                  <a:pt x="967218" y="680023"/>
                </a:lnTo>
                <a:lnTo>
                  <a:pt x="1379853" y="973819"/>
                </a:lnTo>
                <a:lnTo>
                  <a:pt x="1422767" y="1000228"/>
                </a:lnTo>
                <a:lnTo>
                  <a:pt x="1832102" y="1211497"/>
                </a:lnTo>
                <a:lnTo>
                  <a:pt x="1881618" y="1231304"/>
                </a:lnTo>
                <a:lnTo>
                  <a:pt x="2307458" y="1333637"/>
                </a:lnTo>
                <a:lnTo>
                  <a:pt x="2347071" y="1336938"/>
                </a:lnTo>
                <a:lnTo>
                  <a:pt x="2753104" y="1393057"/>
                </a:lnTo>
                <a:lnTo>
                  <a:pt x="2802620" y="1402960"/>
                </a:lnTo>
                <a:lnTo>
                  <a:pt x="3218556" y="1416164"/>
                </a:lnTo>
                <a:lnTo>
                  <a:pt x="3268073" y="1419465"/>
                </a:lnTo>
                <a:lnTo>
                  <a:pt x="3674106" y="1416164"/>
                </a:lnTo>
                <a:lnTo>
                  <a:pt x="3723622" y="1419465"/>
                </a:lnTo>
                <a:lnTo>
                  <a:pt x="4165967" y="1449175"/>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0" name="Freihandform 189">
            <a:extLst>
              <a:ext uri="{FF2B5EF4-FFF2-40B4-BE49-F238E27FC236}">
                <a16:creationId xmlns:a16="http://schemas.microsoft.com/office/drawing/2014/main" id="{4A8D4209-008C-ED2A-2DDB-10F194128A71}"/>
              </a:ext>
            </a:extLst>
          </p:cNvPr>
          <p:cNvSpPr/>
          <p:nvPr/>
        </p:nvSpPr>
        <p:spPr>
          <a:xfrm>
            <a:off x="9648768" y="2891749"/>
            <a:ext cx="1604326" cy="1634036"/>
          </a:xfrm>
          <a:custGeom>
            <a:avLst/>
            <a:gdLst>
              <a:gd name="connsiteX0" fmla="*/ 0 w 1604326"/>
              <a:gd name="connsiteY0" fmla="*/ 0 h 1634036"/>
              <a:gd name="connsiteX1" fmla="*/ 42914 w 1604326"/>
              <a:gd name="connsiteY1" fmla="*/ 214570 h 1634036"/>
              <a:gd name="connsiteX2" fmla="*/ 95731 w 1604326"/>
              <a:gd name="connsiteY2" fmla="*/ 330108 h 1634036"/>
              <a:gd name="connsiteX3" fmla="*/ 138645 w 1604326"/>
              <a:gd name="connsiteY3" fmla="*/ 376323 h 1634036"/>
              <a:gd name="connsiteX4" fmla="*/ 386226 w 1604326"/>
              <a:gd name="connsiteY4" fmla="*/ 587593 h 1634036"/>
              <a:gd name="connsiteX5" fmla="*/ 422538 w 1604326"/>
              <a:gd name="connsiteY5" fmla="*/ 627206 h 1634036"/>
              <a:gd name="connsiteX6" fmla="*/ 448947 w 1604326"/>
              <a:gd name="connsiteY6" fmla="*/ 788959 h 1634036"/>
              <a:gd name="connsiteX7" fmla="*/ 782356 w 1604326"/>
              <a:gd name="connsiteY7" fmla="*/ 1026637 h 1634036"/>
              <a:gd name="connsiteX8" fmla="*/ 825271 w 1604326"/>
              <a:gd name="connsiteY8" fmla="*/ 1062948 h 1634036"/>
              <a:gd name="connsiteX9" fmla="*/ 1178486 w 1604326"/>
              <a:gd name="connsiteY9" fmla="*/ 1393057 h 1634036"/>
              <a:gd name="connsiteX10" fmla="*/ 1604326 w 1604326"/>
              <a:gd name="connsiteY10" fmla="*/ 1634036 h 1634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04326" h="1634036">
                <a:moveTo>
                  <a:pt x="0" y="0"/>
                </a:moveTo>
                <a:lnTo>
                  <a:pt x="42914" y="214570"/>
                </a:lnTo>
                <a:lnTo>
                  <a:pt x="95731" y="330108"/>
                </a:lnTo>
                <a:lnTo>
                  <a:pt x="138645" y="376323"/>
                </a:lnTo>
                <a:lnTo>
                  <a:pt x="386226" y="587593"/>
                </a:lnTo>
                <a:lnTo>
                  <a:pt x="422538" y="627206"/>
                </a:lnTo>
                <a:lnTo>
                  <a:pt x="448947" y="788959"/>
                </a:lnTo>
                <a:lnTo>
                  <a:pt x="782356" y="1026637"/>
                </a:lnTo>
                <a:lnTo>
                  <a:pt x="825271" y="1062948"/>
                </a:lnTo>
                <a:lnTo>
                  <a:pt x="1178486" y="1393057"/>
                </a:lnTo>
                <a:lnTo>
                  <a:pt x="1604326" y="1634036"/>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1" name="TextBox 386">
            <a:extLst>
              <a:ext uri="{FF2B5EF4-FFF2-40B4-BE49-F238E27FC236}">
                <a16:creationId xmlns:a16="http://schemas.microsoft.com/office/drawing/2014/main" id="{5BF6024C-3BDE-37F3-04F6-40692DB3C782}"/>
              </a:ext>
            </a:extLst>
          </p:cNvPr>
          <p:cNvSpPr txBox="1"/>
          <p:nvPr/>
        </p:nvSpPr>
        <p:spPr>
          <a:xfrm>
            <a:off x="9450010" y="2442150"/>
            <a:ext cx="718010" cy="230832"/>
          </a:xfrm>
          <a:prstGeom prst="rect">
            <a:avLst/>
          </a:prstGeom>
          <a:noFill/>
        </p:spPr>
        <p:txBody>
          <a:bodyPr wrap="square" rtlCol="0">
            <a:spAutoFit/>
          </a:bodyPr>
          <a:lstStyle/>
          <a:p>
            <a:pPr algn="ctr"/>
            <a:r>
              <a:rPr lang="en-US" sz="900" b="1">
                <a:solidFill>
                  <a:schemeClr val="bg1"/>
                </a:solidFill>
              </a:rPr>
              <a:t>20 mg </a:t>
            </a:r>
          </a:p>
        </p:txBody>
      </p:sp>
      <p:sp>
        <p:nvSpPr>
          <p:cNvPr id="192" name="TextBox 386">
            <a:extLst>
              <a:ext uri="{FF2B5EF4-FFF2-40B4-BE49-F238E27FC236}">
                <a16:creationId xmlns:a16="http://schemas.microsoft.com/office/drawing/2014/main" id="{35BEE899-C7E8-EA1C-7A22-7CBF32D27B4C}"/>
              </a:ext>
            </a:extLst>
          </p:cNvPr>
          <p:cNvSpPr txBox="1"/>
          <p:nvPr/>
        </p:nvSpPr>
        <p:spPr>
          <a:xfrm>
            <a:off x="9916354" y="2396430"/>
            <a:ext cx="718010" cy="230832"/>
          </a:xfrm>
          <a:prstGeom prst="rect">
            <a:avLst/>
          </a:prstGeom>
          <a:noFill/>
        </p:spPr>
        <p:txBody>
          <a:bodyPr wrap="square" rtlCol="0">
            <a:spAutoFit/>
          </a:bodyPr>
          <a:lstStyle/>
          <a:p>
            <a:pPr algn="ctr"/>
            <a:r>
              <a:rPr lang="en-US" sz="900" b="1">
                <a:solidFill>
                  <a:schemeClr val="bg1"/>
                </a:solidFill>
              </a:rPr>
              <a:t>50 mg </a:t>
            </a:r>
          </a:p>
        </p:txBody>
      </p:sp>
      <p:sp>
        <p:nvSpPr>
          <p:cNvPr id="193" name="TextBox 386">
            <a:extLst>
              <a:ext uri="{FF2B5EF4-FFF2-40B4-BE49-F238E27FC236}">
                <a16:creationId xmlns:a16="http://schemas.microsoft.com/office/drawing/2014/main" id="{F7284CDE-BA51-D5AF-A99B-A857E1B4F2C0}"/>
              </a:ext>
            </a:extLst>
          </p:cNvPr>
          <p:cNvSpPr txBox="1"/>
          <p:nvPr/>
        </p:nvSpPr>
        <p:spPr>
          <a:xfrm>
            <a:off x="10400986" y="2350710"/>
            <a:ext cx="718010" cy="230832"/>
          </a:xfrm>
          <a:prstGeom prst="rect">
            <a:avLst/>
          </a:prstGeom>
          <a:noFill/>
        </p:spPr>
        <p:txBody>
          <a:bodyPr wrap="square" rtlCol="0">
            <a:spAutoFit/>
          </a:bodyPr>
          <a:lstStyle/>
          <a:p>
            <a:pPr algn="ctr"/>
            <a:r>
              <a:rPr lang="en-US" sz="900" b="1">
                <a:solidFill>
                  <a:schemeClr val="bg1"/>
                </a:solidFill>
              </a:rPr>
              <a:t>100 mg </a:t>
            </a:r>
          </a:p>
        </p:txBody>
      </p:sp>
      <p:sp>
        <p:nvSpPr>
          <p:cNvPr id="194" name="TextBox 386">
            <a:extLst>
              <a:ext uri="{FF2B5EF4-FFF2-40B4-BE49-F238E27FC236}">
                <a16:creationId xmlns:a16="http://schemas.microsoft.com/office/drawing/2014/main" id="{CEAEB04A-900C-C04C-7955-5A87F26F1B48}"/>
              </a:ext>
            </a:extLst>
          </p:cNvPr>
          <p:cNvSpPr txBox="1"/>
          <p:nvPr/>
        </p:nvSpPr>
        <p:spPr>
          <a:xfrm>
            <a:off x="10894762" y="2286702"/>
            <a:ext cx="718010" cy="230832"/>
          </a:xfrm>
          <a:prstGeom prst="rect">
            <a:avLst/>
          </a:prstGeom>
          <a:noFill/>
        </p:spPr>
        <p:txBody>
          <a:bodyPr wrap="square" rtlCol="0">
            <a:spAutoFit/>
          </a:bodyPr>
          <a:lstStyle/>
          <a:p>
            <a:pPr algn="ctr"/>
            <a:r>
              <a:rPr lang="en-US" sz="900" b="1">
                <a:solidFill>
                  <a:schemeClr val="bg1"/>
                </a:solidFill>
              </a:rPr>
              <a:t>200 mg </a:t>
            </a:r>
          </a:p>
        </p:txBody>
      </p:sp>
      <p:sp>
        <p:nvSpPr>
          <p:cNvPr id="7" name="TextBox 6">
            <a:extLst>
              <a:ext uri="{FF2B5EF4-FFF2-40B4-BE49-F238E27FC236}">
                <a16:creationId xmlns:a16="http://schemas.microsoft.com/office/drawing/2014/main" id="{8058D7C4-E036-947D-524F-B527ABC8FBC0}"/>
              </a:ext>
            </a:extLst>
          </p:cNvPr>
          <p:cNvSpPr txBox="1"/>
          <p:nvPr/>
        </p:nvSpPr>
        <p:spPr>
          <a:xfrm>
            <a:off x="6879778" y="2901626"/>
            <a:ext cx="2288964" cy="307777"/>
          </a:xfrm>
          <a:prstGeom prst="rect">
            <a:avLst/>
          </a:prstGeom>
          <a:noFill/>
        </p:spPr>
        <p:txBody>
          <a:bodyPr wrap="square" rtlCol="0">
            <a:spAutoFit/>
          </a:bodyPr>
          <a:lstStyle/>
          <a:p>
            <a:r>
              <a:rPr lang="en-US" sz="1400" dirty="0">
                <a:solidFill>
                  <a:schemeClr val="accent3"/>
                </a:solidFill>
              </a:rPr>
              <a:t>90% reduction in ALC</a:t>
            </a:r>
          </a:p>
        </p:txBody>
      </p:sp>
      <p:sp>
        <p:nvSpPr>
          <p:cNvPr id="10" name="Textfeld 89">
            <a:extLst>
              <a:ext uri="{FF2B5EF4-FFF2-40B4-BE49-F238E27FC236}">
                <a16:creationId xmlns:a16="http://schemas.microsoft.com/office/drawing/2014/main" id="{4D7661D4-22E8-3866-8139-1D1E4B2D29E6}"/>
              </a:ext>
            </a:extLst>
          </p:cNvPr>
          <p:cNvSpPr txBox="1"/>
          <p:nvPr/>
        </p:nvSpPr>
        <p:spPr>
          <a:xfrm>
            <a:off x="4008662" y="4578559"/>
            <a:ext cx="269626" cy="276999"/>
          </a:xfrm>
          <a:prstGeom prst="rect">
            <a:avLst/>
          </a:prstGeom>
          <a:noFill/>
        </p:spPr>
        <p:txBody>
          <a:bodyPr wrap="none" rtlCol="0">
            <a:spAutoFit/>
          </a:bodyPr>
          <a:lstStyle/>
          <a:p>
            <a:pPr algn="ctr"/>
            <a:r>
              <a:rPr lang="de-DE" sz="1200" dirty="0"/>
              <a:t>0</a:t>
            </a:r>
          </a:p>
        </p:txBody>
      </p:sp>
    </p:spTree>
    <p:extLst>
      <p:ext uri="{BB962C8B-B14F-4D97-AF65-F5344CB8AC3E}">
        <p14:creationId xmlns:p14="http://schemas.microsoft.com/office/powerpoint/2010/main" val="4157865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A8E8383B-5329-44DC-9F98-8A5BA015CD6C}"/>
              </a:ext>
            </a:extLst>
          </p:cNvPr>
          <p:cNvSpPr>
            <a:spLocks noChangeArrowheads="1"/>
          </p:cNvSpPr>
          <p:nvPr/>
        </p:nvSpPr>
        <p:spPr bwMode="auto">
          <a:xfrm>
            <a:off x="769938" y="29098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itel 4">
            <a:extLst>
              <a:ext uri="{FF2B5EF4-FFF2-40B4-BE49-F238E27FC236}">
                <a16:creationId xmlns:a16="http://schemas.microsoft.com/office/drawing/2014/main" id="{CCC299C4-2C36-6049-968C-5EFE59940FA6}"/>
              </a:ext>
            </a:extLst>
          </p:cNvPr>
          <p:cNvSpPr>
            <a:spLocks noGrp="1"/>
          </p:cNvSpPr>
          <p:nvPr>
            <p:ph type="title"/>
          </p:nvPr>
        </p:nvSpPr>
        <p:spPr/>
        <p:txBody>
          <a:bodyPr/>
          <a:lstStyle/>
          <a:p>
            <a:r>
              <a:rPr lang="de-DE"/>
              <a:t>Contents (i)</a:t>
            </a:r>
          </a:p>
        </p:txBody>
      </p:sp>
      <p:sp>
        <p:nvSpPr>
          <p:cNvPr id="11" name="Fußzeilenplatzhalter 10">
            <a:extLst>
              <a:ext uri="{FF2B5EF4-FFF2-40B4-BE49-F238E27FC236}">
                <a16:creationId xmlns:a16="http://schemas.microsoft.com/office/drawing/2014/main" id="{7FD85BBB-B470-A846-9055-FF0BFB810736}"/>
              </a:ext>
            </a:extLst>
          </p:cNvPr>
          <p:cNvSpPr>
            <a:spLocks noGrp="1"/>
          </p:cNvSpPr>
          <p:nvPr>
            <p:ph type="ftr" sz="quarter" idx="10"/>
          </p:nvPr>
        </p:nvSpPr>
        <p:spPr/>
        <p:txBody>
          <a:bodyPr/>
          <a:lstStyle/>
          <a:p>
            <a:r>
              <a:rPr lang="en-GB" b="1"/>
              <a:t>BTK, </a:t>
            </a:r>
            <a:r>
              <a:rPr lang="en-GB"/>
              <a:t>Bruton’s tyrosine kinase; </a:t>
            </a:r>
            <a:r>
              <a:rPr lang="en-GB" b="1"/>
              <a:t>CLL, </a:t>
            </a:r>
            <a:r>
              <a:rPr lang="en-GB"/>
              <a:t>chronic lymphocytic </a:t>
            </a:r>
            <a:r>
              <a:rPr lang="en-GB" err="1"/>
              <a:t>leukemia</a:t>
            </a:r>
            <a:r>
              <a:rPr lang="en-GB"/>
              <a:t>; </a:t>
            </a:r>
            <a:r>
              <a:rPr lang="en-GB" b="1"/>
              <a:t>MRD, </a:t>
            </a:r>
            <a:r>
              <a:rPr lang="en-GB"/>
              <a:t>minimal residual disease; </a:t>
            </a:r>
            <a:r>
              <a:rPr lang="en-GB" b="1"/>
              <a:t>R/R, </a:t>
            </a:r>
            <a:r>
              <a:rPr lang="en-GB"/>
              <a:t>relapsed/refractory; </a:t>
            </a:r>
            <a:r>
              <a:rPr lang="en-GB" b="1"/>
              <a:t>SLL, </a:t>
            </a:r>
            <a:r>
              <a:rPr lang="en-GB"/>
              <a:t>small lymphocytic lymphoma</a:t>
            </a:r>
          </a:p>
        </p:txBody>
      </p:sp>
      <p:graphicFrame>
        <p:nvGraphicFramePr>
          <p:cNvPr id="9" name="Table 3">
            <a:extLst>
              <a:ext uri="{FF2B5EF4-FFF2-40B4-BE49-F238E27FC236}">
                <a16:creationId xmlns:a16="http://schemas.microsoft.com/office/drawing/2014/main" id="{39A495A4-6594-5E43-8092-033DF6084EA0}"/>
              </a:ext>
            </a:extLst>
          </p:cNvPr>
          <p:cNvGraphicFramePr>
            <a:graphicFrameLocks noGrp="1"/>
          </p:cNvGraphicFramePr>
          <p:nvPr>
            <p:extLst>
              <p:ext uri="{D42A27DB-BD31-4B8C-83A1-F6EECF244321}">
                <p14:modId xmlns:p14="http://schemas.microsoft.com/office/powerpoint/2010/main" val="2007826833"/>
              </p:ext>
            </p:extLst>
          </p:nvPr>
        </p:nvGraphicFramePr>
        <p:xfrm>
          <a:off x="407988" y="1665289"/>
          <a:ext cx="11376025" cy="2926080"/>
        </p:xfrm>
        <a:graphic>
          <a:graphicData uri="http://schemas.openxmlformats.org/drawingml/2006/table">
            <a:tbl>
              <a:tblPr firstRow="1" bandRow="1">
                <a:tableStyleId>{21E4AEA4-8DFA-4A89-87EB-49C32662AFE0}</a:tableStyleId>
              </a:tblPr>
              <a:tblGrid>
                <a:gridCol w="1137143">
                  <a:extLst>
                    <a:ext uri="{9D8B030D-6E8A-4147-A177-3AD203B41FA5}">
                      <a16:colId xmlns:a16="http://schemas.microsoft.com/office/drawing/2014/main" val="2369725370"/>
                    </a:ext>
                  </a:extLst>
                </a:gridCol>
                <a:gridCol w="6983039">
                  <a:extLst>
                    <a:ext uri="{9D8B030D-6E8A-4147-A177-3AD203B41FA5}">
                      <a16:colId xmlns:a16="http://schemas.microsoft.com/office/drawing/2014/main" val="3851562108"/>
                    </a:ext>
                  </a:extLst>
                </a:gridCol>
                <a:gridCol w="1412750">
                  <a:extLst>
                    <a:ext uri="{9D8B030D-6E8A-4147-A177-3AD203B41FA5}">
                      <a16:colId xmlns:a16="http://schemas.microsoft.com/office/drawing/2014/main" val="359418087"/>
                    </a:ext>
                  </a:extLst>
                </a:gridCol>
                <a:gridCol w="1843093">
                  <a:extLst>
                    <a:ext uri="{9D8B030D-6E8A-4147-A177-3AD203B41FA5}">
                      <a16:colId xmlns:a16="http://schemas.microsoft.com/office/drawing/2014/main" val="1352664065"/>
                    </a:ext>
                  </a:extLst>
                </a:gridCol>
              </a:tblGrid>
              <a:tr h="281797">
                <a:tc>
                  <a:txBody>
                    <a:bodyPr/>
                    <a:lstStyle/>
                    <a:p>
                      <a:pPr algn="ctr"/>
                      <a:r>
                        <a:rPr lang="en-US" sz="1200"/>
                        <a:t>Slide numbers</a:t>
                      </a:r>
                    </a:p>
                  </a:txBody>
                  <a:tcPr anchor="ctr"/>
                </a:tc>
                <a:tc>
                  <a:txBody>
                    <a:bodyPr/>
                    <a:lstStyle/>
                    <a:p>
                      <a:pPr marL="0" algn="ctr" defTabSz="914400" rtl="0" eaLnBrk="1" latinLnBrk="0" hangingPunct="1"/>
                      <a:r>
                        <a:rPr lang="en-US" sz="1200" b="1" kern="1200">
                          <a:solidFill>
                            <a:schemeClr val="lt1"/>
                          </a:solidFill>
                        </a:rPr>
                        <a:t>Study </a:t>
                      </a:r>
                      <a:endParaRPr lang="en-US" sz="1200" b="1" kern="1200">
                        <a:solidFill>
                          <a:schemeClr val="lt1"/>
                        </a:solidFill>
                        <a:latin typeface="+mn-lt"/>
                        <a:ea typeface="+mn-ea"/>
                        <a:cs typeface="+mn-cs"/>
                      </a:endParaRPr>
                    </a:p>
                  </a:txBody>
                  <a:tcPr anchor="ctr"/>
                </a:tc>
                <a:tc>
                  <a:txBody>
                    <a:bodyPr/>
                    <a:lstStyle/>
                    <a:p>
                      <a:pPr marL="0" algn="ctr" defTabSz="914400" rtl="0" eaLnBrk="1" latinLnBrk="0" hangingPunct="1"/>
                      <a:r>
                        <a:rPr lang="en-US" sz="1200" b="1" kern="1200">
                          <a:solidFill>
                            <a:schemeClr val="lt1"/>
                          </a:solidFill>
                        </a:rPr>
                        <a:t>Abstract Number</a:t>
                      </a:r>
                      <a:endParaRPr lang="en-US" sz="1200" b="1" kern="1200">
                        <a:solidFill>
                          <a:schemeClr val="lt1"/>
                        </a:solidFill>
                        <a:latin typeface="+mn-lt"/>
                        <a:ea typeface="+mn-ea"/>
                        <a:cs typeface="+mn-cs"/>
                      </a:endParaRPr>
                    </a:p>
                  </a:txBody>
                  <a:tcPr marL="36000" marR="36000" anchor="ctr"/>
                </a:tc>
                <a:tc>
                  <a:txBody>
                    <a:bodyPr/>
                    <a:lstStyle/>
                    <a:p>
                      <a:pPr marL="0" algn="ctr" defTabSz="914400" rtl="0" eaLnBrk="1" latinLnBrk="0" hangingPunct="1"/>
                      <a:r>
                        <a:rPr lang="en-US" sz="1200" b="1" kern="1200">
                          <a:solidFill>
                            <a:schemeClr val="lt1"/>
                          </a:solidFill>
                        </a:rPr>
                        <a:t>Presenter</a:t>
                      </a:r>
                      <a:endParaRPr lang="en-US" sz="1200" b="1" kern="1200">
                        <a:solidFill>
                          <a:schemeClr val="lt1"/>
                        </a:solidFill>
                        <a:latin typeface="+mn-lt"/>
                        <a:ea typeface="+mn-ea"/>
                        <a:cs typeface="+mn-cs"/>
                      </a:endParaRPr>
                    </a:p>
                  </a:txBody>
                  <a:tcPr anchor="ctr"/>
                </a:tc>
                <a:extLst>
                  <a:ext uri="{0D108BD9-81ED-4DB2-BD59-A6C34878D82A}">
                    <a16:rowId xmlns:a16="http://schemas.microsoft.com/office/drawing/2014/main" val="3483188175"/>
                  </a:ext>
                </a:extLst>
              </a:tr>
              <a:tr h="281797">
                <a:tc>
                  <a:txBody>
                    <a:bodyPr/>
                    <a:lstStyle/>
                    <a:p>
                      <a:pPr algn="ctr" fontAlgn="base"/>
                      <a:r>
                        <a:rPr lang="en-US" sz="1200" b="0" i="0">
                          <a:solidFill>
                            <a:schemeClr val="tx1"/>
                          </a:solidFill>
                          <a:effectLst/>
                          <a:latin typeface="+mj-lt"/>
                        </a:rPr>
                        <a:t>4-12</a:t>
                      </a:r>
                    </a:p>
                  </a:txBody>
                  <a:tcPr anchor="ct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a:solidFill>
                            <a:schemeClr val="tx1"/>
                          </a:solidFill>
                          <a:effectLst/>
                        </a:rPr>
                        <a:t>Zanubrutinib Demonstrates Superior PFS Compared With Ibrutinib for Treatment of R/R CLL/SLL: Results From Final Analysis of ALPINE Randomized Phase 3 Study</a:t>
                      </a:r>
                      <a:endParaRPr lang="en-US" sz="1200" b="0" i="0">
                        <a:solidFill>
                          <a:schemeClr val="tx1"/>
                        </a:solidFill>
                        <a:effectLst/>
                        <a:latin typeface="+mj-lt"/>
                      </a:endParaRPr>
                    </a:p>
                  </a:txBody>
                  <a:tcPr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200" b="0">
                          <a:solidFill>
                            <a:schemeClr val="tx1"/>
                          </a:solidFill>
                          <a:effectLst/>
                        </a:rPr>
                        <a:t>LBA-6</a:t>
                      </a:r>
                      <a:endParaRPr lang="en-US" sz="1200" b="0" i="0">
                        <a:solidFill>
                          <a:schemeClr val="tx1"/>
                        </a:solidFill>
                        <a:effectLst/>
                        <a:latin typeface="+mj-lt"/>
                      </a:endParaRPr>
                    </a:p>
                  </a:txBody>
                  <a:tcPr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200" b="0" i="0" kern="1200">
                          <a:solidFill>
                            <a:schemeClr val="tx1"/>
                          </a:solidFill>
                          <a:effectLst/>
                          <a:latin typeface="+mj-lt"/>
                          <a:ea typeface="+mn-ea"/>
                          <a:cs typeface="+mn-cs"/>
                        </a:rPr>
                        <a:t>Jennifer Brown</a:t>
                      </a:r>
                    </a:p>
                  </a:txBody>
                  <a:tcPr anchor="ctr"/>
                </a:tc>
                <a:extLst>
                  <a:ext uri="{0D108BD9-81ED-4DB2-BD59-A6C34878D82A}">
                    <a16:rowId xmlns:a16="http://schemas.microsoft.com/office/drawing/2014/main" val="3073187361"/>
                  </a:ext>
                </a:extLst>
              </a:tr>
              <a:tr h="281797">
                <a:tc>
                  <a:txBody>
                    <a:bodyPr/>
                    <a:lstStyle/>
                    <a:p>
                      <a:pPr algn="ctr" fontAlgn="base"/>
                      <a:r>
                        <a:rPr lang="en-US" sz="1200" b="0" i="0">
                          <a:solidFill>
                            <a:schemeClr val="tx1"/>
                          </a:solidFill>
                          <a:effectLst/>
                          <a:latin typeface="+mj-lt"/>
                        </a:rPr>
                        <a:t>13-22</a:t>
                      </a:r>
                    </a:p>
                  </a:txBody>
                  <a:tcPr anchor="ct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A Phase 1 Study With The Novel Bcl-2 Inhibitor BGB-11417 As Monotherapy or in Combination With Zanubrutinib in Patients With CLL/SLL: Preliminary Data </a:t>
                      </a:r>
                    </a:p>
                  </a:txBody>
                  <a:tcPr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200" b="0" i="0">
                          <a:solidFill>
                            <a:schemeClr val="tx1"/>
                          </a:solidFill>
                          <a:effectLst/>
                          <a:latin typeface="+mj-lt"/>
                        </a:rPr>
                        <a:t>962</a:t>
                      </a:r>
                    </a:p>
                  </a:txBody>
                  <a:tcPr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200" b="0" i="0" kern="1200">
                          <a:solidFill>
                            <a:schemeClr val="tx1"/>
                          </a:solidFill>
                          <a:effectLst/>
                          <a:latin typeface="+mj-lt"/>
                          <a:ea typeface="+mn-ea"/>
                          <a:cs typeface="+mn-cs"/>
                        </a:rPr>
                        <a:t>Chan Y. Cheah</a:t>
                      </a:r>
                    </a:p>
                  </a:txBody>
                  <a:tcPr anchor="ctr"/>
                </a:tc>
                <a:extLst>
                  <a:ext uri="{0D108BD9-81ED-4DB2-BD59-A6C34878D82A}">
                    <a16:rowId xmlns:a16="http://schemas.microsoft.com/office/drawing/2014/main" val="3375744713"/>
                  </a:ext>
                </a:extLst>
              </a:tr>
              <a:tr h="281797">
                <a:tc>
                  <a:txBody>
                    <a:bodyPr/>
                    <a:lstStyle/>
                    <a:p>
                      <a:pPr algn="ctr" fontAlgn="base"/>
                      <a:r>
                        <a:rPr lang="en-US" sz="1200" b="0" i="0">
                          <a:solidFill>
                            <a:schemeClr val="tx1"/>
                          </a:solidFill>
                          <a:effectLst/>
                          <a:latin typeface="+mj-lt"/>
                        </a:rPr>
                        <a:t>23-32</a:t>
                      </a:r>
                    </a:p>
                  </a:txBody>
                  <a:tcPr anchor="ct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Treatment Outcomes after Undetectable MRD with First-Line Ibrutinib (</a:t>
                      </a:r>
                      <a:r>
                        <a:rPr lang="en-US" sz="1200" b="0" i="0" kern="1200" err="1">
                          <a:solidFill>
                            <a:schemeClr val="tx1"/>
                          </a:solidFill>
                          <a:effectLst/>
                          <a:latin typeface="+mn-lt"/>
                          <a:ea typeface="+mn-ea"/>
                          <a:cs typeface="+mn-cs"/>
                        </a:rPr>
                        <a:t>Ibr</a:t>
                      </a:r>
                      <a:r>
                        <a:rPr lang="en-US" sz="1200" b="0" i="0" kern="1200">
                          <a:solidFill>
                            <a:schemeClr val="tx1"/>
                          </a:solidFill>
                          <a:effectLst/>
                          <a:latin typeface="+mn-lt"/>
                          <a:ea typeface="+mn-ea"/>
                          <a:cs typeface="+mn-cs"/>
                        </a:rPr>
                        <a:t>) Plus </a:t>
                      </a:r>
                      <a:r>
                        <a:rPr lang="en-US" sz="1200" b="0" i="0" kern="1200" err="1">
                          <a:solidFill>
                            <a:schemeClr val="tx1"/>
                          </a:solidFill>
                          <a:effectLst/>
                          <a:latin typeface="+mn-lt"/>
                          <a:ea typeface="+mn-ea"/>
                          <a:cs typeface="+mn-cs"/>
                        </a:rPr>
                        <a:t>Venetoclax</a:t>
                      </a:r>
                      <a:r>
                        <a:rPr lang="en-US" sz="1200" b="0" i="0" kern="1200">
                          <a:solidFill>
                            <a:schemeClr val="tx1"/>
                          </a:solidFill>
                          <a:effectLst/>
                          <a:latin typeface="+mn-lt"/>
                          <a:ea typeface="+mn-ea"/>
                          <a:cs typeface="+mn-cs"/>
                        </a:rPr>
                        <a:t> (Ven): Fixed Duration Treatment (Placebo) Versus Continued </a:t>
                      </a:r>
                      <a:r>
                        <a:rPr lang="en-US" sz="1200" b="0" i="0" kern="1200" err="1">
                          <a:solidFill>
                            <a:schemeClr val="tx1"/>
                          </a:solidFill>
                          <a:effectLst/>
                          <a:latin typeface="+mn-lt"/>
                          <a:ea typeface="+mn-ea"/>
                          <a:cs typeface="+mn-cs"/>
                        </a:rPr>
                        <a:t>Ibr</a:t>
                      </a:r>
                      <a:r>
                        <a:rPr lang="en-US" sz="1200" b="0" i="0" kern="1200">
                          <a:solidFill>
                            <a:schemeClr val="tx1"/>
                          </a:solidFill>
                          <a:effectLst/>
                          <a:latin typeface="+mn-lt"/>
                          <a:ea typeface="+mn-ea"/>
                          <a:cs typeface="+mn-cs"/>
                        </a:rPr>
                        <a:t> with up to 5 Years Median Follow-up in the CAPTIVATE Study</a:t>
                      </a:r>
                    </a:p>
                  </a:txBody>
                  <a:tcPr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200" b="0" i="0">
                          <a:solidFill>
                            <a:schemeClr val="tx1"/>
                          </a:solidFill>
                          <a:effectLst/>
                          <a:latin typeface="+mj-lt"/>
                        </a:rPr>
                        <a:t>92</a:t>
                      </a:r>
                    </a:p>
                  </a:txBody>
                  <a:tcPr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200" b="0" i="0" kern="1200">
                          <a:solidFill>
                            <a:schemeClr val="tx1"/>
                          </a:solidFill>
                          <a:effectLst/>
                          <a:latin typeface="+mj-lt"/>
                          <a:ea typeface="+mn-ea"/>
                          <a:cs typeface="+mn-cs"/>
                        </a:rPr>
                        <a:t>John N. Allan</a:t>
                      </a:r>
                    </a:p>
                  </a:txBody>
                  <a:tcPr anchor="ctr"/>
                </a:tc>
                <a:extLst>
                  <a:ext uri="{0D108BD9-81ED-4DB2-BD59-A6C34878D82A}">
                    <a16:rowId xmlns:a16="http://schemas.microsoft.com/office/drawing/2014/main" val="3819257182"/>
                  </a:ext>
                </a:extLst>
              </a:tr>
              <a:tr h="281797">
                <a:tc>
                  <a:txBody>
                    <a:bodyPr/>
                    <a:lstStyle/>
                    <a:p>
                      <a:pPr algn="ctr" fontAlgn="base"/>
                      <a:r>
                        <a:rPr lang="en-US" sz="1200" b="0" i="0">
                          <a:solidFill>
                            <a:schemeClr val="tx1"/>
                          </a:solidFill>
                          <a:effectLst/>
                          <a:latin typeface="+mj-lt"/>
                        </a:rPr>
                        <a:t>33-40</a:t>
                      </a:r>
                    </a:p>
                  </a:txBody>
                  <a:tcPr anchor="ct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Final Analysis of the Prospective Multicenter CLL2-Give Trial of Obinutuzumab (GA101, G), Ibrutinib (I), and Venetoclax (Ve) in Untreated Patients with CLL with 17p Deletion/</a:t>
                      </a:r>
                      <a:r>
                        <a:rPr lang="en-US" sz="1200" b="0" i="1" kern="1200">
                          <a:solidFill>
                            <a:schemeClr val="tx1"/>
                          </a:solidFill>
                          <a:effectLst/>
                          <a:latin typeface="+mn-lt"/>
                          <a:ea typeface="+mn-ea"/>
                          <a:cs typeface="+mn-cs"/>
                        </a:rPr>
                        <a:t>TP53</a:t>
                      </a:r>
                      <a:r>
                        <a:rPr lang="en-US" sz="1200" b="0" i="0" kern="1200">
                          <a:solidFill>
                            <a:schemeClr val="tx1"/>
                          </a:solidFill>
                          <a:effectLst/>
                          <a:latin typeface="+mn-lt"/>
                          <a:ea typeface="+mn-ea"/>
                          <a:cs typeface="+mn-cs"/>
                        </a:rPr>
                        <a:t> Mutation</a:t>
                      </a:r>
                    </a:p>
                  </a:txBody>
                  <a:tcPr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200" b="0" i="0">
                          <a:solidFill>
                            <a:schemeClr val="tx1"/>
                          </a:solidFill>
                          <a:effectLst/>
                          <a:latin typeface="+mj-lt"/>
                        </a:rPr>
                        <a:t>343</a:t>
                      </a:r>
                    </a:p>
                  </a:txBody>
                  <a:tcPr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200" b="0" i="0" kern="1200">
                          <a:solidFill>
                            <a:schemeClr val="tx1"/>
                          </a:solidFill>
                          <a:effectLst/>
                          <a:latin typeface="+mj-lt"/>
                          <a:ea typeface="+mn-ea"/>
                          <a:cs typeface="+mn-cs"/>
                        </a:rPr>
                        <a:t>Henriette Huber</a:t>
                      </a:r>
                    </a:p>
                  </a:txBody>
                  <a:tcPr anchor="ctr"/>
                </a:tc>
                <a:extLst>
                  <a:ext uri="{0D108BD9-81ED-4DB2-BD59-A6C34878D82A}">
                    <a16:rowId xmlns:a16="http://schemas.microsoft.com/office/drawing/2014/main" val="821058421"/>
                  </a:ext>
                </a:extLst>
              </a:tr>
              <a:tr h="394516">
                <a:tc>
                  <a:txBody>
                    <a:bodyPr/>
                    <a:lstStyle/>
                    <a:p>
                      <a:pPr algn="ctr" fontAlgn="base"/>
                      <a:r>
                        <a:rPr lang="en-US" sz="1200" b="0" i="0">
                          <a:solidFill>
                            <a:schemeClr val="tx1"/>
                          </a:solidFill>
                          <a:effectLst/>
                          <a:latin typeface="+mj-lt"/>
                        </a:rPr>
                        <a:t>41-49</a:t>
                      </a:r>
                    </a:p>
                  </a:txBody>
                  <a:tcPr anchor="ct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Efficacy of </a:t>
                      </a:r>
                      <a:r>
                        <a:rPr lang="en-US" sz="1200" b="0" i="0" kern="1200" err="1">
                          <a:solidFill>
                            <a:schemeClr val="tx1"/>
                          </a:solidFill>
                          <a:effectLst/>
                          <a:latin typeface="+mn-lt"/>
                          <a:ea typeface="+mn-ea"/>
                          <a:cs typeface="+mn-cs"/>
                        </a:rPr>
                        <a:t>Pirtobrutinib</a:t>
                      </a:r>
                      <a:r>
                        <a:rPr lang="en-US" sz="1200" b="0" i="0" kern="1200">
                          <a:solidFill>
                            <a:schemeClr val="tx1"/>
                          </a:solidFill>
                          <a:effectLst/>
                          <a:latin typeface="+mn-lt"/>
                          <a:ea typeface="+mn-ea"/>
                          <a:cs typeface="+mn-cs"/>
                        </a:rPr>
                        <a:t> in Covalent BTK-Inhibitor Pre-Treated Relapsed / Refractory CLL/SLL: Additional Patients and Extended Follow-up from the Phase 1/2 BRUIN Study</a:t>
                      </a:r>
                    </a:p>
                  </a:txBody>
                  <a:tcPr anchor="ctr"/>
                </a:tc>
                <a:tc>
                  <a:txBody>
                    <a:bodyPr/>
                    <a:lstStyle/>
                    <a:p>
                      <a:pPr algn="ctr" fontAlgn="base"/>
                      <a:r>
                        <a:rPr lang="en-US" sz="1200" b="0" i="0">
                          <a:solidFill>
                            <a:schemeClr val="tx1"/>
                          </a:solidFill>
                          <a:effectLst/>
                          <a:latin typeface="+mj-lt"/>
                        </a:rPr>
                        <a:t>961</a:t>
                      </a:r>
                    </a:p>
                  </a:txBody>
                  <a:tcPr anchor="ctr"/>
                </a:tc>
                <a:tc>
                  <a:txBody>
                    <a:bodyPr/>
                    <a:lstStyle/>
                    <a:p>
                      <a:pPr algn="ctr" fontAlgn="base"/>
                      <a:r>
                        <a:rPr lang="en-US" sz="1200" b="0" i="0" kern="1200">
                          <a:solidFill>
                            <a:schemeClr val="tx1"/>
                          </a:solidFill>
                          <a:effectLst/>
                          <a:latin typeface="+mj-lt"/>
                          <a:ea typeface="+mn-ea"/>
                          <a:cs typeface="+mn-cs"/>
                        </a:rPr>
                        <a:t>Anthony R. Mato</a:t>
                      </a:r>
                    </a:p>
                  </a:txBody>
                  <a:tcPr anchor="ctr"/>
                </a:tc>
                <a:extLst>
                  <a:ext uri="{0D108BD9-81ED-4DB2-BD59-A6C34878D82A}">
                    <a16:rowId xmlns:a16="http://schemas.microsoft.com/office/drawing/2014/main" val="842912487"/>
                  </a:ext>
                </a:extLst>
              </a:tr>
            </a:tbl>
          </a:graphicData>
        </a:graphic>
      </p:graphicFrame>
    </p:spTree>
    <p:extLst>
      <p:ext uri="{BB962C8B-B14F-4D97-AF65-F5344CB8AC3E}">
        <p14:creationId xmlns:p14="http://schemas.microsoft.com/office/powerpoint/2010/main" val="3486765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88BD0C8-9DE4-E1A7-C8EF-B4CF5EF284CF}"/>
              </a:ext>
            </a:extLst>
          </p:cNvPr>
          <p:cNvSpPr>
            <a:spLocks noGrp="1"/>
          </p:cNvSpPr>
          <p:nvPr>
            <p:ph type="ftr" sz="quarter" idx="10"/>
          </p:nvPr>
        </p:nvSpPr>
        <p:spPr/>
        <p:txBody>
          <a:bodyPr/>
          <a:lstStyle/>
          <a:p>
            <a:r>
              <a:rPr lang="en-GB" baseline="30000"/>
              <a:t>a</a:t>
            </a:r>
            <a:r>
              <a:rPr lang="en-GB"/>
              <a:t>n=2 (R/R) and n=11 (TN) have responded after </a:t>
            </a:r>
            <a:r>
              <a:rPr lang="en-GB" err="1"/>
              <a:t>zanubrutinib</a:t>
            </a:r>
            <a:r>
              <a:rPr lang="en-GB"/>
              <a:t> </a:t>
            </a:r>
            <a:r>
              <a:rPr lang="en-GB" err="1"/>
              <a:t>pretreatment</a:t>
            </a:r>
            <a:r>
              <a:rPr lang="en-GB"/>
              <a:t> but have not yet had response assessment on combination treatment: they are not included here. </a:t>
            </a:r>
            <a:r>
              <a:rPr lang="en-GB" baseline="30000"/>
              <a:t>b</a:t>
            </a:r>
            <a:r>
              <a:rPr lang="en-GB"/>
              <a:t>40 mg: n=1; 80 mg: n=1. </a:t>
            </a:r>
            <a:r>
              <a:rPr lang="en-GB" baseline="30000"/>
              <a:t>c</a:t>
            </a:r>
            <a:r>
              <a:rPr lang="en-GB"/>
              <a:t>40 mg: n=1; 80 mg: n=2; 160 mg: n=3. </a:t>
            </a:r>
            <a:r>
              <a:rPr lang="en-GB" baseline="30000"/>
              <a:t>d</a:t>
            </a:r>
            <a:r>
              <a:rPr lang="en-GB"/>
              <a:t>160 mg: n=2. </a:t>
            </a:r>
            <a:r>
              <a:rPr lang="en-GB" baseline="30000"/>
              <a:t>e</a:t>
            </a:r>
            <a:r>
              <a:rPr lang="en-GB"/>
              <a:t>40 mg: n=1; 80 mg: n=1. </a:t>
            </a:r>
            <a:r>
              <a:rPr lang="en-GB" baseline="30000"/>
              <a:t>f</a:t>
            </a:r>
            <a:r>
              <a:rPr lang="en-GB"/>
              <a:t>40 mg: n=2; 80 mg: n=3; 160 mg: n=3 ; 320 mg: n=5. </a:t>
            </a:r>
            <a:r>
              <a:rPr lang="en-GB" baseline="30000"/>
              <a:t>g</a:t>
            </a:r>
            <a:r>
              <a:rPr lang="en-GB"/>
              <a:t>160 mg: n=9. </a:t>
            </a:r>
            <a:br>
              <a:rPr lang="en-GB"/>
            </a:br>
            <a:r>
              <a:rPr lang="en-GB" b="1"/>
              <a:t>CR, </a:t>
            </a:r>
            <a:r>
              <a:rPr lang="en-GB"/>
              <a:t>complete response</a:t>
            </a:r>
            <a:r>
              <a:rPr lang="en-GB" b="1"/>
              <a:t>; ORR, </a:t>
            </a:r>
            <a:r>
              <a:rPr lang="en-GB"/>
              <a:t>overall response rate; </a:t>
            </a:r>
            <a:r>
              <a:rPr lang="en-GB" b="1"/>
              <a:t>PD</a:t>
            </a:r>
            <a:r>
              <a:rPr lang="en-GB"/>
              <a:t>, progressive disease; </a:t>
            </a:r>
            <a:r>
              <a:rPr lang="en-GB" b="1"/>
              <a:t>PR, </a:t>
            </a:r>
            <a:r>
              <a:rPr lang="en-GB"/>
              <a:t>partial response; </a:t>
            </a:r>
            <a:r>
              <a:rPr lang="en-GB" b="1"/>
              <a:t>R/R, </a:t>
            </a:r>
            <a:r>
              <a:rPr lang="en-GB"/>
              <a:t>relapsed/refractory; </a:t>
            </a:r>
            <a:r>
              <a:rPr lang="en-GB" b="1"/>
              <a:t>SD,</a:t>
            </a:r>
            <a:r>
              <a:rPr lang="en-GB"/>
              <a:t> stable disease.</a:t>
            </a:r>
          </a:p>
          <a:p>
            <a:r>
              <a:rPr lang="en-GB" b="1"/>
              <a:t>Cheah et al, Abstract #962 presented at ASH 2022.</a:t>
            </a:r>
            <a:r>
              <a:rPr lang="en-GB"/>
              <a:t> </a:t>
            </a:r>
          </a:p>
        </p:txBody>
      </p:sp>
      <p:sp>
        <p:nvSpPr>
          <p:cNvPr id="3" name="Title 2">
            <a:extLst>
              <a:ext uri="{FF2B5EF4-FFF2-40B4-BE49-F238E27FC236}">
                <a16:creationId xmlns:a16="http://schemas.microsoft.com/office/drawing/2014/main" id="{96CF872F-2755-0312-9599-EFD02FDCCE1E}"/>
              </a:ext>
            </a:extLst>
          </p:cNvPr>
          <p:cNvSpPr>
            <a:spLocks noGrp="1"/>
          </p:cNvSpPr>
          <p:nvPr>
            <p:ph type="title"/>
          </p:nvPr>
        </p:nvSpPr>
        <p:spPr/>
        <p:txBody>
          <a:bodyPr/>
          <a:lstStyle/>
          <a:p>
            <a:r>
              <a:rPr lang="en-US"/>
              <a:t>Overall response rate </a:t>
            </a:r>
          </a:p>
        </p:txBody>
      </p:sp>
      <p:graphicFrame>
        <p:nvGraphicFramePr>
          <p:cNvPr id="5" name="Table 5">
            <a:extLst>
              <a:ext uri="{FF2B5EF4-FFF2-40B4-BE49-F238E27FC236}">
                <a16:creationId xmlns:a16="http://schemas.microsoft.com/office/drawing/2014/main" id="{D0876007-455A-5549-618E-953D63E4447D}"/>
              </a:ext>
            </a:extLst>
          </p:cNvPr>
          <p:cNvGraphicFramePr>
            <a:graphicFrameLocks noGrp="1"/>
          </p:cNvGraphicFramePr>
          <p:nvPr>
            <p:ph idx="1"/>
            <p:extLst>
              <p:ext uri="{D42A27DB-BD31-4B8C-83A1-F6EECF244321}">
                <p14:modId xmlns:p14="http://schemas.microsoft.com/office/powerpoint/2010/main" val="273302259"/>
              </p:ext>
            </p:extLst>
          </p:nvPr>
        </p:nvGraphicFramePr>
        <p:xfrm>
          <a:off x="415924" y="1665288"/>
          <a:ext cx="8740776" cy="3617922"/>
        </p:xfrm>
        <a:graphic>
          <a:graphicData uri="http://schemas.openxmlformats.org/drawingml/2006/table">
            <a:tbl>
              <a:tblPr firstRow="1" bandRow="1">
                <a:tableStyleId>{5C22544A-7EE6-4342-B048-85BDC9FD1C3A}</a:tableStyleId>
              </a:tblPr>
              <a:tblGrid>
                <a:gridCol w="3064695">
                  <a:extLst>
                    <a:ext uri="{9D8B030D-6E8A-4147-A177-3AD203B41FA5}">
                      <a16:colId xmlns:a16="http://schemas.microsoft.com/office/drawing/2014/main" val="1523087359"/>
                    </a:ext>
                  </a:extLst>
                </a:gridCol>
                <a:gridCol w="1892027">
                  <a:extLst>
                    <a:ext uri="{9D8B030D-6E8A-4147-A177-3AD203B41FA5}">
                      <a16:colId xmlns:a16="http://schemas.microsoft.com/office/drawing/2014/main" val="1587071996"/>
                    </a:ext>
                  </a:extLst>
                </a:gridCol>
                <a:gridCol w="1892027">
                  <a:extLst>
                    <a:ext uri="{9D8B030D-6E8A-4147-A177-3AD203B41FA5}">
                      <a16:colId xmlns:a16="http://schemas.microsoft.com/office/drawing/2014/main" val="1853296506"/>
                    </a:ext>
                  </a:extLst>
                </a:gridCol>
                <a:gridCol w="1892027">
                  <a:extLst>
                    <a:ext uri="{9D8B030D-6E8A-4147-A177-3AD203B41FA5}">
                      <a16:colId xmlns:a16="http://schemas.microsoft.com/office/drawing/2014/main" val="683345816"/>
                    </a:ext>
                  </a:extLst>
                </a:gridCol>
              </a:tblGrid>
              <a:tr h="651202">
                <a:tc>
                  <a:txBody>
                    <a:bodyPr/>
                    <a:lstStyle/>
                    <a:p>
                      <a:pPr marL="0" indent="0" algn="l">
                        <a:lnSpc>
                          <a:spcPct val="100000"/>
                        </a:lnSpc>
                        <a:spcBef>
                          <a:spcPts val="580"/>
                        </a:spcBef>
                      </a:pPr>
                      <a:r>
                        <a:rPr lang="en-US" sz="1200">
                          <a:solidFill>
                            <a:schemeClr val="bg1"/>
                          </a:solidFill>
                          <a:latin typeface="Arial"/>
                          <a:cs typeface="Arial"/>
                        </a:rPr>
                        <a:t>Response, n (%)</a:t>
                      </a:r>
                    </a:p>
                  </a:txBody>
                  <a:tcPr marT="0" marB="0" anchor="ctr"/>
                </a:tc>
                <a:tc>
                  <a:txBody>
                    <a:bodyPr/>
                    <a:lstStyle/>
                    <a:p>
                      <a:pPr marL="0" indent="0" algn="ctr">
                        <a:lnSpc>
                          <a:spcPct val="100000"/>
                        </a:lnSpc>
                      </a:pPr>
                      <a:r>
                        <a:rPr lang="pt-BR" sz="1200" b="1" spc="-20">
                          <a:solidFill>
                            <a:srgbClr val="FFFFFF"/>
                          </a:solidFill>
                          <a:latin typeface="Arial"/>
                          <a:cs typeface="Arial"/>
                        </a:rPr>
                        <a:t>R/R BGB-11417</a:t>
                      </a:r>
                    </a:p>
                    <a:p>
                      <a:pPr marL="0" indent="0" algn="ctr">
                        <a:lnSpc>
                          <a:spcPct val="100000"/>
                        </a:lnSpc>
                      </a:pPr>
                      <a:r>
                        <a:rPr lang="pt-BR" sz="1200" b="1" spc="-20">
                          <a:solidFill>
                            <a:srgbClr val="FFFFFF"/>
                          </a:solidFill>
                          <a:latin typeface="Arial"/>
                          <a:cs typeface="Arial"/>
                        </a:rPr>
                        <a:t>(n=8)</a:t>
                      </a:r>
                      <a:endParaRPr lang="pt-BR" sz="1200">
                        <a:latin typeface="Arial"/>
                        <a:cs typeface="Arial"/>
                      </a:endParaRPr>
                    </a:p>
                  </a:txBody>
                  <a:tcPr marL="0" marR="0" marT="3810" marB="0" anchor="ctr">
                    <a:solidFill>
                      <a:schemeClr val="accent4"/>
                    </a:solidFill>
                  </a:tcPr>
                </a:tc>
                <a:tc>
                  <a:txBody>
                    <a:bodyPr/>
                    <a:lstStyle/>
                    <a:p>
                      <a:pPr marL="0" indent="0" algn="ctr">
                        <a:lnSpc>
                          <a:spcPct val="100000"/>
                        </a:lnSpc>
                      </a:pPr>
                      <a:r>
                        <a:rPr lang="en-US" sz="1200" b="1" spc="-20">
                          <a:solidFill>
                            <a:srgbClr val="FFFFFF"/>
                          </a:solidFill>
                          <a:latin typeface="Arial"/>
                          <a:cs typeface="Arial"/>
                        </a:rPr>
                        <a:t>R/R BGB-11417 + zanubrutinib</a:t>
                      </a:r>
                    </a:p>
                    <a:p>
                      <a:pPr marL="0" indent="0" algn="ctr">
                        <a:lnSpc>
                          <a:spcPct val="100000"/>
                        </a:lnSpc>
                      </a:pPr>
                      <a:r>
                        <a:rPr lang="en-US" sz="1200" b="1" spc="-20">
                          <a:solidFill>
                            <a:srgbClr val="FFFFFF"/>
                          </a:solidFill>
                          <a:latin typeface="Arial"/>
                          <a:cs typeface="Arial"/>
                        </a:rPr>
                        <a:t>(n=25)</a:t>
                      </a:r>
                      <a:endParaRPr lang="en-US" sz="1200" baseline="30000">
                        <a:latin typeface="Arial"/>
                        <a:cs typeface="Arial"/>
                      </a:endParaRPr>
                    </a:p>
                  </a:txBody>
                  <a:tcPr marL="0" marR="0" marT="3810" marB="0" anchor="ctr">
                    <a:solidFill>
                      <a:schemeClr val="accent2"/>
                    </a:solidFill>
                  </a:tcPr>
                </a:tc>
                <a:tc>
                  <a:txBody>
                    <a:bodyPr/>
                    <a:lstStyle/>
                    <a:p>
                      <a:pPr marL="0" indent="0" algn="ctr">
                        <a:lnSpc>
                          <a:spcPct val="100000"/>
                        </a:lnSpc>
                      </a:pPr>
                      <a:r>
                        <a:rPr lang="en-US" sz="1200" b="1" spc="-20">
                          <a:solidFill>
                            <a:srgbClr val="FFFFFF"/>
                          </a:solidFill>
                          <a:latin typeface="Arial"/>
                          <a:cs typeface="Arial"/>
                        </a:rPr>
                        <a:t>TN BGB-11417 + zanubrutinib</a:t>
                      </a:r>
                    </a:p>
                    <a:p>
                      <a:pPr marL="0" indent="0" algn="ctr">
                        <a:lnSpc>
                          <a:spcPct val="100000"/>
                        </a:lnSpc>
                      </a:pPr>
                      <a:r>
                        <a:rPr lang="en-US" sz="1200" b="1" spc="-20">
                          <a:solidFill>
                            <a:srgbClr val="FFFFFF"/>
                          </a:solidFill>
                          <a:latin typeface="Arial"/>
                          <a:cs typeface="Arial"/>
                        </a:rPr>
                        <a:t>(n=46)</a:t>
                      </a:r>
                      <a:endParaRPr lang="en-US" sz="1200" baseline="30000">
                        <a:latin typeface="Arial"/>
                        <a:cs typeface="Arial"/>
                      </a:endParaRPr>
                    </a:p>
                  </a:txBody>
                  <a:tcPr marL="0" marR="0" marT="3810" marB="0" anchor="ctr">
                    <a:solidFill>
                      <a:schemeClr val="accent3"/>
                    </a:solidFill>
                  </a:tcPr>
                </a:tc>
                <a:extLst>
                  <a:ext uri="{0D108BD9-81ED-4DB2-BD59-A6C34878D82A}">
                    <a16:rowId xmlns:a16="http://schemas.microsoft.com/office/drawing/2014/main" val="2469360991"/>
                  </a:ext>
                </a:extLst>
              </a:tr>
              <a:tr h="370840">
                <a:tc>
                  <a:txBody>
                    <a:bodyPr/>
                    <a:lstStyle/>
                    <a:p>
                      <a:pPr marL="0" indent="0" algn="l" defTabSz="457200" rtl="0" eaLnBrk="1" latinLnBrk="0" hangingPunct="1">
                        <a:lnSpc>
                          <a:spcPct val="100000"/>
                        </a:lnSpc>
                        <a:spcBef>
                          <a:spcPts val="580"/>
                        </a:spcBef>
                      </a:pPr>
                      <a:r>
                        <a:rPr lang="en-US" sz="1200" b="1" kern="1200" spc="-20">
                          <a:solidFill>
                            <a:schemeClr val="tx1"/>
                          </a:solidFill>
                          <a:latin typeface="Arial"/>
                          <a:cs typeface="Arial"/>
                        </a:rPr>
                        <a:t>Treated with BGB-11417</a:t>
                      </a:r>
                      <a:endParaRPr lang="en-US" sz="1200" b="1" kern="1200" spc="-20">
                        <a:solidFill>
                          <a:schemeClr val="tx1"/>
                        </a:solidFill>
                        <a:latin typeface="Arial"/>
                        <a:ea typeface="+mn-ea"/>
                        <a:cs typeface="Arial"/>
                      </a:endParaRPr>
                    </a:p>
                  </a:txBody>
                  <a:tcPr marT="0" marB="0" anchor="ctr"/>
                </a:tc>
                <a:tc>
                  <a:txBody>
                    <a:bodyPr/>
                    <a:lstStyle/>
                    <a:p>
                      <a:pPr marL="0" indent="0" algn="ctr" defTabSz="457200" rtl="0" eaLnBrk="1" latinLnBrk="0" hangingPunct="1">
                        <a:lnSpc>
                          <a:spcPct val="100000"/>
                        </a:lnSpc>
                      </a:pPr>
                      <a:r>
                        <a:rPr lang="en-US" sz="1200" b="1" kern="1200" spc="-20">
                          <a:solidFill>
                            <a:schemeClr val="tx1"/>
                          </a:solidFill>
                          <a:latin typeface="Arial"/>
                          <a:ea typeface="+mn-ea"/>
                          <a:cs typeface="Arial"/>
                        </a:rPr>
                        <a:t>8</a:t>
                      </a:r>
                    </a:p>
                  </a:txBody>
                  <a:tcPr marL="0" marR="0" marT="3810" marB="0" anchor="ctr"/>
                </a:tc>
                <a:tc>
                  <a:txBody>
                    <a:bodyPr/>
                    <a:lstStyle/>
                    <a:p>
                      <a:pPr marL="0" indent="0" algn="ctr">
                        <a:lnSpc>
                          <a:spcPct val="100000"/>
                        </a:lnSpc>
                      </a:pPr>
                      <a:r>
                        <a:rPr lang="en-US" sz="1200" b="1" kern="1200" spc="-20">
                          <a:solidFill>
                            <a:schemeClr val="tx1"/>
                          </a:solidFill>
                          <a:latin typeface="Arial"/>
                          <a:cs typeface="Arial"/>
                        </a:rPr>
                        <a:t>24</a:t>
                      </a:r>
                      <a:endParaRPr lang="en-US" sz="1200" b="1" kern="1200" spc="-20">
                        <a:solidFill>
                          <a:schemeClr val="tx1"/>
                        </a:solidFill>
                        <a:latin typeface="Arial"/>
                        <a:ea typeface="+mn-ea"/>
                        <a:cs typeface="Arial"/>
                      </a:endParaRPr>
                    </a:p>
                  </a:txBody>
                  <a:tcPr marL="0" marR="0" marT="3810" marB="0" anchor="ctr"/>
                </a:tc>
                <a:tc>
                  <a:txBody>
                    <a:bodyPr/>
                    <a:lstStyle/>
                    <a:p>
                      <a:pPr marL="0" indent="0" algn="ctr">
                        <a:lnSpc>
                          <a:spcPct val="100000"/>
                        </a:lnSpc>
                      </a:pPr>
                      <a:r>
                        <a:rPr lang="en-US" sz="1200" b="1" kern="1200" spc="-20">
                          <a:solidFill>
                            <a:schemeClr val="tx1"/>
                          </a:solidFill>
                          <a:latin typeface="Arial"/>
                          <a:cs typeface="Arial"/>
                        </a:rPr>
                        <a:t>26</a:t>
                      </a:r>
                      <a:endParaRPr lang="en-US" sz="1200" b="1" kern="1200" spc="-20">
                        <a:solidFill>
                          <a:schemeClr val="tx1"/>
                        </a:solidFill>
                        <a:latin typeface="Arial"/>
                        <a:ea typeface="+mn-ea"/>
                        <a:cs typeface="Arial"/>
                      </a:endParaRPr>
                    </a:p>
                  </a:txBody>
                  <a:tcPr marL="0" marR="0" marT="3810" marB="0" anchor="ctr"/>
                </a:tc>
                <a:extLst>
                  <a:ext uri="{0D108BD9-81ED-4DB2-BD59-A6C34878D82A}">
                    <a16:rowId xmlns:a16="http://schemas.microsoft.com/office/drawing/2014/main" val="3032259799"/>
                  </a:ext>
                </a:extLst>
              </a:tr>
              <a:tr h="370840">
                <a:tc>
                  <a:txBody>
                    <a:bodyPr/>
                    <a:lstStyle/>
                    <a:p>
                      <a:pPr marL="457200" lvl="1" indent="0" algn="l">
                        <a:lnSpc>
                          <a:spcPct val="100000"/>
                        </a:lnSpc>
                        <a:spcBef>
                          <a:spcPts val="204"/>
                        </a:spcBef>
                      </a:pPr>
                      <a:r>
                        <a:rPr lang="en-US" sz="1200" b="1">
                          <a:solidFill>
                            <a:schemeClr val="tx1"/>
                          </a:solidFill>
                          <a:latin typeface="Arial"/>
                          <a:cs typeface="Arial"/>
                        </a:rPr>
                        <a:t>Efficacy evaluable</a:t>
                      </a:r>
                      <a:endParaRPr lang="en-US" sz="1200" b="1" strike="sngStrike" kern="1200">
                        <a:solidFill>
                          <a:srgbClr val="FF0000"/>
                        </a:solidFill>
                        <a:latin typeface="Arial"/>
                        <a:ea typeface="+mn-ea"/>
                        <a:cs typeface="Arial"/>
                      </a:endParaRPr>
                    </a:p>
                  </a:txBody>
                  <a:tcPr anchor="ctr"/>
                </a:tc>
                <a:tc>
                  <a:txBody>
                    <a:bodyPr/>
                    <a:lstStyle/>
                    <a:p>
                      <a:pPr marL="0" indent="0" algn="ctr">
                        <a:lnSpc>
                          <a:spcPct val="100000"/>
                        </a:lnSpc>
                        <a:spcBef>
                          <a:spcPts val="204"/>
                        </a:spcBef>
                      </a:pPr>
                      <a:r>
                        <a:rPr lang="en-US" sz="1200" b="1">
                          <a:solidFill>
                            <a:schemeClr val="tx1"/>
                          </a:solidFill>
                          <a:latin typeface="Arial"/>
                          <a:cs typeface="Arial"/>
                        </a:rPr>
                        <a:t>6</a:t>
                      </a:r>
                    </a:p>
                  </a:txBody>
                  <a:tcPr marL="0" marR="0" marT="26034" marB="0" anchor="ctr"/>
                </a:tc>
                <a:tc>
                  <a:txBody>
                    <a:bodyPr/>
                    <a:lstStyle/>
                    <a:p>
                      <a:pPr marL="0" indent="33020" algn="ctr">
                        <a:lnSpc>
                          <a:spcPct val="100000"/>
                        </a:lnSpc>
                        <a:spcBef>
                          <a:spcPts val="204"/>
                        </a:spcBef>
                      </a:pPr>
                      <a:r>
                        <a:rPr lang="en-US" sz="1200" b="1">
                          <a:solidFill>
                            <a:schemeClr val="tx1"/>
                          </a:solidFill>
                          <a:latin typeface="Arial"/>
                          <a:cs typeface="Arial"/>
                        </a:rPr>
                        <a:t>20</a:t>
                      </a:r>
                      <a:r>
                        <a:rPr lang="en-US" sz="1200" b="1" baseline="30000">
                          <a:solidFill>
                            <a:schemeClr val="tx1"/>
                          </a:solidFill>
                          <a:latin typeface="Arial"/>
                          <a:cs typeface="Arial"/>
                        </a:rPr>
                        <a:t>a</a:t>
                      </a:r>
                    </a:p>
                  </a:txBody>
                  <a:tcPr marL="0" marR="0" marT="26034" marB="0" anchor="ctr"/>
                </a:tc>
                <a:tc>
                  <a:txBody>
                    <a:bodyPr/>
                    <a:lstStyle/>
                    <a:p>
                      <a:pPr marL="0" indent="0" algn="ctr">
                        <a:lnSpc>
                          <a:spcPct val="100000"/>
                        </a:lnSpc>
                        <a:spcBef>
                          <a:spcPts val="204"/>
                        </a:spcBef>
                      </a:pPr>
                      <a:r>
                        <a:rPr lang="en-US" sz="1200" b="1" baseline="0">
                          <a:latin typeface="Arial"/>
                          <a:cs typeface="Arial"/>
                        </a:rPr>
                        <a:t>11</a:t>
                      </a:r>
                      <a:r>
                        <a:rPr lang="en-US" sz="1200" b="1" baseline="30000">
                          <a:latin typeface="Arial"/>
                          <a:cs typeface="Arial"/>
                        </a:rPr>
                        <a:t>a</a:t>
                      </a:r>
                    </a:p>
                  </a:txBody>
                  <a:tcPr marL="0" marR="0" marT="26034" marB="0" anchor="ctr"/>
                </a:tc>
                <a:extLst>
                  <a:ext uri="{0D108BD9-81ED-4DB2-BD59-A6C34878D82A}">
                    <a16:rowId xmlns:a16="http://schemas.microsoft.com/office/drawing/2014/main" val="1262720980"/>
                  </a:ext>
                </a:extLst>
              </a:tr>
              <a:tr h="370840">
                <a:tc>
                  <a:txBody>
                    <a:bodyPr/>
                    <a:lstStyle/>
                    <a:p>
                      <a:pPr marL="914400" lvl="2" indent="0" algn="l">
                        <a:lnSpc>
                          <a:spcPct val="100000"/>
                        </a:lnSpc>
                        <a:spcBef>
                          <a:spcPts val="204"/>
                        </a:spcBef>
                      </a:pPr>
                      <a:r>
                        <a:rPr lang="en-US" sz="1200">
                          <a:solidFill>
                            <a:schemeClr val="tx1"/>
                          </a:solidFill>
                          <a:latin typeface="Arial"/>
                          <a:cs typeface="Arial"/>
                        </a:rPr>
                        <a:t>ORR, n (%)</a:t>
                      </a:r>
                    </a:p>
                  </a:txBody>
                  <a:tcPr anchor="ctr"/>
                </a:tc>
                <a:tc>
                  <a:txBody>
                    <a:bodyPr/>
                    <a:lstStyle/>
                    <a:p>
                      <a:pPr marL="0" indent="0" algn="ctr">
                        <a:lnSpc>
                          <a:spcPct val="100000"/>
                        </a:lnSpc>
                        <a:spcBef>
                          <a:spcPts val="204"/>
                        </a:spcBef>
                      </a:pPr>
                      <a:r>
                        <a:rPr lang="en-US" sz="1200">
                          <a:solidFill>
                            <a:schemeClr val="tx1"/>
                          </a:solidFill>
                          <a:latin typeface="Arial"/>
                          <a:cs typeface="Arial"/>
                        </a:rPr>
                        <a:t>4 (67)</a:t>
                      </a:r>
                    </a:p>
                  </a:txBody>
                  <a:tcPr marL="0" marR="0" marT="26034" marB="0" anchor="ctr"/>
                </a:tc>
                <a:tc>
                  <a:txBody>
                    <a:bodyPr/>
                    <a:lstStyle/>
                    <a:p>
                      <a:pPr marL="0" indent="0" algn="ctr">
                        <a:lnSpc>
                          <a:spcPct val="100000"/>
                        </a:lnSpc>
                        <a:spcBef>
                          <a:spcPts val="204"/>
                        </a:spcBef>
                      </a:pPr>
                      <a:r>
                        <a:rPr lang="en-US" sz="1200">
                          <a:solidFill>
                            <a:schemeClr val="tx1"/>
                          </a:solidFill>
                          <a:latin typeface="Arial"/>
                          <a:cs typeface="Arial"/>
                        </a:rPr>
                        <a:t>19 (95)</a:t>
                      </a:r>
                    </a:p>
                  </a:txBody>
                  <a:tcPr marL="0" marR="0" marT="26034" marB="0" anchor="ctr"/>
                </a:tc>
                <a:tc>
                  <a:txBody>
                    <a:bodyPr/>
                    <a:lstStyle/>
                    <a:p>
                      <a:pPr marL="0" indent="0" algn="ctr">
                        <a:lnSpc>
                          <a:spcPct val="100000"/>
                        </a:lnSpc>
                        <a:spcBef>
                          <a:spcPts val="204"/>
                        </a:spcBef>
                      </a:pPr>
                      <a:r>
                        <a:rPr lang="en-US" sz="1200" baseline="0">
                          <a:latin typeface="Arial"/>
                          <a:cs typeface="Arial"/>
                        </a:rPr>
                        <a:t>11 (100)</a:t>
                      </a:r>
                    </a:p>
                  </a:txBody>
                  <a:tcPr marL="0" marR="0" marT="26034" marB="0" anchor="ctr"/>
                </a:tc>
                <a:extLst>
                  <a:ext uri="{0D108BD9-81ED-4DB2-BD59-A6C34878D82A}">
                    <a16:rowId xmlns:a16="http://schemas.microsoft.com/office/drawing/2014/main" val="3394404475"/>
                  </a:ext>
                </a:extLst>
              </a:tr>
              <a:tr h="370840">
                <a:tc>
                  <a:txBody>
                    <a:bodyPr/>
                    <a:lstStyle/>
                    <a:p>
                      <a:pPr marL="914400" lvl="2" indent="0" algn="l">
                        <a:lnSpc>
                          <a:spcPct val="100000"/>
                        </a:lnSpc>
                        <a:spcBef>
                          <a:spcPts val="204"/>
                        </a:spcBef>
                      </a:pPr>
                      <a:r>
                        <a:rPr lang="en-US" sz="1200">
                          <a:solidFill>
                            <a:schemeClr val="tx1"/>
                          </a:solidFill>
                          <a:latin typeface="Arial"/>
                          <a:cs typeface="Arial"/>
                        </a:rPr>
                        <a:t>CR</a:t>
                      </a:r>
                    </a:p>
                  </a:txBody>
                  <a:tcPr anchor="ctr"/>
                </a:tc>
                <a:tc>
                  <a:txBody>
                    <a:bodyPr/>
                    <a:lstStyle/>
                    <a:p>
                      <a:pPr marL="0" indent="0" algn="ctr">
                        <a:lnSpc>
                          <a:spcPct val="100000"/>
                        </a:lnSpc>
                        <a:spcBef>
                          <a:spcPts val="204"/>
                        </a:spcBef>
                      </a:pPr>
                      <a:r>
                        <a:rPr lang="en-US" sz="1200">
                          <a:solidFill>
                            <a:schemeClr val="tx1"/>
                          </a:solidFill>
                          <a:latin typeface="Arial"/>
                          <a:cs typeface="Arial"/>
                        </a:rPr>
                        <a:t>2 (33)</a:t>
                      </a:r>
                      <a:r>
                        <a:rPr lang="en-US" sz="1200" baseline="30000">
                          <a:solidFill>
                            <a:schemeClr val="tx1"/>
                          </a:solidFill>
                          <a:latin typeface="Arial"/>
                          <a:cs typeface="Arial"/>
                        </a:rPr>
                        <a:t>b</a:t>
                      </a:r>
                      <a:endParaRPr lang="en-US" sz="1200">
                        <a:solidFill>
                          <a:schemeClr val="tx1"/>
                        </a:solidFill>
                        <a:latin typeface="Arial"/>
                        <a:cs typeface="Arial"/>
                      </a:endParaRPr>
                    </a:p>
                  </a:txBody>
                  <a:tcPr marL="0" marR="0" marT="26034" marB="0" anchor="ctr"/>
                </a:tc>
                <a:tc>
                  <a:txBody>
                    <a:bodyPr/>
                    <a:lstStyle/>
                    <a:p>
                      <a:pPr marL="0" indent="0" algn="ctr">
                        <a:lnSpc>
                          <a:spcPct val="100000"/>
                        </a:lnSpc>
                        <a:spcBef>
                          <a:spcPts val="204"/>
                        </a:spcBef>
                      </a:pPr>
                      <a:r>
                        <a:rPr lang="en-US" sz="1200">
                          <a:solidFill>
                            <a:schemeClr val="tx1"/>
                          </a:solidFill>
                          <a:latin typeface="Arial"/>
                          <a:cs typeface="Arial"/>
                        </a:rPr>
                        <a:t>6 (30)</a:t>
                      </a:r>
                      <a:r>
                        <a:rPr lang="en-US" sz="1200" baseline="30000">
                          <a:solidFill>
                            <a:schemeClr val="tx1"/>
                          </a:solidFill>
                          <a:latin typeface="Arial"/>
                          <a:cs typeface="Arial"/>
                        </a:rPr>
                        <a:t>c</a:t>
                      </a:r>
                    </a:p>
                  </a:txBody>
                  <a:tcPr marL="0" marR="0" marT="26034" marB="0" anchor="ctr"/>
                </a:tc>
                <a:tc>
                  <a:txBody>
                    <a:bodyPr/>
                    <a:lstStyle/>
                    <a:p>
                      <a:pPr marL="0" indent="0" algn="ctr">
                        <a:lnSpc>
                          <a:spcPct val="100000"/>
                        </a:lnSpc>
                        <a:spcBef>
                          <a:spcPts val="204"/>
                        </a:spcBef>
                      </a:pPr>
                      <a:r>
                        <a:rPr lang="en-US" sz="1200" baseline="0">
                          <a:latin typeface="Arial"/>
                          <a:cs typeface="Arial"/>
                        </a:rPr>
                        <a:t>2 (18)</a:t>
                      </a:r>
                      <a:r>
                        <a:rPr lang="en-US" sz="1200" baseline="30000">
                          <a:solidFill>
                            <a:schemeClr val="tx1"/>
                          </a:solidFill>
                          <a:latin typeface="Arial"/>
                          <a:cs typeface="Arial"/>
                        </a:rPr>
                        <a:t>d</a:t>
                      </a:r>
                      <a:endParaRPr lang="en-US" sz="1200" baseline="0">
                        <a:latin typeface="Arial"/>
                        <a:cs typeface="Arial"/>
                      </a:endParaRPr>
                    </a:p>
                  </a:txBody>
                  <a:tcPr marL="0" marR="0" marT="26034" marB="0" anchor="ctr"/>
                </a:tc>
                <a:extLst>
                  <a:ext uri="{0D108BD9-81ED-4DB2-BD59-A6C34878D82A}">
                    <a16:rowId xmlns:a16="http://schemas.microsoft.com/office/drawing/2014/main" val="245644542"/>
                  </a:ext>
                </a:extLst>
              </a:tr>
              <a:tr h="370840">
                <a:tc>
                  <a:txBody>
                    <a:bodyPr/>
                    <a:lstStyle/>
                    <a:p>
                      <a:pPr marL="1317625" lvl="2" indent="-403225" algn="l">
                        <a:lnSpc>
                          <a:spcPct val="100000"/>
                        </a:lnSpc>
                        <a:spcBef>
                          <a:spcPts val="204"/>
                        </a:spcBef>
                      </a:pPr>
                      <a:r>
                        <a:rPr lang="en-US" sz="1200">
                          <a:solidFill>
                            <a:schemeClr val="tx1"/>
                          </a:solidFill>
                          <a:latin typeface="Arial"/>
                          <a:cs typeface="Arial"/>
                        </a:rPr>
                        <a:t>PR</a:t>
                      </a:r>
                    </a:p>
                  </a:txBody>
                  <a:tcPr anchor="ctr"/>
                </a:tc>
                <a:tc>
                  <a:txBody>
                    <a:bodyPr/>
                    <a:lstStyle/>
                    <a:p>
                      <a:pPr marL="0" indent="0" algn="ctr">
                        <a:lnSpc>
                          <a:spcPct val="100000"/>
                        </a:lnSpc>
                        <a:spcBef>
                          <a:spcPts val="204"/>
                        </a:spcBef>
                      </a:pPr>
                      <a:r>
                        <a:rPr lang="en-US" sz="1200">
                          <a:solidFill>
                            <a:schemeClr val="tx1"/>
                          </a:solidFill>
                          <a:latin typeface="Arial"/>
                          <a:cs typeface="Arial"/>
                        </a:rPr>
                        <a:t>2 (33)</a:t>
                      </a:r>
                      <a:r>
                        <a:rPr lang="en-US" sz="1200" baseline="30000">
                          <a:solidFill>
                            <a:schemeClr val="tx1"/>
                          </a:solidFill>
                          <a:latin typeface="Arial"/>
                          <a:cs typeface="Arial"/>
                        </a:rPr>
                        <a:t>e</a:t>
                      </a:r>
                    </a:p>
                  </a:txBody>
                  <a:tcPr marL="0" marR="0" marT="26034" marB="0" anchor="ctr"/>
                </a:tc>
                <a:tc>
                  <a:txBody>
                    <a:bodyPr/>
                    <a:lstStyle/>
                    <a:p>
                      <a:pPr marL="0" indent="0" algn="ctr">
                        <a:lnSpc>
                          <a:spcPct val="100000"/>
                        </a:lnSpc>
                        <a:spcBef>
                          <a:spcPts val="204"/>
                        </a:spcBef>
                      </a:pPr>
                      <a:r>
                        <a:rPr lang="en-US" sz="1200">
                          <a:solidFill>
                            <a:schemeClr val="tx1"/>
                          </a:solidFill>
                          <a:latin typeface="Arial"/>
                          <a:cs typeface="Arial"/>
                        </a:rPr>
                        <a:t>13 (65)</a:t>
                      </a:r>
                      <a:r>
                        <a:rPr lang="en-US" sz="1200" baseline="30000">
                          <a:solidFill>
                            <a:schemeClr val="tx1"/>
                          </a:solidFill>
                          <a:latin typeface="Arial"/>
                          <a:cs typeface="Arial"/>
                        </a:rPr>
                        <a:t>f</a:t>
                      </a:r>
                    </a:p>
                  </a:txBody>
                  <a:tcPr marL="0" marR="0" marT="26034" marB="0" anchor="ctr"/>
                </a:tc>
                <a:tc>
                  <a:txBody>
                    <a:bodyPr/>
                    <a:lstStyle/>
                    <a:p>
                      <a:pPr marL="0" indent="0" algn="ctr">
                        <a:lnSpc>
                          <a:spcPct val="100000"/>
                        </a:lnSpc>
                        <a:spcBef>
                          <a:spcPts val="204"/>
                        </a:spcBef>
                      </a:pPr>
                      <a:r>
                        <a:rPr lang="en-US" sz="1200" baseline="0">
                          <a:latin typeface="Arial"/>
                          <a:cs typeface="Arial"/>
                        </a:rPr>
                        <a:t>9 (82)</a:t>
                      </a:r>
                      <a:r>
                        <a:rPr lang="en-US" sz="1200" baseline="30000">
                          <a:solidFill>
                            <a:schemeClr val="tx1"/>
                          </a:solidFill>
                          <a:latin typeface="Arial"/>
                          <a:cs typeface="Arial"/>
                        </a:rPr>
                        <a:t>g</a:t>
                      </a:r>
                      <a:endParaRPr lang="en-US" sz="1200" baseline="0">
                        <a:latin typeface="Arial"/>
                        <a:cs typeface="Arial"/>
                      </a:endParaRPr>
                    </a:p>
                  </a:txBody>
                  <a:tcPr marL="0" marR="0" marT="26034" marB="0" anchor="ctr"/>
                </a:tc>
                <a:extLst>
                  <a:ext uri="{0D108BD9-81ED-4DB2-BD59-A6C34878D82A}">
                    <a16:rowId xmlns:a16="http://schemas.microsoft.com/office/drawing/2014/main" val="158307887"/>
                  </a:ext>
                </a:extLst>
              </a:tr>
              <a:tr h="370840">
                <a:tc>
                  <a:txBody>
                    <a:bodyPr/>
                    <a:lstStyle/>
                    <a:p>
                      <a:pPr marL="914400" lvl="2" indent="0" algn="l">
                        <a:lnSpc>
                          <a:spcPct val="100000"/>
                        </a:lnSpc>
                        <a:spcBef>
                          <a:spcPts val="204"/>
                        </a:spcBef>
                      </a:pPr>
                      <a:r>
                        <a:rPr lang="en-US" sz="1200">
                          <a:solidFill>
                            <a:schemeClr val="tx1"/>
                          </a:solidFill>
                          <a:latin typeface="Arial"/>
                          <a:cs typeface="Arial"/>
                        </a:rPr>
                        <a:t>SD</a:t>
                      </a:r>
                    </a:p>
                  </a:txBody>
                  <a:tcPr anchor="ctr"/>
                </a:tc>
                <a:tc>
                  <a:txBody>
                    <a:bodyPr/>
                    <a:lstStyle/>
                    <a:p>
                      <a:pPr marL="0" indent="0" algn="ctr">
                        <a:lnSpc>
                          <a:spcPct val="100000"/>
                        </a:lnSpc>
                        <a:spcBef>
                          <a:spcPts val="204"/>
                        </a:spcBef>
                      </a:pPr>
                      <a:r>
                        <a:rPr lang="en-US" sz="1200">
                          <a:solidFill>
                            <a:schemeClr val="tx1"/>
                          </a:solidFill>
                          <a:latin typeface="Arial"/>
                          <a:cs typeface="Arial"/>
                        </a:rPr>
                        <a:t>2 (33)</a:t>
                      </a:r>
                    </a:p>
                  </a:txBody>
                  <a:tcPr marL="0" marR="0" marT="26034" marB="0" anchor="ctr"/>
                </a:tc>
                <a:tc>
                  <a:txBody>
                    <a:bodyPr/>
                    <a:lstStyle/>
                    <a:p>
                      <a:pPr marL="0" indent="0" algn="ctr">
                        <a:lnSpc>
                          <a:spcPct val="100000"/>
                        </a:lnSpc>
                        <a:spcBef>
                          <a:spcPts val="204"/>
                        </a:spcBef>
                      </a:pPr>
                      <a:r>
                        <a:rPr lang="en-US" sz="1200">
                          <a:solidFill>
                            <a:schemeClr val="tx1"/>
                          </a:solidFill>
                          <a:latin typeface="Arial"/>
                          <a:cs typeface="Arial"/>
                        </a:rPr>
                        <a:t>1 (5)</a:t>
                      </a:r>
                    </a:p>
                  </a:txBody>
                  <a:tcPr marL="0" marR="0" marT="26034" marB="0" anchor="ctr"/>
                </a:tc>
                <a:tc>
                  <a:txBody>
                    <a:bodyPr/>
                    <a:lstStyle/>
                    <a:p>
                      <a:pPr marL="0" indent="0" algn="ctr">
                        <a:lnSpc>
                          <a:spcPct val="100000"/>
                        </a:lnSpc>
                        <a:spcBef>
                          <a:spcPts val="204"/>
                        </a:spcBef>
                      </a:pPr>
                      <a:r>
                        <a:rPr lang="en-US" sz="1200" baseline="0">
                          <a:latin typeface="Arial"/>
                          <a:cs typeface="Arial"/>
                        </a:rPr>
                        <a:t>0</a:t>
                      </a:r>
                    </a:p>
                  </a:txBody>
                  <a:tcPr marL="0" marR="0" marT="26034" marB="0" anchor="ctr"/>
                </a:tc>
                <a:extLst>
                  <a:ext uri="{0D108BD9-81ED-4DB2-BD59-A6C34878D82A}">
                    <a16:rowId xmlns:a16="http://schemas.microsoft.com/office/drawing/2014/main" val="1458600459"/>
                  </a:ext>
                </a:extLst>
              </a:tr>
              <a:tr h="370840">
                <a:tc>
                  <a:txBody>
                    <a:bodyPr/>
                    <a:lstStyle/>
                    <a:p>
                      <a:pPr marL="914400" lvl="2" indent="0" algn="l">
                        <a:lnSpc>
                          <a:spcPct val="100000"/>
                        </a:lnSpc>
                        <a:spcBef>
                          <a:spcPts val="204"/>
                        </a:spcBef>
                      </a:pPr>
                      <a:r>
                        <a:rPr lang="en-US" sz="1200">
                          <a:solidFill>
                            <a:schemeClr val="tx1"/>
                          </a:solidFill>
                          <a:latin typeface="Arial"/>
                          <a:cs typeface="Arial"/>
                        </a:rPr>
                        <a:t>PD</a:t>
                      </a:r>
                    </a:p>
                  </a:txBody>
                  <a:tcPr anchor="ctr"/>
                </a:tc>
                <a:tc>
                  <a:txBody>
                    <a:bodyPr/>
                    <a:lstStyle/>
                    <a:p>
                      <a:pPr marL="0" indent="0" algn="ctr">
                        <a:lnSpc>
                          <a:spcPct val="100000"/>
                        </a:lnSpc>
                        <a:spcBef>
                          <a:spcPts val="204"/>
                        </a:spcBef>
                      </a:pPr>
                      <a:r>
                        <a:rPr lang="en-US" sz="1200">
                          <a:solidFill>
                            <a:schemeClr val="tx1"/>
                          </a:solidFill>
                          <a:latin typeface="Arial"/>
                          <a:cs typeface="Arial"/>
                        </a:rPr>
                        <a:t>0</a:t>
                      </a:r>
                    </a:p>
                  </a:txBody>
                  <a:tcPr marL="0" marR="0" marT="26034" marB="0" anchor="ctr"/>
                </a:tc>
                <a:tc>
                  <a:txBody>
                    <a:bodyPr/>
                    <a:lstStyle/>
                    <a:p>
                      <a:pPr marL="0" indent="0" algn="ctr">
                        <a:lnSpc>
                          <a:spcPct val="100000"/>
                        </a:lnSpc>
                        <a:spcBef>
                          <a:spcPts val="204"/>
                        </a:spcBef>
                      </a:pPr>
                      <a:r>
                        <a:rPr lang="en-US" sz="1200">
                          <a:solidFill>
                            <a:schemeClr val="tx1"/>
                          </a:solidFill>
                          <a:latin typeface="Arial"/>
                          <a:cs typeface="Arial"/>
                        </a:rPr>
                        <a:t>0</a:t>
                      </a:r>
                    </a:p>
                  </a:txBody>
                  <a:tcPr marL="0" marR="0" marT="26034" marB="0" anchor="ctr"/>
                </a:tc>
                <a:tc>
                  <a:txBody>
                    <a:bodyPr/>
                    <a:lstStyle/>
                    <a:p>
                      <a:pPr marL="0" indent="0" algn="ctr">
                        <a:lnSpc>
                          <a:spcPct val="100000"/>
                        </a:lnSpc>
                        <a:spcBef>
                          <a:spcPts val="204"/>
                        </a:spcBef>
                      </a:pPr>
                      <a:r>
                        <a:rPr lang="en-US" sz="1200" baseline="0">
                          <a:latin typeface="Arial"/>
                          <a:cs typeface="Arial"/>
                        </a:rPr>
                        <a:t>0</a:t>
                      </a:r>
                    </a:p>
                  </a:txBody>
                  <a:tcPr marL="0" marR="0" marT="26034" marB="0" anchor="ctr"/>
                </a:tc>
                <a:extLst>
                  <a:ext uri="{0D108BD9-81ED-4DB2-BD59-A6C34878D82A}">
                    <a16:rowId xmlns:a16="http://schemas.microsoft.com/office/drawing/2014/main" val="1953392768"/>
                  </a:ext>
                </a:extLst>
              </a:tr>
              <a:tr h="370840">
                <a:tc>
                  <a:txBody>
                    <a:bodyPr/>
                    <a:lstStyle/>
                    <a:p>
                      <a:pPr marL="457200" lvl="1" indent="0" algn="l" defTabSz="457200" rtl="0" eaLnBrk="1" latinLnBrk="0" hangingPunct="1">
                        <a:lnSpc>
                          <a:spcPct val="100000"/>
                        </a:lnSpc>
                        <a:spcBef>
                          <a:spcPts val="204"/>
                        </a:spcBef>
                      </a:pPr>
                      <a:r>
                        <a:rPr lang="en-US" sz="1200" b="1" kern="1200">
                          <a:solidFill>
                            <a:schemeClr val="tx1"/>
                          </a:solidFill>
                          <a:latin typeface="Arial"/>
                          <a:ea typeface="+mn-ea"/>
                          <a:cs typeface="Arial"/>
                        </a:rPr>
                        <a:t>Median follow-up</a:t>
                      </a:r>
                      <a:r>
                        <a:rPr lang="en-US" sz="1200" kern="1200">
                          <a:solidFill>
                            <a:schemeClr val="tx1"/>
                          </a:solidFill>
                          <a:latin typeface="Arial"/>
                          <a:ea typeface="+mn-ea"/>
                          <a:cs typeface="Arial"/>
                        </a:rPr>
                        <a:t>, months (range)</a:t>
                      </a:r>
                    </a:p>
                  </a:txBody>
                  <a:tcPr anchor="ctr"/>
                </a:tc>
                <a:tc>
                  <a:txBody>
                    <a:bodyPr/>
                    <a:lstStyle/>
                    <a:p>
                      <a:pPr marL="0" marR="0" lvl="0" indent="0" algn="ctr" defTabSz="457200" rtl="0" eaLnBrk="1" fontAlgn="auto" latinLnBrk="0" hangingPunct="1">
                        <a:lnSpc>
                          <a:spcPct val="100000"/>
                        </a:lnSpc>
                        <a:spcBef>
                          <a:spcPts val="204"/>
                        </a:spcBef>
                        <a:spcAft>
                          <a:spcPts val="0"/>
                        </a:spcAft>
                        <a:buClrTx/>
                        <a:buSzTx/>
                        <a:buFontTx/>
                        <a:buNone/>
                        <a:tabLst/>
                        <a:defRPr/>
                      </a:pPr>
                      <a:r>
                        <a:rPr lang="en-US" sz="1200" kern="1200">
                          <a:solidFill>
                            <a:schemeClr val="tx1"/>
                          </a:solidFill>
                          <a:latin typeface="Arial"/>
                          <a:ea typeface="+mn-ea"/>
                          <a:cs typeface="Arial"/>
                        </a:rPr>
                        <a:t>13.4 (1.4-21.9)</a:t>
                      </a:r>
                    </a:p>
                  </a:txBody>
                  <a:tcPr marL="0" marR="0" marT="26034" marB="0" anchor="ctr"/>
                </a:tc>
                <a:tc>
                  <a:txBody>
                    <a:bodyPr/>
                    <a:lstStyle/>
                    <a:p>
                      <a:pPr marL="0" marR="0" lvl="0" indent="0" algn="ctr" defTabSz="457200" rtl="0" eaLnBrk="1" fontAlgn="auto" latinLnBrk="0" hangingPunct="1">
                        <a:lnSpc>
                          <a:spcPct val="100000"/>
                        </a:lnSpc>
                        <a:spcBef>
                          <a:spcPts val="204"/>
                        </a:spcBef>
                        <a:spcAft>
                          <a:spcPts val="0"/>
                        </a:spcAft>
                        <a:buClrTx/>
                        <a:buSzTx/>
                        <a:buFontTx/>
                        <a:buNone/>
                        <a:tabLst/>
                        <a:defRPr/>
                      </a:pPr>
                      <a:r>
                        <a:rPr lang="en-US" sz="1200" kern="1200">
                          <a:solidFill>
                            <a:schemeClr val="tx1"/>
                          </a:solidFill>
                          <a:latin typeface="Arial"/>
                          <a:ea typeface="+mn-ea"/>
                          <a:cs typeface="Arial"/>
                        </a:rPr>
                        <a:t>11.1 (2.2-18.6)</a:t>
                      </a:r>
                    </a:p>
                  </a:txBody>
                  <a:tcPr marL="0" marR="0" marT="26034" marB="0" anchor="ctr"/>
                </a:tc>
                <a:tc>
                  <a:txBody>
                    <a:bodyPr/>
                    <a:lstStyle/>
                    <a:p>
                      <a:pPr marL="0" indent="0" algn="ctr" defTabSz="457200" rtl="0" eaLnBrk="1" latinLnBrk="0" hangingPunct="1">
                        <a:lnSpc>
                          <a:spcPct val="100000"/>
                        </a:lnSpc>
                        <a:spcBef>
                          <a:spcPts val="204"/>
                        </a:spcBef>
                      </a:pPr>
                      <a:r>
                        <a:rPr lang="en-US" sz="1200" kern="1200">
                          <a:solidFill>
                            <a:schemeClr val="tx1"/>
                          </a:solidFill>
                          <a:latin typeface="Arial"/>
                          <a:ea typeface="+mn-ea"/>
                          <a:cs typeface="Arial"/>
                        </a:rPr>
                        <a:t>3.5 (0.4-9.7)</a:t>
                      </a:r>
                    </a:p>
                  </a:txBody>
                  <a:tcPr marL="0" marR="0" marT="26034" marB="0" anchor="ctr"/>
                </a:tc>
                <a:extLst>
                  <a:ext uri="{0D108BD9-81ED-4DB2-BD59-A6C34878D82A}">
                    <a16:rowId xmlns:a16="http://schemas.microsoft.com/office/drawing/2014/main" val="2148222144"/>
                  </a:ext>
                </a:extLst>
              </a:tr>
            </a:tbl>
          </a:graphicData>
        </a:graphic>
      </p:graphicFrame>
    </p:spTree>
    <p:extLst>
      <p:ext uri="{BB962C8B-B14F-4D97-AF65-F5344CB8AC3E}">
        <p14:creationId xmlns:p14="http://schemas.microsoft.com/office/powerpoint/2010/main" val="2852779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048C337-B063-848B-5257-707263548150}"/>
              </a:ext>
            </a:extLst>
          </p:cNvPr>
          <p:cNvSpPr>
            <a:spLocks noGrp="1"/>
          </p:cNvSpPr>
          <p:nvPr>
            <p:ph type="ftr" sz="quarter" idx="10"/>
          </p:nvPr>
        </p:nvSpPr>
        <p:spPr/>
        <p:txBody>
          <a:bodyPr/>
          <a:lstStyle/>
          <a:p>
            <a:r>
              <a:rPr lang="en-GB"/>
              <a:t>Data </a:t>
            </a:r>
            <a:r>
              <a:rPr lang="en-GB" err="1"/>
              <a:t>cutoff</a:t>
            </a:r>
            <a:r>
              <a:rPr lang="en-GB"/>
              <a:t>: 29 October 2022.</a:t>
            </a:r>
          </a:p>
          <a:p>
            <a:r>
              <a:rPr lang="en-GB"/>
              <a:t>MRD was measured by ERIC flow cytometry with 10</a:t>
            </a:r>
            <a:r>
              <a:rPr lang="en-GB" baseline="30000"/>
              <a:t>-4</a:t>
            </a:r>
            <a:r>
              <a:rPr lang="en-GB"/>
              <a:t> sensitivity. </a:t>
            </a:r>
            <a:r>
              <a:rPr lang="en-GB" baseline="30000" err="1"/>
              <a:t>a</a:t>
            </a:r>
            <a:r>
              <a:rPr lang="en-GB" err="1"/>
              <a:t>In</a:t>
            </a:r>
            <a:r>
              <a:rPr lang="en-GB"/>
              <a:t> MRD-evaluable population, which was defined as patients who tested at least 1 postbaseline MRD sample. </a:t>
            </a:r>
            <a:r>
              <a:rPr lang="en-GB" baseline="30000" err="1"/>
              <a:t>b</a:t>
            </a:r>
            <a:r>
              <a:rPr lang="en-GB" err="1"/>
              <a:t>From</a:t>
            </a:r>
            <a:r>
              <a:rPr lang="en-GB"/>
              <a:t> BGB-11417 first dose to first blood uMRD4; uMRD4 is defined as CLL cells out of total nucleated cells less than 10</a:t>
            </a:r>
            <a:r>
              <a:rPr lang="en-GB" baseline="30000"/>
              <a:t>-4</a:t>
            </a:r>
            <a:r>
              <a:rPr lang="en-GB"/>
              <a:t>. </a:t>
            </a:r>
          </a:p>
          <a:p>
            <a:r>
              <a:rPr lang="en-GB" b="1"/>
              <a:t>CLL, </a:t>
            </a:r>
            <a:r>
              <a:rPr lang="en-GB"/>
              <a:t>chronic lymphocytic </a:t>
            </a:r>
            <a:r>
              <a:rPr lang="en-GB" err="1"/>
              <a:t>leukemia</a:t>
            </a:r>
            <a:r>
              <a:rPr lang="en-GB"/>
              <a:t>; </a:t>
            </a:r>
            <a:r>
              <a:rPr lang="en-GB" b="1"/>
              <a:t>MRD, </a:t>
            </a:r>
            <a:r>
              <a:rPr lang="en-GB"/>
              <a:t>minimal residual disease; </a:t>
            </a:r>
            <a:r>
              <a:rPr lang="en-GB" b="1"/>
              <a:t>R/R, </a:t>
            </a:r>
            <a:r>
              <a:rPr lang="en-GB"/>
              <a:t>relapsed/refractory; </a:t>
            </a:r>
            <a:r>
              <a:rPr lang="en-GB" b="1"/>
              <a:t>SLL, </a:t>
            </a:r>
            <a:r>
              <a:rPr lang="en-GB"/>
              <a:t>small lymphocytic lymphoma; </a:t>
            </a:r>
            <a:r>
              <a:rPr lang="en-GB" b="1"/>
              <a:t>TN</a:t>
            </a:r>
            <a:r>
              <a:rPr lang="en-GB"/>
              <a:t>, Treatment naïve; </a:t>
            </a:r>
            <a:r>
              <a:rPr lang="en-GB" b="1" err="1"/>
              <a:t>uMRD</a:t>
            </a:r>
            <a:r>
              <a:rPr lang="en-GB" b="1"/>
              <a:t>, </a:t>
            </a:r>
            <a:r>
              <a:rPr lang="en-GB"/>
              <a:t>undetectable minimal residual disease. </a:t>
            </a:r>
            <a:endParaRPr lang="en-GB" b="1"/>
          </a:p>
          <a:p>
            <a:r>
              <a:rPr lang="en-GB" b="1"/>
              <a:t>Cheah et al, Abstract #962 presented at ASH 2022.</a:t>
            </a:r>
            <a:endParaRPr lang="en-GB"/>
          </a:p>
        </p:txBody>
      </p:sp>
      <p:sp>
        <p:nvSpPr>
          <p:cNvPr id="3" name="Title 2">
            <a:extLst>
              <a:ext uri="{FF2B5EF4-FFF2-40B4-BE49-F238E27FC236}">
                <a16:creationId xmlns:a16="http://schemas.microsoft.com/office/drawing/2014/main" id="{979A39A2-81E8-06EC-BC61-3BFA2DDCBC59}"/>
              </a:ext>
            </a:extLst>
          </p:cNvPr>
          <p:cNvSpPr>
            <a:spLocks noGrp="1"/>
          </p:cNvSpPr>
          <p:nvPr>
            <p:ph type="title"/>
          </p:nvPr>
        </p:nvSpPr>
        <p:spPr/>
        <p:txBody>
          <a:bodyPr/>
          <a:lstStyle/>
          <a:p>
            <a:r>
              <a:rPr lang="en-US"/>
              <a:t>Blood minimal residual disease</a:t>
            </a:r>
          </a:p>
        </p:txBody>
      </p:sp>
      <p:graphicFrame>
        <p:nvGraphicFramePr>
          <p:cNvPr id="5" name="Content Placeholder 14">
            <a:extLst>
              <a:ext uri="{FF2B5EF4-FFF2-40B4-BE49-F238E27FC236}">
                <a16:creationId xmlns:a16="http://schemas.microsoft.com/office/drawing/2014/main" id="{1A30A1E1-8007-B32E-E902-E3358E85EB87}"/>
              </a:ext>
            </a:extLst>
          </p:cNvPr>
          <p:cNvGraphicFramePr>
            <a:graphicFrameLocks/>
          </p:cNvGraphicFramePr>
          <p:nvPr>
            <p:extLst>
              <p:ext uri="{D42A27DB-BD31-4B8C-83A1-F6EECF244321}">
                <p14:modId xmlns:p14="http://schemas.microsoft.com/office/powerpoint/2010/main" val="2829002784"/>
              </p:ext>
            </p:extLst>
          </p:nvPr>
        </p:nvGraphicFramePr>
        <p:xfrm>
          <a:off x="1169943" y="2029859"/>
          <a:ext cx="7524717" cy="220371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8AE93E67-4A21-7A92-8AB8-476DBF6278C0}"/>
              </a:ext>
            </a:extLst>
          </p:cNvPr>
          <p:cNvSpPr txBox="1"/>
          <p:nvPr/>
        </p:nvSpPr>
        <p:spPr>
          <a:xfrm>
            <a:off x="8724900" y="1665288"/>
            <a:ext cx="3061184" cy="2084399"/>
          </a:xfrm>
          <a:prstGeom prst="rect">
            <a:avLst/>
          </a:prstGeom>
          <a:solidFill>
            <a:schemeClr val="bg2"/>
          </a:solidFill>
        </p:spPr>
        <p:txBody>
          <a:bodyPr wrap="square" lIns="144000" tIns="72000" rIns="144000" bIns="72000" rtlCol="0">
            <a:spAutoFit/>
          </a:bodyPr>
          <a:lstStyle/>
          <a:p>
            <a:pPr marL="285750" indent="-285750">
              <a:buClr>
                <a:schemeClr val="accent2"/>
              </a:buClr>
              <a:buFont typeface="Arial" panose="020B0604020202020204" pitchFamily="34" charset="0"/>
              <a:buChar char="•"/>
            </a:pPr>
            <a:r>
              <a:rPr lang="en-US" sz="1400"/>
              <a:t>Blood MRD negativity was observed at </a:t>
            </a:r>
            <a:r>
              <a:rPr lang="en-US" sz="1400" b="1"/>
              <a:t>≥80 mg </a:t>
            </a:r>
            <a:r>
              <a:rPr lang="en-US" sz="1400"/>
              <a:t>after </a:t>
            </a:r>
            <a:r>
              <a:rPr lang="en-US" sz="1400" b="1"/>
              <a:t>6 months</a:t>
            </a:r>
            <a:r>
              <a:rPr lang="en-US" sz="1400"/>
              <a:t> (mono and combo in R/R CLL/SLL) </a:t>
            </a:r>
          </a:p>
          <a:p>
            <a:pPr marL="285750" indent="-285750">
              <a:buClr>
                <a:schemeClr val="accent2"/>
              </a:buClr>
              <a:buFont typeface="Arial" panose="020B0604020202020204" pitchFamily="34" charset="0"/>
              <a:buChar char="•"/>
            </a:pPr>
            <a:endParaRPr lang="en-US" sz="1400"/>
          </a:p>
          <a:p>
            <a:pPr marL="285750" indent="-285750">
              <a:buClr>
                <a:schemeClr val="accent2"/>
              </a:buClr>
              <a:buFont typeface="Arial" panose="020B0604020202020204" pitchFamily="34" charset="0"/>
              <a:buChar char="•"/>
            </a:pPr>
            <a:r>
              <a:rPr lang="en-US" sz="1400" b="1" err="1"/>
              <a:t>uMRD</a:t>
            </a:r>
            <a:r>
              <a:rPr lang="en-US" sz="1400" b="1"/>
              <a:t> rate increased with longer follow-up and higher dose </a:t>
            </a:r>
            <a:r>
              <a:rPr lang="en-US" sz="1400"/>
              <a:t>(160 mg and 320 mg are immature)</a:t>
            </a:r>
          </a:p>
        </p:txBody>
      </p:sp>
      <p:graphicFrame>
        <p:nvGraphicFramePr>
          <p:cNvPr id="4" name="Tabelle 9">
            <a:extLst>
              <a:ext uri="{FF2B5EF4-FFF2-40B4-BE49-F238E27FC236}">
                <a16:creationId xmlns:a16="http://schemas.microsoft.com/office/drawing/2014/main" id="{4B8860F6-74DA-358E-BB13-F11E0DB053D9}"/>
              </a:ext>
            </a:extLst>
          </p:cNvPr>
          <p:cNvGraphicFramePr>
            <a:graphicFrameLocks noGrp="1"/>
          </p:cNvGraphicFramePr>
          <p:nvPr>
            <p:extLst>
              <p:ext uri="{D42A27DB-BD31-4B8C-83A1-F6EECF244321}">
                <p14:modId xmlns:p14="http://schemas.microsoft.com/office/powerpoint/2010/main" val="57272298"/>
              </p:ext>
            </p:extLst>
          </p:nvPr>
        </p:nvGraphicFramePr>
        <p:xfrm>
          <a:off x="416534" y="4447073"/>
          <a:ext cx="3262568" cy="1389480"/>
        </p:xfrm>
        <a:graphic>
          <a:graphicData uri="http://schemas.openxmlformats.org/drawingml/2006/table">
            <a:tbl>
              <a:tblPr firstRow="1" bandRow="1">
                <a:tableStyleId>{5C22544A-7EE6-4342-B048-85BDC9FD1C3A}</a:tableStyleId>
              </a:tblPr>
              <a:tblGrid>
                <a:gridCol w="1724500">
                  <a:extLst>
                    <a:ext uri="{9D8B030D-6E8A-4147-A177-3AD203B41FA5}">
                      <a16:colId xmlns:a16="http://schemas.microsoft.com/office/drawing/2014/main" val="3402889157"/>
                    </a:ext>
                  </a:extLst>
                </a:gridCol>
                <a:gridCol w="769034">
                  <a:extLst>
                    <a:ext uri="{9D8B030D-6E8A-4147-A177-3AD203B41FA5}">
                      <a16:colId xmlns:a16="http://schemas.microsoft.com/office/drawing/2014/main" val="4246577121"/>
                    </a:ext>
                  </a:extLst>
                </a:gridCol>
                <a:gridCol w="769034">
                  <a:extLst>
                    <a:ext uri="{9D8B030D-6E8A-4147-A177-3AD203B41FA5}">
                      <a16:colId xmlns:a16="http://schemas.microsoft.com/office/drawing/2014/main" val="375585372"/>
                    </a:ext>
                  </a:extLst>
                </a:gridCol>
              </a:tblGrid>
              <a:tr h="203275">
                <a:tc gridSpan="3">
                  <a:txBody>
                    <a:bodyPr/>
                    <a:lstStyle/>
                    <a:p>
                      <a:endParaRPr lang="de-DE" sz="1100"/>
                    </a:p>
                  </a:txBody>
                  <a:tcPr marL="36000" marR="36000" marT="36000" marB="36000"/>
                </a:tc>
                <a:tc hMerge="1">
                  <a:txBody>
                    <a:bodyPr/>
                    <a:lstStyle/>
                    <a:p>
                      <a:endParaRPr lang="de-DE" sz="1100"/>
                    </a:p>
                  </a:txBody>
                  <a:tcPr marL="72000" marR="72000" marT="36000" marB="36000"/>
                </a:tc>
                <a:tc hMerge="1">
                  <a:txBody>
                    <a:bodyPr/>
                    <a:lstStyle/>
                    <a:p>
                      <a:endParaRPr lang="de-DE" sz="1100"/>
                    </a:p>
                  </a:txBody>
                  <a:tcPr marL="72000" marR="72000" marT="36000" marB="36000"/>
                </a:tc>
                <a:extLst>
                  <a:ext uri="{0D108BD9-81ED-4DB2-BD59-A6C34878D82A}">
                    <a16:rowId xmlns:a16="http://schemas.microsoft.com/office/drawing/2014/main" val="1402529751"/>
                  </a:ext>
                </a:extLst>
              </a:tr>
              <a:tr h="487676">
                <a:tc>
                  <a:txBody>
                    <a:bodyPr/>
                    <a:lstStyle/>
                    <a:p>
                      <a:r>
                        <a:rPr lang="de-DE" sz="1100" b="1"/>
                        <a:t>Median treatment duration,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a:t>months (range)</a:t>
                      </a:r>
                    </a:p>
                  </a:txBody>
                  <a:tcPr marL="36000" marR="36000" marT="36000" marB="36000" anchor="ctr"/>
                </a:tc>
                <a:tc>
                  <a:txBody>
                    <a:bodyPr/>
                    <a:lstStyle/>
                    <a:p>
                      <a:pPr algn="ctr"/>
                      <a:r>
                        <a:rPr lang="de-DE" sz="1100" b="1"/>
                        <a:t>20.2</a:t>
                      </a:r>
                    </a:p>
                    <a:p>
                      <a:pPr algn="ctr"/>
                      <a:r>
                        <a:rPr lang="de-DE" sz="1100"/>
                        <a:t>(15.9-23.8)</a:t>
                      </a:r>
                    </a:p>
                  </a:txBody>
                  <a:tcPr marL="36000" marR="36000" marT="36000" marB="36000" anchor="ctr"/>
                </a:tc>
                <a:tc>
                  <a:txBody>
                    <a:bodyPr/>
                    <a:lstStyle/>
                    <a:p>
                      <a:pPr algn="ctr"/>
                      <a:r>
                        <a:rPr lang="de-DE" sz="1100" b="1"/>
                        <a:t>14.3</a:t>
                      </a:r>
                    </a:p>
                    <a:p>
                      <a:pPr algn="ctr"/>
                      <a:r>
                        <a:rPr lang="de-DE" sz="1100"/>
                        <a:t>(13.9-14.7)</a:t>
                      </a:r>
                    </a:p>
                  </a:txBody>
                  <a:tcPr marL="36000" marR="36000" marT="36000" marB="36000" anchor="ctr"/>
                </a:tc>
                <a:extLst>
                  <a:ext uri="{0D108BD9-81ED-4DB2-BD59-A6C34878D82A}">
                    <a16:rowId xmlns:a16="http://schemas.microsoft.com/office/drawing/2014/main" val="3574295479"/>
                  </a:ext>
                </a:extLst>
              </a:tr>
              <a:tr h="487676">
                <a:tc>
                  <a:txBody>
                    <a:bodyPr/>
                    <a:lstStyle/>
                    <a:p>
                      <a:r>
                        <a:rPr lang="de-DE" sz="1100" b="1"/>
                        <a:t>Median time to blood uMRD4</a:t>
                      </a:r>
                      <a:r>
                        <a:rPr lang="de-DE" sz="1100" b="1" baseline="30000"/>
                        <a:t>b</a:t>
                      </a:r>
                      <a:r>
                        <a:rPr lang="de-DE" sz="1100" b="1"/>
                        <a:t>,</a:t>
                      </a:r>
                    </a:p>
                    <a:p>
                      <a:r>
                        <a:rPr lang="de-DE" sz="1100"/>
                        <a:t>months (range)</a:t>
                      </a:r>
                    </a:p>
                  </a:txBody>
                  <a:tcPr marL="36000" marR="36000" marT="36000" marB="36000" anchor="ctr">
                    <a:solidFill>
                      <a:srgbClr val="E7E8EA"/>
                    </a:solidFill>
                  </a:tcPr>
                </a:tc>
                <a:tc>
                  <a:txBody>
                    <a:bodyPr/>
                    <a:lstStyle/>
                    <a:p>
                      <a:pPr algn="ctr"/>
                      <a:r>
                        <a:rPr lang="de-DE" sz="1100" b="1"/>
                        <a:t>12.2</a:t>
                      </a:r>
                    </a:p>
                    <a:p>
                      <a:pPr algn="ctr"/>
                      <a:r>
                        <a:rPr lang="de-DE" sz="1100"/>
                        <a:t>(12.2-12.2)</a:t>
                      </a:r>
                    </a:p>
                  </a:txBody>
                  <a:tcPr marL="36000" marR="36000" marT="36000" marB="36000" anchor="ctr">
                    <a:solidFill>
                      <a:srgbClr val="E7E8EA"/>
                    </a:solidFill>
                  </a:tcPr>
                </a:tc>
                <a:tc>
                  <a:txBody>
                    <a:bodyPr/>
                    <a:lstStyle/>
                    <a:p>
                      <a:pPr algn="ctr"/>
                      <a:r>
                        <a:rPr lang="de-DE" sz="1100" b="1"/>
                        <a:t>7.4</a:t>
                      </a:r>
                    </a:p>
                    <a:p>
                      <a:pPr algn="ctr"/>
                      <a:r>
                        <a:rPr lang="de-DE" sz="1100"/>
                        <a:t>(7.4-7.4)</a:t>
                      </a:r>
                    </a:p>
                  </a:txBody>
                  <a:tcPr marL="36000" marR="36000" marT="36000" marB="36000" anchor="ctr">
                    <a:solidFill>
                      <a:srgbClr val="E7E8EA"/>
                    </a:solidFill>
                  </a:tcPr>
                </a:tc>
                <a:extLst>
                  <a:ext uri="{0D108BD9-81ED-4DB2-BD59-A6C34878D82A}">
                    <a16:rowId xmlns:a16="http://schemas.microsoft.com/office/drawing/2014/main" val="604240446"/>
                  </a:ext>
                </a:extLst>
              </a:tr>
            </a:tbl>
          </a:graphicData>
        </a:graphic>
      </p:graphicFrame>
      <p:graphicFrame>
        <p:nvGraphicFramePr>
          <p:cNvPr id="10" name="Tabelle 9">
            <a:extLst>
              <a:ext uri="{FF2B5EF4-FFF2-40B4-BE49-F238E27FC236}">
                <a16:creationId xmlns:a16="http://schemas.microsoft.com/office/drawing/2014/main" id="{A9D95D3C-1619-B011-9848-38539F29DA14}"/>
              </a:ext>
            </a:extLst>
          </p:cNvPr>
          <p:cNvGraphicFramePr>
            <a:graphicFrameLocks noGrp="1"/>
          </p:cNvGraphicFramePr>
          <p:nvPr>
            <p:extLst>
              <p:ext uri="{D42A27DB-BD31-4B8C-83A1-F6EECF244321}">
                <p14:modId xmlns:p14="http://schemas.microsoft.com/office/powerpoint/2010/main" val="2243324162"/>
              </p:ext>
            </p:extLst>
          </p:nvPr>
        </p:nvGraphicFramePr>
        <p:xfrm>
          <a:off x="4512609" y="4447073"/>
          <a:ext cx="3905250" cy="1389480"/>
        </p:xfrm>
        <a:graphic>
          <a:graphicData uri="http://schemas.openxmlformats.org/drawingml/2006/table">
            <a:tbl>
              <a:tblPr firstRow="1" bandRow="1">
                <a:tableStyleId>{5C22544A-7EE6-4342-B048-85BDC9FD1C3A}</a:tableStyleId>
              </a:tblPr>
              <a:tblGrid>
                <a:gridCol w="781050">
                  <a:extLst>
                    <a:ext uri="{9D8B030D-6E8A-4147-A177-3AD203B41FA5}">
                      <a16:colId xmlns:a16="http://schemas.microsoft.com/office/drawing/2014/main" val="3402889157"/>
                    </a:ext>
                  </a:extLst>
                </a:gridCol>
                <a:gridCol w="781050">
                  <a:extLst>
                    <a:ext uri="{9D8B030D-6E8A-4147-A177-3AD203B41FA5}">
                      <a16:colId xmlns:a16="http://schemas.microsoft.com/office/drawing/2014/main" val="4246577121"/>
                    </a:ext>
                  </a:extLst>
                </a:gridCol>
                <a:gridCol w="781050">
                  <a:extLst>
                    <a:ext uri="{9D8B030D-6E8A-4147-A177-3AD203B41FA5}">
                      <a16:colId xmlns:a16="http://schemas.microsoft.com/office/drawing/2014/main" val="375585372"/>
                    </a:ext>
                  </a:extLst>
                </a:gridCol>
                <a:gridCol w="781050">
                  <a:extLst>
                    <a:ext uri="{9D8B030D-6E8A-4147-A177-3AD203B41FA5}">
                      <a16:colId xmlns:a16="http://schemas.microsoft.com/office/drawing/2014/main" val="2632946607"/>
                    </a:ext>
                  </a:extLst>
                </a:gridCol>
                <a:gridCol w="781050">
                  <a:extLst>
                    <a:ext uri="{9D8B030D-6E8A-4147-A177-3AD203B41FA5}">
                      <a16:colId xmlns:a16="http://schemas.microsoft.com/office/drawing/2014/main" val="2562844096"/>
                    </a:ext>
                  </a:extLst>
                </a:gridCol>
              </a:tblGrid>
              <a:tr h="280527">
                <a:tc gridSpan="5">
                  <a:txBody>
                    <a:bodyPr/>
                    <a:lstStyle/>
                    <a:p>
                      <a:endParaRPr lang="de-DE" sz="1100"/>
                    </a:p>
                  </a:txBody>
                  <a:tcPr marL="36000" marR="36000" marT="36000" marB="36000"/>
                </a:tc>
                <a:tc hMerge="1">
                  <a:txBody>
                    <a:bodyPr/>
                    <a:lstStyle/>
                    <a:p>
                      <a:endParaRPr lang="de-DE" sz="1100"/>
                    </a:p>
                  </a:txBody>
                  <a:tcPr marL="72000" marR="72000" marT="36000" marB="36000"/>
                </a:tc>
                <a:tc hMerge="1">
                  <a:txBody>
                    <a:bodyPr/>
                    <a:lstStyle/>
                    <a:p>
                      <a:endParaRPr lang="de-DE" sz="1100"/>
                    </a:p>
                  </a:txBody>
                  <a:tcPr marL="72000" marR="72000" marT="36000" marB="36000"/>
                </a:tc>
                <a:tc hMerge="1">
                  <a:txBody>
                    <a:bodyPr/>
                    <a:lstStyle/>
                    <a:p>
                      <a:endParaRPr lang="de-DE" sz="1100"/>
                    </a:p>
                  </a:txBody>
                  <a:tcPr marL="72000" marR="72000" marT="36000" marB="36000"/>
                </a:tc>
                <a:tc hMerge="1">
                  <a:txBody>
                    <a:bodyPr/>
                    <a:lstStyle/>
                    <a:p>
                      <a:endParaRPr lang="de-DE" sz="1100"/>
                    </a:p>
                  </a:txBody>
                  <a:tcPr marL="72000" marR="72000" marT="36000" marB="36000"/>
                </a:tc>
                <a:extLst>
                  <a:ext uri="{0D108BD9-81ED-4DB2-BD59-A6C34878D82A}">
                    <a16:rowId xmlns:a16="http://schemas.microsoft.com/office/drawing/2014/main" val="1402529751"/>
                  </a:ext>
                </a:extLst>
              </a:tr>
              <a:tr h="544177">
                <a:tc>
                  <a:txBody>
                    <a:bodyPr/>
                    <a:lstStyle/>
                    <a:p>
                      <a:pPr algn="ctr"/>
                      <a:r>
                        <a:rPr lang="de-DE" sz="1100" b="1"/>
                        <a:t>17.1</a:t>
                      </a:r>
                      <a:br>
                        <a:rPr lang="de-DE" sz="1100"/>
                      </a:br>
                      <a:r>
                        <a:rPr lang="de-DE" sz="1100"/>
                        <a:t>(16.4-17.8)</a:t>
                      </a:r>
                    </a:p>
                  </a:txBody>
                  <a:tcPr marL="36000" marR="36000" marT="36000" marB="36000" anchor="ctr"/>
                </a:tc>
                <a:tc>
                  <a:txBody>
                    <a:bodyPr/>
                    <a:lstStyle/>
                    <a:p>
                      <a:pPr algn="ctr"/>
                      <a:r>
                        <a:rPr lang="de-DE" sz="1100" b="1"/>
                        <a:t>15.0</a:t>
                      </a:r>
                      <a:br>
                        <a:rPr lang="de-DE" sz="1100"/>
                      </a:br>
                      <a:r>
                        <a:rPr lang="de-DE" sz="1100"/>
                        <a:t>(10.7-16.3)</a:t>
                      </a:r>
                    </a:p>
                  </a:txBody>
                  <a:tcPr marL="36000" marR="36000" marT="36000" marB="36000" anchor="ctr"/>
                </a:tc>
                <a:tc>
                  <a:txBody>
                    <a:bodyPr/>
                    <a:lstStyle/>
                    <a:p>
                      <a:pPr algn="ctr"/>
                      <a:r>
                        <a:rPr lang="de-DE" sz="1100" b="1"/>
                        <a:t>12.1</a:t>
                      </a:r>
                      <a:br>
                        <a:rPr lang="de-DE" sz="1100"/>
                      </a:br>
                      <a:r>
                        <a:rPr lang="de-DE" sz="1100"/>
                        <a:t>(9.8-13.7)</a:t>
                      </a:r>
                    </a:p>
                  </a:txBody>
                  <a:tcPr marL="36000" marR="36000" marT="36000" marB="36000" anchor="ctr"/>
                </a:tc>
                <a:tc>
                  <a:txBody>
                    <a:bodyPr/>
                    <a:lstStyle/>
                    <a:p>
                      <a:pPr algn="ctr"/>
                      <a:r>
                        <a:rPr lang="de-DE" sz="1100" b="1"/>
                        <a:t>8.2</a:t>
                      </a:r>
                      <a:br>
                        <a:rPr lang="de-DE" sz="1100"/>
                      </a:br>
                      <a:r>
                        <a:rPr lang="de-DE" sz="1100"/>
                        <a:t>(5.7-8.6)</a:t>
                      </a:r>
                    </a:p>
                  </a:txBody>
                  <a:tcPr marL="36000" marR="36000" marT="36000" marB="36000" anchor="ctr"/>
                </a:tc>
                <a:tc>
                  <a:txBody>
                    <a:bodyPr/>
                    <a:lstStyle/>
                    <a:p>
                      <a:pPr algn="ctr"/>
                      <a:r>
                        <a:rPr lang="de-DE" sz="1100" b="1"/>
                        <a:t>9.3</a:t>
                      </a:r>
                      <a:br>
                        <a:rPr lang="de-DE" sz="1100"/>
                      </a:br>
                      <a:r>
                        <a:rPr lang="de-DE" sz="1100"/>
                        <a:t>(9.0-9.5)</a:t>
                      </a:r>
                    </a:p>
                  </a:txBody>
                  <a:tcPr marL="36000" marR="36000" marT="36000" marB="36000" anchor="ctr"/>
                </a:tc>
                <a:extLst>
                  <a:ext uri="{0D108BD9-81ED-4DB2-BD59-A6C34878D82A}">
                    <a16:rowId xmlns:a16="http://schemas.microsoft.com/office/drawing/2014/main" val="3574295479"/>
                  </a:ext>
                </a:extLst>
              </a:tr>
              <a:tr h="564776">
                <a:tc>
                  <a:txBody>
                    <a:bodyPr/>
                    <a:lstStyle/>
                    <a:p>
                      <a:pPr algn="ctr"/>
                      <a:r>
                        <a:rPr lang="de-DE" sz="1100" b="1"/>
                        <a:t>0</a:t>
                      </a:r>
                    </a:p>
                  </a:txBody>
                  <a:tcPr marL="36000" marR="36000" marT="36000" marB="36000" anchor="ctr">
                    <a:solidFill>
                      <a:srgbClr val="E7E8EA"/>
                    </a:solidFill>
                  </a:tcPr>
                </a:tc>
                <a:tc>
                  <a:txBody>
                    <a:bodyPr/>
                    <a:lstStyle/>
                    <a:p>
                      <a:pPr algn="ctr"/>
                      <a:r>
                        <a:rPr lang="de-DE" sz="1100" b="1"/>
                        <a:t>9.5</a:t>
                      </a:r>
                      <a:br>
                        <a:rPr lang="de-DE" sz="1100"/>
                      </a:br>
                      <a:r>
                        <a:rPr lang="de-DE" sz="1100"/>
                        <a:t>(6.7-12.2)</a:t>
                      </a:r>
                    </a:p>
                  </a:txBody>
                  <a:tcPr marL="36000" marR="36000" marT="36000" marB="36000" anchor="ctr">
                    <a:solidFill>
                      <a:srgbClr val="E7E8EA"/>
                    </a:solidFill>
                  </a:tcPr>
                </a:tc>
                <a:tc>
                  <a:txBody>
                    <a:bodyPr/>
                    <a:lstStyle/>
                    <a:p>
                      <a:pPr algn="ctr"/>
                      <a:r>
                        <a:rPr lang="de-DE" sz="1100" b="1"/>
                        <a:t>8.1</a:t>
                      </a:r>
                      <a:br>
                        <a:rPr lang="de-DE" sz="1100"/>
                      </a:br>
                      <a:r>
                        <a:rPr lang="de-DE" sz="1100"/>
                        <a:t>(4.6-10.4)</a:t>
                      </a:r>
                    </a:p>
                  </a:txBody>
                  <a:tcPr marL="36000" marR="36000" marT="36000" marB="36000" anchor="ctr">
                    <a:solidFill>
                      <a:srgbClr val="E7E8EA"/>
                    </a:solidFill>
                  </a:tcPr>
                </a:tc>
                <a:tc>
                  <a:txBody>
                    <a:bodyPr/>
                    <a:lstStyle/>
                    <a:p>
                      <a:pPr algn="ctr"/>
                      <a:r>
                        <a:rPr lang="de-DE" sz="1100" b="1"/>
                        <a:t>6.6</a:t>
                      </a:r>
                      <a:br>
                        <a:rPr lang="de-DE" sz="1100"/>
                      </a:br>
                      <a:r>
                        <a:rPr lang="de-DE" sz="1100"/>
                        <a:t>(4.9-6.9)</a:t>
                      </a:r>
                    </a:p>
                  </a:txBody>
                  <a:tcPr marL="36000" marR="36000" marT="36000" marB="36000" anchor="ctr">
                    <a:solidFill>
                      <a:srgbClr val="E7E8EA"/>
                    </a:solidFill>
                  </a:tcPr>
                </a:tc>
                <a:tc>
                  <a:txBody>
                    <a:bodyPr/>
                    <a:lstStyle/>
                    <a:p>
                      <a:pPr algn="ctr"/>
                      <a:r>
                        <a:rPr lang="de-DE" sz="1100" b="1"/>
                        <a:t>7.1</a:t>
                      </a:r>
                      <a:br>
                        <a:rPr lang="de-DE" sz="1100"/>
                      </a:br>
                      <a:r>
                        <a:rPr lang="de-DE" sz="1100"/>
                        <a:t>(7.1-7.1)</a:t>
                      </a:r>
                    </a:p>
                  </a:txBody>
                  <a:tcPr marL="36000" marR="36000" marT="36000" marB="36000" anchor="ctr">
                    <a:solidFill>
                      <a:srgbClr val="E7E8EA"/>
                    </a:solidFill>
                  </a:tcPr>
                </a:tc>
                <a:extLst>
                  <a:ext uri="{0D108BD9-81ED-4DB2-BD59-A6C34878D82A}">
                    <a16:rowId xmlns:a16="http://schemas.microsoft.com/office/drawing/2014/main" val="604240446"/>
                  </a:ext>
                </a:extLst>
              </a:tr>
            </a:tbl>
          </a:graphicData>
        </a:graphic>
      </p:graphicFrame>
      <p:sp>
        <p:nvSpPr>
          <p:cNvPr id="6" name="Rechteck 5">
            <a:extLst>
              <a:ext uri="{FF2B5EF4-FFF2-40B4-BE49-F238E27FC236}">
                <a16:creationId xmlns:a16="http://schemas.microsoft.com/office/drawing/2014/main" id="{4664C5C4-A0B0-5442-66C7-81156C967AE6}"/>
              </a:ext>
            </a:extLst>
          </p:cNvPr>
          <p:cNvSpPr/>
          <p:nvPr/>
        </p:nvSpPr>
        <p:spPr>
          <a:xfrm>
            <a:off x="2158639" y="1667112"/>
            <a:ext cx="1510030" cy="371643"/>
          </a:xfrm>
          <a:prstGeom prst="rect">
            <a:avLst/>
          </a:prstGeom>
          <a:solidFill>
            <a:schemeClr val="accent4">
              <a:alpha val="7961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a:solidFill>
                  <a:schemeClr val="bg1"/>
                </a:solidFill>
              </a:rPr>
              <a:t>BGB-11417 </a:t>
            </a:r>
            <a:r>
              <a:rPr lang="de-DE" sz="1100" b="1" err="1">
                <a:solidFill>
                  <a:schemeClr val="bg1"/>
                </a:solidFill>
              </a:rPr>
              <a:t>monotherapy</a:t>
            </a:r>
            <a:endParaRPr lang="de-DE" sz="1100" b="1">
              <a:solidFill>
                <a:schemeClr val="bg1"/>
              </a:solidFill>
            </a:endParaRPr>
          </a:p>
        </p:txBody>
      </p:sp>
      <p:sp>
        <p:nvSpPr>
          <p:cNvPr id="8" name="Rechteck 7">
            <a:extLst>
              <a:ext uri="{FF2B5EF4-FFF2-40B4-BE49-F238E27FC236}">
                <a16:creationId xmlns:a16="http://schemas.microsoft.com/office/drawing/2014/main" id="{5C41AC3D-DEEE-832A-B441-F399969F9AAB}"/>
              </a:ext>
            </a:extLst>
          </p:cNvPr>
          <p:cNvSpPr/>
          <p:nvPr/>
        </p:nvSpPr>
        <p:spPr>
          <a:xfrm>
            <a:off x="4465594" y="1667112"/>
            <a:ext cx="3905249" cy="371643"/>
          </a:xfrm>
          <a:prstGeom prst="rect">
            <a:avLst/>
          </a:prstGeom>
          <a:solidFill>
            <a:schemeClr val="accent2">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a:solidFill>
                  <a:schemeClr val="bg1"/>
                </a:solidFill>
              </a:rPr>
              <a:t>BGB-11417 + </a:t>
            </a:r>
            <a:r>
              <a:rPr lang="de-DE" sz="1100" b="1" err="1">
                <a:solidFill>
                  <a:schemeClr val="bg1"/>
                </a:solidFill>
              </a:rPr>
              <a:t>zanubrutinib</a:t>
            </a:r>
            <a:endParaRPr lang="de-DE" sz="1100" b="1">
              <a:solidFill>
                <a:schemeClr val="bg1"/>
              </a:solidFill>
            </a:endParaRPr>
          </a:p>
        </p:txBody>
      </p:sp>
      <p:sp>
        <p:nvSpPr>
          <p:cNvPr id="7" name="Textfeld 6">
            <a:extLst>
              <a:ext uri="{FF2B5EF4-FFF2-40B4-BE49-F238E27FC236}">
                <a16:creationId xmlns:a16="http://schemas.microsoft.com/office/drawing/2014/main" id="{EBA79153-8097-A360-79F8-45B855EF9405}"/>
              </a:ext>
            </a:extLst>
          </p:cNvPr>
          <p:cNvSpPr txBox="1"/>
          <p:nvPr/>
        </p:nvSpPr>
        <p:spPr>
          <a:xfrm>
            <a:off x="2199251" y="3834361"/>
            <a:ext cx="628698" cy="646331"/>
          </a:xfrm>
          <a:prstGeom prst="rect">
            <a:avLst/>
          </a:prstGeom>
          <a:noFill/>
        </p:spPr>
        <p:txBody>
          <a:bodyPr wrap="none" rtlCol="0">
            <a:spAutoFit/>
          </a:bodyPr>
          <a:lstStyle/>
          <a:p>
            <a:pPr algn="ctr"/>
            <a:r>
              <a:rPr lang="de-DE" sz="1200" b="1"/>
              <a:t>80 mg</a:t>
            </a:r>
          </a:p>
          <a:p>
            <a:pPr algn="ctr"/>
            <a:r>
              <a:rPr lang="de-DE" sz="1200" b="1"/>
              <a:t>R/R</a:t>
            </a:r>
          </a:p>
          <a:p>
            <a:pPr algn="ctr"/>
            <a:r>
              <a:rPr lang="de-DE" sz="1200"/>
              <a:t>(</a:t>
            </a:r>
            <a:r>
              <a:rPr lang="de-DE" sz="1200" err="1"/>
              <a:t>n</a:t>
            </a:r>
            <a:r>
              <a:rPr lang="de-DE" sz="1200"/>
              <a:t>=4)</a:t>
            </a:r>
          </a:p>
        </p:txBody>
      </p:sp>
      <p:sp>
        <p:nvSpPr>
          <p:cNvPr id="13" name="Textfeld 12">
            <a:extLst>
              <a:ext uri="{FF2B5EF4-FFF2-40B4-BE49-F238E27FC236}">
                <a16:creationId xmlns:a16="http://schemas.microsoft.com/office/drawing/2014/main" id="{AFF7BDB7-3CE4-2B33-828B-2BDE4790EEB7}"/>
              </a:ext>
            </a:extLst>
          </p:cNvPr>
          <p:cNvSpPr txBox="1"/>
          <p:nvPr/>
        </p:nvSpPr>
        <p:spPr>
          <a:xfrm>
            <a:off x="2947603" y="3834361"/>
            <a:ext cx="713658" cy="646331"/>
          </a:xfrm>
          <a:prstGeom prst="rect">
            <a:avLst/>
          </a:prstGeom>
          <a:noFill/>
        </p:spPr>
        <p:txBody>
          <a:bodyPr wrap="none" rtlCol="0">
            <a:spAutoFit/>
          </a:bodyPr>
          <a:lstStyle/>
          <a:p>
            <a:pPr algn="ctr"/>
            <a:r>
              <a:rPr lang="de-DE" sz="1200" b="1"/>
              <a:t>160 mg</a:t>
            </a:r>
          </a:p>
          <a:p>
            <a:pPr algn="ctr"/>
            <a:r>
              <a:rPr lang="de-DE" sz="1200" b="1"/>
              <a:t>R/R</a:t>
            </a:r>
          </a:p>
          <a:p>
            <a:pPr algn="ctr"/>
            <a:r>
              <a:rPr lang="de-DE" sz="1200"/>
              <a:t>(</a:t>
            </a:r>
            <a:r>
              <a:rPr lang="de-DE" sz="1200" err="1"/>
              <a:t>n</a:t>
            </a:r>
            <a:r>
              <a:rPr lang="de-DE" sz="1200"/>
              <a:t>=2)</a:t>
            </a:r>
          </a:p>
        </p:txBody>
      </p:sp>
      <p:sp>
        <p:nvSpPr>
          <p:cNvPr id="14" name="Textfeld 13">
            <a:extLst>
              <a:ext uri="{FF2B5EF4-FFF2-40B4-BE49-F238E27FC236}">
                <a16:creationId xmlns:a16="http://schemas.microsoft.com/office/drawing/2014/main" id="{B0FC2136-5BC6-0EC6-B25D-52E34E02C4F5}"/>
              </a:ext>
            </a:extLst>
          </p:cNvPr>
          <p:cNvSpPr txBox="1"/>
          <p:nvPr/>
        </p:nvSpPr>
        <p:spPr>
          <a:xfrm>
            <a:off x="4522321" y="3834361"/>
            <a:ext cx="628698" cy="646331"/>
          </a:xfrm>
          <a:prstGeom prst="rect">
            <a:avLst/>
          </a:prstGeom>
          <a:noFill/>
        </p:spPr>
        <p:txBody>
          <a:bodyPr wrap="none" rtlCol="0">
            <a:spAutoFit/>
          </a:bodyPr>
          <a:lstStyle/>
          <a:p>
            <a:pPr algn="ctr"/>
            <a:r>
              <a:rPr lang="de-DE" sz="1200" b="1"/>
              <a:t>40 mg</a:t>
            </a:r>
          </a:p>
          <a:p>
            <a:pPr algn="ctr"/>
            <a:r>
              <a:rPr lang="de-DE" sz="1200" b="1"/>
              <a:t>R/R</a:t>
            </a:r>
          </a:p>
          <a:p>
            <a:pPr algn="ctr"/>
            <a:r>
              <a:rPr lang="de-DE" sz="1200"/>
              <a:t>(</a:t>
            </a:r>
            <a:r>
              <a:rPr lang="de-DE" sz="1200" err="1"/>
              <a:t>n</a:t>
            </a:r>
            <a:r>
              <a:rPr lang="de-DE" sz="1200"/>
              <a:t>=3)</a:t>
            </a:r>
          </a:p>
        </p:txBody>
      </p:sp>
      <p:sp>
        <p:nvSpPr>
          <p:cNvPr id="15" name="Textfeld 14">
            <a:extLst>
              <a:ext uri="{FF2B5EF4-FFF2-40B4-BE49-F238E27FC236}">
                <a16:creationId xmlns:a16="http://schemas.microsoft.com/office/drawing/2014/main" id="{6E8352BF-029C-ADCE-6D8C-1463D55E8863}"/>
              </a:ext>
            </a:extLst>
          </p:cNvPr>
          <p:cNvSpPr txBox="1"/>
          <p:nvPr/>
        </p:nvSpPr>
        <p:spPr>
          <a:xfrm>
            <a:off x="5325510" y="3834361"/>
            <a:ext cx="628698" cy="646331"/>
          </a:xfrm>
          <a:prstGeom prst="rect">
            <a:avLst/>
          </a:prstGeom>
          <a:noFill/>
        </p:spPr>
        <p:txBody>
          <a:bodyPr wrap="none" rtlCol="0">
            <a:spAutoFit/>
          </a:bodyPr>
          <a:lstStyle/>
          <a:p>
            <a:pPr algn="ctr"/>
            <a:r>
              <a:rPr lang="de-DE" sz="1200" b="1"/>
              <a:t>80 mg</a:t>
            </a:r>
          </a:p>
          <a:p>
            <a:pPr algn="ctr"/>
            <a:r>
              <a:rPr lang="de-DE" sz="1200" b="1"/>
              <a:t>R/R</a:t>
            </a:r>
          </a:p>
          <a:p>
            <a:pPr algn="ctr"/>
            <a:r>
              <a:rPr lang="de-DE" sz="1200"/>
              <a:t>(</a:t>
            </a:r>
            <a:r>
              <a:rPr lang="de-DE" sz="1200" err="1"/>
              <a:t>n</a:t>
            </a:r>
            <a:r>
              <a:rPr lang="de-DE" sz="1200"/>
              <a:t>=5)</a:t>
            </a:r>
          </a:p>
        </p:txBody>
      </p:sp>
      <p:sp>
        <p:nvSpPr>
          <p:cNvPr id="16" name="Textfeld 15">
            <a:extLst>
              <a:ext uri="{FF2B5EF4-FFF2-40B4-BE49-F238E27FC236}">
                <a16:creationId xmlns:a16="http://schemas.microsoft.com/office/drawing/2014/main" id="{0090A66A-4AF1-E50A-5055-5CA7D3913892}"/>
              </a:ext>
            </a:extLst>
          </p:cNvPr>
          <p:cNvSpPr txBox="1"/>
          <p:nvPr/>
        </p:nvSpPr>
        <p:spPr>
          <a:xfrm>
            <a:off x="6086219" y="3834361"/>
            <a:ext cx="713658" cy="646331"/>
          </a:xfrm>
          <a:prstGeom prst="rect">
            <a:avLst/>
          </a:prstGeom>
          <a:noFill/>
        </p:spPr>
        <p:txBody>
          <a:bodyPr wrap="none" rtlCol="0">
            <a:spAutoFit/>
          </a:bodyPr>
          <a:lstStyle/>
          <a:p>
            <a:pPr algn="ctr"/>
            <a:r>
              <a:rPr lang="de-DE" sz="1200" b="1"/>
              <a:t>160 mg</a:t>
            </a:r>
          </a:p>
          <a:p>
            <a:pPr algn="ctr"/>
            <a:r>
              <a:rPr lang="de-DE" sz="1200" b="1"/>
              <a:t>R/R</a:t>
            </a:r>
          </a:p>
          <a:p>
            <a:pPr algn="ctr"/>
            <a:r>
              <a:rPr lang="de-DE" sz="1200"/>
              <a:t>(</a:t>
            </a:r>
            <a:r>
              <a:rPr lang="de-DE" sz="1200" err="1"/>
              <a:t>n</a:t>
            </a:r>
            <a:r>
              <a:rPr lang="de-DE" sz="1200"/>
              <a:t>=6)</a:t>
            </a:r>
          </a:p>
        </p:txBody>
      </p:sp>
      <p:sp>
        <p:nvSpPr>
          <p:cNvPr id="17" name="Textfeld 16">
            <a:extLst>
              <a:ext uri="{FF2B5EF4-FFF2-40B4-BE49-F238E27FC236}">
                <a16:creationId xmlns:a16="http://schemas.microsoft.com/office/drawing/2014/main" id="{92D8DF5F-722C-001B-367F-439EA3EEBD0B}"/>
              </a:ext>
            </a:extLst>
          </p:cNvPr>
          <p:cNvSpPr txBox="1"/>
          <p:nvPr/>
        </p:nvSpPr>
        <p:spPr>
          <a:xfrm>
            <a:off x="6877051" y="3834361"/>
            <a:ext cx="713658" cy="646331"/>
          </a:xfrm>
          <a:prstGeom prst="rect">
            <a:avLst/>
          </a:prstGeom>
          <a:noFill/>
        </p:spPr>
        <p:txBody>
          <a:bodyPr wrap="none" rtlCol="0">
            <a:spAutoFit/>
          </a:bodyPr>
          <a:lstStyle/>
          <a:p>
            <a:pPr algn="ctr"/>
            <a:r>
              <a:rPr lang="de-DE" sz="1200" b="1"/>
              <a:t>160 mg</a:t>
            </a:r>
          </a:p>
          <a:p>
            <a:pPr algn="ctr"/>
            <a:r>
              <a:rPr lang="de-DE" sz="1200" b="1"/>
              <a:t>TN</a:t>
            </a:r>
          </a:p>
          <a:p>
            <a:pPr algn="ctr"/>
            <a:r>
              <a:rPr lang="de-DE" sz="1200"/>
              <a:t>(</a:t>
            </a:r>
            <a:r>
              <a:rPr lang="de-DE" sz="1200" err="1"/>
              <a:t>n</a:t>
            </a:r>
            <a:r>
              <a:rPr lang="de-DE" sz="1200"/>
              <a:t>=10)</a:t>
            </a:r>
          </a:p>
        </p:txBody>
      </p:sp>
      <p:sp>
        <p:nvSpPr>
          <p:cNvPr id="18" name="Textfeld 17">
            <a:extLst>
              <a:ext uri="{FF2B5EF4-FFF2-40B4-BE49-F238E27FC236}">
                <a16:creationId xmlns:a16="http://schemas.microsoft.com/office/drawing/2014/main" id="{501E8D24-73F3-D05B-36D4-09BE864F7AE4}"/>
              </a:ext>
            </a:extLst>
          </p:cNvPr>
          <p:cNvSpPr txBox="1"/>
          <p:nvPr/>
        </p:nvSpPr>
        <p:spPr>
          <a:xfrm>
            <a:off x="7667883" y="3834361"/>
            <a:ext cx="713658" cy="646331"/>
          </a:xfrm>
          <a:prstGeom prst="rect">
            <a:avLst/>
          </a:prstGeom>
          <a:noFill/>
        </p:spPr>
        <p:txBody>
          <a:bodyPr wrap="none" rtlCol="0">
            <a:spAutoFit/>
          </a:bodyPr>
          <a:lstStyle/>
          <a:p>
            <a:pPr algn="ctr"/>
            <a:r>
              <a:rPr lang="de-DE" sz="1200" b="1"/>
              <a:t>320 mg</a:t>
            </a:r>
          </a:p>
          <a:p>
            <a:pPr algn="ctr"/>
            <a:r>
              <a:rPr lang="de-DE" sz="1200" b="1"/>
              <a:t>R/R</a:t>
            </a:r>
          </a:p>
          <a:p>
            <a:pPr algn="ctr"/>
            <a:r>
              <a:rPr lang="de-DE" sz="1200"/>
              <a:t>(</a:t>
            </a:r>
            <a:r>
              <a:rPr lang="de-DE" sz="1200" err="1"/>
              <a:t>n</a:t>
            </a:r>
            <a:r>
              <a:rPr lang="de-DE" sz="1200"/>
              <a:t>=2)</a:t>
            </a:r>
          </a:p>
        </p:txBody>
      </p:sp>
    </p:spTree>
    <p:extLst>
      <p:ext uri="{BB962C8B-B14F-4D97-AF65-F5344CB8AC3E}">
        <p14:creationId xmlns:p14="http://schemas.microsoft.com/office/powerpoint/2010/main" val="207568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10EDE77-087F-5B4F-6B8E-8F40D26356F6}"/>
              </a:ext>
            </a:extLst>
          </p:cNvPr>
          <p:cNvSpPr>
            <a:spLocks noGrp="1"/>
          </p:cNvSpPr>
          <p:nvPr>
            <p:ph type="ftr" sz="quarter" idx="10"/>
          </p:nvPr>
        </p:nvSpPr>
        <p:spPr>
          <a:xfrm>
            <a:off x="407989" y="6057901"/>
            <a:ext cx="8532812" cy="611187"/>
          </a:xfrm>
        </p:spPr>
        <p:txBody>
          <a:bodyPr/>
          <a:lstStyle/>
          <a:p>
            <a:r>
              <a:rPr lang="en-GB" b="1"/>
              <a:t>ALC, </a:t>
            </a:r>
            <a:r>
              <a:rPr lang="en-GB"/>
              <a:t>absolute lymphocyte count; </a:t>
            </a:r>
            <a:r>
              <a:rPr lang="en-GB" b="1"/>
              <a:t>CLL, </a:t>
            </a:r>
            <a:r>
              <a:rPr lang="en-GB"/>
              <a:t>chronic lymphocytic </a:t>
            </a:r>
            <a:r>
              <a:rPr lang="en-GB" err="1"/>
              <a:t>leukemia</a:t>
            </a:r>
            <a:r>
              <a:rPr lang="en-GB"/>
              <a:t>; </a:t>
            </a:r>
            <a:r>
              <a:rPr lang="en-GB" b="1"/>
              <a:t>DLT, </a:t>
            </a:r>
            <a:r>
              <a:rPr lang="en-GB"/>
              <a:t>dose limiting toxicity; </a:t>
            </a:r>
            <a:r>
              <a:rPr lang="en-GB" b="1"/>
              <a:t>MRD, </a:t>
            </a:r>
            <a:r>
              <a:rPr lang="en-GB"/>
              <a:t>minimal residual disease; </a:t>
            </a:r>
            <a:r>
              <a:rPr lang="en-GB" b="1"/>
              <a:t>MTD, </a:t>
            </a:r>
            <a:r>
              <a:rPr lang="en-GB"/>
              <a:t>maximum tolerated dose; </a:t>
            </a:r>
            <a:r>
              <a:rPr lang="en-GB" b="1"/>
              <a:t>R/R, </a:t>
            </a:r>
            <a:r>
              <a:rPr lang="en-GB"/>
              <a:t>relapsed/refractory; </a:t>
            </a:r>
            <a:r>
              <a:rPr lang="en-GB" b="1"/>
              <a:t>SLL, </a:t>
            </a:r>
            <a:r>
              <a:rPr lang="en-GB"/>
              <a:t>small lymphocytic lymphoma; </a:t>
            </a:r>
            <a:r>
              <a:rPr lang="en-GB" b="1"/>
              <a:t>TLS</a:t>
            </a:r>
            <a:r>
              <a:rPr lang="en-GB"/>
              <a:t>, </a:t>
            </a:r>
            <a:r>
              <a:rPr lang="en-GB" err="1"/>
              <a:t>tumor</a:t>
            </a:r>
            <a:r>
              <a:rPr lang="en-GB"/>
              <a:t> lysis syndrome. </a:t>
            </a:r>
          </a:p>
          <a:p>
            <a:r>
              <a:rPr lang="en-GB" b="1"/>
              <a:t>Cheah et al, Abstract #962 presented at ASH 2022.</a:t>
            </a:r>
            <a:endParaRPr lang="en-GB"/>
          </a:p>
          <a:p>
            <a:endParaRPr lang="en-GB" b="1"/>
          </a:p>
          <a:p>
            <a:endParaRPr lang="en-GB"/>
          </a:p>
        </p:txBody>
      </p:sp>
      <p:sp>
        <p:nvSpPr>
          <p:cNvPr id="5" name="Title 4">
            <a:extLst>
              <a:ext uri="{FF2B5EF4-FFF2-40B4-BE49-F238E27FC236}">
                <a16:creationId xmlns:a16="http://schemas.microsoft.com/office/drawing/2014/main" id="{76B98CF5-F4D5-E843-70FB-03743A82E46E}"/>
              </a:ext>
            </a:extLst>
          </p:cNvPr>
          <p:cNvSpPr>
            <a:spLocks noGrp="1"/>
          </p:cNvSpPr>
          <p:nvPr>
            <p:ph type="title"/>
          </p:nvPr>
        </p:nvSpPr>
        <p:spPr/>
        <p:txBody>
          <a:bodyPr/>
          <a:lstStyle/>
          <a:p>
            <a:r>
              <a:rPr lang="en-US"/>
              <a:t>Conclusions </a:t>
            </a:r>
          </a:p>
        </p:txBody>
      </p:sp>
      <p:sp>
        <p:nvSpPr>
          <p:cNvPr id="6" name="Content Placeholder 5">
            <a:extLst>
              <a:ext uri="{FF2B5EF4-FFF2-40B4-BE49-F238E27FC236}">
                <a16:creationId xmlns:a16="http://schemas.microsoft.com/office/drawing/2014/main" id="{C33989B2-AA41-1277-07F5-D5B2ACB0B83E}"/>
              </a:ext>
            </a:extLst>
          </p:cNvPr>
          <p:cNvSpPr>
            <a:spLocks noGrp="1"/>
          </p:cNvSpPr>
          <p:nvPr>
            <p:ph idx="1"/>
          </p:nvPr>
        </p:nvSpPr>
        <p:spPr/>
        <p:txBody>
          <a:bodyPr vert="horz" lIns="216000" tIns="180000" rIns="108000" bIns="108000" rtlCol="0" anchor="t">
            <a:normAutofit/>
          </a:bodyPr>
          <a:lstStyle/>
          <a:p>
            <a:r>
              <a:rPr lang="en-US"/>
              <a:t>BGB-11417, alone or in combination with </a:t>
            </a:r>
            <a:r>
              <a:rPr lang="en-US" err="1"/>
              <a:t>zanubrutinib</a:t>
            </a:r>
            <a:r>
              <a:rPr lang="en-US"/>
              <a:t>, was well tolerated</a:t>
            </a:r>
          </a:p>
          <a:p>
            <a:pPr lvl="1"/>
            <a:r>
              <a:rPr lang="en-US"/>
              <a:t>Dose escalation continues to 640 mg with only one DLT; MTD not achieved</a:t>
            </a:r>
            <a:endParaRPr lang="en-US">
              <a:cs typeface="Arial"/>
            </a:endParaRPr>
          </a:p>
          <a:p>
            <a:pPr lvl="1"/>
            <a:r>
              <a:rPr lang="en-US"/>
              <a:t>Grade ≥3 neutropenia and grade ≥2 diarrhea were uncommon and manageable</a:t>
            </a:r>
            <a:endParaRPr lang="en-US">
              <a:cs typeface="Arial"/>
            </a:endParaRPr>
          </a:p>
          <a:p>
            <a:pPr lvl="1"/>
            <a:r>
              <a:rPr lang="en-US"/>
              <a:t>Only one laboratory TLS was seen; TLS was mitigated by the prophylactic measures and ramp-up schedule</a:t>
            </a:r>
            <a:endParaRPr lang="en-US">
              <a:cs typeface="Arial"/>
            </a:endParaRPr>
          </a:p>
          <a:p>
            <a:r>
              <a:rPr lang="en-US"/>
              <a:t>Promising efficacy is seen in monotherapy and in combination with </a:t>
            </a:r>
            <a:r>
              <a:rPr lang="en-US" err="1"/>
              <a:t>zanubrutinib</a:t>
            </a:r>
            <a:r>
              <a:rPr lang="en-US"/>
              <a:t> in R/R and in TN CLL/SLL</a:t>
            </a:r>
            <a:endParaRPr lang="en-US">
              <a:cs typeface="Arial"/>
            </a:endParaRPr>
          </a:p>
          <a:p>
            <a:r>
              <a:rPr lang="en-US"/>
              <a:t>Based on ALC reduction, BGB-11417 may be ~5X as potent as </a:t>
            </a:r>
            <a:r>
              <a:rPr lang="en-US" err="1"/>
              <a:t>venetoclax</a:t>
            </a:r>
            <a:r>
              <a:rPr lang="en-US"/>
              <a:t> by dose</a:t>
            </a:r>
            <a:endParaRPr lang="en-US">
              <a:cs typeface="Arial"/>
            </a:endParaRPr>
          </a:p>
          <a:p>
            <a:r>
              <a:rPr lang="en-US"/>
              <a:t>MRD data are preliminary but appear promising</a:t>
            </a:r>
            <a:endParaRPr lang="en-US">
              <a:cs typeface="Arial"/>
            </a:endParaRPr>
          </a:p>
          <a:p>
            <a:r>
              <a:rPr lang="en-US"/>
              <a:t>A </a:t>
            </a:r>
            <a:r>
              <a:rPr lang="en-US" err="1"/>
              <a:t>venetoclax</a:t>
            </a:r>
            <a:r>
              <a:rPr lang="en-US"/>
              <a:t>-treated CLL/SLL cohort is recruiting</a:t>
            </a:r>
            <a:endParaRPr lang="en-US">
              <a:cs typeface="Arial"/>
            </a:endParaRPr>
          </a:p>
          <a:p>
            <a:endParaRPr lang="en-US"/>
          </a:p>
          <a:p>
            <a:endParaRPr lang="en-US"/>
          </a:p>
        </p:txBody>
      </p:sp>
    </p:spTree>
    <p:extLst>
      <p:ext uri="{BB962C8B-B14F-4D97-AF65-F5344CB8AC3E}">
        <p14:creationId xmlns:p14="http://schemas.microsoft.com/office/powerpoint/2010/main" val="2117769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AD63E48-67AE-504B-8F04-DE9381C6DC60}"/>
              </a:ext>
            </a:extLst>
          </p:cNvPr>
          <p:cNvSpPr>
            <a:spLocks noGrp="1"/>
          </p:cNvSpPr>
          <p:nvPr>
            <p:ph type="title"/>
          </p:nvPr>
        </p:nvSpPr>
        <p:spPr/>
        <p:txBody>
          <a:bodyPr/>
          <a:lstStyle/>
          <a:p>
            <a:r>
              <a:rPr lang="de-DE"/>
              <a:t>CAPTIVATE</a:t>
            </a:r>
          </a:p>
        </p:txBody>
      </p:sp>
      <p:sp>
        <p:nvSpPr>
          <p:cNvPr id="2" name="Textplatzhalter 1">
            <a:extLst>
              <a:ext uri="{FF2B5EF4-FFF2-40B4-BE49-F238E27FC236}">
                <a16:creationId xmlns:a16="http://schemas.microsoft.com/office/drawing/2014/main" id="{1B152C8C-8AFA-A648-AEBD-C90E20C273E5}"/>
              </a:ext>
            </a:extLst>
          </p:cNvPr>
          <p:cNvSpPr>
            <a:spLocks noGrp="1"/>
          </p:cNvSpPr>
          <p:nvPr>
            <p:ph type="body" idx="1"/>
          </p:nvPr>
        </p:nvSpPr>
        <p:spPr/>
        <p:txBody>
          <a:bodyPr/>
          <a:lstStyle/>
          <a:p>
            <a:r>
              <a:rPr lang="de-DE"/>
              <a:t>Treatment </a:t>
            </a:r>
            <a:r>
              <a:rPr lang="de-DE" err="1"/>
              <a:t>outcomes</a:t>
            </a:r>
            <a:r>
              <a:rPr lang="de-DE"/>
              <a:t> after </a:t>
            </a:r>
            <a:r>
              <a:rPr lang="de-DE" err="1"/>
              <a:t>undetectable</a:t>
            </a:r>
            <a:r>
              <a:rPr lang="de-DE"/>
              <a:t> MRD </a:t>
            </a:r>
            <a:r>
              <a:rPr lang="de-DE" err="1"/>
              <a:t>with</a:t>
            </a:r>
            <a:r>
              <a:rPr lang="de-DE"/>
              <a:t> 1L </a:t>
            </a:r>
            <a:r>
              <a:rPr lang="de-DE" err="1"/>
              <a:t>ibrutinib</a:t>
            </a:r>
            <a:r>
              <a:rPr lang="de-DE"/>
              <a:t> plus </a:t>
            </a:r>
            <a:r>
              <a:rPr lang="de-DE" err="1"/>
              <a:t>venetoclax</a:t>
            </a:r>
            <a:r>
              <a:rPr lang="de-DE"/>
              <a:t>: </a:t>
            </a:r>
            <a:r>
              <a:rPr lang="de-DE" err="1"/>
              <a:t>fixed</a:t>
            </a:r>
            <a:r>
              <a:rPr lang="de-DE"/>
              <a:t> </a:t>
            </a:r>
            <a:r>
              <a:rPr lang="de-DE" err="1"/>
              <a:t>duration</a:t>
            </a:r>
            <a:r>
              <a:rPr lang="de-DE"/>
              <a:t> </a:t>
            </a:r>
            <a:r>
              <a:rPr lang="de-DE" err="1"/>
              <a:t>treatment</a:t>
            </a:r>
            <a:r>
              <a:rPr lang="de-DE"/>
              <a:t> versus </a:t>
            </a:r>
            <a:r>
              <a:rPr lang="de-DE" err="1"/>
              <a:t>continued</a:t>
            </a:r>
            <a:r>
              <a:rPr lang="de-DE"/>
              <a:t> </a:t>
            </a:r>
            <a:r>
              <a:rPr lang="de-DE" err="1"/>
              <a:t>ibrutinib</a:t>
            </a:r>
            <a:endParaRPr lang="de-DE"/>
          </a:p>
        </p:txBody>
      </p:sp>
    </p:spTree>
    <p:extLst>
      <p:ext uri="{BB962C8B-B14F-4D97-AF65-F5344CB8AC3E}">
        <p14:creationId xmlns:p14="http://schemas.microsoft.com/office/powerpoint/2010/main" val="2951812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Arrow Connector 23">
            <a:extLst>
              <a:ext uri="{FF2B5EF4-FFF2-40B4-BE49-F238E27FC236}">
                <a16:creationId xmlns:a16="http://schemas.microsoft.com/office/drawing/2014/main" id="{6213C601-D221-7321-C277-AA748E735895}"/>
              </a:ext>
            </a:extLst>
          </p:cNvPr>
          <p:cNvCxnSpPr>
            <a:cxnSpLocks/>
            <a:stCxn id="10" idx="6"/>
            <a:endCxn id="11" idx="1"/>
          </p:cNvCxnSpPr>
          <p:nvPr/>
        </p:nvCxnSpPr>
        <p:spPr>
          <a:xfrm>
            <a:off x="5251971" y="3050935"/>
            <a:ext cx="575392" cy="0"/>
          </a:xfrm>
          <a:prstGeom prst="straightConnector1">
            <a:avLst/>
          </a:prstGeom>
          <a:ln w="28575">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0186429B-DED3-B6C4-EEF1-2A13924E1DA5}"/>
              </a:ext>
            </a:extLst>
          </p:cNvPr>
          <p:cNvSpPr>
            <a:spLocks noGrp="1"/>
          </p:cNvSpPr>
          <p:nvPr>
            <p:ph type="body" sz="quarter" idx="12"/>
          </p:nvPr>
        </p:nvSpPr>
        <p:spPr/>
        <p:txBody>
          <a:bodyPr/>
          <a:lstStyle/>
          <a:p>
            <a:r>
              <a:rPr lang="en-US"/>
              <a:t>An international, multicenter Phase 2 study evaluating 1L ibrutinib plus </a:t>
            </a:r>
            <a:r>
              <a:rPr lang="en-US" err="1"/>
              <a:t>venetoclax</a:t>
            </a:r>
            <a:r>
              <a:rPr lang="en-US"/>
              <a:t> in patients with treatment naïve CLL/SLL</a:t>
            </a:r>
          </a:p>
        </p:txBody>
      </p:sp>
      <p:sp>
        <p:nvSpPr>
          <p:cNvPr id="4" name="Title 3">
            <a:extLst>
              <a:ext uri="{FF2B5EF4-FFF2-40B4-BE49-F238E27FC236}">
                <a16:creationId xmlns:a16="http://schemas.microsoft.com/office/drawing/2014/main" id="{0B7B08CC-78DF-DDF1-843F-510BD2BC2C2B}"/>
              </a:ext>
            </a:extLst>
          </p:cNvPr>
          <p:cNvSpPr>
            <a:spLocks noGrp="1"/>
          </p:cNvSpPr>
          <p:nvPr>
            <p:ph type="title"/>
          </p:nvPr>
        </p:nvSpPr>
        <p:spPr/>
        <p:txBody>
          <a:bodyPr/>
          <a:lstStyle/>
          <a:p>
            <a:r>
              <a:rPr lang="en-US"/>
              <a:t>CAPTIVATE study design </a:t>
            </a:r>
          </a:p>
        </p:txBody>
      </p:sp>
      <p:sp>
        <p:nvSpPr>
          <p:cNvPr id="30" name="Footer Placeholder 29">
            <a:extLst>
              <a:ext uri="{FF2B5EF4-FFF2-40B4-BE49-F238E27FC236}">
                <a16:creationId xmlns:a16="http://schemas.microsoft.com/office/drawing/2014/main" id="{84454ED4-8BD4-AA69-A922-45EA222269D5}"/>
              </a:ext>
            </a:extLst>
          </p:cNvPr>
          <p:cNvSpPr>
            <a:spLocks noGrp="1"/>
          </p:cNvSpPr>
          <p:nvPr>
            <p:ph type="ftr" sz="quarter" idx="13"/>
          </p:nvPr>
        </p:nvSpPr>
        <p:spPr/>
        <p:txBody>
          <a:bodyPr/>
          <a:lstStyle/>
          <a:p>
            <a:r>
              <a:rPr lang="en-GB" baseline="30000" err="1"/>
              <a:t>a</a:t>
            </a:r>
            <a:r>
              <a:rPr lang="en-GB" err="1"/>
              <a:t>One</a:t>
            </a:r>
            <a:r>
              <a:rPr lang="en-GB"/>
              <a:t> cycle=28 days. </a:t>
            </a:r>
            <a:r>
              <a:rPr lang="en-GB" baseline="30000" err="1"/>
              <a:t>b</a:t>
            </a:r>
            <a:r>
              <a:rPr lang="en-GB" err="1"/>
              <a:t>During</a:t>
            </a:r>
            <a:r>
              <a:rPr lang="en-GB"/>
              <a:t> MRD status confirmation and </a:t>
            </a:r>
            <a:r>
              <a:rPr lang="en-GB" err="1"/>
              <a:t>tumor</a:t>
            </a:r>
            <a:r>
              <a:rPr lang="en-GB"/>
              <a:t> response assessment. </a:t>
            </a:r>
            <a:r>
              <a:rPr lang="en-GB" baseline="30000" err="1"/>
              <a:t>c</a:t>
            </a:r>
            <a:r>
              <a:rPr lang="en-GB" err="1"/>
              <a:t>Confirmed</a:t>
            </a:r>
            <a:r>
              <a:rPr lang="en-GB"/>
              <a:t> </a:t>
            </a:r>
            <a:r>
              <a:rPr lang="en-GB" err="1"/>
              <a:t>uMRD</a:t>
            </a:r>
            <a:r>
              <a:rPr lang="en-GB"/>
              <a:t> was defined as </a:t>
            </a:r>
            <a:r>
              <a:rPr lang="en-GB" err="1"/>
              <a:t>uMRD</a:t>
            </a:r>
            <a:r>
              <a:rPr lang="en-GB"/>
              <a:t> serially over at least 3 cycles in both peripheral blood and bone marrow. Patients who achieved confirmed </a:t>
            </a:r>
            <a:r>
              <a:rPr lang="en-GB" err="1"/>
              <a:t>uMRD</a:t>
            </a:r>
            <a:r>
              <a:rPr lang="en-GB"/>
              <a:t> with </a:t>
            </a:r>
            <a:r>
              <a:rPr lang="en-GB" err="1"/>
              <a:t>ibr</a:t>
            </a:r>
            <a:r>
              <a:rPr lang="en-GB"/>
              <a:t> + </a:t>
            </a:r>
            <a:r>
              <a:rPr lang="en-GB" err="1"/>
              <a:t>ven</a:t>
            </a:r>
            <a:r>
              <a:rPr lang="en-GB"/>
              <a:t> were randomly assigned 1:1 to double-blinded treatment with placebo or single-agent ibrutinib.</a:t>
            </a:r>
          </a:p>
          <a:p>
            <a:r>
              <a:rPr lang="en-GB" b="1"/>
              <a:t>CLL, </a:t>
            </a:r>
            <a:r>
              <a:rPr lang="en-GB"/>
              <a:t>chronic lymphocytic </a:t>
            </a:r>
            <a:r>
              <a:rPr lang="en-GB" err="1"/>
              <a:t>leukemia</a:t>
            </a:r>
            <a:r>
              <a:rPr lang="en-GB"/>
              <a:t>; </a:t>
            </a:r>
            <a:r>
              <a:rPr lang="en-GB" b="1"/>
              <a:t>SLL, </a:t>
            </a:r>
            <a:r>
              <a:rPr lang="en-GB"/>
              <a:t>small lymphocytic lymphoma; </a:t>
            </a:r>
            <a:r>
              <a:rPr lang="en-GB" b="1"/>
              <a:t>FD, </a:t>
            </a:r>
            <a:r>
              <a:rPr lang="en-GB"/>
              <a:t>fixed duration; </a:t>
            </a:r>
            <a:r>
              <a:rPr lang="en-GB" b="1" err="1"/>
              <a:t>Ibr</a:t>
            </a:r>
            <a:r>
              <a:rPr lang="en-GB" b="1"/>
              <a:t>,</a:t>
            </a:r>
            <a:r>
              <a:rPr lang="en-GB"/>
              <a:t> ibrutinib; </a:t>
            </a:r>
            <a:r>
              <a:rPr lang="en-GB" b="1"/>
              <a:t>MRD, </a:t>
            </a:r>
            <a:r>
              <a:rPr lang="en-GB"/>
              <a:t>minimal residual disease; </a:t>
            </a:r>
            <a:r>
              <a:rPr lang="en-GB" b="1"/>
              <a:t>Ven, </a:t>
            </a:r>
            <a:r>
              <a:rPr lang="en-GB" err="1"/>
              <a:t>venetoclax</a:t>
            </a:r>
            <a:r>
              <a:rPr lang="en-GB"/>
              <a:t>. </a:t>
            </a:r>
            <a:endParaRPr lang="en-GB" b="1"/>
          </a:p>
          <a:p>
            <a:r>
              <a:rPr lang="en-GB"/>
              <a:t>1. Tam CS et al. Blood. 2022;139:3278-3289. 2. Wierda, WG. J Clin Oncol, 2021;39:3853-3865.</a:t>
            </a:r>
          </a:p>
          <a:p>
            <a:r>
              <a:rPr lang="en-GB" b="1"/>
              <a:t>Allan et al, Abstract #92 presented at ASH 2022. </a:t>
            </a:r>
          </a:p>
        </p:txBody>
      </p:sp>
      <p:sp>
        <p:nvSpPr>
          <p:cNvPr id="6" name="Rectangle 5">
            <a:extLst>
              <a:ext uri="{FF2B5EF4-FFF2-40B4-BE49-F238E27FC236}">
                <a16:creationId xmlns:a16="http://schemas.microsoft.com/office/drawing/2014/main" id="{F0A9086D-C654-822B-AFE0-EE1F56F7F398}"/>
              </a:ext>
            </a:extLst>
          </p:cNvPr>
          <p:cNvSpPr/>
          <p:nvPr/>
        </p:nvSpPr>
        <p:spPr>
          <a:xfrm>
            <a:off x="907948" y="2432355"/>
            <a:ext cx="1342671" cy="12540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3 </a:t>
            </a:r>
            <a:r>
              <a:rPr lang="en-US" sz="1400" err="1"/>
              <a:t>cycles</a:t>
            </a:r>
            <a:r>
              <a:rPr lang="en-US" sz="1400" baseline="30000" err="1"/>
              <a:t>a</a:t>
            </a:r>
            <a:endParaRPr lang="en-US" sz="1400" baseline="30000"/>
          </a:p>
          <a:p>
            <a:pPr algn="ctr"/>
            <a:r>
              <a:rPr lang="en-US" sz="1400"/>
              <a:t>ibrutinib</a:t>
            </a:r>
          </a:p>
          <a:p>
            <a:pPr algn="ctr"/>
            <a:r>
              <a:rPr lang="en-US" sz="1400"/>
              <a:t>lead-in </a:t>
            </a:r>
          </a:p>
        </p:txBody>
      </p:sp>
      <p:sp>
        <p:nvSpPr>
          <p:cNvPr id="8" name="TextBox 7">
            <a:extLst>
              <a:ext uri="{FF2B5EF4-FFF2-40B4-BE49-F238E27FC236}">
                <a16:creationId xmlns:a16="http://schemas.microsoft.com/office/drawing/2014/main" id="{E2D4A870-5A73-B0D2-482E-7F299987BC4F}"/>
              </a:ext>
            </a:extLst>
          </p:cNvPr>
          <p:cNvSpPr txBox="1"/>
          <p:nvPr/>
        </p:nvSpPr>
        <p:spPr>
          <a:xfrm>
            <a:off x="312265" y="2436932"/>
            <a:ext cx="734102" cy="1232582"/>
          </a:xfrm>
          <a:prstGeom prst="rect">
            <a:avLst/>
          </a:prstGeom>
          <a:noFill/>
        </p:spPr>
        <p:txBody>
          <a:bodyPr wrap="square" rtlCol="0" anchor="ctr">
            <a:noAutofit/>
          </a:bodyPr>
          <a:lstStyle/>
          <a:p>
            <a:r>
              <a:rPr lang="en-US" sz="1400" b="1"/>
              <a:t>MRD</a:t>
            </a:r>
          </a:p>
        </p:txBody>
      </p:sp>
      <p:sp>
        <p:nvSpPr>
          <p:cNvPr id="9" name="Rectangle 8">
            <a:extLst>
              <a:ext uri="{FF2B5EF4-FFF2-40B4-BE49-F238E27FC236}">
                <a16:creationId xmlns:a16="http://schemas.microsoft.com/office/drawing/2014/main" id="{0B529757-FA57-56BF-AAB7-EAFD5DA6F374}"/>
              </a:ext>
            </a:extLst>
          </p:cNvPr>
          <p:cNvSpPr/>
          <p:nvPr/>
        </p:nvSpPr>
        <p:spPr>
          <a:xfrm>
            <a:off x="2896549" y="2432356"/>
            <a:ext cx="1342671" cy="12540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12 </a:t>
            </a:r>
            <a:r>
              <a:rPr lang="en-US" sz="1400" err="1"/>
              <a:t>cycles</a:t>
            </a:r>
            <a:r>
              <a:rPr lang="en-US" sz="1400" baseline="30000" err="1"/>
              <a:t>a</a:t>
            </a:r>
            <a:endParaRPr lang="en-US" sz="1400" baseline="30000"/>
          </a:p>
          <a:p>
            <a:pPr algn="ctr"/>
            <a:r>
              <a:rPr lang="en-US" sz="1400"/>
              <a:t>ibrutinib</a:t>
            </a:r>
          </a:p>
          <a:p>
            <a:pPr algn="ctr"/>
            <a:r>
              <a:rPr lang="en-US" sz="1400"/>
              <a:t>+ </a:t>
            </a:r>
            <a:r>
              <a:rPr lang="en-US" sz="1400" err="1"/>
              <a:t>venetoclax</a:t>
            </a:r>
            <a:r>
              <a:rPr lang="en-US" sz="1400"/>
              <a:t> </a:t>
            </a:r>
          </a:p>
        </p:txBody>
      </p:sp>
      <p:sp>
        <p:nvSpPr>
          <p:cNvPr id="10" name="Oval 9">
            <a:extLst>
              <a:ext uri="{FF2B5EF4-FFF2-40B4-BE49-F238E27FC236}">
                <a16:creationId xmlns:a16="http://schemas.microsoft.com/office/drawing/2014/main" id="{1F4921A1-9B55-712E-5146-5A44D22F57EA}"/>
              </a:ext>
            </a:extLst>
          </p:cNvPr>
          <p:cNvSpPr/>
          <p:nvPr/>
        </p:nvSpPr>
        <p:spPr>
          <a:xfrm>
            <a:off x="4351971" y="2600935"/>
            <a:ext cx="900000" cy="90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err="1"/>
              <a:t>Ibr</a:t>
            </a:r>
            <a:r>
              <a:rPr lang="en-US" sz="1400"/>
              <a:t> + Ven</a:t>
            </a:r>
          </a:p>
        </p:txBody>
      </p:sp>
      <p:sp>
        <p:nvSpPr>
          <p:cNvPr id="11" name="Rectangle 10">
            <a:extLst>
              <a:ext uri="{FF2B5EF4-FFF2-40B4-BE49-F238E27FC236}">
                <a16:creationId xmlns:a16="http://schemas.microsoft.com/office/drawing/2014/main" id="{31851251-3F6F-B7D9-82B1-F040266424E0}"/>
              </a:ext>
            </a:extLst>
          </p:cNvPr>
          <p:cNvSpPr/>
          <p:nvPr/>
        </p:nvSpPr>
        <p:spPr>
          <a:xfrm>
            <a:off x="5827363" y="2432355"/>
            <a:ext cx="534691" cy="12371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a:t>MRD-guided randomization</a:t>
            </a:r>
          </a:p>
        </p:txBody>
      </p:sp>
      <p:cxnSp>
        <p:nvCxnSpPr>
          <p:cNvPr id="23" name="Straight Arrow Connector 22">
            <a:extLst>
              <a:ext uri="{FF2B5EF4-FFF2-40B4-BE49-F238E27FC236}">
                <a16:creationId xmlns:a16="http://schemas.microsoft.com/office/drawing/2014/main" id="{E306053B-3A5F-CC8A-1C1A-F04F30C3E18C}"/>
              </a:ext>
            </a:extLst>
          </p:cNvPr>
          <p:cNvCxnSpPr>
            <a:cxnSpLocks/>
            <a:stCxn id="6" idx="3"/>
            <a:endCxn id="9" idx="1"/>
          </p:cNvCxnSpPr>
          <p:nvPr/>
        </p:nvCxnSpPr>
        <p:spPr>
          <a:xfrm>
            <a:off x="2250619" y="3059360"/>
            <a:ext cx="645930" cy="1"/>
          </a:xfrm>
          <a:prstGeom prst="straightConnector1">
            <a:avLst/>
          </a:prstGeom>
          <a:ln w="28575">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3CC17E14-82DB-428F-7DB5-C5E191F01B90}"/>
              </a:ext>
            </a:extLst>
          </p:cNvPr>
          <p:cNvCxnSpPr>
            <a:cxnSpLocks/>
            <a:stCxn id="11" idx="3"/>
          </p:cNvCxnSpPr>
          <p:nvPr/>
        </p:nvCxnSpPr>
        <p:spPr>
          <a:xfrm flipV="1">
            <a:off x="6362054" y="2459937"/>
            <a:ext cx="614548" cy="590998"/>
          </a:xfrm>
          <a:prstGeom prst="bentConnector3">
            <a:avLst>
              <a:gd name="adj1" fmla="val 50000"/>
            </a:avLst>
          </a:prstGeom>
          <a:ln w="28575">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FB7B7823-36F9-767B-15C0-7F7044546CEC}"/>
              </a:ext>
            </a:extLst>
          </p:cNvPr>
          <p:cNvCxnSpPr>
            <a:cxnSpLocks/>
            <a:stCxn id="11" idx="3"/>
          </p:cNvCxnSpPr>
          <p:nvPr/>
        </p:nvCxnSpPr>
        <p:spPr>
          <a:xfrm>
            <a:off x="6362054" y="3050935"/>
            <a:ext cx="614548" cy="531641"/>
          </a:xfrm>
          <a:prstGeom prst="bentConnector3">
            <a:avLst>
              <a:gd name="adj1" fmla="val 50000"/>
            </a:avLst>
          </a:prstGeom>
          <a:ln w="28575">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BA2474B-15AB-F2CC-31F0-0DCC71C6E83C}"/>
              </a:ext>
            </a:extLst>
          </p:cNvPr>
          <p:cNvSpPr txBox="1"/>
          <p:nvPr/>
        </p:nvSpPr>
        <p:spPr>
          <a:xfrm>
            <a:off x="416533" y="4775511"/>
            <a:ext cx="11367480" cy="814081"/>
          </a:xfrm>
          <a:prstGeom prst="rect">
            <a:avLst/>
          </a:prstGeom>
          <a:solidFill>
            <a:schemeClr val="bg2"/>
          </a:solidFill>
        </p:spPr>
        <p:txBody>
          <a:bodyPr wrap="square" rtlCol="0" anchor="ctr" anchorCtr="0">
            <a:noAutofit/>
          </a:bodyPr>
          <a:lstStyle/>
          <a:p>
            <a:r>
              <a:rPr lang="en-US" sz="1400"/>
              <a:t>The CAPTIVATE study comprises 2 cohorts: FD</a:t>
            </a:r>
            <a:r>
              <a:rPr lang="en-US" sz="1400" baseline="30000"/>
              <a:t>1</a:t>
            </a:r>
            <a:r>
              <a:rPr lang="en-US" sz="1400"/>
              <a:t> and MRD</a:t>
            </a:r>
            <a:r>
              <a:rPr lang="en-US" sz="1400" baseline="30000"/>
              <a:t>2</a:t>
            </a:r>
          </a:p>
          <a:p>
            <a:r>
              <a:rPr lang="en-US" sz="1400"/>
              <a:t>In the MRD cohort (reported here), after completion of </a:t>
            </a:r>
            <a:r>
              <a:rPr lang="en-US" sz="1400" err="1"/>
              <a:t>Ibr</a:t>
            </a:r>
            <a:r>
              <a:rPr lang="en-US" sz="1400"/>
              <a:t> +Ven, patients with confirmed </a:t>
            </a:r>
            <a:r>
              <a:rPr lang="en-US" sz="1400" err="1"/>
              <a:t>uMRD</a:t>
            </a:r>
            <a:r>
              <a:rPr lang="en-US" sz="1400" baseline="30000" err="1"/>
              <a:t>c</a:t>
            </a:r>
            <a:r>
              <a:rPr lang="en-US" sz="1400"/>
              <a:t> were randomly assigned to double-blind treatment with placebo (i.e., a fixed-duration regimen), or continued ibrutinib</a:t>
            </a:r>
          </a:p>
        </p:txBody>
      </p:sp>
      <p:sp>
        <p:nvSpPr>
          <p:cNvPr id="31" name="TextBox 30">
            <a:extLst>
              <a:ext uri="{FF2B5EF4-FFF2-40B4-BE49-F238E27FC236}">
                <a16:creationId xmlns:a16="http://schemas.microsoft.com/office/drawing/2014/main" id="{E1D09173-3737-BC29-CAF2-E5ACC8D5C74D}"/>
              </a:ext>
            </a:extLst>
          </p:cNvPr>
          <p:cNvSpPr txBox="1"/>
          <p:nvPr/>
        </p:nvSpPr>
        <p:spPr>
          <a:xfrm>
            <a:off x="4196059" y="2269664"/>
            <a:ext cx="1398277" cy="369332"/>
          </a:xfrm>
          <a:prstGeom prst="rect">
            <a:avLst/>
          </a:prstGeom>
          <a:noFill/>
        </p:spPr>
        <p:txBody>
          <a:bodyPr wrap="square" rtlCol="0">
            <a:spAutoFit/>
          </a:bodyPr>
          <a:lstStyle/>
          <a:p>
            <a:pPr algn="ctr"/>
            <a:r>
              <a:rPr lang="en-US"/>
              <a:t>+1 </a:t>
            </a:r>
            <a:r>
              <a:rPr lang="en-US" err="1"/>
              <a:t>cycle</a:t>
            </a:r>
            <a:r>
              <a:rPr lang="en-US" baseline="30000" err="1"/>
              <a:t>b</a:t>
            </a:r>
            <a:endParaRPr lang="en-US" baseline="30000"/>
          </a:p>
        </p:txBody>
      </p:sp>
      <p:grpSp>
        <p:nvGrpSpPr>
          <p:cNvPr id="27" name="Gruppieren 26">
            <a:extLst>
              <a:ext uri="{FF2B5EF4-FFF2-40B4-BE49-F238E27FC236}">
                <a16:creationId xmlns:a16="http://schemas.microsoft.com/office/drawing/2014/main" id="{E3ED6AF7-DD29-533D-A357-C3825B9B36EB}"/>
              </a:ext>
            </a:extLst>
          </p:cNvPr>
          <p:cNvGrpSpPr/>
          <p:nvPr/>
        </p:nvGrpSpPr>
        <p:grpSpPr>
          <a:xfrm>
            <a:off x="6976602" y="3167534"/>
            <a:ext cx="4713778" cy="858961"/>
            <a:chOff x="6979978" y="3045614"/>
            <a:chExt cx="4713778" cy="858961"/>
          </a:xfrm>
        </p:grpSpPr>
        <p:grpSp>
          <p:nvGrpSpPr>
            <p:cNvPr id="25" name="Gruppieren 24">
              <a:extLst>
                <a:ext uri="{FF2B5EF4-FFF2-40B4-BE49-F238E27FC236}">
                  <a16:creationId xmlns:a16="http://schemas.microsoft.com/office/drawing/2014/main" id="{AF00DE4A-83E6-2F06-E986-AC2D8A067CD0}"/>
                </a:ext>
              </a:extLst>
            </p:cNvPr>
            <p:cNvGrpSpPr/>
            <p:nvPr/>
          </p:nvGrpSpPr>
          <p:grpSpPr>
            <a:xfrm>
              <a:off x="6979978" y="3045614"/>
              <a:ext cx="4713778" cy="858961"/>
              <a:chOff x="6979978" y="3045614"/>
              <a:chExt cx="4713778" cy="858961"/>
            </a:xfrm>
          </p:grpSpPr>
          <p:sp>
            <p:nvSpPr>
              <p:cNvPr id="14" name="Rectangle 13">
                <a:extLst>
                  <a:ext uri="{FF2B5EF4-FFF2-40B4-BE49-F238E27FC236}">
                    <a16:creationId xmlns:a16="http://schemas.microsoft.com/office/drawing/2014/main" id="{8071F5CB-D917-0CCE-9502-90642AF17310}"/>
                  </a:ext>
                </a:extLst>
              </p:cNvPr>
              <p:cNvSpPr/>
              <p:nvPr/>
            </p:nvSpPr>
            <p:spPr>
              <a:xfrm>
                <a:off x="6979978" y="3045614"/>
                <a:ext cx="4713778" cy="8589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uppieren 21">
                <a:extLst>
                  <a:ext uri="{FF2B5EF4-FFF2-40B4-BE49-F238E27FC236}">
                    <a16:creationId xmlns:a16="http://schemas.microsoft.com/office/drawing/2014/main" id="{1F58479E-9898-D6FE-F96F-743786ED85B7}"/>
                  </a:ext>
                </a:extLst>
              </p:cNvPr>
              <p:cNvGrpSpPr/>
              <p:nvPr/>
            </p:nvGrpSpPr>
            <p:grpSpPr>
              <a:xfrm>
                <a:off x="9060280" y="3149650"/>
                <a:ext cx="2592000" cy="650888"/>
                <a:chOff x="9060280" y="3129710"/>
                <a:chExt cx="2592000" cy="650888"/>
              </a:xfrm>
            </p:grpSpPr>
            <p:sp>
              <p:nvSpPr>
                <p:cNvPr id="19" name="Rectangle 18">
                  <a:extLst>
                    <a:ext uri="{FF2B5EF4-FFF2-40B4-BE49-F238E27FC236}">
                      <a16:creationId xmlns:a16="http://schemas.microsoft.com/office/drawing/2014/main" id="{87CC94DA-02BF-09D0-5F8B-0C67CB0F46C9}"/>
                    </a:ext>
                  </a:extLst>
                </p:cNvPr>
                <p:cNvSpPr/>
                <p:nvPr/>
              </p:nvSpPr>
              <p:spPr>
                <a:xfrm>
                  <a:off x="9060280" y="3492598"/>
                  <a:ext cx="2592000" cy="28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Ibrutinib + </a:t>
                  </a:r>
                  <a:r>
                    <a:rPr lang="en-US" sz="1400" b="1" err="1"/>
                    <a:t>venetoclax</a:t>
                  </a:r>
                  <a:r>
                    <a:rPr lang="en-US" sz="1400" b="1"/>
                    <a:t> (n=32)</a:t>
                  </a:r>
                </a:p>
              </p:txBody>
            </p:sp>
            <p:sp>
              <p:nvSpPr>
                <p:cNvPr id="20" name="Rectangle 19">
                  <a:extLst>
                    <a:ext uri="{FF2B5EF4-FFF2-40B4-BE49-F238E27FC236}">
                      <a16:creationId xmlns:a16="http://schemas.microsoft.com/office/drawing/2014/main" id="{A8AF53D0-259D-D751-A707-B4334B752F2C}"/>
                    </a:ext>
                  </a:extLst>
                </p:cNvPr>
                <p:cNvSpPr/>
                <p:nvPr/>
              </p:nvSpPr>
              <p:spPr>
                <a:xfrm>
                  <a:off x="9060280" y="3129710"/>
                  <a:ext cx="2592000" cy="28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Ibrutinib (n=31)</a:t>
                  </a:r>
                </a:p>
              </p:txBody>
            </p:sp>
          </p:grpSp>
        </p:grpSp>
        <p:sp>
          <p:nvSpPr>
            <p:cNvPr id="16" name="TextBox 15">
              <a:extLst>
                <a:ext uri="{FF2B5EF4-FFF2-40B4-BE49-F238E27FC236}">
                  <a16:creationId xmlns:a16="http://schemas.microsoft.com/office/drawing/2014/main" id="{60C2324C-9A2C-767D-4AB4-8A41441DA205}"/>
                </a:ext>
              </a:extLst>
            </p:cNvPr>
            <p:cNvSpPr txBox="1"/>
            <p:nvPr/>
          </p:nvSpPr>
          <p:spPr>
            <a:xfrm>
              <a:off x="6979978" y="3229823"/>
              <a:ext cx="2264108" cy="461665"/>
            </a:xfrm>
            <a:prstGeom prst="rect">
              <a:avLst/>
            </a:prstGeom>
            <a:noFill/>
          </p:spPr>
          <p:txBody>
            <a:bodyPr wrap="square" lIns="36000" rtlCol="0">
              <a:spAutoFit/>
            </a:bodyPr>
            <a:lstStyle/>
            <a:p>
              <a:r>
                <a:rPr lang="en-US" sz="1200" b="1"/>
                <a:t>Unconfirmed </a:t>
              </a:r>
              <a:r>
                <a:rPr lang="en-US" sz="1200" b="1" err="1"/>
                <a:t>uMRD</a:t>
              </a:r>
              <a:endParaRPr lang="en-US" sz="1200" b="1"/>
            </a:p>
            <a:p>
              <a:r>
                <a:rPr lang="en-US" sz="1200"/>
                <a:t>Randomize 1:1 (open-label)</a:t>
              </a:r>
            </a:p>
          </p:txBody>
        </p:sp>
      </p:grpSp>
      <p:grpSp>
        <p:nvGrpSpPr>
          <p:cNvPr id="32" name="Gruppieren 31">
            <a:extLst>
              <a:ext uri="{FF2B5EF4-FFF2-40B4-BE49-F238E27FC236}">
                <a16:creationId xmlns:a16="http://schemas.microsoft.com/office/drawing/2014/main" id="{2B97A829-4E2F-B266-7219-176D82EFC5A1}"/>
              </a:ext>
            </a:extLst>
          </p:cNvPr>
          <p:cNvGrpSpPr/>
          <p:nvPr/>
        </p:nvGrpSpPr>
        <p:grpSpPr>
          <a:xfrm>
            <a:off x="6976602" y="2075375"/>
            <a:ext cx="4713778" cy="858961"/>
            <a:chOff x="6979978" y="3076094"/>
            <a:chExt cx="4713778" cy="858961"/>
          </a:xfrm>
        </p:grpSpPr>
        <p:grpSp>
          <p:nvGrpSpPr>
            <p:cNvPr id="33" name="Gruppieren 32">
              <a:extLst>
                <a:ext uri="{FF2B5EF4-FFF2-40B4-BE49-F238E27FC236}">
                  <a16:creationId xmlns:a16="http://schemas.microsoft.com/office/drawing/2014/main" id="{AA9090EC-BE83-078C-3653-7948AA7B510D}"/>
                </a:ext>
              </a:extLst>
            </p:cNvPr>
            <p:cNvGrpSpPr/>
            <p:nvPr/>
          </p:nvGrpSpPr>
          <p:grpSpPr>
            <a:xfrm>
              <a:off x="6979978" y="3076094"/>
              <a:ext cx="4713778" cy="858961"/>
              <a:chOff x="6979978" y="3076094"/>
              <a:chExt cx="4713778" cy="858961"/>
            </a:xfrm>
          </p:grpSpPr>
          <p:sp>
            <p:nvSpPr>
              <p:cNvPr id="35" name="Rectangle 13">
                <a:extLst>
                  <a:ext uri="{FF2B5EF4-FFF2-40B4-BE49-F238E27FC236}">
                    <a16:creationId xmlns:a16="http://schemas.microsoft.com/office/drawing/2014/main" id="{220CBC5B-89FB-9C90-57E2-EE103AAB0F46}"/>
                  </a:ext>
                </a:extLst>
              </p:cNvPr>
              <p:cNvSpPr/>
              <p:nvPr/>
            </p:nvSpPr>
            <p:spPr>
              <a:xfrm>
                <a:off x="6979978" y="3076094"/>
                <a:ext cx="4713778" cy="8589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uppieren 35">
                <a:extLst>
                  <a:ext uri="{FF2B5EF4-FFF2-40B4-BE49-F238E27FC236}">
                    <a16:creationId xmlns:a16="http://schemas.microsoft.com/office/drawing/2014/main" id="{97F506A5-A621-C791-DA01-D7D203297B9E}"/>
                  </a:ext>
                </a:extLst>
              </p:cNvPr>
              <p:cNvGrpSpPr/>
              <p:nvPr/>
            </p:nvGrpSpPr>
            <p:grpSpPr>
              <a:xfrm>
                <a:off x="9060280" y="3149650"/>
                <a:ext cx="2592000" cy="650888"/>
                <a:chOff x="9060280" y="3129710"/>
                <a:chExt cx="2592000" cy="650888"/>
              </a:xfrm>
            </p:grpSpPr>
            <p:sp>
              <p:nvSpPr>
                <p:cNvPr id="37" name="Rectangle 18">
                  <a:extLst>
                    <a:ext uri="{FF2B5EF4-FFF2-40B4-BE49-F238E27FC236}">
                      <a16:creationId xmlns:a16="http://schemas.microsoft.com/office/drawing/2014/main" id="{E1594758-B41C-8EDF-0EA2-51EFE6C5D99D}"/>
                    </a:ext>
                  </a:extLst>
                </p:cNvPr>
                <p:cNvSpPr/>
                <p:nvPr/>
              </p:nvSpPr>
              <p:spPr>
                <a:xfrm>
                  <a:off x="9060280" y="3492598"/>
                  <a:ext cx="2592000" cy="28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b="1"/>
                    <a:t>Ibrutinib (n=43)</a:t>
                  </a:r>
                </a:p>
              </p:txBody>
            </p:sp>
            <p:sp>
              <p:nvSpPr>
                <p:cNvPr id="38" name="Rectangle 19">
                  <a:extLst>
                    <a:ext uri="{FF2B5EF4-FFF2-40B4-BE49-F238E27FC236}">
                      <a16:creationId xmlns:a16="http://schemas.microsoft.com/office/drawing/2014/main" id="{3E53A6A3-A537-C53C-3702-8D8878025E2B}"/>
                    </a:ext>
                  </a:extLst>
                </p:cNvPr>
                <p:cNvSpPr/>
                <p:nvPr/>
              </p:nvSpPr>
              <p:spPr>
                <a:xfrm>
                  <a:off x="9060280" y="3129710"/>
                  <a:ext cx="2592000" cy="28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Placebo (n=43)</a:t>
                  </a:r>
                </a:p>
              </p:txBody>
            </p:sp>
          </p:grpSp>
        </p:grpSp>
        <p:sp>
          <p:nvSpPr>
            <p:cNvPr id="34" name="TextBox 15">
              <a:extLst>
                <a:ext uri="{FF2B5EF4-FFF2-40B4-BE49-F238E27FC236}">
                  <a16:creationId xmlns:a16="http://schemas.microsoft.com/office/drawing/2014/main" id="{3980D4F2-E678-DC36-5FD3-0D85E2976777}"/>
                </a:ext>
              </a:extLst>
            </p:cNvPr>
            <p:cNvSpPr txBox="1"/>
            <p:nvPr/>
          </p:nvSpPr>
          <p:spPr>
            <a:xfrm>
              <a:off x="6979978" y="3229823"/>
              <a:ext cx="2264108" cy="461665"/>
            </a:xfrm>
            <a:prstGeom prst="rect">
              <a:avLst/>
            </a:prstGeom>
            <a:noFill/>
          </p:spPr>
          <p:txBody>
            <a:bodyPr wrap="square" lIns="36000" rtlCol="0">
              <a:spAutoFit/>
            </a:bodyPr>
            <a:lstStyle/>
            <a:p>
              <a:r>
                <a:rPr lang="en-US" sz="1200" b="1"/>
                <a:t>Confirmed </a:t>
              </a:r>
              <a:r>
                <a:rPr lang="en-US" sz="1200" b="1" err="1"/>
                <a:t>uMRD</a:t>
              </a:r>
              <a:endParaRPr lang="en-US" sz="1200" b="1"/>
            </a:p>
            <a:p>
              <a:r>
                <a:rPr lang="en-US" sz="1200"/>
                <a:t>Randomize 1:1 (double-blind)</a:t>
              </a:r>
            </a:p>
          </p:txBody>
        </p:sp>
      </p:grpSp>
      <p:sp>
        <p:nvSpPr>
          <p:cNvPr id="21" name="Rectangle 20">
            <a:extLst>
              <a:ext uri="{FF2B5EF4-FFF2-40B4-BE49-F238E27FC236}">
                <a16:creationId xmlns:a16="http://schemas.microsoft.com/office/drawing/2014/main" id="{DB439AB2-E1D1-1C2A-A689-1A907AFAD8BD}"/>
              </a:ext>
            </a:extLst>
          </p:cNvPr>
          <p:cNvSpPr/>
          <p:nvPr/>
        </p:nvSpPr>
        <p:spPr>
          <a:xfrm>
            <a:off x="6860211" y="1997421"/>
            <a:ext cx="4923802" cy="1014869"/>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0726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69A3E95A-1DDA-6863-E6AB-C90F37AD426C}"/>
              </a:ext>
            </a:extLst>
          </p:cNvPr>
          <p:cNvSpPr/>
          <p:nvPr/>
        </p:nvSpPr>
        <p:spPr>
          <a:xfrm>
            <a:off x="1222375" y="1795462"/>
            <a:ext cx="1025525" cy="2795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2" name="Diagramm 1">
            <a:extLst>
              <a:ext uri="{FF2B5EF4-FFF2-40B4-BE49-F238E27FC236}">
                <a16:creationId xmlns:a16="http://schemas.microsoft.com/office/drawing/2014/main" id="{38657600-1957-30E6-9178-0F27E1A3DACD}"/>
              </a:ext>
            </a:extLst>
          </p:cNvPr>
          <p:cNvGraphicFramePr/>
          <p:nvPr>
            <p:extLst>
              <p:ext uri="{D42A27DB-BD31-4B8C-83A1-F6EECF244321}">
                <p14:modId xmlns:p14="http://schemas.microsoft.com/office/powerpoint/2010/main" val="2599711599"/>
              </p:ext>
            </p:extLst>
          </p:nvPr>
        </p:nvGraphicFramePr>
        <p:xfrm>
          <a:off x="402590" y="1658177"/>
          <a:ext cx="6560185" cy="3590098"/>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CE03A04A-731D-5BF0-90D3-A7A608562CE6}"/>
              </a:ext>
            </a:extLst>
          </p:cNvPr>
          <p:cNvSpPr>
            <a:spLocks noGrp="1"/>
          </p:cNvSpPr>
          <p:nvPr>
            <p:ph type="title"/>
          </p:nvPr>
        </p:nvSpPr>
        <p:spPr>
          <a:xfrm>
            <a:off x="416534" y="576395"/>
            <a:ext cx="11367479" cy="886397"/>
          </a:xfrm>
        </p:spPr>
        <p:txBody>
          <a:bodyPr/>
          <a:lstStyle/>
          <a:p>
            <a:r>
              <a:rPr lang="en-US"/>
              <a:t>Disease-free survival </a:t>
            </a:r>
          </a:p>
        </p:txBody>
      </p:sp>
      <p:sp>
        <p:nvSpPr>
          <p:cNvPr id="4" name="Footer Placeholder 3">
            <a:extLst>
              <a:ext uri="{FF2B5EF4-FFF2-40B4-BE49-F238E27FC236}">
                <a16:creationId xmlns:a16="http://schemas.microsoft.com/office/drawing/2014/main" id="{7A919C50-F949-3E62-7762-E314876FE554}"/>
              </a:ext>
            </a:extLst>
          </p:cNvPr>
          <p:cNvSpPr>
            <a:spLocks noGrp="1"/>
          </p:cNvSpPr>
          <p:nvPr>
            <p:ph type="ftr" sz="quarter" idx="10"/>
          </p:nvPr>
        </p:nvSpPr>
        <p:spPr/>
        <p:txBody>
          <a:bodyPr/>
          <a:lstStyle/>
          <a:p>
            <a:r>
              <a:rPr lang="en-GB" baseline="30000" err="1"/>
              <a:t>a</a:t>
            </a:r>
            <a:r>
              <a:rPr lang="en-GB" err="1"/>
              <a:t>DFS</a:t>
            </a:r>
            <a:r>
              <a:rPr lang="en-GB"/>
              <a:t> was defined as time from randomization to MRD relapse, PD per investigator assessment, or death, whichever occurred first.</a:t>
            </a:r>
          </a:p>
          <a:p>
            <a:r>
              <a:rPr lang="en-GB" b="1"/>
              <a:t>CI, </a:t>
            </a:r>
            <a:r>
              <a:rPr lang="en-GB"/>
              <a:t>confidence interval; </a:t>
            </a:r>
            <a:r>
              <a:rPr lang="en-GB" b="1"/>
              <a:t>DFS, </a:t>
            </a:r>
            <a:r>
              <a:rPr lang="en-GB"/>
              <a:t>disease-free survival, </a:t>
            </a:r>
            <a:r>
              <a:rPr lang="en-GB" b="1" err="1"/>
              <a:t>Ibr</a:t>
            </a:r>
            <a:r>
              <a:rPr lang="en-GB" b="1"/>
              <a:t>, </a:t>
            </a:r>
            <a:r>
              <a:rPr lang="en-GB"/>
              <a:t>ibrutinib; </a:t>
            </a:r>
            <a:r>
              <a:rPr lang="en-GB" b="1"/>
              <a:t>PD, </a:t>
            </a:r>
            <a:r>
              <a:rPr lang="en-GB"/>
              <a:t>progressive disease; </a:t>
            </a:r>
            <a:r>
              <a:rPr lang="en-GB" b="1" err="1"/>
              <a:t>uMRD</a:t>
            </a:r>
            <a:r>
              <a:rPr lang="en-GB" b="1"/>
              <a:t>,</a:t>
            </a:r>
            <a:r>
              <a:rPr lang="en-GB"/>
              <a:t> undetectable minimal residual disease; </a:t>
            </a:r>
            <a:r>
              <a:rPr lang="en-GB" b="1"/>
              <a:t>Ven, </a:t>
            </a:r>
            <a:r>
              <a:rPr lang="en-GB" err="1"/>
              <a:t>venetoclax</a:t>
            </a:r>
            <a:r>
              <a:rPr lang="en-GB"/>
              <a:t>. </a:t>
            </a:r>
          </a:p>
          <a:p>
            <a:r>
              <a:rPr lang="en-GB" b="1"/>
              <a:t>Allan et al, Abstract #92 presented at ASH 2022. </a:t>
            </a:r>
          </a:p>
        </p:txBody>
      </p:sp>
      <p:sp>
        <p:nvSpPr>
          <p:cNvPr id="7" name="TextBox 6">
            <a:extLst>
              <a:ext uri="{FF2B5EF4-FFF2-40B4-BE49-F238E27FC236}">
                <a16:creationId xmlns:a16="http://schemas.microsoft.com/office/drawing/2014/main" id="{14706232-5037-C8AF-D2C5-9D4C47488290}"/>
              </a:ext>
            </a:extLst>
          </p:cNvPr>
          <p:cNvSpPr txBox="1"/>
          <p:nvPr/>
        </p:nvSpPr>
        <p:spPr>
          <a:xfrm>
            <a:off x="8162925" y="1665288"/>
            <a:ext cx="3621088" cy="2116138"/>
          </a:xfrm>
          <a:prstGeom prst="rect">
            <a:avLst/>
          </a:prstGeom>
          <a:solidFill>
            <a:schemeClr val="bg2"/>
          </a:solidFill>
        </p:spPr>
        <p:txBody>
          <a:bodyPr wrap="square" lIns="108000" tIns="144000" rIns="91440" bIns="45720" rtlCol="0" anchor="t">
            <a:noAutofit/>
          </a:bodyPr>
          <a:lstStyle/>
          <a:p>
            <a:pPr marL="285750" indent="-285750">
              <a:spcAft>
                <a:spcPts val="600"/>
              </a:spcAft>
              <a:buClr>
                <a:schemeClr val="accent2"/>
              </a:buClr>
              <a:buFont typeface="Arial" panose="020B0604020202020204" pitchFamily="34" charset="0"/>
              <a:buChar char="•"/>
            </a:pPr>
            <a:r>
              <a:rPr lang="en-US" sz="1400"/>
              <a:t>3-year disease-free survival (DFS)</a:t>
            </a:r>
            <a:r>
              <a:rPr lang="en-US" sz="1400" baseline="30000"/>
              <a:t>a</a:t>
            </a:r>
            <a:r>
              <a:rPr lang="en-US" sz="1400"/>
              <a:t> rates remain </a:t>
            </a:r>
            <a:r>
              <a:rPr lang="en-US" sz="1400" b="1"/>
              <a:t>not </a:t>
            </a:r>
            <a:r>
              <a:rPr lang="en-US" sz="1400"/>
              <a:t>significantly different between confirmed </a:t>
            </a:r>
            <a:r>
              <a:rPr lang="en-US" sz="1400" err="1"/>
              <a:t>uMRD</a:t>
            </a:r>
            <a:r>
              <a:rPr lang="en-US" sz="1400"/>
              <a:t> treatment arms</a:t>
            </a:r>
          </a:p>
          <a:p>
            <a:pPr marL="285750" indent="-285750">
              <a:buClr>
                <a:schemeClr val="accent2"/>
              </a:buClr>
              <a:buFont typeface="Arial" panose="020B0604020202020204" pitchFamily="34" charset="0"/>
              <a:buChar char="•"/>
            </a:pPr>
            <a:r>
              <a:rPr lang="en-US" sz="1400"/>
              <a:t>A median 41 months after stopping treatment, the 3-year </a:t>
            </a:r>
            <a:r>
              <a:rPr lang="en-US" sz="1400" err="1"/>
              <a:t>DFS</a:t>
            </a:r>
            <a:r>
              <a:rPr lang="en-US" sz="1400" baseline="30000" err="1"/>
              <a:t>a</a:t>
            </a:r>
            <a:r>
              <a:rPr lang="en-US" sz="1400"/>
              <a:t> rate in the placebo arm remains similar to that in the ibrutinib arm (85% vs 93%)</a:t>
            </a:r>
            <a:endParaRPr lang="en-US" sz="1400">
              <a:cs typeface="Arial"/>
            </a:endParaRPr>
          </a:p>
        </p:txBody>
      </p:sp>
      <p:graphicFrame>
        <p:nvGraphicFramePr>
          <p:cNvPr id="10" name="Tabelle 7">
            <a:extLst>
              <a:ext uri="{FF2B5EF4-FFF2-40B4-BE49-F238E27FC236}">
                <a16:creationId xmlns:a16="http://schemas.microsoft.com/office/drawing/2014/main" id="{81400903-D4D1-D946-CF78-78AA55ABF1DD}"/>
              </a:ext>
            </a:extLst>
          </p:cNvPr>
          <p:cNvGraphicFramePr>
            <a:graphicFrameLocks noGrp="1"/>
          </p:cNvGraphicFramePr>
          <p:nvPr>
            <p:extLst>
              <p:ext uri="{D42A27DB-BD31-4B8C-83A1-F6EECF244321}">
                <p14:modId xmlns:p14="http://schemas.microsoft.com/office/powerpoint/2010/main" val="4203518443"/>
              </p:ext>
            </p:extLst>
          </p:nvPr>
        </p:nvGraphicFramePr>
        <p:xfrm>
          <a:off x="1173616" y="5133340"/>
          <a:ext cx="5610640" cy="924560"/>
        </p:xfrm>
        <a:graphic>
          <a:graphicData uri="http://schemas.openxmlformats.org/drawingml/2006/table">
            <a:tbl>
              <a:tblPr firstRow="1" bandRow="1">
                <a:tableStyleId>{5C22544A-7EE6-4342-B048-85BDC9FD1C3A}</a:tableStyleId>
              </a:tblPr>
              <a:tblGrid>
                <a:gridCol w="929800">
                  <a:extLst>
                    <a:ext uri="{9D8B030D-6E8A-4147-A177-3AD203B41FA5}">
                      <a16:colId xmlns:a16="http://schemas.microsoft.com/office/drawing/2014/main" val="1807915696"/>
                    </a:ext>
                  </a:extLst>
                </a:gridCol>
                <a:gridCol w="312056">
                  <a:extLst>
                    <a:ext uri="{9D8B030D-6E8A-4147-A177-3AD203B41FA5}">
                      <a16:colId xmlns:a16="http://schemas.microsoft.com/office/drawing/2014/main" val="3710520312"/>
                    </a:ext>
                  </a:extLst>
                </a:gridCol>
                <a:gridCol w="312056">
                  <a:extLst>
                    <a:ext uri="{9D8B030D-6E8A-4147-A177-3AD203B41FA5}">
                      <a16:colId xmlns:a16="http://schemas.microsoft.com/office/drawing/2014/main" val="3882861730"/>
                    </a:ext>
                  </a:extLst>
                </a:gridCol>
                <a:gridCol w="312056">
                  <a:extLst>
                    <a:ext uri="{9D8B030D-6E8A-4147-A177-3AD203B41FA5}">
                      <a16:colId xmlns:a16="http://schemas.microsoft.com/office/drawing/2014/main" val="3852208768"/>
                    </a:ext>
                  </a:extLst>
                </a:gridCol>
                <a:gridCol w="312056">
                  <a:extLst>
                    <a:ext uri="{9D8B030D-6E8A-4147-A177-3AD203B41FA5}">
                      <a16:colId xmlns:a16="http://schemas.microsoft.com/office/drawing/2014/main" val="1885958439"/>
                    </a:ext>
                  </a:extLst>
                </a:gridCol>
                <a:gridCol w="312056">
                  <a:extLst>
                    <a:ext uri="{9D8B030D-6E8A-4147-A177-3AD203B41FA5}">
                      <a16:colId xmlns:a16="http://schemas.microsoft.com/office/drawing/2014/main" val="1355009608"/>
                    </a:ext>
                  </a:extLst>
                </a:gridCol>
                <a:gridCol w="312056">
                  <a:extLst>
                    <a:ext uri="{9D8B030D-6E8A-4147-A177-3AD203B41FA5}">
                      <a16:colId xmlns:a16="http://schemas.microsoft.com/office/drawing/2014/main" val="4140763775"/>
                    </a:ext>
                  </a:extLst>
                </a:gridCol>
                <a:gridCol w="312056">
                  <a:extLst>
                    <a:ext uri="{9D8B030D-6E8A-4147-A177-3AD203B41FA5}">
                      <a16:colId xmlns:a16="http://schemas.microsoft.com/office/drawing/2014/main" val="1065970312"/>
                    </a:ext>
                  </a:extLst>
                </a:gridCol>
                <a:gridCol w="312056">
                  <a:extLst>
                    <a:ext uri="{9D8B030D-6E8A-4147-A177-3AD203B41FA5}">
                      <a16:colId xmlns:a16="http://schemas.microsoft.com/office/drawing/2014/main" val="2258513017"/>
                    </a:ext>
                  </a:extLst>
                </a:gridCol>
                <a:gridCol w="312056">
                  <a:extLst>
                    <a:ext uri="{9D8B030D-6E8A-4147-A177-3AD203B41FA5}">
                      <a16:colId xmlns:a16="http://schemas.microsoft.com/office/drawing/2014/main" val="674346388"/>
                    </a:ext>
                  </a:extLst>
                </a:gridCol>
                <a:gridCol w="312056">
                  <a:extLst>
                    <a:ext uri="{9D8B030D-6E8A-4147-A177-3AD203B41FA5}">
                      <a16:colId xmlns:a16="http://schemas.microsoft.com/office/drawing/2014/main" val="1656594308"/>
                    </a:ext>
                  </a:extLst>
                </a:gridCol>
                <a:gridCol w="312056">
                  <a:extLst>
                    <a:ext uri="{9D8B030D-6E8A-4147-A177-3AD203B41FA5}">
                      <a16:colId xmlns:a16="http://schemas.microsoft.com/office/drawing/2014/main" val="1929774091"/>
                    </a:ext>
                  </a:extLst>
                </a:gridCol>
                <a:gridCol w="312056">
                  <a:extLst>
                    <a:ext uri="{9D8B030D-6E8A-4147-A177-3AD203B41FA5}">
                      <a16:colId xmlns:a16="http://schemas.microsoft.com/office/drawing/2014/main" val="51683927"/>
                    </a:ext>
                  </a:extLst>
                </a:gridCol>
                <a:gridCol w="312056">
                  <a:extLst>
                    <a:ext uri="{9D8B030D-6E8A-4147-A177-3AD203B41FA5}">
                      <a16:colId xmlns:a16="http://schemas.microsoft.com/office/drawing/2014/main" val="1070427318"/>
                    </a:ext>
                  </a:extLst>
                </a:gridCol>
                <a:gridCol w="312056">
                  <a:extLst>
                    <a:ext uri="{9D8B030D-6E8A-4147-A177-3AD203B41FA5}">
                      <a16:colId xmlns:a16="http://schemas.microsoft.com/office/drawing/2014/main" val="133750373"/>
                    </a:ext>
                  </a:extLst>
                </a:gridCol>
                <a:gridCol w="312056">
                  <a:extLst>
                    <a:ext uri="{9D8B030D-6E8A-4147-A177-3AD203B41FA5}">
                      <a16:colId xmlns:a16="http://schemas.microsoft.com/office/drawing/2014/main" val="2143906288"/>
                    </a:ext>
                  </a:extLst>
                </a:gridCol>
              </a:tblGrid>
              <a:tr h="256822">
                <a:tc gridSpan="16">
                  <a:txBody>
                    <a:bodyPr/>
                    <a:lstStyle/>
                    <a:p>
                      <a:pPr algn="l"/>
                      <a:r>
                        <a:rPr lang="de-DE" sz="900"/>
                        <a:t>No. patients at risk</a:t>
                      </a:r>
                    </a:p>
                  </a:txBody>
                  <a:tcPr anchor="ctr"/>
                </a:tc>
                <a:tc hMerge="1">
                  <a:txBody>
                    <a:bodyPr/>
                    <a:lstStyle/>
                    <a:p>
                      <a:pPr algn="l"/>
                      <a:endParaRPr lang="de-DE" sz="900"/>
                    </a:p>
                  </a:txBody>
                  <a:tcPr anchor="ctr"/>
                </a:tc>
                <a:tc hMerge="1">
                  <a:txBody>
                    <a:bodyPr/>
                    <a:lstStyle/>
                    <a:p>
                      <a:pPr algn="l"/>
                      <a:endParaRPr lang="de-DE" sz="900"/>
                    </a:p>
                  </a:txBody>
                  <a:tcPr anchor="ctr"/>
                </a:tc>
                <a:tc hMerge="1">
                  <a:txBody>
                    <a:bodyPr/>
                    <a:lstStyle/>
                    <a:p>
                      <a:pPr algn="l"/>
                      <a:endParaRPr lang="de-DE" sz="900"/>
                    </a:p>
                  </a:txBody>
                  <a:tcPr anchor="ctr"/>
                </a:tc>
                <a:tc hMerge="1">
                  <a:txBody>
                    <a:bodyPr/>
                    <a:lstStyle/>
                    <a:p>
                      <a:pPr algn="l"/>
                      <a:endParaRPr lang="de-DE" sz="900"/>
                    </a:p>
                  </a:txBody>
                  <a:tcPr anchor="ctr"/>
                </a:tc>
                <a:tc hMerge="1">
                  <a:txBody>
                    <a:bodyPr/>
                    <a:lstStyle/>
                    <a:p>
                      <a:pPr algn="l"/>
                      <a:endParaRPr lang="de-DE" sz="900"/>
                    </a:p>
                  </a:txBody>
                  <a:tcPr anchor="ctr"/>
                </a:tc>
                <a:tc hMerge="1">
                  <a:txBody>
                    <a:bodyPr/>
                    <a:lstStyle/>
                    <a:p>
                      <a:pPr algn="l"/>
                      <a:endParaRPr lang="de-DE" sz="900"/>
                    </a:p>
                  </a:txBody>
                  <a:tcPr anchor="ctr"/>
                </a:tc>
                <a:tc hMerge="1">
                  <a:txBody>
                    <a:bodyPr/>
                    <a:lstStyle/>
                    <a:p>
                      <a:pPr algn="l"/>
                      <a:endParaRPr lang="de-DE" sz="900"/>
                    </a:p>
                  </a:txBody>
                  <a:tcPr anchor="ctr"/>
                </a:tc>
                <a:tc hMerge="1">
                  <a:txBody>
                    <a:bodyPr/>
                    <a:lstStyle/>
                    <a:p>
                      <a:pPr algn="l"/>
                      <a:endParaRPr lang="de-DE" sz="900"/>
                    </a:p>
                  </a:txBody>
                  <a:tcPr anchor="ctr"/>
                </a:tc>
                <a:tc hMerge="1">
                  <a:txBody>
                    <a:bodyPr/>
                    <a:lstStyle/>
                    <a:p>
                      <a:pPr algn="l"/>
                      <a:endParaRPr lang="de-DE" sz="900"/>
                    </a:p>
                  </a:txBody>
                  <a:tcPr anchor="ctr"/>
                </a:tc>
                <a:tc hMerge="1">
                  <a:txBody>
                    <a:bodyPr/>
                    <a:lstStyle/>
                    <a:p>
                      <a:pPr algn="l"/>
                      <a:endParaRPr lang="de-DE" sz="900"/>
                    </a:p>
                  </a:txBody>
                  <a:tcPr anchor="ctr"/>
                </a:tc>
                <a:tc hMerge="1">
                  <a:txBody>
                    <a:bodyPr/>
                    <a:lstStyle/>
                    <a:p>
                      <a:pPr algn="l"/>
                      <a:endParaRPr lang="de-DE" sz="900"/>
                    </a:p>
                  </a:txBody>
                  <a:tcPr anchor="ctr"/>
                </a:tc>
                <a:tc hMerge="1">
                  <a:txBody>
                    <a:bodyPr/>
                    <a:lstStyle/>
                    <a:p>
                      <a:pPr algn="l"/>
                      <a:endParaRPr lang="de-DE" sz="900"/>
                    </a:p>
                  </a:txBody>
                  <a:tcPr anchor="ctr"/>
                </a:tc>
                <a:tc hMerge="1">
                  <a:txBody>
                    <a:bodyPr/>
                    <a:lstStyle/>
                    <a:p>
                      <a:pPr algn="l"/>
                      <a:endParaRPr lang="de-DE" sz="900"/>
                    </a:p>
                  </a:txBody>
                  <a:tcPr anchor="ctr"/>
                </a:tc>
                <a:tc hMerge="1">
                  <a:txBody>
                    <a:bodyPr/>
                    <a:lstStyle/>
                    <a:p>
                      <a:pPr algn="l"/>
                      <a:endParaRPr lang="de-DE" sz="900"/>
                    </a:p>
                  </a:txBody>
                  <a:tcPr anchor="ctr"/>
                </a:tc>
                <a:tc hMerge="1">
                  <a:txBody>
                    <a:bodyPr/>
                    <a:lstStyle/>
                    <a:p>
                      <a:pPr algn="l"/>
                      <a:endParaRPr lang="de-DE" sz="900"/>
                    </a:p>
                  </a:txBody>
                  <a:tcPr anchor="ctr"/>
                </a:tc>
                <a:extLst>
                  <a:ext uri="{0D108BD9-81ED-4DB2-BD59-A6C34878D82A}">
                    <a16:rowId xmlns:a16="http://schemas.microsoft.com/office/drawing/2014/main" val="666443360"/>
                  </a:ext>
                </a:extLst>
              </a:tr>
              <a:tr h="333869">
                <a:tc>
                  <a:txBody>
                    <a:bodyPr/>
                    <a:lstStyle/>
                    <a:p>
                      <a:pPr algn="l"/>
                      <a:r>
                        <a:rPr lang="de-DE" sz="900" b="1">
                          <a:solidFill>
                            <a:schemeClr val="bg1"/>
                          </a:solidFill>
                        </a:rPr>
                        <a:t>Ibrutinib</a:t>
                      </a:r>
                    </a:p>
                  </a:txBody>
                  <a:tcPr anchor="ctr">
                    <a:solidFill>
                      <a:schemeClr val="accent4"/>
                    </a:solidFill>
                  </a:tcPr>
                </a:tc>
                <a:tc>
                  <a:txBody>
                    <a:bodyPr/>
                    <a:lstStyle/>
                    <a:p>
                      <a:pPr algn="ctr"/>
                      <a:r>
                        <a:rPr lang="de-DE" sz="900"/>
                        <a:t>43</a:t>
                      </a:r>
                    </a:p>
                  </a:txBody>
                  <a:tcPr anchor="ctr"/>
                </a:tc>
                <a:tc>
                  <a:txBody>
                    <a:bodyPr/>
                    <a:lstStyle/>
                    <a:p>
                      <a:pPr algn="ctr"/>
                      <a:r>
                        <a:rPr lang="de-DE" sz="900"/>
                        <a:t>43</a:t>
                      </a:r>
                    </a:p>
                  </a:txBody>
                  <a:tcPr anchor="ctr"/>
                </a:tc>
                <a:tc>
                  <a:txBody>
                    <a:bodyPr/>
                    <a:lstStyle/>
                    <a:p>
                      <a:pPr algn="ctr"/>
                      <a:r>
                        <a:rPr lang="de-DE" sz="900"/>
                        <a:t>42</a:t>
                      </a:r>
                    </a:p>
                  </a:txBody>
                  <a:tcPr anchor="ctr"/>
                </a:tc>
                <a:tc>
                  <a:txBody>
                    <a:bodyPr/>
                    <a:lstStyle/>
                    <a:p>
                      <a:pPr algn="ctr"/>
                      <a:r>
                        <a:rPr lang="de-DE" sz="900"/>
                        <a:t>42</a:t>
                      </a:r>
                    </a:p>
                  </a:txBody>
                  <a:tcPr anchor="ctr"/>
                </a:tc>
                <a:tc>
                  <a:txBody>
                    <a:bodyPr/>
                    <a:lstStyle/>
                    <a:p>
                      <a:pPr algn="ctr"/>
                      <a:r>
                        <a:rPr lang="de-DE" sz="900"/>
                        <a:t>42</a:t>
                      </a:r>
                    </a:p>
                  </a:txBody>
                  <a:tcPr anchor="ctr"/>
                </a:tc>
                <a:tc>
                  <a:txBody>
                    <a:bodyPr/>
                    <a:lstStyle/>
                    <a:p>
                      <a:pPr algn="ctr"/>
                      <a:r>
                        <a:rPr lang="de-DE" sz="900"/>
                        <a:t>42</a:t>
                      </a:r>
                    </a:p>
                  </a:txBody>
                  <a:tcPr anchor="ctr"/>
                </a:tc>
                <a:tc>
                  <a:txBody>
                    <a:bodyPr/>
                    <a:lstStyle/>
                    <a:p>
                      <a:pPr algn="ctr"/>
                      <a:r>
                        <a:rPr lang="de-DE" sz="900"/>
                        <a:t>42</a:t>
                      </a:r>
                    </a:p>
                  </a:txBody>
                  <a:tcPr anchor="ctr"/>
                </a:tc>
                <a:tc>
                  <a:txBody>
                    <a:bodyPr/>
                    <a:lstStyle/>
                    <a:p>
                      <a:pPr algn="ctr"/>
                      <a:r>
                        <a:rPr lang="de-DE" sz="900"/>
                        <a:t>42</a:t>
                      </a:r>
                    </a:p>
                  </a:txBody>
                  <a:tcPr anchor="ctr"/>
                </a:tc>
                <a:tc>
                  <a:txBody>
                    <a:bodyPr/>
                    <a:lstStyle/>
                    <a:p>
                      <a:pPr algn="ctr"/>
                      <a:r>
                        <a:rPr lang="de-DE" sz="900"/>
                        <a:t>42</a:t>
                      </a:r>
                    </a:p>
                  </a:txBody>
                  <a:tcPr anchor="ctr"/>
                </a:tc>
                <a:tc>
                  <a:txBody>
                    <a:bodyPr/>
                    <a:lstStyle/>
                    <a:p>
                      <a:pPr algn="ctr"/>
                      <a:r>
                        <a:rPr lang="de-DE" sz="900"/>
                        <a:t>42</a:t>
                      </a:r>
                    </a:p>
                  </a:txBody>
                  <a:tcPr anchor="ctr"/>
                </a:tc>
                <a:tc>
                  <a:txBody>
                    <a:bodyPr/>
                    <a:lstStyle/>
                    <a:p>
                      <a:pPr algn="ctr"/>
                      <a:r>
                        <a:rPr lang="de-DE" sz="900"/>
                        <a:t>39</a:t>
                      </a:r>
                    </a:p>
                  </a:txBody>
                  <a:tcPr anchor="ctr"/>
                </a:tc>
                <a:tc>
                  <a:txBody>
                    <a:bodyPr/>
                    <a:lstStyle/>
                    <a:p>
                      <a:pPr algn="ctr"/>
                      <a:r>
                        <a:rPr lang="de-DE" sz="900"/>
                        <a:t>38</a:t>
                      </a:r>
                    </a:p>
                  </a:txBody>
                  <a:tcPr anchor="ctr"/>
                </a:tc>
                <a:tc>
                  <a:txBody>
                    <a:bodyPr/>
                    <a:lstStyle/>
                    <a:p>
                      <a:pPr algn="ctr"/>
                      <a:r>
                        <a:rPr lang="de-DE" sz="900"/>
                        <a:t>35</a:t>
                      </a:r>
                    </a:p>
                  </a:txBody>
                  <a:tcPr anchor="ctr"/>
                </a:tc>
                <a:tc>
                  <a:txBody>
                    <a:bodyPr/>
                    <a:lstStyle/>
                    <a:p>
                      <a:pPr algn="ctr"/>
                      <a:r>
                        <a:rPr lang="de-DE" sz="900"/>
                        <a:t>8</a:t>
                      </a:r>
                    </a:p>
                  </a:txBody>
                  <a:tcPr anchor="ctr"/>
                </a:tc>
                <a:tc>
                  <a:txBody>
                    <a:bodyPr/>
                    <a:lstStyle/>
                    <a:p>
                      <a:pPr algn="ctr"/>
                      <a:r>
                        <a:rPr lang="de-DE" sz="900"/>
                        <a:t>5</a:t>
                      </a:r>
                    </a:p>
                  </a:txBody>
                  <a:tcPr anchor="ctr"/>
                </a:tc>
                <a:extLst>
                  <a:ext uri="{0D108BD9-81ED-4DB2-BD59-A6C34878D82A}">
                    <a16:rowId xmlns:a16="http://schemas.microsoft.com/office/drawing/2014/main" val="2571221205"/>
                  </a:ext>
                </a:extLst>
              </a:tr>
              <a:tr h="333869">
                <a:tc>
                  <a:txBody>
                    <a:bodyPr/>
                    <a:lstStyle/>
                    <a:p>
                      <a:pPr algn="l"/>
                      <a:r>
                        <a:rPr lang="de-DE" sz="900" b="1">
                          <a:solidFill>
                            <a:schemeClr val="bg1"/>
                          </a:solidFill>
                        </a:rPr>
                        <a:t>Placebo</a:t>
                      </a:r>
                    </a:p>
                  </a:txBody>
                  <a:tcPr anchor="ctr">
                    <a:solidFill>
                      <a:schemeClr val="bg1">
                        <a:lumMod val="50000"/>
                      </a:schemeClr>
                    </a:solidFill>
                  </a:tcPr>
                </a:tc>
                <a:tc>
                  <a:txBody>
                    <a:bodyPr/>
                    <a:lstStyle/>
                    <a:p>
                      <a:pPr algn="ctr"/>
                      <a:r>
                        <a:rPr lang="de-DE" sz="900"/>
                        <a:t>43</a:t>
                      </a:r>
                    </a:p>
                  </a:txBody>
                  <a:tcPr anchor="ctr"/>
                </a:tc>
                <a:tc>
                  <a:txBody>
                    <a:bodyPr/>
                    <a:lstStyle/>
                    <a:p>
                      <a:pPr algn="ctr"/>
                      <a:r>
                        <a:rPr lang="de-DE" sz="900"/>
                        <a:t>42</a:t>
                      </a:r>
                    </a:p>
                  </a:txBody>
                  <a:tcPr anchor="ctr"/>
                </a:tc>
                <a:tc>
                  <a:txBody>
                    <a:bodyPr/>
                    <a:lstStyle/>
                    <a:p>
                      <a:pPr algn="ctr"/>
                      <a:r>
                        <a:rPr lang="de-DE" sz="900"/>
                        <a:t>41</a:t>
                      </a:r>
                    </a:p>
                  </a:txBody>
                  <a:tcPr anchor="ctr"/>
                </a:tc>
                <a:tc>
                  <a:txBody>
                    <a:bodyPr/>
                    <a:lstStyle/>
                    <a:p>
                      <a:pPr algn="ctr"/>
                      <a:r>
                        <a:rPr lang="de-DE" sz="900"/>
                        <a:t>41</a:t>
                      </a:r>
                    </a:p>
                  </a:txBody>
                  <a:tcPr anchor="ctr"/>
                </a:tc>
                <a:tc>
                  <a:txBody>
                    <a:bodyPr/>
                    <a:lstStyle/>
                    <a:p>
                      <a:pPr algn="ctr"/>
                      <a:r>
                        <a:rPr lang="de-DE" sz="900"/>
                        <a:t>41</a:t>
                      </a:r>
                    </a:p>
                  </a:txBody>
                  <a:tcPr anchor="ctr"/>
                </a:tc>
                <a:tc>
                  <a:txBody>
                    <a:bodyPr/>
                    <a:lstStyle/>
                    <a:p>
                      <a:pPr algn="ctr"/>
                      <a:r>
                        <a:rPr lang="de-DE" sz="900"/>
                        <a:t>41</a:t>
                      </a:r>
                    </a:p>
                  </a:txBody>
                  <a:tcPr anchor="ctr"/>
                </a:tc>
                <a:tc>
                  <a:txBody>
                    <a:bodyPr/>
                    <a:lstStyle/>
                    <a:p>
                      <a:pPr algn="ctr"/>
                      <a:r>
                        <a:rPr lang="de-DE" sz="900"/>
                        <a:t>39</a:t>
                      </a:r>
                    </a:p>
                  </a:txBody>
                  <a:tcPr anchor="ctr"/>
                </a:tc>
                <a:tc>
                  <a:txBody>
                    <a:bodyPr/>
                    <a:lstStyle/>
                    <a:p>
                      <a:pPr algn="ctr"/>
                      <a:r>
                        <a:rPr lang="de-DE" sz="900"/>
                        <a:t>39</a:t>
                      </a:r>
                    </a:p>
                  </a:txBody>
                  <a:tcPr anchor="ctr"/>
                </a:tc>
                <a:tc>
                  <a:txBody>
                    <a:bodyPr/>
                    <a:lstStyle/>
                    <a:p>
                      <a:pPr algn="ctr"/>
                      <a:r>
                        <a:rPr lang="de-DE" sz="900"/>
                        <a:t>39</a:t>
                      </a:r>
                    </a:p>
                  </a:txBody>
                  <a:tcPr anchor="ctr"/>
                </a:tc>
                <a:tc>
                  <a:txBody>
                    <a:bodyPr/>
                    <a:lstStyle/>
                    <a:p>
                      <a:pPr algn="ctr"/>
                      <a:r>
                        <a:rPr lang="de-DE" sz="900"/>
                        <a:t>39</a:t>
                      </a:r>
                    </a:p>
                  </a:txBody>
                  <a:tcPr anchor="ctr"/>
                </a:tc>
                <a:tc>
                  <a:txBody>
                    <a:bodyPr/>
                    <a:lstStyle/>
                    <a:p>
                      <a:pPr algn="ctr"/>
                      <a:r>
                        <a:rPr lang="de-DE" sz="900"/>
                        <a:t>34</a:t>
                      </a:r>
                    </a:p>
                  </a:txBody>
                  <a:tcPr anchor="ctr"/>
                </a:tc>
                <a:tc>
                  <a:txBody>
                    <a:bodyPr/>
                    <a:lstStyle/>
                    <a:p>
                      <a:pPr algn="ctr"/>
                      <a:r>
                        <a:rPr lang="de-DE" sz="900"/>
                        <a:t>32</a:t>
                      </a:r>
                    </a:p>
                  </a:txBody>
                  <a:tcPr anchor="ctr"/>
                </a:tc>
                <a:tc>
                  <a:txBody>
                    <a:bodyPr/>
                    <a:lstStyle/>
                    <a:p>
                      <a:pPr algn="ctr"/>
                      <a:r>
                        <a:rPr lang="de-DE" sz="900"/>
                        <a:t>27</a:t>
                      </a:r>
                    </a:p>
                  </a:txBody>
                  <a:tcPr anchor="ctr"/>
                </a:tc>
                <a:tc>
                  <a:txBody>
                    <a:bodyPr/>
                    <a:lstStyle/>
                    <a:p>
                      <a:pPr algn="ctr"/>
                      <a:r>
                        <a:rPr lang="de-DE" sz="900"/>
                        <a:t>4</a:t>
                      </a:r>
                    </a:p>
                  </a:txBody>
                  <a:tcPr anchor="ctr"/>
                </a:tc>
                <a:tc>
                  <a:txBody>
                    <a:bodyPr/>
                    <a:lstStyle/>
                    <a:p>
                      <a:pPr algn="ctr"/>
                      <a:r>
                        <a:rPr lang="de-DE" sz="900"/>
                        <a:t>0</a:t>
                      </a:r>
                    </a:p>
                  </a:txBody>
                  <a:tcPr anchor="ctr"/>
                </a:tc>
                <a:extLst>
                  <a:ext uri="{0D108BD9-81ED-4DB2-BD59-A6C34878D82A}">
                    <a16:rowId xmlns:a16="http://schemas.microsoft.com/office/drawing/2014/main" val="4097924536"/>
                  </a:ext>
                </a:extLst>
              </a:tr>
            </a:tbl>
          </a:graphicData>
        </a:graphic>
      </p:graphicFrame>
      <p:cxnSp>
        <p:nvCxnSpPr>
          <p:cNvPr id="13" name="Gerader Verbinder 12">
            <a:extLst>
              <a:ext uri="{FF2B5EF4-FFF2-40B4-BE49-F238E27FC236}">
                <a16:creationId xmlns:a16="http://schemas.microsoft.com/office/drawing/2014/main" id="{051726B7-B9CC-3397-9BB2-860E94AB1298}"/>
              </a:ext>
            </a:extLst>
          </p:cNvPr>
          <p:cNvCxnSpPr/>
          <p:nvPr/>
        </p:nvCxnSpPr>
        <p:spPr>
          <a:xfrm flipV="1">
            <a:off x="2247900" y="1784350"/>
            <a:ext cx="0" cy="28067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F637FC87-1810-E184-88E3-C9EEEF7BDFF9}"/>
              </a:ext>
            </a:extLst>
          </p:cNvPr>
          <p:cNvCxnSpPr/>
          <p:nvPr/>
        </p:nvCxnSpPr>
        <p:spPr>
          <a:xfrm flipV="1">
            <a:off x="3489325" y="1784350"/>
            <a:ext cx="0" cy="28067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FA069663-03CB-30F5-32D3-776477AFA8B8}"/>
              </a:ext>
            </a:extLst>
          </p:cNvPr>
          <p:cNvCxnSpPr/>
          <p:nvPr/>
        </p:nvCxnSpPr>
        <p:spPr>
          <a:xfrm flipV="1">
            <a:off x="5965825" y="1784350"/>
            <a:ext cx="0" cy="28067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1E446063-435C-99C1-8894-0D40E3BFE928}"/>
              </a:ext>
            </a:extLst>
          </p:cNvPr>
          <p:cNvCxnSpPr/>
          <p:nvPr/>
        </p:nvCxnSpPr>
        <p:spPr>
          <a:xfrm flipV="1">
            <a:off x="4727575" y="1793875"/>
            <a:ext cx="0" cy="28067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24" name="Grafik 23">
            <a:extLst>
              <a:ext uri="{FF2B5EF4-FFF2-40B4-BE49-F238E27FC236}">
                <a16:creationId xmlns:a16="http://schemas.microsoft.com/office/drawing/2014/main" id="{2929284B-ED26-F1FE-03B0-DE72B36D4BC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38376" y="1767679"/>
            <a:ext cx="4362450" cy="686312"/>
          </a:xfrm>
          <a:prstGeom prst="rect">
            <a:avLst/>
          </a:prstGeom>
        </p:spPr>
      </p:pic>
      <p:sp>
        <p:nvSpPr>
          <p:cNvPr id="25" name="Rechteck 24">
            <a:extLst>
              <a:ext uri="{FF2B5EF4-FFF2-40B4-BE49-F238E27FC236}">
                <a16:creationId xmlns:a16="http://schemas.microsoft.com/office/drawing/2014/main" id="{6267B0D7-312B-683E-91B1-C5659C57F788}"/>
              </a:ext>
            </a:extLst>
          </p:cNvPr>
          <p:cNvSpPr/>
          <p:nvPr/>
        </p:nvSpPr>
        <p:spPr>
          <a:xfrm>
            <a:off x="1229870" y="3782660"/>
            <a:ext cx="1025526" cy="8083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de-DE" sz="1000" err="1">
                <a:solidFill>
                  <a:schemeClr val="bg1"/>
                </a:solidFill>
              </a:rPr>
              <a:t>Pre-randomization</a:t>
            </a:r>
            <a:r>
              <a:rPr lang="de-DE" sz="1000">
                <a:solidFill>
                  <a:schemeClr val="bg1"/>
                </a:solidFill>
              </a:rPr>
              <a:t> </a:t>
            </a:r>
            <a:r>
              <a:rPr lang="de-DE" sz="1000" err="1">
                <a:solidFill>
                  <a:schemeClr val="bg1"/>
                </a:solidFill>
              </a:rPr>
              <a:t>treatment</a:t>
            </a:r>
            <a:r>
              <a:rPr lang="de-DE" sz="1000">
                <a:solidFill>
                  <a:schemeClr val="bg1"/>
                </a:solidFill>
              </a:rPr>
              <a:t> </a:t>
            </a:r>
            <a:r>
              <a:rPr lang="de-DE" sz="1000" err="1">
                <a:solidFill>
                  <a:schemeClr val="bg1"/>
                </a:solidFill>
              </a:rPr>
              <a:t>with</a:t>
            </a:r>
            <a:br>
              <a:rPr lang="de-DE" sz="1000">
                <a:solidFill>
                  <a:schemeClr val="bg1"/>
                </a:solidFill>
              </a:rPr>
            </a:br>
            <a:r>
              <a:rPr lang="de-DE" sz="1000" err="1">
                <a:solidFill>
                  <a:schemeClr val="bg1"/>
                </a:solidFill>
              </a:rPr>
              <a:t>Ibr</a:t>
            </a:r>
            <a:r>
              <a:rPr lang="de-DE" sz="1000">
                <a:solidFill>
                  <a:schemeClr val="bg1"/>
                </a:solidFill>
              </a:rPr>
              <a:t> + </a:t>
            </a:r>
            <a:r>
              <a:rPr lang="de-DE" sz="1000" err="1">
                <a:solidFill>
                  <a:schemeClr val="bg1"/>
                </a:solidFill>
              </a:rPr>
              <a:t>Ven</a:t>
            </a:r>
            <a:endParaRPr lang="de-DE" sz="1000">
              <a:solidFill>
                <a:schemeClr val="bg1"/>
              </a:solidFill>
            </a:endParaRPr>
          </a:p>
        </p:txBody>
      </p:sp>
      <p:sp>
        <p:nvSpPr>
          <p:cNvPr id="26" name="Rechteck 25">
            <a:extLst>
              <a:ext uri="{FF2B5EF4-FFF2-40B4-BE49-F238E27FC236}">
                <a16:creationId xmlns:a16="http://schemas.microsoft.com/office/drawing/2014/main" id="{0CA5F73A-059E-AF70-A904-0B13661C8273}"/>
              </a:ext>
            </a:extLst>
          </p:cNvPr>
          <p:cNvSpPr/>
          <p:nvPr/>
        </p:nvSpPr>
        <p:spPr>
          <a:xfrm>
            <a:off x="2643184" y="3781426"/>
            <a:ext cx="846136" cy="8083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000">
                <a:solidFill>
                  <a:schemeClr val="tx1"/>
                </a:solidFill>
              </a:rPr>
              <a:t>Start </a:t>
            </a:r>
            <a:r>
              <a:rPr lang="de-DE" sz="1000" err="1">
                <a:solidFill>
                  <a:schemeClr val="tx1"/>
                </a:solidFill>
              </a:rPr>
              <a:t>of</a:t>
            </a:r>
            <a:r>
              <a:rPr lang="de-DE" sz="1000">
                <a:solidFill>
                  <a:schemeClr val="tx1"/>
                </a:solidFill>
              </a:rPr>
              <a:t> </a:t>
            </a:r>
            <a:r>
              <a:rPr lang="de-DE" sz="1000" err="1">
                <a:solidFill>
                  <a:schemeClr val="tx1"/>
                </a:solidFill>
              </a:rPr>
              <a:t>randomized</a:t>
            </a:r>
            <a:r>
              <a:rPr lang="de-DE" sz="1000">
                <a:solidFill>
                  <a:schemeClr val="tx1"/>
                </a:solidFill>
              </a:rPr>
              <a:t> </a:t>
            </a:r>
            <a:r>
              <a:rPr lang="de-DE" sz="1000" err="1">
                <a:solidFill>
                  <a:schemeClr val="tx1"/>
                </a:solidFill>
              </a:rPr>
              <a:t>treatment</a:t>
            </a:r>
            <a:endParaRPr lang="de-DE" sz="1000">
              <a:solidFill>
                <a:schemeClr val="tx1"/>
              </a:solidFill>
            </a:endParaRPr>
          </a:p>
        </p:txBody>
      </p:sp>
      <p:sp>
        <p:nvSpPr>
          <p:cNvPr id="27" name="Pfeil: nach rechts 26">
            <a:extLst>
              <a:ext uri="{FF2B5EF4-FFF2-40B4-BE49-F238E27FC236}">
                <a16:creationId xmlns:a16="http://schemas.microsoft.com/office/drawing/2014/main" id="{47313764-07D6-DEF3-2D77-B61608C7E53A}"/>
              </a:ext>
            </a:extLst>
          </p:cNvPr>
          <p:cNvSpPr/>
          <p:nvPr/>
        </p:nvSpPr>
        <p:spPr>
          <a:xfrm>
            <a:off x="2249483" y="4052586"/>
            <a:ext cx="393701" cy="26853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Textfeld 27">
            <a:extLst>
              <a:ext uri="{FF2B5EF4-FFF2-40B4-BE49-F238E27FC236}">
                <a16:creationId xmlns:a16="http://schemas.microsoft.com/office/drawing/2014/main" id="{05FF80C4-CC9E-B167-6154-07835E37ECF2}"/>
              </a:ext>
            </a:extLst>
          </p:cNvPr>
          <p:cNvSpPr txBox="1"/>
          <p:nvPr/>
        </p:nvSpPr>
        <p:spPr>
          <a:xfrm>
            <a:off x="6323997" y="1871738"/>
            <a:ext cx="1009649" cy="169277"/>
          </a:xfrm>
          <a:prstGeom prst="rect">
            <a:avLst/>
          </a:prstGeom>
          <a:noFill/>
        </p:spPr>
        <p:txBody>
          <a:bodyPr wrap="square" lIns="0" tIns="0" rIns="0" bIns="0" rtlCol="0">
            <a:spAutoFit/>
          </a:bodyPr>
          <a:lstStyle/>
          <a:p>
            <a:r>
              <a:rPr lang="de-DE" sz="1100" err="1"/>
              <a:t>Ibrutrinib</a:t>
            </a:r>
            <a:endParaRPr lang="de-DE" sz="1100"/>
          </a:p>
        </p:txBody>
      </p:sp>
      <p:sp>
        <p:nvSpPr>
          <p:cNvPr id="33" name="Textfeld 32">
            <a:extLst>
              <a:ext uri="{FF2B5EF4-FFF2-40B4-BE49-F238E27FC236}">
                <a16:creationId xmlns:a16="http://schemas.microsoft.com/office/drawing/2014/main" id="{1C409C2C-EBD1-56B2-42EE-64AA43C52DBE}"/>
              </a:ext>
            </a:extLst>
          </p:cNvPr>
          <p:cNvSpPr txBox="1"/>
          <p:nvPr/>
        </p:nvSpPr>
        <p:spPr>
          <a:xfrm>
            <a:off x="6323997" y="2456206"/>
            <a:ext cx="1009649" cy="169277"/>
          </a:xfrm>
          <a:prstGeom prst="rect">
            <a:avLst/>
          </a:prstGeom>
          <a:noFill/>
        </p:spPr>
        <p:txBody>
          <a:bodyPr wrap="square" lIns="0" tIns="0" rIns="0" bIns="0" rtlCol="0">
            <a:spAutoFit/>
          </a:bodyPr>
          <a:lstStyle/>
          <a:p>
            <a:r>
              <a:rPr lang="de-DE" sz="1100"/>
              <a:t>Placebo</a:t>
            </a:r>
          </a:p>
        </p:txBody>
      </p:sp>
      <p:cxnSp>
        <p:nvCxnSpPr>
          <p:cNvPr id="35" name="Gerader Verbinder 34">
            <a:extLst>
              <a:ext uri="{FF2B5EF4-FFF2-40B4-BE49-F238E27FC236}">
                <a16:creationId xmlns:a16="http://schemas.microsoft.com/office/drawing/2014/main" id="{96FBC7E3-D5BE-BC6E-DF66-3B9EBFD49A93}"/>
              </a:ext>
            </a:extLst>
          </p:cNvPr>
          <p:cNvCxnSpPr/>
          <p:nvPr/>
        </p:nvCxnSpPr>
        <p:spPr>
          <a:xfrm flipH="1">
            <a:off x="1674018" y="4566443"/>
            <a:ext cx="49213" cy="49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8F801E55-95C0-F928-5A4E-89ED98CAE8BF}"/>
              </a:ext>
            </a:extLst>
          </p:cNvPr>
          <p:cNvCxnSpPr/>
          <p:nvPr/>
        </p:nvCxnSpPr>
        <p:spPr>
          <a:xfrm flipH="1">
            <a:off x="1751010" y="4566599"/>
            <a:ext cx="49213" cy="49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7" name="Tabelle 37">
            <a:extLst>
              <a:ext uri="{FF2B5EF4-FFF2-40B4-BE49-F238E27FC236}">
                <a16:creationId xmlns:a16="http://schemas.microsoft.com/office/drawing/2014/main" id="{4C6599AE-CBB5-A076-6238-158281B40EB0}"/>
              </a:ext>
            </a:extLst>
          </p:cNvPr>
          <p:cNvGraphicFramePr>
            <a:graphicFrameLocks noGrp="1"/>
          </p:cNvGraphicFramePr>
          <p:nvPr>
            <p:extLst>
              <p:ext uri="{D42A27DB-BD31-4B8C-83A1-F6EECF244321}">
                <p14:modId xmlns:p14="http://schemas.microsoft.com/office/powerpoint/2010/main" val="3628150742"/>
              </p:ext>
            </p:extLst>
          </p:nvPr>
        </p:nvGraphicFramePr>
        <p:xfrm>
          <a:off x="2796398" y="2804052"/>
          <a:ext cx="3680597" cy="981120"/>
        </p:xfrm>
        <a:graphic>
          <a:graphicData uri="http://schemas.openxmlformats.org/drawingml/2006/table">
            <a:tbl>
              <a:tblPr firstRow="1" bandRow="1">
                <a:tableStyleId>{5C22544A-7EE6-4342-B048-85BDC9FD1C3A}</a:tableStyleId>
              </a:tblPr>
              <a:tblGrid>
                <a:gridCol w="2038939">
                  <a:extLst>
                    <a:ext uri="{9D8B030D-6E8A-4147-A177-3AD203B41FA5}">
                      <a16:colId xmlns:a16="http://schemas.microsoft.com/office/drawing/2014/main" val="4271231757"/>
                    </a:ext>
                  </a:extLst>
                </a:gridCol>
                <a:gridCol w="820829">
                  <a:extLst>
                    <a:ext uri="{9D8B030D-6E8A-4147-A177-3AD203B41FA5}">
                      <a16:colId xmlns:a16="http://schemas.microsoft.com/office/drawing/2014/main" val="1966252863"/>
                    </a:ext>
                  </a:extLst>
                </a:gridCol>
                <a:gridCol w="820829">
                  <a:extLst>
                    <a:ext uri="{9D8B030D-6E8A-4147-A177-3AD203B41FA5}">
                      <a16:colId xmlns:a16="http://schemas.microsoft.com/office/drawing/2014/main" val="947517925"/>
                    </a:ext>
                  </a:extLst>
                </a:gridCol>
              </a:tblGrid>
              <a:tr h="196224">
                <a:tc>
                  <a:txBody>
                    <a:bodyPr/>
                    <a:lstStyle/>
                    <a:p>
                      <a:pPr algn="ctr"/>
                      <a:endParaRPr lang="de-DE" sz="1100"/>
                    </a:p>
                  </a:txBody>
                  <a:tcPr marL="36000" marR="36000" marT="0" marB="0" anchor="ctr"/>
                </a:tc>
                <a:tc>
                  <a:txBody>
                    <a:bodyPr/>
                    <a:lstStyle/>
                    <a:p>
                      <a:pPr algn="ctr"/>
                      <a:r>
                        <a:rPr lang="de-DE" sz="1100"/>
                        <a:t>Placebo</a:t>
                      </a:r>
                    </a:p>
                  </a:txBody>
                  <a:tcPr marL="36000" marR="36000" marT="0" marB="0" anchor="ctr">
                    <a:solidFill>
                      <a:schemeClr val="bg1">
                        <a:lumMod val="50000"/>
                      </a:schemeClr>
                    </a:solidFill>
                  </a:tcPr>
                </a:tc>
                <a:tc>
                  <a:txBody>
                    <a:bodyPr/>
                    <a:lstStyle/>
                    <a:p>
                      <a:pPr algn="ctr"/>
                      <a:r>
                        <a:rPr lang="de-DE" sz="1100"/>
                        <a:t>Ibrutinib</a:t>
                      </a:r>
                    </a:p>
                  </a:txBody>
                  <a:tcPr marL="36000" marR="36000" marT="0" marB="0" anchor="ctr">
                    <a:solidFill>
                      <a:schemeClr val="accent4"/>
                    </a:solidFill>
                  </a:tcPr>
                </a:tc>
                <a:extLst>
                  <a:ext uri="{0D108BD9-81ED-4DB2-BD59-A6C34878D82A}">
                    <a16:rowId xmlns:a16="http://schemas.microsoft.com/office/drawing/2014/main" val="2301530568"/>
                  </a:ext>
                </a:extLst>
              </a:tr>
              <a:tr h="196224">
                <a:tc>
                  <a:txBody>
                    <a:bodyPr/>
                    <a:lstStyle/>
                    <a:p>
                      <a:pPr algn="l"/>
                      <a:r>
                        <a:rPr lang="de-DE" sz="1100"/>
                        <a:t>3-years DFS rate</a:t>
                      </a:r>
                      <a:r>
                        <a:rPr lang="de-DE" sz="1100" baseline="30000"/>
                        <a:t>a</a:t>
                      </a:r>
                    </a:p>
                  </a:txBody>
                  <a:tcPr marL="108000" marR="36000" marT="0" marB="0" anchor="ctr"/>
                </a:tc>
                <a:tc>
                  <a:txBody>
                    <a:bodyPr/>
                    <a:lstStyle/>
                    <a:p>
                      <a:pPr algn="ctr"/>
                      <a:r>
                        <a:rPr lang="de-DE" sz="1100"/>
                        <a:t>85</a:t>
                      </a:r>
                    </a:p>
                  </a:txBody>
                  <a:tcPr marL="36000" marR="36000" marT="0" marB="0" anchor="ctr"/>
                </a:tc>
                <a:tc>
                  <a:txBody>
                    <a:bodyPr/>
                    <a:lstStyle/>
                    <a:p>
                      <a:pPr algn="ctr"/>
                      <a:r>
                        <a:rPr lang="de-DE" sz="1100"/>
                        <a:t>93</a:t>
                      </a:r>
                    </a:p>
                  </a:txBody>
                  <a:tcPr marL="36000" marR="36000" marT="0" marB="0" anchor="ctr"/>
                </a:tc>
                <a:extLst>
                  <a:ext uri="{0D108BD9-81ED-4DB2-BD59-A6C34878D82A}">
                    <a16:rowId xmlns:a16="http://schemas.microsoft.com/office/drawing/2014/main" val="944531342"/>
                  </a:ext>
                </a:extLst>
              </a:tr>
              <a:tr h="196224">
                <a:tc>
                  <a:txBody>
                    <a:bodyPr/>
                    <a:lstStyle/>
                    <a:p>
                      <a:pPr algn="l"/>
                      <a:r>
                        <a:rPr lang="de-DE" sz="1100"/>
                        <a:t>Arm difference, % (95% Cl)</a:t>
                      </a:r>
                    </a:p>
                  </a:txBody>
                  <a:tcPr marL="108000" marR="36000" marT="0" marB="0" anchor="ctr"/>
                </a:tc>
                <a:tc gridSpan="2">
                  <a:txBody>
                    <a:bodyPr/>
                    <a:lstStyle/>
                    <a:p>
                      <a:pPr algn="ctr"/>
                      <a:r>
                        <a:rPr lang="de-DE" sz="1100"/>
                        <a:t>8.3 (-5.55-22.1)</a:t>
                      </a:r>
                    </a:p>
                  </a:txBody>
                  <a:tcPr marL="36000" marR="36000" marT="0" marB="0" anchor="ctr"/>
                </a:tc>
                <a:tc hMerge="1">
                  <a:txBody>
                    <a:bodyPr/>
                    <a:lstStyle/>
                    <a:p>
                      <a:pPr algn="ctr"/>
                      <a:endParaRPr lang="de-DE" sz="1100"/>
                    </a:p>
                  </a:txBody>
                  <a:tcPr marL="36000" marR="36000" marT="36000" marB="36000" anchor="ctr"/>
                </a:tc>
                <a:extLst>
                  <a:ext uri="{0D108BD9-81ED-4DB2-BD59-A6C34878D82A}">
                    <a16:rowId xmlns:a16="http://schemas.microsoft.com/office/drawing/2014/main" val="555269078"/>
                  </a:ext>
                </a:extLst>
              </a:tr>
              <a:tr h="196224">
                <a:tc>
                  <a:txBody>
                    <a:bodyPr/>
                    <a:lstStyle/>
                    <a:p>
                      <a:pPr algn="l"/>
                      <a:r>
                        <a:rPr lang="de-DE" sz="1100">
                          <a:solidFill>
                            <a:schemeClr val="tx1"/>
                          </a:solidFill>
                        </a:rPr>
                        <a:t>Log-rank </a:t>
                      </a:r>
                      <a:r>
                        <a:rPr lang="de-DE" sz="1100" i="1">
                          <a:solidFill>
                            <a:schemeClr val="tx1"/>
                          </a:solidFill>
                        </a:rPr>
                        <a:t>P</a:t>
                      </a:r>
                      <a:r>
                        <a:rPr lang="de-DE" sz="1100">
                          <a:solidFill>
                            <a:schemeClr val="tx1"/>
                          </a:solidFill>
                        </a:rPr>
                        <a:t>-value</a:t>
                      </a:r>
                    </a:p>
                  </a:txBody>
                  <a:tcPr marL="108000" marR="36000" marT="0" marB="0" anchor="ctr"/>
                </a:tc>
                <a:tc gridSpan="2">
                  <a:txBody>
                    <a:bodyPr/>
                    <a:lstStyle/>
                    <a:p>
                      <a:pPr algn="ctr"/>
                      <a:r>
                        <a:rPr lang="de-DE" sz="1100">
                          <a:solidFill>
                            <a:schemeClr val="tx1"/>
                          </a:solidFill>
                        </a:rPr>
                        <a:t>0.1621</a:t>
                      </a:r>
                    </a:p>
                  </a:txBody>
                  <a:tcPr marL="36000" marR="36000" marT="0" marB="0" anchor="ctr"/>
                </a:tc>
                <a:tc hMerge="1">
                  <a:txBody>
                    <a:bodyPr/>
                    <a:lstStyle/>
                    <a:p>
                      <a:pPr algn="ctr"/>
                      <a:endParaRPr lang="de-DE" sz="1100">
                        <a:solidFill>
                          <a:srgbClr val="E8E8EA"/>
                        </a:solidFill>
                      </a:endParaRPr>
                    </a:p>
                  </a:txBody>
                  <a:tcPr marL="36000" marR="36000" marT="36000" marB="36000" anchor="ctr"/>
                </a:tc>
                <a:extLst>
                  <a:ext uri="{0D108BD9-81ED-4DB2-BD59-A6C34878D82A}">
                    <a16:rowId xmlns:a16="http://schemas.microsoft.com/office/drawing/2014/main" val="2174509077"/>
                  </a:ext>
                </a:extLst>
              </a:tr>
              <a:tr h="196224">
                <a:tc>
                  <a:txBody>
                    <a:bodyPr/>
                    <a:lstStyle/>
                    <a:p>
                      <a:pPr algn="l"/>
                      <a:r>
                        <a:rPr lang="de-DE" sz="1100"/>
                        <a:t>Hazard ratio (95% Cl)</a:t>
                      </a:r>
                    </a:p>
                  </a:txBody>
                  <a:tcPr marL="108000" marR="36000" marT="0" marB="0" anchor="ctr"/>
                </a:tc>
                <a:tc gridSpan="2">
                  <a:txBody>
                    <a:bodyPr/>
                    <a:lstStyle/>
                    <a:p>
                      <a:pPr algn="ctr"/>
                      <a:r>
                        <a:rPr lang="de-DE" sz="1100"/>
                        <a:t>0.435 (0.131-1.446)</a:t>
                      </a:r>
                    </a:p>
                  </a:txBody>
                  <a:tcPr marL="36000" marR="36000" marT="0" marB="0" anchor="ctr"/>
                </a:tc>
                <a:tc hMerge="1">
                  <a:txBody>
                    <a:bodyPr/>
                    <a:lstStyle/>
                    <a:p>
                      <a:pPr algn="ctr"/>
                      <a:endParaRPr lang="de-DE" sz="1100"/>
                    </a:p>
                  </a:txBody>
                  <a:tcPr marL="36000" marR="36000" marT="36000" marB="36000" anchor="ctr"/>
                </a:tc>
                <a:extLst>
                  <a:ext uri="{0D108BD9-81ED-4DB2-BD59-A6C34878D82A}">
                    <a16:rowId xmlns:a16="http://schemas.microsoft.com/office/drawing/2014/main" val="1715719613"/>
                  </a:ext>
                </a:extLst>
              </a:tr>
            </a:tbl>
          </a:graphicData>
        </a:graphic>
      </p:graphicFrame>
      <p:cxnSp>
        <p:nvCxnSpPr>
          <p:cNvPr id="38" name="Gerader Verbinder 37">
            <a:extLst>
              <a:ext uri="{FF2B5EF4-FFF2-40B4-BE49-F238E27FC236}">
                <a16:creationId xmlns:a16="http://schemas.microsoft.com/office/drawing/2014/main" id="{46D63541-9A67-E5DA-93F0-541357F33301}"/>
              </a:ext>
            </a:extLst>
          </p:cNvPr>
          <p:cNvCxnSpPr>
            <a:cxnSpLocks/>
          </p:cNvCxnSpPr>
          <p:nvPr/>
        </p:nvCxnSpPr>
        <p:spPr>
          <a:xfrm rot="16200000" flipH="1">
            <a:off x="2226468" y="4611249"/>
            <a:ext cx="428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A5DF3C64-36CA-191A-2DE3-A64450A08F68}"/>
              </a:ext>
            </a:extLst>
          </p:cNvPr>
          <p:cNvCxnSpPr>
            <a:cxnSpLocks/>
          </p:cNvCxnSpPr>
          <p:nvPr/>
        </p:nvCxnSpPr>
        <p:spPr>
          <a:xfrm rot="16200000" flipH="1">
            <a:off x="2536768" y="4611249"/>
            <a:ext cx="428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BA0C6133-4C6C-1D8D-005A-9A019B7D498A}"/>
              </a:ext>
            </a:extLst>
          </p:cNvPr>
          <p:cNvCxnSpPr>
            <a:cxnSpLocks/>
          </p:cNvCxnSpPr>
          <p:nvPr/>
        </p:nvCxnSpPr>
        <p:spPr>
          <a:xfrm rot="16200000" flipH="1">
            <a:off x="2847068" y="4611249"/>
            <a:ext cx="428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r Verbinder 42">
            <a:extLst>
              <a:ext uri="{FF2B5EF4-FFF2-40B4-BE49-F238E27FC236}">
                <a16:creationId xmlns:a16="http://schemas.microsoft.com/office/drawing/2014/main" id="{F53C6660-BA1B-ED0A-8293-D393842FBB95}"/>
              </a:ext>
            </a:extLst>
          </p:cNvPr>
          <p:cNvCxnSpPr>
            <a:cxnSpLocks/>
          </p:cNvCxnSpPr>
          <p:nvPr/>
        </p:nvCxnSpPr>
        <p:spPr>
          <a:xfrm rot="16200000" flipH="1">
            <a:off x="3157368" y="4611249"/>
            <a:ext cx="428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r Verbinder 43">
            <a:extLst>
              <a:ext uri="{FF2B5EF4-FFF2-40B4-BE49-F238E27FC236}">
                <a16:creationId xmlns:a16="http://schemas.microsoft.com/office/drawing/2014/main" id="{4DBEEFBE-CFDA-896A-69D3-56AB52575A0D}"/>
              </a:ext>
            </a:extLst>
          </p:cNvPr>
          <p:cNvCxnSpPr>
            <a:cxnSpLocks/>
          </p:cNvCxnSpPr>
          <p:nvPr/>
        </p:nvCxnSpPr>
        <p:spPr>
          <a:xfrm rot="16200000" flipH="1">
            <a:off x="3467668" y="4611249"/>
            <a:ext cx="428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E17E7C76-ABC0-CD3C-AB5C-565FCDCCCB28}"/>
              </a:ext>
            </a:extLst>
          </p:cNvPr>
          <p:cNvCxnSpPr>
            <a:cxnSpLocks/>
          </p:cNvCxnSpPr>
          <p:nvPr/>
        </p:nvCxnSpPr>
        <p:spPr>
          <a:xfrm rot="16200000" flipH="1">
            <a:off x="3774993" y="4611249"/>
            <a:ext cx="428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r Verbinder 45">
            <a:extLst>
              <a:ext uri="{FF2B5EF4-FFF2-40B4-BE49-F238E27FC236}">
                <a16:creationId xmlns:a16="http://schemas.microsoft.com/office/drawing/2014/main" id="{B0A05C0F-4E4A-DF08-BB9D-E76219B00486}"/>
              </a:ext>
            </a:extLst>
          </p:cNvPr>
          <p:cNvCxnSpPr>
            <a:cxnSpLocks/>
          </p:cNvCxnSpPr>
          <p:nvPr/>
        </p:nvCxnSpPr>
        <p:spPr>
          <a:xfrm rot="16200000" flipH="1">
            <a:off x="4084698" y="4611249"/>
            <a:ext cx="428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FD54A9F9-A06B-3515-EB19-E7AFCD76EDC1}"/>
              </a:ext>
            </a:extLst>
          </p:cNvPr>
          <p:cNvCxnSpPr>
            <a:cxnSpLocks/>
          </p:cNvCxnSpPr>
          <p:nvPr/>
        </p:nvCxnSpPr>
        <p:spPr>
          <a:xfrm rot="16200000" flipH="1">
            <a:off x="4394403" y="4611249"/>
            <a:ext cx="428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r Verbinder 47">
            <a:extLst>
              <a:ext uri="{FF2B5EF4-FFF2-40B4-BE49-F238E27FC236}">
                <a16:creationId xmlns:a16="http://schemas.microsoft.com/office/drawing/2014/main" id="{936E39F1-CB57-A594-C9DD-A9F64FDDAC52}"/>
              </a:ext>
            </a:extLst>
          </p:cNvPr>
          <p:cNvCxnSpPr>
            <a:cxnSpLocks/>
          </p:cNvCxnSpPr>
          <p:nvPr/>
        </p:nvCxnSpPr>
        <p:spPr>
          <a:xfrm rot="16200000" flipH="1">
            <a:off x="4706487" y="4611249"/>
            <a:ext cx="428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r Verbinder 48">
            <a:extLst>
              <a:ext uri="{FF2B5EF4-FFF2-40B4-BE49-F238E27FC236}">
                <a16:creationId xmlns:a16="http://schemas.microsoft.com/office/drawing/2014/main" id="{E7C38457-EF0C-ACE4-A518-9C8B30B14458}"/>
              </a:ext>
            </a:extLst>
          </p:cNvPr>
          <p:cNvCxnSpPr>
            <a:cxnSpLocks/>
          </p:cNvCxnSpPr>
          <p:nvPr/>
        </p:nvCxnSpPr>
        <p:spPr>
          <a:xfrm rot="16200000" flipH="1">
            <a:off x="5013813" y="4611249"/>
            <a:ext cx="428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r Verbinder 49">
            <a:extLst>
              <a:ext uri="{FF2B5EF4-FFF2-40B4-BE49-F238E27FC236}">
                <a16:creationId xmlns:a16="http://schemas.microsoft.com/office/drawing/2014/main" id="{58C22225-30DB-DDB2-AAFF-C24C4C4ADD2C}"/>
              </a:ext>
            </a:extLst>
          </p:cNvPr>
          <p:cNvCxnSpPr>
            <a:cxnSpLocks/>
          </p:cNvCxnSpPr>
          <p:nvPr/>
        </p:nvCxnSpPr>
        <p:spPr>
          <a:xfrm rot="16200000" flipH="1">
            <a:off x="5323518" y="4611249"/>
            <a:ext cx="428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r Verbinder 50">
            <a:extLst>
              <a:ext uri="{FF2B5EF4-FFF2-40B4-BE49-F238E27FC236}">
                <a16:creationId xmlns:a16="http://schemas.microsoft.com/office/drawing/2014/main" id="{37F31ABF-EA61-938A-779A-DEFE6A07D27E}"/>
              </a:ext>
            </a:extLst>
          </p:cNvPr>
          <p:cNvCxnSpPr>
            <a:cxnSpLocks/>
          </p:cNvCxnSpPr>
          <p:nvPr/>
        </p:nvCxnSpPr>
        <p:spPr>
          <a:xfrm rot="16200000" flipH="1">
            <a:off x="5633223" y="4611249"/>
            <a:ext cx="428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r Verbinder 51">
            <a:extLst>
              <a:ext uri="{FF2B5EF4-FFF2-40B4-BE49-F238E27FC236}">
                <a16:creationId xmlns:a16="http://schemas.microsoft.com/office/drawing/2014/main" id="{93BF37B3-4FEA-A749-C13A-A346E81718D8}"/>
              </a:ext>
            </a:extLst>
          </p:cNvPr>
          <p:cNvCxnSpPr>
            <a:cxnSpLocks/>
          </p:cNvCxnSpPr>
          <p:nvPr/>
        </p:nvCxnSpPr>
        <p:spPr>
          <a:xfrm rot="16200000" flipH="1">
            <a:off x="5942925" y="4611249"/>
            <a:ext cx="428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r Verbinder 52">
            <a:extLst>
              <a:ext uri="{FF2B5EF4-FFF2-40B4-BE49-F238E27FC236}">
                <a16:creationId xmlns:a16="http://schemas.microsoft.com/office/drawing/2014/main" id="{27AEBED2-16CC-5770-9FE8-5DC3C792EAA1}"/>
              </a:ext>
            </a:extLst>
          </p:cNvPr>
          <p:cNvCxnSpPr>
            <a:cxnSpLocks/>
          </p:cNvCxnSpPr>
          <p:nvPr/>
        </p:nvCxnSpPr>
        <p:spPr>
          <a:xfrm rot="16200000" flipH="1">
            <a:off x="6258726" y="4611249"/>
            <a:ext cx="428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r Verbinder 53">
            <a:extLst>
              <a:ext uri="{FF2B5EF4-FFF2-40B4-BE49-F238E27FC236}">
                <a16:creationId xmlns:a16="http://schemas.microsoft.com/office/drawing/2014/main" id="{6883A4B6-FB6D-38E0-81A7-A8D0B593CEBA}"/>
              </a:ext>
            </a:extLst>
          </p:cNvPr>
          <p:cNvCxnSpPr>
            <a:cxnSpLocks/>
          </p:cNvCxnSpPr>
          <p:nvPr/>
        </p:nvCxnSpPr>
        <p:spPr>
          <a:xfrm rot="16200000" flipH="1">
            <a:off x="6570670" y="4611249"/>
            <a:ext cx="428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0" name="Gruppieren 79">
            <a:extLst>
              <a:ext uri="{FF2B5EF4-FFF2-40B4-BE49-F238E27FC236}">
                <a16:creationId xmlns:a16="http://schemas.microsoft.com/office/drawing/2014/main" id="{082F7886-3238-0E92-2902-B3DE45092890}"/>
              </a:ext>
            </a:extLst>
          </p:cNvPr>
          <p:cNvGrpSpPr/>
          <p:nvPr/>
        </p:nvGrpSpPr>
        <p:grpSpPr>
          <a:xfrm>
            <a:off x="2169319" y="4595714"/>
            <a:ext cx="4519239" cy="221018"/>
            <a:chOff x="2169319" y="4619529"/>
            <a:chExt cx="4519239" cy="221018"/>
          </a:xfrm>
        </p:grpSpPr>
        <p:sp>
          <p:nvSpPr>
            <p:cNvPr id="55" name="Textfeld 54">
              <a:extLst>
                <a:ext uri="{FF2B5EF4-FFF2-40B4-BE49-F238E27FC236}">
                  <a16:creationId xmlns:a16="http://schemas.microsoft.com/office/drawing/2014/main" id="{0AE98ABF-0F6B-9FA3-D6F9-7A560A2B0958}"/>
                </a:ext>
              </a:extLst>
            </p:cNvPr>
            <p:cNvSpPr txBox="1"/>
            <p:nvPr/>
          </p:nvSpPr>
          <p:spPr>
            <a:xfrm>
              <a:off x="2169319" y="4619529"/>
              <a:ext cx="161920" cy="221018"/>
            </a:xfrm>
            <a:prstGeom prst="rect">
              <a:avLst/>
            </a:prstGeom>
            <a:noFill/>
          </p:spPr>
          <p:txBody>
            <a:bodyPr wrap="square" lIns="0" tIns="36000" rIns="0" bIns="0" rtlCol="0" anchor="ctr">
              <a:spAutoFit/>
            </a:bodyPr>
            <a:lstStyle/>
            <a:p>
              <a:pPr algn="ctr"/>
              <a:r>
                <a:rPr lang="de-DE" sz="1200"/>
                <a:t>0</a:t>
              </a:r>
            </a:p>
          </p:txBody>
        </p:sp>
        <p:sp>
          <p:nvSpPr>
            <p:cNvPr id="56" name="Textfeld 55">
              <a:extLst>
                <a:ext uri="{FF2B5EF4-FFF2-40B4-BE49-F238E27FC236}">
                  <a16:creationId xmlns:a16="http://schemas.microsoft.com/office/drawing/2014/main" id="{48DEC81C-9C42-1F75-B18A-DE231134FDBE}"/>
                </a:ext>
              </a:extLst>
            </p:cNvPr>
            <p:cNvSpPr txBox="1"/>
            <p:nvPr/>
          </p:nvSpPr>
          <p:spPr>
            <a:xfrm>
              <a:off x="2474126" y="4619529"/>
              <a:ext cx="161920" cy="221018"/>
            </a:xfrm>
            <a:prstGeom prst="rect">
              <a:avLst/>
            </a:prstGeom>
            <a:noFill/>
          </p:spPr>
          <p:txBody>
            <a:bodyPr wrap="square" lIns="0" tIns="36000" rIns="0" bIns="0" rtlCol="0" anchor="ctr">
              <a:spAutoFit/>
            </a:bodyPr>
            <a:lstStyle/>
            <a:p>
              <a:pPr algn="ctr"/>
              <a:r>
                <a:rPr lang="de-DE" sz="1200"/>
                <a:t>3</a:t>
              </a:r>
            </a:p>
          </p:txBody>
        </p:sp>
        <p:sp>
          <p:nvSpPr>
            <p:cNvPr id="57" name="Textfeld 56">
              <a:extLst>
                <a:ext uri="{FF2B5EF4-FFF2-40B4-BE49-F238E27FC236}">
                  <a16:creationId xmlns:a16="http://schemas.microsoft.com/office/drawing/2014/main" id="{52F1994E-64F4-56AB-8BCD-5F914FBF33DB}"/>
                </a:ext>
              </a:extLst>
            </p:cNvPr>
            <p:cNvSpPr txBox="1"/>
            <p:nvPr/>
          </p:nvSpPr>
          <p:spPr>
            <a:xfrm>
              <a:off x="2795587" y="4619529"/>
              <a:ext cx="161920" cy="221018"/>
            </a:xfrm>
            <a:prstGeom prst="rect">
              <a:avLst/>
            </a:prstGeom>
            <a:noFill/>
          </p:spPr>
          <p:txBody>
            <a:bodyPr wrap="square" lIns="0" tIns="36000" rIns="0" bIns="0" rtlCol="0" anchor="ctr">
              <a:spAutoFit/>
            </a:bodyPr>
            <a:lstStyle/>
            <a:p>
              <a:pPr algn="ctr"/>
              <a:r>
                <a:rPr lang="de-DE" sz="1200"/>
                <a:t>6</a:t>
              </a:r>
            </a:p>
          </p:txBody>
        </p:sp>
        <p:sp>
          <p:nvSpPr>
            <p:cNvPr id="59" name="Textfeld 58">
              <a:extLst>
                <a:ext uri="{FF2B5EF4-FFF2-40B4-BE49-F238E27FC236}">
                  <a16:creationId xmlns:a16="http://schemas.microsoft.com/office/drawing/2014/main" id="{E7562841-71A1-E44E-5F89-39E358F10F56}"/>
                </a:ext>
              </a:extLst>
            </p:cNvPr>
            <p:cNvSpPr txBox="1"/>
            <p:nvPr/>
          </p:nvSpPr>
          <p:spPr>
            <a:xfrm>
              <a:off x="3095635" y="4619529"/>
              <a:ext cx="161920" cy="221018"/>
            </a:xfrm>
            <a:prstGeom prst="rect">
              <a:avLst/>
            </a:prstGeom>
            <a:noFill/>
          </p:spPr>
          <p:txBody>
            <a:bodyPr wrap="square" lIns="0" tIns="36000" rIns="0" bIns="0" rtlCol="0" anchor="ctr">
              <a:spAutoFit/>
            </a:bodyPr>
            <a:lstStyle/>
            <a:p>
              <a:pPr algn="ctr"/>
              <a:r>
                <a:rPr lang="de-DE" sz="1200"/>
                <a:t>9</a:t>
              </a:r>
            </a:p>
          </p:txBody>
        </p:sp>
        <p:sp>
          <p:nvSpPr>
            <p:cNvPr id="60" name="Textfeld 59">
              <a:extLst>
                <a:ext uri="{FF2B5EF4-FFF2-40B4-BE49-F238E27FC236}">
                  <a16:creationId xmlns:a16="http://schemas.microsoft.com/office/drawing/2014/main" id="{B9E21D22-C5B2-FC1A-660D-7236C03C3BA8}"/>
                </a:ext>
              </a:extLst>
            </p:cNvPr>
            <p:cNvSpPr txBox="1"/>
            <p:nvPr/>
          </p:nvSpPr>
          <p:spPr>
            <a:xfrm>
              <a:off x="3394091" y="4619529"/>
              <a:ext cx="194519" cy="221018"/>
            </a:xfrm>
            <a:prstGeom prst="rect">
              <a:avLst/>
            </a:prstGeom>
            <a:noFill/>
          </p:spPr>
          <p:txBody>
            <a:bodyPr wrap="square" lIns="0" tIns="36000" rIns="0" bIns="0" rtlCol="0" anchor="ctr">
              <a:spAutoFit/>
            </a:bodyPr>
            <a:lstStyle/>
            <a:p>
              <a:pPr algn="ctr"/>
              <a:r>
                <a:rPr lang="de-DE" sz="1200"/>
                <a:t>12</a:t>
              </a:r>
            </a:p>
          </p:txBody>
        </p:sp>
        <p:sp>
          <p:nvSpPr>
            <p:cNvPr id="61" name="Textfeld 60">
              <a:extLst>
                <a:ext uri="{FF2B5EF4-FFF2-40B4-BE49-F238E27FC236}">
                  <a16:creationId xmlns:a16="http://schemas.microsoft.com/office/drawing/2014/main" id="{4295A2E1-5DA6-E7B6-4E09-28B885CCC5BC}"/>
                </a:ext>
              </a:extLst>
            </p:cNvPr>
            <p:cNvSpPr txBox="1"/>
            <p:nvPr/>
          </p:nvSpPr>
          <p:spPr>
            <a:xfrm>
              <a:off x="3702852" y="4619529"/>
              <a:ext cx="194515" cy="221018"/>
            </a:xfrm>
            <a:prstGeom prst="rect">
              <a:avLst/>
            </a:prstGeom>
            <a:noFill/>
          </p:spPr>
          <p:txBody>
            <a:bodyPr wrap="square" lIns="0" tIns="36000" rIns="0" bIns="0" rtlCol="0" anchor="ctr">
              <a:spAutoFit/>
            </a:bodyPr>
            <a:lstStyle/>
            <a:p>
              <a:pPr algn="ctr"/>
              <a:r>
                <a:rPr lang="de-DE" sz="1200"/>
                <a:t>15</a:t>
              </a:r>
            </a:p>
          </p:txBody>
        </p:sp>
        <p:sp>
          <p:nvSpPr>
            <p:cNvPr id="71" name="Textfeld 70">
              <a:extLst>
                <a:ext uri="{FF2B5EF4-FFF2-40B4-BE49-F238E27FC236}">
                  <a16:creationId xmlns:a16="http://schemas.microsoft.com/office/drawing/2014/main" id="{258414F0-DE52-CC54-A769-AE035ADA9E23}"/>
                </a:ext>
              </a:extLst>
            </p:cNvPr>
            <p:cNvSpPr txBox="1"/>
            <p:nvPr/>
          </p:nvSpPr>
          <p:spPr>
            <a:xfrm>
              <a:off x="4011609" y="4619529"/>
              <a:ext cx="194515" cy="221018"/>
            </a:xfrm>
            <a:prstGeom prst="rect">
              <a:avLst/>
            </a:prstGeom>
            <a:noFill/>
          </p:spPr>
          <p:txBody>
            <a:bodyPr wrap="square" lIns="0" tIns="36000" rIns="0" bIns="0" rtlCol="0" anchor="ctr">
              <a:spAutoFit/>
            </a:bodyPr>
            <a:lstStyle/>
            <a:p>
              <a:pPr algn="ctr"/>
              <a:r>
                <a:rPr lang="de-DE" sz="1200"/>
                <a:t>18</a:t>
              </a:r>
            </a:p>
          </p:txBody>
        </p:sp>
        <p:sp>
          <p:nvSpPr>
            <p:cNvPr id="72" name="Textfeld 71">
              <a:extLst>
                <a:ext uri="{FF2B5EF4-FFF2-40B4-BE49-F238E27FC236}">
                  <a16:creationId xmlns:a16="http://schemas.microsoft.com/office/drawing/2014/main" id="{6D69E025-C18D-BD50-CC18-C411F243F6D8}"/>
                </a:ext>
              </a:extLst>
            </p:cNvPr>
            <p:cNvSpPr txBox="1"/>
            <p:nvPr/>
          </p:nvSpPr>
          <p:spPr>
            <a:xfrm>
              <a:off x="4319955" y="4619529"/>
              <a:ext cx="194515" cy="221018"/>
            </a:xfrm>
            <a:prstGeom prst="rect">
              <a:avLst/>
            </a:prstGeom>
            <a:noFill/>
          </p:spPr>
          <p:txBody>
            <a:bodyPr wrap="square" lIns="0" tIns="36000" rIns="0" bIns="0" rtlCol="0" anchor="ctr">
              <a:spAutoFit/>
            </a:bodyPr>
            <a:lstStyle/>
            <a:p>
              <a:pPr algn="ctr"/>
              <a:r>
                <a:rPr lang="de-DE" sz="1200"/>
                <a:t>21</a:t>
              </a:r>
            </a:p>
          </p:txBody>
        </p:sp>
        <p:sp>
          <p:nvSpPr>
            <p:cNvPr id="73" name="Textfeld 72">
              <a:extLst>
                <a:ext uri="{FF2B5EF4-FFF2-40B4-BE49-F238E27FC236}">
                  <a16:creationId xmlns:a16="http://schemas.microsoft.com/office/drawing/2014/main" id="{888D8D6A-3FEB-4BA4-7633-56CD11DF0969}"/>
                </a:ext>
              </a:extLst>
            </p:cNvPr>
            <p:cNvSpPr txBox="1"/>
            <p:nvPr/>
          </p:nvSpPr>
          <p:spPr>
            <a:xfrm>
              <a:off x="4630317" y="4619529"/>
              <a:ext cx="194515" cy="221018"/>
            </a:xfrm>
            <a:prstGeom prst="rect">
              <a:avLst/>
            </a:prstGeom>
            <a:noFill/>
          </p:spPr>
          <p:txBody>
            <a:bodyPr wrap="square" lIns="0" tIns="36000" rIns="0" bIns="0" rtlCol="0" anchor="ctr">
              <a:spAutoFit/>
            </a:bodyPr>
            <a:lstStyle/>
            <a:p>
              <a:pPr algn="ctr"/>
              <a:r>
                <a:rPr lang="de-DE" sz="1200"/>
                <a:t>24</a:t>
              </a:r>
            </a:p>
          </p:txBody>
        </p:sp>
        <p:sp>
          <p:nvSpPr>
            <p:cNvPr id="74" name="Textfeld 73">
              <a:extLst>
                <a:ext uri="{FF2B5EF4-FFF2-40B4-BE49-F238E27FC236}">
                  <a16:creationId xmlns:a16="http://schemas.microsoft.com/office/drawing/2014/main" id="{99CC4630-5306-CF0B-B581-27F0CE82C498}"/>
                </a:ext>
              </a:extLst>
            </p:cNvPr>
            <p:cNvSpPr txBox="1"/>
            <p:nvPr/>
          </p:nvSpPr>
          <p:spPr>
            <a:xfrm>
              <a:off x="4937058" y="4619529"/>
              <a:ext cx="194515" cy="221018"/>
            </a:xfrm>
            <a:prstGeom prst="rect">
              <a:avLst/>
            </a:prstGeom>
            <a:noFill/>
          </p:spPr>
          <p:txBody>
            <a:bodyPr wrap="square" lIns="0" tIns="36000" rIns="0" bIns="0" rtlCol="0" anchor="ctr">
              <a:spAutoFit/>
            </a:bodyPr>
            <a:lstStyle/>
            <a:p>
              <a:pPr algn="ctr"/>
              <a:r>
                <a:rPr lang="de-DE" sz="1200"/>
                <a:t>27</a:t>
              </a:r>
            </a:p>
          </p:txBody>
        </p:sp>
        <p:sp>
          <p:nvSpPr>
            <p:cNvPr id="75" name="Textfeld 74">
              <a:extLst>
                <a:ext uri="{FF2B5EF4-FFF2-40B4-BE49-F238E27FC236}">
                  <a16:creationId xmlns:a16="http://schemas.microsoft.com/office/drawing/2014/main" id="{26239DE5-C328-FB1D-1C4D-49038BDA3BFE}"/>
                </a:ext>
              </a:extLst>
            </p:cNvPr>
            <p:cNvSpPr txBox="1"/>
            <p:nvPr/>
          </p:nvSpPr>
          <p:spPr>
            <a:xfrm>
              <a:off x="5243602" y="4619529"/>
              <a:ext cx="194515" cy="221018"/>
            </a:xfrm>
            <a:prstGeom prst="rect">
              <a:avLst/>
            </a:prstGeom>
            <a:noFill/>
          </p:spPr>
          <p:txBody>
            <a:bodyPr wrap="square" lIns="0" tIns="36000" rIns="0" bIns="0" rtlCol="0" anchor="ctr">
              <a:spAutoFit/>
            </a:bodyPr>
            <a:lstStyle/>
            <a:p>
              <a:pPr algn="ctr"/>
              <a:r>
                <a:rPr lang="de-DE" sz="1200"/>
                <a:t>30</a:t>
              </a:r>
            </a:p>
          </p:txBody>
        </p:sp>
        <p:sp>
          <p:nvSpPr>
            <p:cNvPr id="76" name="Textfeld 75">
              <a:extLst>
                <a:ext uri="{FF2B5EF4-FFF2-40B4-BE49-F238E27FC236}">
                  <a16:creationId xmlns:a16="http://schemas.microsoft.com/office/drawing/2014/main" id="{A2D144BD-FFE3-9C81-213A-CB27C0C1AC8E}"/>
                </a:ext>
              </a:extLst>
            </p:cNvPr>
            <p:cNvSpPr txBox="1"/>
            <p:nvPr/>
          </p:nvSpPr>
          <p:spPr>
            <a:xfrm>
              <a:off x="5557397" y="4619529"/>
              <a:ext cx="194515" cy="221018"/>
            </a:xfrm>
            <a:prstGeom prst="rect">
              <a:avLst/>
            </a:prstGeom>
            <a:noFill/>
          </p:spPr>
          <p:txBody>
            <a:bodyPr wrap="square" lIns="0" tIns="36000" rIns="0" bIns="0" rtlCol="0" anchor="ctr">
              <a:spAutoFit/>
            </a:bodyPr>
            <a:lstStyle/>
            <a:p>
              <a:pPr algn="ctr"/>
              <a:r>
                <a:rPr lang="de-DE" sz="1200"/>
                <a:t>33</a:t>
              </a:r>
            </a:p>
          </p:txBody>
        </p:sp>
        <p:sp>
          <p:nvSpPr>
            <p:cNvPr id="77" name="Textfeld 76">
              <a:extLst>
                <a:ext uri="{FF2B5EF4-FFF2-40B4-BE49-F238E27FC236}">
                  <a16:creationId xmlns:a16="http://schemas.microsoft.com/office/drawing/2014/main" id="{75D21F53-150E-AB99-7112-71859E195F2E}"/>
                </a:ext>
              </a:extLst>
            </p:cNvPr>
            <p:cNvSpPr txBox="1"/>
            <p:nvPr/>
          </p:nvSpPr>
          <p:spPr>
            <a:xfrm>
              <a:off x="5870488" y="4619529"/>
              <a:ext cx="194515" cy="221018"/>
            </a:xfrm>
            <a:prstGeom prst="rect">
              <a:avLst/>
            </a:prstGeom>
            <a:noFill/>
          </p:spPr>
          <p:txBody>
            <a:bodyPr wrap="square" lIns="0" tIns="36000" rIns="0" bIns="0" rtlCol="0" anchor="ctr">
              <a:spAutoFit/>
            </a:bodyPr>
            <a:lstStyle/>
            <a:p>
              <a:pPr algn="ctr"/>
              <a:r>
                <a:rPr lang="de-DE" sz="1200"/>
                <a:t>36</a:t>
              </a:r>
            </a:p>
          </p:txBody>
        </p:sp>
        <p:sp>
          <p:nvSpPr>
            <p:cNvPr id="78" name="Textfeld 77">
              <a:extLst>
                <a:ext uri="{FF2B5EF4-FFF2-40B4-BE49-F238E27FC236}">
                  <a16:creationId xmlns:a16="http://schemas.microsoft.com/office/drawing/2014/main" id="{F6EF02E6-5571-C74C-F1F2-631AE74B60E7}"/>
                </a:ext>
              </a:extLst>
            </p:cNvPr>
            <p:cNvSpPr txBox="1"/>
            <p:nvPr/>
          </p:nvSpPr>
          <p:spPr>
            <a:xfrm>
              <a:off x="6187717" y="4619529"/>
              <a:ext cx="194515" cy="221018"/>
            </a:xfrm>
            <a:prstGeom prst="rect">
              <a:avLst/>
            </a:prstGeom>
            <a:noFill/>
          </p:spPr>
          <p:txBody>
            <a:bodyPr wrap="square" lIns="0" tIns="36000" rIns="0" bIns="0" rtlCol="0" anchor="ctr">
              <a:spAutoFit/>
            </a:bodyPr>
            <a:lstStyle/>
            <a:p>
              <a:pPr algn="ctr"/>
              <a:r>
                <a:rPr lang="de-DE" sz="1200"/>
                <a:t>39</a:t>
              </a:r>
            </a:p>
          </p:txBody>
        </p:sp>
        <p:sp>
          <p:nvSpPr>
            <p:cNvPr id="79" name="Textfeld 78">
              <a:extLst>
                <a:ext uri="{FF2B5EF4-FFF2-40B4-BE49-F238E27FC236}">
                  <a16:creationId xmlns:a16="http://schemas.microsoft.com/office/drawing/2014/main" id="{518AC429-ACBC-C14B-BC35-FB8DC66DF056}"/>
                </a:ext>
              </a:extLst>
            </p:cNvPr>
            <p:cNvSpPr txBox="1"/>
            <p:nvPr/>
          </p:nvSpPr>
          <p:spPr>
            <a:xfrm>
              <a:off x="6494043" y="4619529"/>
              <a:ext cx="194515" cy="221018"/>
            </a:xfrm>
            <a:prstGeom prst="rect">
              <a:avLst/>
            </a:prstGeom>
            <a:noFill/>
          </p:spPr>
          <p:txBody>
            <a:bodyPr wrap="square" lIns="0" tIns="36000" rIns="0" bIns="0" rtlCol="0" anchor="ctr">
              <a:spAutoFit/>
            </a:bodyPr>
            <a:lstStyle/>
            <a:p>
              <a:pPr algn="ctr"/>
              <a:r>
                <a:rPr lang="de-DE" sz="1200"/>
                <a:t>42</a:t>
              </a:r>
            </a:p>
          </p:txBody>
        </p:sp>
      </p:grpSp>
    </p:spTree>
    <p:extLst>
      <p:ext uri="{BB962C8B-B14F-4D97-AF65-F5344CB8AC3E}">
        <p14:creationId xmlns:p14="http://schemas.microsoft.com/office/powerpoint/2010/main" val="2873010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472858-EC5B-C113-0840-830B14EAA444}"/>
              </a:ext>
            </a:extLst>
          </p:cNvPr>
          <p:cNvSpPr>
            <a:spLocks noGrp="1"/>
          </p:cNvSpPr>
          <p:nvPr>
            <p:ph type="title"/>
          </p:nvPr>
        </p:nvSpPr>
        <p:spPr/>
        <p:txBody>
          <a:bodyPr/>
          <a:lstStyle/>
          <a:p>
            <a:r>
              <a:rPr lang="en-US"/>
              <a:t>Complete response rates </a:t>
            </a:r>
            <a:endParaRPr lang="en-US">
              <a:cs typeface="Arial"/>
            </a:endParaRPr>
          </a:p>
        </p:txBody>
      </p:sp>
      <p:sp>
        <p:nvSpPr>
          <p:cNvPr id="4" name="Footer Placeholder 3">
            <a:extLst>
              <a:ext uri="{FF2B5EF4-FFF2-40B4-BE49-F238E27FC236}">
                <a16:creationId xmlns:a16="http://schemas.microsoft.com/office/drawing/2014/main" id="{53CA579F-2691-E7C2-EDD5-00C5532EA1AD}"/>
              </a:ext>
            </a:extLst>
          </p:cNvPr>
          <p:cNvSpPr>
            <a:spLocks noGrp="1"/>
          </p:cNvSpPr>
          <p:nvPr>
            <p:ph type="ftr" sz="quarter" idx="13"/>
          </p:nvPr>
        </p:nvSpPr>
        <p:spPr/>
        <p:txBody>
          <a:bodyPr/>
          <a:lstStyle/>
          <a:p>
            <a:r>
              <a:rPr lang="en-GB" b="1"/>
              <a:t>CR, </a:t>
            </a:r>
            <a:r>
              <a:rPr lang="en-GB"/>
              <a:t>complete response; </a:t>
            </a:r>
            <a:r>
              <a:rPr lang="en-GB" b="1" err="1"/>
              <a:t>Ibr</a:t>
            </a:r>
            <a:r>
              <a:rPr lang="en-GB" b="1"/>
              <a:t>, </a:t>
            </a:r>
            <a:r>
              <a:rPr lang="en-GB"/>
              <a:t>ibrutinib; </a:t>
            </a:r>
            <a:r>
              <a:rPr lang="en-GB" b="1" err="1"/>
              <a:t>uMRD</a:t>
            </a:r>
            <a:r>
              <a:rPr lang="en-GB" b="1"/>
              <a:t>,</a:t>
            </a:r>
            <a:r>
              <a:rPr lang="en-GB"/>
              <a:t> undetectable minimal residual disease; </a:t>
            </a:r>
            <a:r>
              <a:rPr lang="en-GB" b="1" err="1"/>
              <a:t>yr</a:t>
            </a:r>
            <a:r>
              <a:rPr lang="en-GB" b="1"/>
              <a:t>,</a:t>
            </a:r>
            <a:r>
              <a:rPr lang="en-GB"/>
              <a:t> year.</a:t>
            </a:r>
          </a:p>
          <a:p>
            <a:r>
              <a:rPr lang="en-GB" b="1"/>
              <a:t>Allan et al, Abstract #92 presented at ASH 2022. </a:t>
            </a:r>
          </a:p>
        </p:txBody>
      </p:sp>
      <p:sp>
        <p:nvSpPr>
          <p:cNvPr id="7" name="TextBox 6">
            <a:extLst>
              <a:ext uri="{FF2B5EF4-FFF2-40B4-BE49-F238E27FC236}">
                <a16:creationId xmlns:a16="http://schemas.microsoft.com/office/drawing/2014/main" id="{A088BD39-A438-834F-64A5-7E851A3FD23E}"/>
              </a:ext>
            </a:extLst>
          </p:cNvPr>
          <p:cNvSpPr txBox="1"/>
          <p:nvPr/>
        </p:nvSpPr>
        <p:spPr>
          <a:xfrm>
            <a:off x="8796265" y="1674811"/>
            <a:ext cx="2987748" cy="1997978"/>
          </a:xfrm>
          <a:prstGeom prst="rect">
            <a:avLst/>
          </a:prstGeom>
          <a:solidFill>
            <a:schemeClr val="bg2"/>
          </a:solidFill>
        </p:spPr>
        <p:txBody>
          <a:bodyPr wrap="square" lIns="144000" tIns="108000" rtlCol="0">
            <a:noAutofit/>
          </a:bodyPr>
          <a:lstStyle/>
          <a:p>
            <a:pPr marL="285750" indent="-285750">
              <a:buClr>
                <a:schemeClr val="accent2"/>
              </a:buClr>
              <a:buFont typeface="Arial" panose="020B0604020202020204" pitchFamily="34" charset="0"/>
              <a:buChar char="•"/>
            </a:pPr>
            <a:r>
              <a:rPr lang="en-US" sz="1400"/>
              <a:t>Complete response rates were steady or increased with an additional year of follow-up</a:t>
            </a:r>
          </a:p>
          <a:p>
            <a:pPr marL="285750" indent="-285750">
              <a:buClr>
                <a:schemeClr val="accent2"/>
              </a:buClr>
              <a:buFont typeface="Arial" panose="020B0604020202020204" pitchFamily="34" charset="0"/>
              <a:buChar char="•"/>
            </a:pPr>
            <a:r>
              <a:rPr lang="en-US" sz="1400"/>
              <a:t>CRs were durable, with no significant difference in duration of CR between treatment arms at 42 months of follow-up.</a:t>
            </a:r>
          </a:p>
        </p:txBody>
      </p:sp>
      <p:graphicFrame>
        <p:nvGraphicFramePr>
          <p:cNvPr id="9" name="Diagramm 8">
            <a:extLst>
              <a:ext uri="{FF2B5EF4-FFF2-40B4-BE49-F238E27FC236}">
                <a16:creationId xmlns:a16="http://schemas.microsoft.com/office/drawing/2014/main" id="{701B0586-1EDC-001B-E00E-9B7199B27AA0}"/>
              </a:ext>
            </a:extLst>
          </p:cNvPr>
          <p:cNvGraphicFramePr/>
          <p:nvPr>
            <p:extLst>
              <p:ext uri="{D42A27DB-BD31-4B8C-83A1-F6EECF244321}">
                <p14:modId xmlns:p14="http://schemas.microsoft.com/office/powerpoint/2010/main" val="2599688331"/>
              </p:ext>
            </p:extLst>
          </p:nvPr>
        </p:nvGraphicFramePr>
        <p:xfrm>
          <a:off x="490572" y="1663833"/>
          <a:ext cx="8276468" cy="472016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feld 9">
            <a:extLst>
              <a:ext uri="{FF2B5EF4-FFF2-40B4-BE49-F238E27FC236}">
                <a16:creationId xmlns:a16="http://schemas.microsoft.com/office/drawing/2014/main" id="{77634D3C-9E47-E741-AFCE-2B829BEB1043}"/>
              </a:ext>
            </a:extLst>
          </p:cNvPr>
          <p:cNvSpPr txBox="1"/>
          <p:nvPr/>
        </p:nvSpPr>
        <p:spPr>
          <a:xfrm>
            <a:off x="1278951" y="3819972"/>
            <a:ext cx="587020" cy="307777"/>
          </a:xfrm>
          <a:prstGeom prst="rect">
            <a:avLst/>
          </a:prstGeom>
          <a:noFill/>
        </p:spPr>
        <p:txBody>
          <a:bodyPr wrap="none" rtlCol="0">
            <a:spAutoFit/>
          </a:bodyPr>
          <a:lstStyle/>
          <a:p>
            <a:r>
              <a:rPr lang="de-DE" sz="1400" err="1">
                <a:solidFill>
                  <a:schemeClr val="bg1"/>
                </a:solidFill>
              </a:rPr>
              <a:t>n</a:t>
            </a:r>
            <a:r>
              <a:rPr lang="de-DE" sz="1400">
                <a:solidFill>
                  <a:schemeClr val="bg1"/>
                </a:solidFill>
              </a:rPr>
              <a:t>=22</a:t>
            </a:r>
          </a:p>
        </p:txBody>
      </p:sp>
      <p:sp>
        <p:nvSpPr>
          <p:cNvPr id="11" name="Textfeld 10">
            <a:extLst>
              <a:ext uri="{FF2B5EF4-FFF2-40B4-BE49-F238E27FC236}">
                <a16:creationId xmlns:a16="http://schemas.microsoft.com/office/drawing/2014/main" id="{B48DBD46-35A6-F1D1-69FC-02269452C262}"/>
              </a:ext>
            </a:extLst>
          </p:cNvPr>
          <p:cNvSpPr txBox="1"/>
          <p:nvPr/>
        </p:nvSpPr>
        <p:spPr>
          <a:xfrm>
            <a:off x="2226688" y="3607452"/>
            <a:ext cx="587020" cy="307777"/>
          </a:xfrm>
          <a:prstGeom prst="rect">
            <a:avLst/>
          </a:prstGeom>
          <a:noFill/>
        </p:spPr>
        <p:txBody>
          <a:bodyPr wrap="none" rtlCol="0">
            <a:spAutoFit/>
          </a:bodyPr>
          <a:lstStyle/>
          <a:p>
            <a:r>
              <a:rPr lang="de-DE" sz="1400" err="1">
                <a:solidFill>
                  <a:schemeClr val="bg1"/>
                </a:solidFill>
              </a:rPr>
              <a:t>n</a:t>
            </a:r>
            <a:r>
              <a:rPr lang="de-DE" sz="1400">
                <a:solidFill>
                  <a:schemeClr val="bg1"/>
                </a:solidFill>
              </a:rPr>
              <a:t>=26</a:t>
            </a:r>
          </a:p>
        </p:txBody>
      </p:sp>
      <p:sp>
        <p:nvSpPr>
          <p:cNvPr id="12" name="Textfeld 11">
            <a:extLst>
              <a:ext uri="{FF2B5EF4-FFF2-40B4-BE49-F238E27FC236}">
                <a16:creationId xmlns:a16="http://schemas.microsoft.com/office/drawing/2014/main" id="{6C6F5CF3-4020-2D00-2F9D-B62BBBE7C6C1}"/>
              </a:ext>
            </a:extLst>
          </p:cNvPr>
          <p:cNvSpPr txBox="1"/>
          <p:nvPr/>
        </p:nvSpPr>
        <p:spPr>
          <a:xfrm>
            <a:off x="3166768" y="3607452"/>
            <a:ext cx="587020" cy="307777"/>
          </a:xfrm>
          <a:prstGeom prst="rect">
            <a:avLst/>
          </a:prstGeom>
          <a:noFill/>
        </p:spPr>
        <p:txBody>
          <a:bodyPr wrap="none" rtlCol="0">
            <a:spAutoFit/>
          </a:bodyPr>
          <a:lstStyle/>
          <a:p>
            <a:r>
              <a:rPr lang="de-DE" sz="1400" err="1">
                <a:solidFill>
                  <a:schemeClr val="bg1"/>
                </a:solidFill>
              </a:rPr>
              <a:t>n</a:t>
            </a:r>
            <a:r>
              <a:rPr lang="de-DE" sz="1400">
                <a:solidFill>
                  <a:schemeClr val="bg1"/>
                </a:solidFill>
              </a:rPr>
              <a:t>=26</a:t>
            </a:r>
          </a:p>
        </p:txBody>
      </p:sp>
      <p:sp>
        <p:nvSpPr>
          <p:cNvPr id="13" name="Textfeld 12">
            <a:extLst>
              <a:ext uri="{FF2B5EF4-FFF2-40B4-BE49-F238E27FC236}">
                <a16:creationId xmlns:a16="http://schemas.microsoft.com/office/drawing/2014/main" id="{BA8C66F8-4A07-26AB-0AEA-9364E464D63D}"/>
              </a:ext>
            </a:extLst>
          </p:cNvPr>
          <p:cNvSpPr txBox="1"/>
          <p:nvPr/>
        </p:nvSpPr>
        <p:spPr>
          <a:xfrm>
            <a:off x="4106848" y="3501184"/>
            <a:ext cx="587020" cy="307777"/>
          </a:xfrm>
          <a:prstGeom prst="rect">
            <a:avLst/>
          </a:prstGeom>
          <a:noFill/>
        </p:spPr>
        <p:txBody>
          <a:bodyPr wrap="none" rtlCol="0">
            <a:spAutoFit/>
          </a:bodyPr>
          <a:lstStyle/>
          <a:p>
            <a:r>
              <a:rPr lang="de-DE" sz="1400" err="1">
                <a:solidFill>
                  <a:schemeClr val="bg1"/>
                </a:solidFill>
              </a:rPr>
              <a:t>n</a:t>
            </a:r>
            <a:r>
              <a:rPr lang="de-DE" sz="1400">
                <a:solidFill>
                  <a:schemeClr val="bg1"/>
                </a:solidFill>
              </a:rPr>
              <a:t>=27</a:t>
            </a:r>
          </a:p>
        </p:txBody>
      </p:sp>
      <p:sp>
        <p:nvSpPr>
          <p:cNvPr id="14" name="Textfeld 13">
            <a:extLst>
              <a:ext uri="{FF2B5EF4-FFF2-40B4-BE49-F238E27FC236}">
                <a16:creationId xmlns:a16="http://schemas.microsoft.com/office/drawing/2014/main" id="{C6D8E484-A9CA-3EDC-69A7-97FFDFDAB6F0}"/>
              </a:ext>
            </a:extLst>
          </p:cNvPr>
          <p:cNvSpPr txBox="1"/>
          <p:nvPr/>
        </p:nvSpPr>
        <p:spPr>
          <a:xfrm>
            <a:off x="5046928" y="3405944"/>
            <a:ext cx="587020" cy="307777"/>
          </a:xfrm>
          <a:prstGeom prst="rect">
            <a:avLst/>
          </a:prstGeom>
          <a:noFill/>
        </p:spPr>
        <p:txBody>
          <a:bodyPr wrap="none" rtlCol="0">
            <a:spAutoFit/>
          </a:bodyPr>
          <a:lstStyle/>
          <a:p>
            <a:r>
              <a:rPr lang="de-DE" sz="1400" err="1"/>
              <a:t>n</a:t>
            </a:r>
            <a:r>
              <a:rPr lang="de-DE" sz="1400"/>
              <a:t>=29</a:t>
            </a:r>
          </a:p>
        </p:txBody>
      </p:sp>
      <p:sp>
        <p:nvSpPr>
          <p:cNvPr id="15" name="Textfeld 14">
            <a:extLst>
              <a:ext uri="{FF2B5EF4-FFF2-40B4-BE49-F238E27FC236}">
                <a16:creationId xmlns:a16="http://schemas.microsoft.com/office/drawing/2014/main" id="{A54BBF6B-9EE4-0F39-29F8-00460CC4056B}"/>
              </a:ext>
            </a:extLst>
          </p:cNvPr>
          <p:cNvSpPr txBox="1"/>
          <p:nvPr/>
        </p:nvSpPr>
        <p:spPr>
          <a:xfrm>
            <a:off x="5987008" y="3323318"/>
            <a:ext cx="587020" cy="307777"/>
          </a:xfrm>
          <a:prstGeom prst="rect">
            <a:avLst/>
          </a:prstGeom>
          <a:noFill/>
        </p:spPr>
        <p:txBody>
          <a:bodyPr wrap="none" rtlCol="0">
            <a:spAutoFit/>
          </a:bodyPr>
          <a:lstStyle/>
          <a:p>
            <a:r>
              <a:rPr lang="de-DE" sz="1400" err="1"/>
              <a:t>n</a:t>
            </a:r>
            <a:r>
              <a:rPr lang="de-DE" sz="1400"/>
              <a:t>=31</a:t>
            </a:r>
          </a:p>
        </p:txBody>
      </p:sp>
      <p:sp>
        <p:nvSpPr>
          <p:cNvPr id="16" name="Textfeld 15">
            <a:extLst>
              <a:ext uri="{FF2B5EF4-FFF2-40B4-BE49-F238E27FC236}">
                <a16:creationId xmlns:a16="http://schemas.microsoft.com/office/drawing/2014/main" id="{0C90B6C9-1856-AEBB-BC81-4C810C339453}"/>
              </a:ext>
            </a:extLst>
          </p:cNvPr>
          <p:cNvSpPr txBox="1"/>
          <p:nvPr/>
        </p:nvSpPr>
        <p:spPr>
          <a:xfrm>
            <a:off x="6927088" y="3299675"/>
            <a:ext cx="587020" cy="307777"/>
          </a:xfrm>
          <a:prstGeom prst="rect">
            <a:avLst/>
          </a:prstGeom>
          <a:noFill/>
        </p:spPr>
        <p:txBody>
          <a:bodyPr wrap="none" rtlCol="0">
            <a:spAutoFit/>
          </a:bodyPr>
          <a:lstStyle/>
          <a:p>
            <a:r>
              <a:rPr lang="de-DE" sz="1400" err="1"/>
              <a:t>n</a:t>
            </a:r>
            <a:r>
              <a:rPr lang="de-DE" sz="1400"/>
              <a:t>=31</a:t>
            </a:r>
          </a:p>
        </p:txBody>
      </p:sp>
      <p:sp>
        <p:nvSpPr>
          <p:cNvPr id="17" name="Textfeld 16">
            <a:extLst>
              <a:ext uri="{FF2B5EF4-FFF2-40B4-BE49-F238E27FC236}">
                <a16:creationId xmlns:a16="http://schemas.microsoft.com/office/drawing/2014/main" id="{390DBF97-0B39-AD3B-4A8D-148BE9D086F5}"/>
              </a:ext>
            </a:extLst>
          </p:cNvPr>
          <p:cNvSpPr txBox="1"/>
          <p:nvPr/>
        </p:nvSpPr>
        <p:spPr>
          <a:xfrm>
            <a:off x="7867168" y="3169429"/>
            <a:ext cx="587020" cy="307777"/>
          </a:xfrm>
          <a:prstGeom prst="rect">
            <a:avLst/>
          </a:prstGeom>
          <a:noFill/>
        </p:spPr>
        <p:txBody>
          <a:bodyPr wrap="none" rtlCol="0">
            <a:spAutoFit/>
          </a:bodyPr>
          <a:lstStyle/>
          <a:p>
            <a:r>
              <a:rPr lang="de-DE" sz="1400" err="1"/>
              <a:t>n</a:t>
            </a:r>
            <a:r>
              <a:rPr lang="de-DE" sz="1400"/>
              <a:t>=35</a:t>
            </a:r>
          </a:p>
        </p:txBody>
      </p:sp>
      <p:sp>
        <p:nvSpPr>
          <p:cNvPr id="18" name="Geschweifte Klammer links 17">
            <a:extLst>
              <a:ext uri="{FF2B5EF4-FFF2-40B4-BE49-F238E27FC236}">
                <a16:creationId xmlns:a16="http://schemas.microsoft.com/office/drawing/2014/main" id="{FB6DD43A-29F0-6DD6-E8C6-FF946FCA760C}"/>
              </a:ext>
            </a:extLst>
          </p:cNvPr>
          <p:cNvSpPr/>
          <p:nvPr/>
        </p:nvSpPr>
        <p:spPr>
          <a:xfrm rot="5400000">
            <a:off x="2839654" y="581652"/>
            <a:ext cx="293510" cy="3414917"/>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9" name="Geschweifte Klammer links 18">
            <a:extLst>
              <a:ext uri="{FF2B5EF4-FFF2-40B4-BE49-F238E27FC236}">
                <a16:creationId xmlns:a16="http://schemas.microsoft.com/office/drawing/2014/main" id="{280EC68C-7ED8-B40B-6CF8-580722FB1ADE}"/>
              </a:ext>
            </a:extLst>
          </p:cNvPr>
          <p:cNvSpPr/>
          <p:nvPr/>
        </p:nvSpPr>
        <p:spPr>
          <a:xfrm rot="5400000">
            <a:off x="6599975" y="315834"/>
            <a:ext cx="293510" cy="3414917"/>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0" name="Textfeld 19">
            <a:extLst>
              <a:ext uri="{FF2B5EF4-FFF2-40B4-BE49-F238E27FC236}">
                <a16:creationId xmlns:a16="http://schemas.microsoft.com/office/drawing/2014/main" id="{FD0E97F7-5EC3-B4ED-F5EA-0549E517171F}"/>
              </a:ext>
            </a:extLst>
          </p:cNvPr>
          <p:cNvSpPr txBox="1"/>
          <p:nvPr/>
        </p:nvSpPr>
        <p:spPr>
          <a:xfrm>
            <a:off x="2179691" y="1827497"/>
            <a:ext cx="1627369" cy="307777"/>
          </a:xfrm>
          <a:prstGeom prst="rect">
            <a:avLst/>
          </a:prstGeom>
          <a:noFill/>
        </p:spPr>
        <p:txBody>
          <a:bodyPr wrap="none" rtlCol="0">
            <a:spAutoFit/>
          </a:bodyPr>
          <a:lstStyle/>
          <a:p>
            <a:r>
              <a:rPr lang="de-DE" sz="1400"/>
              <a:t>12% </a:t>
            </a:r>
            <a:r>
              <a:rPr lang="de-DE" sz="1400" err="1"/>
              <a:t>improvement</a:t>
            </a:r>
            <a:endParaRPr lang="de-DE" sz="1400"/>
          </a:p>
        </p:txBody>
      </p:sp>
      <p:sp>
        <p:nvSpPr>
          <p:cNvPr id="21" name="Textfeld 20">
            <a:extLst>
              <a:ext uri="{FF2B5EF4-FFF2-40B4-BE49-F238E27FC236}">
                <a16:creationId xmlns:a16="http://schemas.microsoft.com/office/drawing/2014/main" id="{E2472CCD-82E0-227B-9A87-817CDDC05FCD}"/>
              </a:ext>
            </a:extLst>
          </p:cNvPr>
          <p:cNvSpPr txBox="1"/>
          <p:nvPr/>
        </p:nvSpPr>
        <p:spPr>
          <a:xfrm>
            <a:off x="5933668" y="1591852"/>
            <a:ext cx="1627369" cy="307777"/>
          </a:xfrm>
          <a:prstGeom prst="rect">
            <a:avLst/>
          </a:prstGeom>
          <a:noFill/>
        </p:spPr>
        <p:txBody>
          <a:bodyPr wrap="none" rtlCol="0">
            <a:spAutoFit/>
          </a:bodyPr>
          <a:lstStyle/>
          <a:p>
            <a:r>
              <a:rPr lang="de-DE" sz="1400"/>
              <a:t>14% </a:t>
            </a:r>
            <a:r>
              <a:rPr lang="de-DE" sz="1400" err="1"/>
              <a:t>improvement</a:t>
            </a:r>
            <a:endParaRPr lang="de-DE" sz="1400"/>
          </a:p>
        </p:txBody>
      </p:sp>
      <p:sp>
        <p:nvSpPr>
          <p:cNvPr id="2" name="TextBox 1">
            <a:extLst>
              <a:ext uri="{FF2B5EF4-FFF2-40B4-BE49-F238E27FC236}">
                <a16:creationId xmlns:a16="http://schemas.microsoft.com/office/drawing/2014/main" id="{F911982D-38CD-2863-44BC-80A65625288A}"/>
              </a:ext>
            </a:extLst>
          </p:cNvPr>
          <p:cNvSpPr txBox="1"/>
          <p:nvPr/>
        </p:nvSpPr>
        <p:spPr>
          <a:xfrm>
            <a:off x="290517" y="2580191"/>
            <a:ext cx="400110" cy="1416167"/>
          </a:xfrm>
          <a:prstGeom prst="rect">
            <a:avLst/>
          </a:prstGeom>
          <a:noFill/>
        </p:spPr>
        <p:txBody>
          <a:bodyPr vert="vert270" wrap="square" rtlCol="0">
            <a:spAutoFit/>
          </a:bodyPr>
          <a:lstStyle/>
          <a:p>
            <a:r>
              <a:rPr lang="en-US" sz="1400"/>
              <a:t>Best CR rate, %</a:t>
            </a:r>
          </a:p>
        </p:txBody>
      </p:sp>
      <p:sp>
        <p:nvSpPr>
          <p:cNvPr id="22" name="Text Placeholder 6">
            <a:extLst>
              <a:ext uri="{FF2B5EF4-FFF2-40B4-BE49-F238E27FC236}">
                <a16:creationId xmlns:a16="http://schemas.microsoft.com/office/drawing/2014/main" id="{C30A7E76-13E6-4AAB-4192-96E2D5602448}"/>
              </a:ext>
            </a:extLst>
          </p:cNvPr>
          <p:cNvSpPr>
            <a:spLocks noGrp="1"/>
          </p:cNvSpPr>
          <p:nvPr>
            <p:ph type="body" sz="quarter" idx="12"/>
          </p:nvPr>
        </p:nvSpPr>
        <p:spPr>
          <a:xfrm>
            <a:off x="-1673194" y="1015022"/>
            <a:ext cx="7349517" cy="659245"/>
          </a:xfrm>
        </p:spPr>
        <p:txBody>
          <a:bodyPr/>
          <a:lstStyle/>
          <a:p>
            <a:pPr algn="ctr"/>
            <a:r>
              <a:rPr lang="en-US"/>
              <a:t>in confirmed </a:t>
            </a:r>
            <a:r>
              <a:rPr lang="en-US" err="1"/>
              <a:t>uMRD</a:t>
            </a:r>
            <a:r>
              <a:rPr lang="en-US"/>
              <a:t> patients </a:t>
            </a:r>
            <a:endParaRPr lang="de-DE"/>
          </a:p>
        </p:txBody>
      </p:sp>
    </p:spTree>
    <p:extLst>
      <p:ext uri="{BB962C8B-B14F-4D97-AF65-F5344CB8AC3E}">
        <p14:creationId xmlns:p14="http://schemas.microsoft.com/office/powerpoint/2010/main" val="3349069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F73A92E-1524-657D-ED35-74B988B2FA4C}"/>
              </a:ext>
            </a:extLst>
          </p:cNvPr>
          <p:cNvSpPr>
            <a:spLocks noGrp="1"/>
          </p:cNvSpPr>
          <p:nvPr>
            <p:ph type="ftr" sz="quarter" idx="10"/>
          </p:nvPr>
        </p:nvSpPr>
        <p:spPr>
          <a:xfrm>
            <a:off x="407989" y="6169666"/>
            <a:ext cx="8532812" cy="499422"/>
          </a:xfrm>
        </p:spPr>
        <p:txBody>
          <a:bodyPr/>
          <a:lstStyle/>
          <a:p>
            <a:r>
              <a:rPr lang="en-GB" baseline="30000" err="1"/>
              <a:t>a</a:t>
            </a:r>
            <a:r>
              <a:rPr lang="en-GB" err="1"/>
              <a:t>MRD</a:t>
            </a:r>
            <a:r>
              <a:rPr lang="en-GB"/>
              <a:t> negative status &lt;10</a:t>
            </a:r>
            <a:r>
              <a:rPr lang="en-GB" baseline="30000"/>
              <a:t>-4</a:t>
            </a:r>
            <a:r>
              <a:rPr lang="en-GB"/>
              <a:t> by 8-color flow cytometry. </a:t>
            </a:r>
            <a:r>
              <a:rPr lang="en-GB" baseline="30000" err="1"/>
              <a:t>b</a:t>
            </a:r>
            <a:r>
              <a:rPr lang="en-GB" err="1"/>
              <a:t>Off</a:t>
            </a:r>
            <a:r>
              <a:rPr lang="en-GB"/>
              <a:t> MRD follow-up included patients who met any one of the criteria: progressive disease, initiation of subsequent therapy, death, or withdrawal from study.</a:t>
            </a:r>
            <a:endParaRPr lang="en-GB" b="1"/>
          </a:p>
          <a:p>
            <a:r>
              <a:rPr lang="en-GB" b="1"/>
              <a:t>ITT, </a:t>
            </a:r>
            <a:r>
              <a:rPr lang="en-GB"/>
              <a:t>intention-to-treat; </a:t>
            </a:r>
            <a:r>
              <a:rPr lang="en-GB" b="1"/>
              <a:t>MRD, </a:t>
            </a:r>
            <a:r>
              <a:rPr lang="en-GB"/>
              <a:t>minimal residual disease. </a:t>
            </a:r>
            <a:endParaRPr lang="en-GB" b="1"/>
          </a:p>
          <a:p>
            <a:r>
              <a:rPr lang="en-GB" b="1"/>
              <a:t>Allan et al, Abstract #92 presented at ASH 2022. </a:t>
            </a:r>
          </a:p>
        </p:txBody>
      </p:sp>
      <p:sp>
        <p:nvSpPr>
          <p:cNvPr id="3" name="Title 2">
            <a:extLst>
              <a:ext uri="{FF2B5EF4-FFF2-40B4-BE49-F238E27FC236}">
                <a16:creationId xmlns:a16="http://schemas.microsoft.com/office/drawing/2014/main" id="{F02DCBDE-3ED2-07D1-1137-9E6DF2459CD3}"/>
              </a:ext>
            </a:extLst>
          </p:cNvPr>
          <p:cNvSpPr>
            <a:spLocks noGrp="1"/>
          </p:cNvSpPr>
          <p:nvPr>
            <p:ph type="title"/>
          </p:nvPr>
        </p:nvSpPr>
        <p:spPr>
          <a:xfrm>
            <a:off x="416534" y="576395"/>
            <a:ext cx="11367479" cy="886397"/>
          </a:xfrm>
        </p:spPr>
        <p:txBody>
          <a:bodyPr/>
          <a:lstStyle/>
          <a:p>
            <a:r>
              <a:rPr lang="en-US"/>
              <a:t>MRD status of evaluable patients </a:t>
            </a:r>
          </a:p>
        </p:txBody>
      </p:sp>
      <p:sp>
        <p:nvSpPr>
          <p:cNvPr id="5" name="TextBox 4">
            <a:extLst>
              <a:ext uri="{FF2B5EF4-FFF2-40B4-BE49-F238E27FC236}">
                <a16:creationId xmlns:a16="http://schemas.microsoft.com/office/drawing/2014/main" id="{9EC09224-34E7-FA62-170F-06E115B9F575}"/>
              </a:ext>
            </a:extLst>
          </p:cNvPr>
          <p:cNvSpPr txBox="1"/>
          <p:nvPr/>
        </p:nvSpPr>
        <p:spPr>
          <a:xfrm>
            <a:off x="8214523" y="1665287"/>
            <a:ext cx="3559628" cy="3810159"/>
          </a:xfrm>
          <a:prstGeom prst="rect">
            <a:avLst/>
          </a:prstGeom>
          <a:solidFill>
            <a:schemeClr val="bg2"/>
          </a:solidFill>
        </p:spPr>
        <p:txBody>
          <a:bodyPr wrap="square" lIns="144000" tIns="108000" rtlCol="0">
            <a:noAutofit/>
          </a:bodyPr>
          <a:lstStyle/>
          <a:p>
            <a:pPr marL="285750" indent="-285750">
              <a:spcAft>
                <a:spcPts val="400"/>
              </a:spcAft>
              <a:buClr>
                <a:schemeClr val="accent2"/>
              </a:buClr>
              <a:buFont typeface="Arial" panose="020B0604020202020204" pitchFamily="34" charset="0"/>
              <a:buChar char="•"/>
            </a:pPr>
            <a:r>
              <a:rPr lang="en-US" sz="1400"/>
              <a:t>MRD negativity rates were sustained 3-years post-randomization and similar in patients randomized to placebo vs continued ibrutinib</a:t>
            </a:r>
          </a:p>
          <a:p>
            <a:pPr marL="285750" indent="-285750">
              <a:spcAft>
                <a:spcPts val="400"/>
              </a:spcAft>
              <a:buClr>
                <a:schemeClr val="accent2"/>
              </a:buClr>
              <a:buFont typeface="Arial" panose="020B0604020202020204" pitchFamily="34" charset="0"/>
              <a:buChar char="•"/>
            </a:pPr>
            <a:r>
              <a:rPr lang="en-US" sz="1400"/>
              <a:t>The sustainability of MRD negativity in the ITT population was comparable to that observed in the evaluable population</a:t>
            </a:r>
          </a:p>
          <a:p>
            <a:pPr marL="742950" lvl="1" indent="-285750">
              <a:spcAft>
                <a:spcPts val="400"/>
              </a:spcAft>
              <a:buClr>
                <a:schemeClr val="accent2"/>
              </a:buClr>
              <a:buFont typeface="Arial" panose="020B0604020202020204" pitchFamily="34" charset="0"/>
              <a:buChar char="•"/>
            </a:pPr>
            <a:r>
              <a:rPr lang="en-US" sz="1400"/>
              <a:t>Ibrutinib arm (ITT): 77% (33/43), 60% (26/43) and 63% (27/43) at 12, 24, and 36 cycles post-randomization, respectively</a:t>
            </a:r>
          </a:p>
          <a:p>
            <a:pPr marL="742950" lvl="1" indent="-285750">
              <a:spcAft>
                <a:spcPts val="400"/>
              </a:spcAft>
              <a:buClr>
                <a:schemeClr val="accent2"/>
              </a:buClr>
              <a:buFont typeface="Arial" panose="020B0604020202020204" pitchFamily="34" charset="0"/>
              <a:buChar char="•"/>
            </a:pPr>
            <a:r>
              <a:rPr lang="en-US" sz="1400"/>
              <a:t>Placebo arm (ITT): 84% (36/43), 56% (24/43), and 58% (25/43) at 12, 24, and 36 cycles post-randomization, respectively</a:t>
            </a:r>
          </a:p>
        </p:txBody>
      </p:sp>
      <p:sp>
        <p:nvSpPr>
          <p:cNvPr id="2" name="Rectangle 1">
            <a:extLst>
              <a:ext uri="{FF2B5EF4-FFF2-40B4-BE49-F238E27FC236}">
                <a16:creationId xmlns:a16="http://schemas.microsoft.com/office/drawing/2014/main" id="{FE2472B6-1D4B-CA0D-7D5F-9F098C77A7D6}"/>
              </a:ext>
            </a:extLst>
          </p:cNvPr>
          <p:cNvSpPr/>
          <p:nvPr/>
        </p:nvSpPr>
        <p:spPr>
          <a:xfrm>
            <a:off x="18209445" y="3529781"/>
            <a:ext cx="1189703" cy="1446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Diagramm 9">
            <a:extLst>
              <a:ext uri="{FF2B5EF4-FFF2-40B4-BE49-F238E27FC236}">
                <a16:creationId xmlns:a16="http://schemas.microsoft.com/office/drawing/2014/main" id="{C683D069-DF02-CF14-9B58-5B908431CA94}"/>
              </a:ext>
            </a:extLst>
          </p:cNvPr>
          <p:cNvGraphicFramePr/>
          <p:nvPr>
            <p:extLst>
              <p:ext uri="{D42A27DB-BD31-4B8C-83A1-F6EECF244321}">
                <p14:modId xmlns:p14="http://schemas.microsoft.com/office/powerpoint/2010/main" val="2334182159"/>
              </p:ext>
            </p:extLst>
          </p:nvPr>
        </p:nvGraphicFramePr>
        <p:xfrm>
          <a:off x="766008" y="1579563"/>
          <a:ext cx="5437942" cy="4316412"/>
        </p:xfrm>
        <a:graphic>
          <a:graphicData uri="http://schemas.openxmlformats.org/drawingml/2006/chart">
            <c:chart xmlns:c="http://schemas.openxmlformats.org/drawingml/2006/chart" xmlns:r="http://schemas.openxmlformats.org/officeDocument/2006/relationships" r:id="rId3"/>
          </a:graphicData>
        </a:graphic>
      </p:graphicFrame>
      <p:grpSp>
        <p:nvGrpSpPr>
          <p:cNvPr id="74" name="Gruppieren 73">
            <a:extLst>
              <a:ext uri="{FF2B5EF4-FFF2-40B4-BE49-F238E27FC236}">
                <a16:creationId xmlns:a16="http://schemas.microsoft.com/office/drawing/2014/main" id="{6722AB5C-C52D-1E77-BFF8-C93EDCDC1741}"/>
              </a:ext>
            </a:extLst>
          </p:cNvPr>
          <p:cNvGrpSpPr/>
          <p:nvPr/>
        </p:nvGrpSpPr>
        <p:grpSpPr>
          <a:xfrm>
            <a:off x="1320859" y="1961257"/>
            <a:ext cx="955863" cy="3505200"/>
            <a:chOff x="1051727" y="2046982"/>
            <a:chExt cx="955863" cy="3505200"/>
          </a:xfrm>
        </p:grpSpPr>
        <p:grpSp>
          <p:nvGrpSpPr>
            <p:cNvPr id="59" name="Gruppieren 58">
              <a:extLst>
                <a:ext uri="{FF2B5EF4-FFF2-40B4-BE49-F238E27FC236}">
                  <a16:creationId xmlns:a16="http://schemas.microsoft.com/office/drawing/2014/main" id="{01E05D45-8FF6-FF74-48FE-B776235A38E6}"/>
                </a:ext>
              </a:extLst>
            </p:cNvPr>
            <p:cNvGrpSpPr/>
            <p:nvPr/>
          </p:nvGrpSpPr>
          <p:grpSpPr>
            <a:xfrm>
              <a:off x="1051727" y="2046982"/>
              <a:ext cx="538770" cy="3505200"/>
              <a:chOff x="1132695" y="2046982"/>
              <a:chExt cx="538770" cy="3505200"/>
            </a:xfrm>
          </p:grpSpPr>
          <p:sp>
            <p:nvSpPr>
              <p:cNvPr id="11" name="Rechteck 10">
                <a:extLst>
                  <a:ext uri="{FF2B5EF4-FFF2-40B4-BE49-F238E27FC236}">
                    <a16:creationId xmlns:a16="http://schemas.microsoft.com/office/drawing/2014/main" id="{FE0EFD53-A25C-033F-0A9B-5FADA874E798}"/>
                  </a:ext>
                </a:extLst>
              </p:cNvPr>
              <p:cNvSpPr/>
              <p:nvPr/>
            </p:nvSpPr>
            <p:spPr>
              <a:xfrm>
                <a:off x="1211580" y="2046982"/>
                <a:ext cx="381000" cy="350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Textfeld 30">
                <a:extLst>
                  <a:ext uri="{FF2B5EF4-FFF2-40B4-BE49-F238E27FC236}">
                    <a16:creationId xmlns:a16="http://schemas.microsoft.com/office/drawing/2014/main" id="{1F396CFB-B997-66E3-DEC2-9AA06080FA28}"/>
                  </a:ext>
                </a:extLst>
              </p:cNvPr>
              <p:cNvSpPr txBox="1"/>
              <p:nvPr/>
            </p:nvSpPr>
            <p:spPr>
              <a:xfrm>
                <a:off x="1132695" y="2587877"/>
                <a:ext cx="538770" cy="415498"/>
              </a:xfrm>
              <a:prstGeom prst="rect">
                <a:avLst/>
              </a:prstGeom>
              <a:noFill/>
            </p:spPr>
            <p:txBody>
              <a:bodyPr wrap="square" rtlCol="0">
                <a:spAutoFit/>
              </a:bodyPr>
              <a:lstStyle/>
              <a:p>
                <a:pPr algn="ctr"/>
                <a:r>
                  <a:rPr lang="de-DE" sz="1000">
                    <a:solidFill>
                      <a:schemeClr val="bg1"/>
                    </a:solidFill>
                  </a:rPr>
                  <a:t>100%</a:t>
                </a:r>
              </a:p>
              <a:p>
                <a:pPr algn="ctr"/>
                <a:r>
                  <a:rPr lang="de-DE" sz="1000" err="1">
                    <a:solidFill>
                      <a:schemeClr val="bg1"/>
                    </a:solidFill>
                  </a:rPr>
                  <a:t>n</a:t>
                </a:r>
                <a:r>
                  <a:rPr lang="de-DE" sz="1000">
                    <a:solidFill>
                      <a:schemeClr val="bg1"/>
                    </a:solidFill>
                  </a:rPr>
                  <a:t>=43</a:t>
                </a:r>
              </a:p>
            </p:txBody>
          </p:sp>
        </p:grpSp>
        <p:grpSp>
          <p:nvGrpSpPr>
            <p:cNvPr id="58" name="Gruppieren 57">
              <a:extLst>
                <a:ext uri="{FF2B5EF4-FFF2-40B4-BE49-F238E27FC236}">
                  <a16:creationId xmlns:a16="http://schemas.microsoft.com/office/drawing/2014/main" id="{1D360FBF-607F-96A8-39A0-72DC05DAB36A}"/>
                </a:ext>
              </a:extLst>
            </p:cNvPr>
            <p:cNvGrpSpPr/>
            <p:nvPr/>
          </p:nvGrpSpPr>
          <p:grpSpPr>
            <a:xfrm>
              <a:off x="1468820" y="2046982"/>
              <a:ext cx="538770" cy="3505200"/>
              <a:chOff x="1549788" y="2046982"/>
              <a:chExt cx="538770" cy="3505200"/>
            </a:xfrm>
          </p:grpSpPr>
          <p:sp>
            <p:nvSpPr>
              <p:cNvPr id="12" name="Rechteck 11">
                <a:extLst>
                  <a:ext uri="{FF2B5EF4-FFF2-40B4-BE49-F238E27FC236}">
                    <a16:creationId xmlns:a16="http://schemas.microsoft.com/office/drawing/2014/main" id="{70F32863-7161-55FB-B46D-0E61604D5174}"/>
                  </a:ext>
                </a:extLst>
              </p:cNvPr>
              <p:cNvSpPr/>
              <p:nvPr/>
            </p:nvSpPr>
            <p:spPr>
              <a:xfrm>
                <a:off x="1628673" y="2046982"/>
                <a:ext cx="381000" cy="350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Textfeld 31">
                <a:extLst>
                  <a:ext uri="{FF2B5EF4-FFF2-40B4-BE49-F238E27FC236}">
                    <a16:creationId xmlns:a16="http://schemas.microsoft.com/office/drawing/2014/main" id="{25030287-D8D4-E859-E575-1A1BB66A29B3}"/>
                  </a:ext>
                </a:extLst>
              </p:cNvPr>
              <p:cNvSpPr txBox="1"/>
              <p:nvPr/>
            </p:nvSpPr>
            <p:spPr>
              <a:xfrm>
                <a:off x="1549788" y="2587877"/>
                <a:ext cx="538770" cy="415498"/>
              </a:xfrm>
              <a:prstGeom prst="rect">
                <a:avLst/>
              </a:prstGeom>
              <a:noFill/>
            </p:spPr>
            <p:txBody>
              <a:bodyPr wrap="square" rtlCol="0">
                <a:spAutoFit/>
              </a:bodyPr>
              <a:lstStyle/>
              <a:p>
                <a:pPr algn="ctr"/>
                <a:r>
                  <a:rPr lang="de-DE" sz="1000">
                    <a:solidFill>
                      <a:schemeClr val="bg1"/>
                    </a:solidFill>
                  </a:rPr>
                  <a:t>100%</a:t>
                </a:r>
              </a:p>
              <a:p>
                <a:pPr algn="ctr"/>
                <a:r>
                  <a:rPr lang="de-DE" sz="1000" err="1">
                    <a:solidFill>
                      <a:schemeClr val="bg1"/>
                    </a:solidFill>
                  </a:rPr>
                  <a:t>n</a:t>
                </a:r>
                <a:r>
                  <a:rPr lang="de-DE" sz="1000">
                    <a:solidFill>
                      <a:schemeClr val="bg1"/>
                    </a:solidFill>
                  </a:rPr>
                  <a:t>=43</a:t>
                </a:r>
              </a:p>
            </p:txBody>
          </p:sp>
        </p:grpSp>
      </p:grpSp>
      <p:grpSp>
        <p:nvGrpSpPr>
          <p:cNvPr id="77" name="Gruppieren 76">
            <a:extLst>
              <a:ext uri="{FF2B5EF4-FFF2-40B4-BE49-F238E27FC236}">
                <a16:creationId xmlns:a16="http://schemas.microsoft.com/office/drawing/2014/main" id="{B89D85B5-91D3-D0FA-0033-EE2BEE26278D}"/>
              </a:ext>
            </a:extLst>
          </p:cNvPr>
          <p:cNvGrpSpPr/>
          <p:nvPr/>
        </p:nvGrpSpPr>
        <p:grpSpPr>
          <a:xfrm>
            <a:off x="5055051" y="1961257"/>
            <a:ext cx="948712" cy="3540039"/>
            <a:chOff x="4789785" y="2046982"/>
            <a:chExt cx="948712" cy="3540039"/>
          </a:xfrm>
        </p:grpSpPr>
        <p:grpSp>
          <p:nvGrpSpPr>
            <p:cNvPr id="50" name="Gruppieren 49">
              <a:extLst>
                <a:ext uri="{FF2B5EF4-FFF2-40B4-BE49-F238E27FC236}">
                  <a16:creationId xmlns:a16="http://schemas.microsoft.com/office/drawing/2014/main" id="{F70160C6-8C08-9091-1DCB-21FBB462019C}"/>
                </a:ext>
              </a:extLst>
            </p:cNvPr>
            <p:cNvGrpSpPr/>
            <p:nvPr/>
          </p:nvGrpSpPr>
          <p:grpSpPr>
            <a:xfrm>
              <a:off x="5199727" y="2046982"/>
              <a:ext cx="538770" cy="3505200"/>
              <a:chOff x="5194964" y="2046982"/>
              <a:chExt cx="538770" cy="3505200"/>
            </a:xfrm>
          </p:grpSpPr>
          <p:sp>
            <p:nvSpPr>
              <p:cNvPr id="18" name="Rechteck 17">
                <a:extLst>
                  <a:ext uri="{FF2B5EF4-FFF2-40B4-BE49-F238E27FC236}">
                    <a16:creationId xmlns:a16="http://schemas.microsoft.com/office/drawing/2014/main" id="{9F849605-2561-5F5C-9917-3E13E9BB7169}"/>
                  </a:ext>
                </a:extLst>
              </p:cNvPr>
              <p:cNvSpPr/>
              <p:nvPr/>
            </p:nvSpPr>
            <p:spPr>
              <a:xfrm>
                <a:off x="5273849" y="5130800"/>
                <a:ext cx="381000" cy="4213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456E8211-649F-E04A-EBB1-2BFCC2B325B6}"/>
                  </a:ext>
                </a:extLst>
              </p:cNvPr>
              <p:cNvSpPr/>
              <p:nvPr/>
            </p:nvSpPr>
            <p:spPr>
              <a:xfrm>
                <a:off x="5273849" y="4622630"/>
                <a:ext cx="381000" cy="5089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a:extLst>
                  <a:ext uri="{FF2B5EF4-FFF2-40B4-BE49-F238E27FC236}">
                    <a16:creationId xmlns:a16="http://schemas.microsoft.com/office/drawing/2014/main" id="{F4E7F198-F57B-84D5-BACC-4FE1C6F64A1A}"/>
                  </a:ext>
                </a:extLst>
              </p:cNvPr>
              <p:cNvSpPr/>
              <p:nvPr/>
            </p:nvSpPr>
            <p:spPr>
              <a:xfrm>
                <a:off x="5273849" y="2046982"/>
                <a:ext cx="381000" cy="25756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Textfeld 37">
                <a:extLst>
                  <a:ext uri="{FF2B5EF4-FFF2-40B4-BE49-F238E27FC236}">
                    <a16:creationId xmlns:a16="http://schemas.microsoft.com/office/drawing/2014/main" id="{44DA2ECB-5473-2A12-83A0-0DCC7F57A6E6}"/>
                  </a:ext>
                </a:extLst>
              </p:cNvPr>
              <p:cNvSpPr txBox="1"/>
              <p:nvPr/>
            </p:nvSpPr>
            <p:spPr>
              <a:xfrm>
                <a:off x="5194964" y="2587877"/>
                <a:ext cx="538770" cy="415498"/>
              </a:xfrm>
              <a:prstGeom prst="rect">
                <a:avLst/>
              </a:prstGeom>
              <a:noFill/>
            </p:spPr>
            <p:txBody>
              <a:bodyPr wrap="square" rtlCol="0">
                <a:spAutoFit/>
              </a:bodyPr>
              <a:lstStyle/>
              <a:p>
                <a:pPr algn="ctr"/>
                <a:r>
                  <a:rPr lang="de-DE" sz="1000">
                    <a:solidFill>
                      <a:schemeClr val="bg1"/>
                    </a:solidFill>
                  </a:rPr>
                  <a:t>74%</a:t>
                </a:r>
              </a:p>
              <a:p>
                <a:pPr algn="ctr"/>
                <a:r>
                  <a:rPr lang="de-DE" sz="1000" err="1">
                    <a:solidFill>
                      <a:schemeClr val="bg1"/>
                    </a:solidFill>
                  </a:rPr>
                  <a:t>n</a:t>
                </a:r>
                <a:r>
                  <a:rPr lang="de-DE" sz="1000">
                    <a:solidFill>
                      <a:schemeClr val="bg1"/>
                    </a:solidFill>
                  </a:rPr>
                  <a:t>=25</a:t>
                </a:r>
              </a:p>
            </p:txBody>
          </p:sp>
          <p:sp>
            <p:nvSpPr>
              <p:cNvPr id="39" name="Textfeld 38">
                <a:extLst>
                  <a:ext uri="{FF2B5EF4-FFF2-40B4-BE49-F238E27FC236}">
                    <a16:creationId xmlns:a16="http://schemas.microsoft.com/office/drawing/2014/main" id="{CB6C6AE0-F280-C6FD-A7CC-8BAD7A324E11}"/>
                  </a:ext>
                </a:extLst>
              </p:cNvPr>
              <p:cNvSpPr txBox="1"/>
              <p:nvPr/>
            </p:nvSpPr>
            <p:spPr>
              <a:xfrm>
                <a:off x="5194964" y="4701282"/>
                <a:ext cx="538770" cy="246221"/>
              </a:xfrm>
              <a:prstGeom prst="rect">
                <a:avLst/>
              </a:prstGeom>
              <a:noFill/>
            </p:spPr>
            <p:txBody>
              <a:bodyPr wrap="square" rtlCol="0">
                <a:spAutoFit/>
              </a:bodyPr>
              <a:lstStyle/>
              <a:p>
                <a:pPr algn="ctr"/>
                <a:r>
                  <a:rPr lang="de-DE" sz="1000" err="1">
                    <a:solidFill>
                      <a:schemeClr val="bg1"/>
                    </a:solidFill>
                  </a:rPr>
                  <a:t>n</a:t>
                </a:r>
                <a:r>
                  <a:rPr lang="de-DE" sz="1000">
                    <a:solidFill>
                      <a:schemeClr val="bg1"/>
                    </a:solidFill>
                  </a:rPr>
                  <a:t>=5</a:t>
                </a:r>
              </a:p>
            </p:txBody>
          </p:sp>
          <p:sp>
            <p:nvSpPr>
              <p:cNvPr id="40" name="Textfeld 39">
                <a:extLst>
                  <a:ext uri="{FF2B5EF4-FFF2-40B4-BE49-F238E27FC236}">
                    <a16:creationId xmlns:a16="http://schemas.microsoft.com/office/drawing/2014/main" id="{0AD57ED1-5BF6-D656-1AC8-BF70184A1971}"/>
                  </a:ext>
                </a:extLst>
              </p:cNvPr>
              <p:cNvSpPr txBox="1"/>
              <p:nvPr/>
            </p:nvSpPr>
            <p:spPr>
              <a:xfrm>
                <a:off x="5194964" y="5158631"/>
                <a:ext cx="538770" cy="246221"/>
              </a:xfrm>
              <a:prstGeom prst="rect">
                <a:avLst/>
              </a:prstGeom>
              <a:noFill/>
            </p:spPr>
            <p:txBody>
              <a:bodyPr wrap="square" rtlCol="0">
                <a:spAutoFit/>
              </a:bodyPr>
              <a:lstStyle/>
              <a:p>
                <a:pPr algn="ctr"/>
                <a:r>
                  <a:rPr lang="de-DE" sz="1000" err="1">
                    <a:solidFill>
                      <a:schemeClr val="bg1"/>
                    </a:solidFill>
                  </a:rPr>
                  <a:t>n</a:t>
                </a:r>
                <a:r>
                  <a:rPr lang="de-DE" sz="1000">
                    <a:solidFill>
                      <a:schemeClr val="bg1"/>
                    </a:solidFill>
                  </a:rPr>
                  <a:t>=4</a:t>
                </a:r>
              </a:p>
            </p:txBody>
          </p:sp>
        </p:grpSp>
        <p:grpSp>
          <p:nvGrpSpPr>
            <p:cNvPr id="51" name="Gruppieren 50">
              <a:extLst>
                <a:ext uri="{FF2B5EF4-FFF2-40B4-BE49-F238E27FC236}">
                  <a16:creationId xmlns:a16="http://schemas.microsoft.com/office/drawing/2014/main" id="{470F252D-0D6A-A665-A457-818A9EEA8C02}"/>
                </a:ext>
              </a:extLst>
            </p:cNvPr>
            <p:cNvGrpSpPr/>
            <p:nvPr/>
          </p:nvGrpSpPr>
          <p:grpSpPr>
            <a:xfrm>
              <a:off x="4789785" y="2046982"/>
              <a:ext cx="538770" cy="3540039"/>
              <a:chOff x="4751681" y="2046982"/>
              <a:chExt cx="538770" cy="3540039"/>
            </a:xfrm>
          </p:grpSpPr>
          <p:sp>
            <p:nvSpPr>
              <p:cNvPr id="17" name="Rechteck 16">
                <a:extLst>
                  <a:ext uri="{FF2B5EF4-FFF2-40B4-BE49-F238E27FC236}">
                    <a16:creationId xmlns:a16="http://schemas.microsoft.com/office/drawing/2014/main" id="{EECAA833-CC7A-B2D2-EA91-1CF061FB7F79}"/>
                  </a:ext>
                </a:extLst>
              </p:cNvPr>
              <p:cNvSpPr/>
              <p:nvPr/>
            </p:nvSpPr>
            <p:spPr>
              <a:xfrm>
                <a:off x="4830566" y="5353050"/>
                <a:ext cx="381000" cy="1991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a:extLst>
                  <a:ext uri="{FF2B5EF4-FFF2-40B4-BE49-F238E27FC236}">
                    <a16:creationId xmlns:a16="http://schemas.microsoft.com/office/drawing/2014/main" id="{6697F73F-D7F1-7A87-994B-36D29462BFB8}"/>
                  </a:ext>
                </a:extLst>
              </p:cNvPr>
              <p:cNvSpPr/>
              <p:nvPr/>
            </p:nvSpPr>
            <p:spPr>
              <a:xfrm>
                <a:off x="4830566" y="4660900"/>
                <a:ext cx="381000" cy="692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a:extLst>
                  <a:ext uri="{FF2B5EF4-FFF2-40B4-BE49-F238E27FC236}">
                    <a16:creationId xmlns:a16="http://schemas.microsoft.com/office/drawing/2014/main" id="{84A0AD92-7AD5-27A5-727F-CC94B46299DC}"/>
                  </a:ext>
                </a:extLst>
              </p:cNvPr>
              <p:cNvSpPr/>
              <p:nvPr/>
            </p:nvSpPr>
            <p:spPr>
              <a:xfrm>
                <a:off x="4830566" y="2046982"/>
                <a:ext cx="381000" cy="26139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Textfeld 36">
                <a:extLst>
                  <a:ext uri="{FF2B5EF4-FFF2-40B4-BE49-F238E27FC236}">
                    <a16:creationId xmlns:a16="http://schemas.microsoft.com/office/drawing/2014/main" id="{F2396B16-8FE8-5DC8-C04D-AD497E5D95A5}"/>
                  </a:ext>
                </a:extLst>
              </p:cNvPr>
              <p:cNvSpPr txBox="1"/>
              <p:nvPr/>
            </p:nvSpPr>
            <p:spPr>
              <a:xfrm>
                <a:off x="4751681" y="2587877"/>
                <a:ext cx="538770" cy="415498"/>
              </a:xfrm>
              <a:prstGeom prst="rect">
                <a:avLst/>
              </a:prstGeom>
              <a:noFill/>
            </p:spPr>
            <p:txBody>
              <a:bodyPr wrap="square" rtlCol="0">
                <a:spAutoFit/>
              </a:bodyPr>
              <a:lstStyle/>
              <a:p>
                <a:pPr algn="ctr"/>
                <a:r>
                  <a:rPr lang="de-DE" sz="1000">
                    <a:solidFill>
                      <a:schemeClr val="bg1"/>
                    </a:solidFill>
                  </a:rPr>
                  <a:t>75%</a:t>
                </a:r>
              </a:p>
              <a:p>
                <a:pPr algn="ctr"/>
                <a:r>
                  <a:rPr lang="de-DE" sz="1000" err="1">
                    <a:solidFill>
                      <a:schemeClr val="bg1"/>
                    </a:solidFill>
                  </a:rPr>
                  <a:t>n</a:t>
                </a:r>
                <a:r>
                  <a:rPr lang="de-DE" sz="1000">
                    <a:solidFill>
                      <a:schemeClr val="bg1"/>
                    </a:solidFill>
                  </a:rPr>
                  <a:t>=27</a:t>
                </a:r>
              </a:p>
            </p:txBody>
          </p:sp>
          <p:sp>
            <p:nvSpPr>
              <p:cNvPr id="44" name="Textfeld 43">
                <a:extLst>
                  <a:ext uri="{FF2B5EF4-FFF2-40B4-BE49-F238E27FC236}">
                    <a16:creationId xmlns:a16="http://schemas.microsoft.com/office/drawing/2014/main" id="{B2DE1D30-3AB4-21A0-5AE4-9A651A979C47}"/>
                  </a:ext>
                </a:extLst>
              </p:cNvPr>
              <p:cNvSpPr txBox="1"/>
              <p:nvPr/>
            </p:nvSpPr>
            <p:spPr>
              <a:xfrm>
                <a:off x="4751681" y="4864774"/>
                <a:ext cx="538770" cy="246221"/>
              </a:xfrm>
              <a:prstGeom prst="rect">
                <a:avLst/>
              </a:prstGeom>
              <a:noFill/>
            </p:spPr>
            <p:txBody>
              <a:bodyPr wrap="square" rtlCol="0">
                <a:spAutoFit/>
              </a:bodyPr>
              <a:lstStyle/>
              <a:p>
                <a:pPr algn="ctr"/>
                <a:r>
                  <a:rPr lang="de-DE" sz="1000" err="1">
                    <a:solidFill>
                      <a:schemeClr val="bg1"/>
                    </a:solidFill>
                  </a:rPr>
                  <a:t>n</a:t>
                </a:r>
                <a:r>
                  <a:rPr lang="de-DE" sz="1000">
                    <a:solidFill>
                      <a:schemeClr val="bg1"/>
                    </a:solidFill>
                  </a:rPr>
                  <a:t>=7</a:t>
                </a:r>
              </a:p>
            </p:txBody>
          </p:sp>
          <p:sp>
            <p:nvSpPr>
              <p:cNvPr id="45" name="Textfeld 44">
                <a:extLst>
                  <a:ext uri="{FF2B5EF4-FFF2-40B4-BE49-F238E27FC236}">
                    <a16:creationId xmlns:a16="http://schemas.microsoft.com/office/drawing/2014/main" id="{A7D1BCC1-4FD3-7E6A-BF24-F104D21491F3}"/>
                  </a:ext>
                </a:extLst>
              </p:cNvPr>
              <p:cNvSpPr txBox="1"/>
              <p:nvPr/>
            </p:nvSpPr>
            <p:spPr>
              <a:xfrm>
                <a:off x="4751681" y="5340800"/>
                <a:ext cx="538770" cy="246221"/>
              </a:xfrm>
              <a:prstGeom prst="rect">
                <a:avLst/>
              </a:prstGeom>
              <a:noFill/>
            </p:spPr>
            <p:txBody>
              <a:bodyPr wrap="square" rtlCol="0">
                <a:spAutoFit/>
              </a:bodyPr>
              <a:lstStyle/>
              <a:p>
                <a:pPr algn="ctr"/>
                <a:r>
                  <a:rPr lang="de-DE" sz="1000" err="1">
                    <a:solidFill>
                      <a:schemeClr val="bg1"/>
                    </a:solidFill>
                  </a:rPr>
                  <a:t>n</a:t>
                </a:r>
                <a:r>
                  <a:rPr lang="de-DE" sz="1000">
                    <a:solidFill>
                      <a:schemeClr val="bg1"/>
                    </a:solidFill>
                  </a:rPr>
                  <a:t>=2</a:t>
                </a:r>
              </a:p>
            </p:txBody>
          </p:sp>
        </p:grpSp>
      </p:grpSp>
      <p:grpSp>
        <p:nvGrpSpPr>
          <p:cNvPr id="76" name="Gruppieren 75">
            <a:extLst>
              <a:ext uri="{FF2B5EF4-FFF2-40B4-BE49-F238E27FC236}">
                <a16:creationId xmlns:a16="http://schemas.microsoft.com/office/drawing/2014/main" id="{C3C84718-5B1C-1E36-2140-A424839BCB9C}"/>
              </a:ext>
            </a:extLst>
          </p:cNvPr>
          <p:cNvGrpSpPr/>
          <p:nvPr/>
        </p:nvGrpSpPr>
        <p:grpSpPr>
          <a:xfrm>
            <a:off x="3809213" y="1961257"/>
            <a:ext cx="950346" cy="3552289"/>
            <a:chOff x="3543947" y="2046982"/>
            <a:chExt cx="950346" cy="3552289"/>
          </a:xfrm>
        </p:grpSpPr>
        <p:grpSp>
          <p:nvGrpSpPr>
            <p:cNvPr id="52" name="Gruppieren 51">
              <a:extLst>
                <a:ext uri="{FF2B5EF4-FFF2-40B4-BE49-F238E27FC236}">
                  <a16:creationId xmlns:a16="http://schemas.microsoft.com/office/drawing/2014/main" id="{28DDCB66-8159-D683-605F-63FE99EAEF72}"/>
                </a:ext>
              </a:extLst>
            </p:cNvPr>
            <p:cNvGrpSpPr/>
            <p:nvPr/>
          </p:nvGrpSpPr>
          <p:grpSpPr>
            <a:xfrm>
              <a:off x="3955523" y="2046982"/>
              <a:ext cx="538770" cy="3514189"/>
              <a:chOff x="3932663" y="2046982"/>
              <a:chExt cx="538770" cy="3514189"/>
            </a:xfrm>
          </p:grpSpPr>
          <p:sp>
            <p:nvSpPr>
              <p:cNvPr id="16" name="Rechteck 15">
                <a:extLst>
                  <a:ext uri="{FF2B5EF4-FFF2-40B4-BE49-F238E27FC236}">
                    <a16:creationId xmlns:a16="http://schemas.microsoft.com/office/drawing/2014/main" id="{9724B9D2-59CB-F108-7BC1-435112C2E09E}"/>
                  </a:ext>
                </a:extLst>
              </p:cNvPr>
              <p:cNvSpPr/>
              <p:nvPr/>
            </p:nvSpPr>
            <p:spPr>
              <a:xfrm>
                <a:off x="4011548" y="5321300"/>
                <a:ext cx="381000" cy="2308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8A849565-D931-25DF-2A22-5C830A912582}"/>
                  </a:ext>
                </a:extLst>
              </p:cNvPr>
              <p:cNvSpPr/>
              <p:nvPr/>
            </p:nvSpPr>
            <p:spPr>
              <a:xfrm>
                <a:off x="4011548" y="4667250"/>
                <a:ext cx="381000" cy="6540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3E00258B-DE3A-8D7D-6B35-4ABD4F53467C}"/>
                  </a:ext>
                </a:extLst>
              </p:cNvPr>
              <p:cNvSpPr/>
              <p:nvPr/>
            </p:nvSpPr>
            <p:spPr>
              <a:xfrm>
                <a:off x="4011548" y="2046982"/>
                <a:ext cx="381000" cy="26202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Textfeld 35">
                <a:extLst>
                  <a:ext uri="{FF2B5EF4-FFF2-40B4-BE49-F238E27FC236}">
                    <a16:creationId xmlns:a16="http://schemas.microsoft.com/office/drawing/2014/main" id="{0BC2FE81-7198-84A6-560E-58BC930EDE88}"/>
                  </a:ext>
                </a:extLst>
              </p:cNvPr>
              <p:cNvSpPr txBox="1"/>
              <p:nvPr/>
            </p:nvSpPr>
            <p:spPr>
              <a:xfrm>
                <a:off x="3932663" y="2587877"/>
                <a:ext cx="538770" cy="415498"/>
              </a:xfrm>
              <a:prstGeom prst="rect">
                <a:avLst/>
              </a:prstGeom>
              <a:noFill/>
            </p:spPr>
            <p:txBody>
              <a:bodyPr wrap="square" rtlCol="0">
                <a:spAutoFit/>
              </a:bodyPr>
              <a:lstStyle/>
              <a:p>
                <a:pPr algn="ctr"/>
                <a:r>
                  <a:rPr lang="de-DE" sz="1000">
                    <a:solidFill>
                      <a:schemeClr val="bg1"/>
                    </a:solidFill>
                  </a:rPr>
                  <a:t>75%</a:t>
                </a:r>
              </a:p>
              <a:p>
                <a:pPr algn="ctr"/>
                <a:r>
                  <a:rPr lang="de-DE" sz="1000" err="1">
                    <a:solidFill>
                      <a:schemeClr val="bg1"/>
                    </a:solidFill>
                  </a:rPr>
                  <a:t>n</a:t>
                </a:r>
                <a:r>
                  <a:rPr lang="de-DE" sz="1000">
                    <a:solidFill>
                      <a:schemeClr val="bg1"/>
                    </a:solidFill>
                  </a:rPr>
                  <a:t>=24</a:t>
                </a:r>
              </a:p>
            </p:txBody>
          </p:sp>
          <p:sp>
            <p:nvSpPr>
              <p:cNvPr id="43" name="Textfeld 42">
                <a:extLst>
                  <a:ext uri="{FF2B5EF4-FFF2-40B4-BE49-F238E27FC236}">
                    <a16:creationId xmlns:a16="http://schemas.microsoft.com/office/drawing/2014/main" id="{E4D00A81-2B06-FC77-0616-5B577B7E1AE6}"/>
                  </a:ext>
                </a:extLst>
              </p:cNvPr>
              <p:cNvSpPr txBox="1"/>
              <p:nvPr/>
            </p:nvSpPr>
            <p:spPr>
              <a:xfrm>
                <a:off x="3932663" y="4877125"/>
                <a:ext cx="538770" cy="246221"/>
              </a:xfrm>
              <a:prstGeom prst="rect">
                <a:avLst/>
              </a:prstGeom>
              <a:noFill/>
            </p:spPr>
            <p:txBody>
              <a:bodyPr wrap="square" rtlCol="0">
                <a:spAutoFit/>
              </a:bodyPr>
              <a:lstStyle/>
              <a:p>
                <a:pPr algn="ctr"/>
                <a:r>
                  <a:rPr lang="de-DE" sz="1000" err="1">
                    <a:solidFill>
                      <a:schemeClr val="bg1"/>
                    </a:solidFill>
                  </a:rPr>
                  <a:t>n</a:t>
                </a:r>
                <a:r>
                  <a:rPr lang="de-DE" sz="1000">
                    <a:solidFill>
                      <a:schemeClr val="bg1"/>
                    </a:solidFill>
                  </a:rPr>
                  <a:t>=6</a:t>
                </a:r>
              </a:p>
            </p:txBody>
          </p:sp>
          <p:sp>
            <p:nvSpPr>
              <p:cNvPr id="46" name="Textfeld 45">
                <a:extLst>
                  <a:ext uri="{FF2B5EF4-FFF2-40B4-BE49-F238E27FC236}">
                    <a16:creationId xmlns:a16="http://schemas.microsoft.com/office/drawing/2014/main" id="{DF8AD82A-B709-7838-165E-3C0416C0E1D9}"/>
                  </a:ext>
                </a:extLst>
              </p:cNvPr>
              <p:cNvSpPr txBox="1"/>
              <p:nvPr/>
            </p:nvSpPr>
            <p:spPr>
              <a:xfrm>
                <a:off x="3932663" y="5314950"/>
                <a:ext cx="538770" cy="246221"/>
              </a:xfrm>
              <a:prstGeom prst="rect">
                <a:avLst/>
              </a:prstGeom>
              <a:noFill/>
            </p:spPr>
            <p:txBody>
              <a:bodyPr wrap="square" rtlCol="0">
                <a:spAutoFit/>
              </a:bodyPr>
              <a:lstStyle/>
              <a:p>
                <a:pPr algn="ctr"/>
                <a:r>
                  <a:rPr lang="de-DE" sz="1000" err="1">
                    <a:solidFill>
                      <a:schemeClr val="bg1"/>
                    </a:solidFill>
                  </a:rPr>
                  <a:t>n</a:t>
                </a:r>
                <a:r>
                  <a:rPr lang="de-DE" sz="1000">
                    <a:solidFill>
                      <a:schemeClr val="bg1"/>
                    </a:solidFill>
                  </a:rPr>
                  <a:t>=2</a:t>
                </a:r>
              </a:p>
            </p:txBody>
          </p:sp>
        </p:grpSp>
        <p:grpSp>
          <p:nvGrpSpPr>
            <p:cNvPr id="53" name="Gruppieren 52">
              <a:extLst>
                <a:ext uri="{FF2B5EF4-FFF2-40B4-BE49-F238E27FC236}">
                  <a16:creationId xmlns:a16="http://schemas.microsoft.com/office/drawing/2014/main" id="{97866ED2-F925-F5B6-EAF6-36D921D73DC3}"/>
                </a:ext>
              </a:extLst>
            </p:cNvPr>
            <p:cNvGrpSpPr/>
            <p:nvPr/>
          </p:nvGrpSpPr>
          <p:grpSpPr>
            <a:xfrm>
              <a:off x="3543947" y="2046982"/>
              <a:ext cx="538770" cy="3552289"/>
              <a:chOff x="3510606" y="2046982"/>
              <a:chExt cx="538770" cy="3552289"/>
            </a:xfrm>
          </p:grpSpPr>
          <p:sp>
            <p:nvSpPr>
              <p:cNvPr id="15" name="Rechteck 14">
                <a:extLst>
                  <a:ext uri="{FF2B5EF4-FFF2-40B4-BE49-F238E27FC236}">
                    <a16:creationId xmlns:a16="http://schemas.microsoft.com/office/drawing/2014/main" id="{94D8BDFF-CA5D-78C8-28DF-6C6FC552081D}"/>
                  </a:ext>
                </a:extLst>
              </p:cNvPr>
              <p:cNvSpPr/>
              <p:nvPr/>
            </p:nvSpPr>
            <p:spPr>
              <a:xfrm>
                <a:off x="3589491" y="5441950"/>
                <a:ext cx="381000" cy="1102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a:extLst>
                  <a:ext uri="{FF2B5EF4-FFF2-40B4-BE49-F238E27FC236}">
                    <a16:creationId xmlns:a16="http://schemas.microsoft.com/office/drawing/2014/main" id="{A40F039D-60AF-F6EA-3B37-01B9081FB7AA}"/>
                  </a:ext>
                </a:extLst>
              </p:cNvPr>
              <p:cNvSpPr/>
              <p:nvPr/>
            </p:nvSpPr>
            <p:spPr>
              <a:xfrm>
                <a:off x="3589491" y="4718050"/>
                <a:ext cx="381000" cy="723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F48536B0-37A1-30F7-4C31-9484109A4BD8}"/>
                  </a:ext>
                </a:extLst>
              </p:cNvPr>
              <p:cNvSpPr/>
              <p:nvPr/>
            </p:nvSpPr>
            <p:spPr>
              <a:xfrm>
                <a:off x="3589491" y="2046982"/>
                <a:ext cx="381000" cy="26711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Textfeld 34">
                <a:extLst>
                  <a:ext uri="{FF2B5EF4-FFF2-40B4-BE49-F238E27FC236}">
                    <a16:creationId xmlns:a16="http://schemas.microsoft.com/office/drawing/2014/main" id="{1B338679-3360-AEA6-19CB-4DB1FC2B289F}"/>
                  </a:ext>
                </a:extLst>
              </p:cNvPr>
              <p:cNvSpPr txBox="1"/>
              <p:nvPr/>
            </p:nvSpPr>
            <p:spPr>
              <a:xfrm>
                <a:off x="3510606" y="2587877"/>
                <a:ext cx="538770" cy="415498"/>
              </a:xfrm>
              <a:prstGeom prst="rect">
                <a:avLst/>
              </a:prstGeom>
              <a:noFill/>
            </p:spPr>
            <p:txBody>
              <a:bodyPr wrap="square" rtlCol="0">
                <a:spAutoFit/>
              </a:bodyPr>
              <a:lstStyle/>
              <a:p>
                <a:pPr algn="ctr"/>
                <a:r>
                  <a:rPr lang="de-DE" sz="1000">
                    <a:solidFill>
                      <a:schemeClr val="bg1"/>
                    </a:solidFill>
                  </a:rPr>
                  <a:t>76%</a:t>
                </a:r>
              </a:p>
              <a:p>
                <a:pPr algn="ctr"/>
                <a:r>
                  <a:rPr lang="de-DE" sz="1000" err="1">
                    <a:solidFill>
                      <a:schemeClr val="bg1"/>
                    </a:solidFill>
                  </a:rPr>
                  <a:t>n</a:t>
                </a:r>
                <a:r>
                  <a:rPr lang="de-DE" sz="1000">
                    <a:solidFill>
                      <a:schemeClr val="bg1"/>
                    </a:solidFill>
                  </a:rPr>
                  <a:t>=26</a:t>
                </a:r>
              </a:p>
            </p:txBody>
          </p:sp>
          <p:sp>
            <p:nvSpPr>
              <p:cNvPr id="42" name="Textfeld 41">
                <a:extLst>
                  <a:ext uri="{FF2B5EF4-FFF2-40B4-BE49-F238E27FC236}">
                    <a16:creationId xmlns:a16="http://schemas.microsoft.com/office/drawing/2014/main" id="{C901AEE1-7232-ADFE-DF9B-C65AED9EE331}"/>
                  </a:ext>
                </a:extLst>
              </p:cNvPr>
              <p:cNvSpPr txBox="1"/>
              <p:nvPr/>
            </p:nvSpPr>
            <p:spPr>
              <a:xfrm>
                <a:off x="3510606" y="4947503"/>
                <a:ext cx="538770" cy="246221"/>
              </a:xfrm>
              <a:prstGeom prst="rect">
                <a:avLst/>
              </a:prstGeom>
              <a:noFill/>
            </p:spPr>
            <p:txBody>
              <a:bodyPr wrap="square" rtlCol="0">
                <a:spAutoFit/>
              </a:bodyPr>
              <a:lstStyle/>
              <a:p>
                <a:pPr algn="ctr"/>
                <a:r>
                  <a:rPr lang="de-DE" sz="1000" err="1">
                    <a:solidFill>
                      <a:schemeClr val="bg1"/>
                    </a:solidFill>
                  </a:rPr>
                  <a:t>n</a:t>
                </a:r>
                <a:r>
                  <a:rPr lang="de-DE" sz="1000">
                    <a:solidFill>
                      <a:schemeClr val="bg1"/>
                    </a:solidFill>
                  </a:rPr>
                  <a:t>=7</a:t>
                </a:r>
              </a:p>
            </p:txBody>
          </p:sp>
          <p:sp>
            <p:nvSpPr>
              <p:cNvPr id="49" name="Textfeld 48">
                <a:extLst>
                  <a:ext uri="{FF2B5EF4-FFF2-40B4-BE49-F238E27FC236}">
                    <a16:creationId xmlns:a16="http://schemas.microsoft.com/office/drawing/2014/main" id="{453FDDB7-4DF7-12E4-0CE3-2899F3DD2764}"/>
                  </a:ext>
                </a:extLst>
              </p:cNvPr>
              <p:cNvSpPr txBox="1"/>
              <p:nvPr/>
            </p:nvSpPr>
            <p:spPr>
              <a:xfrm>
                <a:off x="3510606" y="5353050"/>
                <a:ext cx="538770" cy="246221"/>
              </a:xfrm>
              <a:prstGeom prst="rect">
                <a:avLst/>
              </a:prstGeom>
              <a:noFill/>
            </p:spPr>
            <p:txBody>
              <a:bodyPr wrap="square" rtlCol="0">
                <a:spAutoFit/>
              </a:bodyPr>
              <a:lstStyle/>
              <a:p>
                <a:pPr algn="ctr"/>
                <a:r>
                  <a:rPr lang="de-DE" sz="1000" err="1">
                    <a:solidFill>
                      <a:schemeClr val="bg1"/>
                    </a:solidFill>
                  </a:rPr>
                  <a:t>n</a:t>
                </a:r>
                <a:r>
                  <a:rPr lang="de-DE" sz="1000">
                    <a:solidFill>
                      <a:schemeClr val="bg1"/>
                    </a:solidFill>
                  </a:rPr>
                  <a:t>=1</a:t>
                </a:r>
              </a:p>
            </p:txBody>
          </p:sp>
        </p:grpSp>
      </p:grpSp>
      <p:grpSp>
        <p:nvGrpSpPr>
          <p:cNvPr id="75" name="Gruppieren 74">
            <a:extLst>
              <a:ext uri="{FF2B5EF4-FFF2-40B4-BE49-F238E27FC236}">
                <a16:creationId xmlns:a16="http://schemas.microsoft.com/office/drawing/2014/main" id="{D14314F4-2F95-1409-27BF-E3520D709638}"/>
              </a:ext>
            </a:extLst>
          </p:cNvPr>
          <p:cNvGrpSpPr/>
          <p:nvPr/>
        </p:nvGrpSpPr>
        <p:grpSpPr>
          <a:xfrm>
            <a:off x="2566379" y="1961257"/>
            <a:ext cx="949750" cy="3565295"/>
            <a:chOff x="2301113" y="2046982"/>
            <a:chExt cx="949750" cy="3565295"/>
          </a:xfrm>
        </p:grpSpPr>
        <p:grpSp>
          <p:nvGrpSpPr>
            <p:cNvPr id="54" name="Gruppieren 53">
              <a:extLst>
                <a:ext uri="{FF2B5EF4-FFF2-40B4-BE49-F238E27FC236}">
                  <a16:creationId xmlns:a16="http://schemas.microsoft.com/office/drawing/2014/main" id="{CB8501D2-815E-D46B-E7CF-2D6AD85BCA99}"/>
                </a:ext>
              </a:extLst>
            </p:cNvPr>
            <p:cNvGrpSpPr/>
            <p:nvPr/>
          </p:nvGrpSpPr>
          <p:grpSpPr>
            <a:xfrm>
              <a:off x="2712093" y="2046982"/>
              <a:ext cx="538770" cy="3540039"/>
              <a:chOff x="2716856" y="2046982"/>
              <a:chExt cx="538770" cy="3540039"/>
            </a:xfrm>
          </p:grpSpPr>
          <p:sp>
            <p:nvSpPr>
              <p:cNvPr id="14" name="Rechteck 13">
                <a:extLst>
                  <a:ext uri="{FF2B5EF4-FFF2-40B4-BE49-F238E27FC236}">
                    <a16:creationId xmlns:a16="http://schemas.microsoft.com/office/drawing/2014/main" id="{D4ADA430-F080-2D03-836F-785114180D32}"/>
                  </a:ext>
                </a:extLst>
              </p:cNvPr>
              <p:cNvSpPr/>
              <p:nvPr/>
            </p:nvSpPr>
            <p:spPr>
              <a:xfrm>
                <a:off x="2795741" y="5378450"/>
                <a:ext cx="381000" cy="1737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1E8CEAD5-CD5D-A822-116E-C5A17E68DEC5}"/>
                  </a:ext>
                </a:extLst>
              </p:cNvPr>
              <p:cNvSpPr/>
              <p:nvPr/>
            </p:nvSpPr>
            <p:spPr>
              <a:xfrm>
                <a:off x="2795741" y="4972050"/>
                <a:ext cx="381000" cy="40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CD923804-B0B3-1EF3-BE4B-8B0C92F96A11}"/>
                  </a:ext>
                </a:extLst>
              </p:cNvPr>
              <p:cNvSpPr/>
              <p:nvPr/>
            </p:nvSpPr>
            <p:spPr>
              <a:xfrm>
                <a:off x="2795741" y="2046982"/>
                <a:ext cx="381000" cy="29250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a:extLst>
                  <a:ext uri="{FF2B5EF4-FFF2-40B4-BE49-F238E27FC236}">
                    <a16:creationId xmlns:a16="http://schemas.microsoft.com/office/drawing/2014/main" id="{995099B2-E23A-8817-6FD4-75E0068639EA}"/>
                  </a:ext>
                </a:extLst>
              </p:cNvPr>
              <p:cNvSpPr txBox="1"/>
              <p:nvPr/>
            </p:nvSpPr>
            <p:spPr>
              <a:xfrm>
                <a:off x="2716856" y="2587877"/>
                <a:ext cx="538770" cy="415498"/>
              </a:xfrm>
              <a:prstGeom prst="rect">
                <a:avLst/>
              </a:prstGeom>
              <a:noFill/>
            </p:spPr>
            <p:txBody>
              <a:bodyPr wrap="square" rtlCol="0">
                <a:spAutoFit/>
              </a:bodyPr>
              <a:lstStyle/>
              <a:p>
                <a:pPr algn="ctr"/>
                <a:r>
                  <a:rPr lang="de-DE" sz="1000">
                    <a:solidFill>
                      <a:schemeClr val="bg1"/>
                    </a:solidFill>
                  </a:rPr>
                  <a:t>84%</a:t>
                </a:r>
              </a:p>
              <a:p>
                <a:pPr algn="ctr"/>
                <a:r>
                  <a:rPr lang="de-DE" sz="1000" err="1">
                    <a:solidFill>
                      <a:schemeClr val="bg1"/>
                    </a:solidFill>
                  </a:rPr>
                  <a:t>n</a:t>
                </a:r>
                <a:r>
                  <a:rPr lang="de-DE" sz="1000">
                    <a:solidFill>
                      <a:schemeClr val="bg1"/>
                    </a:solidFill>
                  </a:rPr>
                  <a:t>=36</a:t>
                </a:r>
              </a:p>
            </p:txBody>
          </p:sp>
          <p:sp>
            <p:nvSpPr>
              <p:cNvPr id="41" name="Textfeld 40">
                <a:extLst>
                  <a:ext uri="{FF2B5EF4-FFF2-40B4-BE49-F238E27FC236}">
                    <a16:creationId xmlns:a16="http://schemas.microsoft.com/office/drawing/2014/main" id="{EFC4E8C0-B806-8323-8BB0-46FE09DC69D1}"/>
                  </a:ext>
                </a:extLst>
              </p:cNvPr>
              <p:cNvSpPr txBox="1"/>
              <p:nvPr/>
            </p:nvSpPr>
            <p:spPr>
              <a:xfrm>
                <a:off x="2716856" y="5038246"/>
                <a:ext cx="538770" cy="246221"/>
              </a:xfrm>
              <a:prstGeom prst="rect">
                <a:avLst/>
              </a:prstGeom>
              <a:noFill/>
            </p:spPr>
            <p:txBody>
              <a:bodyPr wrap="square" rtlCol="0">
                <a:spAutoFit/>
              </a:bodyPr>
              <a:lstStyle/>
              <a:p>
                <a:pPr algn="ctr"/>
                <a:r>
                  <a:rPr lang="de-DE" sz="1000" err="1">
                    <a:solidFill>
                      <a:schemeClr val="bg1"/>
                    </a:solidFill>
                  </a:rPr>
                  <a:t>n</a:t>
                </a:r>
                <a:r>
                  <a:rPr lang="de-DE" sz="1000">
                    <a:solidFill>
                      <a:schemeClr val="bg1"/>
                    </a:solidFill>
                  </a:rPr>
                  <a:t>=5</a:t>
                </a:r>
              </a:p>
            </p:txBody>
          </p:sp>
          <p:sp>
            <p:nvSpPr>
              <p:cNvPr id="47" name="Textfeld 46">
                <a:extLst>
                  <a:ext uri="{FF2B5EF4-FFF2-40B4-BE49-F238E27FC236}">
                    <a16:creationId xmlns:a16="http://schemas.microsoft.com/office/drawing/2014/main" id="{5258E71F-CD69-153D-41AB-5B26337D1191}"/>
                  </a:ext>
                </a:extLst>
              </p:cNvPr>
              <p:cNvSpPr txBox="1"/>
              <p:nvPr/>
            </p:nvSpPr>
            <p:spPr>
              <a:xfrm>
                <a:off x="2716856" y="5340800"/>
                <a:ext cx="538770" cy="246221"/>
              </a:xfrm>
              <a:prstGeom prst="rect">
                <a:avLst/>
              </a:prstGeom>
              <a:noFill/>
            </p:spPr>
            <p:txBody>
              <a:bodyPr wrap="square" rtlCol="0">
                <a:spAutoFit/>
              </a:bodyPr>
              <a:lstStyle/>
              <a:p>
                <a:pPr algn="ctr"/>
                <a:r>
                  <a:rPr lang="de-DE" sz="1000" err="1">
                    <a:solidFill>
                      <a:schemeClr val="bg1"/>
                    </a:solidFill>
                  </a:rPr>
                  <a:t>n</a:t>
                </a:r>
                <a:r>
                  <a:rPr lang="de-DE" sz="1000">
                    <a:solidFill>
                      <a:schemeClr val="bg1"/>
                    </a:solidFill>
                  </a:rPr>
                  <a:t>=2</a:t>
                </a:r>
              </a:p>
            </p:txBody>
          </p:sp>
        </p:grpSp>
        <p:grpSp>
          <p:nvGrpSpPr>
            <p:cNvPr id="57" name="Gruppieren 56">
              <a:extLst>
                <a:ext uri="{FF2B5EF4-FFF2-40B4-BE49-F238E27FC236}">
                  <a16:creationId xmlns:a16="http://schemas.microsoft.com/office/drawing/2014/main" id="{70776022-B07C-C673-31B3-A9746E281546}"/>
                </a:ext>
              </a:extLst>
            </p:cNvPr>
            <p:cNvGrpSpPr/>
            <p:nvPr/>
          </p:nvGrpSpPr>
          <p:grpSpPr>
            <a:xfrm>
              <a:off x="2301113" y="2046982"/>
              <a:ext cx="538770" cy="3565295"/>
              <a:chOff x="2286824" y="2046982"/>
              <a:chExt cx="538770" cy="3565295"/>
            </a:xfrm>
          </p:grpSpPr>
          <p:grpSp>
            <p:nvGrpSpPr>
              <p:cNvPr id="55" name="Gruppieren 54">
                <a:extLst>
                  <a:ext uri="{FF2B5EF4-FFF2-40B4-BE49-F238E27FC236}">
                    <a16:creationId xmlns:a16="http://schemas.microsoft.com/office/drawing/2014/main" id="{60134F36-E194-7185-A03D-B944CEABADDD}"/>
                  </a:ext>
                </a:extLst>
              </p:cNvPr>
              <p:cNvGrpSpPr/>
              <p:nvPr/>
            </p:nvGrpSpPr>
            <p:grpSpPr>
              <a:xfrm>
                <a:off x="2286824" y="2046982"/>
                <a:ext cx="538770" cy="3565295"/>
                <a:chOff x="2286824" y="2046982"/>
                <a:chExt cx="538770" cy="3565295"/>
              </a:xfrm>
            </p:grpSpPr>
            <p:sp>
              <p:nvSpPr>
                <p:cNvPr id="13" name="Rechteck 12">
                  <a:extLst>
                    <a:ext uri="{FF2B5EF4-FFF2-40B4-BE49-F238E27FC236}">
                      <a16:creationId xmlns:a16="http://schemas.microsoft.com/office/drawing/2014/main" id="{F709ED74-FB38-BE44-176F-DDF931FE857C}"/>
                    </a:ext>
                  </a:extLst>
                </p:cNvPr>
                <p:cNvSpPr/>
                <p:nvPr/>
              </p:nvSpPr>
              <p:spPr>
                <a:xfrm>
                  <a:off x="2365709" y="5461000"/>
                  <a:ext cx="381000" cy="911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45B7635D-9CA4-9770-74FC-BD9E6A5EB5BD}"/>
                    </a:ext>
                  </a:extLst>
                </p:cNvPr>
                <p:cNvSpPr/>
                <p:nvPr/>
              </p:nvSpPr>
              <p:spPr>
                <a:xfrm>
                  <a:off x="2365709" y="4737100"/>
                  <a:ext cx="381000" cy="723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a:extLst>
                    <a:ext uri="{FF2B5EF4-FFF2-40B4-BE49-F238E27FC236}">
                      <a16:creationId xmlns:a16="http://schemas.microsoft.com/office/drawing/2014/main" id="{44825CBD-3041-4FC5-9463-A047DEE71305}"/>
                    </a:ext>
                  </a:extLst>
                </p:cNvPr>
                <p:cNvSpPr/>
                <p:nvPr/>
              </p:nvSpPr>
              <p:spPr>
                <a:xfrm>
                  <a:off x="2365709" y="2046982"/>
                  <a:ext cx="381000" cy="26902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Textfeld 32">
                  <a:extLst>
                    <a:ext uri="{FF2B5EF4-FFF2-40B4-BE49-F238E27FC236}">
                      <a16:creationId xmlns:a16="http://schemas.microsoft.com/office/drawing/2014/main" id="{2FCD2E42-FAED-4225-39DA-C3F711D296B5}"/>
                    </a:ext>
                  </a:extLst>
                </p:cNvPr>
                <p:cNvSpPr txBox="1"/>
                <p:nvPr/>
              </p:nvSpPr>
              <p:spPr>
                <a:xfrm>
                  <a:off x="2286824" y="2587877"/>
                  <a:ext cx="538770" cy="415498"/>
                </a:xfrm>
                <a:prstGeom prst="rect">
                  <a:avLst/>
                </a:prstGeom>
                <a:noFill/>
              </p:spPr>
              <p:txBody>
                <a:bodyPr wrap="square" rtlCol="0">
                  <a:spAutoFit/>
                </a:bodyPr>
                <a:lstStyle/>
                <a:p>
                  <a:pPr algn="ctr"/>
                  <a:r>
                    <a:rPr lang="de-DE" sz="1000">
                      <a:solidFill>
                        <a:schemeClr val="bg1"/>
                      </a:solidFill>
                    </a:rPr>
                    <a:t>77%</a:t>
                  </a:r>
                </a:p>
                <a:p>
                  <a:pPr algn="ctr"/>
                  <a:r>
                    <a:rPr lang="de-DE" sz="1000" err="1">
                      <a:solidFill>
                        <a:schemeClr val="bg1"/>
                      </a:solidFill>
                    </a:rPr>
                    <a:t>n</a:t>
                  </a:r>
                  <a:r>
                    <a:rPr lang="de-DE" sz="1000">
                      <a:solidFill>
                        <a:schemeClr val="bg1"/>
                      </a:solidFill>
                    </a:rPr>
                    <a:t>=33</a:t>
                  </a:r>
                </a:p>
              </p:txBody>
            </p:sp>
            <p:sp>
              <p:nvSpPr>
                <p:cNvPr id="48" name="Textfeld 47">
                  <a:extLst>
                    <a:ext uri="{FF2B5EF4-FFF2-40B4-BE49-F238E27FC236}">
                      <a16:creationId xmlns:a16="http://schemas.microsoft.com/office/drawing/2014/main" id="{B8B2A74A-D0C3-DD24-7DD2-0BC4F7401089}"/>
                    </a:ext>
                  </a:extLst>
                </p:cNvPr>
                <p:cNvSpPr txBox="1"/>
                <p:nvPr/>
              </p:nvSpPr>
              <p:spPr>
                <a:xfrm>
                  <a:off x="2286824" y="5366056"/>
                  <a:ext cx="538770" cy="246221"/>
                </a:xfrm>
                <a:prstGeom prst="rect">
                  <a:avLst/>
                </a:prstGeom>
                <a:noFill/>
              </p:spPr>
              <p:txBody>
                <a:bodyPr wrap="square" rtlCol="0">
                  <a:spAutoFit/>
                </a:bodyPr>
                <a:lstStyle/>
                <a:p>
                  <a:pPr algn="ctr"/>
                  <a:r>
                    <a:rPr lang="de-DE" sz="1000" err="1">
                      <a:solidFill>
                        <a:schemeClr val="bg1"/>
                      </a:solidFill>
                    </a:rPr>
                    <a:t>n</a:t>
                  </a:r>
                  <a:r>
                    <a:rPr lang="de-DE" sz="1000">
                      <a:solidFill>
                        <a:schemeClr val="bg1"/>
                      </a:solidFill>
                    </a:rPr>
                    <a:t>=1</a:t>
                  </a:r>
                </a:p>
              </p:txBody>
            </p:sp>
          </p:grpSp>
          <p:sp>
            <p:nvSpPr>
              <p:cNvPr id="56" name="Textfeld 55">
                <a:extLst>
                  <a:ext uri="{FF2B5EF4-FFF2-40B4-BE49-F238E27FC236}">
                    <a16:creationId xmlns:a16="http://schemas.microsoft.com/office/drawing/2014/main" id="{1C362767-EEB1-0347-136A-D0606460579D}"/>
                  </a:ext>
                </a:extLst>
              </p:cNvPr>
              <p:cNvSpPr txBox="1"/>
              <p:nvPr/>
            </p:nvSpPr>
            <p:spPr>
              <a:xfrm>
                <a:off x="2286824" y="4990621"/>
                <a:ext cx="538770" cy="246221"/>
              </a:xfrm>
              <a:prstGeom prst="rect">
                <a:avLst/>
              </a:prstGeom>
              <a:noFill/>
            </p:spPr>
            <p:txBody>
              <a:bodyPr wrap="square" rtlCol="0">
                <a:spAutoFit/>
              </a:bodyPr>
              <a:lstStyle/>
              <a:p>
                <a:pPr algn="ctr"/>
                <a:r>
                  <a:rPr lang="de-DE" sz="1000" err="1">
                    <a:solidFill>
                      <a:schemeClr val="bg1"/>
                    </a:solidFill>
                  </a:rPr>
                  <a:t>n</a:t>
                </a:r>
                <a:r>
                  <a:rPr lang="de-DE" sz="1000">
                    <a:solidFill>
                      <a:schemeClr val="bg1"/>
                    </a:solidFill>
                  </a:rPr>
                  <a:t>=9</a:t>
                </a:r>
              </a:p>
            </p:txBody>
          </p:sp>
        </p:grpSp>
      </p:grpSp>
      <p:sp>
        <p:nvSpPr>
          <p:cNvPr id="60" name="Textfeld 59">
            <a:extLst>
              <a:ext uri="{FF2B5EF4-FFF2-40B4-BE49-F238E27FC236}">
                <a16:creationId xmlns:a16="http://schemas.microsoft.com/office/drawing/2014/main" id="{AB351EEF-252A-9CB7-CAE5-4861844E9562}"/>
              </a:ext>
            </a:extLst>
          </p:cNvPr>
          <p:cNvSpPr txBox="1"/>
          <p:nvPr/>
        </p:nvSpPr>
        <p:spPr>
          <a:xfrm>
            <a:off x="1137906" y="5787035"/>
            <a:ext cx="1321769" cy="230832"/>
          </a:xfrm>
          <a:prstGeom prst="rect">
            <a:avLst/>
          </a:prstGeom>
          <a:noFill/>
        </p:spPr>
        <p:txBody>
          <a:bodyPr wrap="square" rtlCol="0">
            <a:spAutoFit/>
          </a:bodyPr>
          <a:lstStyle/>
          <a:p>
            <a:pPr algn="ctr"/>
            <a:r>
              <a:rPr lang="de-DE" sz="900" b="1" err="1"/>
              <a:t>Pre-randomization</a:t>
            </a:r>
            <a:endParaRPr lang="de-DE" sz="900" b="1"/>
          </a:p>
        </p:txBody>
      </p:sp>
      <p:sp>
        <p:nvSpPr>
          <p:cNvPr id="61" name="Textfeld 60">
            <a:extLst>
              <a:ext uri="{FF2B5EF4-FFF2-40B4-BE49-F238E27FC236}">
                <a16:creationId xmlns:a16="http://schemas.microsoft.com/office/drawing/2014/main" id="{5E95448A-51CF-8360-2779-833C2ABA59BE}"/>
              </a:ext>
            </a:extLst>
          </p:cNvPr>
          <p:cNvSpPr txBox="1"/>
          <p:nvPr/>
        </p:nvSpPr>
        <p:spPr>
          <a:xfrm>
            <a:off x="2334019" y="5706244"/>
            <a:ext cx="1424782" cy="369332"/>
          </a:xfrm>
          <a:prstGeom prst="rect">
            <a:avLst/>
          </a:prstGeom>
          <a:noFill/>
        </p:spPr>
        <p:txBody>
          <a:bodyPr wrap="square" rtlCol="0">
            <a:spAutoFit/>
          </a:bodyPr>
          <a:lstStyle/>
          <a:p>
            <a:pPr algn="ctr"/>
            <a:r>
              <a:rPr lang="de-DE" sz="900" b="1"/>
              <a:t>12 </a:t>
            </a:r>
            <a:r>
              <a:rPr lang="de-DE" sz="900" b="1" err="1"/>
              <a:t>cycles</a:t>
            </a:r>
            <a:endParaRPr lang="de-DE" sz="900" b="1"/>
          </a:p>
          <a:p>
            <a:pPr algn="ctr"/>
            <a:r>
              <a:rPr lang="de-DE" sz="900" b="1"/>
              <a:t>post-</a:t>
            </a:r>
            <a:r>
              <a:rPr lang="de-DE" sz="900" b="1" err="1"/>
              <a:t>randomization</a:t>
            </a:r>
            <a:endParaRPr lang="de-DE" sz="900" b="1"/>
          </a:p>
        </p:txBody>
      </p:sp>
      <p:sp>
        <p:nvSpPr>
          <p:cNvPr id="62" name="Textfeld 61">
            <a:extLst>
              <a:ext uri="{FF2B5EF4-FFF2-40B4-BE49-F238E27FC236}">
                <a16:creationId xmlns:a16="http://schemas.microsoft.com/office/drawing/2014/main" id="{55DDCFD1-6710-FB1E-6622-366A937E2E5B}"/>
              </a:ext>
            </a:extLst>
          </p:cNvPr>
          <p:cNvSpPr txBox="1"/>
          <p:nvPr/>
        </p:nvSpPr>
        <p:spPr>
          <a:xfrm>
            <a:off x="3570901" y="5706244"/>
            <a:ext cx="1424782" cy="369332"/>
          </a:xfrm>
          <a:prstGeom prst="rect">
            <a:avLst/>
          </a:prstGeom>
          <a:noFill/>
        </p:spPr>
        <p:txBody>
          <a:bodyPr wrap="square" rtlCol="0">
            <a:spAutoFit/>
          </a:bodyPr>
          <a:lstStyle/>
          <a:p>
            <a:pPr algn="ctr"/>
            <a:r>
              <a:rPr lang="de-DE" sz="900" b="1"/>
              <a:t>24 </a:t>
            </a:r>
            <a:r>
              <a:rPr lang="de-DE" sz="900" b="1" err="1"/>
              <a:t>cycles</a:t>
            </a:r>
            <a:endParaRPr lang="de-DE" sz="900" b="1"/>
          </a:p>
          <a:p>
            <a:pPr algn="ctr"/>
            <a:r>
              <a:rPr lang="de-DE" sz="900" b="1"/>
              <a:t>post-</a:t>
            </a:r>
            <a:r>
              <a:rPr lang="de-DE" sz="900" b="1" err="1"/>
              <a:t>randomization</a:t>
            </a:r>
            <a:endParaRPr lang="de-DE" sz="900" b="1"/>
          </a:p>
        </p:txBody>
      </p:sp>
      <p:sp>
        <p:nvSpPr>
          <p:cNvPr id="63" name="Textfeld 62">
            <a:extLst>
              <a:ext uri="{FF2B5EF4-FFF2-40B4-BE49-F238E27FC236}">
                <a16:creationId xmlns:a16="http://schemas.microsoft.com/office/drawing/2014/main" id="{A2DC351C-1BE6-2328-FB5A-3C3AAC9D6ABC}"/>
              </a:ext>
            </a:extLst>
          </p:cNvPr>
          <p:cNvSpPr txBox="1"/>
          <p:nvPr/>
        </p:nvSpPr>
        <p:spPr>
          <a:xfrm>
            <a:off x="4811707" y="5706244"/>
            <a:ext cx="1424782" cy="369332"/>
          </a:xfrm>
          <a:prstGeom prst="rect">
            <a:avLst/>
          </a:prstGeom>
          <a:noFill/>
        </p:spPr>
        <p:txBody>
          <a:bodyPr wrap="square" rtlCol="0">
            <a:spAutoFit/>
          </a:bodyPr>
          <a:lstStyle/>
          <a:p>
            <a:pPr algn="ctr"/>
            <a:r>
              <a:rPr lang="de-DE" sz="900" b="1"/>
              <a:t>36 </a:t>
            </a:r>
            <a:r>
              <a:rPr lang="de-DE" sz="900" b="1" err="1"/>
              <a:t>cycles</a:t>
            </a:r>
            <a:endParaRPr lang="de-DE" sz="900" b="1"/>
          </a:p>
          <a:p>
            <a:pPr algn="ctr"/>
            <a:r>
              <a:rPr lang="de-DE" sz="900" b="1"/>
              <a:t>post-</a:t>
            </a:r>
            <a:r>
              <a:rPr lang="de-DE" sz="900" b="1" err="1"/>
              <a:t>randomization</a:t>
            </a:r>
            <a:endParaRPr lang="de-DE" sz="900" b="1"/>
          </a:p>
        </p:txBody>
      </p:sp>
      <p:grpSp>
        <p:nvGrpSpPr>
          <p:cNvPr id="73" name="Gruppieren 72">
            <a:extLst>
              <a:ext uri="{FF2B5EF4-FFF2-40B4-BE49-F238E27FC236}">
                <a16:creationId xmlns:a16="http://schemas.microsoft.com/office/drawing/2014/main" id="{329F79F4-C827-08AA-5AD8-6C03E3EB5AC6}"/>
              </a:ext>
            </a:extLst>
          </p:cNvPr>
          <p:cNvGrpSpPr/>
          <p:nvPr/>
        </p:nvGrpSpPr>
        <p:grpSpPr>
          <a:xfrm>
            <a:off x="6344439" y="2670883"/>
            <a:ext cx="1624112" cy="970132"/>
            <a:chOff x="6079173" y="2756608"/>
            <a:chExt cx="1624112" cy="970132"/>
          </a:xfrm>
        </p:grpSpPr>
        <p:grpSp>
          <p:nvGrpSpPr>
            <p:cNvPr id="66" name="Gruppieren 65">
              <a:extLst>
                <a:ext uri="{FF2B5EF4-FFF2-40B4-BE49-F238E27FC236}">
                  <a16:creationId xmlns:a16="http://schemas.microsoft.com/office/drawing/2014/main" id="{690D7087-939C-0D0D-ACF4-108EDE53B549}"/>
                </a:ext>
              </a:extLst>
            </p:cNvPr>
            <p:cNvGrpSpPr/>
            <p:nvPr/>
          </p:nvGrpSpPr>
          <p:grpSpPr>
            <a:xfrm>
              <a:off x="6079173" y="2756608"/>
              <a:ext cx="1624112" cy="253916"/>
              <a:chOff x="6079173" y="2756608"/>
              <a:chExt cx="1624112" cy="253916"/>
            </a:xfrm>
          </p:grpSpPr>
          <p:sp>
            <p:nvSpPr>
              <p:cNvPr id="64" name="Rechteck 63">
                <a:extLst>
                  <a:ext uri="{FF2B5EF4-FFF2-40B4-BE49-F238E27FC236}">
                    <a16:creationId xmlns:a16="http://schemas.microsoft.com/office/drawing/2014/main" id="{E6D62914-5D09-DBD5-C161-07E0A4C69513}"/>
                  </a:ext>
                </a:extLst>
              </p:cNvPr>
              <p:cNvSpPr/>
              <p:nvPr/>
            </p:nvSpPr>
            <p:spPr>
              <a:xfrm>
                <a:off x="6079173" y="2826321"/>
                <a:ext cx="114491" cy="1144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Textfeld 64">
                <a:extLst>
                  <a:ext uri="{FF2B5EF4-FFF2-40B4-BE49-F238E27FC236}">
                    <a16:creationId xmlns:a16="http://schemas.microsoft.com/office/drawing/2014/main" id="{CAFC7491-AFD7-4B8B-3912-025059CD7BAD}"/>
                  </a:ext>
                </a:extLst>
              </p:cNvPr>
              <p:cNvSpPr txBox="1"/>
              <p:nvPr/>
            </p:nvSpPr>
            <p:spPr>
              <a:xfrm>
                <a:off x="6199618" y="2756608"/>
                <a:ext cx="1503667" cy="253916"/>
              </a:xfrm>
              <a:prstGeom prst="rect">
                <a:avLst/>
              </a:prstGeom>
              <a:noFill/>
            </p:spPr>
            <p:txBody>
              <a:bodyPr wrap="square" rtlCol="0">
                <a:spAutoFit/>
              </a:bodyPr>
              <a:lstStyle/>
              <a:p>
                <a:r>
                  <a:rPr lang="de-DE" sz="1050"/>
                  <a:t>MRD </a:t>
                </a:r>
                <a:r>
                  <a:rPr lang="de-DE" sz="1050" err="1"/>
                  <a:t>negative</a:t>
                </a:r>
                <a:r>
                  <a:rPr lang="de-DE" sz="1050" baseline="30000" err="1"/>
                  <a:t>a</a:t>
                </a:r>
                <a:r>
                  <a:rPr lang="de-DE" sz="1050"/>
                  <a:t>; &lt;10</a:t>
                </a:r>
                <a:r>
                  <a:rPr lang="de-DE" sz="1050" baseline="30000"/>
                  <a:t>-4</a:t>
                </a:r>
                <a:endParaRPr lang="de-DE" sz="1050"/>
              </a:p>
            </p:txBody>
          </p:sp>
        </p:grpSp>
        <p:grpSp>
          <p:nvGrpSpPr>
            <p:cNvPr id="67" name="Gruppieren 66">
              <a:extLst>
                <a:ext uri="{FF2B5EF4-FFF2-40B4-BE49-F238E27FC236}">
                  <a16:creationId xmlns:a16="http://schemas.microsoft.com/office/drawing/2014/main" id="{46E10BE1-531C-722B-094D-8DE4EB4FC540}"/>
                </a:ext>
              </a:extLst>
            </p:cNvPr>
            <p:cNvGrpSpPr/>
            <p:nvPr/>
          </p:nvGrpSpPr>
          <p:grpSpPr>
            <a:xfrm>
              <a:off x="6079173" y="3114716"/>
              <a:ext cx="1624112" cy="253916"/>
              <a:chOff x="6079173" y="2756608"/>
              <a:chExt cx="1624112" cy="253916"/>
            </a:xfrm>
          </p:grpSpPr>
          <p:sp>
            <p:nvSpPr>
              <p:cNvPr id="68" name="Rechteck 67">
                <a:extLst>
                  <a:ext uri="{FF2B5EF4-FFF2-40B4-BE49-F238E27FC236}">
                    <a16:creationId xmlns:a16="http://schemas.microsoft.com/office/drawing/2014/main" id="{5A72F5A8-C405-47BF-1D1E-6786A7F3BD6E}"/>
                  </a:ext>
                </a:extLst>
              </p:cNvPr>
              <p:cNvSpPr/>
              <p:nvPr/>
            </p:nvSpPr>
            <p:spPr>
              <a:xfrm>
                <a:off x="6079173" y="2826321"/>
                <a:ext cx="114491" cy="1144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Textfeld 68">
                <a:extLst>
                  <a:ext uri="{FF2B5EF4-FFF2-40B4-BE49-F238E27FC236}">
                    <a16:creationId xmlns:a16="http://schemas.microsoft.com/office/drawing/2014/main" id="{3F91CA14-426A-EDD4-415A-F2C4C7DE3B21}"/>
                  </a:ext>
                </a:extLst>
              </p:cNvPr>
              <p:cNvSpPr txBox="1"/>
              <p:nvPr/>
            </p:nvSpPr>
            <p:spPr>
              <a:xfrm>
                <a:off x="6199618" y="2756608"/>
                <a:ext cx="1503667" cy="253916"/>
              </a:xfrm>
              <a:prstGeom prst="rect">
                <a:avLst/>
              </a:prstGeom>
              <a:noFill/>
            </p:spPr>
            <p:txBody>
              <a:bodyPr wrap="square" rtlCol="0">
                <a:spAutoFit/>
              </a:bodyPr>
              <a:lstStyle/>
              <a:p>
                <a:r>
                  <a:rPr lang="de-DE" sz="1050"/>
                  <a:t>MRD positive; ≥10</a:t>
                </a:r>
                <a:r>
                  <a:rPr lang="de-DE" sz="1050" baseline="30000"/>
                  <a:t>-4</a:t>
                </a:r>
                <a:endParaRPr lang="de-DE" sz="1050"/>
              </a:p>
            </p:txBody>
          </p:sp>
        </p:grpSp>
        <p:grpSp>
          <p:nvGrpSpPr>
            <p:cNvPr id="70" name="Gruppieren 69">
              <a:extLst>
                <a:ext uri="{FF2B5EF4-FFF2-40B4-BE49-F238E27FC236}">
                  <a16:creationId xmlns:a16="http://schemas.microsoft.com/office/drawing/2014/main" id="{207258AC-B8DE-AE96-4658-225A01509354}"/>
                </a:ext>
              </a:extLst>
            </p:cNvPr>
            <p:cNvGrpSpPr/>
            <p:nvPr/>
          </p:nvGrpSpPr>
          <p:grpSpPr>
            <a:xfrm>
              <a:off x="6079173" y="3472824"/>
              <a:ext cx="1624112" cy="253916"/>
              <a:chOff x="6079173" y="2756608"/>
              <a:chExt cx="1624112" cy="253916"/>
            </a:xfrm>
          </p:grpSpPr>
          <p:sp>
            <p:nvSpPr>
              <p:cNvPr id="71" name="Rechteck 70">
                <a:extLst>
                  <a:ext uri="{FF2B5EF4-FFF2-40B4-BE49-F238E27FC236}">
                    <a16:creationId xmlns:a16="http://schemas.microsoft.com/office/drawing/2014/main" id="{23AD2676-F21E-F97F-DB4A-64ACC38E0DA1}"/>
                  </a:ext>
                </a:extLst>
              </p:cNvPr>
              <p:cNvSpPr/>
              <p:nvPr/>
            </p:nvSpPr>
            <p:spPr>
              <a:xfrm>
                <a:off x="6079173" y="2826321"/>
                <a:ext cx="114491" cy="1144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Textfeld 71">
                <a:extLst>
                  <a:ext uri="{FF2B5EF4-FFF2-40B4-BE49-F238E27FC236}">
                    <a16:creationId xmlns:a16="http://schemas.microsoft.com/office/drawing/2014/main" id="{E2521575-EF5C-D3A7-D481-30033B5CF1DC}"/>
                  </a:ext>
                </a:extLst>
              </p:cNvPr>
              <p:cNvSpPr txBox="1"/>
              <p:nvPr/>
            </p:nvSpPr>
            <p:spPr>
              <a:xfrm>
                <a:off x="6199618" y="2756608"/>
                <a:ext cx="1503667" cy="253916"/>
              </a:xfrm>
              <a:prstGeom prst="rect">
                <a:avLst/>
              </a:prstGeom>
              <a:noFill/>
            </p:spPr>
            <p:txBody>
              <a:bodyPr wrap="square" rtlCol="0">
                <a:spAutoFit/>
              </a:bodyPr>
              <a:lstStyle/>
              <a:p>
                <a:r>
                  <a:rPr lang="de-DE" sz="1050"/>
                  <a:t>Off MRD follow-</a:t>
                </a:r>
                <a:r>
                  <a:rPr lang="de-DE" sz="1050" err="1"/>
                  <a:t>up</a:t>
                </a:r>
                <a:r>
                  <a:rPr lang="de-DE" sz="1050" baseline="30000" err="1"/>
                  <a:t>b</a:t>
                </a:r>
                <a:endParaRPr lang="de-DE" sz="1050"/>
              </a:p>
            </p:txBody>
          </p:sp>
        </p:grpSp>
      </p:grpSp>
      <p:sp>
        <p:nvSpPr>
          <p:cNvPr id="6" name="Textfeld 5">
            <a:extLst>
              <a:ext uri="{FF2B5EF4-FFF2-40B4-BE49-F238E27FC236}">
                <a16:creationId xmlns:a16="http://schemas.microsoft.com/office/drawing/2014/main" id="{B4EFB8E1-3502-705B-E70A-2939A499CEAA}"/>
              </a:ext>
            </a:extLst>
          </p:cNvPr>
          <p:cNvSpPr txBox="1"/>
          <p:nvPr/>
        </p:nvSpPr>
        <p:spPr>
          <a:xfrm rot="16200000">
            <a:off x="-1083606" y="3425964"/>
            <a:ext cx="3514191" cy="584775"/>
          </a:xfrm>
          <a:prstGeom prst="rect">
            <a:avLst/>
          </a:prstGeom>
          <a:noFill/>
        </p:spPr>
        <p:txBody>
          <a:bodyPr wrap="square" rtlCol="0">
            <a:spAutoFit/>
          </a:bodyPr>
          <a:lstStyle/>
          <a:p>
            <a:pPr algn="ctr"/>
            <a:r>
              <a:rPr lang="de-DE" sz="1400">
                <a:solidFill>
                  <a:schemeClr val="tx1"/>
                </a:solidFill>
              </a:rPr>
              <a:t>MRD</a:t>
            </a:r>
            <a:r>
              <a:rPr lang="de-DE" sz="1400" baseline="0">
                <a:solidFill>
                  <a:schemeClr val="tx1"/>
                </a:solidFill>
              </a:rPr>
              <a:t> </a:t>
            </a:r>
            <a:r>
              <a:rPr lang="de-DE" sz="1400" baseline="0" err="1">
                <a:solidFill>
                  <a:schemeClr val="tx1"/>
                </a:solidFill>
              </a:rPr>
              <a:t>status</a:t>
            </a:r>
            <a:r>
              <a:rPr lang="de-DE" sz="1400" baseline="0">
                <a:solidFill>
                  <a:schemeClr val="tx1"/>
                </a:solidFill>
              </a:rPr>
              <a:t> </a:t>
            </a:r>
            <a:r>
              <a:rPr lang="de-DE" sz="1400" baseline="0" err="1">
                <a:solidFill>
                  <a:schemeClr val="tx1"/>
                </a:solidFill>
              </a:rPr>
              <a:t>of</a:t>
            </a:r>
            <a:r>
              <a:rPr lang="de-DE" sz="1400" baseline="0">
                <a:solidFill>
                  <a:schemeClr val="tx1"/>
                </a:solidFill>
              </a:rPr>
              <a:t> </a:t>
            </a:r>
            <a:r>
              <a:rPr lang="de-DE" sz="1400" err="1"/>
              <a:t>e</a:t>
            </a:r>
            <a:r>
              <a:rPr lang="de-DE" sz="1400" baseline="0" err="1">
                <a:solidFill>
                  <a:schemeClr val="tx1"/>
                </a:solidFill>
              </a:rPr>
              <a:t>valuable</a:t>
            </a:r>
            <a:r>
              <a:rPr lang="de-DE" sz="1400" baseline="0">
                <a:solidFill>
                  <a:schemeClr val="tx1"/>
                </a:solidFill>
              </a:rPr>
              <a:t> </a:t>
            </a:r>
            <a:r>
              <a:rPr lang="de-DE" sz="1400" err="1"/>
              <a:t>p</a:t>
            </a:r>
            <a:r>
              <a:rPr lang="de-DE" sz="1400" baseline="0" err="1">
                <a:solidFill>
                  <a:schemeClr val="tx1"/>
                </a:solidFill>
              </a:rPr>
              <a:t>atients</a:t>
            </a:r>
            <a:r>
              <a:rPr lang="de-DE" sz="1400" baseline="0">
                <a:solidFill>
                  <a:schemeClr val="tx1"/>
                </a:solidFill>
              </a:rPr>
              <a:t>, % </a:t>
            </a:r>
            <a:endParaRPr lang="de-DE" sz="1400">
              <a:solidFill>
                <a:schemeClr val="tx1"/>
              </a:solidFill>
            </a:endParaRPr>
          </a:p>
          <a:p>
            <a:endParaRPr lang="de-DE"/>
          </a:p>
        </p:txBody>
      </p:sp>
    </p:spTree>
    <p:extLst>
      <p:ext uri="{BB962C8B-B14F-4D97-AF65-F5344CB8AC3E}">
        <p14:creationId xmlns:p14="http://schemas.microsoft.com/office/powerpoint/2010/main" val="1973537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hteck 33">
            <a:extLst>
              <a:ext uri="{FF2B5EF4-FFF2-40B4-BE49-F238E27FC236}">
                <a16:creationId xmlns:a16="http://schemas.microsoft.com/office/drawing/2014/main" id="{615CBBEC-7CA5-28C7-BCF9-25A186C0545C}"/>
              </a:ext>
            </a:extLst>
          </p:cNvPr>
          <p:cNvSpPr/>
          <p:nvPr/>
        </p:nvSpPr>
        <p:spPr>
          <a:xfrm>
            <a:off x="1261392" y="1871223"/>
            <a:ext cx="1173792" cy="2165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22" name="Diagramm 21">
            <a:extLst>
              <a:ext uri="{FF2B5EF4-FFF2-40B4-BE49-F238E27FC236}">
                <a16:creationId xmlns:a16="http://schemas.microsoft.com/office/drawing/2014/main" id="{958E790A-7568-7356-C975-4C78B9C2FE4B}"/>
              </a:ext>
            </a:extLst>
          </p:cNvPr>
          <p:cNvGraphicFramePr/>
          <p:nvPr>
            <p:extLst>
              <p:ext uri="{D42A27DB-BD31-4B8C-83A1-F6EECF244321}">
                <p14:modId xmlns:p14="http://schemas.microsoft.com/office/powerpoint/2010/main" val="847682622"/>
              </p:ext>
            </p:extLst>
          </p:nvPr>
        </p:nvGraphicFramePr>
        <p:xfrm>
          <a:off x="571499" y="1515700"/>
          <a:ext cx="5452049" cy="3098468"/>
        </p:xfrm>
        <a:graphic>
          <a:graphicData uri="http://schemas.openxmlformats.org/drawingml/2006/chart">
            <c:chart xmlns:c="http://schemas.openxmlformats.org/drawingml/2006/chart" xmlns:r="http://schemas.openxmlformats.org/officeDocument/2006/relationships" r:id="rId3"/>
          </a:graphicData>
        </a:graphic>
      </p:graphicFrame>
      <p:sp>
        <p:nvSpPr>
          <p:cNvPr id="48" name="Rechteck 47">
            <a:extLst>
              <a:ext uri="{FF2B5EF4-FFF2-40B4-BE49-F238E27FC236}">
                <a16:creationId xmlns:a16="http://schemas.microsoft.com/office/drawing/2014/main" id="{BFDA333E-451C-E80A-E690-59A811735959}"/>
              </a:ext>
            </a:extLst>
          </p:cNvPr>
          <p:cNvSpPr/>
          <p:nvPr/>
        </p:nvSpPr>
        <p:spPr>
          <a:xfrm>
            <a:off x="6910388" y="1871223"/>
            <a:ext cx="1328311" cy="2165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5" name="Grafik 94">
            <a:extLst>
              <a:ext uri="{FF2B5EF4-FFF2-40B4-BE49-F238E27FC236}">
                <a16:creationId xmlns:a16="http://schemas.microsoft.com/office/drawing/2014/main" id="{D97EAE60-131A-3C5B-27AC-D4C7E08632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10388" y="1844602"/>
            <a:ext cx="4843112" cy="425878"/>
          </a:xfrm>
          <a:prstGeom prst="rect">
            <a:avLst/>
          </a:prstGeom>
        </p:spPr>
      </p:pic>
      <p:cxnSp>
        <p:nvCxnSpPr>
          <p:cNvPr id="91" name="Gerader Verbinder 90">
            <a:extLst>
              <a:ext uri="{FF2B5EF4-FFF2-40B4-BE49-F238E27FC236}">
                <a16:creationId xmlns:a16="http://schemas.microsoft.com/office/drawing/2014/main" id="{8FC1D6B7-4FB4-19CD-A9F3-4180C96AF715}"/>
              </a:ext>
            </a:extLst>
          </p:cNvPr>
          <p:cNvCxnSpPr/>
          <p:nvPr/>
        </p:nvCxnSpPr>
        <p:spPr>
          <a:xfrm>
            <a:off x="10844213" y="1860905"/>
            <a:ext cx="77628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600BF815-4D38-BFC8-2E98-8523657E6D06}"/>
              </a:ext>
            </a:extLst>
          </p:cNvPr>
          <p:cNvSpPr>
            <a:spLocks noGrp="1"/>
          </p:cNvSpPr>
          <p:nvPr>
            <p:ph type="body" sz="quarter" idx="12"/>
          </p:nvPr>
        </p:nvSpPr>
        <p:spPr>
          <a:xfrm>
            <a:off x="416533" y="1280567"/>
            <a:ext cx="5571517" cy="647700"/>
          </a:xfrm>
        </p:spPr>
        <p:txBody>
          <a:bodyPr/>
          <a:lstStyle/>
          <a:p>
            <a:pPr algn="ctr"/>
            <a:r>
              <a:rPr lang="en-US"/>
              <a:t>PFS in confirmed </a:t>
            </a:r>
            <a:r>
              <a:rPr lang="en-US" err="1"/>
              <a:t>uMRD</a:t>
            </a:r>
            <a:r>
              <a:rPr lang="en-US"/>
              <a:t> patients </a:t>
            </a:r>
          </a:p>
        </p:txBody>
      </p:sp>
      <p:sp>
        <p:nvSpPr>
          <p:cNvPr id="2" name="Title 1">
            <a:extLst>
              <a:ext uri="{FF2B5EF4-FFF2-40B4-BE49-F238E27FC236}">
                <a16:creationId xmlns:a16="http://schemas.microsoft.com/office/drawing/2014/main" id="{D0587665-0E33-0831-30C9-2DC3B89F95F0}"/>
              </a:ext>
            </a:extLst>
          </p:cNvPr>
          <p:cNvSpPr>
            <a:spLocks noGrp="1"/>
          </p:cNvSpPr>
          <p:nvPr>
            <p:ph type="title"/>
          </p:nvPr>
        </p:nvSpPr>
        <p:spPr/>
        <p:txBody>
          <a:bodyPr/>
          <a:lstStyle/>
          <a:p>
            <a:r>
              <a:rPr lang="en-US"/>
              <a:t>Progression-free survival </a:t>
            </a:r>
          </a:p>
        </p:txBody>
      </p:sp>
      <p:sp>
        <p:nvSpPr>
          <p:cNvPr id="3" name="Footer Placeholder 2">
            <a:extLst>
              <a:ext uri="{FF2B5EF4-FFF2-40B4-BE49-F238E27FC236}">
                <a16:creationId xmlns:a16="http://schemas.microsoft.com/office/drawing/2014/main" id="{8EA08923-8ECD-D173-FBFB-986AC5C3D1CB}"/>
              </a:ext>
            </a:extLst>
          </p:cNvPr>
          <p:cNvSpPr>
            <a:spLocks noGrp="1"/>
          </p:cNvSpPr>
          <p:nvPr>
            <p:ph type="ftr" sz="quarter" idx="13"/>
          </p:nvPr>
        </p:nvSpPr>
        <p:spPr/>
        <p:txBody>
          <a:bodyPr/>
          <a:lstStyle/>
          <a:p>
            <a:r>
              <a:rPr lang="en-GB" b="1"/>
              <a:t>CI, </a:t>
            </a:r>
            <a:r>
              <a:rPr lang="en-GB"/>
              <a:t>confidence interval; </a:t>
            </a:r>
            <a:r>
              <a:rPr lang="en-GB" b="1"/>
              <a:t>PD, </a:t>
            </a:r>
            <a:r>
              <a:rPr lang="en-GB"/>
              <a:t>progressive disease; </a:t>
            </a:r>
            <a:r>
              <a:rPr lang="en-GB" b="1"/>
              <a:t>PFS, </a:t>
            </a:r>
            <a:r>
              <a:rPr lang="en-GB"/>
              <a:t>progression-free survival; </a:t>
            </a:r>
            <a:r>
              <a:rPr lang="en-GB" b="1"/>
              <a:t>PR, </a:t>
            </a:r>
            <a:r>
              <a:rPr lang="en-GB"/>
              <a:t>partial response; </a:t>
            </a:r>
            <a:r>
              <a:rPr lang="en-GB" b="1" i="1"/>
              <a:t>IGHV</a:t>
            </a:r>
            <a:r>
              <a:rPr lang="en-GB" b="1"/>
              <a:t>, </a:t>
            </a:r>
            <a:r>
              <a:rPr lang="en-GB"/>
              <a:t>immunoglobulin heavy chain gene; </a:t>
            </a:r>
            <a:r>
              <a:rPr lang="en-GB" b="1" err="1"/>
              <a:t>uMRD</a:t>
            </a:r>
            <a:r>
              <a:rPr lang="en-GB" b="1"/>
              <a:t>, </a:t>
            </a:r>
            <a:r>
              <a:rPr lang="en-GB"/>
              <a:t>undetectable minimal residual disease. </a:t>
            </a:r>
            <a:endParaRPr lang="en-GB" b="1"/>
          </a:p>
          <a:p>
            <a:r>
              <a:rPr lang="en-GB" b="1"/>
              <a:t>Allan et al, Abstract #92 presented at ASH 2022. </a:t>
            </a:r>
          </a:p>
        </p:txBody>
      </p:sp>
      <p:sp>
        <p:nvSpPr>
          <p:cNvPr id="8" name="Text Placeholder 7">
            <a:extLst>
              <a:ext uri="{FF2B5EF4-FFF2-40B4-BE49-F238E27FC236}">
                <a16:creationId xmlns:a16="http://schemas.microsoft.com/office/drawing/2014/main" id="{1F76880D-AE29-4CBC-AA6E-9CA792951249}"/>
              </a:ext>
            </a:extLst>
          </p:cNvPr>
          <p:cNvSpPr>
            <a:spLocks noGrp="1"/>
          </p:cNvSpPr>
          <p:nvPr>
            <p:ph type="body" sz="quarter" idx="14"/>
          </p:nvPr>
        </p:nvSpPr>
        <p:spPr>
          <a:xfrm>
            <a:off x="6212496" y="1280567"/>
            <a:ext cx="5571517" cy="647700"/>
          </a:xfrm>
        </p:spPr>
        <p:txBody>
          <a:bodyPr/>
          <a:lstStyle/>
          <a:p>
            <a:pPr algn="ctr"/>
            <a:r>
              <a:rPr lang="en-US"/>
              <a:t>PFS by </a:t>
            </a:r>
            <a:r>
              <a:rPr lang="en-US" i="1"/>
              <a:t>IGHV</a:t>
            </a:r>
            <a:r>
              <a:rPr lang="en-US"/>
              <a:t> mutational status</a:t>
            </a:r>
          </a:p>
        </p:txBody>
      </p:sp>
      <p:sp>
        <p:nvSpPr>
          <p:cNvPr id="17" name="TextBox 16">
            <a:extLst>
              <a:ext uri="{FF2B5EF4-FFF2-40B4-BE49-F238E27FC236}">
                <a16:creationId xmlns:a16="http://schemas.microsoft.com/office/drawing/2014/main" id="{94A48101-80F0-F444-4A50-A6B4A10C311F}"/>
              </a:ext>
            </a:extLst>
          </p:cNvPr>
          <p:cNvSpPr txBox="1"/>
          <p:nvPr/>
        </p:nvSpPr>
        <p:spPr>
          <a:xfrm>
            <a:off x="407988" y="5047114"/>
            <a:ext cx="5615560" cy="1163443"/>
          </a:xfrm>
          <a:prstGeom prst="rect">
            <a:avLst/>
          </a:prstGeom>
          <a:solidFill>
            <a:schemeClr val="bg2"/>
          </a:solidFill>
        </p:spPr>
        <p:txBody>
          <a:bodyPr wrap="square" lIns="72000" tIns="0" rIns="72000" bIns="0" rtlCol="0" anchor="ctr" anchorCtr="0">
            <a:noAutofit/>
          </a:bodyPr>
          <a:lstStyle/>
          <a:p>
            <a:pPr marL="171450" indent="-171450">
              <a:buClr>
                <a:schemeClr val="accent2"/>
              </a:buClr>
              <a:buFont typeface="Arial" panose="020B0604020202020204" pitchFamily="34" charset="0"/>
              <a:buChar char="•"/>
            </a:pPr>
            <a:r>
              <a:rPr lang="en-US" sz="1000"/>
              <a:t>At 48 months, PFS was 88% (95% CI, 74‒95) with placebo and 95% (95% CI, 82‒99) with continued ibrutinib</a:t>
            </a:r>
          </a:p>
          <a:p>
            <a:pPr marL="171450" indent="-171450">
              <a:buClr>
                <a:schemeClr val="accent2"/>
              </a:buClr>
              <a:buFont typeface="Arial" panose="020B0604020202020204" pitchFamily="34" charset="0"/>
              <a:buChar char="•"/>
            </a:pPr>
            <a:r>
              <a:rPr lang="en-US" sz="1000" b="1"/>
              <a:t>PD and retreatment outcomes: </a:t>
            </a:r>
            <a:r>
              <a:rPr lang="en-US" sz="1000"/>
              <a:t>3 of 7 patients with PD in the placebo arm have initiated retreatment with ibrutinib; all 3 patients had PR. 2 patients in the ibrutinib arm had PD; none have initiated retreatment</a:t>
            </a:r>
          </a:p>
          <a:p>
            <a:pPr marL="171450" indent="-171450">
              <a:buClr>
                <a:schemeClr val="accent2"/>
              </a:buClr>
              <a:buFont typeface="Arial" panose="020B0604020202020204" pitchFamily="34" charset="0"/>
              <a:buChar char="•"/>
            </a:pPr>
            <a:r>
              <a:rPr lang="en-US" sz="1000"/>
              <a:t>At 48 months, PFS rates among patients with unmutated </a:t>
            </a:r>
            <a:r>
              <a:rPr lang="en-US" sz="1000" i="1"/>
              <a:t>IGHV</a:t>
            </a:r>
            <a:r>
              <a:rPr lang="en-US" sz="1000"/>
              <a:t> were similar to those of the total population </a:t>
            </a:r>
          </a:p>
        </p:txBody>
      </p:sp>
      <p:graphicFrame>
        <p:nvGraphicFramePr>
          <p:cNvPr id="21" name="Tabelle 7">
            <a:extLst>
              <a:ext uri="{FF2B5EF4-FFF2-40B4-BE49-F238E27FC236}">
                <a16:creationId xmlns:a16="http://schemas.microsoft.com/office/drawing/2014/main" id="{4FC804FD-A92A-EE89-95CB-A0BFF11A843A}"/>
              </a:ext>
            </a:extLst>
          </p:cNvPr>
          <p:cNvGraphicFramePr>
            <a:graphicFrameLocks noGrp="1"/>
          </p:cNvGraphicFramePr>
          <p:nvPr>
            <p:extLst>
              <p:ext uri="{D42A27DB-BD31-4B8C-83A1-F6EECF244321}">
                <p14:modId xmlns:p14="http://schemas.microsoft.com/office/powerpoint/2010/main" val="211091936"/>
              </p:ext>
            </p:extLst>
          </p:nvPr>
        </p:nvGraphicFramePr>
        <p:xfrm>
          <a:off x="404975" y="4534024"/>
          <a:ext cx="5618573" cy="467511"/>
        </p:xfrm>
        <a:graphic>
          <a:graphicData uri="http://schemas.openxmlformats.org/drawingml/2006/table">
            <a:tbl>
              <a:tblPr firstRow="1" bandRow="1">
                <a:tableStyleId>{5C22544A-7EE6-4342-B048-85BDC9FD1C3A}</a:tableStyleId>
              </a:tblPr>
              <a:tblGrid>
                <a:gridCol w="579763">
                  <a:extLst>
                    <a:ext uri="{9D8B030D-6E8A-4147-A177-3AD203B41FA5}">
                      <a16:colId xmlns:a16="http://schemas.microsoft.com/office/drawing/2014/main" val="1807915696"/>
                    </a:ext>
                  </a:extLst>
                </a:gridCol>
                <a:gridCol w="503881">
                  <a:extLst>
                    <a:ext uri="{9D8B030D-6E8A-4147-A177-3AD203B41FA5}">
                      <a16:colId xmlns:a16="http://schemas.microsoft.com/office/drawing/2014/main" val="3710520312"/>
                    </a:ext>
                  </a:extLst>
                </a:gridCol>
                <a:gridCol w="503881">
                  <a:extLst>
                    <a:ext uri="{9D8B030D-6E8A-4147-A177-3AD203B41FA5}">
                      <a16:colId xmlns:a16="http://schemas.microsoft.com/office/drawing/2014/main" val="3882861730"/>
                    </a:ext>
                  </a:extLst>
                </a:gridCol>
                <a:gridCol w="503881">
                  <a:extLst>
                    <a:ext uri="{9D8B030D-6E8A-4147-A177-3AD203B41FA5}">
                      <a16:colId xmlns:a16="http://schemas.microsoft.com/office/drawing/2014/main" val="3852208768"/>
                    </a:ext>
                  </a:extLst>
                </a:gridCol>
                <a:gridCol w="503881">
                  <a:extLst>
                    <a:ext uri="{9D8B030D-6E8A-4147-A177-3AD203B41FA5}">
                      <a16:colId xmlns:a16="http://schemas.microsoft.com/office/drawing/2014/main" val="1885958439"/>
                    </a:ext>
                  </a:extLst>
                </a:gridCol>
                <a:gridCol w="503881">
                  <a:extLst>
                    <a:ext uri="{9D8B030D-6E8A-4147-A177-3AD203B41FA5}">
                      <a16:colId xmlns:a16="http://schemas.microsoft.com/office/drawing/2014/main" val="1355009608"/>
                    </a:ext>
                  </a:extLst>
                </a:gridCol>
                <a:gridCol w="503881">
                  <a:extLst>
                    <a:ext uri="{9D8B030D-6E8A-4147-A177-3AD203B41FA5}">
                      <a16:colId xmlns:a16="http://schemas.microsoft.com/office/drawing/2014/main" val="4140763775"/>
                    </a:ext>
                  </a:extLst>
                </a:gridCol>
                <a:gridCol w="503881">
                  <a:extLst>
                    <a:ext uri="{9D8B030D-6E8A-4147-A177-3AD203B41FA5}">
                      <a16:colId xmlns:a16="http://schemas.microsoft.com/office/drawing/2014/main" val="1065970312"/>
                    </a:ext>
                  </a:extLst>
                </a:gridCol>
                <a:gridCol w="503881">
                  <a:extLst>
                    <a:ext uri="{9D8B030D-6E8A-4147-A177-3AD203B41FA5}">
                      <a16:colId xmlns:a16="http://schemas.microsoft.com/office/drawing/2014/main" val="2258513017"/>
                    </a:ext>
                  </a:extLst>
                </a:gridCol>
                <a:gridCol w="503881">
                  <a:extLst>
                    <a:ext uri="{9D8B030D-6E8A-4147-A177-3AD203B41FA5}">
                      <a16:colId xmlns:a16="http://schemas.microsoft.com/office/drawing/2014/main" val="674346388"/>
                    </a:ext>
                  </a:extLst>
                </a:gridCol>
                <a:gridCol w="503881">
                  <a:extLst>
                    <a:ext uri="{9D8B030D-6E8A-4147-A177-3AD203B41FA5}">
                      <a16:colId xmlns:a16="http://schemas.microsoft.com/office/drawing/2014/main" val="1656594308"/>
                    </a:ext>
                  </a:extLst>
                </a:gridCol>
              </a:tblGrid>
              <a:tr h="160971">
                <a:tc gridSpan="11">
                  <a:txBody>
                    <a:bodyPr/>
                    <a:lstStyle/>
                    <a:p>
                      <a:pPr algn="l"/>
                      <a:r>
                        <a:rPr lang="de-DE" sz="900"/>
                        <a:t>No. patients at risk</a:t>
                      </a:r>
                    </a:p>
                  </a:txBody>
                  <a:tcPr marL="36000" marR="0" marT="0" marB="0" anchor="ctr"/>
                </a:tc>
                <a:tc hMerge="1">
                  <a:txBody>
                    <a:bodyPr/>
                    <a:lstStyle/>
                    <a:p>
                      <a:pPr algn="l"/>
                      <a:endParaRPr lang="de-DE" sz="900"/>
                    </a:p>
                  </a:txBody>
                  <a:tcPr anchor="ctr"/>
                </a:tc>
                <a:tc hMerge="1">
                  <a:txBody>
                    <a:bodyPr/>
                    <a:lstStyle/>
                    <a:p>
                      <a:pPr algn="l"/>
                      <a:endParaRPr lang="de-DE" sz="900"/>
                    </a:p>
                  </a:txBody>
                  <a:tcPr anchor="ctr"/>
                </a:tc>
                <a:tc hMerge="1">
                  <a:txBody>
                    <a:bodyPr/>
                    <a:lstStyle/>
                    <a:p>
                      <a:pPr algn="l"/>
                      <a:endParaRPr lang="de-DE" sz="900"/>
                    </a:p>
                  </a:txBody>
                  <a:tcPr anchor="ctr"/>
                </a:tc>
                <a:tc hMerge="1">
                  <a:txBody>
                    <a:bodyPr/>
                    <a:lstStyle/>
                    <a:p>
                      <a:pPr algn="l"/>
                      <a:endParaRPr lang="de-DE" sz="900"/>
                    </a:p>
                  </a:txBody>
                  <a:tcPr anchor="ctr"/>
                </a:tc>
                <a:tc hMerge="1">
                  <a:txBody>
                    <a:bodyPr/>
                    <a:lstStyle/>
                    <a:p>
                      <a:pPr algn="l"/>
                      <a:endParaRPr lang="de-DE" sz="900"/>
                    </a:p>
                  </a:txBody>
                  <a:tcPr anchor="ctr"/>
                </a:tc>
                <a:tc hMerge="1">
                  <a:txBody>
                    <a:bodyPr/>
                    <a:lstStyle/>
                    <a:p>
                      <a:pPr algn="l"/>
                      <a:endParaRPr lang="de-DE" sz="900"/>
                    </a:p>
                  </a:txBody>
                  <a:tcPr anchor="ctr"/>
                </a:tc>
                <a:tc hMerge="1">
                  <a:txBody>
                    <a:bodyPr/>
                    <a:lstStyle/>
                    <a:p>
                      <a:pPr algn="l"/>
                      <a:endParaRPr lang="de-DE" sz="900"/>
                    </a:p>
                  </a:txBody>
                  <a:tcPr anchor="ctr"/>
                </a:tc>
                <a:tc hMerge="1">
                  <a:txBody>
                    <a:bodyPr/>
                    <a:lstStyle/>
                    <a:p>
                      <a:pPr algn="l"/>
                      <a:endParaRPr lang="de-DE" sz="900"/>
                    </a:p>
                  </a:txBody>
                  <a:tcPr anchor="ctr"/>
                </a:tc>
                <a:tc hMerge="1">
                  <a:txBody>
                    <a:bodyPr/>
                    <a:lstStyle/>
                    <a:p>
                      <a:pPr algn="l"/>
                      <a:endParaRPr lang="de-DE" sz="900"/>
                    </a:p>
                  </a:txBody>
                  <a:tcPr anchor="ctr"/>
                </a:tc>
                <a:tc hMerge="1">
                  <a:txBody>
                    <a:bodyPr/>
                    <a:lstStyle/>
                    <a:p>
                      <a:pPr algn="l"/>
                      <a:endParaRPr lang="de-DE" sz="900"/>
                    </a:p>
                  </a:txBody>
                  <a:tcPr anchor="ctr"/>
                </a:tc>
                <a:extLst>
                  <a:ext uri="{0D108BD9-81ED-4DB2-BD59-A6C34878D82A}">
                    <a16:rowId xmlns:a16="http://schemas.microsoft.com/office/drawing/2014/main" val="666443360"/>
                  </a:ext>
                </a:extLst>
              </a:tr>
              <a:tr h="153270">
                <a:tc>
                  <a:txBody>
                    <a:bodyPr/>
                    <a:lstStyle/>
                    <a:p>
                      <a:pPr algn="l"/>
                      <a:r>
                        <a:rPr lang="de-DE" sz="800" b="1">
                          <a:solidFill>
                            <a:schemeClr val="bg1"/>
                          </a:solidFill>
                        </a:rPr>
                        <a:t>Ibrutinib</a:t>
                      </a:r>
                    </a:p>
                  </a:txBody>
                  <a:tcPr marL="36000" marR="0" marT="0" marB="0" anchor="ctr">
                    <a:solidFill>
                      <a:schemeClr val="accent4"/>
                    </a:solidFill>
                  </a:tcPr>
                </a:tc>
                <a:tc>
                  <a:txBody>
                    <a:bodyPr/>
                    <a:lstStyle/>
                    <a:p>
                      <a:pPr algn="ctr"/>
                      <a:r>
                        <a:rPr lang="de-DE" sz="900"/>
                        <a:t>43</a:t>
                      </a:r>
                    </a:p>
                  </a:txBody>
                  <a:tcPr marL="72000" marR="0" marT="0" marB="0" anchor="ctr"/>
                </a:tc>
                <a:tc>
                  <a:txBody>
                    <a:bodyPr/>
                    <a:lstStyle/>
                    <a:p>
                      <a:pPr algn="ctr"/>
                      <a:r>
                        <a:rPr lang="de-DE" sz="900"/>
                        <a:t>43</a:t>
                      </a:r>
                    </a:p>
                  </a:txBody>
                  <a:tcPr marL="72000" marR="0" marT="0" marB="0" anchor="ctr"/>
                </a:tc>
                <a:tc>
                  <a:txBody>
                    <a:bodyPr/>
                    <a:lstStyle/>
                    <a:p>
                      <a:pPr algn="ctr"/>
                      <a:r>
                        <a:rPr lang="de-DE" sz="900"/>
                        <a:t>43</a:t>
                      </a:r>
                    </a:p>
                  </a:txBody>
                  <a:tcPr marL="72000" marR="0" marT="0" marB="0" anchor="ctr"/>
                </a:tc>
                <a:tc>
                  <a:txBody>
                    <a:bodyPr/>
                    <a:lstStyle/>
                    <a:p>
                      <a:pPr algn="ctr"/>
                      <a:r>
                        <a:rPr lang="de-DE" sz="900"/>
                        <a:t>43</a:t>
                      </a:r>
                    </a:p>
                  </a:txBody>
                  <a:tcPr marL="72000" marR="0" marT="0" marB="0" anchor="ctr"/>
                </a:tc>
                <a:tc>
                  <a:txBody>
                    <a:bodyPr/>
                    <a:lstStyle/>
                    <a:p>
                      <a:pPr algn="ctr"/>
                      <a:r>
                        <a:rPr lang="de-DE" sz="900"/>
                        <a:t>42</a:t>
                      </a:r>
                    </a:p>
                  </a:txBody>
                  <a:tcPr marL="72000" marR="0" marT="0" marB="0" anchor="ctr"/>
                </a:tc>
                <a:tc>
                  <a:txBody>
                    <a:bodyPr/>
                    <a:lstStyle/>
                    <a:p>
                      <a:pPr algn="ctr"/>
                      <a:r>
                        <a:rPr lang="de-DE" sz="900"/>
                        <a:t>42</a:t>
                      </a:r>
                    </a:p>
                  </a:txBody>
                  <a:tcPr marL="72000" marR="0" marT="0" marB="0" anchor="ctr"/>
                </a:tc>
                <a:tc>
                  <a:txBody>
                    <a:bodyPr/>
                    <a:lstStyle/>
                    <a:p>
                      <a:pPr algn="ctr"/>
                      <a:r>
                        <a:rPr lang="de-DE" sz="900"/>
                        <a:t>42</a:t>
                      </a:r>
                    </a:p>
                  </a:txBody>
                  <a:tcPr marL="72000" marR="0" marT="0" marB="0" anchor="ctr"/>
                </a:tc>
                <a:tc>
                  <a:txBody>
                    <a:bodyPr/>
                    <a:lstStyle/>
                    <a:p>
                      <a:pPr algn="ctr"/>
                      <a:r>
                        <a:rPr lang="de-DE" sz="900"/>
                        <a:t>42</a:t>
                      </a:r>
                    </a:p>
                  </a:txBody>
                  <a:tcPr marL="72000" marR="0" marT="0" marB="0" anchor="ctr"/>
                </a:tc>
                <a:tc>
                  <a:txBody>
                    <a:bodyPr/>
                    <a:lstStyle/>
                    <a:p>
                      <a:pPr algn="ctr"/>
                      <a:r>
                        <a:rPr lang="de-DE" sz="900"/>
                        <a:t>40</a:t>
                      </a:r>
                    </a:p>
                  </a:txBody>
                  <a:tcPr marL="72000" marR="0" marT="0" marB="0" anchor="ctr"/>
                </a:tc>
                <a:tc>
                  <a:txBody>
                    <a:bodyPr/>
                    <a:lstStyle/>
                    <a:p>
                      <a:pPr algn="ctr"/>
                      <a:r>
                        <a:rPr lang="de-DE" sz="900"/>
                        <a:t>26</a:t>
                      </a:r>
                    </a:p>
                  </a:txBody>
                  <a:tcPr marL="72000" marR="0" marT="0" marB="0" anchor="ctr"/>
                </a:tc>
                <a:extLst>
                  <a:ext uri="{0D108BD9-81ED-4DB2-BD59-A6C34878D82A}">
                    <a16:rowId xmlns:a16="http://schemas.microsoft.com/office/drawing/2014/main" val="2571221205"/>
                  </a:ext>
                </a:extLst>
              </a:tr>
              <a:tr h="153270">
                <a:tc>
                  <a:txBody>
                    <a:bodyPr/>
                    <a:lstStyle/>
                    <a:p>
                      <a:pPr algn="l"/>
                      <a:r>
                        <a:rPr lang="de-DE" sz="800" b="1">
                          <a:solidFill>
                            <a:schemeClr val="bg1"/>
                          </a:solidFill>
                        </a:rPr>
                        <a:t>Placebo</a:t>
                      </a:r>
                    </a:p>
                  </a:txBody>
                  <a:tcPr marL="36000" marR="0" marT="0" marB="0" anchor="ctr">
                    <a:solidFill>
                      <a:schemeClr val="bg1">
                        <a:lumMod val="50000"/>
                      </a:schemeClr>
                    </a:solidFill>
                  </a:tcPr>
                </a:tc>
                <a:tc>
                  <a:txBody>
                    <a:bodyPr/>
                    <a:lstStyle/>
                    <a:p>
                      <a:pPr algn="ctr"/>
                      <a:r>
                        <a:rPr lang="de-DE" sz="900"/>
                        <a:t>43</a:t>
                      </a:r>
                    </a:p>
                  </a:txBody>
                  <a:tcPr marL="72000" marR="0" marT="0" marB="0" anchor="ctr"/>
                </a:tc>
                <a:tc>
                  <a:txBody>
                    <a:bodyPr/>
                    <a:lstStyle/>
                    <a:p>
                      <a:pPr algn="ctr"/>
                      <a:r>
                        <a:rPr lang="de-DE" sz="900"/>
                        <a:t>43</a:t>
                      </a:r>
                    </a:p>
                  </a:txBody>
                  <a:tcPr marL="72000" marR="0" marT="0" marB="0" anchor="ctr"/>
                </a:tc>
                <a:tc>
                  <a:txBody>
                    <a:bodyPr/>
                    <a:lstStyle/>
                    <a:p>
                      <a:pPr algn="ctr"/>
                      <a:r>
                        <a:rPr lang="de-DE" sz="900"/>
                        <a:t>43</a:t>
                      </a:r>
                    </a:p>
                  </a:txBody>
                  <a:tcPr marL="72000" marR="0" marT="0" marB="0" anchor="ctr"/>
                </a:tc>
                <a:tc>
                  <a:txBody>
                    <a:bodyPr/>
                    <a:lstStyle/>
                    <a:p>
                      <a:pPr algn="ctr"/>
                      <a:r>
                        <a:rPr lang="de-DE" sz="900"/>
                        <a:t>43</a:t>
                      </a:r>
                    </a:p>
                  </a:txBody>
                  <a:tcPr marL="72000" marR="0" marT="0" marB="0" anchor="ctr"/>
                </a:tc>
                <a:tc>
                  <a:txBody>
                    <a:bodyPr/>
                    <a:lstStyle/>
                    <a:p>
                      <a:pPr algn="ctr"/>
                      <a:r>
                        <a:rPr lang="de-DE" sz="900"/>
                        <a:t>41</a:t>
                      </a:r>
                    </a:p>
                  </a:txBody>
                  <a:tcPr marL="72000" marR="0" marT="0" marB="0" anchor="ctr"/>
                </a:tc>
                <a:tc>
                  <a:txBody>
                    <a:bodyPr/>
                    <a:lstStyle/>
                    <a:p>
                      <a:pPr algn="ctr"/>
                      <a:r>
                        <a:rPr lang="de-DE" sz="900"/>
                        <a:t>41</a:t>
                      </a:r>
                    </a:p>
                  </a:txBody>
                  <a:tcPr marL="72000" marR="0" marT="0" marB="0" anchor="ctr"/>
                </a:tc>
                <a:tc>
                  <a:txBody>
                    <a:bodyPr/>
                    <a:lstStyle/>
                    <a:p>
                      <a:pPr algn="ctr"/>
                      <a:r>
                        <a:rPr lang="de-DE" sz="900"/>
                        <a:t>41</a:t>
                      </a:r>
                    </a:p>
                  </a:txBody>
                  <a:tcPr marL="72000" marR="0" marT="0" marB="0" anchor="ctr"/>
                </a:tc>
                <a:tc>
                  <a:txBody>
                    <a:bodyPr/>
                    <a:lstStyle/>
                    <a:p>
                      <a:pPr algn="ctr"/>
                      <a:r>
                        <a:rPr lang="de-DE" sz="900"/>
                        <a:t>40</a:t>
                      </a:r>
                    </a:p>
                  </a:txBody>
                  <a:tcPr marL="72000" marR="0" marT="0" marB="0" anchor="ctr"/>
                </a:tc>
                <a:tc>
                  <a:txBody>
                    <a:bodyPr/>
                    <a:lstStyle/>
                    <a:p>
                      <a:pPr algn="ctr"/>
                      <a:r>
                        <a:rPr lang="de-DE" sz="900"/>
                        <a:t>36</a:t>
                      </a:r>
                    </a:p>
                  </a:txBody>
                  <a:tcPr marL="72000" marR="0" marT="0" marB="0" anchor="ctr"/>
                </a:tc>
                <a:tc>
                  <a:txBody>
                    <a:bodyPr/>
                    <a:lstStyle/>
                    <a:p>
                      <a:pPr algn="ctr"/>
                      <a:r>
                        <a:rPr lang="de-DE" sz="900"/>
                        <a:t>22</a:t>
                      </a:r>
                    </a:p>
                  </a:txBody>
                  <a:tcPr marL="72000" marR="0" marT="0" marB="0" anchor="ctr"/>
                </a:tc>
                <a:extLst>
                  <a:ext uri="{0D108BD9-81ED-4DB2-BD59-A6C34878D82A}">
                    <a16:rowId xmlns:a16="http://schemas.microsoft.com/office/drawing/2014/main" val="4097924536"/>
                  </a:ext>
                </a:extLst>
              </a:tr>
            </a:tbl>
          </a:graphicData>
        </a:graphic>
      </p:graphicFrame>
      <p:pic>
        <p:nvPicPr>
          <p:cNvPr id="24" name="Grafik 23">
            <a:extLst>
              <a:ext uri="{FF2B5EF4-FFF2-40B4-BE49-F238E27FC236}">
                <a16:creationId xmlns:a16="http://schemas.microsoft.com/office/drawing/2014/main" id="{92AF7D6B-AD45-7BD3-1B8E-C95A51CC7B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23684" y="1844374"/>
            <a:ext cx="4771186" cy="309566"/>
          </a:xfrm>
          <a:prstGeom prst="rect">
            <a:avLst/>
          </a:prstGeom>
        </p:spPr>
      </p:pic>
      <p:graphicFrame>
        <p:nvGraphicFramePr>
          <p:cNvPr id="27" name="Tabelle 7">
            <a:extLst>
              <a:ext uri="{FF2B5EF4-FFF2-40B4-BE49-F238E27FC236}">
                <a16:creationId xmlns:a16="http://schemas.microsoft.com/office/drawing/2014/main" id="{66FDA63B-6A30-549E-04D2-EA00D5B24D53}"/>
              </a:ext>
            </a:extLst>
          </p:cNvPr>
          <p:cNvGraphicFramePr>
            <a:graphicFrameLocks noGrp="1"/>
          </p:cNvGraphicFramePr>
          <p:nvPr>
            <p:extLst>
              <p:ext uri="{D42A27DB-BD31-4B8C-83A1-F6EECF244321}">
                <p14:modId xmlns:p14="http://schemas.microsoft.com/office/powerpoint/2010/main" val="511271112"/>
              </p:ext>
            </p:extLst>
          </p:nvPr>
        </p:nvGraphicFramePr>
        <p:xfrm>
          <a:off x="6088263" y="4534025"/>
          <a:ext cx="5798936" cy="1677300"/>
        </p:xfrm>
        <a:graphic>
          <a:graphicData uri="http://schemas.openxmlformats.org/drawingml/2006/table">
            <a:tbl>
              <a:tblPr firstRow="1" bandRow="1">
                <a:tableStyleId>{5C22544A-7EE6-4342-B048-85BDC9FD1C3A}</a:tableStyleId>
              </a:tblPr>
              <a:tblGrid>
                <a:gridCol w="607256">
                  <a:extLst>
                    <a:ext uri="{9D8B030D-6E8A-4147-A177-3AD203B41FA5}">
                      <a16:colId xmlns:a16="http://schemas.microsoft.com/office/drawing/2014/main" val="1807915696"/>
                    </a:ext>
                  </a:extLst>
                </a:gridCol>
                <a:gridCol w="519168">
                  <a:extLst>
                    <a:ext uri="{9D8B030D-6E8A-4147-A177-3AD203B41FA5}">
                      <a16:colId xmlns:a16="http://schemas.microsoft.com/office/drawing/2014/main" val="3710520312"/>
                    </a:ext>
                  </a:extLst>
                </a:gridCol>
                <a:gridCol w="519168">
                  <a:extLst>
                    <a:ext uri="{9D8B030D-6E8A-4147-A177-3AD203B41FA5}">
                      <a16:colId xmlns:a16="http://schemas.microsoft.com/office/drawing/2014/main" val="3882861730"/>
                    </a:ext>
                  </a:extLst>
                </a:gridCol>
                <a:gridCol w="519168">
                  <a:extLst>
                    <a:ext uri="{9D8B030D-6E8A-4147-A177-3AD203B41FA5}">
                      <a16:colId xmlns:a16="http://schemas.microsoft.com/office/drawing/2014/main" val="3852208768"/>
                    </a:ext>
                  </a:extLst>
                </a:gridCol>
                <a:gridCol w="519168">
                  <a:extLst>
                    <a:ext uri="{9D8B030D-6E8A-4147-A177-3AD203B41FA5}">
                      <a16:colId xmlns:a16="http://schemas.microsoft.com/office/drawing/2014/main" val="1885958439"/>
                    </a:ext>
                  </a:extLst>
                </a:gridCol>
                <a:gridCol w="519168">
                  <a:extLst>
                    <a:ext uri="{9D8B030D-6E8A-4147-A177-3AD203B41FA5}">
                      <a16:colId xmlns:a16="http://schemas.microsoft.com/office/drawing/2014/main" val="1355009608"/>
                    </a:ext>
                  </a:extLst>
                </a:gridCol>
                <a:gridCol w="519168">
                  <a:extLst>
                    <a:ext uri="{9D8B030D-6E8A-4147-A177-3AD203B41FA5}">
                      <a16:colId xmlns:a16="http://schemas.microsoft.com/office/drawing/2014/main" val="4140763775"/>
                    </a:ext>
                  </a:extLst>
                </a:gridCol>
                <a:gridCol w="519168">
                  <a:extLst>
                    <a:ext uri="{9D8B030D-6E8A-4147-A177-3AD203B41FA5}">
                      <a16:colId xmlns:a16="http://schemas.microsoft.com/office/drawing/2014/main" val="1065970312"/>
                    </a:ext>
                  </a:extLst>
                </a:gridCol>
                <a:gridCol w="519168">
                  <a:extLst>
                    <a:ext uri="{9D8B030D-6E8A-4147-A177-3AD203B41FA5}">
                      <a16:colId xmlns:a16="http://schemas.microsoft.com/office/drawing/2014/main" val="2258513017"/>
                    </a:ext>
                  </a:extLst>
                </a:gridCol>
                <a:gridCol w="519168">
                  <a:extLst>
                    <a:ext uri="{9D8B030D-6E8A-4147-A177-3AD203B41FA5}">
                      <a16:colId xmlns:a16="http://schemas.microsoft.com/office/drawing/2014/main" val="674346388"/>
                    </a:ext>
                  </a:extLst>
                </a:gridCol>
                <a:gridCol w="519168">
                  <a:extLst>
                    <a:ext uri="{9D8B030D-6E8A-4147-A177-3AD203B41FA5}">
                      <a16:colId xmlns:a16="http://schemas.microsoft.com/office/drawing/2014/main" val="1656594308"/>
                    </a:ext>
                  </a:extLst>
                </a:gridCol>
              </a:tblGrid>
              <a:tr h="156824">
                <a:tc gridSpan="11">
                  <a:txBody>
                    <a:bodyPr/>
                    <a:lstStyle/>
                    <a:p>
                      <a:pPr algn="l"/>
                      <a:r>
                        <a:rPr lang="de-DE" sz="900"/>
                        <a:t>No. patients at risk</a:t>
                      </a:r>
                    </a:p>
                  </a:txBody>
                  <a:tcPr marL="36000" marR="0" marT="0" marB="0" anchor="ctr"/>
                </a:tc>
                <a:tc hMerge="1">
                  <a:txBody>
                    <a:bodyPr/>
                    <a:lstStyle/>
                    <a:p>
                      <a:pPr algn="l"/>
                      <a:endParaRPr lang="de-DE" sz="900"/>
                    </a:p>
                  </a:txBody>
                  <a:tcPr anchor="ctr"/>
                </a:tc>
                <a:tc hMerge="1">
                  <a:txBody>
                    <a:bodyPr/>
                    <a:lstStyle/>
                    <a:p>
                      <a:pPr algn="l"/>
                      <a:endParaRPr lang="de-DE" sz="900"/>
                    </a:p>
                  </a:txBody>
                  <a:tcPr anchor="ctr"/>
                </a:tc>
                <a:tc hMerge="1">
                  <a:txBody>
                    <a:bodyPr/>
                    <a:lstStyle/>
                    <a:p>
                      <a:pPr algn="l"/>
                      <a:endParaRPr lang="de-DE" sz="900"/>
                    </a:p>
                  </a:txBody>
                  <a:tcPr anchor="ctr"/>
                </a:tc>
                <a:tc hMerge="1">
                  <a:txBody>
                    <a:bodyPr/>
                    <a:lstStyle/>
                    <a:p>
                      <a:pPr algn="l"/>
                      <a:endParaRPr lang="de-DE" sz="900"/>
                    </a:p>
                  </a:txBody>
                  <a:tcPr anchor="ctr"/>
                </a:tc>
                <a:tc hMerge="1">
                  <a:txBody>
                    <a:bodyPr/>
                    <a:lstStyle/>
                    <a:p>
                      <a:pPr algn="l"/>
                      <a:endParaRPr lang="de-DE" sz="900"/>
                    </a:p>
                  </a:txBody>
                  <a:tcPr anchor="ctr"/>
                </a:tc>
                <a:tc hMerge="1">
                  <a:txBody>
                    <a:bodyPr/>
                    <a:lstStyle/>
                    <a:p>
                      <a:pPr algn="l"/>
                      <a:endParaRPr lang="de-DE" sz="900"/>
                    </a:p>
                  </a:txBody>
                  <a:tcPr anchor="ctr"/>
                </a:tc>
                <a:tc hMerge="1">
                  <a:txBody>
                    <a:bodyPr/>
                    <a:lstStyle/>
                    <a:p>
                      <a:pPr algn="l"/>
                      <a:endParaRPr lang="de-DE" sz="900"/>
                    </a:p>
                  </a:txBody>
                  <a:tcPr anchor="ctr"/>
                </a:tc>
                <a:tc hMerge="1">
                  <a:txBody>
                    <a:bodyPr/>
                    <a:lstStyle/>
                    <a:p>
                      <a:pPr algn="l"/>
                      <a:endParaRPr lang="de-DE" sz="900"/>
                    </a:p>
                  </a:txBody>
                  <a:tcPr anchor="ctr"/>
                </a:tc>
                <a:tc hMerge="1">
                  <a:txBody>
                    <a:bodyPr/>
                    <a:lstStyle/>
                    <a:p>
                      <a:pPr algn="l"/>
                      <a:endParaRPr lang="de-DE" sz="900"/>
                    </a:p>
                  </a:txBody>
                  <a:tcPr anchor="ctr"/>
                </a:tc>
                <a:tc hMerge="1">
                  <a:txBody>
                    <a:bodyPr/>
                    <a:lstStyle/>
                    <a:p>
                      <a:pPr algn="l"/>
                      <a:endParaRPr lang="de-DE" sz="900"/>
                    </a:p>
                  </a:txBody>
                  <a:tcPr anchor="ctr"/>
                </a:tc>
                <a:extLst>
                  <a:ext uri="{0D108BD9-81ED-4DB2-BD59-A6C34878D82A}">
                    <a16:rowId xmlns:a16="http://schemas.microsoft.com/office/drawing/2014/main" val="666443360"/>
                  </a:ext>
                </a:extLst>
              </a:tr>
              <a:tr h="380119">
                <a:tc>
                  <a:txBody>
                    <a:bodyPr/>
                    <a:lstStyle/>
                    <a:p>
                      <a:pPr algn="l"/>
                      <a:r>
                        <a:rPr lang="de-DE" sz="800" b="1">
                          <a:solidFill>
                            <a:schemeClr val="bg1"/>
                          </a:solidFill>
                        </a:rPr>
                        <a:t>Ibrutinib unmutated </a:t>
                      </a:r>
                      <a:r>
                        <a:rPr lang="de-DE" sz="800" b="1" i="1">
                          <a:solidFill>
                            <a:schemeClr val="bg1"/>
                          </a:solidFill>
                        </a:rPr>
                        <a:t>IGHV</a:t>
                      </a:r>
                    </a:p>
                  </a:txBody>
                  <a:tcPr marL="36000" marR="0" marT="0" marB="0" anchor="ctr">
                    <a:solidFill>
                      <a:schemeClr val="accent4"/>
                    </a:solidFill>
                  </a:tcPr>
                </a:tc>
                <a:tc>
                  <a:txBody>
                    <a:bodyPr/>
                    <a:lstStyle/>
                    <a:p>
                      <a:pPr algn="ctr"/>
                      <a:r>
                        <a:rPr lang="de-DE" sz="900"/>
                        <a:t>30</a:t>
                      </a:r>
                    </a:p>
                  </a:txBody>
                  <a:tcPr marL="72000" marR="0" marT="0" marB="0" anchor="ctr"/>
                </a:tc>
                <a:tc>
                  <a:txBody>
                    <a:bodyPr/>
                    <a:lstStyle/>
                    <a:p>
                      <a:pPr algn="ctr"/>
                      <a:r>
                        <a:rPr lang="de-DE" sz="900"/>
                        <a:t>30</a:t>
                      </a:r>
                    </a:p>
                  </a:txBody>
                  <a:tcPr marL="72000" marR="0" marT="0" marB="0" anchor="ctr"/>
                </a:tc>
                <a:tc>
                  <a:txBody>
                    <a:bodyPr/>
                    <a:lstStyle/>
                    <a:p>
                      <a:pPr algn="ctr"/>
                      <a:r>
                        <a:rPr lang="de-DE" sz="900"/>
                        <a:t>30</a:t>
                      </a:r>
                    </a:p>
                  </a:txBody>
                  <a:tcPr marL="72000" marR="0" marT="0" marB="0" anchor="ctr"/>
                </a:tc>
                <a:tc>
                  <a:txBody>
                    <a:bodyPr/>
                    <a:lstStyle/>
                    <a:p>
                      <a:pPr algn="ctr"/>
                      <a:r>
                        <a:rPr lang="de-DE" sz="900"/>
                        <a:t>30</a:t>
                      </a:r>
                    </a:p>
                  </a:txBody>
                  <a:tcPr marL="72000" marR="0" marT="0" marB="0" anchor="ctr"/>
                </a:tc>
                <a:tc>
                  <a:txBody>
                    <a:bodyPr/>
                    <a:lstStyle/>
                    <a:p>
                      <a:pPr algn="ctr"/>
                      <a:r>
                        <a:rPr lang="de-DE" sz="900"/>
                        <a:t>29</a:t>
                      </a:r>
                    </a:p>
                  </a:txBody>
                  <a:tcPr marL="72000" marR="0" marT="0" marB="0" anchor="ctr"/>
                </a:tc>
                <a:tc>
                  <a:txBody>
                    <a:bodyPr/>
                    <a:lstStyle/>
                    <a:p>
                      <a:pPr algn="ctr"/>
                      <a:r>
                        <a:rPr lang="de-DE" sz="900"/>
                        <a:t>29</a:t>
                      </a:r>
                    </a:p>
                  </a:txBody>
                  <a:tcPr marL="72000" marR="0" marT="0" marB="0" anchor="ctr"/>
                </a:tc>
                <a:tc>
                  <a:txBody>
                    <a:bodyPr/>
                    <a:lstStyle/>
                    <a:p>
                      <a:pPr algn="ctr"/>
                      <a:r>
                        <a:rPr lang="de-DE" sz="900"/>
                        <a:t>29</a:t>
                      </a:r>
                    </a:p>
                  </a:txBody>
                  <a:tcPr marL="72000" marR="0" marT="0" marB="0" anchor="ctr"/>
                </a:tc>
                <a:tc>
                  <a:txBody>
                    <a:bodyPr/>
                    <a:lstStyle/>
                    <a:p>
                      <a:pPr algn="ctr"/>
                      <a:r>
                        <a:rPr lang="de-DE" sz="900"/>
                        <a:t>29</a:t>
                      </a:r>
                    </a:p>
                  </a:txBody>
                  <a:tcPr marL="72000" marR="0" marT="0" marB="0" anchor="ctr"/>
                </a:tc>
                <a:tc>
                  <a:txBody>
                    <a:bodyPr/>
                    <a:lstStyle/>
                    <a:p>
                      <a:pPr algn="ctr"/>
                      <a:r>
                        <a:rPr lang="de-DE" sz="900"/>
                        <a:t>28</a:t>
                      </a:r>
                    </a:p>
                  </a:txBody>
                  <a:tcPr marL="72000" marR="0" marT="0" marB="0" anchor="ctr"/>
                </a:tc>
                <a:tc>
                  <a:txBody>
                    <a:bodyPr/>
                    <a:lstStyle/>
                    <a:p>
                      <a:pPr algn="ctr"/>
                      <a:r>
                        <a:rPr lang="de-DE" sz="900"/>
                        <a:t>20</a:t>
                      </a:r>
                    </a:p>
                  </a:txBody>
                  <a:tcPr marL="72000" marR="0" marT="0" marB="0" anchor="ctr"/>
                </a:tc>
                <a:extLst>
                  <a:ext uri="{0D108BD9-81ED-4DB2-BD59-A6C34878D82A}">
                    <a16:rowId xmlns:a16="http://schemas.microsoft.com/office/drawing/2014/main" val="2571221205"/>
                  </a:ext>
                </a:extLst>
              </a:tr>
              <a:tr h="380119">
                <a:tc>
                  <a:txBody>
                    <a:bodyPr/>
                    <a:lstStyle/>
                    <a:p>
                      <a:pPr algn="l"/>
                      <a:r>
                        <a:rPr lang="de-DE" sz="800" b="1">
                          <a:solidFill>
                            <a:schemeClr val="bg1"/>
                          </a:solidFill>
                        </a:rPr>
                        <a:t>Ibrutinib mutated </a:t>
                      </a:r>
                      <a:br>
                        <a:rPr lang="de-DE" sz="800" b="1">
                          <a:solidFill>
                            <a:schemeClr val="bg1"/>
                          </a:solidFill>
                        </a:rPr>
                      </a:br>
                      <a:r>
                        <a:rPr lang="de-DE" sz="800" b="1" i="1">
                          <a:solidFill>
                            <a:schemeClr val="bg1"/>
                          </a:solidFill>
                        </a:rPr>
                        <a:t>IGHV</a:t>
                      </a:r>
                    </a:p>
                  </a:txBody>
                  <a:tcPr marL="36000" marR="0" marT="0" marB="0" anchor="ctr">
                    <a:solidFill>
                      <a:schemeClr val="accent4">
                        <a:lumMod val="75000"/>
                      </a:schemeClr>
                    </a:solidFill>
                  </a:tcPr>
                </a:tc>
                <a:tc>
                  <a:txBody>
                    <a:bodyPr/>
                    <a:lstStyle/>
                    <a:p>
                      <a:pPr algn="ctr"/>
                      <a:r>
                        <a:rPr lang="de-DE" sz="900"/>
                        <a:t>13</a:t>
                      </a:r>
                    </a:p>
                  </a:txBody>
                  <a:tcPr marL="72000" marR="0" marT="0" marB="0" anchor="ctr"/>
                </a:tc>
                <a:tc>
                  <a:txBody>
                    <a:bodyPr/>
                    <a:lstStyle/>
                    <a:p>
                      <a:pPr algn="ctr"/>
                      <a:r>
                        <a:rPr lang="de-DE" sz="900"/>
                        <a:t>13</a:t>
                      </a:r>
                    </a:p>
                  </a:txBody>
                  <a:tcPr marL="72000" marR="0" marT="0" marB="0" anchor="ctr"/>
                </a:tc>
                <a:tc>
                  <a:txBody>
                    <a:bodyPr/>
                    <a:lstStyle/>
                    <a:p>
                      <a:pPr algn="ctr"/>
                      <a:r>
                        <a:rPr lang="de-DE" sz="900"/>
                        <a:t>13</a:t>
                      </a:r>
                    </a:p>
                  </a:txBody>
                  <a:tcPr marL="72000" marR="0" marT="0" marB="0" anchor="ctr"/>
                </a:tc>
                <a:tc>
                  <a:txBody>
                    <a:bodyPr/>
                    <a:lstStyle/>
                    <a:p>
                      <a:pPr algn="ctr"/>
                      <a:r>
                        <a:rPr lang="de-DE" sz="900"/>
                        <a:t>13</a:t>
                      </a:r>
                    </a:p>
                  </a:txBody>
                  <a:tcPr marL="72000" marR="0" marT="0" marB="0" anchor="ctr"/>
                </a:tc>
                <a:tc>
                  <a:txBody>
                    <a:bodyPr/>
                    <a:lstStyle/>
                    <a:p>
                      <a:pPr algn="ctr"/>
                      <a:r>
                        <a:rPr lang="de-DE" sz="900"/>
                        <a:t>13</a:t>
                      </a:r>
                    </a:p>
                  </a:txBody>
                  <a:tcPr marL="72000" marR="0" marT="0" marB="0" anchor="ctr"/>
                </a:tc>
                <a:tc>
                  <a:txBody>
                    <a:bodyPr/>
                    <a:lstStyle/>
                    <a:p>
                      <a:pPr algn="ctr"/>
                      <a:r>
                        <a:rPr lang="de-DE" sz="900"/>
                        <a:t>13</a:t>
                      </a:r>
                    </a:p>
                  </a:txBody>
                  <a:tcPr marL="72000" marR="0" marT="0" marB="0" anchor="ctr"/>
                </a:tc>
                <a:tc>
                  <a:txBody>
                    <a:bodyPr/>
                    <a:lstStyle/>
                    <a:p>
                      <a:pPr algn="ctr"/>
                      <a:r>
                        <a:rPr lang="de-DE" sz="900"/>
                        <a:t>13</a:t>
                      </a:r>
                    </a:p>
                  </a:txBody>
                  <a:tcPr marL="72000" marR="0" marT="0" marB="0" anchor="ctr"/>
                </a:tc>
                <a:tc>
                  <a:txBody>
                    <a:bodyPr/>
                    <a:lstStyle/>
                    <a:p>
                      <a:pPr algn="ctr"/>
                      <a:r>
                        <a:rPr lang="de-DE" sz="900"/>
                        <a:t>13</a:t>
                      </a:r>
                    </a:p>
                  </a:txBody>
                  <a:tcPr marL="72000" marR="0" marT="0" marB="0" anchor="ctr"/>
                </a:tc>
                <a:tc>
                  <a:txBody>
                    <a:bodyPr/>
                    <a:lstStyle/>
                    <a:p>
                      <a:pPr algn="ctr"/>
                      <a:r>
                        <a:rPr lang="de-DE" sz="900"/>
                        <a:t>12</a:t>
                      </a:r>
                    </a:p>
                  </a:txBody>
                  <a:tcPr marL="72000" marR="0" marT="0" marB="0" anchor="ctr"/>
                </a:tc>
                <a:tc>
                  <a:txBody>
                    <a:bodyPr/>
                    <a:lstStyle/>
                    <a:p>
                      <a:pPr algn="ctr"/>
                      <a:r>
                        <a:rPr lang="de-DE" sz="900"/>
                        <a:t>6</a:t>
                      </a:r>
                    </a:p>
                  </a:txBody>
                  <a:tcPr marL="72000" marR="0" marT="0" marB="0" anchor="ctr"/>
                </a:tc>
                <a:extLst>
                  <a:ext uri="{0D108BD9-81ED-4DB2-BD59-A6C34878D82A}">
                    <a16:rowId xmlns:a16="http://schemas.microsoft.com/office/drawing/2014/main" val="4097924536"/>
                  </a:ext>
                </a:extLst>
              </a:tr>
              <a:tr h="380119">
                <a:tc>
                  <a:txBody>
                    <a:bodyPr/>
                    <a:lstStyle/>
                    <a:p>
                      <a:pPr algn="l"/>
                      <a:r>
                        <a:rPr lang="de-DE" sz="800" b="1">
                          <a:solidFill>
                            <a:schemeClr val="bg1"/>
                          </a:solidFill>
                        </a:rPr>
                        <a:t>Placebo unmutated </a:t>
                      </a:r>
                      <a:r>
                        <a:rPr lang="de-DE" sz="800" b="1" i="1">
                          <a:solidFill>
                            <a:schemeClr val="bg1"/>
                          </a:solidFill>
                        </a:rPr>
                        <a:t>IGHV</a:t>
                      </a:r>
                    </a:p>
                  </a:txBody>
                  <a:tcPr marL="36000" marR="0" marT="0" marB="0" anchor="ctr">
                    <a:solidFill>
                      <a:schemeClr val="bg1">
                        <a:lumMod val="50000"/>
                      </a:schemeClr>
                    </a:solidFill>
                  </a:tcPr>
                </a:tc>
                <a:tc>
                  <a:txBody>
                    <a:bodyPr/>
                    <a:lstStyle/>
                    <a:p>
                      <a:pPr algn="ctr"/>
                      <a:r>
                        <a:rPr lang="de-DE" sz="900"/>
                        <a:t>30</a:t>
                      </a:r>
                    </a:p>
                  </a:txBody>
                  <a:tcPr marL="72000" marR="0" marT="0" marB="0" anchor="ctr"/>
                </a:tc>
                <a:tc>
                  <a:txBody>
                    <a:bodyPr/>
                    <a:lstStyle/>
                    <a:p>
                      <a:pPr algn="ctr"/>
                      <a:r>
                        <a:rPr lang="de-DE" sz="900"/>
                        <a:t>30</a:t>
                      </a:r>
                    </a:p>
                  </a:txBody>
                  <a:tcPr marL="72000" marR="0" marT="0" marB="0" anchor="ctr"/>
                </a:tc>
                <a:tc>
                  <a:txBody>
                    <a:bodyPr/>
                    <a:lstStyle/>
                    <a:p>
                      <a:pPr algn="ctr"/>
                      <a:r>
                        <a:rPr lang="de-DE" sz="900"/>
                        <a:t>30</a:t>
                      </a:r>
                    </a:p>
                  </a:txBody>
                  <a:tcPr marL="72000" marR="0" marT="0" marB="0" anchor="ctr"/>
                </a:tc>
                <a:tc>
                  <a:txBody>
                    <a:bodyPr/>
                    <a:lstStyle/>
                    <a:p>
                      <a:pPr algn="ctr"/>
                      <a:r>
                        <a:rPr lang="de-DE" sz="900"/>
                        <a:t>30</a:t>
                      </a:r>
                    </a:p>
                  </a:txBody>
                  <a:tcPr marL="72000" marR="0" marT="0" marB="0" anchor="ctr"/>
                </a:tc>
                <a:tc>
                  <a:txBody>
                    <a:bodyPr/>
                    <a:lstStyle/>
                    <a:p>
                      <a:pPr algn="ctr"/>
                      <a:r>
                        <a:rPr lang="de-DE" sz="900"/>
                        <a:t>28</a:t>
                      </a:r>
                    </a:p>
                  </a:txBody>
                  <a:tcPr marL="72000" marR="0" marT="0" marB="0" anchor="ctr"/>
                </a:tc>
                <a:tc>
                  <a:txBody>
                    <a:bodyPr/>
                    <a:lstStyle/>
                    <a:p>
                      <a:pPr algn="ctr"/>
                      <a:r>
                        <a:rPr lang="de-DE" sz="900"/>
                        <a:t>28</a:t>
                      </a:r>
                    </a:p>
                  </a:txBody>
                  <a:tcPr marL="72000" marR="0" marT="0" marB="0" anchor="ctr"/>
                </a:tc>
                <a:tc>
                  <a:txBody>
                    <a:bodyPr/>
                    <a:lstStyle/>
                    <a:p>
                      <a:pPr algn="ctr"/>
                      <a:r>
                        <a:rPr lang="de-DE" sz="900"/>
                        <a:t>28</a:t>
                      </a:r>
                    </a:p>
                  </a:txBody>
                  <a:tcPr marL="72000" marR="0" marT="0" marB="0" anchor="ctr"/>
                </a:tc>
                <a:tc>
                  <a:txBody>
                    <a:bodyPr/>
                    <a:lstStyle/>
                    <a:p>
                      <a:pPr algn="ctr"/>
                      <a:r>
                        <a:rPr lang="de-DE" sz="900"/>
                        <a:t>27</a:t>
                      </a:r>
                    </a:p>
                  </a:txBody>
                  <a:tcPr marL="72000" marR="0" marT="0" marB="0" anchor="ctr"/>
                </a:tc>
                <a:tc>
                  <a:txBody>
                    <a:bodyPr/>
                    <a:lstStyle/>
                    <a:p>
                      <a:pPr algn="ctr"/>
                      <a:r>
                        <a:rPr lang="de-DE" sz="900"/>
                        <a:t>23</a:t>
                      </a:r>
                    </a:p>
                  </a:txBody>
                  <a:tcPr marL="72000" marR="0" marT="0" marB="0" anchor="ctr"/>
                </a:tc>
                <a:tc>
                  <a:txBody>
                    <a:bodyPr/>
                    <a:lstStyle/>
                    <a:p>
                      <a:pPr algn="ctr"/>
                      <a:r>
                        <a:rPr lang="de-DE" sz="900"/>
                        <a:t>14</a:t>
                      </a:r>
                    </a:p>
                  </a:txBody>
                  <a:tcPr marL="72000" marR="0" marT="0" marB="0" anchor="ctr"/>
                </a:tc>
                <a:extLst>
                  <a:ext uri="{0D108BD9-81ED-4DB2-BD59-A6C34878D82A}">
                    <a16:rowId xmlns:a16="http://schemas.microsoft.com/office/drawing/2014/main" val="3901541509"/>
                  </a:ext>
                </a:extLst>
              </a:tr>
              <a:tr h="380119">
                <a:tc>
                  <a:txBody>
                    <a:bodyPr/>
                    <a:lstStyle/>
                    <a:p>
                      <a:pPr algn="l"/>
                      <a:r>
                        <a:rPr lang="de-DE" sz="800" b="1">
                          <a:solidFill>
                            <a:schemeClr val="bg1"/>
                          </a:solidFill>
                        </a:rPr>
                        <a:t>Placebo mutated </a:t>
                      </a:r>
                      <a:br>
                        <a:rPr lang="de-DE" sz="800" b="1">
                          <a:solidFill>
                            <a:schemeClr val="bg1"/>
                          </a:solidFill>
                        </a:rPr>
                      </a:br>
                      <a:r>
                        <a:rPr lang="de-DE" sz="800" b="1" i="1">
                          <a:solidFill>
                            <a:schemeClr val="bg1"/>
                          </a:solidFill>
                        </a:rPr>
                        <a:t>IGHV</a:t>
                      </a:r>
                    </a:p>
                  </a:txBody>
                  <a:tcPr marL="36000" marR="0" marT="0" marB="0" anchor="ctr">
                    <a:solidFill>
                      <a:schemeClr val="tx1"/>
                    </a:solidFill>
                  </a:tcPr>
                </a:tc>
                <a:tc>
                  <a:txBody>
                    <a:bodyPr/>
                    <a:lstStyle/>
                    <a:p>
                      <a:pPr algn="ctr"/>
                      <a:r>
                        <a:rPr lang="de-DE" sz="900"/>
                        <a:t>12</a:t>
                      </a:r>
                    </a:p>
                  </a:txBody>
                  <a:tcPr marL="72000" marR="0" marT="0" marB="0" anchor="ctr"/>
                </a:tc>
                <a:tc>
                  <a:txBody>
                    <a:bodyPr/>
                    <a:lstStyle/>
                    <a:p>
                      <a:pPr algn="ctr"/>
                      <a:r>
                        <a:rPr lang="de-DE" sz="900"/>
                        <a:t>12</a:t>
                      </a:r>
                    </a:p>
                  </a:txBody>
                  <a:tcPr marL="72000" marR="0" marT="0" marB="0" anchor="ctr"/>
                </a:tc>
                <a:tc>
                  <a:txBody>
                    <a:bodyPr/>
                    <a:lstStyle/>
                    <a:p>
                      <a:pPr algn="ctr"/>
                      <a:r>
                        <a:rPr lang="de-DE" sz="900"/>
                        <a:t>12</a:t>
                      </a:r>
                    </a:p>
                  </a:txBody>
                  <a:tcPr marL="72000" marR="0" marT="0" marB="0" anchor="ctr"/>
                </a:tc>
                <a:tc>
                  <a:txBody>
                    <a:bodyPr/>
                    <a:lstStyle/>
                    <a:p>
                      <a:pPr algn="ctr"/>
                      <a:r>
                        <a:rPr lang="de-DE" sz="900"/>
                        <a:t>12</a:t>
                      </a:r>
                    </a:p>
                  </a:txBody>
                  <a:tcPr marL="72000" marR="0" marT="0" marB="0" anchor="ctr"/>
                </a:tc>
                <a:tc>
                  <a:txBody>
                    <a:bodyPr/>
                    <a:lstStyle/>
                    <a:p>
                      <a:pPr algn="ctr"/>
                      <a:r>
                        <a:rPr lang="de-DE" sz="900"/>
                        <a:t>12</a:t>
                      </a:r>
                    </a:p>
                  </a:txBody>
                  <a:tcPr marL="72000" marR="0" marT="0" marB="0" anchor="ctr"/>
                </a:tc>
                <a:tc>
                  <a:txBody>
                    <a:bodyPr/>
                    <a:lstStyle/>
                    <a:p>
                      <a:pPr algn="ctr"/>
                      <a:r>
                        <a:rPr lang="de-DE" sz="900"/>
                        <a:t>12</a:t>
                      </a:r>
                    </a:p>
                  </a:txBody>
                  <a:tcPr marL="72000" marR="0" marT="0" marB="0" anchor="ctr"/>
                </a:tc>
                <a:tc>
                  <a:txBody>
                    <a:bodyPr/>
                    <a:lstStyle/>
                    <a:p>
                      <a:pPr algn="ctr"/>
                      <a:r>
                        <a:rPr lang="de-DE" sz="900"/>
                        <a:t>12</a:t>
                      </a:r>
                    </a:p>
                  </a:txBody>
                  <a:tcPr marL="72000" marR="0" marT="0" marB="0" anchor="ctr"/>
                </a:tc>
                <a:tc>
                  <a:txBody>
                    <a:bodyPr/>
                    <a:lstStyle/>
                    <a:p>
                      <a:pPr algn="ctr"/>
                      <a:r>
                        <a:rPr lang="de-DE" sz="900"/>
                        <a:t>12</a:t>
                      </a:r>
                    </a:p>
                  </a:txBody>
                  <a:tcPr marL="72000" marR="0" marT="0" marB="0" anchor="ctr"/>
                </a:tc>
                <a:tc>
                  <a:txBody>
                    <a:bodyPr/>
                    <a:lstStyle/>
                    <a:p>
                      <a:pPr algn="ctr"/>
                      <a:r>
                        <a:rPr lang="de-DE" sz="900"/>
                        <a:t>12</a:t>
                      </a:r>
                    </a:p>
                  </a:txBody>
                  <a:tcPr marL="72000" marR="0" marT="0" marB="0" anchor="ctr"/>
                </a:tc>
                <a:tc>
                  <a:txBody>
                    <a:bodyPr/>
                    <a:lstStyle/>
                    <a:p>
                      <a:pPr algn="ctr"/>
                      <a:r>
                        <a:rPr lang="de-DE" sz="900"/>
                        <a:t>7</a:t>
                      </a:r>
                    </a:p>
                  </a:txBody>
                  <a:tcPr marL="72000" marR="0" marT="0" marB="0" anchor="ctr"/>
                </a:tc>
                <a:extLst>
                  <a:ext uri="{0D108BD9-81ED-4DB2-BD59-A6C34878D82A}">
                    <a16:rowId xmlns:a16="http://schemas.microsoft.com/office/drawing/2014/main" val="3932108910"/>
                  </a:ext>
                </a:extLst>
              </a:tr>
            </a:tbl>
          </a:graphicData>
        </a:graphic>
      </p:graphicFrame>
      <p:sp>
        <p:nvSpPr>
          <p:cNvPr id="28" name="Rechteck 27">
            <a:extLst>
              <a:ext uri="{FF2B5EF4-FFF2-40B4-BE49-F238E27FC236}">
                <a16:creationId xmlns:a16="http://schemas.microsoft.com/office/drawing/2014/main" id="{F6DC71A3-41F0-996D-60BA-18F7E5555DB4}"/>
              </a:ext>
            </a:extLst>
          </p:cNvPr>
          <p:cNvSpPr/>
          <p:nvPr/>
        </p:nvSpPr>
        <p:spPr>
          <a:xfrm>
            <a:off x="1223685" y="3304526"/>
            <a:ext cx="1025526" cy="8083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900" err="1">
                <a:solidFill>
                  <a:schemeClr val="bg1"/>
                </a:solidFill>
              </a:rPr>
              <a:t>Pre-randomization</a:t>
            </a:r>
            <a:r>
              <a:rPr lang="de-DE" sz="900">
                <a:solidFill>
                  <a:schemeClr val="bg1"/>
                </a:solidFill>
              </a:rPr>
              <a:t> </a:t>
            </a:r>
            <a:r>
              <a:rPr lang="de-DE" sz="900" err="1">
                <a:solidFill>
                  <a:schemeClr val="bg1"/>
                </a:solidFill>
              </a:rPr>
              <a:t>treatment</a:t>
            </a:r>
            <a:r>
              <a:rPr lang="de-DE" sz="900">
                <a:solidFill>
                  <a:schemeClr val="bg1"/>
                </a:solidFill>
              </a:rPr>
              <a:t> </a:t>
            </a:r>
            <a:r>
              <a:rPr lang="de-DE" sz="900" err="1">
                <a:solidFill>
                  <a:schemeClr val="bg1"/>
                </a:solidFill>
              </a:rPr>
              <a:t>with</a:t>
            </a:r>
            <a:br>
              <a:rPr lang="de-DE" sz="900">
                <a:solidFill>
                  <a:schemeClr val="bg1"/>
                </a:solidFill>
              </a:rPr>
            </a:br>
            <a:r>
              <a:rPr lang="de-DE" sz="900" err="1">
                <a:solidFill>
                  <a:schemeClr val="bg1"/>
                </a:solidFill>
              </a:rPr>
              <a:t>Ibr</a:t>
            </a:r>
            <a:r>
              <a:rPr lang="de-DE" sz="900">
                <a:solidFill>
                  <a:schemeClr val="bg1"/>
                </a:solidFill>
              </a:rPr>
              <a:t> + </a:t>
            </a:r>
            <a:r>
              <a:rPr lang="de-DE" sz="900" err="1">
                <a:solidFill>
                  <a:schemeClr val="bg1"/>
                </a:solidFill>
              </a:rPr>
              <a:t>Ven</a:t>
            </a:r>
            <a:endParaRPr lang="de-DE" sz="900">
              <a:solidFill>
                <a:schemeClr val="bg1"/>
              </a:solidFill>
            </a:endParaRPr>
          </a:p>
        </p:txBody>
      </p:sp>
      <p:sp>
        <p:nvSpPr>
          <p:cNvPr id="29" name="Rechteck 28">
            <a:extLst>
              <a:ext uri="{FF2B5EF4-FFF2-40B4-BE49-F238E27FC236}">
                <a16:creationId xmlns:a16="http://schemas.microsoft.com/office/drawing/2014/main" id="{B315BC91-1B86-0E90-2FE0-A20829D43FAF}"/>
              </a:ext>
            </a:extLst>
          </p:cNvPr>
          <p:cNvSpPr/>
          <p:nvPr/>
        </p:nvSpPr>
        <p:spPr>
          <a:xfrm>
            <a:off x="2822450" y="3309499"/>
            <a:ext cx="846136" cy="8083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900">
                <a:solidFill>
                  <a:schemeClr val="tx1"/>
                </a:solidFill>
              </a:rPr>
              <a:t>Start </a:t>
            </a:r>
            <a:r>
              <a:rPr lang="de-DE" sz="900" err="1">
                <a:solidFill>
                  <a:schemeClr val="tx1"/>
                </a:solidFill>
              </a:rPr>
              <a:t>of</a:t>
            </a:r>
            <a:r>
              <a:rPr lang="de-DE" sz="900">
                <a:solidFill>
                  <a:schemeClr val="tx1"/>
                </a:solidFill>
              </a:rPr>
              <a:t> </a:t>
            </a:r>
            <a:r>
              <a:rPr lang="de-DE" sz="900" err="1">
                <a:solidFill>
                  <a:schemeClr val="tx1"/>
                </a:solidFill>
              </a:rPr>
              <a:t>randomized</a:t>
            </a:r>
            <a:r>
              <a:rPr lang="de-DE" sz="900">
                <a:solidFill>
                  <a:schemeClr val="tx1"/>
                </a:solidFill>
              </a:rPr>
              <a:t> </a:t>
            </a:r>
            <a:r>
              <a:rPr lang="de-DE" sz="900" err="1">
                <a:solidFill>
                  <a:schemeClr val="tx1"/>
                </a:solidFill>
              </a:rPr>
              <a:t>treatment</a:t>
            </a:r>
            <a:endParaRPr lang="de-DE" sz="900">
              <a:solidFill>
                <a:schemeClr val="tx1"/>
              </a:solidFill>
            </a:endParaRPr>
          </a:p>
        </p:txBody>
      </p:sp>
      <p:sp>
        <p:nvSpPr>
          <p:cNvPr id="30" name="Pfeil: nach rechts 29">
            <a:extLst>
              <a:ext uri="{FF2B5EF4-FFF2-40B4-BE49-F238E27FC236}">
                <a16:creationId xmlns:a16="http://schemas.microsoft.com/office/drawing/2014/main" id="{122712B6-CEC7-4DA9-E6FC-15E7F2DFFA96}"/>
              </a:ext>
            </a:extLst>
          </p:cNvPr>
          <p:cNvSpPr/>
          <p:nvPr/>
        </p:nvSpPr>
        <p:spPr>
          <a:xfrm>
            <a:off x="2428749" y="3580659"/>
            <a:ext cx="393701" cy="26853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4" name="Gerader Verbinder 43">
            <a:extLst>
              <a:ext uri="{FF2B5EF4-FFF2-40B4-BE49-F238E27FC236}">
                <a16:creationId xmlns:a16="http://schemas.microsoft.com/office/drawing/2014/main" id="{889E5C3D-7D06-5666-7C0E-091943B7BF06}"/>
              </a:ext>
            </a:extLst>
          </p:cNvPr>
          <p:cNvCxnSpPr>
            <a:cxnSpLocks/>
          </p:cNvCxnSpPr>
          <p:nvPr/>
        </p:nvCxnSpPr>
        <p:spPr>
          <a:xfrm flipH="1">
            <a:off x="2409595" y="1871223"/>
            <a:ext cx="1"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F7CC3AB1-13CE-C409-0822-2FBBED7EC4FC}"/>
              </a:ext>
            </a:extLst>
          </p:cNvPr>
          <p:cNvCxnSpPr/>
          <p:nvPr/>
        </p:nvCxnSpPr>
        <p:spPr>
          <a:xfrm flipV="1">
            <a:off x="8238699" y="1871223"/>
            <a:ext cx="0" cy="216535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9" name="Rechteck 48">
            <a:extLst>
              <a:ext uri="{FF2B5EF4-FFF2-40B4-BE49-F238E27FC236}">
                <a16:creationId xmlns:a16="http://schemas.microsoft.com/office/drawing/2014/main" id="{7CD3C608-340F-2B04-5CE6-7B4DF8CFA183}"/>
              </a:ext>
            </a:extLst>
          </p:cNvPr>
          <p:cNvSpPr/>
          <p:nvPr/>
        </p:nvSpPr>
        <p:spPr>
          <a:xfrm>
            <a:off x="7052789" y="3339417"/>
            <a:ext cx="1025526" cy="8083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900" err="1">
                <a:solidFill>
                  <a:schemeClr val="bg1"/>
                </a:solidFill>
              </a:rPr>
              <a:t>Pre-randomization</a:t>
            </a:r>
            <a:r>
              <a:rPr lang="de-DE" sz="900">
                <a:solidFill>
                  <a:schemeClr val="bg1"/>
                </a:solidFill>
              </a:rPr>
              <a:t> </a:t>
            </a:r>
            <a:r>
              <a:rPr lang="de-DE" sz="900" err="1">
                <a:solidFill>
                  <a:schemeClr val="bg1"/>
                </a:solidFill>
              </a:rPr>
              <a:t>treatment</a:t>
            </a:r>
            <a:r>
              <a:rPr lang="de-DE" sz="900">
                <a:solidFill>
                  <a:schemeClr val="bg1"/>
                </a:solidFill>
              </a:rPr>
              <a:t> </a:t>
            </a:r>
            <a:r>
              <a:rPr lang="de-DE" sz="900" err="1">
                <a:solidFill>
                  <a:schemeClr val="bg1"/>
                </a:solidFill>
              </a:rPr>
              <a:t>with</a:t>
            </a:r>
            <a:br>
              <a:rPr lang="de-DE" sz="900">
                <a:solidFill>
                  <a:schemeClr val="bg1"/>
                </a:solidFill>
              </a:rPr>
            </a:br>
            <a:r>
              <a:rPr lang="de-DE" sz="900" err="1">
                <a:solidFill>
                  <a:schemeClr val="bg1"/>
                </a:solidFill>
              </a:rPr>
              <a:t>Ibr</a:t>
            </a:r>
            <a:r>
              <a:rPr lang="de-DE" sz="900">
                <a:solidFill>
                  <a:schemeClr val="bg1"/>
                </a:solidFill>
              </a:rPr>
              <a:t> + </a:t>
            </a:r>
            <a:r>
              <a:rPr lang="de-DE" sz="900" err="1">
                <a:solidFill>
                  <a:schemeClr val="bg1"/>
                </a:solidFill>
              </a:rPr>
              <a:t>Ven</a:t>
            </a:r>
            <a:endParaRPr lang="de-DE" sz="900">
              <a:solidFill>
                <a:schemeClr val="bg1"/>
              </a:solidFill>
            </a:endParaRPr>
          </a:p>
        </p:txBody>
      </p:sp>
      <p:sp>
        <p:nvSpPr>
          <p:cNvPr id="50" name="Rechteck 49">
            <a:extLst>
              <a:ext uri="{FF2B5EF4-FFF2-40B4-BE49-F238E27FC236}">
                <a16:creationId xmlns:a16="http://schemas.microsoft.com/office/drawing/2014/main" id="{6B402B74-8A97-A170-7846-155F52A64F3C}"/>
              </a:ext>
            </a:extLst>
          </p:cNvPr>
          <p:cNvSpPr/>
          <p:nvPr/>
        </p:nvSpPr>
        <p:spPr>
          <a:xfrm>
            <a:off x="8651554" y="3309499"/>
            <a:ext cx="846136" cy="8083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900">
                <a:solidFill>
                  <a:schemeClr val="tx1"/>
                </a:solidFill>
              </a:rPr>
              <a:t>Start </a:t>
            </a:r>
            <a:r>
              <a:rPr lang="de-DE" sz="900" err="1">
                <a:solidFill>
                  <a:schemeClr val="tx1"/>
                </a:solidFill>
              </a:rPr>
              <a:t>of</a:t>
            </a:r>
            <a:r>
              <a:rPr lang="de-DE" sz="900">
                <a:solidFill>
                  <a:schemeClr val="tx1"/>
                </a:solidFill>
              </a:rPr>
              <a:t> </a:t>
            </a:r>
            <a:r>
              <a:rPr lang="de-DE" sz="900" err="1">
                <a:solidFill>
                  <a:schemeClr val="tx1"/>
                </a:solidFill>
              </a:rPr>
              <a:t>randomized</a:t>
            </a:r>
            <a:r>
              <a:rPr lang="de-DE" sz="900">
                <a:solidFill>
                  <a:schemeClr val="tx1"/>
                </a:solidFill>
              </a:rPr>
              <a:t> </a:t>
            </a:r>
            <a:r>
              <a:rPr lang="de-DE" sz="900" err="1">
                <a:solidFill>
                  <a:schemeClr val="tx1"/>
                </a:solidFill>
              </a:rPr>
              <a:t>treatment</a:t>
            </a:r>
            <a:endParaRPr lang="de-DE" sz="900">
              <a:solidFill>
                <a:schemeClr val="tx1"/>
              </a:solidFill>
            </a:endParaRPr>
          </a:p>
        </p:txBody>
      </p:sp>
      <p:sp>
        <p:nvSpPr>
          <p:cNvPr id="51" name="Pfeil: nach rechts 50">
            <a:extLst>
              <a:ext uri="{FF2B5EF4-FFF2-40B4-BE49-F238E27FC236}">
                <a16:creationId xmlns:a16="http://schemas.microsoft.com/office/drawing/2014/main" id="{242EF2B4-202E-B7E9-DD8B-1BD72E41AFB4}"/>
              </a:ext>
            </a:extLst>
          </p:cNvPr>
          <p:cNvSpPr/>
          <p:nvPr/>
        </p:nvSpPr>
        <p:spPr>
          <a:xfrm>
            <a:off x="8257853" y="3580659"/>
            <a:ext cx="393701" cy="26853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8" name="Gruppieren 67">
            <a:extLst>
              <a:ext uri="{FF2B5EF4-FFF2-40B4-BE49-F238E27FC236}">
                <a16:creationId xmlns:a16="http://schemas.microsoft.com/office/drawing/2014/main" id="{A25C1EB2-0AB5-7E5A-AA23-DF6D9D0D377D}"/>
              </a:ext>
            </a:extLst>
          </p:cNvPr>
          <p:cNvGrpSpPr/>
          <p:nvPr/>
        </p:nvGrpSpPr>
        <p:grpSpPr>
          <a:xfrm>
            <a:off x="10022882" y="3468733"/>
            <a:ext cx="1694279" cy="138499"/>
            <a:chOff x="7246522" y="502796"/>
            <a:chExt cx="1694279" cy="138499"/>
          </a:xfrm>
        </p:grpSpPr>
        <p:sp>
          <p:nvSpPr>
            <p:cNvPr id="64" name="Textfeld 63">
              <a:extLst>
                <a:ext uri="{FF2B5EF4-FFF2-40B4-BE49-F238E27FC236}">
                  <a16:creationId xmlns:a16="http://schemas.microsoft.com/office/drawing/2014/main" id="{F2ED1E51-D558-E2AD-1D68-98C920D2891A}"/>
                </a:ext>
              </a:extLst>
            </p:cNvPr>
            <p:cNvSpPr txBox="1"/>
            <p:nvPr/>
          </p:nvSpPr>
          <p:spPr>
            <a:xfrm>
              <a:off x="7394477" y="502796"/>
              <a:ext cx="1546324" cy="138499"/>
            </a:xfrm>
            <a:prstGeom prst="rect">
              <a:avLst/>
            </a:prstGeom>
            <a:noFill/>
          </p:spPr>
          <p:txBody>
            <a:bodyPr wrap="square" tIns="0" bIns="0" rtlCol="0">
              <a:spAutoFit/>
            </a:bodyPr>
            <a:lstStyle/>
            <a:p>
              <a:r>
                <a:rPr lang="de-DE" sz="900" err="1"/>
                <a:t>Ibrutinib</a:t>
              </a:r>
              <a:r>
                <a:rPr lang="de-DE" sz="900"/>
                <a:t> </a:t>
              </a:r>
              <a:r>
                <a:rPr lang="de-DE" sz="900" err="1"/>
                <a:t>unmutated</a:t>
              </a:r>
              <a:r>
                <a:rPr lang="de-DE" sz="900"/>
                <a:t> </a:t>
              </a:r>
              <a:r>
                <a:rPr lang="de-DE" sz="900" i="1"/>
                <a:t>IGHV</a:t>
              </a:r>
            </a:p>
          </p:txBody>
        </p:sp>
        <p:cxnSp>
          <p:nvCxnSpPr>
            <p:cNvPr id="65" name="Gerade Verbindung 34">
              <a:extLst>
                <a:ext uri="{FF2B5EF4-FFF2-40B4-BE49-F238E27FC236}">
                  <a16:creationId xmlns:a16="http://schemas.microsoft.com/office/drawing/2014/main" id="{7A302132-CE78-7CD5-B666-4019738C0B9B}"/>
                </a:ext>
              </a:extLst>
            </p:cNvPr>
            <p:cNvCxnSpPr>
              <a:cxnSpLocks/>
            </p:cNvCxnSpPr>
            <p:nvPr/>
          </p:nvCxnSpPr>
          <p:spPr>
            <a:xfrm>
              <a:off x="7246522" y="569612"/>
              <a:ext cx="216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69" name="Gruppieren 68">
            <a:extLst>
              <a:ext uri="{FF2B5EF4-FFF2-40B4-BE49-F238E27FC236}">
                <a16:creationId xmlns:a16="http://schemas.microsoft.com/office/drawing/2014/main" id="{E071CE7D-06D0-5681-166B-89B8A9565137}"/>
              </a:ext>
            </a:extLst>
          </p:cNvPr>
          <p:cNvGrpSpPr/>
          <p:nvPr/>
        </p:nvGrpSpPr>
        <p:grpSpPr>
          <a:xfrm>
            <a:off x="10022882" y="3607260"/>
            <a:ext cx="1694279" cy="138499"/>
            <a:chOff x="7246522" y="498083"/>
            <a:chExt cx="1694279" cy="138499"/>
          </a:xfrm>
        </p:grpSpPr>
        <p:sp>
          <p:nvSpPr>
            <p:cNvPr id="70" name="Textfeld 69">
              <a:extLst>
                <a:ext uri="{FF2B5EF4-FFF2-40B4-BE49-F238E27FC236}">
                  <a16:creationId xmlns:a16="http://schemas.microsoft.com/office/drawing/2014/main" id="{3253AF53-0AEF-9FFA-7561-B8BECFA974C3}"/>
                </a:ext>
              </a:extLst>
            </p:cNvPr>
            <p:cNvSpPr txBox="1"/>
            <p:nvPr/>
          </p:nvSpPr>
          <p:spPr>
            <a:xfrm>
              <a:off x="7394477" y="498083"/>
              <a:ext cx="1546324" cy="138499"/>
            </a:xfrm>
            <a:prstGeom prst="rect">
              <a:avLst/>
            </a:prstGeom>
            <a:noFill/>
          </p:spPr>
          <p:txBody>
            <a:bodyPr wrap="square" tIns="0" bIns="0" rtlCol="0">
              <a:spAutoFit/>
            </a:bodyPr>
            <a:lstStyle/>
            <a:p>
              <a:r>
                <a:rPr lang="de-DE" sz="900" err="1"/>
                <a:t>Ibrutinib</a:t>
              </a:r>
              <a:r>
                <a:rPr lang="de-DE" sz="900"/>
                <a:t> </a:t>
              </a:r>
              <a:r>
                <a:rPr lang="de-DE" sz="900" err="1"/>
                <a:t>mutated</a:t>
              </a:r>
              <a:r>
                <a:rPr lang="de-DE" sz="900"/>
                <a:t> </a:t>
              </a:r>
              <a:r>
                <a:rPr lang="de-DE" sz="900" i="1"/>
                <a:t>IGHV</a:t>
              </a:r>
            </a:p>
          </p:txBody>
        </p:sp>
        <p:cxnSp>
          <p:nvCxnSpPr>
            <p:cNvPr id="71" name="Gerade Verbindung 34">
              <a:extLst>
                <a:ext uri="{FF2B5EF4-FFF2-40B4-BE49-F238E27FC236}">
                  <a16:creationId xmlns:a16="http://schemas.microsoft.com/office/drawing/2014/main" id="{3D7E92B8-33EC-957F-5774-1F4F750E4865}"/>
                </a:ext>
              </a:extLst>
            </p:cNvPr>
            <p:cNvCxnSpPr>
              <a:cxnSpLocks/>
            </p:cNvCxnSpPr>
            <p:nvPr/>
          </p:nvCxnSpPr>
          <p:spPr>
            <a:xfrm>
              <a:off x="7246522" y="569612"/>
              <a:ext cx="216000" cy="0"/>
            </a:xfrm>
            <a:prstGeom prst="line">
              <a:avLst/>
            </a:prstGeom>
            <a:ln w="19050">
              <a:solidFill>
                <a:schemeClr val="accent4">
                  <a:lumMod val="7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72" name="Gruppieren 71">
            <a:extLst>
              <a:ext uri="{FF2B5EF4-FFF2-40B4-BE49-F238E27FC236}">
                <a16:creationId xmlns:a16="http://schemas.microsoft.com/office/drawing/2014/main" id="{6D0DCC7F-6BA4-35A4-49C6-979D4B13B51C}"/>
              </a:ext>
            </a:extLst>
          </p:cNvPr>
          <p:cNvGrpSpPr/>
          <p:nvPr/>
        </p:nvGrpSpPr>
        <p:grpSpPr>
          <a:xfrm>
            <a:off x="10022882" y="3752779"/>
            <a:ext cx="1694279" cy="138499"/>
            <a:chOff x="7246522" y="500362"/>
            <a:chExt cx="1694279" cy="138499"/>
          </a:xfrm>
        </p:grpSpPr>
        <p:sp>
          <p:nvSpPr>
            <p:cNvPr id="73" name="Textfeld 72">
              <a:extLst>
                <a:ext uri="{FF2B5EF4-FFF2-40B4-BE49-F238E27FC236}">
                  <a16:creationId xmlns:a16="http://schemas.microsoft.com/office/drawing/2014/main" id="{44556356-5B84-7271-E0A0-43FD0F461E77}"/>
                </a:ext>
              </a:extLst>
            </p:cNvPr>
            <p:cNvSpPr txBox="1"/>
            <p:nvPr/>
          </p:nvSpPr>
          <p:spPr>
            <a:xfrm>
              <a:off x="7394477" y="500362"/>
              <a:ext cx="1546324" cy="138499"/>
            </a:xfrm>
            <a:prstGeom prst="rect">
              <a:avLst/>
            </a:prstGeom>
            <a:noFill/>
          </p:spPr>
          <p:txBody>
            <a:bodyPr wrap="square" tIns="0" bIns="0" rtlCol="0">
              <a:spAutoFit/>
            </a:bodyPr>
            <a:lstStyle/>
            <a:p>
              <a:r>
                <a:rPr lang="de-DE" sz="900"/>
                <a:t>Placebo </a:t>
              </a:r>
              <a:r>
                <a:rPr lang="de-DE" sz="900" err="1"/>
                <a:t>unmutated</a:t>
              </a:r>
              <a:r>
                <a:rPr lang="de-DE" sz="900"/>
                <a:t> </a:t>
              </a:r>
              <a:r>
                <a:rPr lang="de-DE" sz="900" i="1"/>
                <a:t>IGHV</a:t>
              </a:r>
            </a:p>
          </p:txBody>
        </p:sp>
        <p:cxnSp>
          <p:nvCxnSpPr>
            <p:cNvPr id="74" name="Gerade Verbindung 34">
              <a:extLst>
                <a:ext uri="{FF2B5EF4-FFF2-40B4-BE49-F238E27FC236}">
                  <a16:creationId xmlns:a16="http://schemas.microsoft.com/office/drawing/2014/main" id="{8B9B7032-6C71-FDBD-72B5-FBBD6ED0A750}"/>
                </a:ext>
              </a:extLst>
            </p:cNvPr>
            <p:cNvCxnSpPr>
              <a:cxnSpLocks/>
            </p:cNvCxnSpPr>
            <p:nvPr/>
          </p:nvCxnSpPr>
          <p:spPr>
            <a:xfrm>
              <a:off x="7246522" y="569612"/>
              <a:ext cx="2160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5" name="Gruppieren 74">
            <a:extLst>
              <a:ext uri="{FF2B5EF4-FFF2-40B4-BE49-F238E27FC236}">
                <a16:creationId xmlns:a16="http://schemas.microsoft.com/office/drawing/2014/main" id="{CC2B1939-274B-F361-FCE2-DA7C710C1D77}"/>
              </a:ext>
            </a:extLst>
          </p:cNvPr>
          <p:cNvGrpSpPr/>
          <p:nvPr/>
        </p:nvGrpSpPr>
        <p:grpSpPr>
          <a:xfrm>
            <a:off x="10022882" y="3903299"/>
            <a:ext cx="1694279" cy="138499"/>
            <a:chOff x="7246522" y="507643"/>
            <a:chExt cx="1694279" cy="138499"/>
          </a:xfrm>
        </p:grpSpPr>
        <p:sp>
          <p:nvSpPr>
            <p:cNvPr id="76" name="Textfeld 75">
              <a:extLst>
                <a:ext uri="{FF2B5EF4-FFF2-40B4-BE49-F238E27FC236}">
                  <a16:creationId xmlns:a16="http://schemas.microsoft.com/office/drawing/2014/main" id="{099A1D48-BE81-609F-C20F-0DB9A829155C}"/>
                </a:ext>
              </a:extLst>
            </p:cNvPr>
            <p:cNvSpPr txBox="1"/>
            <p:nvPr/>
          </p:nvSpPr>
          <p:spPr>
            <a:xfrm>
              <a:off x="7394477" y="507643"/>
              <a:ext cx="1546324" cy="138499"/>
            </a:xfrm>
            <a:prstGeom prst="rect">
              <a:avLst/>
            </a:prstGeom>
            <a:noFill/>
          </p:spPr>
          <p:txBody>
            <a:bodyPr wrap="square" tIns="0" bIns="0" rtlCol="0">
              <a:spAutoFit/>
            </a:bodyPr>
            <a:lstStyle/>
            <a:p>
              <a:r>
                <a:rPr lang="de-DE" sz="900"/>
                <a:t>Placebo </a:t>
              </a:r>
              <a:r>
                <a:rPr lang="de-DE" sz="900" err="1"/>
                <a:t>mutated</a:t>
              </a:r>
              <a:r>
                <a:rPr lang="de-DE" sz="900"/>
                <a:t> </a:t>
              </a:r>
              <a:r>
                <a:rPr lang="de-DE" sz="900" i="1"/>
                <a:t>IGHV</a:t>
              </a:r>
            </a:p>
          </p:txBody>
        </p:sp>
        <p:cxnSp>
          <p:nvCxnSpPr>
            <p:cNvPr id="77" name="Gerade Verbindung 34">
              <a:extLst>
                <a:ext uri="{FF2B5EF4-FFF2-40B4-BE49-F238E27FC236}">
                  <a16:creationId xmlns:a16="http://schemas.microsoft.com/office/drawing/2014/main" id="{DBD47BFD-E449-EBEC-3C33-1346E10B573D}"/>
                </a:ext>
              </a:extLst>
            </p:cNvPr>
            <p:cNvCxnSpPr>
              <a:cxnSpLocks/>
            </p:cNvCxnSpPr>
            <p:nvPr/>
          </p:nvCxnSpPr>
          <p:spPr>
            <a:xfrm>
              <a:off x="7246522" y="569612"/>
              <a:ext cx="2160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78" name="Gruppieren 77">
            <a:extLst>
              <a:ext uri="{FF2B5EF4-FFF2-40B4-BE49-F238E27FC236}">
                <a16:creationId xmlns:a16="http://schemas.microsoft.com/office/drawing/2014/main" id="{AD2B6F66-11A2-EBE8-C399-AC938288293E}"/>
              </a:ext>
            </a:extLst>
          </p:cNvPr>
          <p:cNvGrpSpPr/>
          <p:nvPr/>
        </p:nvGrpSpPr>
        <p:grpSpPr>
          <a:xfrm>
            <a:off x="4225032" y="3755369"/>
            <a:ext cx="1694279" cy="138499"/>
            <a:chOff x="7246522" y="500363"/>
            <a:chExt cx="1694279" cy="138499"/>
          </a:xfrm>
        </p:grpSpPr>
        <p:sp>
          <p:nvSpPr>
            <p:cNvPr id="79" name="Textfeld 78">
              <a:extLst>
                <a:ext uri="{FF2B5EF4-FFF2-40B4-BE49-F238E27FC236}">
                  <a16:creationId xmlns:a16="http://schemas.microsoft.com/office/drawing/2014/main" id="{92FA3E85-F593-5FBE-97EE-258F3891CFFA}"/>
                </a:ext>
              </a:extLst>
            </p:cNvPr>
            <p:cNvSpPr txBox="1"/>
            <p:nvPr/>
          </p:nvSpPr>
          <p:spPr>
            <a:xfrm>
              <a:off x="7394477" y="500363"/>
              <a:ext cx="1546324" cy="138499"/>
            </a:xfrm>
            <a:prstGeom prst="rect">
              <a:avLst/>
            </a:prstGeom>
            <a:noFill/>
          </p:spPr>
          <p:txBody>
            <a:bodyPr wrap="square" tIns="0" bIns="0" rtlCol="0">
              <a:spAutoFit/>
            </a:bodyPr>
            <a:lstStyle/>
            <a:p>
              <a:r>
                <a:rPr lang="de-DE" sz="900" err="1"/>
                <a:t>Ibrutinib</a:t>
              </a:r>
              <a:endParaRPr lang="de-DE" sz="900"/>
            </a:p>
          </p:txBody>
        </p:sp>
        <p:cxnSp>
          <p:nvCxnSpPr>
            <p:cNvPr id="80" name="Gerade Verbindung 34">
              <a:extLst>
                <a:ext uri="{FF2B5EF4-FFF2-40B4-BE49-F238E27FC236}">
                  <a16:creationId xmlns:a16="http://schemas.microsoft.com/office/drawing/2014/main" id="{D907E114-7993-7337-0378-9704A9A5669C}"/>
                </a:ext>
              </a:extLst>
            </p:cNvPr>
            <p:cNvCxnSpPr>
              <a:cxnSpLocks/>
            </p:cNvCxnSpPr>
            <p:nvPr/>
          </p:nvCxnSpPr>
          <p:spPr>
            <a:xfrm>
              <a:off x="7246522" y="569612"/>
              <a:ext cx="216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81" name="Gruppieren 80">
            <a:extLst>
              <a:ext uri="{FF2B5EF4-FFF2-40B4-BE49-F238E27FC236}">
                <a16:creationId xmlns:a16="http://schemas.microsoft.com/office/drawing/2014/main" id="{D6E5CCFF-DD08-A264-DD2A-B18336EED376}"/>
              </a:ext>
            </a:extLst>
          </p:cNvPr>
          <p:cNvGrpSpPr/>
          <p:nvPr/>
        </p:nvGrpSpPr>
        <p:grpSpPr>
          <a:xfrm>
            <a:off x="4225032" y="3609540"/>
            <a:ext cx="1694279" cy="138499"/>
            <a:chOff x="7246522" y="500363"/>
            <a:chExt cx="1694279" cy="138499"/>
          </a:xfrm>
        </p:grpSpPr>
        <p:sp>
          <p:nvSpPr>
            <p:cNvPr id="82" name="Textfeld 81">
              <a:extLst>
                <a:ext uri="{FF2B5EF4-FFF2-40B4-BE49-F238E27FC236}">
                  <a16:creationId xmlns:a16="http://schemas.microsoft.com/office/drawing/2014/main" id="{04CC47F0-09F7-904E-8D7C-B65DD44D8314}"/>
                </a:ext>
              </a:extLst>
            </p:cNvPr>
            <p:cNvSpPr txBox="1"/>
            <p:nvPr/>
          </p:nvSpPr>
          <p:spPr>
            <a:xfrm>
              <a:off x="7394477" y="500363"/>
              <a:ext cx="1546324" cy="138499"/>
            </a:xfrm>
            <a:prstGeom prst="rect">
              <a:avLst/>
            </a:prstGeom>
            <a:noFill/>
          </p:spPr>
          <p:txBody>
            <a:bodyPr wrap="square" tIns="0" bIns="0" rtlCol="0">
              <a:spAutoFit/>
            </a:bodyPr>
            <a:lstStyle/>
            <a:p>
              <a:r>
                <a:rPr lang="de-DE" sz="900"/>
                <a:t>Placebo</a:t>
              </a:r>
            </a:p>
          </p:txBody>
        </p:sp>
        <p:cxnSp>
          <p:nvCxnSpPr>
            <p:cNvPr id="83" name="Gerade Verbindung 34">
              <a:extLst>
                <a:ext uri="{FF2B5EF4-FFF2-40B4-BE49-F238E27FC236}">
                  <a16:creationId xmlns:a16="http://schemas.microsoft.com/office/drawing/2014/main" id="{0CAF3FC9-2D7D-F5B0-B6AE-BFA7093DDB1F}"/>
                </a:ext>
              </a:extLst>
            </p:cNvPr>
            <p:cNvCxnSpPr>
              <a:cxnSpLocks/>
            </p:cNvCxnSpPr>
            <p:nvPr/>
          </p:nvCxnSpPr>
          <p:spPr>
            <a:xfrm>
              <a:off x="7246522" y="569612"/>
              <a:ext cx="2160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aphicFrame>
        <p:nvGraphicFramePr>
          <p:cNvPr id="46" name="Tabelle 37">
            <a:extLst>
              <a:ext uri="{FF2B5EF4-FFF2-40B4-BE49-F238E27FC236}">
                <a16:creationId xmlns:a16="http://schemas.microsoft.com/office/drawing/2014/main" id="{D9B15B6E-CC47-E33E-8F66-FF736AA4593E}"/>
              </a:ext>
            </a:extLst>
          </p:cNvPr>
          <p:cNvGraphicFramePr>
            <a:graphicFrameLocks noGrp="1"/>
          </p:cNvGraphicFramePr>
          <p:nvPr>
            <p:extLst>
              <p:ext uri="{D42A27DB-BD31-4B8C-83A1-F6EECF244321}">
                <p14:modId xmlns:p14="http://schemas.microsoft.com/office/powerpoint/2010/main" val="3383067888"/>
              </p:ext>
            </p:extLst>
          </p:nvPr>
        </p:nvGraphicFramePr>
        <p:xfrm>
          <a:off x="8294800" y="2357639"/>
          <a:ext cx="3488462" cy="1034424"/>
        </p:xfrm>
        <a:graphic>
          <a:graphicData uri="http://schemas.openxmlformats.org/drawingml/2006/table">
            <a:tbl>
              <a:tblPr firstRow="1" bandRow="1">
                <a:tableStyleId>{5C22544A-7EE6-4342-B048-85BDC9FD1C3A}</a:tableStyleId>
              </a:tblPr>
              <a:tblGrid>
                <a:gridCol w="1932502">
                  <a:extLst>
                    <a:ext uri="{9D8B030D-6E8A-4147-A177-3AD203B41FA5}">
                      <a16:colId xmlns:a16="http://schemas.microsoft.com/office/drawing/2014/main" val="4271231757"/>
                    </a:ext>
                  </a:extLst>
                </a:gridCol>
                <a:gridCol w="777980">
                  <a:extLst>
                    <a:ext uri="{9D8B030D-6E8A-4147-A177-3AD203B41FA5}">
                      <a16:colId xmlns:a16="http://schemas.microsoft.com/office/drawing/2014/main" val="1966252863"/>
                    </a:ext>
                  </a:extLst>
                </a:gridCol>
                <a:gridCol w="777980">
                  <a:extLst>
                    <a:ext uri="{9D8B030D-6E8A-4147-A177-3AD203B41FA5}">
                      <a16:colId xmlns:a16="http://schemas.microsoft.com/office/drawing/2014/main" val="947517925"/>
                    </a:ext>
                  </a:extLst>
                </a:gridCol>
              </a:tblGrid>
              <a:tr h="196224">
                <a:tc>
                  <a:txBody>
                    <a:bodyPr/>
                    <a:lstStyle/>
                    <a:p>
                      <a:pPr algn="ctr"/>
                      <a:endParaRPr lang="de-DE" sz="1100"/>
                    </a:p>
                  </a:txBody>
                  <a:tcPr marL="36000" marR="36000" marT="0" marB="0" anchor="ctr"/>
                </a:tc>
                <a:tc>
                  <a:txBody>
                    <a:bodyPr/>
                    <a:lstStyle/>
                    <a:p>
                      <a:pPr algn="ctr"/>
                      <a:r>
                        <a:rPr lang="de-DE" sz="1100"/>
                        <a:t>Placebo</a:t>
                      </a:r>
                    </a:p>
                  </a:txBody>
                  <a:tcPr marL="36000" marR="36000" marT="0" marB="0" anchor="ctr">
                    <a:solidFill>
                      <a:schemeClr val="bg1">
                        <a:lumMod val="50000"/>
                      </a:schemeClr>
                    </a:solidFill>
                  </a:tcPr>
                </a:tc>
                <a:tc>
                  <a:txBody>
                    <a:bodyPr/>
                    <a:lstStyle/>
                    <a:p>
                      <a:pPr algn="ctr"/>
                      <a:r>
                        <a:rPr lang="de-DE" sz="1100"/>
                        <a:t>Ibrutinib</a:t>
                      </a:r>
                    </a:p>
                  </a:txBody>
                  <a:tcPr marL="36000" marR="36000" marT="0" marB="0" anchor="ctr">
                    <a:solidFill>
                      <a:schemeClr val="accent4"/>
                    </a:solidFill>
                  </a:tcPr>
                </a:tc>
                <a:extLst>
                  <a:ext uri="{0D108BD9-81ED-4DB2-BD59-A6C34878D82A}">
                    <a16:rowId xmlns:a16="http://schemas.microsoft.com/office/drawing/2014/main" val="2301530568"/>
                  </a:ext>
                </a:extLst>
              </a:tr>
              <a:tr h="196224">
                <a:tc>
                  <a:txBody>
                    <a:bodyPr/>
                    <a:lstStyle/>
                    <a:p>
                      <a:pPr algn="l"/>
                      <a:r>
                        <a:rPr lang="de-DE" sz="1100"/>
                        <a:t>48-mo PFS rate, </a:t>
                      </a:r>
                      <a:br>
                        <a:rPr lang="de-DE" sz="1100"/>
                      </a:br>
                      <a:r>
                        <a:rPr lang="de-DE" sz="1100"/>
                        <a:t>unmutated </a:t>
                      </a:r>
                      <a:r>
                        <a:rPr lang="de-DE" sz="1100" i="1"/>
                        <a:t>IGHV</a:t>
                      </a:r>
                      <a:r>
                        <a:rPr lang="de-DE" sz="1100"/>
                        <a:t>, % (95% Cl)</a:t>
                      </a:r>
                      <a:endParaRPr lang="de-DE" sz="1100" baseline="30000"/>
                    </a:p>
                  </a:txBody>
                  <a:tcPr marL="108000" marR="36000" marT="0" marB="0" anchor="ctr"/>
                </a:tc>
                <a:tc>
                  <a:txBody>
                    <a:bodyPr/>
                    <a:lstStyle/>
                    <a:p>
                      <a:pPr algn="ctr"/>
                      <a:r>
                        <a:rPr lang="de-DE" sz="1100"/>
                        <a:t>83</a:t>
                      </a:r>
                      <a:br>
                        <a:rPr lang="de-DE" sz="1100"/>
                      </a:br>
                      <a:r>
                        <a:rPr lang="de-DE" sz="1100"/>
                        <a:t>(63.0-92.4)</a:t>
                      </a:r>
                    </a:p>
                  </a:txBody>
                  <a:tcPr marL="36000" marR="36000" marT="0" marB="0" anchor="ctr"/>
                </a:tc>
                <a:tc>
                  <a:txBody>
                    <a:bodyPr/>
                    <a:lstStyle/>
                    <a:p>
                      <a:pPr algn="ctr"/>
                      <a:r>
                        <a:rPr lang="de-DE" sz="1100"/>
                        <a:t>97</a:t>
                      </a:r>
                      <a:br>
                        <a:rPr lang="de-DE" sz="1100"/>
                      </a:br>
                      <a:r>
                        <a:rPr lang="de-DE" sz="1100"/>
                        <a:t>(77.9-99.5)</a:t>
                      </a:r>
                    </a:p>
                  </a:txBody>
                  <a:tcPr marL="36000" marR="36000" marT="0" marB="0" anchor="ctr"/>
                </a:tc>
                <a:extLst>
                  <a:ext uri="{0D108BD9-81ED-4DB2-BD59-A6C34878D82A}">
                    <a16:rowId xmlns:a16="http://schemas.microsoft.com/office/drawing/2014/main" val="944531342"/>
                  </a:ext>
                </a:extLst>
              </a:tr>
              <a:tr h="1962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a:t>48-mo PFS rate,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a:t>mutated </a:t>
                      </a:r>
                      <a:r>
                        <a:rPr lang="de-DE" sz="1100" i="1"/>
                        <a:t>IGHV</a:t>
                      </a:r>
                      <a:r>
                        <a:rPr lang="de-DE" sz="1100"/>
                        <a:t>, % (95% Cl)</a:t>
                      </a:r>
                      <a:endParaRPr lang="de-DE" sz="1100" baseline="30000"/>
                    </a:p>
                  </a:txBody>
                  <a:tcPr marL="108000" marR="36000" marT="0" marB="0" anchor="ctr"/>
                </a:tc>
                <a:tc>
                  <a:txBody>
                    <a:bodyPr/>
                    <a:lstStyle/>
                    <a:p>
                      <a:pPr algn="ctr"/>
                      <a:r>
                        <a:rPr lang="de-DE" sz="1100"/>
                        <a:t>100</a:t>
                      </a:r>
                      <a:br>
                        <a:rPr lang="de-DE" sz="1100"/>
                      </a:br>
                      <a:r>
                        <a:rPr lang="de-DE" sz="1100"/>
                        <a:t>(100-100)</a:t>
                      </a:r>
                    </a:p>
                  </a:txBody>
                  <a:tcPr marL="36000" marR="36000" marT="0" marB="0" anchor="ctr"/>
                </a:tc>
                <a:tc>
                  <a:txBody>
                    <a:bodyPr/>
                    <a:lstStyle/>
                    <a:p>
                      <a:pPr algn="ctr"/>
                      <a:r>
                        <a:rPr lang="de-DE" sz="1100"/>
                        <a:t>92</a:t>
                      </a:r>
                      <a:br>
                        <a:rPr lang="de-DE" sz="1100"/>
                      </a:br>
                      <a:r>
                        <a:rPr lang="de-DE" sz="1100"/>
                        <a:t>(56.6-98.9)</a:t>
                      </a:r>
                    </a:p>
                  </a:txBody>
                  <a:tcPr marL="36000" marR="36000" marT="0" marB="0" anchor="ctr"/>
                </a:tc>
                <a:extLst>
                  <a:ext uri="{0D108BD9-81ED-4DB2-BD59-A6C34878D82A}">
                    <a16:rowId xmlns:a16="http://schemas.microsoft.com/office/drawing/2014/main" val="1162487548"/>
                  </a:ext>
                </a:extLst>
              </a:tr>
            </a:tbl>
          </a:graphicData>
        </a:graphic>
      </p:graphicFrame>
      <p:graphicFrame>
        <p:nvGraphicFramePr>
          <p:cNvPr id="33" name="Tabelle 37">
            <a:extLst>
              <a:ext uri="{FF2B5EF4-FFF2-40B4-BE49-F238E27FC236}">
                <a16:creationId xmlns:a16="http://schemas.microsoft.com/office/drawing/2014/main" id="{34E6ACDB-ADB3-1D9D-92F9-C2A5CC0121A2}"/>
              </a:ext>
            </a:extLst>
          </p:cNvPr>
          <p:cNvGraphicFramePr>
            <a:graphicFrameLocks noGrp="1"/>
          </p:cNvGraphicFramePr>
          <p:nvPr>
            <p:extLst>
              <p:ext uri="{D42A27DB-BD31-4B8C-83A1-F6EECF244321}">
                <p14:modId xmlns:p14="http://schemas.microsoft.com/office/powerpoint/2010/main" val="4029585993"/>
              </p:ext>
            </p:extLst>
          </p:nvPr>
        </p:nvGraphicFramePr>
        <p:xfrm>
          <a:off x="2465697" y="2357639"/>
          <a:ext cx="3503498" cy="531504"/>
        </p:xfrm>
        <a:graphic>
          <a:graphicData uri="http://schemas.openxmlformats.org/drawingml/2006/table">
            <a:tbl>
              <a:tblPr firstRow="1" bandRow="1">
                <a:tableStyleId>{5C22544A-7EE6-4342-B048-85BDC9FD1C3A}</a:tableStyleId>
              </a:tblPr>
              <a:tblGrid>
                <a:gridCol w="1940832">
                  <a:extLst>
                    <a:ext uri="{9D8B030D-6E8A-4147-A177-3AD203B41FA5}">
                      <a16:colId xmlns:a16="http://schemas.microsoft.com/office/drawing/2014/main" val="4271231757"/>
                    </a:ext>
                  </a:extLst>
                </a:gridCol>
                <a:gridCol w="781333">
                  <a:extLst>
                    <a:ext uri="{9D8B030D-6E8A-4147-A177-3AD203B41FA5}">
                      <a16:colId xmlns:a16="http://schemas.microsoft.com/office/drawing/2014/main" val="1966252863"/>
                    </a:ext>
                  </a:extLst>
                </a:gridCol>
                <a:gridCol w="781333">
                  <a:extLst>
                    <a:ext uri="{9D8B030D-6E8A-4147-A177-3AD203B41FA5}">
                      <a16:colId xmlns:a16="http://schemas.microsoft.com/office/drawing/2014/main" val="947517925"/>
                    </a:ext>
                  </a:extLst>
                </a:gridCol>
              </a:tblGrid>
              <a:tr h="196224">
                <a:tc>
                  <a:txBody>
                    <a:bodyPr/>
                    <a:lstStyle/>
                    <a:p>
                      <a:pPr algn="ctr"/>
                      <a:endParaRPr lang="de-DE" sz="1100"/>
                    </a:p>
                  </a:txBody>
                  <a:tcPr marL="36000" marR="36000" marT="0" marB="0" anchor="ctr"/>
                </a:tc>
                <a:tc>
                  <a:txBody>
                    <a:bodyPr/>
                    <a:lstStyle/>
                    <a:p>
                      <a:pPr algn="ctr"/>
                      <a:r>
                        <a:rPr lang="de-DE" sz="1100"/>
                        <a:t>Placebo</a:t>
                      </a:r>
                    </a:p>
                  </a:txBody>
                  <a:tcPr marL="36000" marR="36000" marT="0" marB="0" anchor="ctr">
                    <a:solidFill>
                      <a:schemeClr val="bg1">
                        <a:lumMod val="50000"/>
                      </a:schemeClr>
                    </a:solidFill>
                  </a:tcPr>
                </a:tc>
                <a:tc>
                  <a:txBody>
                    <a:bodyPr/>
                    <a:lstStyle/>
                    <a:p>
                      <a:pPr algn="ctr"/>
                      <a:r>
                        <a:rPr lang="de-DE" sz="1100"/>
                        <a:t>Ibrutinib</a:t>
                      </a:r>
                    </a:p>
                  </a:txBody>
                  <a:tcPr marL="36000" marR="36000" marT="0" marB="0" anchor="ctr">
                    <a:solidFill>
                      <a:schemeClr val="accent4"/>
                    </a:solidFill>
                  </a:tcPr>
                </a:tc>
                <a:extLst>
                  <a:ext uri="{0D108BD9-81ED-4DB2-BD59-A6C34878D82A}">
                    <a16:rowId xmlns:a16="http://schemas.microsoft.com/office/drawing/2014/main" val="2301530568"/>
                  </a:ext>
                </a:extLst>
              </a:tr>
              <a:tr h="196224">
                <a:tc>
                  <a:txBody>
                    <a:bodyPr/>
                    <a:lstStyle/>
                    <a:p>
                      <a:pPr algn="l"/>
                      <a:r>
                        <a:rPr lang="de-DE" sz="1100"/>
                        <a:t>48-mo PFS rate, % (95% Cl)</a:t>
                      </a:r>
                      <a:endParaRPr lang="de-DE" sz="1100" baseline="30000"/>
                    </a:p>
                  </a:txBody>
                  <a:tcPr marL="108000" marR="36000" marT="0" marB="0" anchor="ctr"/>
                </a:tc>
                <a:tc>
                  <a:txBody>
                    <a:bodyPr/>
                    <a:lstStyle/>
                    <a:p>
                      <a:pPr algn="ctr"/>
                      <a:r>
                        <a:rPr lang="de-DE" sz="1100"/>
                        <a:t>88</a:t>
                      </a:r>
                      <a:br>
                        <a:rPr lang="de-DE" sz="1100"/>
                      </a:br>
                      <a:r>
                        <a:rPr lang="de-DE" sz="1100"/>
                        <a:t>(73.6-94.8)</a:t>
                      </a:r>
                    </a:p>
                  </a:txBody>
                  <a:tcPr marL="36000" marR="36000" marT="0" marB="0" anchor="ctr"/>
                </a:tc>
                <a:tc>
                  <a:txBody>
                    <a:bodyPr/>
                    <a:lstStyle/>
                    <a:p>
                      <a:pPr algn="ctr"/>
                      <a:r>
                        <a:rPr lang="de-DE" sz="1100"/>
                        <a:t>95</a:t>
                      </a:r>
                      <a:br>
                        <a:rPr lang="de-DE" sz="1100"/>
                      </a:br>
                      <a:r>
                        <a:rPr lang="de-DE" sz="1100"/>
                        <a:t>(82.3-98.8)</a:t>
                      </a:r>
                    </a:p>
                  </a:txBody>
                  <a:tcPr marL="36000" marR="36000" marT="0" marB="0" anchor="ctr"/>
                </a:tc>
                <a:extLst>
                  <a:ext uri="{0D108BD9-81ED-4DB2-BD59-A6C34878D82A}">
                    <a16:rowId xmlns:a16="http://schemas.microsoft.com/office/drawing/2014/main" val="944531342"/>
                  </a:ext>
                </a:extLst>
              </a:tr>
            </a:tbl>
          </a:graphicData>
        </a:graphic>
      </p:graphicFrame>
      <p:graphicFrame>
        <p:nvGraphicFramePr>
          <p:cNvPr id="45" name="Diagramm 44">
            <a:extLst>
              <a:ext uri="{FF2B5EF4-FFF2-40B4-BE49-F238E27FC236}">
                <a16:creationId xmlns:a16="http://schemas.microsoft.com/office/drawing/2014/main" id="{4FCAA0F4-943B-4A96-05D2-0FD663EC55F9}"/>
              </a:ext>
            </a:extLst>
          </p:cNvPr>
          <p:cNvGraphicFramePr/>
          <p:nvPr>
            <p:extLst>
              <p:ext uri="{D42A27DB-BD31-4B8C-83A1-F6EECF244321}">
                <p14:modId xmlns:p14="http://schemas.microsoft.com/office/powerpoint/2010/main" val="2700727721"/>
              </p:ext>
            </p:extLst>
          </p:nvPr>
        </p:nvGraphicFramePr>
        <p:xfrm>
          <a:off x="6205701" y="1515700"/>
          <a:ext cx="5642128" cy="309846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749839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hteck 45">
            <a:extLst>
              <a:ext uri="{FF2B5EF4-FFF2-40B4-BE49-F238E27FC236}">
                <a16:creationId xmlns:a16="http://schemas.microsoft.com/office/drawing/2014/main" id="{45FDDF75-A780-E87A-3CEF-BB63C6495454}"/>
              </a:ext>
            </a:extLst>
          </p:cNvPr>
          <p:cNvSpPr/>
          <p:nvPr/>
        </p:nvSpPr>
        <p:spPr>
          <a:xfrm>
            <a:off x="1215356" y="1709116"/>
            <a:ext cx="1551144" cy="28617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a:p>
        </p:txBody>
      </p:sp>
      <p:sp>
        <p:nvSpPr>
          <p:cNvPr id="5" name="Footer Placeholder 4">
            <a:extLst>
              <a:ext uri="{FF2B5EF4-FFF2-40B4-BE49-F238E27FC236}">
                <a16:creationId xmlns:a16="http://schemas.microsoft.com/office/drawing/2014/main" id="{0BCA86FF-FC25-22B4-9347-236E4E70647F}"/>
              </a:ext>
            </a:extLst>
          </p:cNvPr>
          <p:cNvSpPr>
            <a:spLocks noGrp="1"/>
          </p:cNvSpPr>
          <p:nvPr>
            <p:ph type="ftr" sz="quarter" idx="10"/>
          </p:nvPr>
        </p:nvSpPr>
        <p:spPr/>
        <p:txBody>
          <a:bodyPr/>
          <a:lstStyle/>
          <a:p>
            <a:r>
              <a:rPr lang="en-GB" b="1"/>
              <a:t>CI, </a:t>
            </a:r>
            <a:r>
              <a:rPr lang="en-GB"/>
              <a:t>confidence interval;</a:t>
            </a:r>
            <a:r>
              <a:rPr lang="en-GB" b="1" i="1"/>
              <a:t> </a:t>
            </a:r>
            <a:r>
              <a:rPr lang="en-GB" b="1" err="1"/>
              <a:t>ibr</a:t>
            </a:r>
            <a:r>
              <a:rPr lang="en-GB"/>
              <a:t>, ibrutinib; </a:t>
            </a:r>
            <a:r>
              <a:rPr lang="en-GB" b="1"/>
              <a:t>OS, </a:t>
            </a:r>
            <a:r>
              <a:rPr lang="en-GB"/>
              <a:t>overall survival; </a:t>
            </a:r>
            <a:r>
              <a:rPr lang="en-GB" b="1" err="1"/>
              <a:t>ven</a:t>
            </a:r>
            <a:r>
              <a:rPr lang="en-GB" b="1"/>
              <a:t>,</a:t>
            </a:r>
            <a:r>
              <a:rPr lang="en-GB"/>
              <a:t>  </a:t>
            </a:r>
            <a:r>
              <a:rPr lang="en-GB" err="1"/>
              <a:t>venetoclax</a:t>
            </a:r>
            <a:r>
              <a:rPr lang="en-GB"/>
              <a:t> </a:t>
            </a:r>
            <a:endParaRPr lang="en-GB" b="1"/>
          </a:p>
          <a:p>
            <a:r>
              <a:rPr lang="en-GB" b="1"/>
              <a:t>Allan et al, Abstract #92 presented at ASH 2022. </a:t>
            </a:r>
          </a:p>
        </p:txBody>
      </p:sp>
      <p:sp>
        <p:nvSpPr>
          <p:cNvPr id="4" name="Title 3">
            <a:extLst>
              <a:ext uri="{FF2B5EF4-FFF2-40B4-BE49-F238E27FC236}">
                <a16:creationId xmlns:a16="http://schemas.microsoft.com/office/drawing/2014/main" id="{A67F5F0B-8C94-92EA-0B52-A9EA4518FA69}"/>
              </a:ext>
            </a:extLst>
          </p:cNvPr>
          <p:cNvSpPr>
            <a:spLocks noGrp="1"/>
          </p:cNvSpPr>
          <p:nvPr>
            <p:ph type="title"/>
          </p:nvPr>
        </p:nvSpPr>
        <p:spPr/>
        <p:txBody>
          <a:bodyPr/>
          <a:lstStyle/>
          <a:p>
            <a:r>
              <a:rPr lang="en-US"/>
              <a:t>Overall survival</a:t>
            </a:r>
          </a:p>
        </p:txBody>
      </p:sp>
      <p:sp>
        <p:nvSpPr>
          <p:cNvPr id="10" name="TextBox 9">
            <a:extLst>
              <a:ext uri="{FF2B5EF4-FFF2-40B4-BE49-F238E27FC236}">
                <a16:creationId xmlns:a16="http://schemas.microsoft.com/office/drawing/2014/main" id="{A1A40F40-C9F7-BE75-9AB8-986EE17B25E4}"/>
              </a:ext>
            </a:extLst>
          </p:cNvPr>
          <p:cNvSpPr txBox="1"/>
          <p:nvPr/>
        </p:nvSpPr>
        <p:spPr>
          <a:xfrm>
            <a:off x="8613549" y="1665288"/>
            <a:ext cx="3170464" cy="1317861"/>
          </a:xfrm>
          <a:prstGeom prst="rect">
            <a:avLst/>
          </a:prstGeom>
          <a:solidFill>
            <a:schemeClr val="bg2"/>
          </a:solidFill>
        </p:spPr>
        <p:txBody>
          <a:bodyPr wrap="square" lIns="108000" tIns="108000" rtlCol="0">
            <a:noAutofit/>
          </a:bodyPr>
          <a:lstStyle/>
          <a:p>
            <a:pPr marL="179388" indent="-179388">
              <a:buClr>
                <a:schemeClr val="accent2"/>
              </a:buClr>
              <a:buFont typeface="Arial" panose="020B0604020202020204" pitchFamily="34" charset="0"/>
              <a:buChar char="•"/>
            </a:pPr>
            <a:r>
              <a:rPr lang="en-US" sz="1400"/>
              <a:t>Overall survival rates continued to be high across study arms</a:t>
            </a:r>
          </a:p>
          <a:p>
            <a:pPr marL="179388" indent="-179388">
              <a:buClr>
                <a:schemeClr val="accent2"/>
              </a:buClr>
              <a:buFont typeface="Arial" panose="020B0604020202020204" pitchFamily="34" charset="0"/>
              <a:buChar char="•"/>
            </a:pPr>
            <a:r>
              <a:rPr lang="en-US" sz="1400"/>
              <a:t>No deaths occurred in either arm during the last 12 months of follow-up</a:t>
            </a:r>
          </a:p>
        </p:txBody>
      </p:sp>
      <p:graphicFrame>
        <p:nvGraphicFramePr>
          <p:cNvPr id="7" name="Tabelle 7">
            <a:extLst>
              <a:ext uri="{FF2B5EF4-FFF2-40B4-BE49-F238E27FC236}">
                <a16:creationId xmlns:a16="http://schemas.microsoft.com/office/drawing/2014/main" id="{322765C5-F175-98AB-56BD-8CAD78DE0743}"/>
              </a:ext>
            </a:extLst>
          </p:cNvPr>
          <p:cNvGraphicFramePr>
            <a:graphicFrameLocks noGrp="1"/>
          </p:cNvGraphicFramePr>
          <p:nvPr>
            <p:extLst>
              <p:ext uri="{D42A27DB-BD31-4B8C-83A1-F6EECF244321}">
                <p14:modId xmlns:p14="http://schemas.microsoft.com/office/powerpoint/2010/main" val="2559612227"/>
              </p:ext>
            </p:extLst>
          </p:nvPr>
        </p:nvGraphicFramePr>
        <p:xfrm>
          <a:off x="416534" y="5199822"/>
          <a:ext cx="6561436" cy="858077"/>
        </p:xfrm>
        <a:graphic>
          <a:graphicData uri="http://schemas.openxmlformats.org/drawingml/2006/table">
            <a:tbl>
              <a:tblPr firstRow="1" bandRow="1">
                <a:tableStyleId>{5C22544A-7EE6-4342-B048-85BDC9FD1C3A}</a:tableStyleId>
              </a:tblPr>
              <a:tblGrid>
                <a:gridCol w="598766">
                  <a:extLst>
                    <a:ext uri="{9D8B030D-6E8A-4147-A177-3AD203B41FA5}">
                      <a16:colId xmlns:a16="http://schemas.microsoft.com/office/drawing/2014/main" val="1807915696"/>
                    </a:ext>
                  </a:extLst>
                </a:gridCol>
                <a:gridCol w="596267">
                  <a:extLst>
                    <a:ext uri="{9D8B030D-6E8A-4147-A177-3AD203B41FA5}">
                      <a16:colId xmlns:a16="http://schemas.microsoft.com/office/drawing/2014/main" val="3710520312"/>
                    </a:ext>
                  </a:extLst>
                </a:gridCol>
                <a:gridCol w="596267">
                  <a:extLst>
                    <a:ext uri="{9D8B030D-6E8A-4147-A177-3AD203B41FA5}">
                      <a16:colId xmlns:a16="http://schemas.microsoft.com/office/drawing/2014/main" val="3882861730"/>
                    </a:ext>
                  </a:extLst>
                </a:gridCol>
                <a:gridCol w="596267">
                  <a:extLst>
                    <a:ext uri="{9D8B030D-6E8A-4147-A177-3AD203B41FA5}">
                      <a16:colId xmlns:a16="http://schemas.microsoft.com/office/drawing/2014/main" val="3852208768"/>
                    </a:ext>
                  </a:extLst>
                </a:gridCol>
                <a:gridCol w="596267">
                  <a:extLst>
                    <a:ext uri="{9D8B030D-6E8A-4147-A177-3AD203B41FA5}">
                      <a16:colId xmlns:a16="http://schemas.microsoft.com/office/drawing/2014/main" val="1885958439"/>
                    </a:ext>
                  </a:extLst>
                </a:gridCol>
                <a:gridCol w="596267">
                  <a:extLst>
                    <a:ext uri="{9D8B030D-6E8A-4147-A177-3AD203B41FA5}">
                      <a16:colId xmlns:a16="http://schemas.microsoft.com/office/drawing/2014/main" val="1355009608"/>
                    </a:ext>
                  </a:extLst>
                </a:gridCol>
                <a:gridCol w="596267">
                  <a:extLst>
                    <a:ext uri="{9D8B030D-6E8A-4147-A177-3AD203B41FA5}">
                      <a16:colId xmlns:a16="http://schemas.microsoft.com/office/drawing/2014/main" val="4140763775"/>
                    </a:ext>
                  </a:extLst>
                </a:gridCol>
                <a:gridCol w="596267">
                  <a:extLst>
                    <a:ext uri="{9D8B030D-6E8A-4147-A177-3AD203B41FA5}">
                      <a16:colId xmlns:a16="http://schemas.microsoft.com/office/drawing/2014/main" val="1065970312"/>
                    </a:ext>
                  </a:extLst>
                </a:gridCol>
                <a:gridCol w="596267">
                  <a:extLst>
                    <a:ext uri="{9D8B030D-6E8A-4147-A177-3AD203B41FA5}">
                      <a16:colId xmlns:a16="http://schemas.microsoft.com/office/drawing/2014/main" val="2258513017"/>
                    </a:ext>
                  </a:extLst>
                </a:gridCol>
                <a:gridCol w="596267">
                  <a:extLst>
                    <a:ext uri="{9D8B030D-6E8A-4147-A177-3AD203B41FA5}">
                      <a16:colId xmlns:a16="http://schemas.microsoft.com/office/drawing/2014/main" val="674346388"/>
                    </a:ext>
                  </a:extLst>
                </a:gridCol>
                <a:gridCol w="596267">
                  <a:extLst>
                    <a:ext uri="{9D8B030D-6E8A-4147-A177-3AD203B41FA5}">
                      <a16:colId xmlns:a16="http://schemas.microsoft.com/office/drawing/2014/main" val="1656594308"/>
                    </a:ext>
                  </a:extLst>
                </a:gridCol>
              </a:tblGrid>
              <a:tr h="238355">
                <a:tc gridSpan="11">
                  <a:txBody>
                    <a:bodyPr/>
                    <a:lstStyle/>
                    <a:p>
                      <a:pPr algn="l"/>
                      <a:r>
                        <a:rPr lang="de-DE" sz="900"/>
                        <a:t>No. patients at risk</a:t>
                      </a:r>
                    </a:p>
                  </a:txBody>
                  <a:tcPr marL="72000" anchor="ctr"/>
                </a:tc>
                <a:tc hMerge="1">
                  <a:txBody>
                    <a:bodyPr/>
                    <a:lstStyle/>
                    <a:p>
                      <a:pPr algn="l"/>
                      <a:endParaRPr lang="de-DE" sz="900"/>
                    </a:p>
                  </a:txBody>
                  <a:tcPr anchor="ctr"/>
                </a:tc>
                <a:tc hMerge="1">
                  <a:txBody>
                    <a:bodyPr/>
                    <a:lstStyle/>
                    <a:p>
                      <a:pPr algn="l"/>
                      <a:endParaRPr lang="de-DE" sz="900"/>
                    </a:p>
                  </a:txBody>
                  <a:tcPr anchor="ctr"/>
                </a:tc>
                <a:tc hMerge="1">
                  <a:txBody>
                    <a:bodyPr/>
                    <a:lstStyle/>
                    <a:p>
                      <a:pPr algn="l"/>
                      <a:endParaRPr lang="de-DE" sz="900"/>
                    </a:p>
                  </a:txBody>
                  <a:tcPr anchor="ctr"/>
                </a:tc>
                <a:tc hMerge="1">
                  <a:txBody>
                    <a:bodyPr/>
                    <a:lstStyle/>
                    <a:p>
                      <a:pPr algn="l"/>
                      <a:endParaRPr lang="de-DE" sz="900"/>
                    </a:p>
                  </a:txBody>
                  <a:tcPr anchor="ctr"/>
                </a:tc>
                <a:tc hMerge="1">
                  <a:txBody>
                    <a:bodyPr/>
                    <a:lstStyle/>
                    <a:p>
                      <a:pPr algn="l"/>
                      <a:endParaRPr lang="de-DE" sz="900"/>
                    </a:p>
                  </a:txBody>
                  <a:tcPr anchor="ctr"/>
                </a:tc>
                <a:tc hMerge="1">
                  <a:txBody>
                    <a:bodyPr/>
                    <a:lstStyle/>
                    <a:p>
                      <a:pPr algn="l"/>
                      <a:endParaRPr lang="de-DE" sz="900"/>
                    </a:p>
                  </a:txBody>
                  <a:tcPr anchor="ctr"/>
                </a:tc>
                <a:tc hMerge="1">
                  <a:txBody>
                    <a:bodyPr/>
                    <a:lstStyle/>
                    <a:p>
                      <a:pPr algn="l"/>
                      <a:endParaRPr lang="de-DE" sz="900"/>
                    </a:p>
                  </a:txBody>
                  <a:tcPr anchor="ctr"/>
                </a:tc>
                <a:tc hMerge="1">
                  <a:txBody>
                    <a:bodyPr/>
                    <a:lstStyle/>
                    <a:p>
                      <a:pPr algn="l"/>
                      <a:endParaRPr lang="de-DE" sz="900"/>
                    </a:p>
                  </a:txBody>
                  <a:tcPr anchor="ctr"/>
                </a:tc>
                <a:tc hMerge="1">
                  <a:txBody>
                    <a:bodyPr/>
                    <a:lstStyle/>
                    <a:p>
                      <a:pPr algn="l"/>
                      <a:endParaRPr lang="de-DE" sz="900"/>
                    </a:p>
                  </a:txBody>
                  <a:tcPr anchor="ctr"/>
                </a:tc>
                <a:tc hMerge="1">
                  <a:txBody>
                    <a:bodyPr/>
                    <a:lstStyle/>
                    <a:p>
                      <a:pPr algn="l"/>
                      <a:endParaRPr lang="de-DE" sz="900"/>
                    </a:p>
                  </a:txBody>
                  <a:tcPr anchor="ctr"/>
                </a:tc>
                <a:extLst>
                  <a:ext uri="{0D108BD9-81ED-4DB2-BD59-A6C34878D82A}">
                    <a16:rowId xmlns:a16="http://schemas.microsoft.com/office/drawing/2014/main" val="666443360"/>
                  </a:ext>
                </a:extLst>
              </a:tr>
              <a:tr h="309861">
                <a:tc>
                  <a:txBody>
                    <a:bodyPr/>
                    <a:lstStyle/>
                    <a:p>
                      <a:pPr algn="l"/>
                      <a:r>
                        <a:rPr lang="de-DE" sz="900" b="1">
                          <a:solidFill>
                            <a:schemeClr val="bg1"/>
                          </a:solidFill>
                        </a:rPr>
                        <a:t>Ibrutinib</a:t>
                      </a:r>
                    </a:p>
                  </a:txBody>
                  <a:tcPr marL="72000" marR="0" anchor="ctr">
                    <a:solidFill>
                      <a:schemeClr val="accent4"/>
                    </a:solidFill>
                  </a:tcPr>
                </a:tc>
                <a:tc>
                  <a:txBody>
                    <a:bodyPr/>
                    <a:lstStyle/>
                    <a:p>
                      <a:pPr algn="ctr"/>
                      <a:r>
                        <a:rPr lang="de-DE" sz="900"/>
                        <a:t>43</a:t>
                      </a:r>
                    </a:p>
                  </a:txBody>
                  <a:tcPr anchor="ctr"/>
                </a:tc>
                <a:tc>
                  <a:txBody>
                    <a:bodyPr/>
                    <a:lstStyle/>
                    <a:p>
                      <a:pPr algn="ctr"/>
                      <a:r>
                        <a:rPr lang="de-DE" sz="900"/>
                        <a:t>43</a:t>
                      </a:r>
                    </a:p>
                  </a:txBody>
                  <a:tcPr anchor="ctr"/>
                </a:tc>
                <a:tc>
                  <a:txBody>
                    <a:bodyPr/>
                    <a:lstStyle/>
                    <a:p>
                      <a:pPr algn="ctr"/>
                      <a:r>
                        <a:rPr lang="de-DE" sz="900"/>
                        <a:t>43</a:t>
                      </a:r>
                    </a:p>
                  </a:txBody>
                  <a:tcPr anchor="ctr"/>
                </a:tc>
                <a:tc>
                  <a:txBody>
                    <a:bodyPr/>
                    <a:lstStyle/>
                    <a:p>
                      <a:pPr algn="ctr"/>
                      <a:r>
                        <a:rPr lang="de-DE" sz="900"/>
                        <a:t>43</a:t>
                      </a:r>
                    </a:p>
                  </a:txBody>
                  <a:tcPr anchor="ctr"/>
                </a:tc>
                <a:tc>
                  <a:txBody>
                    <a:bodyPr/>
                    <a:lstStyle/>
                    <a:p>
                      <a:pPr algn="ctr"/>
                      <a:r>
                        <a:rPr lang="de-DE" sz="900"/>
                        <a:t>43</a:t>
                      </a:r>
                    </a:p>
                  </a:txBody>
                  <a:tcPr anchor="ctr"/>
                </a:tc>
                <a:tc>
                  <a:txBody>
                    <a:bodyPr/>
                    <a:lstStyle/>
                    <a:p>
                      <a:pPr algn="ctr"/>
                      <a:r>
                        <a:rPr lang="de-DE" sz="900"/>
                        <a:t>42</a:t>
                      </a:r>
                    </a:p>
                  </a:txBody>
                  <a:tcPr anchor="ctr"/>
                </a:tc>
                <a:tc>
                  <a:txBody>
                    <a:bodyPr/>
                    <a:lstStyle/>
                    <a:p>
                      <a:pPr algn="ctr"/>
                      <a:r>
                        <a:rPr lang="de-DE" sz="900"/>
                        <a:t>42</a:t>
                      </a:r>
                    </a:p>
                  </a:txBody>
                  <a:tcPr anchor="ctr"/>
                </a:tc>
                <a:tc>
                  <a:txBody>
                    <a:bodyPr/>
                    <a:lstStyle/>
                    <a:p>
                      <a:pPr algn="ctr"/>
                      <a:r>
                        <a:rPr lang="de-DE" sz="900"/>
                        <a:t>42</a:t>
                      </a:r>
                    </a:p>
                  </a:txBody>
                  <a:tcPr anchor="ctr"/>
                </a:tc>
                <a:tc>
                  <a:txBody>
                    <a:bodyPr/>
                    <a:lstStyle/>
                    <a:p>
                      <a:pPr algn="ctr"/>
                      <a:r>
                        <a:rPr lang="de-DE" sz="900"/>
                        <a:t>41</a:t>
                      </a:r>
                    </a:p>
                  </a:txBody>
                  <a:tcPr anchor="ctr"/>
                </a:tc>
                <a:tc>
                  <a:txBody>
                    <a:bodyPr/>
                    <a:lstStyle/>
                    <a:p>
                      <a:pPr algn="ctr"/>
                      <a:r>
                        <a:rPr lang="de-DE" sz="900"/>
                        <a:t>28</a:t>
                      </a:r>
                    </a:p>
                  </a:txBody>
                  <a:tcPr anchor="ctr"/>
                </a:tc>
                <a:extLst>
                  <a:ext uri="{0D108BD9-81ED-4DB2-BD59-A6C34878D82A}">
                    <a16:rowId xmlns:a16="http://schemas.microsoft.com/office/drawing/2014/main" val="2571221205"/>
                  </a:ext>
                </a:extLst>
              </a:tr>
              <a:tr h="309861">
                <a:tc>
                  <a:txBody>
                    <a:bodyPr/>
                    <a:lstStyle/>
                    <a:p>
                      <a:pPr algn="l"/>
                      <a:r>
                        <a:rPr lang="de-DE" sz="900" b="1">
                          <a:solidFill>
                            <a:schemeClr val="bg1"/>
                          </a:solidFill>
                        </a:rPr>
                        <a:t>Placebo</a:t>
                      </a:r>
                    </a:p>
                  </a:txBody>
                  <a:tcPr marL="72000" marR="0" anchor="ctr">
                    <a:solidFill>
                      <a:schemeClr val="bg1">
                        <a:lumMod val="50000"/>
                      </a:schemeClr>
                    </a:solidFill>
                  </a:tcPr>
                </a:tc>
                <a:tc>
                  <a:txBody>
                    <a:bodyPr/>
                    <a:lstStyle/>
                    <a:p>
                      <a:pPr algn="ctr"/>
                      <a:r>
                        <a:rPr lang="de-DE" sz="900"/>
                        <a:t>43</a:t>
                      </a:r>
                    </a:p>
                  </a:txBody>
                  <a:tcPr anchor="ctr"/>
                </a:tc>
                <a:tc>
                  <a:txBody>
                    <a:bodyPr/>
                    <a:lstStyle/>
                    <a:p>
                      <a:pPr algn="ctr"/>
                      <a:r>
                        <a:rPr lang="de-DE" sz="900"/>
                        <a:t>43</a:t>
                      </a:r>
                    </a:p>
                  </a:txBody>
                  <a:tcPr anchor="ctr"/>
                </a:tc>
                <a:tc>
                  <a:txBody>
                    <a:bodyPr/>
                    <a:lstStyle/>
                    <a:p>
                      <a:pPr algn="ctr"/>
                      <a:r>
                        <a:rPr lang="de-DE" sz="900"/>
                        <a:t>43</a:t>
                      </a:r>
                    </a:p>
                  </a:txBody>
                  <a:tcPr anchor="ctr"/>
                </a:tc>
                <a:tc>
                  <a:txBody>
                    <a:bodyPr/>
                    <a:lstStyle/>
                    <a:p>
                      <a:pPr algn="ctr"/>
                      <a:r>
                        <a:rPr lang="de-DE" sz="900"/>
                        <a:t>43</a:t>
                      </a:r>
                    </a:p>
                  </a:txBody>
                  <a:tcPr anchor="ctr"/>
                </a:tc>
                <a:tc>
                  <a:txBody>
                    <a:bodyPr/>
                    <a:lstStyle/>
                    <a:p>
                      <a:pPr algn="ctr"/>
                      <a:r>
                        <a:rPr lang="de-DE" sz="900"/>
                        <a:t>43</a:t>
                      </a:r>
                    </a:p>
                  </a:txBody>
                  <a:tcPr anchor="ctr"/>
                </a:tc>
                <a:tc>
                  <a:txBody>
                    <a:bodyPr/>
                    <a:lstStyle/>
                    <a:p>
                      <a:pPr algn="ctr"/>
                      <a:r>
                        <a:rPr lang="de-DE" sz="900"/>
                        <a:t>43</a:t>
                      </a:r>
                    </a:p>
                  </a:txBody>
                  <a:tcPr anchor="ctr"/>
                </a:tc>
                <a:tc>
                  <a:txBody>
                    <a:bodyPr/>
                    <a:lstStyle/>
                    <a:p>
                      <a:pPr algn="ctr"/>
                      <a:r>
                        <a:rPr lang="de-DE" sz="900"/>
                        <a:t>43</a:t>
                      </a:r>
                    </a:p>
                  </a:txBody>
                  <a:tcPr anchor="ctr"/>
                </a:tc>
                <a:tc>
                  <a:txBody>
                    <a:bodyPr/>
                    <a:lstStyle/>
                    <a:p>
                      <a:pPr algn="ctr"/>
                      <a:r>
                        <a:rPr lang="de-DE" sz="900"/>
                        <a:t>42</a:t>
                      </a:r>
                    </a:p>
                  </a:txBody>
                  <a:tcPr anchor="ctr"/>
                </a:tc>
                <a:tc>
                  <a:txBody>
                    <a:bodyPr/>
                    <a:lstStyle/>
                    <a:p>
                      <a:pPr algn="ctr"/>
                      <a:r>
                        <a:rPr lang="de-DE" sz="900"/>
                        <a:t>42</a:t>
                      </a:r>
                    </a:p>
                  </a:txBody>
                  <a:tcPr anchor="ctr"/>
                </a:tc>
                <a:tc>
                  <a:txBody>
                    <a:bodyPr/>
                    <a:lstStyle/>
                    <a:p>
                      <a:pPr algn="ctr"/>
                      <a:r>
                        <a:rPr lang="de-DE" sz="900"/>
                        <a:t>28</a:t>
                      </a:r>
                    </a:p>
                  </a:txBody>
                  <a:tcPr anchor="ctr"/>
                </a:tc>
                <a:extLst>
                  <a:ext uri="{0D108BD9-81ED-4DB2-BD59-A6C34878D82A}">
                    <a16:rowId xmlns:a16="http://schemas.microsoft.com/office/drawing/2014/main" val="4097924536"/>
                  </a:ext>
                </a:extLst>
              </a:tr>
            </a:tbl>
          </a:graphicData>
        </a:graphic>
      </p:graphicFrame>
      <p:sp>
        <p:nvSpPr>
          <p:cNvPr id="2" name="Textfeld 1">
            <a:extLst>
              <a:ext uri="{FF2B5EF4-FFF2-40B4-BE49-F238E27FC236}">
                <a16:creationId xmlns:a16="http://schemas.microsoft.com/office/drawing/2014/main" id="{237F92D7-17E6-42B7-BEDB-654A463F0E27}"/>
              </a:ext>
            </a:extLst>
          </p:cNvPr>
          <p:cNvSpPr txBox="1"/>
          <p:nvPr/>
        </p:nvSpPr>
        <p:spPr>
          <a:xfrm>
            <a:off x="1083013" y="4592606"/>
            <a:ext cx="291830" cy="276999"/>
          </a:xfrm>
          <a:prstGeom prst="rect">
            <a:avLst/>
          </a:prstGeom>
          <a:noFill/>
        </p:spPr>
        <p:txBody>
          <a:bodyPr wrap="square" rtlCol="0">
            <a:spAutoFit/>
          </a:bodyPr>
          <a:lstStyle/>
          <a:p>
            <a:r>
              <a:rPr lang="de-DE" sz="1200"/>
              <a:t>0</a:t>
            </a:r>
          </a:p>
        </p:txBody>
      </p:sp>
      <p:sp>
        <p:nvSpPr>
          <p:cNvPr id="3" name="Textfeld 2">
            <a:extLst>
              <a:ext uri="{FF2B5EF4-FFF2-40B4-BE49-F238E27FC236}">
                <a16:creationId xmlns:a16="http://schemas.microsoft.com/office/drawing/2014/main" id="{6F44F147-4D97-67EE-FBDD-E361775A6484}"/>
              </a:ext>
            </a:extLst>
          </p:cNvPr>
          <p:cNvSpPr txBox="1"/>
          <p:nvPr/>
        </p:nvSpPr>
        <p:spPr>
          <a:xfrm>
            <a:off x="1699098" y="4592606"/>
            <a:ext cx="291830" cy="276999"/>
          </a:xfrm>
          <a:prstGeom prst="rect">
            <a:avLst/>
          </a:prstGeom>
          <a:noFill/>
        </p:spPr>
        <p:txBody>
          <a:bodyPr wrap="square" rtlCol="0">
            <a:spAutoFit/>
          </a:bodyPr>
          <a:lstStyle/>
          <a:p>
            <a:r>
              <a:rPr lang="de-DE" sz="1200"/>
              <a:t>6</a:t>
            </a:r>
          </a:p>
        </p:txBody>
      </p:sp>
      <p:sp>
        <p:nvSpPr>
          <p:cNvPr id="8" name="Textfeld 7">
            <a:extLst>
              <a:ext uri="{FF2B5EF4-FFF2-40B4-BE49-F238E27FC236}">
                <a16:creationId xmlns:a16="http://schemas.microsoft.com/office/drawing/2014/main" id="{2DA0FD92-6619-F635-C382-AF682848DAC7}"/>
              </a:ext>
            </a:extLst>
          </p:cNvPr>
          <p:cNvSpPr txBox="1"/>
          <p:nvPr/>
        </p:nvSpPr>
        <p:spPr>
          <a:xfrm>
            <a:off x="2250331" y="4592606"/>
            <a:ext cx="428017" cy="276999"/>
          </a:xfrm>
          <a:prstGeom prst="rect">
            <a:avLst/>
          </a:prstGeom>
          <a:noFill/>
        </p:spPr>
        <p:txBody>
          <a:bodyPr wrap="square" rtlCol="0">
            <a:spAutoFit/>
          </a:bodyPr>
          <a:lstStyle/>
          <a:p>
            <a:r>
              <a:rPr lang="de-DE" sz="1200"/>
              <a:t>12</a:t>
            </a:r>
          </a:p>
        </p:txBody>
      </p:sp>
      <p:sp>
        <p:nvSpPr>
          <p:cNvPr id="12" name="Textfeld 11">
            <a:extLst>
              <a:ext uri="{FF2B5EF4-FFF2-40B4-BE49-F238E27FC236}">
                <a16:creationId xmlns:a16="http://schemas.microsoft.com/office/drawing/2014/main" id="{ED933087-FB49-494B-FEDA-4AF7E817ACB8}"/>
              </a:ext>
            </a:extLst>
          </p:cNvPr>
          <p:cNvSpPr txBox="1"/>
          <p:nvPr/>
        </p:nvSpPr>
        <p:spPr>
          <a:xfrm>
            <a:off x="2879386" y="4592606"/>
            <a:ext cx="428017" cy="276999"/>
          </a:xfrm>
          <a:prstGeom prst="rect">
            <a:avLst/>
          </a:prstGeom>
          <a:noFill/>
        </p:spPr>
        <p:txBody>
          <a:bodyPr wrap="square" rtlCol="0">
            <a:spAutoFit/>
          </a:bodyPr>
          <a:lstStyle/>
          <a:p>
            <a:r>
              <a:rPr lang="de-DE" sz="1200"/>
              <a:t>18</a:t>
            </a:r>
          </a:p>
        </p:txBody>
      </p:sp>
      <p:sp>
        <p:nvSpPr>
          <p:cNvPr id="13" name="Textfeld 12">
            <a:extLst>
              <a:ext uri="{FF2B5EF4-FFF2-40B4-BE49-F238E27FC236}">
                <a16:creationId xmlns:a16="http://schemas.microsoft.com/office/drawing/2014/main" id="{2F1ED441-F432-8102-7B9E-8A79F050DC20}"/>
              </a:ext>
            </a:extLst>
          </p:cNvPr>
          <p:cNvSpPr txBox="1"/>
          <p:nvPr/>
        </p:nvSpPr>
        <p:spPr>
          <a:xfrm>
            <a:off x="3495472" y="4592606"/>
            <a:ext cx="428017" cy="276999"/>
          </a:xfrm>
          <a:prstGeom prst="rect">
            <a:avLst/>
          </a:prstGeom>
          <a:noFill/>
        </p:spPr>
        <p:txBody>
          <a:bodyPr wrap="square" rtlCol="0">
            <a:spAutoFit/>
          </a:bodyPr>
          <a:lstStyle/>
          <a:p>
            <a:r>
              <a:rPr lang="de-DE" sz="1200"/>
              <a:t>24</a:t>
            </a:r>
          </a:p>
        </p:txBody>
      </p:sp>
      <p:sp>
        <p:nvSpPr>
          <p:cNvPr id="14" name="Textfeld 13">
            <a:extLst>
              <a:ext uri="{FF2B5EF4-FFF2-40B4-BE49-F238E27FC236}">
                <a16:creationId xmlns:a16="http://schemas.microsoft.com/office/drawing/2014/main" id="{06C6B691-BAA0-9ED2-4040-DBEEAF92561D}"/>
              </a:ext>
            </a:extLst>
          </p:cNvPr>
          <p:cNvSpPr txBox="1"/>
          <p:nvPr/>
        </p:nvSpPr>
        <p:spPr>
          <a:xfrm>
            <a:off x="4111557" y="4592606"/>
            <a:ext cx="428017" cy="276999"/>
          </a:xfrm>
          <a:prstGeom prst="rect">
            <a:avLst/>
          </a:prstGeom>
          <a:noFill/>
        </p:spPr>
        <p:txBody>
          <a:bodyPr wrap="square" rtlCol="0">
            <a:spAutoFit/>
          </a:bodyPr>
          <a:lstStyle/>
          <a:p>
            <a:r>
              <a:rPr lang="de-DE" sz="1200"/>
              <a:t>30</a:t>
            </a:r>
          </a:p>
        </p:txBody>
      </p:sp>
      <p:sp>
        <p:nvSpPr>
          <p:cNvPr id="15" name="Textfeld 14">
            <a:extLst>
              <a:ext uri="{FF2B5EF4-FFF2-40B4-BE49-F238E27FC236}">
                <a16:creationId xmlns:a16="http://schemas.microsoft.com/office/drawing/2014/main" id="{7A780872-80B2-DAA4-43D7-3D804DEF6C5D}"/>
              </a:ext>
            </a:extLst>
          </p:cNvPr>
          <p:cNvSpPr txBox="1"/>
          <p:nvPr/>
        </p:nvSpPr>
        <p:spPr>
          <a:xfrm>
            <a:off x="4727642" y="4592606"/>
            <a:ext cx="428017" cy="276999"/>
          </a:xfrm>
          <a:prstGeom prst="rect">
            <a:avLst/>
          </a:prstGeom>
          <a:noFill/>
        </p:spPr>
        <p:txBody>
          <a:bodyPr wrap="square" rtlCol="0">
            <a:spAutoFit/>
          </a:bodyPr>
          <a:lstStyle/>
          <a:p>
            <a:r>
              <a:rPr lang="de-DE" sz="1200"/>
              <a:t>36</a:t>
            </a:r>
          </a:p>
        </p:txBody>
      </p:sp>
      <p:sp>
        <p:nvSpPr>
          <p:cNvPr id="16" name="Textfeld 15">
            <a:extLst>
              <a:ext uri="{FF2B5EF4-FFF2-40B4-BE49-F238E27FC236}">
                <a16:creationId xmlns:a16="http://schemas.microsoft.com/office/drawing/2014/main" id="{97E7AC92-E3D8-A887-ED27-013D7666BEDE}"/>
              </a:ext>
            </a:extLst>
          </p:cNvPr>
          <p:cNvSpPr txBox="1"/>
          <p:nvPr/>
        </p:nvSpPr>
        <p:spPr>
          <a:xfrm>
            <a:off x="5343727" y="4592606"/>
            <a:ext cx="428017" cy="276999"/>
          </a:xfrm>
          <a:prstGeom prst="rect">
            <a:avLst/>
          </a:prstGeom>
          <a:noFill/>
        </p:spPr>
        <p:txBody>
          <a:bodyPr wrap="square" rtlCol="0">
            <a:spAutoFit/>
          </a:bodyPr>
          <a:lstStyle/>
          <a:p>
            <a:r>
              <a:rPr lang="de-DE" sz="1200"/>
              <a:t>42</a:t>
            </a:r>
          </a:p>
        </p:txBody>
      </p:sp>
      <p:sp>
        <p:nvSpPr>
          <p:cNvPr id="17" name="Textfeld 16">
            <a:extLst>
              <a:ext uri="{FF2B5EF4-FFF2-40B4-BE49-F238E27FC236}">
                <a16:creationId xmlns:a16="http://schemas.microsoft.com/office/drawing/2014/main" id="{916A3086-4143-46E1-8878-90B09B4221ED}"/>
              </a:ext>
            </a:extLst>
          </p:cNvPr>
          <p:cNvSpPr txBox="1"/>
          <p:nvPr/>
        </p:nvSpPr>
        <p:spPr>
          <a:xfrm>
            <a:off x="5953327" y="4592606"/>
            <a:ext cx="428017" cy="276999"/>
          </a:xfrm>
          <a:prstGeom prst="rect">
            <a:avLst/>
          </a:prstGeom>
          <a:noFill/>
        </p:spPr>
        <p:txBody>
          <a:bodyPr wrap="square" rtlCol="0">
            <a:spAutoFit/>
          </a:bodyPr>
          <a:lstStyle/>
          <a:p>
            <a:r>
              <a:rPr lang="de-DE" sz="1200"/>
              <a:t>48</a:t>
            </a:r>
          </a:p>
        </p:txBody>
      </p:sp>
      <p:sp>
        <p:nvSpPr>
          <p:cNvPr id="18" name="Textfeld 17">
            <a:extLst>
              <a:ext uri="{FF2B5EF4-FFF2-40B4-BE49-F238E27FC236}">
                <a16:creationId xmlns:a16="http://schemas.microsoft.com/office/drawing/2014/main" id="{D4C621EB-7CB9-A249-C582-F67E7D277C45}"/>
              </a:ext>
            </a:extLst>
          </p:cNvPr>
          <p:cNvSpPr txBox="1"/>
          <p:nvPr/>
        </p:nvSpPr>
        <p:spPr>
          <a:xfrm>
            <a:off x="6569412" y="4592606"/>
            <a:ext cx="428017" cy="276999"/>
          </a:xfrm>
          <a:prstGeom prst="rect">
            <a:avLst/>
          </a:prstGeom>
          <a:noFill/>
        </p:spPr>
        <p:txBody>
          <a:bodyPr wrap="square" rtlCol="0">
            <a:spAutoFit/>
          </a:bodyPr>
          <a:lstStyle/>
          <a:p>
            <a:r>
              <a:rPr lang="de-DE" sz="1200"/>
              <a:t>54</a:t>
            </a:r>
          </a:p>
        </p:txBody>
      </p:sp>
      <p:grpSp>
        <p:nvGrpSpPr>
          <p:cNvPr id="11" name="Gruppieren 10">
            <a:extLst>
              <a:ext uri="{FF2B5EF4-FFF2-40B4-BE49-F238E27FC236}">
                <a16:creationId xmlns:a16="http://schemas.microsoft.com/office/drawing/2014/main" id="{4C09D292-B5B2-9055-303D-20007A777531}"/>
              </a:ext>
            </a:extLst>
          </p:cNvPr>
          <p:cNvGrpSpPr/>
          <p:nvPr/>
        </p:nvGrpSpPr>
        <p:grpSpPr>
          <a:xfrm>
            <a:off x="1218347" y="1665288"/>
            <a:ext cx="5718412" cy="166924"/>
            <a:chOff x="1237397" y="1665288"/>
            <a:chExt cx="5718412" cy="166924"/>
          </a:xfrm>
        </p:grpSpPr>
        <p:sp>
          <p:nvSpPr>
            <p:cNvPr id="19" name="Freihandform 18">
              <a:extLst>
                <a:ext uri="{FF2B5EF4-FFF2-40B4-BE49-F238E27FC236}">
                  <a16:creationId xmlns:a16="http://schemas.microsoft.com/office/drawing/2014/main" id="{4E6E796D-352B-170C-4200-C63F73ECE869}"/>
                </a:ext>
              </a:extLst>
            </p:cNvPr>
            <p:cNvSpPr/>
            <p:nvPr/>
          </p:nvSpPr>
          <p:spPr>
            <a:xfrm>
              <a:off x="1237397" y="1705970"/>
              <a:ext cx="5718412" cy="0"/>
            </a:xfrm>
            <a:custGeom>
              <a:avLst/>
              <a:gdLst>
                <a:gd name="connsiteX0" fmla="*/ 0 w 5718412"/>
                <a:gd name="connsiteY0" fmla="*/ 0 h 0"/>
                <a:gd name="connsiteX1" fmla="*/ 5718412 w 5718412"/>
                <a:gd name="connsiteY1" fmla="*/ 0 h 0"/>
              </a:gdLst>
              <a:ahLst/>
              <a:cxnLst>
                <a:cxn ang="0">
                  <a:pos x="connsiteX0" y="connsiteY0"/>
                </a:cxn>
                <a:cxn ang="0">
                  <a:pos x="connsiteX1" y="connsiteY1"/>
                </a:cxn>
              </a:cxnLst>
              <a:rect l="l" t="t" r="r" b="b"/>
              <a:pathLst>
                <a:path w="5718412">
                  <a:moveTo>
                    <a:pt x="0" y="0"/>
                  </a:moveTo>
                  <a:lnTo>
                    <a:pt x="5718412" y="0"/>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1" name="Gerade Verbindung 20">
              <a:extLst>
                <a:ext uri="{FF2B5EF4-FFF2-40B4-BE49-F238E27FC236}">
                  <a16:creationId xmlns:a16="http://schemas.microsoft.com/office/drawing/2014/main" id="{75FE2405-CB1B-B282-0D19-30E8ACA6356B}"/>
                </a:ext>
              </a:extLst>
            </p:cNvPr>
            <p:cNvCxnSpPr/>
            <p:nvPr/>
          </p:nvCxnSpPr>
          <p:spPr>
            <a:xfrm>
              <a:off x="5334404" y="1665288"/>
              <a:ext cx="0" cy="9072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Gerade Verbindung 21">
              <a:extLst>
                <a:ext uri="{FF2B5EF4-FFF2-40B4-BE49-F238E27FC236}">
                  <a16:creationId xmlns:a16="http://schemas.microsoft.com/office/drawing/2014/main" id="{9F9FE94B-2C68-3F74-F7FF-C022C0334BD5}"/>
                </a:ext>
              </a:extLst>
            </p:cNvPr>
            <p:cNvCxnSpPr/>
            <p:nvPr/>
          </p:nvCxnSpPr>
          <p:spPr>
            <a:xfrm>
              <a:off x="6601229" y="1665288"/>
              <a:ext cx="0" cy="9072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Gerade Verbindung 22">
              <a:extLst>
                <a:ext uri="{FF2B5EF4-FFF2-40B4-BE49-F238E27FC236}">
                  <a16:creationId xmlns:a16="http://schemas.microsoft.com/office/drawing/2014/main" id="{8D686C65-156A-E793-445E-CC1E7ED18A05}"/>
                </a:ext>
              </a:extLst>
            </p:cNvPr>
            <p:cNvCxnSpPr/>
            <p:nvPr/>
          </p:nvCxnSpPr>
          <p:spPr>
            <a:xfrm>
              <a:off x="6671079" y="1665288"/>
              <a:ext cx="0" cy="9072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Gerade Verbindung 23">
              <a:extLst>
                <a:ext uri="{FF2B5EF4-FFF2-40B4-BE49-F238E27FC236}">
                  <a16:creationId xmlns:a16="http://schemas.microsoft.com/office/drawing/2014/main" id="{90C4A316-7265-E71F-75FE-26C21AB57666}"/>
                </a:ext>
              </a:extLst>
            </p:cNvPr>
            <p:cNvCxnSpPr/>
            <p:nvPr/>
          </p:nvCxnSpPr>
          <p:spPr>
            <a:xfrm>
              <a:off x="6699654" y="1665288"/>
              <a:ext cx="0" cy="9072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Gerade Verbindung 24">
              <a:extLst>
                <a:ext uri="{FF2B5EF4-FFF2-40B4-BE49-F238E27FC236}">
                  <a16:creationId xmlns:a16="http://schemas.microsoft.com/office/drawing/2014/main" id="{B11AECA5-E8CC-F2DC-9C1C-B1D0D75B400E}"/>
                </a:ext>
              </a:extLst>
            </p:cNvPr>
            <p:cNvCxnSpPr/>
            <p:nvPr/>
          </p:nvCxnSpPr>
          <p:spPr>
            <a:xfrm>
              <a:off x="6721879" y="1665288"/>
              <a:ext cx="0" cy="9072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Gerade Verbindung 25">
              <a:extLst>
                <a:ext uri="{FF2B5EF4-FFF2-40B4-BE49-F238E27FC236}">
                  <a16:creationId xmlns:a16="http://schemas.microsoft.com/office/drawing/2014/main" id="{2BA373AA-487B-C7FE-6C52-D459680913D6}"/>
                </a:ext>
              </a:extLst>
            </p:cNvPr>
            <p:cNvCxnSpPr/>
            <p:nvPr/>
          </p:nvCxnSpPr>
          <p:spPr>
            <a:xfrm>
              <a:off x="6750454" y="1665288"/>
              <a:ext cx="0" cy="9072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Gerade Verbindung 26">
              <a:extLst>
                <a:ext uri="{FF2B5EF4-FFF2-40B4-BE49-F238E27FC236}">
                  <a16:creationId xmlns:a16="http://schemas.microsoft.com/office/drawing/2014/main" id="{625ED4FF-301D-2F52-44D3-0C724F028463}"/>
                </a:ext>
              </a:extLst>
            </p:cNvPr>
            <p:cNvCxnSpPr/>
            <p:nvPr/>
          </p:nvCxnSpPr>
          <p:spPr>
            <a:xfrm>
              <a:off x="6772679" y="1665288"/>
              <a:ext cx="0" cy="9072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Gerade Verbindung 27">
              <a:extLst>
                <a:ext uri="{FF2B5EF4-FFF2-40B4-BE49-F238E27FC236}">
                  <a16:creationId xmlns:a16="http://schemas.microsoft.com/office/drawing/2014/main" id="{B29D6CAD-3893-81A5-F6F5-76C5E47B4A9F}"/>
                </a:ext>
              </a:extLst>
            </p:cNvPr>
            <p:cNvCxnSpPr/>
            <p:nvPr/>
          </p:nvCxnSpPr>
          <p:spPr>
            <a:xfrm>
              <a:off x="6810779" y="1665288"/>
              <a:ext cx="0" cy="9072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Gerade Verbindung 28">
              <a:extLst>
                <a:ext uri="{FF2B5EF4-FFF2-40B4-BE49-F238E27FC236}">
                  <a16:creationId xmlns:a16="http://schemas.microsoft.com/office/drawing/2014/main" id="{21FBB62D-C6B9-EE40-4615-982E39E7ACAB}"/>
                </a:ext>
              </a:extLst>
            </p:cNvPr>
            <p:cNvCxnSpPr/>
            <p:nvPr/>
          </p:nvCxnSpPr>
          <p:spPr>
            <a:xfrm>
              <a:off x="6829829" y="1665288"/>
              <a:ext cx="0" cy="9072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Gerade Verbindung 29">
              <a:extLst>
                <a:ext uri="{FF2B5EF4-FFF2-40B4-BE49-F238E27FC236}">
                  <a16:creationId xmlns:a16="http://schemas.microsoft.com/office/drawing/2014/main" id="{50EFC211-7CA3-9704-A7DE-C19587CDB947}"/>
                </a:ext>
              </a:extLst>
            </p:cNvPr>
            <p:cNvCxnSpPr/>
            <p:nvPr/>
          </p:nvCxnSpPr>
          <p:spPr>
            <a:xfrm>
              <a:off x="6855229" y="1665288"/>
              <a:ext cx="0" cy="9072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Gerade Verbindung 30">
              <a:extLst>
                <a:ext uri="{FF2B5EF4-FFF2-40B4-BE49-F238E27FC236}">
                  <a16:creationId xmlns:a16="http://schemas.microsoft.com/office/drawing/2014/main" id="{1A5269DE-36A3-54C5-8BD7-00DF03700695}"/>
                </a:ext>
              </a:extLst>
            </p:cNvPr>
            <p:cNvCxnSpPr/>
            <p:nvPr/>
          </p:nvCxnSpPr>
          <p:spPr>
            <a:xfrm>
              <a:off x="6874279" y="1665288"/>
              <a:ext cx="0" cy="9072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Gerade Verbindung 31">
              <a:extLst>
                <a:ext uri="{FF2B5EF4-FFF2-40B4-BE49-F238E27FC236}">
                  <a16:creationId xmlns:a16="http://schemas.microsoft.com/office/drawing/2014/main" id="{AA7D04C7-D32B-7107-1C2F-1097319D1B49}"/>
                </a:ext>
              </a:extLst>
            </p:cNvPr>
            <p:cNvCxnSpPr/>
            <p:nvPr/>
          </p:nvCxnSpPr>
          <p:spPr>
            <a:xfrm>
              <a:off x="6890154" y="1665288"/>
              <a:ext cx="0" cy="9072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Gerade Verbindung 32">
              <a:extLst>
                <a:ext uri="{FF2B5EF4-FFF2-40B4-BE49-F238E27FC236}">
                  <a16:creationId xmlns:a16="http://schemas.microsoft.com/office/drawing/2014/main" id="{46E5446E-B1F3-13D8-AA90-F1F009A8A514}"/>
                </a:ext>
              </a:extLst>
            </p:cNvPr>
            <p:cNvCxnSpPr/>
            <p:nvPr/>
          </p:nvCxnSpPr>
          <p:spPr>
            <a:xfrm>
              <a:off x="6690129" y="1665288"/>
              <a:ext cx="0" cy="9072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4" name="Freihandform 33">
              <a:extLst>
                <a:ext uri="{FF2B5EF4-FFF2-40B4-BE49-F238E27FC236}">
                  <a16:creationId xmlns:a16="http://schemas.microsoft.com/office/drawing/2014/main" id="{16EB8087-A560-D1CB-4DF1-016DDD646E74}"/>
                </a:ext>
              </a:extLst>
            </p:cNvPr>
            <p:cNvSpPr/>
            <p:nvPr/>
          </p:nvSpPr>
          <p:spPr>
            <a:xfrm>
              <a:off x="1244600" y="1708150"/>
              <a:ext cx="5702300" cy="79375"/>
            </a:xfrm>
            <a:custGeom>
              <a:avLst/>
              <a:gdLst>
                <a:gd name="connsiteX0" fmla="*/ 0 w 5702300"/>
                <a:gd name="connsiteY0" fmla="*/ 0 h 79375"/>
                <a:gd name="connsiteX1" fmla="*/ 4543425 w 5702300"/>
                <a:gd name="connsiteY1" fmla="*/ 0 h 79375"/>
                <a:gd name="connsiteX2" fmla="*/ 4543425 w 5702300"/>
                <a:gd name="connsiteY2" fmla="*/ 79375 h 79375"/>
                <a:gd name="connsiteX3" fmla="*/ 5702300 w 5702300"/>
                <a:gd name="connsiteY3" fmla="*/ 79375 h 79375"/>
              </a:gdLst>
              <a:ahLst/>
              <a:cxnLst>
                <a:cxn ang="0">
                  <a:pos x="connsiteX0" y="connsiteY0"/>
                </a:cxn>
                <a:cxn ang="0">
                  <a:pos x="connsiteX1" y="connsiteY1"/>
                </a:cxn>
                <a:cxn ang="0">
                  <a:pos x="connsiteX2" y="connsiteY2"/>
                </a:cxn>
                <a:cxn ang="0">
                  <a:pos x="connsiteX3" y="connsiteY3"/>
                </a:cxn>
              </a:cxnLst>
              <a:rect l="l" t="t" r="r" b="b"/>
              <a:pathLst>
                <a:path w="5702300" h="79375">
                  <a:moveTo>
                    <a:pt x="0" y="0"/>
                  </a:moveTo>
                  <a:lnTo>
                    <a:pt x="4543425" y="0"/>
                  </a:lnTo>
                  <a:lnTo>
                    <a:pt x="4543425" y="79375"/>
                  </a:lnTo>
                  <a:lnTo>
                    <a:pt x="5702300" y="79375"/>
                  </a:lnTo>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5" name="Gerade Verbindung 34">
              <a:extLst>
                <a:ext uri="{FF2B5EF4-FFF2-40B4-BE49-F238E27FC236}">
                  <a16:creationId xmlns:a16="http://schemas.microsoft.com/office/drawing/2014/main" id="{F34DE8AC-02B1-EBEB-86D0-E7FF383E4329}"/>
                </a:ext>
              </a:extLst>
            </p:cNvPr>
            <p:cNvCxnSpPr/>
            <p:nvPr/>
          </p:nvCxnSpPr>
          <p:spPr>
            <a:xfrm>
              <a:off x="3743729" y="1665288"/>
              <a:ext cx="0" cy="90724"/>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6" name="Gerade Verbindung 35">
              <a:extLst>
                <a:ext uri="{FF2B5EF4-FFF2-40B4-BE49-F238E27FC236}">
                  <a16:creationId xmlns:a16="http://schemas.microsoft.com/office/drawing/2014/main" id="{942E9081-E4D9-3121-0102-F68FF34B94FC}"/>
                </a:ext>
              </a:extLst>
            </p:cNvPr>
            <p:cNvCxnSpPr/>
            <p:nvPr/>
          </p:nvCxnSpPr>
          <p:spPr>
            <a:xfrm>
              <a:off x="6413904" y="1741488"/>
              <a:ext cx="0" cy="90724"/>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7" name="Gerade Verbindung 36">
              <a:extLst>
                <a:ext uri="{FF2B5EF4-FFF2-40B4-BE49-F238E27FC236}">
                  <a16:creationId xmlns:a16="http://schemas.microsoft.com/office/drawing/2014/main" id="{CEC54652-0242-6839-AC21-6D5FAEB684CA}"/>
                </a:ext>
              </a:extLst>
            </p:cNvPr>
            <p:cNvCxnSpPr/>
            <p:nvPr/>
          </p:nvCxnSpPr>
          <p:spPr>
            <a:xfrm>
              <a:off x="6432954" y="1741488"/>
              <a:ext cx="0" cy="90724"/>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8" name="Gerade Verbindung 37">
              <a:extLst>
                <a:ext uri="{FF2B5EF4-FFF2-40B4-BE49-F238E27FC236}">
                  <a16:creationId xmlns:a16="http://schemas.microsoft.com/office/drawing/2014/main" id="{4870DBA2-9F57-39E0-CB40-1F8DC2B4F423}"/>
                </a:ext>
              </a:extLst>
            </p:cNvPr>
            <p:cNvCxnSpPr/>
            <p:nvPr/>
          </p:nvCxnSpPr>
          <p:spPr>
            <a:xfrm>
              <a:off x="6680604" y="1741488"/>
              <a:ext cx="0" cy="90724"/>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9" name="Gerade Verbindung 38">
              <a:extLst>
                <a:ext uri="{FF2B5EF4-FFF2-40B4-BE49-F238E27FC236}">
                  <a16:creationId xmlns:a16="http://schemas.microsoft.com/office/drawing/2014/main" id="{49534322-73DF-CEB4-CCC2-D362AB277154}"/>
                </a:ext>
              </a:extLst>
            </p:cNvPr>
            <p:cNvCxnSpPr/>
            <p:nvPr/>
          </p:nvCxnSpPr>
          <p:spPr>
            <a:xfrm>
              <a:off x="6699654" y="1741488"/>
              <a:ext cx="0" cy="90724"/>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0" name="Gerade Verbindung 39">
              <a:extLst>
                <a:ext uri="{FF2B5EF4-FFF2-40B4-BE49-F238E27FC236}">
                  <a16:creationId xmlns:a16="http://schemas.microsoft.com/office/drawing/2014/main" id="{84FD4F21-35DF-98F1-D655-D9DAF9CBC0C3}"/>
                </a:ext>
              </a:extLst>
            </p:cNvPr>
            <p:cNvCxnSpPr/>
            <p:nvPr/>
          </p:nvCxnSpPr>
          <p:spPr>
            <a:xfrm>
              <a:off x="6721879" y="1741488"/>
              <a:ext cx="0" cy="90724"/>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1" name="Gerade Verbindung 40">
              <a:extLst>
                <a:ext uri="{FF2B5EF4-FFF2-40B4-BE49-F238E27FC236}">
                  <a16:creationId xmlns:a16="http://schemas.microsoft.com/office/drawing/2014/main" id="{A9B2AD9C-78E7-50C7-C6AB-97AE00BC368C}"/>
                </a:ext>
              </a:extLst>
            </p:cNvPr>
            <p:cNvCxnSpPr/>
            <p:nvPr/>
          </p:nvCxnSpPr>
          <p:spPr>
            <a:xfrm>
              <a:off x="6759979" y="1741488"/>
              <a:ext cx="0" cy="90724"/>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2" name="Gerade Verbindung 41">
              <a:extLst>
                <a:ext uri="{FF2B5EF4-FFF2-40B4-BE49-F238E27FC236}">
                  <a16:creationId xmlns:a16="http://schemas.microsoft.com/office/drawing/2014/main" id="{F7F41667-0BEB-1BDD-8EFA-FBCAA3BF6AD6}"/>
                </a:ext>
              </a:extLst>
            </p:cNvPr>
            <p:cNvCxnSpPr/>
            <p:nvPr/>
          </p:nvCxnSpPr>
          <p:spPr>
            <a:xfrm>
              <a:off x="6779029" y="1741488"/>
              <a:ext cx="0" cy="90724"/>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3" name="Gerade Verbindung 42">
              <a:extLst>
                <a:ext uri="{FF2B5EF4-FFF2-40B4-BE49-F238E27FC236}">
                  <a16:creationId xmlns:a16="http://schemas.microsoft.com/office/drawing/2014/main" id="{2D0E3BAA-8DE6-07BA-4E2E-02875CECBA4C}"/>
                </a:ext>
              </a:extLst>
            </p:cNvPr>
            <p:cNvCxnSpPr/>
            <p:nvPr/>
          </p:nvCxnSpPr>
          <p:spPr>
            <a:xfrm>
              <a:off x="6801254" y="1741488"/>
              <a:ext cx="0" cy="90724"/>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cxnSp>
        <p:nvCxnSpPr>
          <p:cNvPr id="44" name="Gerade Verbindung 43">
            <a:extLst>
              <a:ext uri="{FF2B5EF4-FFF2-40B4-BE49-F238E27FC236}">
                <a16:creationId xmlns:a16="http://schemas.microsoft.com/office/drawing/2014/main" id="{6FA10F7C-5A95-0748-5567-3DFCBC5B69F2}"/>
              </a:ext>
            </a:extLst>
          </p:cNvPr>
          <p:cNvCxnSpPr>
            <a:cxnSpLocks/>
          </p:cNvCxnSpPr>
          <p:nvPr/>
        </p:nvCxnSpPr>
        <p:spPr>
          <a:xfrm>
            <a:off x="2761090" y="1706231"/>
            <a:ext cx="0" cy="285212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60" name="Gruppieren 59">
            <a:extLst>
              <a:ext uri="{FF2B5EF4-FFF2-40B4-BE49-F238E27FC236}">
                <a16:creationId xmlns:a16="http://schemas.microsoft.com/office/drawing/2014/main" id="{40A96AAB-3B72-55BA-EE75-B071C7B171B0}"/>
              </a:ext>
            </a:extLst>
          </p:cNvPr>
          <p:cNvGrpSpPr/>
          <p:nvPr/>
        </p:nvGrpSpPr>
        <p:grpSpPr>
          <a:xfrm>
            <a:off x="1833349" y="4562901"/>
            <a:ext cx="4303594" cy="61885"/>
            <a:chOff x="1833349" y="4558352"/>
            <a:chExt cx="4303594" cy="113731"/>
          </a:xfrm>
        </p:grpSpPr>
        <p:cxnSp>
          <p:nvCxnSpPr>
            <p:cNvPr id="50" name="Gerade Verbindung 49">
              <a:extLst>
                <a:ext uri="{FF2B5EF4-FFF2-40B4-BE49-F238E27FC236}">
                  <a16:creationId xmlns:a16="http://schemas.microsoft.com/office/drawing/2014/main" id="{18CE9405-D605-392E-C4A4-23766DD93B6C}"/>
                </a:ext>
              </a:extLst>
            </p:cNvPr>
            <p:cNvCxnSpPr>
              <a:cxnSpLocks/>
            </p:cNvCxnSpPr>
            <p:nvPr/>
          </p:nvCxnSpPr>
          <p:spPr>
            <a:xfrm>
              <a:off x="1833349" y="4558352"/>
              <a:ext cx="0" cy="113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a:extLst>
                <a:ext uri="{FF2B5EF4-FFF2-40B4-BE49-F238E27FC236}">
                  <a16:creationId xmlns:a16="http://schemas.microsoft.com/office/drawing/2014/main" id="{18375FCA-F83E-8D3A-2D31-4CF8005EC9A7}"/>
                </a:ext>
              </a:extLst>
            </p:cNvPr>
            <p:cNvCxnSpPr>
              <a:cxnSpLocks/>
            </p:cNvCxnSpPr>
            <p:nvPr/>
          </p:nvCxnSpPr>
          <p:spPr>
            <a:xfrm>
              <a:off x="2452048" y="4558352"/>
              <a:ext cx="0" cy="113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a:extLst>
                <a:ext uri="{FF2B5EF4-FFF2-40B4-BE49-F238E27FC236}">
                  <a16:creationId xmlns:a16="http://schemas.microsoft.com/office/drawing/2014/main" id="{4B1A8900-9EE8-B9E2-2F0D-F31909A92D94}"/>
                </a:ext>
              </a:extLst>
            </p:cNvPr>
            <p:cNvCxnSpPr>
              <a:cxnSpLocks/>
            </p:cNvCxnSpPr>
            <p:nvPr/>
          </p:nvCxnSpPr>
          <p:spPr>
            <a:xfrm>
              <a:off x="3061648" y="4558352"/>
              <a:ext cx="0" cy="113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53">
              <a:extLst>
                <a:ext uri="{FF2B5EF4-FFF2-40B4-BE49-F238E27FC236}">
                  <a16:creationId xmlns:a16="http://schemas.microsoft.com/office/drawing/2014/main" id="{D6011C24-F404-9AC5-BE12-EE9FAFDCA972}"/>
                </a:ext>
              </a:extLst>
            </p:cNvPr>
            <p:cNvCxnSpPr>
              <a:cxnSpLocks/>
            </p:cNvCxnSpPr>
            <p:nvPr/>
          </p:nvCxnSpPr>
          <p:spPr>
            <a:xfrm>
              <a:off x="3675798" y="4558352"/>
              <a:ext cx="0" cy="113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54">
              <a:extLst>
                <a:ext uri="{FF2B5EF4-FFF2-40B4-BE49-F238E27FC236}">
                  <a16:creationId xmlns:a16="http://schemas.microsoft.com/office/drawing/2014/main" id="{60B7D0C5-BBE6-DE73-F9CB-DDEB214FBBA9}"/>
                </a:ext>
              </a:extLst>
            </p:cNvPr>
            <p:cNvCxnSpPr>
              <a:cxnSpLocks/>
            </p:cNvCxnSpPr>
            <p:nvPr/>
          </p:nvCxnSpPr>
          <p:spPr>
            <a:xfrm>
              <a:off x="4294496" y="4558352"/>
              <a:ext cx="0" cy="113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55">
              <a:extLst>
                <a:ext uri="{FF2B5EF4-FFF2-40B4-BE49-F238E27FC236}">
                  <a16:creationId xmlns:a16="http://schemas.microsoft.com/office/drawing/2014/main" id="{5A37E57A-3DF9-9743-8FA8-CE041C350BB8}"/>
                </a:ext>
              </a:extLst>
            </p:cNvPr>
            <p:cNvCxnSpPr>
              <a:cxnSpLocks/>
            </p:cNvCxnSpPr>
            <p:nvPr/>
          </p:nvCxnSpPr>
          <p:spPr>
            <a:xfrm>
              <a:off x="4904096" y="4558352"/>
              <a:ext cx="0" cy="113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56">
              <a:extLst>
                <a:ext uri="{FF2B5EF4-FFF2-40B4-BE49-F238E27FC236}">
                  <a16:creationId xmlns:a16="http://schemas.microsoft.com/office/drawing/2014/main" id="{7EBCE6A8-22D2-68D3-CA18-C903E13C175E}"/>
                </a:ext>
              </a:extLst>
            </p:cNvPr>
            <p:cNvCxnSpPr>
              <a:cxnSpLocks/>
            </p:cNvCxnSpPr>
            <p:nvPr/>
          </p:nvCxnSpPr>
          <p:spPr>
            <a:xfrm>
              <a:off x="5518245" y="4558352"/>
              <a:ext cx="0" cy="113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57">
              <a:extLst>
                <a:ext uri="{FF2B5EF4-FFF2-40B4-BE49-F238E27FC236}">
                  <a16:creationId xmlns:a16="http://schemas.microsoft.com/office/drawing/2014/main" id="{79B3CC16-FC62-B3F1-A718-EB188E13BEBA}"/>
                </a:ext>
              </a:extLst>
            </p:cNvPr>
            <p:cNvCxnSpPr>
              <a:cxnSpLocks/>
            </p:cNvCxnSpPr>
            <p:nvPr/>
          </p:nvCxnSpPr>
          <p:spPr>
            <a:xfrm>
              <a:off x="6136943" y="4558352"/>
              <a:ext cx="0" cy="113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1" name="Textfeld 60">
            <a:extLst>
              <a:ext uri="{FF2B5EF4-FFF2-40B4-BE49-F238E27FC236}">
                <a16:creationId xmlns:a16="http://schemas.microsoft.com/office/drawing/2014/main" id="{CD77775D-EAC1-12E9-1A1A-3DD3AFE017D5}"/>
              </a:ext>
            </a:extLst>
          </p:cNvPr>
          <p:cNvSpPr txBox="1"/>
          <p:nvPr/>
        </p:nvSpPr>
        <p:spPr>
          <a:xfrm>
            <a:off x="3209451" y="3855551"/>
            <a:ext cx="2013092" cy="461665"/>
          </a:xfrm>
          <a:prstGeom prst="rect">
            <a:avLst/>
          </a:prstGeom>
          <a:noFill/>
        </p:spPr>
        <p:txBody>
          <a:bodyPr wrap="square" rtlCol="0">
            <a:spAutoFit/>
          </a:bodyPr>
          <a:lstStyle/>
          <a:p>
            <a:r>
              <a:rPr lang="de-DE" sz="1200"/>
              <a:t>Start </a:t>
            </a:r>
            <a:r>
              <a:rPr lang="de-DE" sz="1200" err="1"/>
              <a:t>of</a:t>
            </a:r>
            <a:r>
              <a:rPr lang="de-DE" sz="1200"/>
              <a:t> </a:t>
            </a:r>
            <a:r>
              <a:rPr lang="de-DE" sz="1200" err="1"/>
              <a:t>randomized</a:t>
            </a:r>
            <a:r>
              <a:rPr lang="de-DE" sz="1200"/>
              <a:t> </a:t>
            </a:r>
            <a:r>
              <a:rPr lang="de-DE" sz="1200" err="1"/>
              <a:t>treatment</a:t>
            </a:r>
            <a:endParaRPr lang="de-DE" sz="1200"/>
          </a:p>
        </p:txBody>
      </p:sp>
      <p:sp>
        <p:nvSpPr>
          <p:cNvPr id="62" name="Textfeld 61">
            <a:extLst>
              <a:ext uri="{FF2B5EF4-FFF2-40B4-BE49-F238E27FC236}">
                <a16:creationId xmlns:a16="http://schemas.microsoft.com/office/drawing/2014/main" id="{0FE70B17-5BD4-2B09-05EE-C64DAAC9B2D4}"/>
              </a:ext>
            </a:extLst>
          </p:cNvPr>
          <p:cNvSpPr txBox="1"/>
          <p:nvPr/>
        </p:nvSpPr>
        <p:spPr>
          <a:xfrm>
            <a:off x="1244600" y="3855551"/>
            <a:ext cx="1501295" cy="646331"/>
          </a:xfrm>
          <a:prstGeom prst="rect">
            <a:avLst/>
          </a:prstGeom>
          <a:noFill/>
        </p:spPr>
        <p:txBody>
          <a:bodyPr wrap="square" rtlCol="0">
            <a:spAutoFit/>
          </a:bodyPr>
          <a:lstStyle/>
          <a:p>
            <a:pPr algn="ctr"/>
            <a:r>
              <a:rPr lang="de-DE" sz="1200" err="1">
                <a:solidFill>
                  <a:schemeClr val="bg1"/>
                </a:solidFill>
              </a:rPr>
              <a:t>Pre-randomization</a:t>
            </a:r>
            <a:br>
              <a:rPr lang="de-DE" sz="1200">
                <a:solidFill>
                  <a:schemeClr val="bg1"/>
                </a:solidFill>
              </a:rPr>
            </a:br>
            <a:r>
              <a:rPr lang="de-DE" sz="1200" err="1">
                <a:solidFill>
                  <a:schemeClr val="bg1"/>
                </a:solidFill>
              </a:rPr>
              <a:t>treatment</a:t>
            </a:r>
            <a:r>
              <a:rPr lang="de-DE" sz="1200">
                <a:solidFill>
                  <a:schemeClr val="bg1"/>
                </a:solidFill>
              </a:rPr>
              <a:t> </a:t>
            </a:r>
            <a:r>
              <a:rPr lang="de-DE" sz="1200" err="1">
                <a:solidFill>
                  <a:schemeClr val="bg1"/>
                </a:solidFill>
              </a:rPr>
              <a:t>with</a:t>
            </a:r>
            <a:br>
              <a:rPr lang="de-DE" sz="1200">
                <a:solidFill>
                  <a:schemeClr val="bg1"/>
                </a:solidFill>
              </a:rPr>
            </a:br>
            <a:r>
              <a:rPr lang="de-DE" sz="1200" err="1">
                <a:solidFill>
                  <a:schemeClr val="bg1"/>
                </a:solidFill>
              </a:rPr>
              <a:t>lbr</a:t>
            </a:r>
            <a:r>
              <a:rPr lang="de-DE" sz="1200">
                <a:solidFill>
                  <a:schemeClr val="bg1"/>
                </a:solidFill>
              </a:rPr>
              <a:t> + </a:t>
            </a:r>
            <a:r>
              <a:rPr lang="de-DE" sz="1200" err="1">
                <a:solidFill>
                  <a:schemeClr val="bg1"/>
                </a:solidFill>
              </a:rPr>
              <a:t>Ven</a:t>
            </a:r>
            <a:endParaRPr lang="de-DE" sz="1200">
              <a:solidFill>
                <a:schemeClr val="bg1"/>
              </a:solidFill>
            </a:endParaRPr>
          </a:p>
        </p:txBody>
      </p:sp>
      <p:graphicFrame>
        <p:nvGraphicFramePr>
          <p:cNvPr id="63" name="Tabelle 37">
            <a:extLst>
              <a:ext uri="{FF2B5EF4-FFF2-40B4-BE49-F238E27FC236}">
                <a16:creationId xmlns:a16="http://schemas.microsoft.com/office/drawing/2014/main" id="{FA5A7439-EBB5-0343-380E-210C1F5E04A4}"/>
              </a:ext>
            </a:extLst>
          </p:cNvPr>
          <p:cNvGraphicFramePr>
            <a:graphicFrameLocks noGrp="1"/>
          </p:cNvGraphicFramePr>
          <p:nvPr>
            <p:extLst>
              <p:ext uri="{D42A27DB-BD31-4B8C-83A1-F6EECF244321}">
                <p14:modId xmlns:p14="http://schemas.microsoft.com/office/powerpoint/2010/main" val="2452621056"/>
              </p:ext>
            </p:extLst>
          </p:nvPr>
        </p:nvGraphicFramePr>
        <p:xfrm>
          <a:off x="3175918" y="2438463"/>
          <a:ext cx="3503498" cy="727728"/>
        </p:xfrm>
        <a:graphic>
          <a:graphicData uri="http://schemas.openxmlformats.org/drawingml/2006/table">
            <a:tbl>
              <a:tblPr firstRow="1" bandRow="1">
                <a:tableStyleId>{5C22544A-7EE6-4342-B048-85BDC9FD1C3A}</a:tableStyleId>
              </a:tblPr>
              <a:tblGrid>
                <a:gridCol w="1940832">
                  <a:extLst>
                    <a:ext uri="{9D8B030D-6E8A-4147-A177-3AD203B41FA5}">
                      <a16:colId xmlns:a16="http://schemas.microsoft.com/office/drawing/2014/main" val="4271231757"/>
                    </a:ext>
                  </a:extLst>
                </a:gridCol>
                <a:gridCol w="781333">
                  <a:extLst>
                    <a:ext uri="{9D8B030D-6E8A-4147-A177-3AD203B41FA5}">
                      <a16:colId xmlns:a16="http://schemas.microsoft.com/office/drawing/2014/main" val="1966252863"/>
                    </a:ext>
                  </a:extLst>
                </a:gridCol>
                <a:gridCol w="781333">
                  <a:extLst>
                    <a:ext uri="{9D8B030D-6E8A-4147-A177-3AD203B41FA5}">
                      <a16:colId xmlns:a16="http://schemas.microsoft.com/office/drawing/2014/main" val="947517925"/>
                    </a:ext>
                  </a:extLst>
                </a:gridCol>
              </a:tblGrid>
              <a:tr h="196224">
                <a:tc>
                  <a:txBody>
                    <a:bodyPr/>
                    <a:lstStyle/>
                    <a:p>
                      <a:pPr algn="ctr"/>
                      <a:endParaRPr lang="de-DE" sz="1100"/>
                    </a:p>
                  </a:txBody>
                  <a:tcPr marL="36000" marR="36000" marT="0" marB="0" anchor="ctr"/>
                </a:tc>
                <a:tc>
                  <a:txBody>
                    <a:bodyPr/>
                    <a:lstStyle/>
                    <a:p>
                      <a:pPr algn="ctr"/>
                      <a:r>
                        <a:rPr lang="de-DE" sz="1100"/>
                        <a:t>Placebo</a:t>
                      </a:r>
                    </a:p>
                  </a:txBody>
                  <a:tcPr marL="36000" marR="36000" marT="0" marB="0" anchor="ctr">
                    <a:solidFill>
                      <a:schemeClr val="bg1">
                        <a:lumMod val="50000"/>
                      </a:schemeClr>
                    </a:solidFill>
                  </a:tcPr>
                </a:tc>
                <a:tc>
                  <a:txBody>
                    <a:bodyPr/>
                    <a:lstStyle/>
                    <a:p>
                      <a:pPr algn="ctr"/>
                      <a:r>
                        <a:rPr lang="de-DE" sz="1100"/>
                        <a:t>Ibrutinib</a:t>
                      </a:r>
                    </a:p>
                  </a:txBody>
                  <a:tcPr marL="36000" marR="36000" marT="0" marB="0" anchor="ctr">
                    <a:solidFill>
                      <a:schemeClr val="accent4"/>
                    </a:solidFill>
                  </a:tcPr>
                </a:tc>
                <a:extLst>
                  <a:ext uri="{0D108BD9-81ED-4DB2-BD59-A6C34878D82A}">
                    <a16:rowId xmlns:a16="http://schemas.microsoft.com/office/drawing/2014/main" val="2301530568"/>
                  </a:ext>
                </a:extLst>
              </a:tr>
              <a:tr h="196224">
                <a:tc>
                  <a:txBody>
                    <a:bodyPr/>
                    <a:lstStyle/>
                    <a:p>
                      <a:pPr algn="l"/>
                      <a:r>
                        <a:rPr lang="de-DE" sz="1100"/>
                        <a:t>4-year OS rate, % (95% CI)</a:t>
                      </a:r>
                      <a:endParaRPr lang="de-DE" sz="1100" baseline="30000"/>
                    </a:p>
                  </a:txBody>
                  <a:tcPr marL="108000" marR="36000" marT="0" marB="0" anchor="ctr"/>
                </a:tc>
                <a:tc>
                  <a:txBody>
                    <a:bodyPr/>
                    <a:lstStyle/>
                    <a:p>
                      <a:pPr algn="ctr"/>
                      <a:r>
                        <a:rPr lang="de-DE" sz="1100"/>
                        <a:t>100</a:t>
                      </a:r>
                    </a:p>
                  </a:txBody>
                  <a:tcPr marL="36000" marR="36000" marT="0" marB="0" anchor="ctr"/>
                </a:tc>
                <a:tc>
                  <a:txBody>
                    <a:bodyPr/>
                    <a:lstStyle/>
                    <a:p>
                      <a:pPr algn="ctr"/>
                      <a:r>
                        <a:rPr lang="de-DE" sz="1100"/>
                        <a:t>98</a:t>
                      </a:r>
                      <a:br>
                        <a:rPr lang="de-DE" sz="1100"/>
                      </a:br>
                      <a:r>
                        <a:rPr lang="de-DE" sz="1100"/>
                        <a:t>(84.3-99.7)</a:t>
                      </a:r>
                    </a:p>
                  </a:txBody>
                  <a:tcPr marL="36000" marR="36000" marT="0" marB="0" anchor="ctr"/>
                </a:tc>
                <a:extLst>
                  <a:ext uri="{0D108BD9-81ED-4DB2-BD59-A6C34878D82A}">
                    <a16:rowId xmlns:a16="http://schemas.microsoft.com/office/drawing/2014/main" val="944531342"/>
                  </a:ext>
                </a:extLst>
              </a:tr>
              <a:tr h="196224">
                <a:tc>
                  <a:txBody>
                    <a:bodyPr/>
                    <a:lstStyle/>
                    <a:p>
                      <a:pPr algn="l"/>
                      <a:r>
                        <a:rPr lang="de-DE" sz="1100"/>
                        <a:t>Total deaths</a:t>
                      </a:r>
                      <a:endParaRPr lang="de-DE" sz="1100" baseline="30000"/>
                    </a:p>
                  </a:txBody>
                  <a:tcPr marL="108000" marR="36000" marT="0" marB="0" anchor="ctr"/>
                </a:tc>
                <a:tc>
                  <a:txBody>
                    <a:bodyPr/>
                    <a:lstStyle/>
                    <a:p>
                      <a:pPr algn="ctr"/>
                      <a:r>
                        <a:rPr lang="de-DE" sz="1100"/>
                        <a:t>0</a:t>
                      </a:r>
                    </a:p>
                  </a:txBody>
                  <a:tcPr marL="36000" marR="36000" marT="0" marB="0" anchor="ctr"/>
                </a:tc>
                <a:tc>
                  <a:txBody>
                    <a:bodyPr/>
                    <a:lstStyle/>
                    <a:p>
                      <a:pPr algn="ctr"/>
                      <a:r>
                        <a:rPr lang="de-DE" sz="1100"/>
                        <a:t>1</a:t>
                      </a:r>
                    </a:p>
                  </a:txBody>
                  <a:tcPr marL="36000" marR="36000" marT="0" marB="0" anchor="ctr"/>
                </a:tc>
                <a:extLst>
                  <a:ext uri="{0D108BD9-81ED-4DB2-BD59-A6C34878D82A}">
                    <a16:rowId xmlns:a16="http://schemas.microsoft.com/office/drawing/2014/main" val="1348016174"/>
                  </a:ext>
                </a:extLst>
              </a:tr>
            </a:tbl>
          </a:graphicData>
        </a:graphic>
      </p:graphicFrame>
      <p:grpSp>
        <p:nvGrpSpPr>
          <p:cNvPr id="65" name="Group 64">
            <a:extLst>
              <a:ext uri="{FF2B5EF4-FFF2-40B4-BE49-F238E27FC236}">
                <a16:creationId xmlns:a16="http://schemas.microsoft.com/office/drawing/2014/main" id="{3A4F1379-D8A2-4AAA-0EEA-49B78D209A2B}"/>
              </a:ext>
            </a:extLst>
          </p:cNvPr>
          <p:cNvGrpSpPr/>
          <p:nvPr/>
        </p:nvGrpSpPr>
        <p:grpSpPr>
          <a:xfrm>
            <a:off x="5334404" y="3914444"/>
            <a:ext cx="1694279" cy="261301"/>
            <a:chOff x="8403029" y="3873670"/>
            <a:chExt cx="1694279" cy="261301"/>
          </a:xfrm>
        </p:grpSpPr>
        <p:grpSp>
          <p:nvGrpSpPr>
            <p:cNvPr id="9" name="Gruppieren 77">
              <a:extLst>
                <a:ext uri="{FF2B5EF4-FFF2-40B4-BE49-F238E27FC236}">
                  <a16:creationId xmlns:a16="http://schemas.microsoft.com/office/drawing/2014/main" id="{2742E7DB-EFC4-E693-4937-851A41DF2EA9}"/>
                </a:ext>
              </a:extLst>
            </p:cNvPr>
            <p:cNvGrpSpPr/>
            <p:nvPr/>
          </p:nvGrpSpPr>
          <p:grpSpPr>
            <a:xfrm>
              <a:off x="8403029" y="3996472"/>
              <a:ext cx="1694279" cy="138499"/>
              <a:chOff x="7246522" y="500363"/>
              <a:chExt cx="1694279" cy="138499"/>
            </a:xfrm>
          </p:grpSpPr>
          <p:sp>
            <p:nvSpPr>
              <p:cNvPr id="20" name="Textfeld 78">
                <a:extLst>
                  <a:ext uri="{FF2B5EF4-FFF2-40B4-BE49-F238E27FC236}">
                    <a16:creationId xmlns:a16="http://schemas.microsoft.com/office/drawing/2014/main" id="{050FC33B-3AC4-FE19-8432-6D52B974E5F1}"/>
                  </a:ext>
                </a:extLst>
              </p:cNvPr>
              <p:cNvSpPr txBox="1"/>
              <p:nvPr/>
            </p:nvSpPr>
            <p:spPr>
              <a:xfrm>
                <a:off x="7394477" y="500363"/>
                <a:ext cx="1546324" cy="138499"/>
              </a:xfrm>
              <a:prstGeom prst="rect">
                <a:avLst/>
              </a:prstGeom>
              <a:noFill/>
            </p:spPr>
            <p:txBody>
              <a:bodyPr wrap="square" tIns="0" bIns="0" rtlCol="0">
                <a:spAutoFit/>
              </a:bodyPr>
              <a:lstStyle/>
              <a:p>
                <a:r>
                  <a:rPr lang="de-DE" sz="900" err="1"/>
                  <a:t>Ibrutinib</a:t>
                </a:r>
                <a:endParaRPr lang="de-DE" sz="900"/>
              </a:p>
            </p:txBody>
          </p:sp>
          <p:cxnSp>
            <p:nvCxnSpPr>
              <p:cNvPr id="45" name="Gerade Verbindung 34">
                <a:extLst>
                  <a:ext uri="{FF2B5EF4-FFF2-40B4-BE49-F238E27FC236}">
                    <a16:creationId xmlns:a16="http://schemas.microsoft.com/office/drawing/2014/main" id="{7B507F83-EAEC-EEF3-3C3B-1DB04597D44C}"/>
                  </a:ext>
                </a:extLst>
              </p:cNvPr>
              <p:cNvCxnSpPr>
                <a:cxnSpLocks/>
              </p:cNvCxnSpPr>
              <p:nvPr/>
            </p:nvCxnSpPr>
            <p:spPr>
              <a:xfrm>
                <a:off x="7246522" y="569612"/>
                <a:ext cx="216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47" name="Gruppieren 80">
              <a:extLst>
                <a:ext uri="{FF2B5EF4-FFF2-40B4-BE49-F238E27FC236}">
                  <a16:creationId xmlns:a16="http://schemas.microsoft.com/office/drawing/2014/main" id="{EA95F0AF-D546-CFCD-0C03-2646DE8C37FB}"/>
                </a:ext>
              </a:extLst>
            </p:cNvPr>
            <p:cNvGrpSpPr/>
            <p:nvPr/>
          </p:nvGrpSpPr>
          <p:grpSpPr>
            <a:xfrm>
              <a:off x="8403029" y="3873670"/>
              <a:ext cx="1694279" cy="138499"/>
              <a:chOff x="7246522" y="500363"/>
              <a:chExt cx="1694279" cy="138499"/>
            </a:xfrm>
          </p:grpSpPr>
          <p:sp>
            <p:nvSpPr>
              <p:cNvPr id="48" name="Textfeld 81">
                <a:extLst>
                  <a:ext uri="{FF2B5EF4-FFF2-40B4-BE49-F238E27FC236}">
                    <a16:creationId xmlns:a16="http://schemas.microsoft.com/office/drawing/2014/main" id="{0E36FD3A-7A6F-3B00-2300-AA7A23069C8E}"/>
                  </a:ext>
                </a:extLst>
              </p:cNvPr>
              <p:cNvSpPr txBox="1"/>
              <p:nvPr/>
            </p:nvSpPr>
            <p:spPr>
              <a:xfrm>
                <a:off x="7394477" y="500363"/>
                <a:ext cx="1546324" cy="138499"/>
              </a:xfrm>
              <a:prstGeom prst="rect">
                <a:avLst/>
              </a:prstGeom>
              <a:noFill/>
            </p:spPr>
            <p:txBody>
              <a:bodyPr wrap="square" tIns="0" bIns="0" rtlCol="0">
                <a:spAutoFit/>
              </a:bodyPr>
              <a:lstStyle/>
              <a:p>
                <a:r>
                  <a:rPr lang="de-DE" sz="900"/>
                  <a:t>Placebo</a:t>
                </a:r>
              </a:p>
            </p:txBody>
          </p:sp>
          <p:cxnSp>
            <p:nvCxnSpPr>
              <p:cNvPr id="49" name="Gerade Verbindung 34">
                <a:extLst>
                  <a:ext uri="{FF2B5EF4-FFF2-40B4-BE49-F238E27FC236}">
                    <a16:creationId xmlns:a16="http://schemas.microsoft.com/office/drawing/2014/main" id="{0BF292DF-692E-2DBA-A15C-897D01567DED}"/>
                  </a:ext>
                </a:extLst>
              </p:cNvPr>
              <p:cNvCxnSpPr>
                <a:cxnSpLocks/>
              </p:cNvCxnSpPr>
              <p:nvPr/>
            </p:nvCxnSpPr>
            <p:spPr>
              <a:xfrm>
                <a:off x="7246522" y="569612"/>
                <a:ext cx="2160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graphicFrame>
        <p:nvGraphicFramePr>
          <p:cNvPr id="6" name="Diagramm 5">
            <a:extLst>
              <a:ext uri="{FF2B5EF4-FFF2-40B4-BE49-F238E27FC236}">
                <a16:creationId xmlns:a16="http://schemas.microsoft.com/office/drawing/2014/main" id="{A24E0968-F495-7AA5-705C-742210C1266D}"/>
              </a:ext>
            </a:extLst>
          </p:cNvPr>
          <p:cNvGraphicFramePr/>
          <p:nvPr>
            <p:extLst>
              <p:ext uri="{D42A27DB-BD31-4B8C-83A1-F6EECF244321}">
                <p14:modId xmlns:p14="http://schemas.microsoft.com/office/powerpoint/2010/main" val="170801869"/>
              </p:ext>
            </p:extLst>
          </p:nvPr>
        </p:nvGraphicFramePr>
        <p:xfrm>
          <a:off x="402590" y="1555810"/>
          <a:ext cx="6560185" cy="36924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50961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A8E8383B-5329-44DC-9F98-8A5BA015CD6C}"/>
              </a:ext>
            </a:extLst>
          </p:cNvPr>
          <p:cNvSpPr>
            <a:spLocks noChangeArrowheads="1"/>
          </p:cNvSpPr>
          <p:nvPr/>
        </p:nvSpPr>
        <p:spPr bwMode="auto">
          <a:xfrm>
            <a:off x="769938" y="29098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itel 4">
            <a:extLst>
              <a:ext uri="{FF2B5EF4-FFF2-40B4-BE49-F238E27FC236}">
                <a16:creationId xmlns:a16="http://schemas.microsoft.com/office/drawing/2014/main" id="{CCC299C4-2C36-6049-968C-5EFE59940FA6}"/>
              </a:ext>
            </a:extLst>
          </p:cNvPr>
          <p:cNvSpPr>
            <a:spLocks noGrp="1"/>
          </p:cNvSpPr>
          <p:nvPr>
            <p:ph type="title"/>
          </p:nvPr>
        </p:nvSpPr>
        <p:spPr/>
        <p:txBody>
          <a:bodyPr/>
          <a:lstStyle/>
          <a:p>
            <a:r>
              <a:rPr lang="de-DE"/>
              <a:t>Contents (ii)</a:t>
            </a:r>
          </a:p>
        </p:txBody>
      </p:sp>
      <p:sp>
        <p:nvSpPr>
          <p:cNvPr id="11" name="Fußzeilenplatzhalter 10">
            <a:extLst>
              <a:ext uri="{FF2B5EF4-FFF2-40B4-BE49-F238E27FC236}">
                <a16:creationId xmlns:a16="http://schemas.microsoft.com/office/drawing/2014/main" id="{7FD85BBB-B470-A846-9055-FF0BFB810736}"/>
              </a:ext>
            </a:extLst>
          </p:cNvPr>
          <p:cNvSpPr>
            <a:spLocks noGrp="1"/>
          </p:cNvSpPr>
          <p:nvPr>
            <p:ph type="ftr" sz="quarter" idx="10"/>
          </p:nvPr>
        </p:nvSpPr>
        <p:spPr/>
        <p:txBody>
          <a:bodyPr/>
          <a:lstStyle/>
          <a:p>
            <a:r>
              <a:rPr lang="en-GB" b="1"/>
              <a:t>AML, </a:t>
            </a:r>
            <a:r>
              <a:rPr lang="en-GB"/>
              <a:t>acute myeloid </a:t>
            </a:r>
            <a:r>
              <a:rPr lang="en-GB" err="1"/>
              <a:t>leukemia</a:t>
            </a:r>
            <a:r>
              <a:rPr lang="en-GB"/>
              <a:t>; </a:t>
            </a:r>
            <a:r>
              <a:rPr lang="en-GB" b="1"/>
              <a:t>BTK, </a:t>
            </a:r>
            <a:r>
              <a:rPr lang="en-GB"/>
              <a:t>Bruton’s tyrosine kinase; </a:t>
            </a:r>
            <a:r>
              <a:rPr lang="en-GB" b="1"/>
              <a:t>FL,</a:t>
            </a:r>
            <a:r>
              <a:rPr lang="en-GB"/>
              <a:t> follicular lymphoma; </a:t>
            </a:r>
            <a:r>
              <a:rPr lang="en-GB" b="1"/>
              <a:t>MCL, </a:t>
            </a:r>
            <a:r>
              <a:rPr lang="en-GB"/>
              <a:t>mantle cell lymphoma; </a:t>
            </a:r>
            <a:r>
              <a:rPr lang="en-GB" b="1"/>
              <a:t>MZL, </a:t>
            </a:r>
            <a:r>
              <a:rPr lang="en-GB"/>
              <a:t>marginal zone lymphoma; </a:t>
            </a:r>
            <a:r>
              <a:rPr lang="en-GB" b="1"/>
              <a:t>R/R, </a:t>
            </a:r>
            <a:r>
              <a:rPr lang="en-GB"/>
              <a:t>relapsed/refractory</a:t>
            </a:r>
            <a:endParaRPr lang="en-GB" b="1"/>
          </a:p>
        </p:txBody>
      </p:sp>
      <p:graphicFrame>
        <p:nvGraphicFramePr>
          <p:cNvPr id="9" name="Table 3">
            <a:extLst>
              <a:ext uri="{FF2B5EF4-FFF2-40B4-BE49-F238E27FC236}">
                <a16:creationId xmlns:a16="http://schemas.microsoft.com/office/drawing/2014/main" id="{39A495A4-6594-5E43-8092-033DF6084EA0}"/>
              </a:ext>
            </a:extLst>
          </p:cNvPr>
          <p:cNvGraphicFramePr>
            <a:graphicFrameLocks noGrp="1"/>
          </p:cNvGraphicFramePr>
          <p:nvPr>
            <p:extLst>
              <p:ext uri="{D42A27DB-BD31-4B8C-83A1-F6EECF244321}">
                <p14:modId xmlns:p14="http://schemas.microsoft.com/office/powerpoint/2010/main" val="3379199985"/>
              </p:ext>
            </p:extLst>
          </p:nvPr>
        </p:nvGraphicFramePr>
        <p:xfrm>
          <a:off x="407988" y="1665289"/>
          <a:ext cx="11376025" cy="3482197"/>
        </p:xfrm>
        <a:graphic>
          <a:graphicData uri="http://schemas.openxmlformats.org/drawingml/2006/table">
            <a:tbl>
              <a:tblPr firstRow="1" bandRow="1">
                <a:tableStyleId>{21E4AEA4-8DFA-4A89-87EB-49C32662AFE0}</a:tableStyleId>
              </a:tblPr>
              <a:tblGrid>
                <a:gridCol w="1137143">
                  <a:extLst>
                    <a:ext uri="{9D8B030D-6E8A-4147-A177-3AD203B41FA5}">
                      <a16:colId xmlns:a16="http://schemas.microsoft.com/office/drawing/2014/main" val="2369725370"/>
                    </a:ext>
                  </a:extLst>
                </a:gridCol>
                <a:gridCol w="6983039">
                  <a:extLst>
                    <a:ext uri="{9D8B030D-6E8A-4147-A177-3AD203B41FA5}">
                      <a16:colId xmlns:a16="http://schemas.microsoft.com/office/drawing/2014/main" val="3851562108"/>
                    </a:ext>
                  </a:extLst>
                </a:gridCol>
                <a:gridCol w="1412750">
                  <a:extLst>
                    <a:ext uri="{9D8B030D-6E8A-4147-A177-3AD203B41FA5}">
                      <a16:colId xmlns:a16="http://schemas.microsoft.com/office/drawing/2014/main" val="359418087"/>
                    </a:ext>
                  </a:extLst>
                </a:gridCol>
                <a:gridCol w="1843093">
                  <a:extLst>
                    <a:ext uri="{9D8B030D-6E8A-4147-A177-3AD203B41FA5}">
                      <a16:colId xmlns:a16="http://schemas.microsoft.com/office/drawing/2014/main" val="1352664065"/>
                    </a:ext>
                  </a:extLst>
                </a:gridCol>
              </a:tblGrid>
              <a:tr h="281797">
                <a:tc>
                  <a:txBody>
                    <a:bodyPr/>
                    <a:lstStyle/>
                    <a:p>
                      <a:pPr algn="ctr"/>
                      <a:r>
                        <a:rPr lang="en-US" sz="1200"/>
                        <a:t>Slide numbers</a:t>
                      </a:r>
                    </a:p>
                  </a:txBody>
                  <a:tcPr anchor="ctr"/>
                </a:tc>
                <a:tc>
                  <a:txBody>
                    <a:bodyPr/>
                    <a:lstStyle/>
                    <a:p>
                      <a:pPr marL="0" algn="ctr" defTabSz="914400" rtl="0" eaLnBrk="1" latinLnBrk="0" hangingPunct="1"/>
                      <a:r>
                        <a:rPr lang="en-US" sz="1200" b="1" kern="1200">
                          <a:solidFill>
                            <a:schemeClr val="lt1"/>
                          </a:solidFill>
                        </a:rPr>
                        <a:t>Study </a:t>
                      </a:r>
                      <a:endParaRPr lang="en-US" sz="1200" b="1" kern="1200">
                        <a:solidFill>
                          <a:schemeClr val="lt1"/>
                        </a:solidFill>
                        <a:latin typeface="+mn-lt"/>
                        <a:ea typeface="+mn-ea"/>
                        <a:cs typeface="+mn-cs"/>
                      </a:endParaRPr>
                    </a:p>
                  </a:txBody>
                  <a:tcPr anchor="ctr"/>
                </a:tc>
                <a:tc>
                  <a:txBody>
                    <a:bodyPr/>
                    <a:lstStyle/>
                    <a:p>
                      <a:pPr marL="0" algn="ctr" defTabSz="914400" rtl="0" eaLnBrk="1" latinLnBrk="0" hangingPunct="1"/>
                      <a:r>
                        <a:rPr lang="en-US" sz="1200" b="1" kern="1200">
                          <a:solidFill>
                            <a:schemeClr val="lt1"/>
                          </a:solidFill>
                        </a:rPr>
                        <a:t>Abstract Number</a:t>
                      </a:r>
                      <a:endParaRPr lang="en-US" sz="1200" b="1" kern="1200">
                        <a:solidFill>
                          <a:schemeClr val="lt1"/>
                        </a:solidFill>
                        <a:latin typeface="+mn-lt"/>
                        <a:ea typeface="+mn-ea"/>
                        <a:cs typeface="+mn-cs"/>
                      </a:endParaRPr>
                    </a:p>
                  </a:txBody>
                  <a:tcPr marL="36000" marR="36000" anchor="ctr"/>
                </a:tc>
                <a:tc>
                  <a:txBody>
                    <a:bodyPr/>
                    <a:lstStyle/>
                    <a:p>
                      <a:pPr marL="0" algn="ctr" defTabSz="914400" rtl="0" eaLnBrk="1" latinLnBrk="0" hangingPunct="1"/>
                      <a:r>
                        <a:rPr lang="en-US" sz="1200" b="1" kern="1200">
                          <a:solidFill>
                            <a:schemeClr val="lt1"/>
                          </a:solidFill>
                        </a:rPr>
                        <a:t>Presenter</a:t>
                      </a:r>
                      <a:endParaRPr lang="en-US" sz="1200" b="1" kern="1200">
                        <a:solidFill>
                          <a:schemeClr val="lt1"/>
                        </a:solidFill>
                        <a:latin typeface="+mn-lt"/>
                        <a:ea typeface="+mn-ea"/>
                        <a:cs typeface="+mn-cs"/>
                      </a:endParaRPr>
                    </a:p>
                  </a:txBody>
                  <a:tcPr anchor="ctr"/>
                </a:tc>
                <a:extLst>
                  <a:ext uri="{0D108BD9-81ED-4DB2-BD59-A6C34878D82A}">
                    <a16:rowId xmlns:a16="http://schemas.microsoft.com/office/drawing/2014/main" val="3483188175"/>
                  </a:ext>
                </a:extLst>
              </a:tr>
              <a:tr h="281797">
                <a:tc>
                  <a:txBody>
                    <a:bodyPr/>
                    <a:lstStyle/>
                    <a:p>
                      <a:pPr algn="ctr" fontAlgn="base"/>
                      <a:r>
                        <a:rPr lang="en-US" sz="1200" b="0" i="0">
                          <a:solidFill>
                            <a:schemeClr val="tx1"/>
                          </a:solidFill>
                          <a:effectLst/>
                          <a:latin typeface="+mj-lt"/>
                        </a:rPr>
                        <a:t>50-56</a:t>
                      </a:r>
                    </a:p>
                  </a:txBody>
                  <a:tcPr anchor="ct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a:solidFill>
                            <a:schemeClr val="tx1"/>
                          </a:solidFill>
                          <a:effectLst/>
                          <a:latin typeface="+mj-lt"/>
                        </a:rPr>
                        <a:t>Efficacy of </a:t>
                      </a:r>
                      <a:r>
                        <a:rPr lang="en-US" sz="1200" b="0" i="0" err="1">
                          <a:solidFill>
                            <a:schemeClr val="tx1"/>
                          </a:solidFill>
                          <a:effectLst/>
                          <a:latin typeface="+mj-lt"/>
                        </a:rPr>
                        <a:t>Pirtobrutinib</a:t>
                      </a:r>
                      <a:r>
                        <a:rPr lang="en-US" sz="1200" b="0" i="0">
                          <a:solidFill>
                            <a:schemeClr val="tx1"/>
                          </a:solidFill>
                          <a:effectLst/>
                          <a:latin typeface="+mj-lt"/>
                        </a:rPr>
                        <a:t>, a Highly Selective, Non-Covalent (Reversible) BTK Inhibitor in Relapsed / Refractory </a:t>
                      </a:r>
                      <a:r>
                        <a:rPr lang="en-US" sz="1200" b="0" i="0" err="1">
                          <a:solidFill>
                            <a:schemeClr val="tx1"/>
                          </a:solidFill>
                          <a:effectLst/>
                          <a:latin typeface="+mj-lt"/>
                        </a:rPr>
                        <a:t>Waldenström</a:t>
                      </a:r>
                      <a:r>
                        <a:rPr lang="en-US" sz="1200" b="0" i="0">
                          <a:solidFill>
                            <a:schemeClr val="tx1"/>
                          </a:solidFill>
                          <a:effectLst/>
                          <a:latin typeface="+mj-lt"/>
                        </a:rPr>
                        <a:t> Macroglobulinemia: Results from the Phase 1/2 BRUIN Study</a:t>
                      </a:r>
                    </a:p>
                  </a:txBody>
                  <a:tcPr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200" b="0" i="0">
                          <a:solidFill>
                            <a:schemeClr val="tx1"/>
                          </a:solidFill>
                          <a:effectLst/>
                          <a:latin typeface="+mj-lt"/>
                        </a:rPr>
                        <a:t>229</a:t>
                      </a:r>
                    </a:p>
                  </a:txBody>
                  <a:tcPr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200" b="0" i="0" kern="1200">
                          <a:solidFill>
                            <a:schemeClr val="tx1"/>
                          </a:solidFill>
                          <a:effectLst/>
                          <a:latin typeface="+mj-lt"/>
                          <a:ea typeface="+mn-ea"/>
                          <a:cs typeface="+mn-cs"/>
                        </a:rPr>
                        <a:t>M. Lia Palomba</a:t>
                      </a:r>
                    </a:p>
                  </a:txBody>
                  <a:tcPr anchor="ctr"/>
                </a:tc>
                <a:extLst>
                  <a:ext uri="{0D108BD9-81ED-4DB2-BD59-A6C34878D82A}">
                    <a16:rowId xmlns:a16="http://schemas.microsoft.com/office/drawing/2014/main" val="3073187361"/>
                  </a:ext>
                </a:extLst>
              </a:tr>
              <a:tr h="281797">
                <a:tc>
                  <a:txBody>
                    <a:bodyPr/>
                    <a:lstStyle/>
                    <a:p>
                      <a:pPr algn="ctr" fontAlgn="base"/>
                      <a:r>
                        <a:rPr lang="en-US" sz="1200" b="0" i="0">
                          <a:solidFill>
                            <a:schemeClr val="tx1"/>
                          </a:solidFill>
                          <a:effectLst/>
                          <a:latin typeface="+mj-lt"/>
                        </a:rPr>
                        <a:t>57-65</a:t>
                      </a:r>
                    </a:p>
                  </a:txBody>
                  <a:tcPr anchor="ct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Long-term Efficacy and Safety of Zanubrutinib in Patients with R/R MZL: Final Analysis of the MAGNOLIA Trial</a:t>
                      </a:r>
                    </a:p>
                  </a:txBody>
                  <a:tcPr anchor="ctr"/>
                </a:tc>
                <a:tc>
                  <a:txBody>
                    <a:bodyPr/>
                    <a:lstStyle/>
                    <a:p>
                      <a:pPr algn="ctr" fontAlgn="base"/>
                      <a:r>
                        <a:rPr lang="en-US" sz="1200" b="0" i="0">
                          <a:solidFill>
                            <a:schemeClr val="tx1"/>
                          </a:solidFill>
                          <a:effectLst/>
                          <a:latin typeface="+mj-lt"/>
                        </a:rPr>
                        <a:t>234</a:t>
                      </a:r>
                    </a:p>
                  </a:txBody>
                  <a:tcPr anchor="ctr"/>
                </a:tc>
                <a:tc>
                  <a:txBody>
                    <a:bodyPr/>
                    <a:lstStyle/>
                    <a:p>
                      <a:pPr algn="ctr" fontAlgn="base"/>
                      <a:r>
                        <a:rPr lang="en-US" sz="1200" b="0" i="0" kern="1200">
                          <a:solidFill>
                            <a:schemeClr val="tx1"/>
                          </a:solidFill>
                          <a:effectLst/>
                          <a:latin typeface="+mj-lt"/>
                          <a:ea typeface="+mn-ea"/>
                          <a:cs typeface="+mn-cs"/>
                        </a:rPr>
                        <a:t>Stephen </a:t>
                      </a:r>
                      <a:r>
                        <a:rPr lang="en-US" sz="1200" b="0" i="0" kern="1200" err="1">
                          <a:solidFill>
                            <a:schemeClr val="tx1"/>
                          </a:solidFill>
                          <a:effectLst/>
                          <a:latin typeface="+mj-lt"/>
                          <a:ea typeface="+mn-ea"/>
                          <a:cs typeface="+mn-cs"/>
                        </a:rPr>
                        <a:t>Opat</a:t>
                      </a:r>
                      <a:endParaRPr lang="en-US" sz="1200" b="0" i="0" kern="1200">
                        <a:solidFill>
                          <a:schemeClr val="tx1"/>
                        </a:solidFill>
                        <a:effectLst/>
                        <a:latin typeface="+mj-lt"/>
                        <a:ea typeface="+mn-ea"/>
                        <a:cs typeface="+mn-cs"/>
                      </a:endParaRPr>
                    </a:p>
                  </a:txBody>
                  <a:tcPr anchor="ctr"/>
                </a:tc>
                <a:extLst>
                  <a:ext uri="{0D108BD9-81ED-4DB2-BD59-A6C34878D82A}">
                    <a16:rowId xmlns:a16="http://schemas.microsoft.com/office/drawing/2014/main" val="1008644551"/>
                  </a:ext>
                </a:extLst>
              </a:tr>
              <a:tr h="281797">
                <a:tc>
                  <a:txBody>
                    <a:bodyPr/>
                    <a:lstStyle/>
                    <a:p>
                      <a:pPr algn="ctr" fontAlgn="base"/>
                      <a:r>
                        <a:rPr lang="en-US" sz="1200" b="0" i="0">
                          <a:solidFill>
                            <a:schemeClr val="tx1"/>
                          </a:solidFill>
                          <a:effectLst/>
                          <a:latin typeface="+mj-lt"/>
                        </a:rPr>
                        <a:t>66-72</a:t>
                      </a:r>
                    </a:p>
                  </a:txBody>
                  <a:tcPr anchor="ct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Zanubrutinib in Acalabrutinib-Intolerant Patients With B-Cell Malignancies</a:t>
                      </a:r>
                    </a:p>
                  </a:txBody>
                  <a:tcPr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200" b="0" i="0">
                          <a:solidFill>
                            <a:schemeClr val="tx1"/>
                          </a:solidFill>
                          <a:effectLst/>
                          <a:latin typeface="+mj-lt"/>
                        </a:rPr>
                        <a:t>1587</a:t>
                      </a:r>
                    </a:p>
                  </a:txBody>
                  <a:tcPr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200" b="0" i="0" kern="1200">
                          <a:solidFill>
                            <a:schemeClr val="tx1"/>
                          </a:solidFill>
                          <a:effectLst/>
                          <a:latin typeface="+mj-lt"/>
                          <a:ea typeface="+mn-ea"/>
                          <a:cs typeface="+mn-cs"/>
                        </a:rPr>
                        <a:t>Mazyar Shadman</a:t>
                      </a:r>
                    </a:p>
                  </a:txBody>
                  <a:tcPr anchor="ctr"/>
                </a:tc>
                <a:extLst>
                  <a:ext uri="{0D108BD9-81ED-4DB2-BD59-A6C34878D82A}">
                    <a16:rowId xmlns:a16="http://schemas.microsoft.com/office/drawing/2014/main" val="3375744713"/>
                  </a:ext>
                </a:extLst>
              </a:tr>
              <a:tr h="281797">
                <a:tc>
                  <a:txBody>
                    <a:bodyPr/>
                    <a:lstStyle/>
                    <a:p>
                      <a:pPr algn="ctr" fontAlgn="base"/>
                      <a:r>
                        <a:rPr lang="en-US" sz="1200" b="0" i="0">
                          <a:solidFill>
                            <a:schemeClr val="tx1"/>
                          </a:solidFill>
                          <a:effectLst/>
                          <a:latin typeface="+mj-lt"/>
                        </a:rPr>
                        <a:t>73-79</a:t>
                      </a:r>
                    </a:p>
                  </a:txBody>
                  <a:tcPr anchor="ct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Genomic Characterization of Patients in a Phase 2 Study of Zanubrutinib in BTK Inhibitor–Intolerant Patients With R/R B-Cell Malignancies</a:t>
                      </a:r>
                    </a:p>
                  </a:txBody>
                  <a:tcPr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200" b="0" i="0">
                          <a:solidFill>
                            <a:schemeClr val="tx1"/>
                          </a:solidFill>
                          <a:effectLst/>
                          <a:latin typeface="+mj-lt"/>
                        </a:rPr>
                        <a:t>4176</a:t>
                      </a:r>
                    </a:p>
                  </a:txBody>
                  <a:tcPr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200" b="0" i="0" kern="1200">
                          <a:solidFill>
                            <a:schemeClr val="tx1"/>
                          </a:solidFill>
                          <a:effectLst/>
                          <a:latin typeface="+mj-lt"/>
                          <a:ea typeface="+mn-ea"/>
                          <a:cs typeface="+mn-cs"/>
                        </a:rPr>
                        <a:t>Linlin Xu</a:t>
                      </a:r>
                    </a:p>
                  </a:txBody>
                  <a:tcPr anchor="ctr"/>
                </a:tc>
                <a:extLst>
                  <a:ext uri="{0D108BD9-81ED-4DB2-BD59-A6C34878D82A}">
                    <a16:rowId xmlns:a16="http://schemas.microsoft.com/office/drawing/2014/main" val="3819257182"/>
                  </a:ext>
                </a:extLst>
              </a:tr>
              <a:tr h="281797">
                <a:tc>
                  <a:txBody>
                    <a:bodyPr/>
                    <a:lstStyle/>
                    <a:p>
                      <a:pPr algn="ctr" fontAlgn="base"/>
                      <a:r>
                        <a:rPr lang="en-US" sz="1200" b="0" i="0">
                          <a:solidFill>
                            <a:schemeClr val="tx1"/>
                          </a:solidFill>
                          <a:effectLst/>
                          <a:latin typeface="+mj-lt"/>
                        </a:rPr>
                        <a:t>80-88</a:t>
                      </a:r>
                    </a:p>
                  </a:txBody>
                  <a:tcPr anchor="ct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Safety and Efficacy of the PI3K</a:t>
                      </a:r>
                      <a:r>
                        <a:rPr lang="el-GR" sz="1200" b="0" i="0" kern="1200">
                          <a:solidFill>
                            <a:schemeClr val="tx1"/>
                          </a:solidFill>
                          <a:effectLst/>
                          <a:latin typeface="+mn-lt"/>
                          <a:ea typeface="+mn-ea"/>
                          <a:cs typeface="+mn-cs"/>
                        </a:rPr>
                        <a:t>δ </a:t>
                      </a:r>
                      <a:r>
                        <a:rPr lang="en-US" sz="1200" b="0" i="0" kern="1200">
                          <a:solidFill>
                            <a:schemeClr val="tx1"/>
                          </a:solidFill>
                          <a:effectLst/>
                          <a:latin typeface="+mn-lt"/>
                          <a:ea typeface="+mn-ea"/>
                          <a:cs typeface="+mn-cs"/>
                        </a:rPr>
                        <a:t>Inhibitor </a:t>
                      </a:r>
                      <a:r>
                        <a:rPr lang="en-US" sz="1200" b="0" i="0" kern="1200" err="1">
                          <a:solidFill>
                            <a:schemeClr val="tx1"/>
                          </a:solidFill>
                          <a:effectLst/>
                          <a:latin typeface="+mn-lt"/>
                          <a:ea typeface="+mn-ea"/>
                          <a:cs typeface="+mn-cs"/>
                        </a:rPr>
                        <a:t>Zandelisib</a:t>
                      </a:r>
                      <a:r>
                        <a:rPr lang="en-US" sz="1200" b="0" i="0" kern="1200">
                          <a:solidFill>
                            <a:schemeClr val="tx1"/>
                          </a:solidFill>
                          <a:effectLst/>
                          <a:latin typeface="+mn-lt"/>
                          <a:ea typeface="+mn-ea"/>
                          <a:cs typeface="+mn-cs"/>
                        </a:rPr>
                        <a:t> in Combination with the BTK Inhibitor Zanubrutinib in Patients with R/R FL or MCL</a:t>
                      </a:r>
                    </a:p>
                  </a:txBody>
                  <a:tcPr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200" b="0" i="0">
                          <a:solidFill>
                            <a:schemeClr val="tx1"/>
                          </a:solidFill>
                          <a:effectLst/>
                          <a:latin typeface="+mj-lt"/>
                        </a:rPr>
                        <a:t>78</a:t>
                      </a:r>
                    </a:p>
                  </a:txBody>
                  <a:tcPr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200" b="0" i="0" kern="1200">
                          <a:solidFill>
                            <a:schemeClr val="tx1"/>
                          </a:solidFill>
                          <a:effectLst/>
                          <a:latin typeface="+mj-lt"/>
                          <a:ea typeface="+mn-ea"/>
                          <a:cs typeface="+mn-cs"/>
                        </a:rPr>
                        <a:t>Jacob Soumerai</a:t>
                      </a:r>
                    </a:p>
                  </a:txBody>
                  <a:tcPr anchor="ctr"/>
                </a:tc>
                <a:extLst>
                  <a:ext uri="{0D108BD9-81ED-4DB2-BD59-A6C34878D82A}">
                    <a16:rowId xmlns:a16="http://schemas.microsoft.com/office/drawing/2014/main" val="821058421"/>
                  </a:ext>
                </a:extLst>
              </a:tr>
              <a:tr h="394516">
                <a:tc>
                  <a:txBody>
                    <a:bodyPr/>
                    <a:lstStyle/>
                    <a:p>
                      <a:pPr algn="ctr" fontAlgn="base"/>
                      <a:r>
                        <a:rPr lang="en-US" sz="1200" b="0" i="0">
                          <a:solidFill>
                            <a:schemeClr val="tx1"/>
                          </a:solidFill>
                          <a:effectLst/>
                          <a:latin typeface="+mj-lt"/>
                        </a:rPr>
                        <a:t>89-96</a:t>
                      </a:r>
                    </a:p>
                  </a:txBody>
                  <a:tcPr anchor="ct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Preliminary Safety and Efficacy of BGB-11417, a Novel Bcl-2 Inhibitor, in Combination With </a:t>
                      </a:r>
                      <a:r>
                        <a:rPr lang="en-US" sz="1200" b="0" i="0" kern="1200" err="1">
                          <a:solidFill>
                            <a:schemeClr val="tx1"/>
                          </a:solidFill>
                          <a:effectLst/>
                          <a:latin typeface="+mn-lt"/>
                          <a:ea typeface="+mn-ea"/>
                          <a:cs typeface="+mn-cs"/>
                        </a:rPr>
                        <a:t>Azacitidine</a:t>
                      </a:r>
                      <a:r>
                        <a:rPr lang="en-US" sz="1200" b="0" i="0" kern="1200">
                          <a:solidFill>
                            <a:schemeClr val="tx1"/>
                          </a:solidFill>
                          <a:effectLst/>
                          <a:latin typeface="+mn-lt"/>
                          <a:ea typeface="+mn-ea"/>
                          <a:cs typeface="+mn-cs"/>
                        </a:rPr>
                        <a:t> in Patients With AML</a:t>
                      </a:r>
                    </a:p>
                  </a:txBody>
                  <a:tcPr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200" b="0" i="0">
                          <a:solidFill>
                            <a:schemeClr val="tx1"/>
                          </a:solidFill>
                          <a:effectLst/>
                          <a:latin typeface="+mj-lt"/>
                        </a:rPr>
                        <a:t>1443</a:t>
                      </a:r>
                    </a:p>
                  </a:txBody>
                  <a:tcPr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200" b="0" i="0" kern="1200">
                          <a:solidFill>
                            <a:schemeClr val="tx1"/>
                          </a:solidFill>
                          <a:effectLst/>
                          <a:latin typeface="+mj-lt"/>
                          <a:ea typeface="+mn-ea"/>
                          <a:cs typeface="+mn-cs"/>
                        </a:rPr>
                        <a:t>Jake </a:t>
                      </a:r>
                      <a:r>
                        <a:rPr lang="en-US" sz="1200" b="0" i="0" kern="1200" err="1">
                          <a:solidFill>
                            <a:schemeClr val="tx1"/>
                          </a:solidFill>
                          <a:effectLst/>
                          <a:latin typeface="+mj-lt"/>
                          <a:ea typeface="+mn-ea"/>
                          <a:cs typeface="+mn-cs"/>
                        </a:rPr>
                        <a:t>Shortt</a:t>
                      </a:r>
                      <a:endParaRPr lang="en-US" sz="1200" b="0" i="0" kern="1200">
                        <a:solidFill>
                          <a:schemeClr val="tx1"/>
                        </a:solidFill>
                        <a:effectLst/>
                        <a:latin typeface="+mj-lt"/>
                        <a:ea typeface="+mn-ea"/>
                        <a:cs typeface="+mn-cs"/>
                      </a:endParaRPr>
                    </a:p>
                  </a:txBody>
                  <a:tcPr anchor="ctr"/>
                </a:tc>
                <a:extLst>
                  <a:ext uri="{0D108BD9-81ED-4DB2-BD59-A6C34878D82A}">
                    <a16:rowId xmlns:a16="http://schemas.microsoft.com/office/drawing/2014/main" val="2702734039"/>
                  </a:ext>
                </a:extLst>
              </a:tr>
              <a:tr h="394516">
                <a:tc>
                  <a:txBody>
                    <a:bodyPr/>
                    <a:lstStyle/>
                    <a:p>
                      <a:pPr algn="ctr" fontAlgn="base"/>
                      <a:r>
                        <a:rPr lang="en-US" sz="1200" b="0" i="0">
                          <a:solidFill>
                            <a:schemeClr val="tx1"/>
                          </a:solidFill>
                          <a:effectLst/>
                          <a:latin typeface="+mj-lt"/>
                        </a:rPr>
                        <a:t>97-105</a:t>
                      </a:r>
                    </a:p>
                  </a:txBody>
                  <a:tcPr anchor="ct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Long-Term Follow-up of the Phase 3 </a:t>
                      </a:r>
                      <a:r>
                        <a:rPr lang="en-US" sz="1200" b="0" i="0" kern="1200" err="1">
                          <a:solidFill>
                            <a:schemeClr val="tx1"/>
                          </a:solidFill>
                          <a:effectLst/>
                          <a:latin typeface="+mn-lt"/>
                          <a:ea typeface="+mn-ea"/>
                          <a:cs typeface="+mn-cs"/>
                        </a:rPr>
                        <a:t>Viale</a:t>
                      </a:r>
                      <a:r>
                        <a:rPr lang="en-US" sz="1200" b="0" i="0" kern="1200">
                          <a:solidFill>
                            <a:schemeClr val="tx1"/>
                          </a:solidFill>
                          <a:effectLst/>
                          <a:latin typeface="+mn-lt"/>
                          <a:ea typeface="+mn-ea"/>
                          <a:cs typeface="+mn-cs"/>
                        </a:rPr>
                        <a:t>-a Clinical Trial of </a:t>
                      </a:r>
                      <a:r>
                        <a:rPr lang="en-US" sz="1200" b="0" i="0" kern="1200" err="1">
                          <a:solidFill>
                            <a:schemeClr val="tx1"/>
                          </a:solidFill>
                          <a:effectLst/>
                          <a:latin typeface="+mn-lt"/>
                          <a:ea typeface="+mn-ea"/>
                          <a:cs typeface="+mn-cs"/>
                        </a:rPr>
                        <a:t>Venetoclax</a:t>
                      </a:r>
                      <a:r>
                        <a:rPr lang="en-US" sz="1200" b="0" i="0" kern="1200">
                          <a:solidFill>
                            <a:schemeClr val="tx1"/>
                          </a:solidFill>
                          <a:effectLst/>
                          <a:latin typeface="+mn-lt"/>
                          <a:ea typeface="+mn-ea"/>
                          <a:cs typeface="+mn-cs"/>
                        </a:rPr>
                        <a:t> Plus </a:t>
                      </a:r>
                      <a:r>
                        <a:rPr lang="en-US" sz="1200" b="0" i="0" kern="1200" err="1">
                          <a:solidFill>
                            <a:schemeClr val="tx1"/>
                          </a:solidFill>
                          <a:effectLst/>
                          <a:latin typeface="+mn-lt"/>
                          <a:ea typeface="+mn-ea"/>
                          <a:cs typeface="+mn-cs"/>
                        </a:rPr>
                        <a:t>Azacitidine</a:t>
                      </a:r>
                      <a:r>
                        <a:rPr lang="en-US" sz="1200" b="0" i="0" kern="1200">
                          <a:solidFill>
                            <a:schemeClr val="tx1"/>
                          </a:solidFill>
                          <a:effectLst/>
                          <a:latin typeface="+mn-lt"/>
                          <a:ea typeface="+mn-ea"/>
                          <a:cs typeface="+mn-cs"/>
                        </a:rPr>
                        <a:t> for Patients with Untreated Acute Myeloid Leukemia Ineligible for Intensive Chemotherapy</a:t>
                      </a:r>
                    </a:p>
                  </a:txBody>
                  <a:tcPr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200" b="0" i="0">
                          <a:solidFill>
                            <a:schemeClr val="tx1"/>
                          </a:solidFill>
                          <a:effectLst/>
                          <a:latin typeface="+mj-lt"/>
                        </a:rPr>
                        <a:t>219</a:t>
                      </a:r>
                    </a:p>
                  </a:txBody>
                  <a:tcPr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200" b="0" i="0" kern="1200">
                          <a:solidFill>
                            <a:schemeClr val="tx1"/>
                          </a:solidFill>
                          <a:effectLst/>
                          <a:latin typeface="+mj-lt"/>
                          <a:ea typeface="+mn-ea"/>
                          <a:cs typeface="+mn-cs"/>
                        </a:rPr>
                        <a:t>Keith </a:t>
                      </a:r>
                      <a:r>
                        <a:rPr lang="en-US" sz="1200" b="0" i="0" kern="1200" err="1">
                          <a:solidFill>
                            <a:schemeClr val="tx1"/>
                          </a:solidFill>
                          <a:effectLst/>
                          <a:latin typeface="+mj-lt"/>
                          <a:ea typeface="+mn-ea"/>
                          <a:cs typeface="+mn-cs"/>
                        </a:rPr>
                        <a:t>Pratz</a:t>
                      </a:r>
                      <a:endParaRPr lang="en-US" sz="1200" b="0" i="0" kern="1200">
                        <a:solidFill>
                          <a:schemeClr val="tx1"/>
                        </a:solidFill>
                        <a:effectLst/>
                        <a:latin typeface="+mj-lt"/>
                        <a:ea typeface="+mn-ea"/>
                        <a:cs typeface="+mn-cs"/>
                      </a:endParaRPr>
                    </a:p>
                  </a:txBody>
                  <a:tcPr anchor="ctr"/>
                </a:tc>
                <a:extLst>
                  <a:ext uri="{0D108BD9-81ED-4DB2-BD59-A6C34878D82A}">
                    <a16:rowId xmlns:a16="http://schemas.microsoft.com/office/drawing/2014/main" val="3216288682"/>
                  </a:ext>
                </a:extLst>
              </a:tr>
            </a:tbl>
          </a:graphicData>
        </a:graphic>
      </p:graphicFrame>
    </p:spTree>
    <p:extLst>
      <p:ext uri="{BB962C8B-B14F-4D97-AF65-F5344CB8AC3E}">
        <p14:creationId xmlns:p14="http://schemas.microsoft.com/office/powerpoint/2010/main" val="1845604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1DF716D-816C-A24A-9D91-D13EB4443333}"/>
              </a:ext>
            </a:extLst>
          </p:cNvPr>
          <p:cNvSpPr>
            <a:spLocks noGrp="1"/>
          </p:cNvSpPr>
          <p:nvPr>
            <p:ph type="ftr" sz="quarter" idx="10"/>
          </p:nvPr>
        </p:nvSpPr>
        <p:spPr/>
        <p:txBody>
          <a:bodyPr/>
          <a:lstStyle/>
          <a:p>
            <a:r>
              <a:rPr lang="en-GB" baseline="30000" err="1"/>
              <a:t>a</a:t>
            </a:r>
            <a:r>
              <a:rPr lang="en-GB" err="1"/>
              <a:t>In</a:t>
            </a:r>
            <a:r>
              <a:rPr lang="en-GB"/>
              <a:t> ibrutinib arm, 20 high-risk: 13 del(17p)/TP53 + 7 CK without del(17p)/</a:t>
            </a:r>
            <a:r>
              <a:rPr lang="en-GB" i="1"/>
              <a:t>TP53</a:t>
            </a:r>
            <a:r>
              <a:rPr lang="en-GB"/>
              <a:t>. In the placebo arm, 6 high-risk: 2 del(17p)/</a:t>
            </a:r>
            <a:r>
              <a:rPr lang="en-GB" i="1"/>
              <a:t>TP53</a:t>
            </a:r>
            <a:r>
              <a:rPr lang="en-GB"/>
              <a:t> + 4 CK without del(17p)/</a:t>
            </a:r>
            <a:r>
              <a:rPr lang="en-GB" i="1"/>
              <a:t>TP53</a:t>
            </a:r>
            <a:r>
              <a:rPr lang="en-GB"/>
              <a:t> </a:t>
            </a:r>
          </a:p>
          <a:p>
            <a:r>
              <a:rPr lang="en-GB" b="1"/>
              <a:t>CK,</a:t>
            </a:r>
            <a:r>
              <a:rPr lang="en-GB"/>
              <a:t> complex karyotype, </a:t>
            </a:r>
            <a:r>
              <a:rPr lang="en-GB" b="1"/>
              <a:t>DFS,</a:t>
            </a:r>
            <a:r>
              <a:rPr lang="en-GB"/>
              <a:t> </a:t>
            </a:r>
            <a:r>
              <a:rPr lang="en-GB" baseline="30000"/>
              <a:t> </a:t>
            </a:r>
            <a:r>
              <a:rPr lang="en-GB"/>
              <a:t>disease-free survival; </a:t>
            </a:r>
            <a:r>
              <a:rPr lang="en-GB" b="1"/>
              <a:t>OS,</a:t>
            </a:r>
            <a:r>
              <a:rPr lang="en-GB"/>
              <a:t> overall survival; </a:t>
            </a:r>
            <a:r>
              <a:rPr lang="en-GB" b="1"/>
              <a:t>PFS,</a:t>
            </a:r>
            <a:r>
              <a:rPr lang="en-GB"/>
              <a:t> progression-free survival. </a:t>
            </a:r>
            <a:endParaRPr lang="en-GB" baseline="30000"/>
          </a:p>
          <a:p>
            <a:r>
              <a:rPr lang="en-GB"/>
              <a:t>.</a:t>
            </a:r>
            <a:r>
              <a:rPr lang="en-GB" b="1"/>
              <a:t>Allan et al, Abstract #92 presented at ASH 2022. </a:t>
            </a:r>
          </a:p>
        </p:txBody>
      </p:sp>
      <p:sp>
        <p:nvSpPr>
          <p:cNvPr id="8" name="Title 7">
            <a:extLst>
              <a:ext uri="{FF2B5EF4-FFF2-40B4-BE49-F238E27FC236}">
                <a16:creationId xmlns:a16="http://schemas.microsoft.com/office/drawing/2014/main" id="{2D2CF29F-2350-944C-559E-8F65D0947164}"/>
              </a:ext>
            </a:extLst>
          </p:cNvPr>
          <p:cNvSpPr>
            <a:spLocks noGrp="1"/>
          </p:cNvSpPr>
          <p:nvPr>
            <p:ph type="title"/>
          </p:nvPr>
        </p:nvSpPr>
        <p:spPr/>
        <p:txBody>
          <a:bodyPr/>
          <a:lstStyle/>
          <a:p>
            <a:r>
              <a:rPr lang="en-US"/>
              <a:t>Efficacy outcomes in patients with del(17p), </a:t>
            </a:r>
            <a:r>
              <a:rPr lang="en-US" i="1"/>
              <a:t>TP53</a:t>
            </a:r>
            <a:r>
              <a:rPr lang="en-US"/>
              <a:t> mutation or</a:t>
            </a:r>
            <a:br>
              <a:rPr lang="en-US"/>
            </a:br>
            <a:r>
              <a:rPr lang="en-US"/>
              <a:t>complex karyotype </a:t>
            </a:r>
          </a:p>
        </p:txBody>
      </p:sp>
      <p:graphicFrame>
        <p:nvGraphicFramePr>
          <p:cNvPr id="10" name="Table 10">
            <a:extLst>
              <a:ext uri="{FF2B5EF4-FFF2-40B4-BE49-F238E27FC236}">
                <a16:creationId xmlns:a16="http://schemas.microsoft.com/office/drawing/2014/main" id="{5DDF3411-3720-F270-E0CA-C38B30B343FC}"/>
              </a:ext>
            </a:extLst>
          </p:cNvPr>
          <p:cNvGraphicFramePr>
            <a:graphicFrameLocks noGrp="1"/>
          </p:cNvGraphicFramePr>
          <p:nvPr>
            <p:ph idx="1"/>
            <p:extLst>
              <p:ext uri="{D42A27DB-BD31-4B8C-83A1-F6EECF244321}">
                <p14:modId xmlns:p14="http://schemas.microsoft.com/office/powerpoint/2010/main" val="1587390169"/>
              </p:ext>
            </p:extLst>
          </p:nvPr>
        </p:nvGraphicFramePr>
        <p:xfrm>
          <a:off x="407989" y="2395990"/>
          <a:ext cx="8524875" cy="2311628"/>
        </p:xfrm>
        <a:graphic>
          <a:graphicData uri="http://schemas.openxmlformats.org/drawingml/2006/table">
            <a:tbl>
              <a:tblPr firstRow="1" bandRow="1">
                <a:tableStyleId>{5C22544A-7EE6-4342-B048-85BDC9FD1C3A}</a:tableStyleId>
              </a:tblPr>
              <a:tblGrid>
                <a:gridCol w="1704975">
                  <a:extLst>
                    <a:ext uri="{9D8B030D-6E8A-4147-A177-3AD203B41FA5}">
                      <a16:colId xmlns:a16="http://schemas.microsoft.com/office/drawing/2014/main" val="3595809717"/>
                    </a:ext>
                  </a:extLst>
                </a:gridCol>
                <a:gridCol w="1704975">
                  <a:extLst>
                    <a:ext uri="{9D8B030D-6E8A-4147-A177-3AD203B41FA5}">
                      <a16:colId xmlns:a16="http://schemas.microsoft.com/office/drawing/2014/main" val="2956433391"/>
                    </a:ext>
                  </a:extLst>
                </a:gridCol>
                <a:gridCol w="1704975">
                  <a:extLst>
                    <a:ext uri="{9D8B030D-6E8A-4147-A177-3AD203B41FA5}">
                      <a16:colId xmlns:a16="http://schemas.microsoft.com/office/drawing/2014/main" val="1681121747"/>
                    </a:ext>
                  </a:extLst>
                </a:gridCol>
                <a:gridCol w="1704975">
                  <a:extLst>
                    <a:ext uri="{9D8B030D-6E8A-4147-A177-3AD203B41FA5}">
                      <a16:colId xmlns:a16="http://schemas.microsoft.com/office/drawing/2014/main" val="1650483480"/>
                    </a:ext>
                  </a:extLst>
                </a:gridCol>
                <a:gridCol w="1704975">
                  <a:extLst>
                    <a:ext uri="{9D8B030D-6E8A-4147-A177-3AD203B41FA5}">
                      <a16:colId xmlns:a16="http://schemas.microsoft.com/office/drawing/2014/main" val="1670215427"/>
                    </a:ext>
                  </a:extLst>
                </a:gridCol>
              </a:tblGrid>
              <a:tr h="1061636">
                <a:tc>
                  <a:txBody>
                    <a:bodyPr/>
                    <a:lstStyle/>
                    <a:p>
                      <a:r>
                        <a:rPr lang="en-US" sz="1400"/>
                        <a:t>Efficacy outcomes, % (95% CI)</a:t>
                      </a:r>
                    </a:p>
                  </a:txBody>
                  <a:tcPr anchor="ctr"/>
                </a:tc>
                <a:tc>
                  <a:txBody>
                    <a:bodyPr/>
                    <a:lstStyle/>
                    <a:p>
                      <a:pPr algn="ctr"/>
                      <a:r>
                        <a:rPr lang="en-US" sz="1400"/>
                        <a:t>All treated placebo </a:t>
                      </a:r>
                    </a:p>
                    <a:p>
                      <a:pPr algn="ctr"/>
                      <a:r>
                        <a:rPr lang="en-US" sz="1400"/>
                        <a:t>(N=43)</a:t>
                      </a:r>
                    </a:p>
                  </a:txBody>
                  <a:tcPr anchor="ctr">
                    <a:solidFill>
                      <a:schemeClr val="bg1">
                        <a:lumMod val="50000"/>
                      </a:schemeClr>
                    </a:solidFill>
                  </a:tcPr>
                </a:tc>
                <a:tc>
                  <a:txBody>
                    <a:bodyPr/>
                    <a:lstStyle/>
                    <a:p>
                      <a:pPr algn="ctr"/>
                      <a:r>
                        <a:rPr lang="en-US" sz="1400"/>
                        <a:t>All treated ibrutinib </a:t>
                      </a:r>
                    </a:p>
                    <a:p>
                      <a:pPr algn="ctr"/>
                      <a:r>
                        <a:rPr lang="en-US" sz="1400"/>
                        <a:t>(N=43)</a:t>
                      </a:r>
                    </a:p>
                  </a:txBody>
                  <a:tcPr anchor="ctr">
                    <a:solidFill>
                      <a:schemeClr val="accent4"/>
                    </a:solidFill>
                  </a:tcPr>
                </a:tc>
                <a:tc>
                  <a:txBody>
                    <a:bodyPr/>
                    <a:lstStyle/>
                    <a:p>
                      <a:pPr algn="ctr"/>
                      <a:r>
                        <a:rPr lang="en-US" sz="1400"/>
                        <a:t>Del(17p), </a:t>
                      </a:r>
                      <a:r>
                        <a:rPr lang="en-US" sz="1400" i="1"/>
                        <a:t>TP53</a:t>
                      </a:r>
                      <a:r>
                        <a:rPr lang="en-US" sz="1400"/>
                        <a:t>mut, or CK placebo </a:t>
                      </a:r>
                    </a:p>
                    <a:p>
                      <a:pPr algn="ctr"/>
                      <a:r>
                        <a:rPr lang="en-US" sz="1400"/>
                        <a:t>(n=6)</a:t>
                      </a:r>
                    </a:p>
                  </a:txBody>
                  <a:tcPr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Del(17p), </a:t>
                      </a:r>
                      <a:r>
                        <a:rPr lang="en-US" sz="1400" i="1"/>
                        <a:t>TP53</a:t>
                      </a:r>
                      <a:r>
                        <a:rPr lang="en-US" sz="1400"/>
                        <a:t>mut, or CK ibrutinib</a:t>
                      </a:r>
                    </a:p>
                    <a:p>
                      <a:pPr marL="0" marR="0" lvl="0" indent="0" algn="ctr" rtl="0" eaLnBrk="1" fontAlgn="auto" latinLnBrk="0" hangingPunct="1">
                        <a:lnSpc>
                          <a:spcPct val="100000"/>
                        </a:lnSpc>
                        <a:spcBef>
                          <a:spcPts val="0"/>
                        </a:spcBef>
                        <a:spcAft>
                          <a:spcPts val="0"/>
                        </a:spcAft>
                        <a:buClrTx/>
                        <a:buSzTx/>
                        <a:buFontTx/>
                        <a:buNone/>
                      </a:pPr>
                      <a:r>
                        <a:rPr lang="en-US" sz="1400"/>
                        <a:t> (n=20)</a:t>
                      </a:r>
                    </a:p>
                  </a:txBody>
                  <a:tcPr anchor="ctr">
                    <a:solidFill>
                      <a:schemeClr val="accent3"/>
                    </a:solidFill>
                  </a:tcPr>
                </a:tc>
                <a:extLst>
                  <a:ext uri="{0D108BD9-81ED-4DB2-BD59-A6C34878D82A}">
                    <a16:rowId xmlns:a16="http://schemas.microsoft.com/office/drawing/2014/main" val="2746112190"/>
                  </a:ext>
                </a:extLst>
              </a:tr>
              <a:tr h="416664">
                <a:tc>
                  <a:txBody>
                    <a:bodyPr/>
                    <a:lstStyle/>
                    <a:p>
                      <a:r>
                        <a:rPr lang="en-US" sz="1400"/>
                        <a:t>DFS (3-year)</a:t>
                      </a:r>
                    </a:p>
                  </a:txBody>
                  <a:tcPr anchor="ctr"/>
                </a:tc>
                <a:tc>
                  <a:txBody>
                    <a:bodyPr/>
                    <a:lstStyle/>
                    <a:p>
                      <a:pPr algn="ctr"/>
                      <a:r>
                        <a:rPr lang="en-US" sz="1400"/>
                        <a:t>85 (69-93)</a:t>
                      </a:r>
                    </a:p>
                  </a:txBody>
                  <a:tcPr anchor="ctr"/>
                </a:tc>
                <a:tc>
                  <a:txBody>
                    <a:bodyPr/>
                    <a:lstStyle/>
                    <a:p>
                      <a:pPr algn="ctr"/>
                      <a:r>
                        <a:rPr lang="en-US" sz="1400"/>
                        <a:t>93 (80-98)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100 (100-100)</a:t>
                      </a:r>
                    </a:p>
                  </a:txBody>
                  <a:tcPr anchor="ctr"/>
                </a:tc>
                <a:tc>
                  <a:txBody>
                    <a:bodyPr/>
                    <a:lstStyle/>
                    <a:p>
                      <a:pPr algn="ctr"/>
                      <a:r>
                        <a:rPr lang="en-US" sz="1400"/>
                        <a:t>95 (70-99)</a:t>
                      </a:r>
                    </a:p>
                  </a:txBody>
                  <a:tcPr anchor="ctr"/>
                </a:tc>
                <a:extLst>
                  <a:ext uri="{0D108BD9-81ED-4DB2-BD59-A6C34878D82A}">
                    <a16:rowId xmlns:a16="http://schemas.microsoft.com/office/drawing/2014/main" val="4279305084"/>
                  </a:ext>
                </a:extLst>
              </a:tr>
              <a:tr h="416664">
                <a:tc>
                  <a:txBody>
                    <a:bodyPr/>
                    <a:lstStyle/>
                    <a:p>
                      <a:r>
                        <a:rPr lang="en-US" sz="1400"/>
                        <a:t>PFS (4-year)</a:t>
                      </a:r>
                    </a:p>
                  </a:txBody>
                  <a:tcPr anchor="ctr"/>
                </a:tc>
                <a:tc>
                  <a:txBody>
                    <a:bodyPr/>
                    <a:lstStyle/>
                    <a:p>
                      <a:pPr algn="ctr"/>
                      <a:r>
                        <a:rPr lang="en-US" sz="1400"/>
                        <a:t>88 (74-95)</a:t>
                      </a:r>
                    </a:p>
                  </a:txBody>
                  <a:tcPr anchor="ctr"/>
                </a:tc>
                <a:tc>
                  <a:txBody>
                    <a:bodyPr/>
                    <a:lstStyle/>
                    <a:p>
                      <a:pPr algn="ctr"/>
                      <a:r>
                        <a:rPr lang="en-US" sz="1400"/>
                        <a:t>95 (82-99)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100 (100-100)</a:t>
                      </a:r>
                    </a:p>
                  </a:txBody>
                  <a:tcPr anchor="ctr"/>
                </a:tc>
                <a:tc>
                  <a:txBody>
                    <a:bodyPr/>
                    <a:lstStyle/>
                    <a:p>
                      <a:pPr algn="ctr"/>
                      <a:r>
                        <a:rPr lang="en-US" sz="1400"/>
                        <a:t>95 (70-99)</a:t>
                      </a:r>
                    </a:p>
                  </a:txBody>
                  <a:tcPr anchor="ctr"/>
                </a:tc>
                <a:extLst>
                  <a:ext uri="{0D108BD9-81ED-4DB2-BD59-A6C34878D82A}">
                    <a16:rowId xmlns:a16="http://schemas.microsoft.com/office/drawing/2014/main" val="1824611021"/>
                  </a:ext>
                </a:extLst>
              </a:tr>
              <a:tr h="416664">
                <a:tc>
                  <a:txBody>
                    <a:bodyPr/>
                    <a:lstStyle/>
                    <a:p>
                      <a:r>
                        <a:rPr lang="en-US" sz="1400"/>
                        <a:t>OS (4-year)</a:t>
                      </a:r>
                    </a:p>
                  </a:txBody>
                  <a:tcPr anchor="ctr"/>
                </a:tc>
                <a:tc>
                  <a:txBody>
                    <a:bodyPr/>
                    <a:lstStyle/>
                    <a:p>
                      <a:pPr algn="ctr"/>
                      <a:r>
                        <a:rPr lang="en-US" sz="1400"/>
                        <a:t>100 (100-100)</a:t>
                      </a:r>
                    </a:p>
                  </a:txBody>
                  <a:tcPr anchor="ctr"/>
                </a:tc>
                <a:tc>
                  <a:txBody>
                    <a:bodyPr/>
                    <a:lstStyle/>
                    <a:p>
                      <a:pPr algn="ctr"/>
                      <a:r>
                        <a:rPr lang="en-US" sz="1400"/>
                        <a:t>98 (84-100)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100 (100-100)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100 (100-100)</a:t>
                      </a:r>
                    </a:p>
                  </a:txBody>
                  <a:tcPr anchor="ctr"/>
                </a:tc>
                <a:extLst>
                  <a:ext uri="{0D108BD9-81ED-4DB2-BD59-A6C34878D82A}">
                    <a16:rowId xmlns:a16="http://schemas.microsoft.com/office/drawing/2014/main" val="1654502423"/>
                  </a:ext>
                </a:extLst>
              </a:tr>
            </a:tbl>
          </a:graphicData>
        </a:graphic>
      </p:graphicFrame>
      <p:sp>
        <p:nvSpPr>
          <p:cNvPr id="13" name="TextBox 12">
            <a:extLst>
              <a:ext uri="{FF2B5EF4-FFF2-40B4-BE49-F238E27FC236}">
                <a16:creationId xmlns:a16="http://schemas.microsoft.com/office/drawing/2014/main" id="{788CF40D-79CC-56EF-A8BD-E256ECF60428}"/>
              </a:ext>
            </a:extLst>
          </p:cNvPr>
          <p:cNvSpPr txBox="1"/>
          <p:nvPr/>
        </p:nvSpPr>
        <p:spPr>
          <a:xfrm>
            <a:off x="9165772" y="2395990"/>
            <a:ext cx="2618241" cy="2311628"/>
          </a:xfrm>
          <a:prstGeom prst="rect">
            <a:avLst/>
          </a:prstGeom>
          <a:solidFill>
            <a:schemeClr val="bg2"/>
          </a:solidFill>
        </p:spPr>
        <p:txBody>
          <a:bodyPr wrap="square" lIns="108000" tIns="0" rtlCol="0" anchor="ctr" anchorCtr="0">
            <a:noAutofit/>
          </a:bodyPr>
          <a:lstStyle/>
          <a:p>
            <a:pPr marL="285750" indent="-285750">
              <a:buClr>
                <a:schemeClr val="accent2"/>
              </a:buClr>
              <a:buFont typeface="Arial" panose="020B0604020202020204" pitchFamily="34" charset="0"/>
              <a:buChar char="•"/>
            </a:pPr>
            <a:r>
              <a:rPr lang="en-US"/>
              <a:t>Outcomes were consistent with the total population, although sample size is small in the placebo arm</a:t>
            </a:r>
          </a:p>
        </p:txBody>
      </p:sp>
    </p:spTree>
    <p:extLst>
      <p:ext uri="{BB962C8B-B14F-4D97-AF65-F5344CB8AC3E}">
        <p14:creationId xmlns:p14="http://schemas.microsoft.com/office/powerpoint/2010/main" val="35751573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0E0DF1B-D60B-8197-78CA-8D8239DF8E68}"/>
              </a:ext>
            </a:extLst>
          </p:cNvPr>
          <p:cNvSpPr>
            <a:spLocks noGrp="1"/>
          </p:cNvSpPr>
          <p:nvPr>
            <p:ph type="title"/>
          </p:nvPr>
        </p:nvSpPr>
        <p:spPr/>
        <p:txBody>
          <a:bodyPr/>
          <a:lstStyle/>
          <a:p>
            <a:r>
              <a:rPr lang="en-US"/>
              <a:t>Adverse events </a:t>
            </a:r>
          </a:p>
        </p:txBody>
      </p:sp>
      <p:sp>
        <p:nvSpPr>
          <p:cNvPr id="5" name="Footer Placeholder 4">
            <a:extLst>
              <a:ext uri="{FF2B5EF4-FFF2-40B4-BE49-F238E27FC236}">
                <a16:creationId xmlns:a16="http://schemas.microsoft.com/office/drawing/2014/main" id="{54FFC79C-3B9E-FB0F-30CA-51C04AFD4476}"/>
              </a:ext>
            </a:extLst>
          </p:cNvPr>
          <p:cNvSpPr>
            <a:spLocks noGrp="1"/>
          </p:cNvSpPr>
          <p:nvPr>
            <p:ph type="ftr" sz="quarter" idx="10"/>
          </p:nvPr>
        </p:nvSpPr>
        <p:spPr/>
        <p:txBody>
          <a:bodyPr/>
          <a:lstStyle/>
          <a:p>
            <a:r>
              <a:rPr lang="en-GB" b="1"/>
              <a:t>AE, </a:t>
            </a:r>
            <a:r>
              <a:rPr lang="en-GB"/>
              <a:t>adverse event; </a:t>
            </a:r>
            <a:r>
              <a:rPr lang="en-GB" b="1" err="1"/>
              <a:t>yr</a:t>
            </a:r>
            <a:r>
              <a:rPr lang="en-GB" b="1"/>
              <a:t>,</a:t>
            </a:r>
            <a:r>
              <a:rPr lang="en-GB"/>
              <a:t> year.</a:t>
            </a:r>
          </a:p>
          <a:p>
            <a:r>
              <a:rPr lang="en-GB" b="1"/>
              <a:t>Allan et al, Abstract #92 presented at ASH 2022. </a:t>
            </a:r>
          </a:p>
        </p:txBody>
      </p:sp>
      <p:sp>
        <p:nvSpPr>
          <p:cNvPr id="12" name="TextBox 11">
            <a:extLst>
              <a:ext uri="{FF2B5EF4-FFF2-40B4-BE49-F238E27FC236}">
                <a16:creationId xmlns:a16="http://schemas.microsoft.com/office/drawing/2014/main" id="{04632391-FBA5-D682-755A-036267E65CA9}"/>
              </a:ext>
            </a:extLst>
          </p:cNvPr>
          <p:cNvSpPr txBox="1"/>
          <p:nvPr/>
        </p:nvSpPr>
        <p:spPr>
          <a:xfrm>
            <a:off x="416533" y="5212557"/>
            <a:ext cx="11367479" cy="1069047"/>
          </a:xfrm>
          <a:prstGeom prst="rect">
            <a:avLst/>
          </a:prstGeom>
          <a:solidFill>
            <a:schemeClr val="bg2"/>
          </a:solidFill>
        </p:spPr>
        <p:txBody>
          <a:bodyPr wrap="square" rtlCol="0" anchor="ctr" anchorCtr="0">
            <a:noAutofit/>
          </a:bodyPr>
          <a:lstStyle/>
          <a:p>
            <a:pPr marL="179388" indent="-179388">
              <a:buClr>
                <a:schemeClr val="accent2"/>
              </a:buClr>
              <a:buFont typeface="Arial" panose="020B0604020202020204" pitchFamily="34" charset="0"/>
              <a:buChar char="•"/>
            </a:pPr>
            <a:r>
              <a:rPr lang="en-US" sz="1400"/>
              <a:t>The incidence of AEs post-randomization was generally infrequent</a:t>
            </a:r>
          </a:p>
          <a:p>
            <a:pPr marL="179388" indent="-179388">
              <a:buClr>
                <a:schemeClr val="accent2"/>
              </a:buClr>
              <a:buFont typeface="Arial" panose="020B0604020202020204" pitchFamily="34" charset="0"/>
              <a:buChar char="•"/>
            </a:pPr>
            <a:r>
              <a:rPr lang="en-US" sz="1400"/>
              <a:t>During the 3-year post-randomization period:</a:t>
            </a:r>
          </a:p>
          <a:p>
            <a:pPr marL="671513" lvl="1" indent="-214313">
              <a:buClr>
                <a:schemeClr val="accent2"/>
              </a:buClr>
              <a:buFont typeface="Arial" panose="020B0604020202020204" pitchFamily="34" charset="0"/>
              <a:buChar char="•"/>
            </a:pPr>
            <a:r>
              <a:rPr lang="en-US" sz="1400"/>
              <a:t>0 and 1 new atrial fibrillation events (any grade) occurred in the placebo and ibrutinib arms, respectively</a:t>
            </a:r>
          </a:p>
          <a:p>
            <a:pPr marL="671513" lvl="1" indent="-214313">
              <a:buClr>
                <a:schemeClr val="accent2"/>
              </a:buClr>
              <a:buFont typeface="Arial" panose="020B0604020202020204" pitchFamily="34" charset="0"/>
              <a:buChar char="•"/>
            </a:pPr>
            <a:r>
              <a:rPr lang="en-US" sz="1400"/>
              <a:t>No new grade ≥3 hemorrhage events occurred in either arm</a:t>
            </a:r>
          </a:p>
        </p:txBody>
      </p:sp>
      <p:grpSp>
        <p:nvGrpSpPr>
          <p:cNvPr id="126" name="Gruppieren 125">
            <a:extLst>
              <a:ext uri="{FF2B5EF4-FFF2-40B4-BE49-F238E27FC236}">
                <a16:creationId xmlns:a16="http://schemas.microsoft.com/office/drawing/2014/main" id="{8FA783F1-55C3-DED2-1185-F51F236DB2F1}"/>
              </a:ext>
            </a:extLst>
          </p:cNvPr>
          <p:cNvGrpSpPr/>
          <p:nvPr/>
        </p:nvGrpSpPr>
        <p:grpSpPr>
          <a:xfrm>
            <a:off x="1895674" y="1804604"/>
            <a:ext cx="1808272" cy="966967"/>
            <a:chOff x="1895674" y="1940719"/>
            <a:chExt cx="1808272" cy="966967"/>
          </a:xfrm>
        </p:grpSpPr>
        <p:sp>
          <p:nvSpPr>
            <p:cNvPr id="108" name="Rechteck 107">
              <a:extLst>
                <a:ext uri="{FF2B5EF4-FFF2-40B4-BE49-F238E27FC236}">
                  <a16:creationId xmlns:a16="http://schemas.microsoft.com/office/drawing/2014/main" id="{824BFF8B-6A36-2C3C-41DF-D3371AE77EF2}"/>
                </a:ext>
              </a:extLst>
            </p:cNvPr>
            <p:cNvSpPr/>
            <p:nvPr/>
          </p:nvSpPr>
          <p:spPr>
            <a:xfrm>
              <a:off x="2772645" y="1940719"/>
              <a:ext cx="394415" cy="20679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 name="Rechteck 108">
              <a:extLst>
                <a:ext uri="{FF2B5EF4-FFF2-40B4-BE49-F238E27FC236}">
                  <a16:creationId xmlns:a16="http://schemas.microsoft.com/office/drawing/2014/main" id="{E169ADCB-5FDE-326F-6B3D-C212ECAAD882}"/>
                </a:ext>
              </a:extLst>
            </p:cNvPr>
            <p:cNvSpPr/>
            <p:nvPr/>
          </p:nvSpPr>
          <p:spPr>
            <a:xfrm>
              <a:off x="2772645" y="2192405"/>
              <a:ext cx="156293" cy="20679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 name="Rechteck 109">
              <a:extLst>
                <a:ext uri="{FF2B5EF4-FFF2-40B4-BE49-F238E27FC236}">
                  <a16:creationId xmlns:a16="http://schemas.microsoft.com/office/drawing/2014/main" id="{7EC34872-21BA-96E6-047E-91594F3AD8E5}"/>
                </a:ext>
              </a:extLst>
            </p:cNvPr>
            <p:cNvSpPr/>
            <p:nvPr/>
          </p:nvSpPr>
          <p:spPr>
            <a:xfrm>
              <a:off x="2772646" y="2445953"/>
              <a:ext cx="128190" cy="20679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 name="Rechteck 110">
              <a:extLst>
                <a:ext uri="{FF2B5EF4-FFF2-40B4-BE49-F238E27FC236}">
                  <a16:creationId xmlns:a16="http://schemas.microsoft.com/office/drawing/2014/main" id="{97307FE7-0351-D998-3FA3-3D50BA1F96B6}"/>
                </a:ext>
              </a:extLst>
            </p:cNvPr>
            <p:cNvSpPr/>
            <p:nvPr/>
          </p:nvSpPr>
          <p:spPr>
            <a:xfrm>
              <a:off x="2772646" y="2700896"/>
              <a:ext cx="108667" cy="20679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2" name="Rechteck 111">
              <a:extLst>
                <a:ext uri="{FF2B5EF4-FFF2-40B4-BE49-F238E27FC236}">
                  <a16:creationId xmlns:a16="http://schemas.microsoft.com/office/drawing/2014/main" id="{A7B4EED7-6123-A7ED-8B94-12F8846DB0C2}"/>
                </a:ext>
              </a:extLst>
            </p:cNvPr>
            <p:cNvSpPr/>
            <p:nvPr/>
          </p:nvSpPr>
          <p:spPr>
            <a:xfrm>
              <a:off x="2412206" y="1940719"/>
              <a:ext cx="360438" cy="2067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 name="Rechteck 112">
              <a:extLst>
                <a:ext uri="{FF2B5EF4-FFF2-40B4-BE49-F238E27FC236}">
                  <a16:creationId xmlns:a16="http://schemas.microsoft.com/office/drawing/2014/main" id="{1D0E37FB-865E-8DB4-C0FC-17382A50E180}"/>
                </a:ext>
              </a:extLst>
            </p:cNvPr>
            <p:cNvSpPr/>
            <p:nvPr/>
          </p:nvSpPr>
          <p:spPr>
            <a:xfrm>
              <a:off x="2474118" y="2192405"/>
              <a:ext cx="298525" cy="2067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 name="Rechteck 113">
              <a:extLst>
                <a:ext uri="{FF2B5EF4-FFF2-40B4-BE49-F238E27FC236}">
                  <a16:creationId xmlns:a16="http://schemas.microsoft.com/office/drawing/2014/main" id="{284C6F34-042D-D36E-ED03-C72DFA84D11D}"/>
                </a:ext>
              </a:extLst>
            </p:cNvPr>
            <p:cNvSpPr/>
            <p:nvPr/>
          </p:nvSpPr>
          <p:spPr>
            <a:xfrm>
              <a:off x="2702001" y="2445953"/>
              <a:ext cx="70642" cy="2067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 name="Rechteck 114">
              <a:extLst>
                <a:ext uri="{FF2B5EF4-FFF2-40B4-BE49-F238E27FC236}">
                  <a16:creationId xmlns:a16="http://schemas.microsoft.com/office/drawing/2014/main" id="{CC9A6B67-0BD4-CEC5-BB19-65B5B7CC6FF5}"/>
                </a:ext>
              </a:extLst>
            </p:cNvPr>
            <p:cNvSpPr/>
            <p:nvPr/>
          </p:nvSpPr>
          <p:spPr>
            <a:xfrm>
              <a:off x="2643188" y="2700865"/>
              <a:ext cx="129455" cy="2067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6" name="Textfeld 115">
              <a:extLst>
                <a:ext uri="{FF2B5EF4-FFF2-40B4-BE49-F238E27FC236}">
                  <a16:creationId xmlns:a16="http://schemas.microsoft.com/office/drawing/2014/main" id="{943D7233-EB06-B8EC-465E-19EBE46B2111}"/>
                </a:ext>
              </a:extLst>
            </p:cNvPr>
            <p:cNvSpPr txBox="1"/>
            <p:nvPr/>
          </p:nvSpPr>
          <p:spPr>
            <a:xfrm>
              <a:off x="1895674" y="1982559"/>
              <a:ext cx="479580" cy="123111"/>
            </a:xfrm>
            <a:prstGeom prst="rect">
              <a:avLst/>
            </a:prstGeom>
            <a:noFill/>
          </p:spPr>
          <p:txBody>
            <a:bodyPr wrap="square" lIns="0" tIns="0" rIns="0" bIns="0" rtlCol="0">
              <a:spAutoFit/>
            </a:bodyPr>
            <a:lstStyle/>
            <a:p>
              <a:pPr algn="r"/>
              <a:r>
                <a:rPr lang="de-DE" sz="800" err="1"/>
                <a:t>n</a:t>
              </a:r>
              <a:r>
                <a:rPr lang="de-DE" sz="800"/>
                <a:t>=12/43</a:t>
              </a:r>
            </a:p>
          </p:txBody>
        </p:sp>
        <p:sp>
          <p:nvSpPr>
            <p:cNvPr id="117" name="Textfeld 116">
              <a:extLst>
                <a:ext uri="{FF2B5EF4-FFF2-40B4-BE49-F238E27FC236}">
                  <a16:creationId xmlns:a16="http://schemas.microsoft.com/office/drawing/2014/main" id="{2E50CDE5-CB48-EC67-5CD8-A046F2199229}"/>
                </a:ext>
              </a:extLst>
            </p:cNvPr>
            <p:cNvSpPr txBox="1"/>
            <p:nvPr/>
          </p:nvSpPr>
          <p:spPr>
            <a:xfrm>
              <a:off x="1971200" y="2234245"/>
              <a:ext cx="479580" cy="123111"/>
            </a:xfrm>
            <a:prstGeom prst="rect">
              <a:avLst/>
            </a:prstGeom>
            <a:noFill/>
          </p:spPr>
          <p:txBody>
            <a:bodyPr wrap="square" lIns="0" tIns="0" rIns="0" bIns="0" rtlCol="0">
              <a:spAutoFit/>
            </a:bodyPr>
            <a:lstStyle/>
            <a:p>
              <a:pPr algn="r"/>
              <a:r>
                <a:rPr lang="de-DE" sz="800" err="1"/>
                <a:t>n</a:t>
              </a:r>
              <a:r>
                <a:rPr lang="de-DE" sz="800"/>
                <a:t>=10/43</a:t>
              </a:r>
            </a:p>
          </p:txBody>
        </p:sp>
        <p:sp>
          <p:nvSpPr>
            <p:cNvPr id="118" name="Textfeld 117">
              <a:extLst>
                <a:ext uri="{FF2B5EF4-FFF2-40B4-BE49-F238E27FC236}">
                  <a16:creationId xmlns:a16="http://schemas.microsoft.com/office/drawing/2014/main" id="{9F9E9E71-8442-3171-AB81-8E1DF52392B5}"/>
                </a:ext>
              </a:extLst>
            </p:cNvPr>
            <p:cNvSpPr txBox="1"/>
            <p:nvPr/>
          </p:nvSpPr>
          <p:spPr>
            <a:xfrm>
              <a:off x="2165663" y="2487793"/>
              <a:ext cx="479580" cy="123111"/>
            </a:xfrm>
            <a:prstGeom prst="rect">
              <a:avLst/>
            </a:prstGeom>
            <a:noFill/>
          </p:spPr>
          <p:txBody>
            <a:bodyPr wrap="square" lIns="0" tIns="0" rIns="0" bIns="0" rtlCol="0">
              <a:spAutoFit/>
            </a:bodyPr>
            <a:lstStyle/>
            <a:p>
              <a:pPr algn="r"/>
              <a:r>
                <a:rPr lang="de-DE" sz="800" err="1"/>
                <a:t>n</a:t>
              </a:r>
              <a:r>
                <a:rPr lang="de-DE" sz="800"/>
                <a:t>=2/41</a:t>
              </a:r>
            </a:p>
          </p:txBody>
        </p:sp>
        <p:sp>
          <p:nvSpPr>
            <p:cNvPr id="119" name="Textfeld 118">
              <a:extLst>
                <a:ext uri="{FF2B5EF4-FFF2-40B4-BE49-F238E27FC236}">
                  <a16:creationId xmlns:a16="http://schemas.microsoft.com/office/drawing/2014/main" id="{06002E50-ECCE-2600-7C8B-13DB53098675}"/>
                </a:ext>
              </a:extLst>
            </p:cNvPr>
            <p:cNvSpPr txBox="1"/>
            <p:nvPr/>
          </p:nvSpPr>
          <p:spPr>
            <a:xfrm>
              <a:off x="2121867" y="2742705"/>
              <a:ext cx="479580" cy="123111"/>
            </a:xfrm>
            <a:prstGeom prst="rect">
              <a:avLst/>
            </a:prstGeom>
            <a:noFill/>
          </p:spPr>
          <p:txBody>
            <a:bodyPr wrap="square" lIns="0" tIns="0" rIns="0" bIns="0" rtlCol="0">
              <a:spAutoFit/>
            </a:bodyPr>
            <a:lstStyle/>
            <a:p>
              <a:pPr algn="r"/>
              <a:r>
                <a:rPr lang="de-DE" sz="800" err="1"/>
                <a:t>n</a:t>
              </a:r>
              <a:r>
                <a:rPr lang="de-DE" sz="800"/>
                <a:t>=4/41</a:t>
              </a:r>
            </a:p>
          </p:txBody>
        </p:sp>
        <p:sp>
          <p:nvSpPr>
            <p:cNvPr id="120" name="Textfeld 119">
              <a:extLst>
                <a:ext uri="{FF2B5EF4-FFF2-40B4-BE49-F238E27FC236}">
                  <a16:creationId xmlns:a16="http://schemas.microsoft.com/office/drawing/2014/main" id="{58FF96C4-8556-4845-3966-1CC98B041488}"/>
                </a:ext>
              </a:extLst>
            </p:cNvPr>
            <p:cNvSpPr txBox="1"/>
            <p:nvPr/>
          </p:nvSpPr>
          <p:spPr>
            <a:xfrm>
              <a:off x="2943143" y="2487793"/>
              <a:ext cx="479580" cy="123111"/>
            </a:xfrm>
            <a:prstGeom prst="rect">
              <a:avLst/>
            </a:prstGeom>
            <a:noFill/>
          </p:spPr>
          <p:txBody>
            <a:bodyPr wrap="square" lIns="0" tIns="0" rIns="0" bIns="0" rtlCol="0">
              <a:spAutoFit/>
            </a:bodyPr>
            <a:lstStyle/>
            <a:p>
              <a:r>
                <a:rPr lang="de-DE" sz="800" err="1"/>
                <a:t>n</a:t>
              </a:r>
              <a:r>
                <a:rPr lang="de-DE" sz="800"/>
                <a:t>=4/41</a:t>
              </a:r>
            </a:p>
          </p:txBody>
        </p:sp>
        <p:sp>
          <p:nvSpPr>
            <p:cNvPr id="121" name="Textfeld 120">
              <a:extLst>
                <a:ext uri="{FF2B5EF4-FFF2-40B4-BE49-F238E27FC236}">
                  <a16:creationId xmlns:a16="http://schemas.microsoft.com/office/drawing/2014/main" id="{AEF65D4D-D347-0F0F-DA3C-39AA3F3A0831}"/>
                </a:ext>
              </a:extLst>
            </p:cNvPr>
            <p:cNvSpPr txBox="1"/>
            <p:nvPr/>
          </p:nvSpPr>
          <p:spPr>
            <a:xfrm>
              <a:off x="2967193" y="2234245"/>
              <a:ext cx="479580" cy="123111"/>
            </a:xfrm>
            <a:prstGeom prst="rect">
              <a:avLst/>
            </a:prstGeom>
            <a:noFill/>
          </p:spPr>
          <p:txBody>
            <a:bodyPr wrap="square" lIns="0" tIns="0" rIns="0" bIns="0" rtlCol="0">
              <a:spAutoFit/>
            </a:bodyPr>
            <a:lstStyle/>
            <a:p>
              <a:r>
                <a:rPr lang="de-DE" sz="800" err="1"/>
                <a:t>n</a:t>
              </a:r>
              <a:r>
                <a:rPr lang="de-DE" sz="800"/>
                <a:t>=5/43</a:t>
              </a:r>
            </a:p>
          </p:txBody>
        </p:sp>
        <p:sp>
          <p:nvSpPr>
            <p:cNvPr id="122" name="Textfeld 121">
              <a:extLst>
                <a:ext uri="{FF2B5EF4-FFF2-40B4-BE49-F238E27FC236}">
                  <a16:creationId xmlns:a16="http://schemas.microsoft.com/office/drawing/2014/main" id="{BA232CBF-4080-79E1-8D07-3DE82C5B4798}"/>
                </a:ext>
              </a:extLst>
            </p:cNvPr>
            <p:cNvSpPr txBox="1"/>
            <p:nvPr/>
          </p:nvSpPr>
          <p:spPr>
            <a:xfrm>
              <a:off x="3224366" y="1982559"/>
              <a:ext cx="479580" cy="123111"/>
            </a:xfrm>
            <a:prstGeom prst="rect">
              <a:avLst/>
            </a:prstGeom>
            <a:noFill/>
          </p:spPr>
          <p:txBody>
            <a:bodyPr wrap="square" lIns="0" tIns="0" rIns="0" bIns="0" rtlCol="0">
              <a:spAutoFit/>
            </a:bodyPr>
            <a:lstStyle/>
            <a:p>
              <a:r>
                <a:rPr lang="de-DE" sz="800" err="1"/>
                <a:t>n</a:t>
              </a:r>
              <a:r>
                <a:rPr lang="de-DE" sz="800"/>
                <a:t>=13/43</a:t>
              </a:r>
            </a:p>
          </p:txBody>
        </p:sp>
        <p:sp>
          <p:nvSpPr>
            <p:cNvPr id="125" name="Textfeld 124">
              <a:extLst>
                <a:ext uri="{FF2B5EF4-FFF2-40B4-BE49-F238E27FC236}">
                  <a16:creationId xmlns:a16="http://schemas.microsoft.com/office/drawing/2014/main" id="{3693D97B-E3BA-FC3B-F730-5EC4A1E181EC}"/>
                </a:ext>
              </a:extLst>
            </p:cNvPr>
            <p:cNvSpPr txBox="1"/>
            <p:nvPr/>
          </p:nvSpPr>
          <p:spPr>
            <a:xfrm>
              <a:off x="2943144" y="2742736"/>
              <a:ext cx="479580" cy="123111"/>
            </a:xfrm>
            <a:prstGeom prst="rect">
              <a:avLst/>
            </a:prstGeom>
            <a:noFill/>
          </p:spPr>
          <p:txBody>
            <a:bodyPr wrap="square" lIns="0" tIns="0" rIns="0" bIns="0" rtlCol="0">
              <a:spAutoFit/>
            </a:bodyPr>
            <a:lstStyle/>
            <a:p>
              <a:r>
                <a:rPr lang="de-DE" sz="800" err="1"/>
                <a:t>n</a:t>
              </a:r>
              <a:r>
                <a:rPr lang="de-DE" sz="800"/>
                <a:t>=3/38</a:t>
              </a:r>
            </a:p>
          </p:txBody>
        </p:sp>
      </p:grpSp>
      <p:grpSp>
        <p:nvGrpSpPr>
          <p:cNvPr id="34" name="Gruppieren 33">
            <a:extLst>
              <a:ext uri="{FF2B5EF4-FFF2-40B4-BE49-F238E27FC236}">
                <a16:creationId xmlns:a16="http://schemas.microsoft.com/office/drawing/2014/main" id="{18B69CA9-BEF2-95CA-6B28-C25EAB8AFBE9}"/>
              </a:ext>
            </a:extLst>
          </p:cNvPr>
          <p:cNvGrpSpPr/>
          <p:nvPr/>
        </p:nvGrpSpPr>
        <p:grpSpPr>
          <a:xfrm>
            <a:off x="222524" y="1516915"/>
            <a:ext cx="3969739" cy="1713628"/>
            <a:chOff x="143867" y="1649507"/>
            <a:chExt cx="3969739" cy="1713628"/>
          </a:xfrm>
        </p:grpSpPr>
        <p:cxnSp>
          <p:nvCxnSpPr>
            <p:cNvPr id="3" name="Gerader Verbinder 2">
              <a:extLst>
                <a:ext uri="{FF2B5EF4-FFF2-40B4-BE49-F238E27FC236}">
                  <a16:creationId xmlns:a16="http://schemas.microsoft.com/office/drawing/2014/main" id="{7D7A93DF-EFEC-30F3-8842-F870D4A8A7C4}"/>
                </a:ext>
              </a:extLst>
            </p:cNvPr>
            <p:cNvCxnSpPr>
              <a:cxnSpLocks/>
            </p:cNvCxnSpPr>
            <p:nvPr/>
          </p:nvCxnSpPr>
          <p:spPr>
            <a:xfrm>
              <a:off x="1403350" y="1892300"/>
              <a:ext cx="0" cy="11239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Gerader Verbinder 3">
              <a:extLst>
                <a:ext uri="{FF2B5EF4-FFF2-40B4-BE49-F238E27FC236}">
                  <a16:creationId xmlns:a16="http://schemas.microsoft.com/office/drawing/2014/main" id="{318EBA5B-0A0C-CB7D-5FE6-B1BE6FFF0CD2}"/>
                </a:ext>
              </a:extLst>
            </p:cNvPr>
            <p:cNvCxnSpPr>
              <a:cxnSpLocks/>
            </p:cNvCxnSpPr>
            <p:nvPr/>
          </p:nvCxnSpPr>
          <p:spPr>
            <a:xfrm flipH="1">
              <a:off x="1403350" y="2946400"/>
              <a:ext cx="25781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21BA758B-FFEC-D27B-F15B-5C5635CF4D4E}"/>
                </a:ext>
              </a:extLst>
            </p:cNvPr>
            <p:cNvCxnSpPr>
              <a:cxnSpLocks/>
            </p:cNvCxnSpPr>
            <p:nvPr/>
          </p:nvCxnSpPr>
          <p:spPr>
            <a:xfrm>
              <a:off x="2050256" y="2946400"/>
              <a:ext cx="0" cy="69850"/>
            </a:xfrm>
            <a:prstGeom prst="line">
              <a:avLst/>
            </a:prstGeom>
            <a:ln w="19050"/>
          </p:spPr>
          <p:style>
            <a:lnRef idx="1">
              <a:schemeClr val="dk1"/>
            </a:lnRef>
            <a:fillRef idx="0">
              <a:schemeClr val="dk1"/>
            </a:fillRef>
            <a:effectRef idx="0">
              <a:schemeClr val="dk1"/>
            </a:effectRef>
            <a:fontRef idx="minor">
              <a:schemeClr val="tx1"/>
            </a:fontRef>
          </p:style>
        </p:cxnSp>
        <p:cxnSp>
          <p:nvCxnSpPr>
            <p:cNvPr id="17" name="Gerader Verbinder 16">
              <a:extLst>
                <a:ext uri="{FF2B5EF4-FFF2-40B4-BE49-F238E27FC236}">
                  <a16:creationId xmlns:a16="http://schemas.microsoft.com/office/drawing/2014/main" id="{7DADB5F5-E1AF-FC49-9C39-67D76AE46DAA}"/>
                </a:ext>
              </a:extLst>
            </p:cNvPr>
            <p:cNvCxnSpPr>
              <a:cxnSpLocks/>
            </p:cNvCxnSpPr>
            <p:nvPr/>
          </p:nvCxnSpPr>
          <p:spPr>
            <a:xfrm>
              <a:off x="2693988" y="1892300"/>
              <a:ext cx="0" cy="11239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1270E292-EBAD-DBE0-9B1C-FCB52264F057}"/>
                </a:ext>
              </a:extLst>
            </p:cNvPr>
            <p:cNvCxnSpPr>
              <a:cxnSpLocks/>
            </p:cNvCxnSpPr>
            <p:nvPr/>
          </p:nvCxnSpPr>
          <p:spPr>
            <a:xfrm>
              <a:off x="3338512" y="2946400"/>
              <a:ext cx="0" cy="69850"/>
            </a:xfrm>
            <a:prstGeom prst="line">
              <a:avLst/>
            </a:prstGeom>
            <a:ln w="19050"/>
          </p:spPr>
          <p:style>
            <a:lnRef idx="1">
              <a:schemeClr val="dk1"/>
            </a:lnRef>
            <a:fillRef idx="0">
              <a:schemeClr val="dk1"/>
            </a:fillRef>
            <a:effectRef idx="0">
              <a:schemeClr val="dk1"/>
            </a:effectRef>
            <a:fontRef idx="minor">
              <a:schemeClr val="tx1"/>
            </a:fontRef>
          </p:style>
        </p:cxnSp>
        <p:cxnSp>
          <p:nvCxnSpPr>
            <p:cNvPr id="21" name="Gerader Verbinder 20">
              <a:extLst>
                <a:ext uri="{FF2B5EF4-FFF2-40B4-BE49-F238E27FC236}">
                  <a16:creationId xmlns:a16="http://schemas.microsoft.com/office/drawing/2014/main" id="{397DD60C-466C-120E-B34D-C3B1410A5EBA}"/>
                </a:ext>
              </a:extLst>
            </p:cNvPr>
            <p:cNvCxnSpPr>
              <a:cxnSpLocks/>
            </p:cNvCxnSpPr>
            <p:nvPr/>
          </p:nvCxnSpPr>
          <p:spPr>
            <a:xfrm>
              <a:off x="3981449" y="2946400"/>
              <a:ext cx="0" cy="69850"/>
            </a:xfrm>
            <a:prstGeom prst="line">
              <a:avLst/>
            </a:prstGeom>
            <a:ln w="19050"/>
          </p:spPr>
          <p:style>
            <a:lnRef idx="1">
              <a:schemeClr val="dk1"/>
            </a:lnRef>
            <a:fillRef idx="0">
              <a:schemeClr val="dk1"/>
            </a:fillRef>
            <a:effectRef idx="0">
              <a:schemeClr val="dk1"/>
            </a:effectRef>
            <a:fontRef idx="minor">
              <a:schemeClr val="tx1"/>
            </a:fontRef>
          </p:style>
        </p:cxnSp>
        <p:sp>
          <p:nvSpPr>
            <p:cNvPr id="22" name="Textfeld 21">
              <a:extLst>
                <a:ext uri="{FF2B5EF4-FFF2-40B4-BE49-F238E27FC236}">
                  <a16:creationId xmlns:a16="http://schemas.microsoft.com/office/drawing/2014/main" id="{2BD2819D-C344-E46C-8124-12FCCF305069}"/>
                </a:ext>
              </a:extLst>
            </p:cNvPr>
            <p:cNvSpPr txBox="1"/>
            <p:nvPr/>
          </p:nvSpPr>
          <p:spPr>
            <a:xfrm>
              <a:off x="1275160" y="3010406"/>
              <a:ext cx="259555" cy="153888"/>
            </a:xfrm>
            <a:prstGeom prst="rect">
              <a:avLst/>
            </a:prstGeom>
            <a:noFill/>
          </p:spPr>
          <p:txBody>
            <a:bodyPr wrap="square" lIns="0" tIns="0" rIns="0" bIns="0" rtlCol="0">
              <a:spAutoFit/>
            </a:bodyPr>
            <a:lstStyle/>
            <a:p>
              <a:pPr algn="ctr"/>
              <a:r>
                <a:rPr lang="de-DE" sz="1000"/>
                <a:t>100</a:t>
              </a:r>
            </a:p>
          </p:txBody>
        </p:sp>
        <p:sp>
          <p:nvSpPr>
            <p:cNvPr id="23" name="Textfeld 22">
              <a:extLst>
                <a:ext uri="{FF2B5EF4-FFF2-40B4-BE49-F238E27FC236}">
                  <a16:creationId xmlns:a16="http://schemas.microsoft.com/office/drawing/2014/main" id="{E32DF939-6176-7F0C-54B3-A4C556487F6E}"/>
                </a:ext>
              </a:extLst>
            </p:cNvPr>
            <p:cNvSpPr txBox="1"/>
            <p:nvPr/>
          </p:nvSpPr>
          <p:spPr>
            <a:xfrm>
              <a:off x="1919883" y="3010406"/>
              <a:ext cx="259555" cy="153888"/>
            </a:xfrm>
            <a:prstGeom prst="rect">
              <a:avLst/>
            </a:prstGeom>
            <a:noFill/>
          </p:spPr>
          <p:txBody>
            <a:bodyPr wrap="square" lIns="0" tIns="0" rIns="0" bIns="0" rtlCol="0">
              <a:spAutoFit/>
            </a:bodyPr>
            <a:lstStyle/>
            <a:p>
              <a:pPr algn="ctr"/>
              <a:r>
                <a:rPr lang="de-DE" sz="1000"/>
                <a:t>50</a:t>
              </a:r>
            </a:p>
          </p:txBody>
        </p:sp>
        <p:sp>
          <p:nvSpPr>
            <p:cNvPr id="24" name="Textfeld 23">
              <a:extLst>
                <a:ext uri="{FF2B5EF4-FFF2-40B4-BE49-F238E27FC236}">
                  <a16:creationId xmlns:a16="http://schemas.microsoft.com/office/drawing/2014/main" id="{E6FE1144-38C7-8068-9A0E-08B456B36074}"/>
                </a:ext>
              </a:extLst>
            </p:cNvPr>
            <p:cNvSpPr txBox="1"/>
            <p:nvPr/>
          </p:nvSpPr>
          <p:spPr>
            <a:xfrm>
              <a:off x="2564606" y="3010406"/>
              <a:ext cx="259555" cy="153888"/>
            </a:xfrm>
            <a:prstGeom prst="rect">
              <a:avLst/>
            </a:prstGeom>
            <a:noFill/>
          </p:spPr>
          <p:txBody>
            <a:bodyPr wrap="square" lIns="0" tIns="0" rIns="0" bIns="0" rtlCol="0">
              <a:spAutoFit/>
            </a:bodyPr>
            <a:lstStyle/>
            <a:p>
              <a:pPr algn="ctr"/>
              <a:r>
                <a:rPr lang="de-DE" sz="1000"/>
                <a:t>0</a:t>
              </a:r>
            </a:p>
          </p:txBody>
        </p:sp>
        <p:sp>
          <p:nvSpPr>
            <p:cNvPr id="25" name="Textfeld 24">
              <a:extLst>
                <a:ext uri="{FF2B5EF4-FFF2-40B4-BE49-F238E27FC236}">
                  <a16:creationId xmlns:a16="http://schemas.microsoft.com/office/drawing/2014/main" id="{1E04676C-E63E-4678-C9DD-CE77E075D28C}"/>
                </a:ext>
              </a:extLst>
            </p:cNvPr>
            <p:cNvSpPr txBox="1"/>
            <p:nvPr/>
          </p:nvSpPr>
          <p:spPr>
            <a:xfrm>
              <a:off x="3209329" y="3010406"/>
              <a:ext cx="259555" cy="153888"/>
            </a:xfrm>
            <a:prstGeom prst="rect">
              <a:avLst/>
            </a:prstGeom>
            <a:noFill/>
          </p:spPr>
          <p:txBody>
            <a:bodyPr wrap="square" lIns="0" tIns="0" rIns="0" bIns="0" rtlCol="0">
              <a:spAutoFit/>
            </a:bodyPr>
            <a:lstStyle/>
            <a:p>
              <a:pPr algn="ctr"/>
              <a:r>
                <a:rPr lang="de-DE" sz="1000"/>
                <a:t>50</a:t>
              </a:r>
            </a:p>
          </p:txBody>
        </p:sp>
        <p:sp>
          <p:nvSpPr>
            <p:cNvPr id="26" name="Textfeld 25">
              <a:extLst>
                <a:ext uri="{FF2B5EF4-FFF2-40B4-BE49-F238E27FC236}">
                  <a16:creationId xmlns:a16="http://schemas.microsoft.com/office/drawing/2014/main" id="{300D5ADC-85BB-66D2-36CF-C29CED8C5ADB}"/>
                </a:ext>
              </a:extLst>
            </p:cNvPr>
            <p:cNvSpPr txBox="1"/>
            <p:nvPr/>
          </p:nvSpPr>
          <p:spPr>
            <a:xfrm>
              <a:off x="3854051" y="3010406"/>
              <a:ext cx="259555" cy="153888"/>
            </a:xfrm>
            <a:prstGeom prst="rect">
              <a:avLst/>
            </a:prstGeom>
            <a:noFill/>
          </p:spPr>
          <p:txBody>
            <a:bodyPr wrap="square" lIns="0" tIns="0" rIns="0" bIns="0" rtlCol="0">
              <a:spAutoFit/>
            </a:bodyPr>
            <a:lstStyle/>
            <a:p>
              <a:pPr algn="ctr"/>
              <a:r>
                <a:rPr lang="de-DE" sz="1000"/>
                <a:t>100</a:t>
              </a:r>
            </a:p>
          </p:txBody>
        </p:sp>
        <p:sp>
          <p:nvSpPr>
            <p:cNvPr id="27" name="Textfeld 26">
              <a:extLst>
                <a:ext uri="{FF2B5EF4-FFF2-40B4-BE49-F238E27FC236}">
                  <a16:creationId xmlns:a16="http://schemas.microsoft.com/office/drawing/2014/main" id="{79AF55F3-C294-E039-957E-25E47F706210}"/>
                </a:ext>
              </a:extLst>
            </p:cNvPr>
            <p:cNvSpPr txBox="1"/>
            <p:nvPr/>
          </p:nvSpPr>
          <p:spPr>
            <a:xfrm>
              <a:off x="2136824" y="3209247"/>
              <a:ext cx="1111152" cy="153888"/>
            </a:xfrm>
            <a:prstGeom prst="rect">
              <a:avLst/>
            </a:prstGeom>
            <a:noFill/>
          </p:spPr>
          <p:txBody>
            <a:bodyPr wrap="square" lIns="0" tIns="0" rIns="0" bIns="0" rtlCol="0">
              <a:spAutoFit/>
            </a:bodyPr>
            <a:lstStyle/>
            <a:p>
              <a:pPr algn="ctr"/>
              <a:r>
                <a:rPr lang="de-DE" sz="1000" b="1"/>
                <a:t>Any grade AE, %</a:t>
              </a:r>
            </a:p>
          </p:txBody>
        </p:sp>
        <p:sp>
          <p:nvSpPr>
            <p:cNvPr id="29" name="Textfeld 28">
              <a:extLst>
                <a:ext uri="{FF2B5EF4-FFF2-40B4-BE49-F238E27FC236}">
                  <a16:creationId xmlns:a16="http://schemas.microsoft.com/office/drawing/2014/main" id="{7B32686C-9B95-2F68-65DE-64DC53499B80}"/>
                </a:ext>
              </a:extLst>
            </p:cNvPr>
            <p:cNvSpPr txBox="1"/>
            <p:nvPr/>
          </p:nvSpPr>
          <p:spPr>
            <a:xfrm>
              <a:off x="2139206" y="1649507"/>
              <a:ext cx="1111152" cy="184666"/>
            </a:xfrm>
            <a:prstGeom prst="rect">
              <a:avLst/>
            </a:prstGeom>
            <a:noFill/>
          </p:spPr>
          <p:txBody>
            <a:bodyPr wrap="square" lIns="0" tIns="0" rIns="0" bIns="0" rtlCol="0">
              <a:spAutoFit/>
            </a:bodyPr>
            <a:lstStyle/>
            <a:p>
              <a:pPr algn="ctr"/>
              <a:r>
                <a:rPr lang="de-DE" sz="1200" b="1" err="1"/>
                <a:t>Arthralgia</a:t>
              </a:r>
              <a:endParaRPr lang="de-DE" sz="1200" b="1"/>
            </a:p>
          </p:txBody>
        </p:sp>
        <p:sp>
          <p:nvSpPr>
            <p:cNvPr id="30" name="Textfeld 29">
              <a:extLst>
                <a:ext uri="{FF2B5EF4-FFF2-40B4-BE49-F238E27FC236}">
                  <a16:creationId xmlns:a16="http://schemas.microsoft.com/office/drawing/2014/main" id="{C2D8AF40-4465-0F13-D238-F6BA6225BC34}"/>
                </a:ext>
              </a:extLst>
            </p:cNvPr>
            <p:cNvSpPr txBox="1"/>
            <p:nvPr/>
          </p:nvSpPr>
          <p:spPr>
            <a:xfrm>
              <a:off x="277314" y="1972132"/>
              <a:ext cx="1111152" cy="123111"/>
            </a:xfrm>
            <a:prstGeom prst="rect">
              <a:avLst/>
            </a:prstGeom>
            <a:noFill/>
          </p:spPr>
          <p:txBody>
            <a:bodyPr wrap="square" lIns="0" tIns="0" rIns="0" bIns="0" rtlCol="0">
              <a:spAutoFit/>
            </a:bodyPr>
            <a:lstStyle/>
            <a:p>
              <a:pPr algn="r"/>
              <a:r>
                <a:rPr lang="de-DE" sz="800" err="1"/>
                <a:t>Pre-randomization</a:t>
              </a:r>
              <a:endParaRPr lang="de-DE" sz="800"/>
            </a:p>
          </p:txBody>
        </p:sp>
        <p:sp>
          <p:nvSpPr>
            <p:cNvPr id="31" name="Textfeld 30">
              <a:extLst>
                <a:ext uri="{FF2B5EF4-FFF2-40B4-BE49-F238E27FC236}">
                  <a16:creationId xmlns:a16="http://schemas.microsoft.com/office/drawing/2014/main" id="{CB1D759E-BDA0-789B-222B-CFE6487D0FA0}"/>
                </a:ext>
              </a:extLst>
            </p:cNvPr>
            <p:cNvSpPr txBox="1"/>
            <p:nvPr/>
          </p:nvSpPr>
          <p:spPr>
            <a:xfrm>
              <a:off x="143867" y="2227411"/>
              <a:ext cx="1244599" cy="123111"/>
            </a:xfrm>
            <a:prstGeom prst="rect">
              <a:avLst/>
            </a:prstGeom>
            <a:noFill/>
          </p:spPr>
          <p:txBody>
            <a:bodyPr wrap="square" lIns="0" tIns="0" rIns="0" bIns="0" rtlCol="0">
              <a:spAutoFit/>
            </a:bodyPr>
            <a:lstStyle/>
            <a:p>
              <a:pPr algn="r"/>
              <a:r>
                <a:rPr lang="de-DE" sz="800"/>
                <a:t> 1 </a:t>
              </a:r>
              <a:r>
                <a:rPr lang="de-DE" sz="800" err="1"/>
                <a:t>yr</a:t>
              </a:r>
              <a:r>
                <a:rPr lang="de-DE" sz="800"/>
                <a:t> post-</a:t>
              </a:r>
              <a:r>
                <a:rPr lang="de-DE" sz="800" err="1"/>
                <a:t>randomization</a:t>
              </a:r>
              <a:endParaRPr lang="de-DE" sz="800"/>
            </a:p>
          </p:txBody>
        </p:sp>
        <p:sp>
          <p:nvSpPr>
            <p:cNvPr id="32" name="Textfeld 31">
              <a:extLst>
                <a:ext uri="{FF2B5EF4-FFF2-40B4-BE49-F238E27FC236}">
                  <a16:creationId xmlns:a16="http://schemas.microsoft.com/office/drawing/2014/main" id="{F454A134-AD4F-EFCB-1737-86B62CC5F303}"/>
                </a:ext>
              </a:extLst>
            </p:cNvPr>
            <p:cNvSpPr txBox="1"/>
            <p:nvPr/>
          </p:nvSpPr>
          <p:spPr>
            <a:xfrm>
              <a:off x="143867" y="2482690"/>
              <a:ext cx="1244599" cy="123111"/>
            </a:xfrm>
            <a:prstGeom prst="rect">
              <a:avLst/>
            </a:prstGeom>
            <a:noFill/>
          </p:spPr>
          <p:txBody>
            <a:bodyPr wrap="square" lIns="0" tIns="0" rIns="0" bIns="0" rtlCol="0" anchor="t">
              <a:spAutoFit/>
            </a:bodyPr>
            <a:lstStyle/>
            <a:p>
              <a:pPr algn="r"/>
              <a:r>
                <a:rPr lang="de-DE" sz="800"/>
                <a:t> 2 </a:t>
              </a:r>
              <a:r>
                <a:rPr lang="de-DE" sz="800" err="1"/>
                <a:t>yrs</a:t>
              </a:r>
              <a:r>
                <a:rPr lang="de-DE" sz="800"/>
                <a:t> post-</a:t>
              </a:r>
              <a:r>
                <a:rPr lang="de-DE" sz="800" err="1"/>
                <a:t>randomization</a:t>
              </a:r>
              <a:endParaRPr lang="de-DE" sz="800"/>
            </a:p>
          </p:txBody>
        </p:sp>
        <p:sp>
          <p:nvSpPr>
            <p:cNvPr id="33" name="Textfeld 32">
              <a:extLst>
                <a:ext uri="{FF2B5EF4-FFF2-40B4-BE49-F238E27FC236}">
                  <a16:creationId xmlns:a16="http://schemas.microsoft.com/office/drawing/2014/main" id="{085BF46C-1CED-24F7-93EB-24D5C38069D7}"/>
                </a:ext>
              </a:extLst>
            </p:cNvPr>
            <p:cNvSpPr txBox="1"/>
            <p:nvPr/>
          </p:nvSpPr>
          <p:spPr>
            <a:xfrm>
              <a:off x="143867" y="2737969"/>
              <a:ext cx="1244599" cy="123111"/>
            </a:xfrm>
            <a:prstGeom prst="rect">
              <a:avLst/>
            </a:prstGeom>
            <a:noFill/>
          </p:spPr>
          <p:txBody>
            <a:bodyPr wrap="square" lIns="0" tIns="0" rIns="0" bIns="0" rtlCol="0" anchor="t">
              <a:spAutoFit/>
            </a:bodyPr>
            <a:lstStyle/>
            <a:p>
              <a:pPr algn="r"/>
              <a:r>
                <a:rPr lang="de-DE" sz="800"/>
                <a:t> 3 </a:t>
              </a:r>
              <a:r>
                <a:rPr lang="de-DE" sz="800" err="1"/>
                <a:t>yrs</a:t>
              </a:r>
              <a:r>
                <a:rPr lang="de-DE" sz="800"/>
                <a:t> post-</a:t>
              </a:r>
              <a:r>
                <a:rPr lang="de-DE" sz="800" err="1"/>
                <a:t>randomization</a:t>
              </a:r>
              <a:endParaRPr lang="de-DE" sz="800"/>
            </a:p>
          </p:txBody>
        </p:sp>
      </p:grpSp>
      <p:sp>
        <p:nvSpPr>
          <p:cNvPr id="128" name="Rechteck 127">
            <a:extLst>
              <a:ext uri="{FF2B5EF4-FFF2-40B4-BE49-F238E27FC236}">
                <a16:creationId xmlns:a16="http://schemas.microsoft.com/office/drawing/2014/main" id="{520C848D-DFCB-4FD7-8494-83B2A400C5C4}"/>
              </a:ext>
            </a:extLst>
          </p:cNvPr>
          <p:cNvSpPr/>
          <p:nvPr/>
        </p:nvSpPr>
        <p:spPr>
          <a:xfrm>
            <a:off x="6587409" y="1804604"/>
            <a:ext cx="180104" cy="20679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9" name="Rechteck 128">
            <a:extLst>
              <a:ext uri="{FF2B5EF4-FFF2-40B4-BE49-F238E27FC236}">
                <a16:creationId xmlns:a16="http://schemas.microsoft.com/office/drawing/2014/main" id="{2924943F-4612-D98C-DFBC-4F1D7CB0BF60}"/>
              </a:ext>
            </a:extLst>
          </p:cNvPr>
          <p:cNvSpPr/>
          <p:nvPr/>
        </p:nvSpPr>
        <p:spPr>
          <a:xfrm>
            <a:off x="6587409" y="2056290"/>
            <a:ext cx="25200" cy="20679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0" name="Rechteck 129">
            <a:extLst>
              <a:ext uri="{FF2B5EF4-FFF2-40B4-BE49-F238E27FC236}">
                <a16:creationId xmlns:a16="http://schemas.microsoft.com/office/drawing/2014/main" id="{6A1DF850-8CAE-44F0-1FBF-CBA45A5B3DD4}"/>
              </a:ext>
            </a:extLst>
          </p:cNvPr>
          <p:cNvSpPr/>
          <p:nvPr/>
        </p:nvSpPr>
        <p:spPr>
          <a:xfrm>
            <a:off x="6587410" y="2309838"/>
            <a:ext cx="25200" cy="20679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1" name="Rechteck 130">
            <a:extLst>
              <a:ext uri="{FF2B5EF4-FFF2-40B4-BE49-F238E27FC236}">
                <a16:creationId xmlns:a16="http://schemas.microsoft.com/office/drawing/2014/main" id="{4C7B117C-C78E-9654-4DB6-2834DF09B7CA}"/>
              </a:ext>
            </a:extLst>
          </p:cNvPr>
          <p:cNvSpPr/>
          <p:nvPr/>
        </p:nvSpPr>
        <p:spPr>
          <a:xfrm>
            <a:off x="6587409" y="2564781"/>
            <a:ext cx="104075" cy="20679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2" name="Rechteck 131">
            <a:extLst>
              <a:ext uri="{FF2B5EF4-FFF2-40B4-BE49-F238E27FC236}">
                <a16:creationId xmlns:a16="http://schemas.microsoft.com/office/drawing/2014/main" id="{FDDAA768-F5B7-783F-9FBB-D8042097FE2D}"/>
              </a:ext>
            </a:extLst>
          </p:cNvPr>
          <p:cNvSpPr/>
          <p:nvPr/>
        </p:nvSpPr>
        <p:spPr>
          <a:xfrm>
            <a:off x="6312693" y="1804604"/>
            <a:ext cx="274713" cy="2067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3" name="Rechteck 132">
            <a:extLst>
              <a:ext uri="{FF2B5EF4-FFF2-40B4-BE49-F238E27FC236}">
                <a16:creationId xmlns:a16="http://schemas.microsoft.com/office/drawing/2014/main" id="{8E99A5A7-ED40-59C2-12FF-87366FD41B5D}"/>
              </a:ext>
            </a:extLst>
          </p:cNvPr>
          <p:cNvSpPr/>
          <p:nvPr/>
        </p:nvSpPr>
        <p:spPr>
          <a:xfrm>
            <a:off x="6496050" y="2056290"/>
            <a:ext cx="87496" cy="2067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4" name="Rechteck 133">
            <a:extLst>
              <a:ext uri="{FF2B5EF4-FFF2-40B4-BE49-F238E27FC236}">
                <a16:creationId xmlns:a16="http://schemas.microsoft.com/office/drawing/2014/main" id="{F1EFFB32-306B-358F-D213-A138671B1D56}"/>
              </a:ext>
            </a:extLst>
          </p:cNvPr>
          <p:cNvSpPr/>
          <p:nvPr/>
        </p:nvSpPr>
        <p:spPr>
          <a:xfrm>
            <a:off x="6458725" y="2309838"/>
            <a:ext cx="128681" cy="2067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5" name="Rechteck 134">
            <a:extLst>
              <a:ext uri="{FF2B5EF4-FFF2-40B4-BE49-F238E27FC236}">
                <a16:creationId xmlns:a16="http://schemas.microsoft.com/office/drawing/2014/main" id="{B41B456F-9368-036E-05AF-015B48FE3C70}"/>
              </a:ext>
            </a:extLst>
          </p:cNvPr>
          <p:cNvSpPr/>
          <p:nvPr/>
        </p:nvSpPr>
        <p:spPr>
          <a:xfrm>
            <a:off x="6522244" y="2564750"/>
            <a:ext cx="65162" cy="2067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6" name="Textfeld 135">
            <a:extLst>
              <a:ext uri="{FF2B5EF4-FFF2-40B4-BE49-F238E27FC236}">
                <a16:creationId xmlns:a16="http://schemas.microsoft.com/office/drawing/2014/main" id="{7A9AEBBF-A30B-4766-1B10-806694B0385E}"/>
              </a:ext>
            </a:extLst>
          </p:cNvPr>
          <p:cNvSpPr txBox="1"/>
          <p:nvPr/>
        </p:nvSpPr>
        <p:spPr>
          <a:xfrm>
            <a:off x="5743775" y="1846444"/>
            <a:ext cx="479580" cy="123111"/>
          </a:xfrm>
          <a:prstGeom prst="rect">
            <a:avLst/>
          </a:prstGeom>
          <a:noFill/>
        </p:spPr>
        <p:txBody>
          <a:bodyPr wrap="square" lIns="0" tIns="0" rIns="0" bIns="0" rtlCol="0">
            <a:spAutoFit/>
          </a:bodyPr>
          <a:lstStyle/>
          <a:p>
            <a:pPr algn="r"/>
            <a:r>
              <a:rPr lang="de-DE" sz="800" err="1"/>
              <a:t>n</a:t>
            </a:r>
            <a:r>
              <a:rPr lang="de-DE" sz="800"/>
              <a:t>=9/43</a:t>
            </a:r>
          </a:p>
        </p:txBody>
      </p:sp>
      <p:sp>
        <p:nvSpPr>
          <p:cNvPr id="137" name="Textfeld 136">
            <a:extLst>
              <a:ext uri="{FF2B5EF4-FFF2-40B4-BE49-F238E27FC236}">
                <a16:creationId xmlns:a16="http://schemas.microsoft.com/office/drawing/2014/main" id="{0F83E749-943D-1ED6-B8DE-7088957F7ED3}"/>
              </a:ext>
            </a:extLst>
          </p:cNvPr>
          <p:cNvSpPr txBox="1"/>
          <p:nvPr/>
        </p:nvSpPr>
        <p:spPr>
          <a:xfrm>
            <a:off x="5936630" y="2098130"/>
            <a:ext cx="479580" cy="123111"/>
          </a:xfrm>
          <a:prstGeom prst="rect">
            <a:avLst/>
          </a:prstGeom>
          <a:noFill/>
        </p:spPr>
        <p:txBody>
          <a:bodyPr wrap="square" lIns="0" tIns="0" rIns="0" bIns="0" rtlCol="0">
            <a:spAutoFit/>
          </a:bodyPr>
          <a:lstStyle/>
          <a:p>
            <a:pPr algn="r"/>
            <a:r>
              <a:rPr lang="de-DE" sz="800" err="1"/>
              <a:t>n</a:t>
            </a:r>
            <a:r>
              <a:rPr lang="de-DE" sz="800"/>
              <a:t>=3/43</a:t>
            </a:r>
          </a:p>
        </p:txBody>
      </p:sp>
      <p:sp>
        <p:nvSpPr>
          <p:cNvPr id="138" name="Textfeld 137">
            <a:extLst>
              <a:ext uri="{FF2B5EF4-FFF2-40B4-BE49-F238E27FC236}">
                <a16:creationId xmlns:a16="http://schemas.microsoft.com/office/drawing/2014/main" id="{70CF3419-12CA-A6B3-BF82-6C4DB8EEC3C8}"/>
              </a:ext>
            </a:extLst>
          </p:cNvPr>
          <p:cNvSpPr txBox="1"/>
          <p:nvPr/>
        </p:nvSpPr>
        <p:spPr>
          <a:xfrm>
            <a:off x="5925683" y="2351678"/>
            <a:ext cx="479580" cy="123111"/>
          </a:xfrm>
          <a:prstGeom prst="rect">
            <a:avLst/>
          </a:prstGeom>
          <a:noFill/>
        </p:spPr>
        <p:txBody>
          <a:bodyPr wrap="square" lIns="0" tIns="0" rIns="0" bIns="0" rtlCol="0">
            <a:spAutoFit/>
          </a:bodyPr>
          <a:lstStyle/>
          <a:p>
            <a:pPr algn="r"/>
            <a:r>
              <a:rPr lang="de-DE" sz="800" err="1"/>
              <a:t>n</a:t>
            </a:r>
            <a:r>
              <a:rPr lang="de-DE" sz="800"/>
              <a:t>=4/41</a:t>
            </a:r>
          </a:p>
        </p:txBody>
      </p:sp>
      <p:sp>
        <p:nvSpPr>
          <p:cNvPr id="139" name="Textfeld 138">
            <a:extLst>
              <a:ext uri="{FF2B5EF4-FFF2-40B4-BE49-F238E27FC236}">
                <a16:creationId xmlns:a16="http://schemas.microsoft.com/office/drawing/2014/main" id="{2B3E2EC5-EA89-C970-27D0-DD5C0019B522}"/>
              </a:ext>
            </a:extLst>
          </p:cNvPr>
          <p:cNvSpPr txBox="1"/>
          <p:nvPr/>
        </p:nvSpPr>
        <p:spPr>
          <a:xfrm>
            <a:off x="5936630" y="2606590"/>
            <a:ext cx="479580" cy="123111"/>
          </a:xfrm>
          <a:prstGeom prst="rect">
            <a:avLst/>
          </a:prstGeom>
          <a:noFill/>
        </p:spPr>
        <p:txBody>
          <a:bodyPr wrap="square" lIns="0" tIns="0" rIns="0" bIns="0" rtlCol="0">
            <a:spAutoFit/>
          </a:bodyPr>
          <a:lstStyle/>
          <a:p>
            <a:pPr algn="r"/>
            <a:r>
              <a:rPr lang="de-DE" sz="800" err="1"/>
              <a:t>n</a:t>
            </a:r>
            <a:r>
              <a:rPr lang="de-DE" sz="800"/>
              <a:t>=2/41</a:t>
            </a:r>
          </a:p>
        </p:txBody>
      </p:sp>
      <p:sp>
        <p:nvSpPr>
          <p:cNvPr id="140" name="Textfeld 139">
            <a:extLst>
              <a:ext uri="{FF2B5EF4-FFF2-40B4-BE49-F238E27FC236}">
                <a16:creationId xmlns:a16="http://schemas.microsoft.com/office/drawing/2014/main" id="{0E7EE8D0-DFA5-F3BF-9ABE-4A7918A17417}"/>
              </a:ext>
            </a:extLst>
          </p:cNvPr>
          <p:cNvSpPr txBox="1"/>
          <p:nvPr/>
        </p:nvSpPr>
        <p:spPr>
          <a:xfrm>
            <a:off x="6757906" y="2351678"/>
            <a:ext cx="479580" cy="123111"/>
          </a:xfrm>
          <a:prstGeom prst="rect">
            <a:avLst/>
          </a:prstGeom>
          <a:noFill/>
        </p:spPr>
        <p:txBody>
          <a:bodyPr wrap="square" lIns="0" tIns="0" rIns="0" bIns="0" rtlCol="0">
            <a:spAutoFit/>
          </a:bodyPr>
          <a:lstStyle/>
          <a:p>
            <a:r>
              <a:rPr lang="de-DE" sz="800" err="1"/>
              <a:t>n</a:t>
            </a:r>
            <a:r>
              <a:rPr lang="de-DE" sz="800"/>
              <a:t>=1/41</a:t>
            </a:r>
          </a:p>
        </p:txBody>
      </p:sp>
      <p:sp>
        <p:nvSpPr>
          <p:cNvPr id="141" name="Textfeld 140">
            <a:extLst>
              <a:ext uri="{FF2B5EF4-FFF2-40B4-BE49-F238E27FC236}">
                <a16:creationId xmlns:a16="http://schemas.microsoft.com/office/drawing/2014/main" id="{16C32468-EB32-E3FD-7425-31C5DE627C80}"/>
              </a:ext>
            </a:extLst>
          </p:cNvPr>
          <p:cNvSpPr txBox="1"/>
          <p:nvPr/>
        </p:nvSpPr>
        <p:spPr>
          <a:xfrm>
            <a:off x="6781956" y="2098130"/>
            <a:ext cx="479580" cy="123111"/>
          </a:xfrm>
          <a:prstGeom prst="rect">
            <a:avLst/>
          </a:prstGeom>
          <a:noFill/>
        </p:spPr>
        <p:txBody>
          <a:bodyPr wrap="square" lIns="0" tIns="0" rIns="0" bIns="0" rtlCol="0">
            <a:spAutoFit/>
          </a:bodyPr>
          <a:lstStyle/>
          <a:p>
            <a:r>
              <a:rPr lang="de-DE" sz="800" err="1"/>
              <a:t>n</a:t>
            </a:r>
            <a:r>
              <a:rPr lang="de-DE" sz="800"/>
              <a:t>=1/43</a:t>
            </a:r>
          </a:p>
        </p:txBody>
      </p:sp>
      <p:sp>
        <p:nvSpPr>
          <p:cNvPr id="142" name="Textfeld 141">
            <a:extLst>
              <a:ext uri="{FF2B5EF4-FFF2-40B4-BE49-F238E27FC236}">
                <a16:creationId xmlns:a16="http://schemas.microsoft.com/office/drawing/2014/main" id="{28E3E150-A990-285F-0B18-C4CE8B8EC36D}"/>
              </a:ext>
            </a:extLst>
          </p:cNvPr>
          <p:cNvSpPr txBox="1"/>
          <p:nvPr/>
        </p:nvSpPr>
        <p:spPr>
          <a:xfrm>
            <a:off x="6863765" y="1846444"/>
            <a:ext cx="479580" cy="123111"/>
          </a:xfrm>
          <a:prstGeom prst="rect">
            <a:avLst/>
          </a:prstGeom>
          <a:noFill/>
        </p:spPr>
        <p:txBody>
          <a:bodyPr wrap="square" lIns="0" tIns="0" rIns="0" bIns="0" rtlCol="0">
            <a:spAutoFit/>
          </a:bodyPr>
          <a:lstStyle/>
          <a:p>
            <a:r>
              <a:rPr lang="de-DE" sz="800" err="1"/>
              <a:t>n</a:t>
            </a:r>
            <a:r>
              <a:rPr lang="de-DE" sz="800"/>
              <a:t>=6/43</a:t>
            </a:r>
          </a:p>
        </p:txBody>
      </p:sp>
      <p:sp>
        <p:nvSpPr>
          <p:cNvPr id="143" name="Textfeld 142">
            <a:extLst>
              <a:ext uri="{FF2B5EF4-FFF2-40B4-BE49-F238E27FC236}">
                <a16:creationId xmlns:a16="http://schemas.microsoft.com/office/drawing/2014/main" id="{9063DC79-EB13-8539-5222-86C956A2C366}"/>
              </a:ext>
            </a:extLst>
          </p:cNvPr>
          <p:cNvSpPr txBox="1"/>
          <p:nvPr/>
        </p:nvSpPr>
        <p:spPr>
          <a:xfrm>
            <a:off x="6757907" y="2606621"/>
            <a:ext cx="479580" cy="123111"/>
          </a:xfrm>
          <a:prstGeom prst="rect">
            <a:avLst/>
          </a:prstGeom>
          <a:noFill/>
        </p:spPr>
        <p:txBody>
          <a:bodyPr wrap="square" lIns="0" tIns="0" rIns="0" bIns="0" rtlCol="0">
            <a:spAutoFit/>
          </a:bodyPr>
          <a:lstStyle/>
          <a:p>
            <a:r>
              <a:rPr lang="de-DE" sz="800" err="1"/>
              <a:t>n</a:t>
            </a:r>
            <a:r>
              <a:rPr lang="de-DE" sz="800"/>
              <a:t>=3/38</a:t>
            </a:r>
          </a:p>
        </p:txBody>
      </p:sp>
      <p:grpSp>
        <p:nvGrpSpPr>
          <p:cNvPr id="36" name="Gruppieren 35">
            <a:extLst>
              <a:ext uri="{FF2B5EF4-FFF2-40B4-BE49-F238E27FC236}">
                <a16:creationId xmlns:a16="http://schemas.microsoft.com/office/drawing/2014/main" id="{D5AD7B8E-30A0-1971-85F1-9DC7A4536DC3}"/>
              </a:ext>
            </a:extLst>
          </p:cNvPr>
          <p:cNvGrpSpPr/>
          <p:nvPr/>
        </p:nvGrpSpPr>
        <p:grpSpPr>
          <a:xfrm>
            <a:off x="4035502" y="1516915"/>
            <a:ext cx="3969739" cy="1713628"/>
            <a:chOff x="143867" y="1649507"/>
            <a:chExt cx="3969739" cy="1713628"/>
          </a:xfrm>
        </p:grpSpPr>
        <p:cxnSp>
          <p:nvCxnSpPr>
            <p:cNvPr id="37" name="Gerader Verbinder 36">
              <a:extLst>
                <a:ext uri="{FF2B5EF4-FFF2-40B4-BE49-F238E27FC236}">
                  <a16:creationId xmlns:a16="http://schemas.microsoft.com/office/drawing/2014/main" id="{5E6DF9B9-5F49-3C4E-10BC-37F79B8DEEB5}"/>
                </a:ext>
              </a:extLst>
            </p:cNvPr>
            <p:cNvCxnSpPr>
              <a:cxnSpLocks/>
            </p:cNvCxnSpPr>
            <p:nvPr/>
          </p:nvCxnSpPr>
          <p:spPr>
            <a:xfrm>
              <a:off x="1403350" y="1892300"/>
              <a:ext cx="0" cy="11239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7B4ADDC8-D580-E213-81F8-811EF33D21B0}"/>
                </a:ext>
              </a:extLst>
            </p:cNvPr>
            <p:cNvCxnSpPr>
              <a:cxnSpLocks/>
            </p:cNvCxnSpPr>
            <p:nvPr/>
          </p:nvCxnSpPr>
          <p:spPr>
            <a:xfrm flipH="1">
              <a:off x="1403350" y="2946400"/>
              <a:ext cx="25781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21B6401C-F488-8F49-EEC6-4432FBBA8306}"/>
                </a:ext>
              </a:extLst>
            </p:cNvPr>
            <p:cNvCxnSpPr>
              <a:cxnSpLocks/>
            </p:cNvCxnSpPr>
            <p:nvPr/>
          </p:nvCxnSpPr>
          <p:spPr>
            <a:xfrm>
              <a:off x="2050256" y="2946400"/>
              <a:ext cx="0" cy="69850"/>
            </a:xfrm>
            <a:prstGeom prst="line">
              <a:avLst/>
            </a:prstGeom>
            <a:ln w="19050"/>
          </p:spPr>
          <p:style>
            <a:lnRef idx="1">
              <a:schemeClr val="dk1"/>
            </a:lnRef>
            <a:fillRef idx="0">
              <a:schemeClr val="dk1"/>
            </a:fillRef>
            <a:effectRef idx="0">
              <a:schemeClr val="dk1"/>
            </a:effectRef>
            <a:fontRef idx="minor">
              <a:schemeClr val="tx1"/>
            </a:fontRef>
          </p:style>
        </p:cxnSp>
        <p:cxnSp>
          <p:nvCxnSpPr>
            <p:cNvPr id="40" name="Gerader Verbinder 39">
              <a:extLst>
                <a:ext uri="{FF2B5EF4-FFF2-40B4-BE49-F238E27FC236}">
                  <a16:creationId xmlns:a16="http://schemas.microsoft.com/office/drawing/2014/main" id="{A86D6BFD-803F-7C4F-C0E0-A6F80AA26F2C}"/>
                </a:ext>
              </a:extLst>
            </p:cNvPr>
            <p:cNvCxnSpPr>
              <a:cxnSpLocks/>
            </p:cNvCxnSpPr>
            <p:nvPr/>
          </p:nvCxnSpPr>
          <p:spPr>
            <a:xfrm>
              <a:off x="2693988" y="1892300"/>
              <a:ext cx="0" cy="11239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9C1DF01D-31DB-063E-7853-C3B54982E076}"/>
                </a:ext>
              </a:extLst>
            </p:cNvPr>
            <p:cNvCxnSpPr>
              <a:cxnSpLocks/>
            </p:cNvCxnSpPr>
            <p:nvPr/>
          </p:nvCxnSpPr>
          <p:spPr>
            <a:xfrm>
              <a:off x="3338512" y="2946400"/>
              <a:ext cx="0" cy="69850"/>
            </a:xfrm>
            <a:prstGeom prst="line">
              <a:avLst/>
            </a:prstGeom>
            <a:ln w="19050"/>
          </p:spPr>
          <p:style>
            <a:lnRef idx="1">
              <a:schemeClr val="dk1"/>
            </a:lnRef>
            <a:fillRef idx="0">
              <a:schemeClr val="dk1"/>
            </a:fillRef>
            <a:effectRef idx="0">
              <a:schemeClr val="dk1"/>
            </a:effectRef>
            <a:fontRef idx="minor">
              <a:schemeClr val="tx1"/>
            </a:fontRef>
          </p:style>
        </p:cxnSp>
        <p:cxnSp>
          <p:nvCxnSpPr>
            <p:cNvPr id="42" name="Gerader Verbinder 41">
              <a:extLst>
                <a:ext uri="{FF2B5EF4-FFF2-40B4-BE49-F238E27FC236}">
                  <a16:creationId xmlns:a16="http://schemas.microsoft.com/office/drawing/2014/main" id="{F4CC88AC-2C06-69E7-0D3E-F375AD34848B}"/>
                </a:ext>
              </a:extLst>
            </p:cNvPr>
            <p:cNvCxnSpPr>
              <a:cxnSpLocks/>
            </p:cNvCxnSpPr>
            <p:nvPr/>
          </p:nvCxnSpPr>
          <p:spPr>
            <a:xfrm>
              <a:off x="3981449" y="2946400"/>
              <a:ext cx="0" cy="69850"/>
            </a:xfrm>
            <a:prstGeom prst="line">
              <a:avLst/>
            </a:prstGeom>
            <a:ln w="19050"/>
          </p:spPr>
          <p:style>
            <a:lnRef idx="1">
              <a:schemeClr val="dk1"/>
            </a:lnRef>
            <a:fillRef idx="0">
              <a:schemeClr val="dk1"/>
            </a:fillRef>
            <a:effectRef idx="0">
              <a:schemeClr val="dk1"/>
            </a:effectRef>
            <a:fontRef idx="minor">
              <a:schemeClr val="tx1"/>
            </a:fontRef>
          </p:style>
        </p:cxnSp>
        <p:sp>
          <p:nvSpPr>
            <p:cNvPr id="43" name="Textfeld 42">
              <a:extLst>
                <a:ext uri="{FF2B5EF4-FFF2-40B4-BE49-F238E27FC236}">
                  <a16:creationId xmlns:a16="http://schemas.microsoft.com/office/drawing/2014/main" id="{91C4456E-CD79-BF3C-EEB7-D5B49516CB5A}"/>
                </a:ext>
              </a:extLst>
            </p:cNvPr>
            <p:cNvSpPr txBox="1"/>
            <p:nvPr/>
          </p:nvSpPr>
          <p:spPr>
            <a:xfrm>
              <a:off x="1275160" y="3010406"/>
              <a:ext cx="259555" cy="153888"/>
            </a:xfrm>
            <a:prstGeom prst="rect">
              <a:avLst/>
            </a:prstGeom>
            <a:noFill/>
          </p:spPr>
          <p:txBody>
            <a:bodyPr wrap="square" lIns="0" tIns="0" rIns="0" bIns="0" rtlCol="0">
              <a:spAutoFit/>
            </a:bodyPr>
            <a:lstStyle/>
            <a:p>
              <a:pPr algn="ctr"/>
              <a:r>
                <a:rPr lang="de-DE" sz="1000"/>
                <a:t>100</a:t>
              </a:r>
            </a:p>
          </p:txBody>
        </p:sp>
        <p:sp>
          <p:nvSpPr>
            <p:cNvPr id="44" name="Textfeld 43">
              <a:extLst>
                <a:ext uri="{FF2B5EF4-FFF2-40B4-BE49-F238E27FC236}">
                  <a16:creationId xmlns:a16="http://schemas.microsoft.com/office/drawing/2014/main" id="{D1E152D4-856C-A633-FFC1-96775D4B0527}"/>
                </a:ext>
              </a:extLst>
            </p:cNvPr>
            <p:cNvSpPr txBox="1"/>
            <p:nvPr/>
          </p:nvSpPr>
          <p:spPr>
            <a:xfrm>
              <a:off x="1919883" y="3010406"/>
              <a:ext cx="259555" cy="153888"/>
            </a:xfrm>
            <a:prstGeom prst="rect">
              <a:avLst/>
            </a:prstGeom>
            <a:noFill/>
          </p:spPr>
          <p:txBody>
            <a:bodyPr wrap="square" lIns="0" tIns="0" rIns="0" bIns="0" rtlCol="0">
              <a:spAutoFit/>
            </a:bodyPr>
            <a:lstStyle/>
            <a:p>
              <a:pPr algn="ctr"/>
              <a:r>
                <a:rPr lang="de-DE" sz="1000"/>
                <a:t>50</a:t>
              </a:r>
            </a:p>
          </p:txBody>
        </p:sp>
        <p:sp>
          <p:nvSpPr>
            <p:cNvPr id="45" name="Textfeld 44">
              <a:extLst>
                <a:ext uri="{FF2B5EF4-FFF2-40B4-BE49-F238E27FC236}">
                  <a16:creationId xmlns:a16="http://schemas.microsoft.com/office/drawing/2014/main" id="{1EE4C9C3-6931-FFDF-F3A9-A6A6EDA0BF08}"/>
                </a:ext>
              </a:extLst>
            </p:cNvPr>
            <p:cNvSpPr txBox="1"/>
            <p:nvPr/>
          </p:nvSpPr>
          <p:spPr>
            <a:xfrm>
              <a:off x="2564606" y="3010406"/>
              <a:ext cx="259555" cy="153888"/>
            </a:xfrm>
            <a:prstGeom prst="rect">
              <a:avLst/>
            </a:prstGeom>
            <a:noFill/>
          </p:spPr>
          <p:txBody>
            <a:bodyPr wrap="square" lIns="0" tIns="0" rIns="0" bIns="0" rtlCol="0">
              <a:spAutoFit/>
            </a:bodyPr>
            <a:lstStyle/>
            <a:p>
              <a:pPr algn="ctr"/>
              <a:r>
                <a:rPr lang="de-DE" sz="1000"/>
                <a:t>0</a:t>
              </a:r>
            </a:p>
          </p:txBody>
        </p:sp>
        <p:sp>
          <p:nvSpPr>
            <p:cNvPr id="46" name="Textfeld 45">
              <a:extLst>
                <a:ext uri="{FF2B5EF4-FFF2-40B4-BE49-F238E27FC236}">
                  <a16:creationId xmlns:a16="http://schemas.microsoft.com/office/drawing/2014/main" id="{43B6FDBB-916A-D23C-840D-87DA9E0E2014}"/>
                </a:ext>
              </a:extLst>
            </p:cNvPr>
            <p:cNvSpPr txBox="1"/>
            <p:nvPr/>
          </p:nvSpPr>
          <p:spPr>
            <a:xfrm>
              <a:off x="3209329" y="3010406"/>
              <a:ext cx="259555" cy="153888"/>
            </a:xfrm>
            <a:prstGeom prst="rect">
              <a:avLst/>
            </a:prstGeom>
            <a:noFill/>
          </p:spPr>
          <p:txBody>
            <a:bodyPr wrap="square" lIns="0" tIns="0" rIns="0" bIns="0" rtlCol="0">
              <a:spAutoFit/>
            </a:bodyPr>
            <a:lstStyle/>
            <a:p>
              <a:pPr algn="ctr"/>
              <a:r>
                <a:rPr lang="de-DE" sz="1000"/>
                <a:t>50</a:t>
              </a:r>
            </a:p>
          </p:txBody>
        </p:sp>
        <p:sp>
          <p:nvSpPr>
            <p:cNvPr id="47" name="Textfeld 46">
              <a:extLst>
                <a:ext uri="{FF2B5EF4-FFF2-40B4-BE49-F238E27FC236}">
                  <a16:creationId xmlns:a16="http://schemas.microsoft.com/office/drawing/2014/main" id="{1026AE40-C0EA-43E5-48C1-F02CFCC822A1}"/>
                </a:ext>
              </a:extLst>
            </p:cNvPr>
            <p:cNvSpPr txBox="1"/>
            <p:nvPr/>
          </p:nvSpPr>
          <p:spPr>
            <a:xfrm>
              <a:off x="3854051" y="3010406"/>
              <a:ext cx="259555" cy="153888"/>
            </a:xfrm>
            <a:prstGeom prst="rect">
              <a:avLst/>
            </a:prstGeom>
            <a:noFill/>
          </p:spPr>
          <p:txBody>
            <a:bodyPr wrap="square" lIns="0" tIns="0" rIns="0" bIns="0" rtlCol="0">
              <a:spAutoFit/>
            </a:bodyPr>
            <a:lstStyle/>
            <a:p>
              <a:pPr algn="ctr"/>
              <a:r>
                <a:rPr lang="de-DE" sz="1000"/>
                <a:t>100</a:t>
              </a:r>
            </a:p>
          </p:txBody>
        </p:sp>
        <p:sp>
          <p:nvSpPr>
            <p:cNvPr id="48" name="Textfeld 47">
              <a:extLst>
                <a:ext uri="{FF2B5EF4-FFF2-40B4-BE49-F238E27FC236}">
                  <a16:creationId xmlns:a16="http://schemas.microsoft.com/office/drawing/2014/main" id="{FCDE41C1-F20E-27EE-FA1C-ED09E957D79F}"/>
                </a:ext>
              </a:extLst>
            </p:cNvPr>
            <p:cNvSpPr txBox="1"/>
            <p:nvPr/>
          </p:nvSpPr>
          <p:spPr>
            <a:xfrm>
              <a:off x="2136824" y="3209247"/>
              <a:ext cx="1111152" cy="153888"/>
            </a:xfrm>
            <a:prstGeom prst="rect">
              <a:avLst/>
            </a:prstGeom>
            <a:noFill/>
          </p:spPr>
          <p:txBody>
            <a:bodyPr wrap="square" lIns="0" tIns="0" rIns="0" bIns="0" rtlCol="0">
              <a:spAutoFit/>
            </a:bodyPr>
            <a:lstStyle/>
            <a:p>
              <a:pPr algn="ctr"/>
              <a:r>
                <a:rPr lang="de-DE" sz="1000" b="1"/>
                <a:t>Any grade AE, %</a:t>
              </a:r>
            </a:p>
          </p:txBody>
        </p:sp>
        <p:sp>
          <p:nvSpPr>
            <p:cNvPr id="49" name="Textfeld 48">
              <a:extLst>
                <a:ext uri="{FF2B5EF4-FFF2-40B4-BE49-F238E27FC236}">
                  <a16:creationId xmlns:a16="http://schemas.microsoft.com/office/drawing/2014/main" id="{FDD42B02-E216-0DA9-AF9C-E91901CBA622}"/>
                </a:ext>
              </a:extLst>
            </p:cNvPr>
            <p:cNvSpPr txBox="1"/>
            <p:nvPr/>
          </p:nvSpPr>
          <p:spPr>
            <a:xfrm>
              <a:off x="2139206" y="1649507"/>
              <a:ext cx="1111152" cy="184666"/>
            </a:xfrm>
            <a:prstGeom prst="rect">
              <a:avLst/>
            </a:prstGeom>
            <a:noFill/>
          </p:spPr>
          <p:txBody>
            <a:bodyPr wrap="square" lIns="0" tIns="0" rIns="0" bIns="0" rtlCol="0">
              <a:spAutoFit/>
            </a:bodyPr>
            <a:lstStyle/>
            <a:p>
              <a:pPr algn="ctr"/>
              <a:r>
                <a:rPr lang="de-DE" sz="1200" b="1"/>
                <a:t>Hypertension</a:t>
              </a:r>
            </a:p>
          </p:txBody>
        </p:sp>
        <p:sp>
          <p:nvSpPr>
            <p:cNvPr id="50" name="Textfeld 49">
              <a:extLst>
                <a:ext uri="{FF2B5EF4-FFF2-40B4-BE49-F238E27FC236}">
                  <a16:creationId xmlns:a16="http://schemas.microsoft.com/office/drawing/2014/main" id="{9A08465C-65CD-2449-B5E1-A14D33542C8C}"/>
                </a:ext>
              </a:extLst>
            </p:cNvPr>
            <p:cNvSpPr txBox="1"/>
            <p:nvPr/>
          </p:nvSpPr>
          <p:spPr>
            <a:xfrm>
              <a:off x="277314" y="1972132"/>
              <a:ext cx="1111152" cy="123111"/>
            </a:xfrm>
            <a:prstGeom prst="rect">
              <a:avLst/>
            </a:prstGeom>
            <a:noFill/>
          </p:spPr>
          <p:txBody>
            <a:bodyPr wrap="square" lIns="0" tIns="0" rIns="0" bIns="0" rtlCol="0">
              <a:spAutoFit/>
            </a:bodyPr>
            <a:lstStyle/>
            <a:p>
              <a:pPr algn="r"/>
              <a:r>
                <a:rPr lang="de-DE" sz="800" err="1"/>
                <a:t>Pre-randomization</a:t>
              </a:r>
              <a:endParaRPr lang="de-DE" sz="800"/>
            </a:p>
          </p:txBody>
        </p:sp>
        <p:sp>
          <p:nvSpPr>
            <p:cNvPr id="51" name="Textfeld 50">
              <a:extLst>
                <a:ext uri="{FF2B5EF4-FFF2-40B4-BE49-F238E27FC236}">
                  <a16:creationId xmlns:a16="http://schemas.microsoft.com/office/drawing/2014/main" id="{057122EE-3028-60F9-33FC-621797442955}"/>
                </a:ext>
              </a:extLst>
            </p:cNvPr>
            <p:cNvSpPr txBox="1"/>
            <p:nvPr/>
          </p:nvSpPr>
          <p:spPr>
            <a:xfrm>
              <a:off x="143867" y="2227411"/>
              <a:ext cx="1244599" cy="123111"/>
            </a:xfrm>
            <a:prstGeom prst="rect">
              <a:avLst/>
            </a:prstGeom>
            <a:noFill/>
          </p:spPr>
          <p:txBody>
            <a:bodyPr wrap="square" lIns="0" tIns="0" rIns="0" bIns="0" rtlCol="0">
              <a:spAutoFit/>
            </a:bodyPr>
            <a:lstStyle/>
            <a:p>
              <a:pPr algn="r"/>
              <a:r>
                <a:rPr lang="de-DE" sz="800"/>
                <a:t> 1 </a:t>
              </a:r>
              <a:r>
                <a:rPr lang="de-DE" sz="800" err="1"/>
                <a:t>yr</a:t>
              </a:r>
              <a:r>
                <a:rPr lang="de-DE" sz="800"/>
                <a:t> post-</a:t>
              </a:r>
              <a:r>
                <a:rPr lang="de-DE" sz="800" err="1"/>
                <a:t>randomization</a:t>
              </a:r>
              <a:endParaRPr lang="de-DE" sz="800"/>
            </a:p>
          </p:txBody>
        </p:sp>
        <p:sp>
          <p:nvSpPr>
            <p:cNvPr id="52" name="Textfeld 51">
              <a:extLst>
                <a:ext uri="{FF2B5EF4-FFF2-40B4-BE49-F238E27FC236}">
                  <a16:creationId xmlns:a16="http://schemas.microsoft.com/office/drawing/2014/main" id="{335A8770-F321-3F4E-34B5-E82F03F75447}"/>
                </a:ext>
              </a:extLst>
            </p:cNvPr>
            <p:cNvSpPr txBox="1"/>
            <p:nvPr/>
          </p:nvSpPr>
          <p:spPr>
            <a:xfrm>
              <a:off x="143867" y="2482690"/>
              <a:ext cx="1244599" cy="123111"/>
            </a:xfrm>
            <a:prstGeom prst="rect">
              <a:avLst/>
            </a:prstGeom>
            <a:noFill/>
          </p:spPr>
          <p:txBody>
            <a:bodyPr wrap="square" lIns="0" tIns="0" rIns="0" bIns="0" rtlCol="0" anchor="t">
              <a:spAutoFit/>
            </a:bodyPr>
            <a:lstStyle/>
            <a:p>
              <a:pPr algn="r"/>
              <a:r>
                <a:rPr lang="de-DE" sz="800"/>
                <a:t> 2 </a:t>
              </a:r>
              <a:r>
                <a:rPr lang="de-DE" sz="800" err="1"/>
                <a:t>yrs</a:t>
              </a:r>
              <a:r>
                <a:rPr lang="de-DE" sz="800"/>
                <a:t> post-</a:t>
              </a:r>
              <a:r>
                <a:rPr lang="de-DE" sz="800" err="1"/>
                <a:t>randomization</a:t>
              </a:r>
              <a:endParaRPr lang="de-DE" sz="800"/>
            </a:p>
          </p:txBody>
        </p:sp>
        <p:sp>
          <p:nvSpPr>
            <p:cNvPr id="53" name="Textfeld 52">
              <a:extLst>
                <a:ext uri="{FF2B5EF4-FFF2-40B4-BE49-F238E27FC236}">
                  <a16:creationId xmlns:a16="http://schemas.microsoft.com/office/drawing/2014/main" id="{94A08A4B-458F-1A5F-E210-8C5490032EF8}"/>
                </a:ext>
              </a:extLst>
            </p:cNvPr>
            <p:cNvSpPr txBox="1"/>
            <p:nvPr/>
          </p:nvSpPr>
          <p:spPr>
            <a:xfrm>
              <a:off x="143867" y="2737969"/>
              <a:ext cx="1244599" cy="123111"/>
            </a:xfrm>
            <a:prstGeom prst="rect">
              <a:avLst/>
            </a:prstGeom>
            <a:noFill/>
          </p:spPr>
          <p:txBody>
            <a:bodyPr wrap="square" lIns="0" tIns="0" rIns="0" bIns="0" rtlCol="0" anchor="t">
              <a:spAutoFit/>
            </a:bodyPr>
            <a:lstStyle/>
            <a:p>
              <a:pPr algn="r"/>
              <a:r>
                <a:rPr lang="de-DE" sz="800"/>
                <a:t> 3 </a:t>
              </a:r>
              <a:r>
                <a:rPr lang="de-DE" sz="800" err="1"/>
                <a:t>yrs</a:t>
              </a:r>
              <a:r>
                <a:rPr lang="de-DE" sz="800"/>
                <a:t> post-</a:t>
              </a:r>
              <a:r>
                <a:rPr lang="de-DE" sz="800" err="1"/>
                <a:t>randomization</a:t>
              </a:r>
              <a:endParaRPr lang="de-DE" sz="800"/>
            </a:p>
          </p:txBody>
        </p:sp>
      </p:grpSp>
      <p:sp>
        <p:nvSpPr>
          <p:cNvPr id="145" name="Rechteck 144">
            <a:extLst>
              <a:ext uri="{FF2B5EF4-FFF2-40B4-BE49-F238E27FC236}">
                <a16:creationId xmlns:a16="http://schemas.microsoft.com/office/drawing/2014/main" id="{C415B62D-2D9A-3BD2-8556-02AB6B60807D}"/>
              </a:ext>
            </a:extLst>
          </p:cNvPr>
          <p:cNvSpPr/>
          <p:nvPr/>
        </p:nvSpPr>
        <p:spPr>
          <a:xfrm>
            <a:off x="10399320" y="1804604"/>
            <a:ext cx="449655" cy="20679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7" name="Rechteck 146">
            <a:extLst>
              <a:ext uri="{FF2B5EF4-FFF2-40B4-BE49-F238E27FC236}">
                <a16:creationId xmlns:a16="http://schemas.microsoft.com/office/drawing/2014/main" id="{A9814130-DF8D-B95A-C178-24CF73BEA8FE}"/>
              </a:ext>
            </a:extLst>
          </p:cNvPr>
          <p:cNvSpPr/>
          <p:nvPr/>
        </p:nvSpPr>
        <p:spPr>
          <a:xfrm>
            <a:off x="10399321" y="2309838"/>
            <a:ext cx="25200" cy="20679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8" name="Rechteck 147">
            <a:extLst>
              <a:ext uri="{FF2B5EF4-FFF2-40B4-BE49-F238E27FC236}">
                <a16:creationId xmlns:a16="http://schemas.microsoft.com/office/drawing/2014/main" id="{35B75608-DD94-5A1C-5A22-88C5086AE12C}"/>
              </a:ext>
            </a:extLst>
          </p:cNvPr>
          <p:cNvSpPr/>
          <p:nvPr/>
        </p:nvSpPr>
        <p:spPr>
          <a:xfrm>
            <a:off x="10399321" y="2564781"/>
            <a:ext cx="25200" cy="20679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9" name="Rechteck 148">
            <a:extLst>
              <a:ext uri="{FF2B5EF4-FFF2-40B4-BE49-F238E27FC236}">
                <a16:creationId xmlns:a16="http://schemas.microsoft.com/office/drawing/2014/main" id="{F433E79B-592B-2496-D327-B151B3A74474}"/>
              </a:ext>
            </a:extLst>
          </p:cNvPr>
          <p:cNvSpPr/>
          <p:nvPr/>
        </p:nvSpPr>
        <p:spPr>
          <a:xfrm>
            <a:off x="9672638" y="1804604"/>
            <a:ext cx="726681" cy="2067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0" name="Rechteck 149">
            <a:extLst>
              <a:ext uri="{FF2B5EF4-FFF2-40B4-BE49-F238E27FC236}">
                <a16:creationId xmlns:a16="http://schemas.microsoft.com/office/drawing/2014/main" id="{DD0D3AEC-F1CD-D6A7-22A6-04A405E66445}"/>
              </a:ext>
            </a:extLst>
          </p:cNvPr>
          <p:cNvSpPr/>
          <p:nvPr/>
        </p:nvSpPr>
        <p:spPr>
          <a:xfrm>
            <a:off x="10370519" y="2056290"/>
            <a:ext cx="28800" cy="2067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2" name="Rechteck 151">
            <a:extLst>
              <a:ext uri="{FF2B5EF4-FFF2-40B4-BE49-F238E27FC236}">
                <a16:creationId xmlns:a16="http://schemas.microsoft.com/office/drawing/2014/main" id="{1FC217C4-1BDD-F7F0-1C37-F3C1E24FF4CB}"/>
              </a:ext>
            </a:extLst>
          </p:cNvPr>
          <p:cNvSpPr/>
          <p:nvPr/>
        </p:nvSpPr>
        <p:spPr>
          <a:xfrm>
            <a:off x="10370519" y="2564750"/>
            <a:ext cx="28800" cy="2067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3" name="Textfeld 152">
            <a:extLst>
              <a:ext uri="{FF2B5EF4-FFF2-40B4-BE49-F238E27FC236}">
                <a16:creationId xmlns:a16="http://schemas.microsoft.com/office/drawing/2014/main" id="{3502B2FE-5333-9970-D6BF-6F8567BB0B8F}"/>
              </a:ext>
            </a:extLst>
          </p:cNvPr>
          <p:cNvSpPr txBox="1"/>
          <p:nvPr/>
        </p:nvSpPr>
        <p:spPr>
          <a:xfrm>
            <a:off x="9150385" y="1846444"/>
            <a:ext cx="479580" cy="123111"/>
          </a:xfrm>
          <a:prstGeom prst="rect">
            <a:avLst/>
          </a:prstGeom>
          <a:noFill/>
        </p:spPr>
        <p:txBody>
          <a:bodyPr wrap="square" lIns="0" tIns="0" rIns="0" bIns="0" rtlCol="0">
            <a:spAutoFit/>
          </a:bodyPr>
          <a:lstStyle/>
          <a:p>
            <a:pPr algn="r"/>
            <a:r>
              <a:rPr lang="de-DE" sz="800" err="1"/>
              <a:t>n</a:t>
            </a:r>
            <a:r>
              <a:rPr lang="de-DE" sz="800"/>
              <a:t>=24/43</a:t>
            </a:r>
          </a:p>
        </p:txBody>
      </p:sp>
      <p:sp>
        <p:nvSpPr>
          <p:cNvPr id="154" name="Textfeld 153">
            <a:extLst>
              <a:ext uri="{FF2B5EF4-FFF2-40B4-BE49-F238E27FC236}">
                <a16:creationId xmlns:a16="http://schemas.microsoft.com/office/drawing/2014/main" id="{C4D94E98-90B4-0653-594A-805F40C4B0F0}"/>
              </a:ext>
            </a:extLst>
          </p:cNvPr>
          <p:cNvSpPr txBox="1"/>
          <p:nvPr/>
        </p:nvSpPr>
        <p:spPr>
          <a:xfrm>
            <a:off x="9865935" y="2098130"/>
            <a:ext cx="479580" cy="123111"/>
          </a:xfrm>
          <a:prstGeom prst="rect">
            <a:avLst/>
          </a:prstGeom>
          <a:noFill/>
        </p:spPr>
        <p:txBody>
          <a:bodyPr wrap="square" lIns="0" tIns="0" rIns="0" bIns="0" rtlCol="0">
            <a:spAutoFit/>
          </a:bodyPr>
          <a:lstStyle/>
          <a:p>
            <a:pPr algn="r"/>
            <a:r>
              <a:rPr lang="de-DE" sz="800" err="1"/>
              <a:t>n</a:t>
            </a:r>
            <a:r>
              <a:rPr lang="de-DE" sz="800"/>
              <a:t>=1/43</a:t>
            </a:r>
          </a:p>
        </p:txBody>
      </p:sp>
      <p:sp>
        <p:nvSpPr>
          <p:cNvPr id="156" name="Textfeld 155">
            <a:extLst>
              <a:ext uri="{FF2B5EF4-FFF2-40B4-BE49-F238E27FC236}">
                <a16:creationId xmlns:a16="http://schemas.microsoft.com/office/drawing/2014/main" id="{361BF06B-9318-576B-A37F-C0FA5469471B}"/>
              </a:ext>
            </a:extLst>
          </p:cNvPr>
          <p:cNvSpPr txBox="1"/>
          <p:nvPr/>
        </p:nvSpPr>
        <p:spPr>
          <a:xfrm>
            <a:off x="9807015" y="2606590"/>
            <a:ext cx="479580" cy="123111"/>
          </a:xfrm>
          <a:prstGeom prst="rect">
            <a:avLst/>
          </a:prstGeom>
          <a:noFill/>
        </p:spPr>
        <p:txBody>
          <a:bodyPr wrap="square" lIns="0" tIns="0" rIns="0" bIns="0" rtlCol="0">
            <a:spAutoFit/>
          </a:bodyPr>
          <a:lstStyle/>
          <a:p>
            <a:pPr algn="r"/>
            <a:r>
              <a:rPr lang="de-DE" sz="800" err="1"/>
              <a:t>n</a:t>
            </a:r>
            <a:r>
              <a:rPr lang="de-DE" sz="800"/>
              <a:t>=1/41</a:t>
            </a:r>
          </a:p>
        </p:txBody>
      </p:sp>
      <p:sp>
        <p:nvSpPr>
          <p:cNvPr id="157" name="Textfeld 156">
            <a:extLst>
              <a:ext uri="{FF2B5EF4-FFF2-40B4-BE49-F238E27FC236}">
                <a16:creationId xmlns:a16="http://schemas.microsoft.com/office/drawing/2014/main" id="{B093360B-F768-C913-7816-3B7726E4565B}"/>
              </a:ext>
            </a:extLst>
          </p:cNvPr>
          <p:cNvSpPr txBox="1"/>
          <p:nvPr/>
        </p:nvSpPr>
        <p:spPr>
          <a:xfrm>
            <a:off x="10466491" y="2351678"/>
            <a:ext cx="479580" cy="123111"/>
          </a:xfrm>
          <a:prstGeom prst="rect">
            <a:avLst/>
          </a:prstGeom>
          <a:noFill/>
        </p:spPr>
        <p:txBody>
          <a:bodyPr wrap="square" lIns="0" tIns="0" rIns="0" bIns="0" rtlCol="0">
            <a:spAutoFit/>
          </a:bodyPr>
          <a:lstStyle/>
          <a:p>
            <a:r>
              <a:rPr lang="de-DE" sz="800" err="1"/>
              <a:t>n</a:t>
            </a:r>
            <a:r>
              <a:rPr lang="de-DE" sz="800"/>
              <a:t> =1/41</a:t>
            </a:r>
          </a:p>
        </p:txBody>
      </p:sp>
      <p:sp>
        <p:nvSpPr>
          <p:cNvPr id="159" name="Textfeld 158">
            <a:extLst>
              <a:ext uri="{FF2B5EF4-FFF2-40B4-BE49-F238E27FC236}">
                <a16:creationId xmlns:a16="http://schemas.microsoft.com/office/drawing/2014/main" id="{413D02C6-ED3C-381A-7324-F2229E9CB7F5}"/>
              </a:ext>
            </a:extLst>
          </p:cNvPr>
          <p:cNvSpPr txBox="1"/>
          <p:nvPr/>
        </p:nvSpPr>
        <p:spPr>
          <a:xfrm>
            <a:off x="10913152" y="1846444"/>
            <a:ext cx="479580" cy="123111"/>
          </a:xfrm>
          <a:prstGeom prst="rect">
            <a:avLst/>
          </a:prstGeom>
          <a:noFill/>
        </p:spPr>
        <p:txBody>
          <a:bodyPr wrap="square" lIns="0" tIns="0" rIns="0" bIns="0" rtlCol="0">
            <a:spAutoFit/>
          </a:bodyPr>
          <a:lstStyle/>
          <a:p>
            <a:r>
              <a:rPr lang="de-DE" sz="800" err="1"/>
              <a:t>n</a:t>
            </a:r>
            <a:r>
              <a:rPr lang="de-DE" sz="800"/>
              <a:t>=15/43</a:t>
            </a:r>
          </a:p>
        </p:txBody>
      </p:sp>
      <p:sp>
        <p:nvSpPr>
          <p:cNvPr id="160" name="Textfeld 159">
            <a:extLst>
              <a:ext uri="{FF2B5EF4-FFF2-40B4-BE49-F238E27FC236}">
                <a16:creationId xmlns:a16="http://schemas.microsoft.com/office/drawing/2014/main" id="{A05463E2-8066-21DD-81F4-5B1EEA3605B2}"/>
              </a:ext>
            </a:extLst>
          </p:cNvPr>
          <p:cNvSpPr txBox="1"/>
          <p:nvPr/>
        </p:nvSpPr>
        <p:spPr>
          <a:xfrm>
            <a:off x="10466492" y="2606621"/>
            <a:ext cx="479580" cy="123111"/>
          </a:xfrm>
          <a:prstGeom prst="rect">
            <a:avLst/>
          </a:prstGeom>
          <a:noFill/>
        </p:spPr>
        <p:txBody>
          <a:bodyPr wrap="square" lIns="0" tIns="0" rIns="0" bIns="0" rtlCol="0">
            <a:spAutoFit/>
          </a:bodyPr>
          <a:lstStyle/>
          <a:p>
            <a:r>
              <a:rPr lang="de-DE" sz="800" err="1"/>
              <a:t>n</a:t>
            </a:r>
            <a:r>
              <a:rPr lang="de-DE" sz="800"/>
              <a:t>=1/38</a:t>
            </a:r>
          </a:p>
        </p:txBody>
      </p:sp>
      <p:grpSp>
        <p:nvGrpSpPr>
          <p:cNvPr id="54" name="Gruppieren 53">
            <a:extLst>
              <a:ext uri="{FF2B5EF4-FFF2-40B4-BE49-F238E27FC236}">
                <a16:creationId xmlns:a16="http://schemas.microsoft.com/office/drawing/2014/main" id="{65266EEE-C06D-3867-429D-C4B510B364B6}"/>
              </a:ext>
            </a:extLst>
          </p:cNvPr>
          <p:cNvGrpSpPr/>
          <p:nvPr/>
        </p:nvGrpSpPr>
        <p:grpSpPr>
          <a:xfrm>
            <a:off x="7848480" y="1516915"/>
            <a:ext cx="3969739" cy="1713628"/>
            <a:chOff x="143867" y="1649507"/>
            <a:chExt cx="3969739" cy="1713628"/>
          </a:xfrm>
        </p:grpSpPr>
        <p:cxnSp>
          <p:nvCxnSpPr>
            <p:cNvPr id="55" name="Gerader Verbinder 54">
              <a:extLst>
                <a:ext uri="{FF2B5EF4-FFF2-40B4-BE49-F238E27FC236}">
                  <a16:creationId xmlns:a16="http://schemas.microsoft.com/office/drawing/2014/main" id="{D38C51D4-8934-6DFF-7ABF-36CA0D6896AF}"/>
                </a:ext>
              </a:extLst>
            </p:cNvPr>
            <p:cNvCxnSpPr>
              <a:cxnSpLocks/>
            </p:cNvCxnSpPr>
            <p:nvPr/>
          </p:nvCxnSpPr>
          <p:spPr>
            <a:xfrm>
              <a:off x="1403350" y="1892300"/>
              <a:ext cx="0" cy="11239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r Verbinder 55">
              <a:extLst>
                <a:ext uri="{FF2B5EF4-FFF2-40B4-BE49-F238E27FC236}">
                  <a16:creationId xmlns:a16="http://schemas.microsoft.com/office/drawing/2014/main" id="{E874BB3E-0D95-3291-43B6-E4CEB065C1CA}"/>
                </a:ext>
              </a:extLst>
            </p:cNvPr>
            <p:cNvCxnSpPr>
              <a:cxnSpLocks/>
            </p:cNvCxnSpPr>
            <p:nvPr/>
          </p:nvCxnSpPr>
          <p:spPr>
            <a:xfrm flipH="1">
              <a:off x="1403350" y="2946400"/>
              <a:ext cx="25781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r Verbinder 56">
              <a:extLst>
                <a:ext uri="{FF2B5EF4-FFF2-40B4-BE49-F238E27FC236}">
                  <a16:creationId xmlns:a16="http://schemas.microsoft.com/office/drawing/2014/main" id="{A25473AF-FE92-421D-01C0-18E63CD25D5C}"/>
                </a:ext>
              </a:extLst>
            </p:cNvPr>
            <p:cNvCxnSpPr>
              <a:cxnSpLocks/>
            </p:cNvCxnSpPr>
            <p:nvPr/>
          </p:nvCxnSpPr>
          <p:spPr>
            <a:xfrm>
              <a:off x="2050256" y="2946400"/>
              <a:ext cx="0" cy="69850"/>
            </a:xfrm>
            <a:prstGeom prst="line">
              <a:avLst/>
            </a:prstGeom>
            <a:ln w="19050"/>
          </p:spPr>
          <p:style>
            <a:lnRef idx="1">
              <a:schemeClr val="dk1"/>
            </a:lnRef>
            <a:fillRef idx="0">
              <a:schemeClr val="dk1"/>
            </a:fillRef>
            <a:effectRef idx="0">
              <a:schemeClr val="dk1"/>
            </a:effectRef>
            <a:fontRef idx="minor">
              <a:schemeClr val="tx1"/>
            </a:fontRef>
          </p:style>
        </p:cxnSp>
        <p:cxnSp>
          <p:nvCxnSpPr>
            <p:cNvPr id="58" name="Gerader Verbinder 57">
              <a:extLst>
                <a:ext uri="{FF2B5EF4-FFF2-40B4-BE49-F238E27FC236}">
                  <a16:creationId xmlns:a16="http://schemas.microsoft.com/office/drawing/2014/main" id="{4D8E91F3-6783-AE6A-B13B-224E2BFB896D}"/>
                </a:ext>
              </a:extLst>
            </p:cNvPr>
            <p:cNvCxnSpPr>
              <a:cxnSpLocks/>
            </p:cNvCxnSpPr>
            <p:nvPr/>
          </p:nvCxnSpPr>
          <p:spPr>
            <a:xfrm>
              <a:off x="2692876" y="1897139"/>
              <a:ext cx="0" cy="11239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r Verbinder 58">
              <a:extLst>
                <a:ext uri="{FF2B5EF4-FFF2-40B4-BE49-F238E27FC236}">
                  <a16:creationId xmlns:a16="http://schemas.microsoft.com/office/drawing/2014/main" id="{35646D4F-9378-9BC2-3BDE-508F825DCC28}"/>
                </a:ext>
              </a:extLst>
            </p:cNvPr>
            <p:cNvCxnSpPr>
              <a:cxnSpLocks/>
            </p:cNvCxnSpPr>
            <p:nvPr/>
          </p:nvCxnSpPr>
          <p:spPr>
            <a:xfrm>
              <a:off x="3338512" y="2946400"/>
              <a:ext cx="0" cy="69850"/>
            </a:xfrm>
            <a:prstGeom prst="line">
              <a:avLst/>
            </a:prstGeom>
            <a:ln w="19050"/>
          </p:spPr>
          <p:style>
            <a:lnRef idx="1">
              <a:schemeClr val="dk1"/>
            </a:lnRef>
            <a:fillRef idx="0">
              <a:schemeClr val="dk1"/>
            </a:fillRef>
            <a:effectRef idx="0">
              <a:schemeClr val="dk1"/>
            </a:effectRef>
            <a:fontRef idx="minor">
              <a:schemeClr val="tx1"/>
            </a:fontRef>
          </p:style>
        </p:cxnSp>
        <p:cxnSp>
          <p:nvCxnSpPr>
            <p:cNvPr id="60" name="Gerader Verbinder 59">
              <a:extLst>
                <a:ext uri="{FF2B5EF4-FFF2-40B4-BE49-F238E27FC236}">
                  <a16:creationId xmlns:a16="http://schemas.microsoft.com/office/drawing/2014/main" id="{DEF41BB0-1325-E4D8-B85E-CA86D87F130A}"/>
                </a:ext>
              </a:extLst>
            </p:cNvPr>
            <p:cNvCxnSpPr>
              <a:cxnSpLocks/>
            </p:cNvCxnSpPr>
            <p:nvPr/>
          </p:nvCxnSpPr>
          <p:spPr>
            <a:xfrm>
              <a:off x="3981449" y="2946400"/>
              <a:ext cx="0" cy="69850"/>
            </a:xfrm>
            <a:prstGeom prst="line">
              <a:avLst/>
            </a:prstGeom>
            <a:ln w="19050"/>
          </p:spPr>
          <p:style>
            <a:lnRef idx="1">
              <a:schemeClr val="dk1"/>
            </a:lnRef>
            <a:fillRef idx="0">
              <a:schemeClr val="dk1"/>
            </a:fillRef>
            <a:effectRef idx="0">
              <a:schemeClr val="dk1"/>
            </a:effectRef>
            <a:fontRef idx="minor">
              <a:schemeClr val="tx1"/>
            </a:fontRef>
          </p:style>
        </p:cxnSp>
        <p:sp>
          <p:nvSpPr>
            <p:cNvPr id="61" name="Textfeld 60">
              <a:extLst>
                <a:ext uri="{FF2B5EF4-FFF2-40B4-BE49-F238E27FC236}">
                  <a16:creationId xmlns:a16="http://schemas.microsoft.com/office/drawing/2014/main" id="{4E762F7B-53F0-5033-79D2-1F28BD942B93}"/>
                </a:ext>
              </a:extLst>
            </p:cNvPr>
            <p:cNvSpPr txBox="1"/>
            <p:nvPr/>
          </p:nvSpPr>
          <p:spPr>
            <a:xfrm>
              <a:off x="1275160" y="3010406"/>
              <a:ext cx="259555" cy="153888"/>
            </a:xfrm>
            <a:prstGeom prst="rect">
              <a:avLst/>
            </a:prstGeom>
            <a:noFill/>
          </p:spPr>
          <p:txBody>
            <a:bodyPr wrap="square" lIns="0" tIns="0" rIns="0" bIns="0" rtlCol="0">
              <a:spAutoFit/>
            </a:bodyPr>
            <a:lstStyle/>
            <a:p>
              <a:pPr algn="ctr"/>
              <a:r>
                <a:rPr lang="de-DE" sz="1000"/>
                <a:t>100</a:t>
              </a:r>
            </a:p>
          </p:txBody>
        </p:sp>
        <p:sp>
          <p:nvSpPr>
            <p:cNvPr id="62" name="Textfeld 61">
              <a:extLst>
                <a:ext uri="{FF2B5EF4-FFF2-40B4-BE49-F238E27FC236}">
                  <a16:creationId xmlns:a16="http://schemas.microsoft.com/office/drawing/2014/main" id="{71EBFA72-392B-589B-669D-BC66E7F30C50}"/>
                </a:ext>
              </a:extLst>
            </p:cNvPr>
            <p:cNvSpPr txBox="1"/>
            <p:nvPr/>
          </p:nvSpPr>
          <p:spPr>
            <a:xfrm>
              <a:off x="1919883" y="3010406"/>
              <a:ext cx="259555" cy="153888"/>
            </a:xfrm>
            <a:prstGeom prst="rect">
              <a:avLst/>
            </a:prstGeom>
            <a:noFill/>
          </p:spPr>
          <p:txBody>
            <a:bodyPr wrap="square" lIns="0" tIns="0" rIns="0" bIns="0" rtlCol="0">
              <a:spAutoFit/>
            </a:bodyPr>
            <a:lstStyle/>
            <a:p>
              <a:pPr algn="ctr"/>
              <a:r>
                <a:rPr lang="de-DE" sz="1000"/>
                <a:t>50</a:t>
              </a:r>
            </a:p>
          </p:txBody>
        </p:sp>
        <p:sp>
          <p:nvSpPr>
            <p:cNvPr id="63" name="Textfeld 62">
              <a:extLst>
                <a:ext uri="{FF2B5EF4-FFF2-40B4-BE49-F238E27FC236}">
                  <a16:creationId xmlns:a16="http://schemas.microsoft.com/office/drawing/2014/main" id="{8B86ECC7-39CD-516E-179F-CABA03A17151}"/>
                </a:ext>
              </a:extLst>
            </p:cNvPr>
            <p:cNvSpPr txBox="1"/>
            <p:nvPr/>
          </p:nvSpPr>
          <p:spPr>
            <a:xfrm>
              <a:off x="2564606" y="3010406"/>
              <a:ext cx="259555" cy="153888"/>
            </a:xfrm>
            <a:prstGeom prst="rect">
              <a:avLst/>
            </a:prstGeom>
            <a:noFill/>
          </p:spPr>
          <p:txBody>
            <a:bodyPr wrap="square" lIns="0" tIns="0" rIns="0" bIns="0" rtlCol="0">
              <a:spAutoFit/>
            </a:bodyPr>
            <a:lstStyle/>
            <a:p>
              <a:pPr algn="ctr"/>
              <a:r>
                <a:rPr lang="de-DE" sz="1000"/>
                <a:t>0</a:t>
              </a:r>
            </a:p>
          </p:txBody>
        </p:sp>
        <p:sp>
          <p:nvSpPr>
            <p:cNvPr id="64" name="Textfeld 63">
              <a:extLst>
                <a:ext uri="{FF2B5EF4-FFF2-40B4-BE49-F238E27FC236}">
                  <a16:creationId xmlns:a16="http://schemas.microsoft.com/office/drawing/2014/main" id="{6E9F6050-E874-E59F-9521-174A848D1AB0}"/>
                </a:ext>
              </a:extLst>
            </p:cNvPr>
            <p:cNvSpPr txBox="1"/>
            <p:nvPr/>
          </p:nvSpPr>
          <p:spPr>
            <a:xfrm>
              <a:off x="3209329" y="3010406"/>
              <a:ext cx="259555" cy="153888"/>
            </a:xfrm>
            <a:prstGeom prst="rect">
              <a:avLst/>
            </a:prstGeom>
            <a:noFill/>
          </p:spPr>
          <p:txBody>
            <a:bodyPr wrap="square" lIns="0" tIns="0" rIns="0" bIns="0" rtlCol="0">
              <a:spAutoFit/>
            </a:bodyPr>
            <a:lstStyle/>
            <a:p>
              <a:pPr algn="ctr"/>
              <a:r>
                <a:rPr lang="de-DE" sz="1000"/>
                <a:t>50</a:t>
              </a:r>
            </a:p>
          </p:txBody>
        </p:sp>
        <p:sp>
          <p:nvSpPr>
            <p:cNvPr id="65" name="Textfeld 64">
              <a:extLst>
                <a:ext uri="{FF2B5EF4-FFF2-40B4-BE49-F238E27FC236}">
                  <a16:creationId xmlns:a16="http://schemas.microsoft.com/office/drawing/2014/main" id="{F37F1B02-DB8D-DDA4-BF83-CDBED7EA75EA}"/>
                </a:ext>
              </a:extLst>
            </p:cNvPr>
            <p:cNvSpPr txBox="1"/>
            <p:nvPr/>
          </p:nvSpPr>
          <p:spPr>
            <a:xfrm>
              <a:off x="3854051" y="3010406"/>
              <a:ext cx="259555" cy="153888"/>
            </a:xfrm>
            <a:prstGeom prst="rect">
              <a:avLst/>
            </a:prstGeom>
            <a:noFill/>
          </p:spPr>
          <p:txBody>
            <a:bodyPr wrap="square" lIns="0" tIns="0" rIns="0" bIns="0" rtlCol="0">
              <a:spAutoFit/>
            </a:bodyPr>
            <a:lstStyle/>
            <a:p>
              <a:pPr algn="ctr"/>
              <a:r>
                <a:rPr lang="de-DE" sz="1000"/>
                <a:t>100</a:t>
              </a:r>
            </a:p>
          </p:txBody>
        </p:sp>
        <p:sp>
          <p:nvSpPr>
            <p:cNvPr id="66" name="Textfeld 65">
              <a:extLst>
                <a:ext uri="{FF2B5EF4-FFF2-40B4-BE49-F238E27FC236}">
                  <a16:creationId xmlns:a16="http://schemas.microsoft.com/office/drawing/2014/main" id="{10F5AAC3-BB4F-8731-7721-8796A09A6394}"/>
                </a:ext>
              </a:extLst>
            </p:cNvPr>
            <p:cNvSpPr txBox="1"/>
            <p:nvPr/>
          </p:nvSpPr>
          <p:spPr>
            <a:xfrm>
              <a:off x="2136824" y="3209247"/>
              <a:ext cx="1111152" cy="153888"/>
            </a:xfrm>
            <a:prstGeom prst="rect">
              <a:avLst/>
            </a:prstGeom>
            <a:noFill/>
          </p:spPr>
          <p:txBody>
            <a:bodyPr wrap="square" lIns="0" tIns="0" rIns="0" bIns="0" rtlCol="0">
              <a:spAutoFit/>
            </a:bodyPr>
            <a:lstStyle/>
            <a:p>
              <a:pPr algn="ctr"/>
              <a:r>
                <a:rPr lang="de-DE" sz="1000" b="1"/>
                <a:t>Any grade AE, %</a:t>
              </a:r>
            </a:p>
          </p:txBody>
        </p:sp>
        <p:sp>
          <p:nvSpPr>
            <p:cNvPr id="67" name="Textfeld 66">
              <a:extLst>
                <a:ext uri="{FF2B5EF4-FFF2-40B4-BE49-F238E27FC236}">
                  <a16:creationId xmlns:a16="http://schemas.microsoft.com/office/drawing/2014/main" id="{E420076B-E9A4-D36F-E2EB-A716B27E04F1}"/>
                </a:ext>
              </a:extLst>
            </p:cNvPr>
            <p:cNvSpPr txBox="1"/>
            <p:nvPr/>
          </p:nvSpPr>
          <p:spPr>
            <a:xfrm>
              <a:off x="2139206" y="1649507"/>
              <a:ext cx="1111152" cy="184666"/>
            </a:xfrm>
            <a:prstGeom prst="rect">
              <a:avLst/>
            </a:prstGeom>
            <a:noFill/>
          </p:spPr>
          <p:txBody>
            <a:bodyPr wrap="square" lIns="0" tIns="0" rIns="0" bIns="0" rtlCol="0">
              <a:spAutoFit/>
            </a:bodyPr>
            <a:lstStyle/>
            <a:p>
              <a:pPr algn="ctr"/>
              <a:r>
                <a:rPr lang="de-DE" sz="1200" b="1" err="1"/>
                <a:t>Neutropenia</a:t>
              </a:r>
              <a:endParaRPr lang="de-DE" sz="1200" b="1"/>
            </a:p>
          </p:txBody>
        </p:sp>
        <p:sp>
          <p:nvSpPr>
            <p:cNvPr id="68" name="Textfeld 67">
              <a:extLst>
                <a:ext uri="{FF2B5EF4-FFF2-40B4-BE49-F238E27FC236}">
                  <a16:creationId xmlns:a16="http://schemas.microsoft.com/office/drawing/2014/main" id="{192B8F45-FCA6-39EC-59AA-9721B0DE8580}"/>
                </a:ext>
              </a:extLst>
            </p:cNvPr>
            <p:cNvSpPr txBox="1"/>
            <p:nvPr/>
          </p:nvSpPr>
          <p:spPr>
            <a:xfrm>
              <a:off x="277314" y="1972132"/>
              <a:ext cx="1111152" cy="123111"/>
            </a:xfrm>
            <a:prstGeom prst="rect">
              <a:avLst/>
            </a:prstGeom>
            <a:noFill/>
          </p:spPr>
          <p:txBody>
            <a:bodyPr wrap="square" lIns="0" tIns="0" rIns="0" bIns="0" rtlCol="0">
              <a:spAutoFit/>
            </a:bodyPr>
            <a:lstStyle/>
            <a:p>
              <a:pPr algn="r"/>
              <a:r>
                <a:rPr lang="de-DE" sz="800" err="1"/>
                <a:t>Pre-randomization</a:t>
              </a:r>
              <a:endParaRPr lang="de-DE" sz="800"/>
            </a:p>
          </p:txBody>
        </p:sp>
        <p:sp>
          <p:nvSpPr>
            <p:cNvPr id="69" name="Textfeld 68">
              <a:extLst>
                <a:ext uri="{FF2B5EF4-FFF2-40B4-BE49-F238E27FC236}">
                  <a16:creationId xmlns:a16="http://schemas.microsoft.com/office/drawing/2014/main" id="{1F491CB8-4570-8731-3D81-3181EB984189}"/>
                </a:ext>
              </a:extLst>
            </p:cNvPr>
            <p:cNvSpPr txBox="1"/>
            <p:nvPr/>
          </p:nvSpPr>
          <p:spPr>
            <a:xfrm>
              <a:off x="143867" y="2227411"/>
              <a:ext cx="1244599" cy="123111"/>
            </a:xfrm>
            <a:prstGeom prst="rect">
              <a:avLst/>
            </a:prstGeom>
            <a:noFill/>
          </p:spPr>
          <p:txBody>
            <a:bodyPr wrap="square" lIns="0" tIns="0" rIns="0" bIns="0" rtlCol="0">
              <a:spAutoFit/>
            </a:bodyPr>
            <a:lstStyle/>
            <a:p>
              <a:pPr algn="r"/>
              <a:r>
                <a:rPr lang="de-DE" sz="800"/>
                <a:t> 1 </a:t>
              </a:r>
              <a:r>
                <a:rPr lang="de-DE" sz="800" err="1"/>
                <a:t>yr</a:t>
              </a:r>
              <a:r>
                <a:rPr lang="de-DE" sz="800"/>
                <a:t> post-</a:t>
              </a:r>
              <a:r>
                <a:rPr lang="de-DE" sz="800" err="1"/>
                <a:t>randomization</a:t>
              </a:r>
              <a:endParaRPr lang="de-DE" sz="800"/>
            </a:p>
          </p:txBody>
        </p:sp>
        <p:sp>
          <p:nvSpPr>
            <p:cNvPr id="70" name="Textfeld 69">
              <a:extLst>
                <a:ext uri="{FF2B5EF4-FFF2-40B4-BE49-F238E27FC236}">
                  <a16:creationId xmlns:a16="http://schemas.microsoft.com/office/drawing/2014/main" id="{87AE3EDA-DEBB-73E9-4D85-C90CDFE49CB2}"/>
                </a:ext>
              </a:extLst>
            </p:cNvPr>
            <p:cNvSpPr txBox="1"/>
            <p:nvPr/>
          </p:nvSpPr>
          <p:spPr>
            <a:xfrm>
              <a:off x="143867" y="2482690"/>
              <a:ext cx="1244599" cy="123111"/>
            </a:xfrm>
            <a:prstGeom prst="rect">
              <a:avLst/>
            </a:prstGeom>
            <a:noFill/>
          </p:spPr>
          <p:txBody>
            <a:bodyPr wrap="square" lIns="0" tIns="0" rIns="0" bIns="0" rtlCol="0" anchor="t">
              <a:spAutoFit/>
            </a:bodyPr>
            <a:lstStyle/>
            <a:p>
              <a:pPr algn="r"/>
              <a:r>
                <a:rPr lang="de-DE" sz="800"/>
                <a:t> 2 </a:t>
              </a:r>
              <a:r>
                <a:rPr lang="de-DE" sz="800" err="1"/>
                <a:t>yrs</a:t>
              </a:r>
              <a:r>
                <a:rPr lang="de-DE" sz="800"/>
                <a:t> post-</a:t>
              </a:r>
              <a:r>
                <a:rPr lang="de-DE" sz="800" err="1"/>
                <a:t>randomization</a:t>
              </a:r>
              <a:endParaRPr lang="de-DE" sz="800"/>
            </a:p>
          </p:txBody>
        </p:sp>
        <p:sp>
          <p:nvSpPr>
            <p:cNvPr id="71" name="Textfeld 70">
              <a:extLst>
                <a:ext uri="{FF2B5EF4-FFF2-40B4-BE49-F238E27FC236}">
                  <a16:creationId xmlns:a16="http://schemas.microsoft.com/office/drawing/2014/main" id="{100762A0-6F40-0FD2-1888-F6A16D633382}"/>
                </a:ext>
              </a:extLst>
            </p:cNvPr>
            <p:cNvSpPr txBox="1"/>
            <p:nvPr/>
          </p:nvSpPr>
          <p:spPr>
            <a:xfrm>
              <a:off x="143867" y="2737969"/>
              <a:ext cx="1244599" cy="123111"/>
            </a:xfrm>
            <a:prstGeom prst="rect">
              <a:avLst/>
            </a:prstGeom>
            <a:noFill/>
          </p:spPr>
          <p:txBody>
            <a:bodyPr wrap="square" lIns="0" tIns="0" rIns="0" bIns="0" rtlCol="0" anchor="t">
              <a:spAutoFit/>
            </a:bodyPr>
            <a:lstStyle/>
            <a:p>
              <a:pPr algn="r"/>
              <a:r>
                <a:rPr lang="de-DE" sz="800"/>
                <a:t> 3 </a:t>
              </a:r>
              <a:r>
                <a:rPr lang="de-DE" sz="800" err="1"/>
                <a:t>yrs</a:t>
              </a:r>
              <a:r>
                <a:rPr lang="de-DE" sz="800"/>
                <a:t> post-</a:t>
              </a:r>
              <a:r>
                <a:rPr lang="de-DE" sz="800" err="1"/>
                <a:t>randomization</a:t>
              </a:r>
              <a:endParaRPr lang="de-DE" sz="800"/>
            </a:p>
          </p:txBody>
        </p:sp>
      </p:grpSp>
      <p:sp>
        <p:nvSpPr>
          <p:cNvPr id="162" name="Rechteck 161">
            <a:extLst>
              <a:ext uri="{FF2B5EF4-FFF2-40B4-BE49-F238E27FC236}">
                <a16:creationId xmlns:a16="http://schemas.microsoft.com/office/drawing/2014/main" id="{9E3BFE41-FE3F-9194-9131-531D144E8F20}"/>
              </a:ext>
            </a:extLst>
          </p:cNvPr>
          <p:cNvSpPr/>
          <p:nvPr/>
        </p:nvSpPr>
        <p:spPr>
          <a:xfrm>
            <a:off x="2778365" y="3650427"/>
            <a:ext cx="818910" cy="20679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3" name="Rechteck 162">
            <a:extLst>
              <a:ext uri="{FF2B5EF4-FFF2-40B4-BE49-F238E27FC236}">
                <a16:creationId xmlns:a16="http://schemas.microsoft.com/office/drawing/2014/main" id="{8344F883-087E-4ED8-E89F-1788F8EC3331}"/>
              </a:ext>
            </a:extLst>
          </p:cNvPr>
          <p:cNvSpPr/>
          <p:nvPr/>
        </p:nvSpPr>
        <p:spPr>
          <a:xfrm>
            <a:off x="2778365" y="3902113"/>
            <a:ext cx="98185" cy="20679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4" name="Rechteck 163">
            <a:extLst>
              <a:ext uri="{FF2B5EF4-FFF2-40B4-BE49-F238E27FC236}">
                <a16:creationId xmlns:a16="http://schemas.microsoft.com/office/drawing/2014/main" id="{DFCD122C-D7E5-4B66-5B44-4BDA09393C05}"/>
              </a:ext>
            </a:extLst>
          </p:cNvPr>
          <p:cNvSpPr/>
          <p:nvPr/>
        </p:nvSpPr>
        <p:spPr>
          <a:xfrm>
            <a:off x="2778366" y="4155661"/>
            <a:ext cx="98184" cy="20679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5" name="Rechteck 164">
            <a:extLst>
              <a:ext uri="{FF2B5EF4-FFF2-40B4-BE49-F238E27FC236}">
                <a16:creationId xmlns:a16="http://schemas.microsoft.com/office/drawing/2014/main" id="{4DE2BE7A-AD62-7152-964C-739DA8020A7E}"/>
              </a:ext>
            </a:extLst>
          </p:cNvPr>
          <p:cNvSpPr/>
          <p:nvPr/>
        </p:nvSpPr>
        <p:spPr>
          <a:xfrm>
            <a:off x="2778366" y="4410604"/>
            <a:ext cx="108667" cy="20679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6" name="Rechteck 165">
            <a:extLst>
              <a:ext uri="{FF2B5EF4-FFF2-40B4-BE49-F238E27FC236}">
                <a16:creationId xmlns:a16="http://schemas.microsoft.com/office/drawing/2014/main" id="{B49508DA-576F-ADB7-9FA2-04E460493B6E}"/>
              </a:ext>
            </a:extLst>
          </p:cNvPr>
          <p:cNvSpPr/>
          <p:nvPr/>
        </p:nvSpPr>
        <p:spPr>
          <a:xfrm>
            <a:off x="1790700" y="3650427"/>
            <a:ext cx="987664" cy="2067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7" name="Rechteck 166">
            <a:extLst>
              <a:ext uri="{FF2B5EF4-FFF2-40B4-BE49-F238E27FC236}">
                <a16:creationId xmlns:a16="http://schemas.microsoft.com/office/drawing/2014/main" id="{07F22E16-1A91-287C-F548-603077953789}"/>
              </a:ext>
            </a:extLst>
          </p:cNvPr>
          <p:cNvSpPr/>
          <p:nvPr/>
        </p:nvSpPr>
        <p:spPr>
          <a:xfrm>
            <a:off x="2760364" y="3902113"/>
            <a:ext cx="18000" cy="2067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9" name="Rechteck 168">
            <a:extLst>
              <a:ext uri="{FF2B5EF4-FFF2-40B4-BE49-F238E27FC236}">
                <a16:creationId xmlns:a16="http://schemas.microsoft.com/office/drawing/2014/main" id="{494DDE5D-F0CC-7613-9D70-171718D536B7}"/>
              </a:ext>
            </a:extLst>
          </p:cNvPr>
          <p:cNvSpPr/>
          <p:nvPr/>
        </p:nvSpPr>
        <p:spPr>
          <a:xfrm>
            <a:off x="2760364" y="4410573"/>
            <a:ext cx="18000" cy="2067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0" name="Textfeld 169">
            <a:extLst>
              <a:ext uri="{FF2B5EF4-FFF2-40B4-BE49-F238E27FC236}">
                <a16:creationId xmlns:a16="http://schemas.microsoft.com/office/drawing/2014/main" id="{82E2B24B-FAF9-4E59-D2D7-690FDF404AE7}"/>
              </a:ext>
            </a:extLst>
          </p:cNvPr>
          <p:cNvSpPr txBox="1"/>
          <p:nvPr/>
        </p:nvSpPr>
        <p:spPr>
          <a:xfrm>
            <a:off x="1808174" y="3692267"/>
            <a:ext cx="479580" cy="123111"/>
          </a:xfrm>
          <a:prstGeom prst="rect">
            <a:avLst/>
          </a:prstGeom>
          <a:noFill/>
        </p:spPr>
        <p:txBody>
          <a:bodyPr wrap="square" lIns="0" tIns="0" rIns="0" bIns="0" rtlCol="0">
            <a:spAutoFit/>
          </a:bodyPr>
          <a:lstStyle/>
          <a:p>
            <a:pPr algn="r"/>
            <a:r>
              <a:rPr lang="de-DE" sz="800" err="1">
                <a:solidFill>
                  <a:schemeClr val="bg1"/>
                </a:solidFill>
              </a:rPr>
              <a:t>n</a:t>
            </a:r>
            <a:r>
              <a:rPr lang="de-DE" sz="800">
                <a:solidFill>
                  <a:schemeClr val="bg1"/>
                </a:solidFill>
              </a:rPr>
              <a:t>=33/43</a:t>
            </a:r>
          </a:p>
        </p:txBody>
      </p:sp>
      <p:sp>
        <p:nvSpPr>
          <p:cNvPr id="171" name="Textfeld 170">
            <a:extLst>
              <a:ext uri="{FF2B5EF4-FFF2-40B4-BE49-F238E27FC236}">
                <a16:creationId xmlns:a16="http://schemas.microsoft.com/office/drawing/2014/main" id="{207F6C08-8F80-6519-0D06-5C1CF773554E}"/>
              </a:ext>
            </a:extLst>
          </p:cNvPr>
          <p:cNvSpPr txBox="1"/>
          <p:nvPr/>
        </p:nvSpPr>
        <p:spPr>
          <a:xfrm>
            <a:off x="2217863" y="3943953"/>
            <a:ext cx="479580" cy="123111"/>
          </a:xfrm>
          <a:prstGeom prst="rect">
            <a:avLst/>
          </a:prstGeom>
          <a:noFill/>
        </p:spPr>
        <p:txBody>
          <a:bodyPr wrap="square" lIns="0" tIns="0" rIns="0" bIns="0" rtlCol="0">
            <a:spAutoFit/>
          </a:bodyPr>
          <a:lstStyle/>
          <a:p>
            <a:pPr algn="r"/>
            <a:r>
              <a:rPr lang="de-DE" sz="800" err="1"/>
              <a:t>n</a:t>
            </a:r>
            <a:r>
              <a:rPr lang="de-DE" sz="800"/>
              <a:t>=1/43</a:t>
            </a:r>
          </a:p>
        </p:txBody>
      </p:sp>
      <p:sp>
        <p:nvSpPr>
          <p:cNvPr id="173" name="Textfeld 172">
            <a:extLst>
              <a:ext uri="{FF2B5EF4-FFF2-40B4-BE49-F238E27FC236}">
                <a16:creationId xmlns:a16="http://schemas.microsoft.com/office/drawing/2014/main" id="{7266CCB1-6302-547D-7AC2-E821B2503EC8}"/>
              </a:ext>
            </a:extLst>
          </p:cNvPr>
          <p:cNvSpPr txBox="1"/>
          <p:nvPr/>
        </p:nvSpPr>
        <p:spPr>
          <a:xfrm>
            <a:off x="2214970" y="4452413"/>
            <a:ext cx="479580" cy="123111"/>
          </a:xfrm>
          <a:prstGeom prst="rect">
            <a:avLst/>
          </a:prstGeom>
          <a:noFill/>
        </p:spPr>
        <p:txBody>
          <a:bodyPr wrap="square" lIns="0" tIns="0" rIns="0" bIns="0" rtlCol="0">
            <a:spAutoFit/>
          </a:bodyPr>
          <a:lstStyle/>
          <a:p>
            <a:pPr algn="r"/>
            <a:r>
              <a:rPr lang="de-DE" sz="800" err="1"/>
              <a:t>n</a:t>
            </a:r>
            <a:r>
              <a:rPr lang="de-DE" sz="800"/>
              <a:t>=1/41</a:t>
            </a:r>
          </a:p>
        </p:txBody>
      </p:sp>
      <p:sp>
        <p:nvSpPr>
          <p:cNvPr id="174" name="Textfeld 173">
            <a:extLst>
              <a:ext uri="{FF2B5EF4-FFF2-40B4-BE49-F238E27FC236}">
                <a16:creationId xmlns:a16="http://schemas.microsoft.com/office/drawing/2014/main" id="{F223C0E5-9C1A-DD0C-708F-C816ABD16525}"/>
              </a:ext>
            </a:extLst>
          </p:cNvPr>
          <p:cNvSpPr txBox="1"/>
          <p:nvPr/>
        </p:nvSpPr>
        <p:spPr>
          <a:xfrm>
            <a:off x="2929813" y="4197501"/>
            <a:ext cx="479580" cy="123111"/>
          </a:xfrm>
          <a:prstGeom prst="rect">
            <a:avLst/>
          </a:prstGeom>
          <a:noFill/>
        </p:spPr>
        <p:txBody>
          <a:bodyPr wrap="square" lIns="0" tIns="0" rIns="0" bIns="0" rtlCol="0">
            <a:spAutoFit/>
          </a:bodyPr>
          <a:lstStyle/>
          <a:p>
            <a:r>
              <a:rPr lang="de-DE" sz="800" err="1"/>
              <a:t>n</a:t>
            </a:r>
            <a:r>
              <a:rPr lang="de-DE" sz="800"/>
              <a:t>=3/41</a:t>
            </a:r>
          </a:p>
        </p:txBody>
      </p:sp>
      <p:sp>
        <p:nvSpPr>
          <p:cNvPr id="175" name="Textfeld 174">
            <a:extLst>
              <a:ext uri="{FF2B5EF4-FFF2-40B4-BE49-F238E27FC236}">
                <a16:creationId xmlns:a16="http://schemas.microsoft.com/office/drawing/2014/main" id="{AAEAF1A4-5BF9-03D5-D30C-BB92CD8380E9}"/>
              </a:ext>
            </a:extLst>
          </p:cNvPr>
          <p:cNvSpPr txBox="1"/>
          <p:nvPr/>
        </p:nvSpPr>
        <p:spPr>
          <a:xfrm>
            <a:off x="2925288" y="3943953"/>
            <a:ext cx="479580" cy="123111"/>
          </a:xfrm>
          <a:prstGeom prst="rect">
            <a:avLst/>
          </a:prstGeom>
          <a:noFill/>
        </p:spPr>
        <p:txBody>
          <a:bodyPr wrap="square" lIns="0" tIns="0" rIns="0" bIns="0" rtlCol="0">
            <a:spAutoFit/>
          </a:bodyPr>
          <a:lstStyle/>
          <a:p>
            <a:r>
              <a:rPr lang="de-DE" sz="800" err="1"/>
              <a:t>n</a:t>
            </a:r>
            <a:r>
              <a:rPr lang="de-DE" sz="800"/>
              <a:t>=3/43</a:t>
            </a:r>
          </a:p>
        </p:txBody>
      </p:sp>
      <p:sp>
        <p:nvSpPr>
          <p:cNvPr id="176" name="Textfeld 175">
            <a:extLst>
              <a:ext uri="{FF2B5EF4-FFF2-40B4-BE49-F238E27FC236}">
                <a16:creationId xmlns:a16="http://schemas.microsoft.com/office/drawing/2014/main" id="{214E5EE9-BC53-2B83-D0F2-81ED532E6555}"/>
              </a:ext>
            </a:extLst>
          </p:cNvPr>
          <p:cNvSpPr txBox="1"/>
          <p:nvPr/>
        </p:nvSpPr>
        <p:spPr>
          <a:xfrm>
            <a:off x="3647365" y="3692267"/>
            <a:ext cx="479580" cy="123111"/>
          </a:xfrm>
          <a:prstGeom prst="rect">
            <a:avLst/>
          </a:prstGeom>
          <a:noFill/>
        </p:spPr>
        <p:txBody>
          <a:bodyPr wrap="square" lIns="0" tIns="0" rIns="0" bIns="0" rtlCol="0">
            <a:spAutoFit/>
          </a:bodyPr>
          <a:lstStyle/>
          <a:p>
            <a:r>
              <a:rPr lang="de-DE" sz="800" err="1"/>
              <a:t>n</a:t>
            </a:r>
            <a:r>
              <a:rPr lang="de-DE" sz="800"/>
              <a:t>=27/43</a:t>
            </a:r>
          </a:p>
        </p:txBody>
      </p:sp>
      <p:sp>
        <p:nvSpPr>
          <p:cNvPr id="177" name="Textfeld 176">
            <a:extLst>
              <a:ext uri="{FF2B5EF4-FFF2-40B4-BE49-F238E27FC236}">
                <a16:creationId xmlns:a16="http://schemas.microsoft.com/office/drawing/2014/main" id="{D9A5F4EB-61F1-EDB4-FADB-CE3F00361C83}"/>
              </a:ext>
            </a:extLst>
          </p:cNvPr>
          <p:cNvSpPr txBox="1"/>
          <p:nvPr/>
        </p:nvSpPr>
        <p:spPr>
          <a:xfrm>
            <a:off x="2948864" y="4452444"/>
            <a:ext cx="479580" cy="123111"/>
          </a:xfrm>
          <a:prstGeom prst="rect">
            <a:avLst/>
          </a:prstGeom>
          <a:noFill/>
        </p:spPr>
        <p:txBody>
          <a:bodyPr wrap="square" lIns="0" tIns="0" rIns="0" bIns="0" rtlCol="0">
            <a:spAutoFit/>
          </a:bodyPr>
          <a:lstStyle/>
          <a:p>
            <a:r>
              <a:rPr lang="de-DE" sz="800" err="1"/>
              <a:t>n</a:t>
            </a:r>
            <a:r>
              <a:rPr lang="de-DE" sz="800"/>
              <a:t>=3/38</a:t>
            </a:r>
          </a:p>
        </p:txBody>
      </p:sp>
      <p:grpSp>
        <p:nvGrpSpPr>
          <p:cNvPr id="178" name="Gruppieren 177">
            <a:extLst>
              <a:ext uri="{FF2B5EF4-FFF2-40B4-BE49-F238E27FC236}">
                <a16:creationId xmlns:a16="http://schemas.microsoft.com/office/drawing/2014/main" id="{5C53EA3F-D814-0F1D-1BC5-E5327BC0D017}"/>
              </a:ext>
            </a:extLst>
          </p:cNvPr>
          <p:cNvGrpSpPr/>
          <p:nvPr/>
        </p:nvGrpSpPr>
        <p:grpSpPr>
          <a:xfrm>
            <a:off x="5954188" y="3650427"/>
            <a:ext cx="1307348" cy="712024"/>
            <a:chOff x="2135367" y="1940719"/>
            <a:chExt cx="1307348" cy="712024"/>
          </a:xfrm>
        </p:grpSpPr>
        <p:sp>
          <p:nvSpPr>
            <p:cNvPr id="179" name="Rechteck 178">
              <a:extLst>
                <a:ext uri="{FF2B5EF4-FFF2-40B4-BE49-F238E27FC236}">
                  <a16:creationId xmlns:a16="http://schemas.microsoft.com/office/drawing/2014/main" id="{9A0AE5D7-E6BF-6F05-7BCF-81B92FDFF047}"/>
                </a:ext>
              </a:extLst>
            </p:cNvPr>
            <p:cNvSpPr/>
            <p:nvPr/>
          </p:nvSpPr>
          <p:spPr>
            <a:xfrm>
              <a:off x="2772645" y="1940719"/>
              <a:ext cx="104609" cy="20679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3" name="Rechteck 182">
              <a:extLst>
                <a:ext uri="{FF2B5EF4-FFF2-40B4-BE49-F238E27FC236}">
                  <a16:creationId xmlns:a16="http://schemas.microsoft.com/office/drawing/2014/main" id="{92054404-41A1-9FA7-67D5-C2264E1C7AFF}"/>
                </a:ext>
              </a:extLst>
            </p:cNvPr>
            <p:cNvSpPr/>
            <p:nvPr/>
          </p:nvSpPr>
          <p:spPr>
            <a:xfrm>
              <a:off x="2677228" y="1940719"/>
              <a:ext cx="95415" cy="2067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5" name="Rechteck 184">
              <a:extLst>
                <a:ext uri="{FF2B5EF4-FFF2-40B4-BE49-F238E27FC236}">
                  <a16:creationId xmlns:a16="http://schemas.microsoft.com/office/drawing/2014/main" id="{6AE0ECF7-E138-D130-2A5A-1EF11BFAD068}"/>
                </a:ext>
              </a:extLst>
            </p:cNvPr>
            <p:cNvSpPr/>
            <p:nvPr/>
          </p:nvSpPr>
          <p:spPr>
            <a:xfrm>
              <a:off x="2743843" y="2445953"/>
              <a:ext cx="28800" cy="2067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7" name="Textfeld 186">
              <a:extLst>
                <a:ext uri="{FF2B5EF4-FFF2-40B4-BE49-F238E27FC236}">
                  <a16:creationId xmlns:a16="http://schemas.microsoft.com/office/drawing/2014/main" id="{BC187924-EA06-3BB9-42E4-93304EB97F1D}"/>
                </a:ext>
              </a:extLst>
            </p:cNvPr>
            <p:cNvSpPr txBox="1"/>
            <p:nvPr/>
          </p:nvSpPr>
          <p:spPr>
            <a:xfrm>
              <a:off x="2135367" y="1982559"/>
              <a:ext cx="479580" cy="123111"/>
            </a:xfrm>
            <a:prstGeom prst="rect">
              <a:avLst/>
            </a:prstGeom>
            <a:noFill/>
          </p:spPr>
          <p:txBody>
            <a:bodyPr wrap="square" lIns="0" tIns="0" rIns="0" bIns="0" rtlCol="0">
              <a:spAutoFit/>
            </a:bodyPr>
            <a:lstStyle/>
            <a:p>
              <a:pPr algn="r"/>
              <a:r>
                <a:rPr lang="de-DE" sz="800" err="1"/>
                <a:t>n</a:t>
              </a:r>
              <a:r>
                <a:rPr lang="de-DE" sz="800"/>
                <a:t>=3/43</a:t>
              </a:r>
            </a:p>
          </p:txBody>
        </p:sp>
        <p:sp>
          <p:nvSpPr>
            <p:cNvPr id="189" name="Textfeld 188">
              <a:extLst>
                <a:ext uri="{FF2B5EF4-FFF2-40B4-BE49-F238E27FC236}">
                  <a16:creationId xmlns:a16="http://schemas.microsoft.com/office/drawing/2014/main" id="{5A3F5A69-AC41-CBBA-2A4C-C0D068D7A10D}"/>
                </a:ext>
              </a:extLst>
            </p:cNvPr>
            <p:cNvSpPr txBox="1"/>
            <p:nvPr/>
          </p:nvSpPr>
          <p:spPr>
            <a:xfrm>
              <a:off x="2256424" y="2487793"/>
              <a:ext cx="479580" cy="123111"/>
            </a:xfrm>
            <a:prstGeom prst="rect">
              <a:avLst/>
            </a:prstGeom>
            <a:noFill/>
          </p:spPr>
          <p:txBody>
            <a:bodyPr wrap="square" lIns="0" tIns="0" rIns="0" bIns="0" rtlCol="0">
              <a:spAutoFit/>
            </a:bodyPr>
            <a:lstStyle/>
            <a:p>
              <a:pPr algn="r"/>
              <a:r>
                <a:rPr lang="de-DE" sz="800" err="1"/>
                <a:t>n</a:t>
              </a:r>
              <a:r>
                <a:rPr lang="de-DE" sz="800"/>
                <a:t>=1/41</a:t>
              </a:r>
            </a:p>
          </p:txBody>
        </p:sp>
        <p:sp>
          <p:nvSpPr>
            <p:cNvPr id="193" name="Textfeld 192">
              <a:extLst>
                <a:ext uri="{FF2B5EF4-FFF2-40B4-BE49-F238E27FC236}">
                  <a16:creationId xmlns:a16="http://schemas.microsoft.com/office/drawing/2014/main" id="{41D28A9C-6D76-1F88-9F09-ED19B2F0DBC0}"/>
                </a:ext>
              </a:extLst>
            </p:cNvPr>
            <p:cNvSpPr txBox="1"/>
            <p:nvPr/>
          </p:nvSpPr>
          <p:spPr>
            <a:xfrm>
              <a:off x="2963135" y="1982559"/>
              <a:ext cx="479580" cy="123111"/>
            </a:xfrm>
            <a:prstGeom prst="rect">
              <a:avLst/>
            </a:prstGeom>
            <a:noFill/>
          </p:spPr>
          <p:txBody>
            <a:bodyPr wrap="square" lIns="0" tIns="0" rIns="0" bIns="0" rtlCol="0">
              <a:spAutoFit/>
            </a:bodyPr>
            <a:lstStyle/>
            <a:p>
              <a:r>
                <a:rPr lang="de-DE" sz="800" err="1"/>
                <a:t>n</a:t>
              </a:r>
              <a:r>
                <a:rPr lang="de-DE" sz="800"/>
                <a:t>=4/43</a:t>
              </a:r>
            </a:p>
          </p:txBody>
        </p:sp>
      </p:grpSp>
      <p:grpSp>
        <p:nvGrpSpPr>
          <p:cNvPr id="72" name="Gruppieren 71">
            <a:extLst>
              <a:ext uri="{FF2B5EF4-FFF2-40B4-BE49-F238E27FC236}">
                <a16:creationId xmlns:a16="http://schemas.microsoft.com/office/drawing/2014/main" id="{AE7A2252-29E6-62FF-1B7D-DD5A1F548D0A}"/>
              </a:ext>
            </a:extLst>
          </p:cNvPr>
          <p:cNvGrpSpPr/>
          <p:nvPr/>
        </p:nvGrpSpPr>
        <p:grpSpPr>
          <a:xfrm>
            <a:off x="228078" y="3360881"/>
            <a:ext cx="3969739" cy="1713628"/>
            <a:chOff x="143867" y="1649507"/>
            <a:chExt cx="3969739" cy="1713628"/>
          </a:xfrm>
        </p:grpSpPr>
        <p:cxnSp>
          <p:nvCxnSpPr>
            <p:cNvPr id="73" name="Gerader Verbinder 72">
              <a:extLst>
                <a:ext uri="{FF2B5EF4-FFF2-40B4-BE49-F238E27FC236}">
                  <a16:creationId xmlns:a16="http://schemas.microsoft.com/office/drawing/2014/main" id="{694A0F64-3D39-4572-5C08-B1D117484BD6}"/>
                </a:ext>
              </a:extLst>
            </p:cNvPr>
            <p:cNvCxnSpPr>
              <a:cxnSpLocks/>
            </p:cNvCxnSpPr>
            <p:nvPr/>
          </p:nvCxnSpPr>
          <p:spPr>
            <a:xfrm>
              <a:off x="1403350" y="1892300"/>
              <a:ext cx="0" cy="11239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Gerader Verbinder 73">
              <a:extLst>
                <a:ext uri="{FF2B5EF4-FFF2-40B4-BE49-F238E27FC236}">
                  <a16:creationId xmlns:a16="http://schemas.microsoft.com/office/drawing/2014/main" id="{2A13D58A-3B42-F429-8734-BED153663D15}"/>
                </a:ext>
              </a:extLst>
            </p:cNvPr>
            <p:cNvCxnSpPr>
              <a:cxnSpLocks/>
            </p:cNvCxnSpPr>
            <p:nvPr/>
          </p:nvCxnSpPr>
          <p:spPr>
            <a:xfrm flipH="1">
              <a:off x="1403350" y="2946400"/>
              <a:ext cx="25781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Gerader Verbinder 74">
              <a:extLst>
                <a:ext uri="{FF2B5EF4-FFF2-40B4-BE49-F238E27FC236}">
                  <a16:creationId xmlns:a16="http://schemas.microsoft.com/office/drawing/2014/main" id="{FB6E20C3-BAF0-9693-9288-25FF3DAE70CC}"/>
                </a:ext>
              </a:extLst>
            </p:cNvPr>
            <p:cNvCxnSpPr>
              <a:cxnSpLocks/>
            </p:cNvCxnSpPr>
            <p:nvPr/>
          </p:nvCxnSpPr>
          <p:spPr>
            <a:xfrm>
              <a:off x="2050256" y="2946400"/>
              <a:ext cx="0" cy="69850"/>
            </a:xfrm>
            <a:prstGeom prst="line">
              <a:avLst/>
            </a:prstGeom>
            <a:ln w="19050"/>
          </p:spPr>
          <p:style>
            <a:lnRef idx="1">
              <a:schemeClr val="dk1"/>
            </a:lnRef>
            <a:fillRef idx="0">
              <a:schemeClr val="dk1"/>
            </a:fillRef>
            <a:effectRef idx="0">
              <a:schemeClr val="dk1"/>
            </a:effectRef>
            <a:fontRef idx="minor">
              <a:schemeClr val="tx1"/>
            </a:fontRef>
          </p:style>
        </p:cxnSp>
        <p:cxnSp>
          <p:nvCxnSpPr>
            <p:cNvPr id="76" name="Gerader Verbinder 75">
              <a:extLst>
                <a:ext uri="{FF2B5EF4-FFF2-40B4-BE49-F238E27FC236}">
                  <a16:creationId xmlns:a16="http://schemas.microsoft.com/office/drawing/2014/main" id="{BD4B5A4C-24BD-94CE-446B-AE492C9A0BDD}"/>
                </a:ext>
              </a:extLst>
            </p:cNvPr>
            <p:cNvCxnSpPr>
              <a:cxnSpLocks/>
            </p:cNvCxnSpPr>
            <p:nvPr/>
          </p:nvCxnSpPr>
          <p:spPr>
            <a:xfrm>
              <a:off x="2697310" y="1892300"/>
              <a:ext cx="0" cy="11239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Gerader Verbinder 76">
              <a:extLst>
                <a:ext uri="{FF2B5EF4-FFF2-40B4-BE49-F238E27FC236}">
                  <a16:creationId xmlns:a16="http://schemas.microsoft.com/office/drawing/2014/main" id="{FF8ED247-3E35-B048-91D8-27E93D8981DE}"/>
                </a:ext>
              </a:extLst>
            </p:cNvPr>
            <p:cNvCxnSpPr>
              <a:cxnSpLocks/>
            </p:cNvCxnSpPr>
            <p:nvPr/>
          </p:nvCxnSpPr>
          <p:spPr>
            <a:xfrm>
              <a:off x="3338512" y="2946400"/>
              <a:ext cx="0" cy="69850"/>
            </a:xfrm>
            <a:prstGeom prst="line">
              <a:avLst/>
            </a:prstGeom>
            <a:ln w="19050"/>
          </p:spPr>
          <p:style>
            <a:lnRef idx="1">
              <a:schemeClr val="dk1"/>
            </a:lnRef>
            <a:fillRef idx="0">
              <a:schemeClr val="dk1"/>
            </a:fillRef>
            <a:effectRef idx="0">
              <a:schemeClr val="dk1"/>
            </a:effectRef>
            <a:fontRef idx="minor">
              <a:schemeClr val="tx1"/>
            </a:fontRef>
          </p:style>
        </p:cxnSp>
        <p:cxnSp>
          <p:nvCxnSpPr>
            <p:cNvPr id="78" name="Gerader Verbinder 77">
              <a:extLst>
                <a:ext uri="{FF2B5EF4-FFF2-40B4-BE49-F238E27FC236}">
                  <a16:creationId xmlns:a16="http://schemas.microsoft.com/office/drawing/2014/main" id="{D803EDF7-5A64-079F-4B80-EF2285D8BF87}"/>
                </a:ext>
              </a:extLst>
            </p:cNvPr>
            <p:cNvCxnSpPr>
              <a:cxnSpLocks/>
            </p:cNvCxnSpPr>
            <p:nvPr/>
          </p:nvCxnSpPr>
          <p:spPr>
            <a:xfrm>
              <a:off x="3981449" y="2946400"/>
              <a:ext cx="0" cy="69850"/>
            </a:xfrm>
            <a:prstGeom prst="line">
              <a:avLst/>
            </a:prstGeom>
            <a:ln w="19050"/>
          </p:spPr>
          <p:style>
            <a:lnRef idx="1">
              <a:schemeClr val="dk1"/>
            </a:lnRef>
            <a:fillRef idx="0">
              <a:schemeClr val="dk1"/>
            </a:fillRef>
            <a:effectRef idx="0">
              <a:schemeClr val="dk1"/>
            </a:effectRef>
            <a:fontRef idx="minor">
              <a:schemeClr val="tx1"/>
            </a:fontRef>
          </p:style>
        </p:cxnSp>
        <p:sp>
          <p:nvSpPr>
            <p:cNvPr id="79" name="Textfeld 78">
              <a:extLst>
                <a:ext uri="{FF2B5EF4-FFF2-40B4-BE49-F238E27FC236}">
                  <a16:creationId xmlns:a16="http://schemas.microsoft.com/office/drawing/2014/main" id="{DF5B3111-223D-D53C-0E36-3F88974735AC}"/>
                </a:ext>
              </a:extLst>
            </p:cNvPr>
            <p:cNvSpPr txBox="1"/>
            <p:nvPr/>
          </p:nvSpPr>
          <p:spPr>
            <a:xfrm>
              <a:off x="1275160" y="3010406"/>
              <a:ext cx="259555" cy="153888"/>
            </a:xfrm>
            <a:prstGeom prst="rect">
              <a:avLst/>
            </a:prstGeom>
            <a:noFill/>
          </p:spPr>
          <p:txBody>
            <a:bodyPr wrap="square" lIns="0" tIns="0" rIns="0" bIns="0" rtlCol="0">
              <a:spAutoFit/>
            </a:bodyPr>
            <a:lstStyle/>
            <a:p>
              <a:pPr algn="ctr"/>
              <a:r>
                <a:rPr lang="de-DE" sz="1000"/>
                <a:t>100</a:t>
              </a:r>
            </a:p>
          </p:txBody>
        </p:sp>
        <p:sp>
          <p:nvSpPr>
            <p:cNvPr id="80" name="Textfeld 79">
              <a:extLst>
                <a:ext uri="{FF2B5EF4-FFF2-40B4-BE49-F238E27FC236}">
                  <a16:creationId xmlns:a16="http://schemas.microsoft.com/office/drawing/2014/main" id="{4D6B957F-4F75-47EC-1B7D-47BD7C19E46E}"/>
                </a:ext>
              </a:extLst>
            </p:cNvPr>
            <p:cNvSpPr txBox="1"/>
            <p:nvPr/>
          </p:nvSpPr>
          <p:spPr>
            <a:xfrm>
              <a:off x="1919883" y="3010406"/>
              <a:ext cx="259555" cy="153888"/>
            </a:xfrm>
            <a:prstGeom prst="rect">
              <a:avLst/>
            </a:prstGeom>
            <a:noFill/>
          </p:spPr>
          <p:txBody>
            <a:bodyPr wrap="square" lIns="0" tIns="0" rIns="0" bIns="0" rtlCol="0">
              <a:spAutoFit/>
            </a:bodyPr>
            <a:lstStyle/>
            <a:p>
              <a:pPr algn="ctr"/>
              <a:r>
                <a:rPr lang="de-DE" sz="1000"/>
                <a:t>50</a:t>
              </a:r>
            </a:p>
          </p:txBody>
        </p:sp>
        <p:sp>
          <p:nvSpPr>
            <p:cNvPr id="81" name="Textfeld 80">
              <a:extLst>
                <a:ext uri="{FF2B5EF4-FFF2-40B4-BE49-F238E27FC236}">
                  <a16:creationId xmlns:a16="http://schemas.microsoft.com/office/drawing/2014/main" id="{C7D0E189-96BE-DF58-D7C4-698D611F5EC2}"/>
                </a:ext>
              </a:extLst>
            </p:cNvPr>
            <p:cNvSpPr txBox="1"/>
            <p:nvPr/>
          </p:nvSpPr>
          <p:spPr>
            <a:xfrm>
              <a:off x="2564606" y="3010406"/>
              <a:ext cx="259555" cy="153888"/>
            </a:xfrm>
            <a:prstGeom prst="rect">
              <a:avLst/>
            </a:prstGeom>
            <a:noFill/>
          </p:spPr>
          <p:txBody>
            <a:bodyPr wrap="square" lIns="0" tIns="0" rIns="0" bIns="0" rtlCol="0">
              <a:spAutoFit/>
            </a:bodyPr>
            <a:lstStyle/>
            <a:p>
              <a:pPr algn="ctr"/>
              <a:r>
                <a:rPr lang="de-DE" sz="1000"/>
                <a:t>0</a:t>
              </a:r>
            </a:p>
          </p:txBody>
        </p:sp>
        <p:sp>
          <p:nvSpPr>
            <p:cNvPr id="82" name="Textfeld 81">
              <a:extLst>
                <a:ext uri="{FF2B5EF4-FFF2-40B4-BE49-F238E27FC236}">
                  <a16:creationId xmlns:a16="http://schemas.microsoft.com/office/drawing/2014/main" id="{D6A6DC61-FB14-9E25-EA19-D8691846D2C3}"/>
                </a:ext>
              </a:extLst>
            </p:cNvPr>
            <p:cNvSpPr txBox="1"/>
            <p:nvPr/>
          </p:nvSpPr>
          <p:spPr>
            <a:xfrm>
              <a:off x="3209329" y="3010406"/>
              <a:ext cx="259555" cy="153888"/>
            </a:xfrm>
            <a:prstGeom prst="rect">
              <a:avLst/>
            </a:prstGeom>
            <a:noFill/>
          </p:spPr>
          <p:txBody>
            <a:bodyPr wrap="square" lIns="0" tIns="0" rIns="0" bIns="0" rtlCol="0">
              <a:spAutoFit/>
            </a:bodyPr>
            <a:lstStyle/>
            <a:p>
              <a:pPr algn="ctr"/>
              <a:r>
                <a:rPr lang="de-DE" sz="1000"/>
                <a:t>50</a:t>
              </a:r>
            </a:p>
          </p:txBody>
        </p:sp>
        <p:sp>
          <p:nvSpPr>
            <p:cNvPr id="83" name="Textfeld 82">
              <a:extLst>
                <a:ext uri="{FF2B5EF4-FFF2-40B4-BE49-F238E27FC236}">
                  <a16:creationId xmlns:a16="http://schemas.microsoft.com/office/drawing/2014/main" id="{CC8F176E-6927-EB5C-D8D8-52BF88320361}"/>
                </a:ext>
              </a:extLst>
            </p:cNvPr>
            <p:cNvSpPr txBox="1"/>
            <p:nvPr/>
          </p:nvSpPr>
          <p:spPr>
            <a:xfrm>
              <a:off x="3854051" y="3010406"/>
              <a:ext cx="259555" cy="153888"/>
            </a:xfrm>
            <a:prstGeom prst="rect">
              <a:avLst/>
            </a:prstGeom>
            <a:noFill/>
          </p:spPr>
          <p:txBody>
            <a:bodyPr wrap="square" lIns="0" tIns="0" rIns="0" bIns="0" rtlCol="0">
              <a:spAutoFit/>
            </a:bodyPr>
            <a:lstStyle/>
            <a:p>
              <a:pPr algn="ctr"/>
              <a:r>
                <a:rPr lang="de-DE" sz="1000"/>
                <a:t>100</a:t>
              </a:r>
            </a:p>
          </p:txBody>
        </p:sp>
        <p:sp>
          <p:nvSpPr>
            <p:cNvPr id="84" name="Textfeld 83">
              <a:extLst>
                <a:ext uri="{FF2B5EF4-FFF2-40B4-BE49-F238E27FC236}">
                  <a16:creationId xmlns:a16="http://schemas.microsoft.com/office/drawing/2014/main" id="{4411C3C6-089C-E024-FCAC-68C6A5A55DEC}"/>
                </a:ext>
              </a:extLst>
            </p:cNvPr>
            <p:cNvSpPr txBox="1"/>
            <p:nvPr/>
          </p:nvSpPr>
          <p:spPr>
            <a:xfrm>
              <a:off x="2136824" y="3209247"/>
              <a:ext cx="1111152" cy="153888"/>
            </a:xfrm>
            <a:prstGeom prst="rect">
              <a:avLst/>
            </a:prstGeom>
            <a:noFill/>
          </p:spPr>
          <p:txBody>
            <a:bodyPr wrap="square" lIns="0" tIns="0" rIns="0" bIns="0" rtlCol="0">
              <a:spAutoFit/>
            </a:bodyPr>
            <a:lstStyle/>
            <a:p>
              <a:pPr algn="ctr"/>
              <a:r>
                <a:rPr lang="de-DE" sz="1000" b="1"/>
                <a:t>Any grade AE, %</a:t>
              </a:r>
            </a:p>
          </p:txBody>
        </p:sp>
        <p:sp>
          <p:nvSpPr>
            <p:cNvPr id="85" name="Textfeld 84">
              <a:extLst>
                <a:ext uri="{FF2B5EF4-FFF2-40B4-BE49-F238E27FC236}">
                  <a16:creationId xmlns:a16="http://schemas.microsoft.com/office/drawing/2014/main" id="{E4430B84-E709-8EB4-2717-A0CECBC33891}"/>
                </a:ext>
              </a:extLst>
            </p:cNvPr>
            <p:cNvSpPr txBox="1"/>
            <p:nvPr/>
          </p:nvSpPr>
          <p:spPr>
            <a:xfrm>
              <a:off x="2139206" y="1649507"/>
              <a:ext cx="1111152" cy="184666"/>
            </a:xfrm>
            <a:prstGeom prst="rect">
              <a:avLst/>
            </a:prstGeom>
            <a:noFill/>
          </p:spPr>
          <p:txBody>
            <a:bodyPr wrap="square" lIns="0" tIns="0" rIns="0" bIns="0" rtlCol="0">
              <a:spAutoFit/>
            </a:bodyPr>
            <a:lstStyle/>
            <a:p>
              <a:pPr algn="ctr"/>
              <a:r>
                <a:rPr lang="de-DE" sz="1200" b="1" err="1"/>
                <a:t>Diarrhea</a:t>
              </a:r>
              <a:endParaRPr lang="de-DE" sz="1200" b="1"/>
            </a:p>
          </p:txBody>
        </p:sp>
        <p:sp>
          <p:nvSpPr>
            <p:cNvPr id="86" name="Textfeld 85">
              <a:extLst>
                <a:ext uri="{FF2B5EF4-FFF2-40B4-BE49-F238E27FC236}">
                  <a16:creationId xmlns:a16="http://schemas.microsoft.com/office/drawing/2014/main" id="{B83A4458-ED18-E2DB-17AD-41289CCE6D22}"/>
                </a:ext>
              </a:extLst>
            </p:cNvPr>
            <p:cNvSpPr txBox="1"/>
            <p:nvPr/>
          </p:nvSpPr>
          <p:spPr>
            <a:xfrm>
              <a:off x="277314" y="1972132"/>
              <a:ext cx="1111152" cy="123111"/>
            </a:xfrm>
            <a:prstGeom prst="rect">
              <a:avLst/>
            </a:prstGeom>
            <a:noFill/>
          </p:spPr>
          <p:txBody>
            <a:bodyPr wrap="square" lIns="0" tIns="0" rIns="0" bIns="0" rtlCol="0">
              <a:spAutoFit/>
            </a:bodyPr>
            <a:lstStyle/>
            <a:p>
              <a:pPr algn="r"/>
              <a:r>
                <a:rPr lang="de-DE" sz="800" err="1"/>
                <a:t>Pre-randomization</a:t>
              </a:r>
              <a:endParaRPr lang="de-DE" sz="800"/>
            </a:p>
          </p:txBody>
        </p:sp>
        <p:sp>
          <p:nvSpPr>
            <p:cNvPr id="87" name="Textfeld 86">
              <a:extLst>
                <a:ext uri="{FF2B5EF4-FFF2-40B4-BE49-F238E27FC236}">
                  <a16:creationId xmlns:a16="http://schemas.microsoft.com/office/drawing/2014/main" id="{6FC6A5CC-5C1A-644B-B44E-04122C9C65F6}"/>
                </a:ext>
              </a:extLst>
            </p:cNvPr>
            <p:cNvSpPr txBox="1"/>
            <p:nvPr/>
          </p:nvSpPr>
          <p:spPr>
            <a:xfrm>
              <a:off x="143867" y="2227411"/>
              <a:ext cx="1244599" cy="123111"/>
            </a:xfrm>
            <a:prstGeom prst="rect">
              <a:avLst/>
            </a:prstGeom>
            <a:noFill/>
          </p:spPr>
          <p:txBody>
            <a:bodyPr wrap="square" lIns="0" tIns="0" rIns="0" bIns="0" rtlCol="0">
              <a:spAutoFit/>
            </a:bodyPr>
            <a:lstStyle/>
            <a:p>
              <a:pPr algn="r"/>
              <a:r>
                <a:rPr lang="de-DE" sz="800"/>
                <a:t> 1 </a:t>
              </a:r>
              <a:r>
                <a:rPr lang="de-DE" sz="800" err="1"/>
                <a:t>yr</a:t>
              </a:r>
              <a:r>
                <a:rPr lang="de-DE" sz="800"/>
                <a:t> post-</a:t>
              </a:r>
              <a:r>
                <a:rPr lang="de-DE" sz="800" err="1"/>
                <a:t>randomization</a:t>
              </a:r>
              <a:endParaRPr lang="de-DE" sz="800"/>
            </a:p>
          </p:txBody>
        </p:sp>
        <p:sp>
          <p:nvSpPr>
            <p:cNvPr id="88" name="Textfeld 87">
              <a:extLst>
                <a:ext uri="{FF2B5EF4-FFF2-40B4-BE49-F238E27FC236}">
                  <a16:creationId xmlns:a16="http://schemas.microsoft.com/office/drawing/2014/main" id="{313212B0-70ED-160F-647C-AEBD5CC6DD2A}"/>
                </a:ext>
              </a:extLst>
            </p:cNvPr>
            <p:cNvSpPr txBox="1"/>
            <p:nvPr/>
          </p:nvSpPr>
          <p:spPr>
            <a:xfrm>
              <a:off x="143867" y="2482690"/>
              <a:ext cx="1244599" cy="123111"/>
            </a:xfrm>
            <a:prstGeom prst="rect">
              <a:avLst/>
            </a:prstGeom>
            <a:noFill/>
          </p:spPr>
          <p:txBody>
            <a:bodyPr wrap="square" lIns="0" tIns="0" rIns="0" bIns="0" rtlCol="0" anchor="t">
              <a:spAutoFit/>
            </a:bodyPr>
            <a:lstStyle/>
            <a:p>
              <a:pPr algn="r"/>
              <a:r>
                <a:rPr lang="de-DE" sz="800"/>
                <a:t> 2 </a:t>
              </a:r>
              <a:r>
                <a:rPr lang="de-DE" sz="800" err="1"/>
                <a:t>yrs</a:t>
              </a:r>
              <a:r>
                <a:rPr lang="de-DE" sz="800"/>
                <a:t> post-</a:t>
              </a:r>
              <a:r>
                <a:rPr lang="de-DE" sz="800" err="1"/>
                <a:t>randomization</a:t>
              </a:r>
              <a:endParaRPr lang="de-DE" sz="800"/>
            </a:p>
          </p:txBody>
        </p:sp>
        <p:sp>
          <p:nvSpPr>
            <p:cNvPr id="89" name="Textfeld 88">
              <a:extLst>
                <a:ext uri="{FF2B5EF4-FFF2-40B4-BE49-F238E27FC236}">
                  <a16:creationId xmlns:a16="http://schemas.microsoft.com/office/drawing/2014/main" id="{22A84711-77F6-BE72-3B46-C2491F1B5B34}"/>
                </a:ext>
              </a:extLst>
            </p:cNvPr>
            <p:cNvSpPr txBox="1"/>
            <p:nvPr/>
          </p:nvSpPr>
          <p:spPr>
            <a:xfrm>
              <a:off x="143867" y="2737969"/>
              <a:ext cx="1244599" cy="123111"/>
            </a:xfrm>
            <a:prstGeom prst="rect">
              <a:avLst/>
            </a:prstGeom>
            <a:noFill/>
          </p:spPr>
          <p:txBody>
            <a:bodyPr wrap="square" lIns="0" tIns="0" rIns="0" bIns="0" rtlCol="0" anchor="t">
              <a:spAutoFit/>
            </a:bodyPr>
            <a:lstStyle/>
            <a:p>
              <a:pPr algn="r"/>
              <a:r>
                <a:rPr lang="de-DE" sz="800"/>
                <a:t> 3 </a:t>
              </a:r>
              <a:r>
                <a:rPr lang="de-DE" sz="800" err="1"/>
                <a:t>yrs</a:t>
              </a:r>
              <a:r>
                <a:rPr lang="de-DE" sz="800"/>
                <a:t> post-</a:t>
              </a:r>
              <a:r>
                <a:rPr lang="de-DE" sz="800" err="1"/>
                <a:t>randomization</a:t>
              </a:r>
              <a:endParaRPr lang="de-DE" sz="800"/>
            </a:p>
          </p:txBody>
        </p:sp>
      </p:grpSp>
      <p:cxnSp>
        <p:nvCxnSpPr>
          <p:cNvPr id="91" name="Gerader Verbinder 90">
            <a:extLst>
              <a:ext uri="{FF2B5EF4-FFF2-40B4-BE49-F238E27FC236}">
                <a16:creationId xmlns:a16="http://schemas.microsoft.com/office/drawing/2014/main" id="{82A6564C-3A15-2505-ACD9-5260515F5BDB}"/>
              </a:ext>
            </a:extLst>
          </p:cNvPr>
          <p:cNvCxnSpPr>
            <a:cxnSpLocks/>
          </p:cNvCxnSpPr>
          <p:nvPr/>
        </p:nvCxnSpPr>
        <p:spPr>
          <a:xfrm>
            <a:off x="5300539" y="3603674"/>
            <a:ext cx="0" cy="11239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Gerader Verbinder 91">
            <a:extLst>
              <a:ext uri="{FF2B5EF4-FFF2-40B4-BE49-F238E27FC236}">
                <a16:creationId xmlns:a16="http://schemas.microsoft.com/office/drawing/2014/main" id="{B57C19E5-5BFB-289E-6861-4CE12BE1C309}"/>
              </a:ext>
            </a:extLst>
          </p:cNvPr>
          <p:cNvCxnSpPr>
            <a:cxnSpLocks/>
          </p:cNvCxnSpPr>
          <p:nvPr/>
        </p:nvCxnSpPr>
        <p:spPr>
          <a:xfrm flipH="1">
            <a:off x="5300539" y="4657774"/>
            <a:ext cx="25781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Gerader Verbinder 92">
            <a:extLst>
              <a:ext uri="{FF2B5EF4-FFF2-40B4-BE49-F238E27FC236}">
                <a16:creationId xmlns:a16="http://schemas.microsoft.com/office/drawing/2014/main" id="{3260B8CF-322F-A6F3-5AA3-5FE434C4178A}"/>
              </a:ext>
            </a:extLst>
          </p:cNvPr>
          <p:cNvCxnSpPr>
            <a:cxnSpLocks/>
          </p:cNvCxnSpPr>
          <p:nvPr/>
        </p:nvCxnSpPr>
        <p:spPr>
          <a:xfrm>
            <a:off x="5947445" y="4657774"/>
            <a:ext cx="0" cy="69850"/>
          </a:xfrm>
          <a:prstGeom prst="line">
            <a:avLst/>
          </a:prstGeom>
          <a:ln w="19050"/>
        </p:spPr>
        <p:style>
          <a:lnRef idx="1">
            <a:schemeClr val="dk1"/>
          </a:lnRef>
          <a:fillRef idx="0">
            <a:schemeClr val="dk1"/>
          </a:fillRef>
          <a:effectRef idx="0">
            <a:schemeClr val="dk1"/>
          </a:effectRef>
          <a:fontRef idx="minor">
            <a:schemeClr val="tx1"/>
          </a:fontRef>
        </p:style>
      </p:cxnSp>
      <p:cxnSp>
        <p:nvCxnSpPr>
          <p:cNvPr id="94" name="Gerader Verbinder 93">
            <a:extLst>
              <a:ext uri="{FF2B5EF4-FFF2-40B4-BE49-F238E27FC236}">
                <a16:creationId xmlns:a16="http://schemas.microsoft.com/office/drawing/2014/main" id="{0E9567F1-CCCC-D2F4-1326-2B46A88FC103}"/>
              </a:ext>
            </a:extLst>
          </p:cNvPr>
          <p:cNvCxnSpPr>
            <a:cxnSpLocks/>
          </p:cNvCxnSpPr>
          <p:nvPr/>
        </p:nvCxnSpPr>
        <p:spPr>
          <a:xfrm>
            <a:off x="6590116" y="3603674"/>
            <a:ext cx="0" cy="11239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Gerader Verbinder 94">
            <a:extLst>
              <a:ext uri="{FF2B5EF4-FFF2-40B4-BE49-F238E27FC236}">
                <a16:creationId xmlns:a16="http://schemas.microsoft.com/office/drawing/2014/main" id="{13C780E7-D868-2476-29E8-EBE1350DA678}"/>
              </a:ext>
            </a:extLst>
          </p:cNvPr>
          <p:cNvCxnSpPr>
            <a:cxnSpLocks/>
          </p:cNvCxnSpPr>
          <p:nvPr/>
        </p:nvCxnSpPr>
        <p:spPr>
          <a:xfrm>
            <a:off x="7235701" y="4657774"/>
            <a:ext cx="0" cy="69850"/>
          </a:xfrm>
          <a:prstGeom prst="line">
            <a:avLst/>
          </a:prstGeom>
          <a:ln w="19050"/>
        </p:spPr>
        <p:style>
          <a:lnRef idx="1">
            <a:schemeClr val="dk1"/>
          </a:lnRef>
          <a:fillRef idx="0">
            <a:schemeClr val="dk1"/>
          </a:fillRef>
          <a:effectRef idx="0">
            <a:schemeClr val="dk1"/>
          </a:effectRef>
          <a:fontRef idx="minor">
            <a:schemeClr val="tx1"/>
          </a:fontRef>
        </p:style>
      </p:cxnSp>
      <p:cxnSp>
        <p:nvCxnSpPr>
          <p:cNvPr id="96" name="Gerader Verbinder 95">
            <a:extLst>
              <a:ext uri="{FF2B5EF4-FFF2-40B4-BE49-F238E27FC236}">
                <a16:creationId xmlns:a16="http://schemas.microsoft.com/office/drawing/2014/main" id="{9A941720-5AA1-AAC8-7218-DEE4D1D4E7DC}"/>
              </a:ext>
            </a:extLst>
          </p:cNvPr>
          <p:cNvCxnSpPr>
            <a:cxnSpLocks/>
          </p:cNvCxnSpPr>
          <p:nvPr/>
        </p:nvCxnSpPr>
        <p:spPr>
          <a:xfrm>
            <a:off x="7878638" y="4657774"/>
            <a:ext cx="0" cy="69850"/>
          </a:xfrm>
          <a:prstGeom prst="line">
            <a:avLst/>
          </a:prstGeom>
          <a:ln w="19050"/>
        </p:spPr>
        <p:style>
          <a:lnRef idx="1">
            <a:schemeClr val="dk1"/>
          </a:lnRef>
          <a:fillRef idx="0">
            <a:schemeClr val="dk1"/>
          </a:fillRef>
          <a:effectRef idx="0">
            <a:schemeClr val="dk1"/>
          </a:effectRef>
          <a:fontRef idx="minor">
            <a:schemeClr val="tx1"/>
          </a:fontRef>
        </p:style>
      </p:cxnSp>
      <p:sp>
        <p:nvSpPr>
          <p:cNvPr id="97" name="Textfeld 96">
            <a:extLst>
              <a:ext uri="{FF2B5EF4-FFF2-40B4-BE49-F238E27FC236}">
                <a16:creationId xmlns:a16="http://schemas.microsoft.com/office/drawing/2014/main" id="{94C44246-674E-E61A-104B-35B2B32139D3}"/>
              </a:ext>
            </a:extLst>
          </p:cNvPr>
          <p:cNvSpPr txBox="1"/>
          <p:nvPr/>
        </p:nvSpPr>
        <p:spPr>
          <a:xfrm>
            <a:off x="5172349" y="4721780"/>
            <a:ext cx="259555" cy="153888"/>
          </a:xfrm>
          <a:prstGeom prst="rect">
            <a:avLst/>
          </a:prstGeom>
          <a:noFill/>
        </p:spPr>
        <p:txBody>
          <a:bodyPr wrap="square" lIns="0" tIns="0" rIns="0" bIns="0" rtlCol="0">
            <a:spAutoFit/>
          </a:bodyPr>
          <a:lstStyle/>
          <a:p>
            <a:pPr algn="ctr"/>
            <a:r>
              <a:rPr lang="de-DE" sz="1000"/>
              <a:t>100</a:t>
            </a:r>
          </a:p>
        </p:txBody>
      </p:sp>
      <p:sp>
        <p:nvSpPr>
          <p:cNvPr id="98" name="Textfeld 97">
            <a:extLst>
              <a:ext uri="{FF2B5EF4-FFF2-40B4-BE49-F238E27FC236}">
                <a16:creationId xmlns:a16="http://schemas.microsoft.com/office/drawing/2014/main" id="{7D9D64C6-0457-2114-9D50-543D20875FE4}"/>
              </a:ext>
            </a:extLst>
          </p:cNvPr>
          <p:cNvSpPr txBox="1"/>
          <p:nvPr/>
        </p:nvSpPr>
        <p:spPr>
          <a:xfrm>
            <a:off x="5817072" y="4721780"/>
            <a:ext cx="259555" cy="153888"/>
          </a:xfrm>
          <a:prstGeom prst="rect">
            <a:avLst/>
          </a:prstGeom>
          <a:noFill/>
        </p:spPr>
        <p:txBody>
          <a:bodyPr wrap="square" lIns="0" tIns="0" rIns="0" bIns="0" rtlCol="0">
            <a:spAutoFit/>
          </a:bodyPr>
          <a:lstStyle/>
          <a:p>
            <a:pPr algn="ctr"/>
            <a:r>
              <a:rPr lang="de-DE" sz="1000"/>
              <a:t>50</a:t>
            </a:r>
          </a:p>
        </p:txBody>
      </p:sp>
      <p:sp>
        <p:nvSpPr>
          <p:cNvPr id="99" name="Textfeld 98">
            <a:extLst>
              <a:ext uri="{FF2B5EF4-FFF2-40B4-BE49-F238E27FC236}">
                <a16:creationId xmlns:a16="http://schemas.microsoft.com/office/drawing/2014/main" id="{AE7A918E-E2DE-9DDE-161A-1708AF1D0D5F}"/>
              </a:ext>
            </a:extLst>
          </p:cNvPr>
          <p:cNvSpPr txBox="1"/>
          <p:nvPr/>
        </p:nvSpPr>
        <p:spPr>
          <a:xfrm>
            <a:off x="6461795" y="4721780"/>
            <a:ext cx="259555" cy="153888"/>
          </a:xfrm>
          <a:prstGeom prst="rect">
            <a:avLst/>
          </a:prstGeom>
          <a:noFill/>
        </p:spPr>
        <p:txBody>
          <a:bodyPr wrap="square" lIns="0" tIns="0" rIns="0" bIns="0" rtlCol="0">
            <a:spAutoFit/>
          </a:bodyPr>
          <a:lstStyle/>
          <a:p>
            <a:pPr algn="ctr"/>
            <a:r>
              <a:rPr lang="de-DE" sz="1000"/>
              <a:t>0</a:t>
            </a:r>
          </a:p>
        </p:txBody>
      </p:sp>
      <p:sp>
        <p:nvSpPr>
          <p:cNvPr id="100" name="Textfeld 99">
            <a:extLst>
              <a:ext uri="{FF2B5EF4-FFF2-40B4-BE49-F238E27FC236}">
                <a16:creationId xmlns:a16="http://schemas.microsoft.com/office/drawing/2014/main" id="{751D19D0-6100-0434-0EA2-002631A0DD47}"/>
              </a:ext>
            </a:extLst>
          </p:cNvPr>
          <p:cNvSpPr txBox="1"/>
          <p:nvPr/>
        </p:nvSpPr>
        <p:spPr>
          <a:xfrm>
            <a:off x="7106518" y="4721780"/>
            <a:ext cx="259555" cy="153888"/>
          </a:xfrm>
          <a:prstGeom prst="rect">
            <a:avLst/>
          </a:prstGeom>
          <a:noFill/>
        </p:spPr>
        <p:txBody>
          <a:bodyPr wrap="square" lIns="0" tIns="0" rIns="0" bIns="0" rtlCol="0">
            <a:spAutoFit/>
          </a:bodyPr>
          <a:lstStyle/>
          <a:p>
            <a:pPr algn="ctr"/>
            <a:r>
              <a:rPr lang="de-DE" sz="1000"/>
              <a:t>50</a:t>
            </a:r>
          </a:p>
        </p:txBody>
      </p:sp>
      <p:sp>
        <p:nvSpPr>
          <p:cNvPr id="101" name="Textfeld 100">
            <a:extLst>
              <a:ext uri="{FF2B5EF4-FFF2-40B4-BE49-F238E27FC236}">
                <a16:creationId xmlns:a16="http://schemas.microsoft.com/office/drawing/2014/main" id="{0704BBD3-BA2F-070E-F587-9C9FC425ACB5}"/>
              </a:ext>
            </a:extLst>
          </p:cNvPr>
          <p:cNvSpPr txBox="1"/>
          <p:nvPr/>
        </p:nvSpPr>
        <p:spPr>
          <a:xfrm>
            <a:off x="7751240" y="4721780"/>
            <a:ext cx="259555" cy="153888"/>
          </a:xfrm>
          <a:prstGeom prst="rect">
            <a:avLst/>
          </a:prstGeom>
          <a:noFill/>
        </p:spPr>
        <p:txBody>
          <a:bodyPr wrap="square" lIns="0" tIns="0" rIns="0" bIns="0" rtlCol="0">
            <a:spAutoFit/>
          </a:bodyPr>
          <a:lstStyle/>
          <a:p>
            <a:pPr algn="ctr"/>
            <a:r>
              <a:rPr lang="de-DE" sz="1000"/>
              <a:t>100</a:t>
            </a:r>
          </a:p>
        </p:txBody>
      </p:sp>
      <p:sp>
        <p:nvSpPr>
          <p:cNvPr id="102" name="Textfeld 101">
            <a:extLst>
              <a:ext uri="{FF2B5EF4-FFF2-40B4-BE49-F238E27FC236}">
                <a16:creationId xmlns:a16="http://schemas.microsoft.com/office/drawing/2014/main" id="{43543468-75F8-0E35-E0BA-4AFA0A330E4F}"/>
              </a:ext>
            </a:extLst>
          </p:cNvPr>
          <p:cNvSpPr txBox="1"/>
          <p:nvPr/>
        </p:nvSpPr>
        <p:spPr>
          <a:xfrm>
            <a:off x="6034013" y="4920621"/>
            <a:ext cx="1111152" cy="153888"/>
          </a:xfrm>
          <a:prstGeom prst="rect">
            <a:avLst/>
          </a:prstGeom>
          <a:noFill/>
        </p:spPr>
        <p:txBody>
          <a:bodyPr wrap="square" lIns="0" tIns="0" rIns="0" bIns="0" rtlCol="0">
            <a:spAutoFit/>
          </a:bodyPr>
          <a:lstStyle/>
          <a:p>
            <a:pPr algn="ctr"/>
            <a:r>
              <a:rPr lang="de-DE" sz="1000" b="1"/>
              <a:t>Any grade AE, %</a:t>
            </a:r>
          </a:p>
        </p:txBody>
      </p:sp>
      <p:sp>
        <p:nvSpPr>
          <p:cNvPr id="103" name="Textfeld 102">
            <a:extLst>
              <a:ext uri="{FF2B5EF4-FFF2-40B4-BE49-F238E27FC236}">
                <a16:creationId xmlns:a16="http://schemas.microsoft.com/office/drawing/2014/main" id="{CB9C7167-EE29-250F-DF76-83D839010BDC}"/>
              </a:ext>
            </a:extLst>
          </p:cNvPr>
          <p:cNvSpPr txBox="1"/>
          <p:nvPr/>
        </p:nvSpPr>
        <p:spPr>
          <a:xfrm>
            <a:off x="5946849" y="3360881"/>
            <a:ext cx="1284664" cy="184666"/>
          </a:xfrm>
          <a:prstGeom prst="rect">
            <a:avLst/>
          </a:prstGeom>
          <a:noFill/>
        </p:spPr>
        <p:txBody>
          <a:bodyPr wrap="square" lIns="0" tIns="0" rIns="0" bIns="0" rtlCol="0">
            <a:spAutoFit/>
          </a:bodyPr>
          <a:lstStyle/>
          <a:p>
            <a:pPr algn="ctr"/>
            <a:r>
              <a:rPr lang="de-DE" sz="1200" b="1"/>
              <a:t>Atrial </a:t>
            </a:r>
            <a:r>
              <a:rPr lang="de-DE" sz="1200" b="1" err="1"/>
              <a:t>fibrillation</a:t>
            </a:r>
            <a:endParaRPr lang="de-DE" sz="1200" b="1"/>
          </a:p>
        </p:txBody>
      </p:sp>
      <p:sp>
        <p:nvSpPr>
          <p:cNvPr id="104" name="Textfeld 103">
            <a:extLst>
              <a:ext uri="{FF2B5EF4-FFF2-40B4-BE49-F238E27FC236}">
                <a16:creationId xmlns:a16="http://schemas.microsoft.com/office/drawing/2014/main" id="{F9565D7D-F71D-B697-5E37-7AF55DCD498A}"/>
              </a:ext>
            </a:extLst>
          </p:cNvPr>
          <p:cNvSpPr txBox="1"/>
          <p:nvPr/>
        </p:nvSpPr>
        <p:spPr>
          <a:xfrm>
            <a:off x="4174503" y="3683506"/>
            <a:ext cx="1111152" cy="123111"/>
          </a:xfrm>
          <a:prstGeom prst="rect">
            <a:avLst/>
          </a:prstGeom>
          <a:noFill/>
        </p:spPr>
        <p:txBody>
          <a:bodyPr wrap="square" lIns="0" tIns="0" rIns="0" bIns="0" rtlCol="0">
            <a:spAutoFit/>
          </a:bodyPr>
          <a:lstStyle/>
          <a:p>
            <a:pPr algn="r"/>
            <a:r>
              <a:rPr lang="de-DE" sz="800" err="1"/>
              <a:t>Pre-randomization</a:t>
            </a:r>
            <a:endParaRPr lang="de-DE" sz="800"/>
          </a:p>
        </p:txBody>
      </p:sp>
      <p:sp>
        <p:nvSpPr>
          <p:cNvPr id="105" name="Textfeld 104">
            <a:extLst>
              <a:ext uri="{FF2B5EF4-FFF2-40B4-BE49-F238E27FC236}">
                <a16:creationId xmlns:a16="http://schemas.microsoft.com/office/drawing/2014/main" id="{F40E4C1A-2EE3-3659-8466-FC5B66EE7E51}"/>
              </a:ext>
            </a:extLst>
          </p:cNvPr>
          <p:cNvSpPr txBox="1"/>
          <p:nvPr/>
        </p:nvSpPr>
        <p:spPr>
          <a:xfrm>
            <a:off x="4041056" y="3938785"/>
            <a:ext cx="1244599" cy="123111"/>
          </a:xfrm>
          <a:prstGeom prst="rect">
            <a:avLst/>
          </a:prstGeom>
          <a:noFill/>
        </p:spPr>
        <p:txBody>
          <a:bodyPr wrap="square" lIns="0" tIns="0" rIns="0" bIns="0" rtlCol="0">
            <a:spAutoFit/>
          </a:bodyPr>
          <a:lstStyle/>
          <a:p>
            <a:pPr algn="r"/>
            <a:r>
              <a:rPr lang="de-DE" sz="800"/>
              <a:t> 1 </a:t>
            </a:r>
            <a:r>
              <a:rPr lang="de-DE" sz="800" err="1"/>
              <a:t>yr</a:t>
            </a:r>
            <a:r>
              <a:rPr lang="de-DE" sz="800"/>
              <a:t> post-</a:t>
            </a:r>
            <a:r>
              <a:rPr lang="de-DE" sz="800" err="1"/>
              <a:t>randomization</a:t>
            </a:r>
            <a:endParaRPr lang="de-DE" sz="800"/>
          </a:p>
        </p:txBody>
      </p:sp>
      <p:sp>
        <p:nvSpPr>
          <p:cNvPr id="106" name="Textfeld 105">
            <a:extLst>
              <a:ext uri="{FF2B5EF4-FFF2-40B4-BE49-F238E27FC236}">
                <a16:creationId xmlns:a16="http://schemas.microsoft.com/office/drawing/2014/main" id="{6FEC6F92-F2EA-3251-FF60-C2DBDA48B9E9}"/>
              </a:ext>
            </a:extLst>
          </p:cNvPr>
          <p:cNvSpPr txBox="1"/>
          <p:nvPr/>
        </p:nvSpPr>
        <p:spPr>
          <a:xfrm>
            <a:off x="4041056" y="4194064"/>
            <a:ext cx="1244599" cy="123111"/>
          </a:xfrm>
          <a:prstGeom prst="rect">
            <a:avLst/>
          </a:prstGeom>
          <a:noFill/>
        </p:spPr>
        <p:txBody>
          <a:bodyPr wrap="square" lIns="0" tIns="0" rIns="0" bIns="0" rtlCol="0" anchor="t">
            <a:spAutoFit/>
          </a:bodyPr>
          <a:lstStyle/>
          <a:p>
            <a:pPr algn="r"/>
            <a:r>
              <a:rPr lang="de-DE" sz="800"/>
              <a:t> 2 </a:t>
            </a:r>
            <a:r>
              <a:rPr lang="de-DE" sz="800" err="1"/>
              <a:t>yrs</a:t>
            </a:r>
            <a:r>
              <a:rPr lang="de-DE" sz="800"/>
              <a:t> post-</a:t>
            </a:r>
            <a:r>
              <a:rPr lang="de-DE" sz="800" err="1"/>
              <a:t>randomization</a:t>
            </a:r>
            <a:endParaRPr lang="de-DE" sz="800"/>
          </a:p>
        </p:txBody>
      </p:sp>
      <p:sp>
        <p:nvSpPr>
          <p:cNvPr id="107" name="Textfeld 106">
            <a:extLst>
              <a:ext uri="{FF2B5EF4-FFF2-40B4-BE49-F238E27FC236}">
                <a16:creationId xmlns:a16="http://schemas.microsoft.com/office/drawing/2014/main" id="{62A19FD4-B11D-FDF2-23FE-D04E577363E7}"/>
              </a:ext>
            </a:extLst>
          </p:cNvPr>
          <p:cNvSpPr txBox="1"/>
          <p:nvPr/>
        </p:nvSpPr>
        <p:spPr>
          <a:xfrm>
            <a:off x="4041056" y="4449343"/>
            <a:ext cx="1244599" cy="123111"/>
          </a:xfrm>
          <a:prstGeom prst="rect">
            <a:avLst/>
          </a:prstGeom>
          <a:noFill/>
        </p:spPr>
        <p:txBody>
          <a:bodyPr wrap="square" lIns="0" tIns="0" rIns="0" bIns="0" rtlCol="0" anchor="t">
            <a:spAutoFit/>
          </a:bodyPr>
          <a:lstStyle/>
          <a:p>
            <a:pPr algn="r"/>
            <a:r>
              <a:rPr lang="de-DE" sz="800"/>
              <a:t> 3 </a:t>
            </a:r>
            <a:r>
              <a:rPr lang="de-DE" sz="800" err="1"/>
              <a:t>yrs</a:t>
            </a:r>
            <a:r>
              <a:rPr lang="de-DE" sz="800"/>
              <a:t> post-</a:t>
            </a:r>
            <a:r>
              <a:rPr lang="de-DE" sz="800" err="1"/>
              <a:t>randomization</a:t>
            </a:r>
            <a:endParaRPr lang="de-DE" sz="800"/>
          </a:p>
        </p:txBody>
      </p:sp>
      <p:grpSp>
        <p:nvGrpSpPr>
          <p:cNvPr id="205" name="Gruppieren 204">
            <a:extLst>
              <a:ext uri="{FF2B5EF4-FFF2-40B4-BE49-F238E27FC236}">
                <a16:creationId xmlns:a16="http://schemas.microsoft.com/office/drawing/2014/main" id="{4667C206-22D3-03BD-BA99-1A57151C810F}"/>
              </a:ext>
            </a:extLst>
          </p:cNvPr>
          <p:cNvGrpSpPr/>
          <p:nvPr/>
        </p:nvGrpSpPr>
        <p:grpSpPr>
          <a:xfrm>
            <a:off x="8262060" y="3751648"/>
            <a:ext cx="1624112" cy="612024"/>
            <a:chOff x="8491366" y="4048345"/>
            <a:chExt cx="1624112" cy="612024"/>
          </a:xfrm>
        </p:grpSpPr>
        <p:grpSp>
          <p:nvGrpSpPr>
            <p:cNvPr id="196" name="Gruppieren 195">
              <a:extLst>
                <a:ext uri="{FF2B5EF4-FFF2-40B4-BE49-F238E27FC236}">
                  <a16:creationId xmlns:a16="http://schemas.microsoft.com/office/drawing/2014/main" id="{E74FFA27-EC92-4903-D14E-CBAFF6607C2B}"/>
                </a:ext>
              </a:extLst>
            </p:cNvPr>
            <p:cNvGrpSpPr/>
            <p:nvPr/>
          </p:nvGrpSpPr>
          <p:grpSpPr>
            <a:xfrm>
              <a:off x="8491366" y="4048345"/>
              <a:ext cx="1624112" cy="253916"/>
              <a:chOff x="6079173" y="2756608"/>
              <a:chExt cx="1624112" cy="253916"/>
            </a:xfrm>
          </p:grpSpPr>
          <p:sp>
            <p:nvSpPr>
              <p:cNvPr id="203" name="Rechteck 202">
                <a:extLst>
                  <a:ext uri="{FF2B5EF4-FFF2-40B4-BE49-F238E27FC236}">
                    <a16:creationId xmlns:a16="http://schemas.microsoft.com/office/drawing/2014/main" id="{FD266DA9-4EC8-247D-A58E-AC47D2CBB3C7}"/>
                  </a:ext>
                </a:extLst>
              </p:cNvPr>
              <p:cNvSpPr/>
              <p:nvPr/>
            </p:nvSpPr>
            <p:spPr>
              <a:xfrm>
                <a:off x="6079173" y="2826321"/>
                <a:ext cx="114491" cy="11449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4" name="Textfeld 203">
                <a:extLst>
                  <a:ext uri="{FF2B5EF4-FFF2-40B4-BE49-F238E27FC236}">
                    <a16:creationId xmlns:a16="http://schemas.microsoft.com/office/drawing/2014/main" id="{311E03D3-8679-541A-868F-F4F941069EAF}"/>
                  </a:ext>
                </a:extLst>
              </p:cNvPr>
              <p:cNvSpPr txBox="1"/>
              <p:nvPr/>
            </p:nvSpPr>
            <p:spPr>
              <a:xfrm>
                <a:off x="6199618" y="2756608"/>
                <a:ext cx="1503667" cy="253916"/>
              </a:xfrm>
              <a:prstGeom prst="rect">
                <a:avLst/>
              </a:prstGeom>
              <a:noFill/>
            </p:spPr>
            <p:txBody>
              <a:bodyPr wrap="square" rtlCol="0">
                <a:spAutoFit/>
              </a:bodyPr>
              <a:lstStyle/>
              <a:p>
                <a:r>
                  <a:rPr lang="de-DE" sz="1050"/>
                  <a:t>Placebo</a:t>
                </a:r>
              </a:p>
            </p:txBody>
          </p:sp>
        </p:grpSp>
        <p:grpSp>
          <p:nvGrpSpPr>
            <p:cNvPr id="197" name="Gruppieren 196">
              <a:extLst>
                <a:ext uri="{FF2B5EF4-FFF2-40B4-BE49-F238E27FC236}">
                  <a16:creationId xmlns:a16="http://schemas.microsoft.com/office/drawing/2014/main" id="{59816F5A-BDEC-52AA-0CEA-672658EDD4B0}"/>
                </a:ext>
              </a:extLst>
            </p:cNvPr>
            <p:cNvGrpSpPr/>
            <p:nvPr/>
          </p:nvGrpSpPr>
          <p:grpSpPr>
            <a:xfrm>
              <a:off x="8491366" y="4406453"/>
              <a:ext cx="1624112" cy="253916"/>
              <a:chOff x="6079173" y="2756608"/>
              <a:chExt cx="1624112" cy="253916"/>
            </a:xfrm>
          </p:grpSpPr>
          <p:sp>
            <p:nvSpPr>
              <p:cNvPr id="201" name="Rechteck 200">
                <a:extLst>
                  <a:ext uri="{FF2B5EF4-FFF2-40B4-BE49-F238E27FC236}">
                    <a16:creationId xmlns:a16="http://schemas.microsoft.com/office/drawing/2014/main" id="{2002A97E-FCEC-1AA1-F0BA-8E51602FD44A}"/>
                  </a:ext>
                </a:extLst>
              </p:cNvPr>
              <p:cNvSpPr/>
              <p:nvPr/>
            </p:nvSpPr>
            <p:spPr>
              <a:xfrm>
                <a:off x="6079173" y="2826321"/>
                <a:ext cx="114491" cy="114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2" name="Textfeld 201">
                <a:extLst>
                  <a:ext uri="{FF2B5EF4-FFF2-40B4-BE49-F238E27FC236}">
                    <a16:creationId xmlns:a16="http://schemas.microsoft.com/office/drawing/2014/main" id="{3A54E63F-2A40-43F5-FB84-599CBB9EB2EC}"/>
                  </a:ext>
                </a:extLst>
              </p:cNvPr>
              <p:cNvSpPr txBox="1"/>
              <p:nvPr/>
            </p:nvSpPr>
            <p:spPr>
              <a:xfrm>
                <a:off x="6199618" y="2756608"/>
                <a:ext cx="1503667" cy="253916"/>
              </a:xfrm>
              <a:prstGeom prst="rect">
                <a:avLst/>
              </a:prstGeom>
              <a:noFill/>
            </p:spPr>
            <p:txBody>
              <a:bodyPr wrap="square" rtlCol="0">
                <a:spAutoFit/>
              </a:bodyPr>
              <a:lstStyle/>
              <a:p>
                <a:r>
                  <a:rPr lang="de-DE" sz="1050" err="1"/>
                  <a:t>Ibrutinib</a:t>
                </a:r>
                <a:endParaRPr lang="de-DE" sz="1050"/>
              </a:p>
            </p:txBody>
          </p:sp>
        </p:grpSp>
      </p:grpSp>
    </p:spTree>
    <p:extLst>
      <p:ext uri="{BB962C8B-B14F-4D97-AF65-F5344CB8AC3E}">
        <p14:creationId xmlns:p14="http://schemas.microsoft.com/office/powerpoint/2010/main" val="5525170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A3A9DDE2-0241-409D-A5CB-5FCABCC948EF}"/>
              </a:ext>
            </a:extLst>
          </p:cNvPr>
          <p:cNvSpPr>
            <a:spLocks noGrp="1"/>
          </p:cNvSpPr>
          <p:nvPr>
            <p:ph type="ftr" sz="quarter" idx="10"/>
          </p:nvPr>
        </p:nvSpPr>
        <p:spPr/>
        <p:txBody>
          <a:bodyPr/>
          <a:lstStyle/>
          <a:p>
            <a:r>
              <a:rPr lang="en-GB" b="1"/>
              <a:t>CLL, </a:t>
            </a:r>
            <a:r>
              <a:rPr lang="en-GB"/>
              <a:t>chronic lymphocytic </a:t>
            </a:r>
            <a:r>
              <a:rPr lang="en-GB" err="1"/>
              <a:t>leukemia</a:t>
            </a:r>
            <a:r>
              <a:rPr lang="en-GB"/>
              <a:t>; </a:t>
            </a:r>
            <a:r>
              <a:rPr lang="en-GB" b="1"/>
              <a:t>DFS, </a:t>
            </a:r>
            <a:r>
              <a:rPr lang="en-GB"/>
              <a:t>disease-free survival; </a:t>
            </a:r>
            <a:r>
              <a:rPr lang="en-GB" b="1" err="1"/>
              <a:t>Ibr</a:t>
            </a:r>
            <a:r>
              <a:rPr lang="en-GB" b="1"/>
              <a:t>, </a:t>
            </a:r>
            <a:r>
              <a:rPr lang="en-GB"/>
              <a:t>ibrutinib; </a:t>
            </a:r>
            <a:r>
              <a:rPr lang="en-GB" b="1"/>
              <a:t>OS, </a:t>
            </a:r>
            <a:r>
              <a:rPr lang="en-GB"/>
              <a:t>overall survival; </a:t>
            </a:r>
            <a:r>
              <a:rPr lang="en-GB" b="1"/>
              <a:t>PFS, </a:t>
            </a:r>
            <a:r>
              <a:rPr lang="en-GB"/>
              <a:t>progression-free survival; </a:t>
            </a:r>
            <a:r>
              <a:rPr lang="en-GB" b="1" err="1"/>
              <a:t>uMRD</a:t>
            </a:r>
            <a:r>
              <a:rPr lang="en-GB" b="1"/>
              <a:t>, </a:t>
            </a:r>
            <a:r>
              <a:rPr lang="en-GB"/>
              <a:t>undetectable minimal residual disease; </a:t>
            </a:r>
            <a:r>
              <a:rPr lang="en-GB" b="1"/>
              <a:t>Ven, </a:t>
            </a:r>
            <a:r>
              <a:rPr lang="en-GB" err="1"/>
              <a:t>venetoclax</a:t>
            </a:r>
            <a:r>
              <a:rPr lang="en-GB"/>
              <a:t>. </a:t>
            </a:r>
            <a:endParaRPr lang="en-GB" b="1"/>
          </a:p>
          <a:p>
            <a:r>
              <a:rPr lang="en-GB" b="1"/>
              <a:t>Allan et al, Abstract #92 presented at ASH 2022. </a:t>
            </a:r>
          </a:p>
        </p:txBody>
      </p:sp>
      <p:sp>
        <p:nvSpPr>
          <p:cNvPr id="4" name="Titel 3">
            <a:extLst>
              <a:ext uri="{FF2B5EF4-FFF2-40B4-BE49-F238E27FC236}">
                <a16:creationId xmlns:a16="http://schemas.microsoft.com/office/drawing/2014/main" id="{02C62C1F-9F75-F048-962B-8C644CC61153}"/>
              </a:ext>
            </a:extLst>
          </p:cNvPr>
          <p:cNvSpPr>
            <a:spLocks noGrp="1"/>
          </p:cNvSpPr>
          <p:nvPr>
            <p:ph type="title"/>
          </p:nvPr>
        </p:nvSpPr>
        <p:spPr/>
        <p:txBody>
          <a:bodyPr/>
          <a:lstStyle/>
          <a:p>
            <a:r>
              <a:rPr lang="de-DE" err="1"/>
              <a:t>Conclusions</a:t>
            </a:r>
            <a:endParaRPr lang="de-DE"/>
          </a:p>
        </p:txBody>
      </p:sp>
      <p:sp>
        <p:nvSpPr>
          <p:cNvPr id="8" name="Inhaltsplatzhalter 7">
            <a:extLst>
              <a:ext uri="{FF2B5EF4-FFF2-40B4-BE49-F238E27FC236}">
                <a16:creationId xmlns:a16="http://schemas.microsoft.com/office/drawing/2014/main" id="{E3749E63-6BE6-C14B-8566-6EA769800FFF}"/>
              </a:ext>
            </a:extLst>
          </p:cNvPr>
          <p:cNvSpPr>
            <a:spLocks noGrp="1"/>
          </p:cNvSpPr>
          <p:nvPr>
            <p:ph idx="1"/>
          </p:nvPr>
        </p:nvSpPr>
        <p:spPr/>
        <p:txBody>
          <a:bodyPr>
            <a:normAutofit/>
          </a:bodyPr>
          <a:lstStyle/>
          <a:p>
            <a:r>
              <a:rPr lang="de-DE"/>
              <a:t>First-line </a:t>
            </a:r>
            <a:r>
              <a:rPr lang="de-DE" err="1"/>
              <a:t>Ibr</a:t>
            </a:r>
            <a:r>
              <a:rPr lang="de-DE"/>
              <a:t> + </a:t>
            </a:r>
            <a:r>
              <a:rPr lang="de-DE" err="1"/>
              <a:t>Ven</a:t>
            </a:r>
            <a:r>
              <a:rPr lang="de-DE"/>
              <a:t> </a:t>
            </a:r>
            <a:r>
              <a:rPr lang="de-DE" err="1"/>
              <a:t>is</a:t>
            </a:r>
            <a:r>
              <a:rPr lang="de-DE"/>
              <a:t> an all-oral, </a:t>
            </a:r>
            <a:r>
              <a:rPr lang="de-DE" err="1"/>
              <a:t>once-daily</a:t>
            </a:r>
            <a:r>
              <a:rPr lang="de-DE"/>
              <a:t>, </a:t>
            </a:r>
            <a:r>
              <a:rPr lang="de-DE" err="1"/>
              <a:t>chemotherapy-free</a:t>
            </a:r>
            <a:r>
              <a:rPr lang="de-DE"/>
              <a:t> </a:t>
            </a:r>
            <a:r>
              <a:rPr lang="de-DE" err="1"/>
              <a:t>regimen</a:t>
            </a:r>
            <a:r>
              <a:rPr lang="de-DE"/>
              <a:t> </a:t>
            </a:r>
            <a:r>
              <a:rPr lang="de-DE" err="1"/>
              <a:t>that</a:t>
            </a:r>
            <a:r>
              <a:rPr lang="de-DE"/>
              <a:t> </a:t>
            </a:r>
            <a:r>
              <a:rPr lang="de-DE" err="1"/>
              <a:t>continues</a:t>
            </a:r>
            <a:r>
              <a:rPr lang="de-DE"/>
              <a:t> </a:t>
            </a:r>
            <a:r>
              <a:rPr lang="de-DE" err="1"/>
              <a:t>to</a:t>
            </a:r>
            <a:r>
              <a:rPr lang="de-DE"/>
              <a:t> </a:t>
            </a:r>
            <a:r>
              <a:rPr lang="de-DE" err="1"/>
              <a:t>provide</a:t>
            </a:r>
            <a:r>
              <a:rPr lang="de-DE"/>
              <a:t> </a:t>
            </a:r>
            <a:r>
              <a:rPr lang="de-DE" err="1"/>
              <a:t>deep</a:t>
            </a:r>
            <a:r>
              <a:rPr lang="de-DE"/>
              <a:t>, durable </a:t>
            </a:r>
            <a:r>
              <a:rPr lang="de-DE" err="1"/>
              <a:t>responses</a:t>
            </a:r>
            <a:r>
              <a:rPr lang="de-DE"/>
              <a:t> in </a:t>
            </a:r>
            <a:r>
              <a:rPr lang="de-DE" err="1"/>
              <a:t>patients</a:t>
            </a:r>
            <a:r>
              <a:rPr lang="de-DE"/>
              <a:t> </a:t>
            </a:r>
            <a:r>
              <a:rPr lang="de-DE" err="1"/>
              <a:t>with</a:t>
            </a:r>
            <a:r>
              <a:rPr lang="de-DE"/>
              <a:t> CLL at 56 </a:t>
            </a:r>
            <a:r>
              <a:rPr lang="de-DE" err="1"/>
              <a:t>months</a:t>
            </a:r>
            <a:r>
              <a:rPr lang="de-DE"/>
              <a:t> median follow-</a:t>
            </a:r>
            <a:r>
              <a:rPr lang="de-DE" err="1"/>
              <a:t>up</a:t>
            </a:r>
            <a:endParaRPr lang="de-DE"/>
          </a:p>
          <a:p>
            <a:r>
              <a:rPr lang="de-DE" err="1"/>
              <a:t>Patients</a:t>
            </a:r>
            <a:r>
              <a:rPr lang="de-DE"/>
              <a:t> </a:t>
            </a:r>
            <a:r>
              <a:rPr lang="de-DE" err="1"/>
              <a:t>with</a:t>
            </a:r>
            <a:r>
              <a:rPr lang="de-DE"/>
              <a:t> </a:t>
            </a:r>
            <a:r>
              <a:rPr lang="de-DE" err="1"/>
              <a:t>confirmed</a:t>
            </a:r>
            <a:r>
              <a:rPr lang="de-DE"/>
              <a:t> </a:t>
            </a:r>
            <a:r>
              <a:rPr lang="de-DE" err="1"/>
              <a:t>uMRD</a:t>
            </a:r>
            <a:r>
              <a:rPr lang="de-DE"/>
              <a:t> </a:t>
            </a:r>
            <a:r>
              <a:rPr lang="de-DE" err="1"/>
              <a:t>had</a:t>
            </a:r>
            <a:r>
              <a:rPr lang="de-DE"/>
              <a:t> 4-year PFS </a:t>
            </a:r>
            <a:r>
              <a:rPr lang="de-DE" err="1"/>
              <a:t>rates</a:t>
            </a:r>
            <a:r>
              <a:rPr lang="de-DE"/>
              <a:t> ≥88% and 4-year OS </a:t>
            </a:r>
            <a:r>
              <a:rPr lang="de-DE" err="1"/>
              <a:t>rates</a:t>
            </a:r>
            <a:r>
              <a:rPr lang="de-DE"/>
              <a:t> ≥98% </a:t>
            </a:r>
            <a:r>
              <a:rPr lang="de-DE" err="1"/>
              <a:t>across</a:t>
            </a:r>
            <a:r>
              <a:rPr lang="de-DE"/>
              <a:t> </a:t>
            </a:r>
            <a:r>
              <a:rPr lang="de-DE" err="1"/>
              <a:t>ibrutinib</a:t>
            </a:r>
            <a:r>
              <a:rPr lang="de-DE"/>
              <a:t> and </a:t>
            </a:r>
            <a:r>
              <a:rPr lang="de-DE" err="1"/>
              <a:t>placebo</a:t>
            </a:r>
            <a:r>
              <a:rPr lang="de-DE"/>
              <a:t> </a:t>
            </a:r>
            <a:r>
              <a:rPr lang="de-DE" err="1"/>
              <a:t>arms</a:t>
            </a:r>
            <a:endParaRPr lang="de-DE"/>
          </a:p>
          <a:p>
            <a:r>
              <a:rPr lang="de-DE"/>
              <a:t>A median 41 </a:t>
            </a:r>
            <a:r>
              <a:rPr lang="de-DE" err="1"/>
              <a:t>months</a:t>
            </a:r>
            <a:r>
              <a:rPr lang="de-DE"/>
              <a:t> after </a:t>
            </a:r>
            <a:r>
              <a:rPr lang="de-DE" err="1"/>
              <a:t>completing</a:t>
            </a:r>
            <a:r>
              <a:rPr lang="de-DE"/>
              <a:t> </a:t>
            </a:r>
            <a:r>
              <a:rPr lang="de-DE" err="1"/>
              <a:t>Ibr</a:t>
            </a:r>
            <a:r>
              <a:rPr lang="de-DE"/>
              <a:t> + </a:t>
            </a:r>
            <a:r>
              <a:rPr lang="de-DE" err="1"/>
              <a:t>Ven</a:t>
            </a:r>
            <a:r>
              <a:rPr lang="de-DE"/>
              <a:t>, </a:t>
            </a:r>
            <a:r>
              <a:rPr lang="de-DE" err="1"/>
              <a:t>the</a:t>
            </a:r>
            <a:r>
              <a:rPr lang="de-DE"/>
              <a:t> </a:t>
            </a:r>
            <a:r>
              <a:rPr lang="de-DE" err="1"/>
              <a:t>durability</a:t>
            </a:r>
            <a:r>
              <a:rPr lang="de-DE"/>
              <a:t> </a:t>
            </a:r>
            <a:r>
              <a:rPr lang="de-DE" err="1"/>
              <a:t>of</a:t>
            </a:r>
            <a:r>
              <a:rPr lang="de-DE"/>
              <a:t> </a:t>
            </a:r>
            <a:r>
              <a:rPr lang="de-DE" err="1"/>
              <a:t>uMRD</a:t>
            </a:r>
            <a:r>
              <a:rPr lang="de-DE"/>
              <a:t> and 3-year DFS rate </a:t>
            </a:r>
            <a:r>
              <a:rPr lang="de-DE" err="1"/>
              <a:t>of</a:t>
            </a:r>
            <a:r>
              <a:rPr lang="de-DE"/>
              <a:t> 85% in </a:t>
            </a:r>
            <a:r>
              <a:rPr lang="de-DE" err="1"/>
              <a:t>the</a:t>
            </a:r>
            <a:r>
              <a:rPr lang="de-DE"/>
              <a:t> </a:t>
            </a:r>
            <a:r>
              <a:rPr lang="de-DE" err="1"/>
              <a:t>placebo</a:t>
            </a:r>
            <a:r>
              <a:rPr lang="de-DE"/>
              <a:t> arm (</a:t>
            </a:r>
            <a:r>
              <a:rPr lang="de-DE" err="1"/>
              <a:t>representing</a:t>
            </a:r>
            <a:r>
              <a:rPr lang="de-DE"/>
              <a:t> a </a:t>
            </a:r>
            <a:r>
              <a:rPr lang="de-DE" err="1"/>
              <a:t>fixed</a:t>
            </a:r>
            <a:r>
              <a:rPr lang="de-DE"/>
              <a:t>-duration </a:t>
            </a:r>
            <a:r>
              <a:rPr lang="de-DE" err="1"/>
              <a:t>regimen</a:t>
            </a:r>
            <a:r>
              <a:rPr lang="de-DE"/>
              <a:t>) </a:t>
            </a:r>
            <a:r>
              <a:rPr lang="de-DE" err="1"/>
              <a:t>further</a:t>
            </a:r>
            <a:r>
              <a:rPr lang="de-DE"/>
              <a:t> support </a:t>
            </a:r>
            <a:r>
              <a:rPr lang="de-DE" err="1"/>
              <a:t>the</a:t>
            </a:r>
            <a:r>
              <a:rPr lang="de-DE"/>
              <a:t> potential </a:t>
            </a:r>
            <a:r>
              <a:rPr lang="de-DE" err="1"/>
              <a:t>for</a:t>
            </a:r>
            <a:r>
              <a:rPr lang="de-DE"/>
              <a:t> durable </a:t>
            </a:r>
            <a:r>
              <a:rPr lang="de-DE" err="1"/>
              <a:t>treatment-free</a:t>
            </a:r>
            <a:r>
              <a:rPr lang="de-DE"/>
              <a:t> </a:t>
            </a:r>
            <a:r>
              <a:rPr lang="de-DE" err="1"/>
              <a:t>remissions</a:t>
            </a:r>
            <a:r>
              <a:rPr lang="de-DE"/>
              <a:t> in </a:t>
            </a:r>
            <a:r>
              <a:rPr lang="de-DE" err="1"/>
              <a:t>the</a:t>
            </a:r>
            <a:r>
              <a:rPr lang="de-DE"/>
              <a:t> </a:t>
            </a:r>
            <a:r>
              <a:rPr lang="de-DE" err="1"/>
              <a:t>majority</a:t>
            </a:r>
            <a:r>
              <a:rPr lang="de-DE"/>
              <a:t> </a:t>
            </a:r>
            <a:r>
              <a:rPr lang="de-DE" err="1"/>
              <a:t>of</a:t>
            </a:r>
            <a:r>
              <a:rPr lang="de-DE"/>
              <a:t> </a:t>
            </a:r>
            <a:r>
              <a:rPr lang="de-DE" err="1"/>
              <a:t>treated</a:t>
            </a:r>
            <a:r>
              <a:rPr lang="de-DE"/>
              <a:t> </a:t>
            </a:r>
            <a:r>
              <a:rPr lang="de-DE" err="1"/>
              <a:t>patients</a:t>
            </a:r>
            <a:endParaRPr lang="de-DE"/>
          </a:p>
          <a:p>
            <a:r>
              <a:rPr lang="de-DE" err="1"/>
              <a:t>Together</a:t>
            </a:r>
            <a:r>
              <a:rPr lang="de-DE"/>
              <a:t> </a:t>
            </a:r>
            <a:r>
              <a:rPr lang="de-DE" err="1"/>
              <a:t>with</a:t>
            </a:r>
            <a:r>
              <a:rPr lang="de-DE"/>
              <a:t> </a:t>
            </a:r>
            <a:r>
              <a:rPr lang="de-DE" err="1"/>
              <a:t>the</a:t>
            </a:r>
            <a:r>
              <a:rPr lang="de-DE"/>
              <a:t> </a:t>
            </a:r>
            <a:r>
              <a:rPr lang="de-DE" err="1"/>
              <a:t>observed</a:t>
            </a:r>
            <a:r>
              <a:rPr lang="de-DE"/>
              <a:t> </a:t>
            </a:r>
            <a:r>
              <a:rPr lang="de-DE" err="1"/>
              <a:t>safety</a:t>
            </a:r>
            <a:r>
              <a:rPr lang="de-DE"/>
              <a:t> and </a:t>
            </a:r>
            <a:r>
              <a:rPr lang="de-DE" err="1"/>
              <a:t>efficacy</a:t>
            </a:r>
            <a:r>
              <a:rPr lang="de-DE"/>
              <a:t> </a:t>
            </a:r>
            <a:r>
              <a:rPr lang="de-DE" err="1"/>
              <a:t>shown</a:t>
            </a:r>
            <a:r>
              <a:rPr lang="de-DE"/>
              <a:t> in </a:t>
            </a:r>
            <a:r>
              <a:rPr lang="de-DE" err="1"/>
              <a:t>the</a:t>
            </a:r>
            <a:r>
              <a:rPr lang="de-DE"/>
              <a:t> </a:t>
            </a:r>
            <a:r>
              <a:rPr lang="de-DE" err="1"/>
              <a:t>randomized</a:t>
            </a:r>
            <a:r>
              <a:rPr lang="de-DE"/>
              <a:t> Phase 3 GLOW </a:t>
            </a:r>
            <a:r>
              <a:rPr lang="de-DE" err="1"/>
              <a:t>study</a:t>
            </a:r>
            <a:r>
              <a:rPr lang="de-DE"/>
              <a:t> in </a:t>
            </a:r>
            <a:r>
              <a:rPr lang="de-DE" err="1"/>
              <a:t>older</a:t>
            </a:r>
            <a:r>
              <a:rPr lang="de-DE"/>
              <a:t> unfit </a:t>
            </a:r>
            <a:r>
              <a:rPr lang="de-DE" err="1"/>
              <a:t>patients</a:t>
            </a:r>
            <a:r>
              <a:rPr lang="de-DE"/>
              <a:t>, </a:t>
            </a:r>
            <a:r>
              <a:rPr lang="de-DE" err="1"/>
              <a:t>these</a:t>
            </a:r>
            <a:r>
              <a:rPr lang="de-DE"/>
              <a:t> CAPTIVATE </a:t>
            </a:r>
            <a:r>
              <a:rPr lang="de-DE" err="1"/>
              <a:t>results</a:t>
            </a:r>
            <a:r>
              <a:rPr lang="de-DE"/>
              <a:t> </a:t>
            </a:r>
            <a:r>
              <a:rPr lang="de-DE" err="1"/>
              <a:t>demonstrate</a:t>
            </a:r>
            <a:r>
              <a:rPr lang="de-DE"/>
              <a:t> a favorable </a:t>
            </a:r>
            <a:r>
              <a:rPr lang="de-DE" err="1"/>
              <a:t>benefit-risk</a:t>
            </a:r>
            <a:r>
              <a:rPr lang="de-DE"/>
              <a:t> </a:t>
            </a:r>
            <a:r>
              <a:rPr lang="de-DE" err="1"/>
              <a:t>profile</a:t>
            </a:r>
            <a:r>
              <a:rPr lang="de-DE"/>
              <a:t> </a:t>
            </a:r>
            <a:r>
              <a:rPr lang="de-DE" err="1"/>
              <a:t>with</a:t>
            </a:r>
            <a:r>
              <a:rPr lang="de-DE"/>
              <a:t> </a:t>
            </a:r>
            <a:r>
              <a:rPr lang="de-DE" err="1"/>
              <a:t>fixed</a:t>
            </a:r>
            <a:r>
              <a:rPr lang="de-DE"/>
              <a:t>-duration </a:t>
            </a:r>
            <a:r>
              <a:rPr lang="de-DE" err="1"/>
              <a:t>Ibr</a:t>
            </a:r>
            <a:r>
              <a:rPr lang="de-DE"/>
              <a:t> + </a:t>
            </a:r>
            <a:r>
              <a:rPr lang="de-DE" err="1"/>
              <a:t>Ven</a:t>
            </a:r>
            <a:endParaRPr lang="de-DE"/>
          </a:p>
        </p:txBody>
      </p:sp>
    </p:spTree>
    <p:extLst>
      <p:ext uri="{BB962C8B-B14F-4D97-AF65-F5344CB8AC3E}">
        <p14:creationId xmlns:p14="http://schemas.microsoft.com/office/powerpoint/2010/main" val="13359358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AD63E48-67AE-504B-8F04-DE9381C6DC60}"/>
              </a:ext>
            </a:extLst>
          </p:cNvPr>
          <p:cNvSpPr>
            <a:spLocks noGrp="1"/>
          </p:cNvSpPr>
          <p:nvPr>
            <p:ph type="title"/>
          </p:nvPr>
        </p:nvSpPr>
        <p:spPr/>
        <p:txBody>
          <a:bodyPr/>
          <a:lstStyle/>
          <a:p>
            <a:r>
              <a:rPr lang="de-DE"/>
              <a:t>CLL2-GIVe</a:t>
            </a:r>
          </a:p>
        </p:txBody>
      </p:sp>
      <p:sp>
        <p:nvSpPr>
          <p:cNvPr id="2" name="Textplatzhalter 1">
            <a:extLst>
              <a:ext uri="{FF2B5EF4-FFF2-40B4-BE49-F238E27FC236}">
                <a16:creationId xmlns:a16="http://schemas.microsoft.com/office/drawing/2014/main" id="{1B152C8C-8AFA-A648-AEBD-C90E20C273E5}"/>
              </a:ext>
            </a:extLst>
          </p:cNvPr>
          <p:cNvSpPr>
            <a:spLocks noGrp="1"/>
          </p:cNvSpPr>
          <p:nvPr>
            <p:ph type="body" idx="1"/>
          </p:nvPr>
        </p:nvSpPr>
        <p:spPr/>
        <p:txBody>
          <a:bodyPr>
            <a:normAutofit/>
          </a:bodyPr>
          <a:lstStyle/>
          <a:p>
            <a:r>
              <a:rPr lang="de-DE" err="1"/>
              <a:t>Obinutuzumab</a:t>
            </a:r>
            <a:r>
              <a:rPr lang="de-DE"/>
              <a:t>, </a:t>
            </a:r>
            <a:r>
              <a:rPr lang="de-DE" err="1"/>
              <a:t>ibrutinib</a:t>
            </a:r>
            <a:r>
              <a:rPr lang="de-DE"/>
              <a:t>, and </a:t>
            </a:r>
            <a:r>
              <a:rPr lang="de-DE" err="1"/>
              <a:t>venetoclax</a:t>
            </a:r>
            <a:r>
              <a:rPr lang="de-DE"/>
              <a:t> in </a:t>
            </a:r>
            <a:r>
              <a:rPr lang="de-DE" err="1"/>
              <a:t>untreated</a:t>
            </a:r>
            <a:r>
              <a:rPr lang="de-DE"/>
              <a:t> CLL </a:t>
            </a:r>
            <a:r>
              <a:rPr lang="de-DE" err="1"/>
              <a:t>patients</a:t>
            </a:r>
            <a:r>
              <a:rPr lang="de-DE"/>
              <a:t> </a:t>
            </a:r>
            <a:r>
              <a:rPr lang="de-DE" err="1"/>
              <a:t>with</a:t>
            </a:r>
            <a:r>
              <a:rPr lang="de-DE"/>
              <a:t> 17p </a:t>
            </a:r>
            <a:r>
              <a:rPr lang="de-DE" err="1"/>
              <a:t>deletion</a:t>
            </a:r>
            <a:r>
              <a:rPr lang="de-DE"/>
              <a:t>/</a:t>
            </a:r>
            <a:r>
              <a:rPr lang="de-DE" i="1"/>
              <a:t>TP53</a:t>
            </a:r>
            <a:r>
              <a:rPr lang="de-DE"/>
              <a:t> </a:t>
            </a:r>
            <a:r>
              <a:rPr lang="de-DE" err="1"/>
              <a:t>mutation</a:t>
            </a:r>
            <a:endParaRPr lang="de-DE"/>
          </a:p>
          <a:p>
            <a:endParaRPr lang="de-DE"/>
          </a:p>
          <a:p>
            <a:endParaRPr lang="de-DE"/>
          </a:p>
        </p:txBody>
      </p:sp>
    </p:spTree>
    <p:extLst>
      <p:ext uri="{BB962C8B-B14F-4D97-AF65-F5344CB8AC3E}">
        <p14:creationId xmlns:p14="http://schemas.microsoft.com/office/powerpoint/2010/main" val="23102600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E1E4AAD-86FE-8943-8276-6E6DDB3E5624}"/>
              </a:ext>
            </a:extLst>
          </p:cNvPr>
          <p:cNvSpPr>
            <a:spLocks noGrp="1"/>
          </p:cNvSpPr>
          <p:nvPr>
            <p:ph type="ftr" sz="quarter" idx="13"/>
          </p:nvPr>
        </p:nvSpPr>
        <p:spPr/>
        <p:txBody>
          <a:bodyPr/>
          <a:lstStyle/>
          <a:p>
            <a:r>
              <a:rPr lang="en-GB" b="1"/>
              <a:t>CLL, </a:t>
            </a:r>
            <a:r>
              <a:rPr lang="en-GB"/>
              <a:t>chronic lymphocytic </a:t>
            </a:r>
            <a:r>
              <a:rPr lang="en-GB" err="1"/>
              <a:t>leukemia</a:t>
            </a:r>
            <a:r>
              <a:rPr lang="en-GB"/>
              <a:t>; </a:t>
            </a:r>
            <a:r>
              <a:rPr lang="en-GB" b="1"/>
              <a:t>CR, </a:t>
            </a:r>
            <a:r>
              <a:rPr lang="en-GB"/>
              <a:t>complete response; </a:t>
            </a:r>
            <a:r>
              <a:rPr lang="en-GB" b="1" err="1"/>
              <a:t>CrCl</a:t>
            </a:r>
            <a:r>
              <a:rPr lang="en-GB" b="1"/>
              <a:t>, </a:t>
            </a:r>
            <a:r>
              <a:rPr lang="en-GB"/>
              <a:t>creatinine clearance; </a:t>
            </a:r>
            <a:r>
              <a:rPr lang="en-GB" b="1" err="1"/>
              <a:t>CRi</a:t>
            </a:r>
            <a:r>
              <a:rPr lang="en-GB" b="1"/>
              <a:t>, </a:t>
            </a:r>
            <a:r>
              <a:rPr lang="en-GB"/>
              <a:t>CR with incomplete hematologic recovery; </a:t>
            </a:r>
            <a:r>
              <a:rPr lang="en-GB" b="1"/>
              <a:t>del, </a:t>
            </a:r>
            <a:r>
              <a:rPr lang="en-GB"/>
              <a:t>deletion; </a:t>
            </a:r>
            <a:r>
              <a:rPr lang="en-GB" b="1"/>
              <a:t>EFS, </a:t>
            </a:r>
            <a:r>
              <a:rPr lang="en-GB"/>
              <a:t>event-free survival; </a:t>
            </a:r>
            <a:r>
              <a:rPr lang="en-GB" b="1"/>
              <a:t>IV, </a:t>
            </a:r>
            <a:r>
              <a:rPr lang="en-GB"/>
              <a:t>intravenous; </a:t>
            </a:r>
            <a:r>
              <a:rPr lang="en-GB" b="1"/>
              <a:t>MRD, </a:t>
            </a:r>
            <a:r>
              <a:rPr lang="en-GB"/>
              <a:t>minimal residual disease; </a:t>
            </a:r>
            <a:r>
              <a:rPr lang="en-GB" b="1"/>
              <a:t>mut, </a:t>
            </a:r>
            <a:r>
              <a:rPr lang="en-GB"/>
              <a:t>mutation; </a:t>
            </a:r>
            <a:r>
              <a:rPr lang="en-GB" b="1"/>
              <a:t>OS, </a:t>
            </a:r>
            <a:r>
              <a:rPr lang="en-GB"/>
              <a:t>overall survival; </a:t>
            </a:r>
            <a:r>
              <a:rPr lang="en-GB" b="1"/>
              <a:t>PFS, </a:t>
            </a:r>
            <a:r>
              <a:rPr lang="en-GB"/>
              <a:t>progression-free survival; </a:t>
            </a:r>
            <a:r>
              <a:rPr lang="en-GB" b="1"/>
              <a:t>PO, </a:t>
            </a:r>
            <a:r>
              <a:rPr lang="en-GB" i="1"/>
              <a:t>per </a:t>
            </a:r>
            <a:r>
              <a:rPr lang="en-GB" i="1" err="1"/>
              <a:t>os</a:t>
            </a:r>
            <a:r>
              <a:rPr lang="en-GB"/>
              <a:t>, by mouth; </a:t>
            </a:r>
            <a:r>
              <a:rPr lang="en-GB" b="1" err="1"/>
              <a:t>uMRD</a:t>
            </a:r>
            <a:r>
              <a:rPr lang="en-GB" b="1"/>
              <a:t>, </a:t>
            </a:r>
            <a:r>
              <a:rPr lang="en-GB"/>
              <a:t>undetectable MRD.</a:t>
            </a:r>
          </a:p>
          <a:p>
            <a:r>
              <a:rPr lang="en-GB" b="1"/>
              <a:t>Huber et al, Abstract #343 presented at ASH 2022. </a:t>
            </a:r>
          </a:p>
        </p:txBody>
      </p:sp>
      <p:sp>
        <p:nvSpPr>
          <p:cNvPr id="4" name="Titel 3">
            <a:extLst>
              <a:ext uri="{FF2B5EF4-FFF2-40B4-BE49-F238E27FC236}">
                <a16:creationId xmlns:a16="http://schemas.microsoft.com/office/drawing/2014/main" id="{3D3FB266-4C5E-FA43-81C6-4280133E0CEC}"/>
              </a:ext>
            </a:extLst>
          </p:cNvPr>
          <p:cNvSpPr>
            <a:spLocks noGrp="1"/>
          </p:cNvSpPr>
          <p:nvPr>
            <p:ph type="title"/>
          </p:nvPr>
        </p:nvSpPr>
        <p:spPr/>
        <p:txBody>
          <a:bodyPr/>
          <a:lstStyle/>
          <a:p>
            <a:r>
              <a:rPr lang="de-DE"/>
              <a:t>CLL2-GIVe </a:t>
            </a:r>
            <a:r>
              <a:rPr lang="de-DE" err="1"/>
              <a:t>study</a:t>
            </a:r>
            <a:r>
              <a:rPr lang="de-DE"/>
              <a:t> design</a:t>
            </a:r>
          </a:p>
        </p:txBody>
      </p:sp>
      <p:sp>
        <p:nvSpPr>
          <p:cNvPr id="10" name="Textplatzhalter 9">
            <a:extLst>
              <a:ext uri="{FF2B5EF4-FFF2-40B4-BE49-F238E27FC236}">
                <a16:creationId xmlns:a16="http://schemas.microsoft.com/office/drawing/2014/main" id="{3B42127E-7790-034C-81B6-4A79AC2B961E}"/>
              </a:ext>
            </a:extLst>
          </p:cNvPr>
          <p:cNvSpPr>
            <a:spLocks noGrp="1"/>
          </p:cNvSpPr>
          <p:nvPr>
            <p:ph type="body" sz="quarter" idx="12"/>
          </p:nvPr>
        </p:nvSpPr>
        <p:spPr/>
        <p:txBody>
          <a:bodyPr/>
          <a:lstStyle/>
          <a:p>
            <a:r>
              <a:rPr lang="de-DE" err="1"/>
              <a:t>Prospective</a:t>
            </a:r>
            <a:r>
              <a:rPr lang="de-DE"/>
              <a:t>, </a:t>
            </a:r>
            <a:r>
              <a:rPr lang="de-DE" err="1"/>
              <a:t>multicenter</a:t>
            </a:r>
            <a:r>
              <a:rPr lang="de-DE"/>
              <a:t> </a:t>
            </a:r>
            <a:r>
              <a:rPr lang="de-DE" err="1"/>
              <a:t>phase</a:t>
            </a:r>
            <a:r>
              <a:rPr lang="de-DE"/>
              <a:t> 2 </a:t>
            </a:r>
            <a:r>
              <a:rPr lang="de-DE" err="1"/>
              <a:t>trial</a:t>
            </a:r>
            <a:r>
              <a:rPr lang="de-DE"/>
              <a:t> </a:t>
            </a:r>
            <a:r>
              <a:rPr lang="de-DE" err="1"/>
              <a:t>evaluating</a:t>
            </a:r>
            <a:r>
              <a:rPr lang="de-DE"/>
              <a:t> </a:t>
            </a:r>
            <a:r>
              <a:rPr lang="de-DE" err="1"/>
              <a:t>obinutuzumab</a:t>
            </a:r>
            <a:r>
              <a:rPr lang="de-DE"/>
              <a:t>, </a:t>
            </a:r>
            <a:r>
              <a:rPr lang="de-DE" err="1"/>
              <a:t>ibrutinib</a:t>
            </a:r>
            <a:r>
              <a:rPr lang="de-DE"/>
              <a:t> and </a:t>
            </a:r>
            <a:r>
              <a:rPr lang="de-DE" err="1"/>
              <a:t>venetoclax</a:t>
            </a:r>
            <a:r>
              <a:rPr lang="de-DE"/>
              <a:t> in </a:t>
            </a:r>
            <a:r>
              <a:rPr lang="de-DE" err="1"/>
              <a:t>previously</a:t>
            </a:r>
            <a:r>
              <a:rPr lang="de-DE"/>
              <a:t> </a:t>
            </a:r>
            <a:r>
              <a:rPr lang="de-DE" err="1"/>
              <a:t>untreated</a:t>
            </a:r>
            <a:r>
              <a:rPr lang="de-DE"/>
              <a:t> CLL </a:t>
            </a:r>
            <a:r>
              <a:rPr lang="de-DE" err="1"/>
              <a:t>patients</a:t>
            </a:r>
            <a:r>
              <a:rPr lang="de-DE"/>
              <a:t> </a:t>
            </a:r>
            <a:r>
              <a:rPr lang="de-DE" err="1"/>
              <a:t>with</a:t>
            </a:r>
            <a:r>
              <a:rPr lang="de-DE"/>
              <a:t> 17p </a:t>
            </a:r>
            <a:r>
              <a:rPr lang="de-DE" err="1"/>
              <a:t>deletion</a:t>
            </a:r>
            <a:r>
              <a:rPr lang="de-DE"/>
              <a:t> and/</a:t>
            </a:r>
            <a:r>
              <a:rPr lang="de-DE" err="1"/>
              <a:t>or</a:t>
            </a:r>
            <a:r>
              <a:rPr lang="de-DE"/>
              <a:t> </a:t>
            </a:r>
            <a:r>
              <a:rPr lang="de-DE" i="1"/>
              <a:t>TP53</a:t>
            </a:r>
            <a:r>
              <a:rPr lang="de-DE"/>
              <a:t> </a:t>
            </a:r>
            <a:r>
              <a:rPr lang="de-DE" err="1"/>
              <a:t>mutation</a:t>
            </a:r>
            <a:r>
              <a:rPr lang="de-DE"/>
              <a:t> </a:t>
            </a:r>
          </a:p>
        </p:txBody>
      </p:sp>
      <p:sp>
        <p:nvSpPr>
          <p:cNvPr id="8" name="Rechteck 11">
            <a:extLst>
              <a:ext uri="{FF2B5EF4-FFF2-40B4-BE49-F238E27FC236}">
                <a16:creationId xmlns:a16="http://schemas.microsoft.com/office/drawing/2014/main" id="{91521DA8-6BC2-3EEC-472B-79FD7071DAEC}"/>
              </a:ext>
            </a:extLst>
          </p:cNvPr>
          <p:cNvSpPr/>
          <p:nvPr/>
        </p:nvSpPr>
        <p:spPr>
          <a:xfrm>
            <a:off x="416534" y="4236019"/>
            <a:ext cx="2345717" cy="13414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bIns="108000" rtlCol="0" anchor="t"/>
          <a:lstStyle/>
          <a:p>
            <a:r>
              <a:rPr lang="en-US" sz="1200" b="1">
                <a:solidFill>
                  <a:schemeClr val="tx1"/>
                </a:solidFill>
              </a:rPr>
              <a:t>Primary endpoint</a:t>
            </a:r>
          </a:p>
          <a:p>
            <a:pPr marL="171450" indent="-171450">
              <a:buClr>
                <a:schemeClr val="accent2"/>
              </a:buClr>
              <a:buFont typeface="Arial" panose="020B0604020202020204" pitchFamily="34" charset="0"/>
              <a:buChar char="•"/>
            </a:pPr>
            <a:r>
              <a:rPr lang="en-US" sz="1200">
                <a:solidFill>
                  <a:schemeClr val="tx1"/>
                </a:solidFill>
              </a:rPr>
              <a:t>CR rate at  cycle 15</a:t>
            </a:r>
          </a:p>
          <a:p>
            <a:r>
              <a:rPr lang="en-GB" sz="1200" b="1">
                <a:solidFill>
                  <a:schemeClr val="tx1"/>
                </a:solidFill>
              </a:rPr>
              <a:t>Secondary endpoints</a:t>
            </a:r>
          </a:p>
          <a:p>
            <a:pPr marL="285750" indent="-285750">
              <a:buClr>
                <a:schemeClr val="accent2"/>
              </a:buClr>
              <a:buFont typeface="Arial" panose="020B0604020202020204" pitchFamily="34" charset="0"/>
              <a:buChar char="•"/>
            </a:pPr>
            <a:r>
              <a:rPr lang="en-GB" sz="1200">
                <a:solidFill>
                  <a:schemeClr val="tx1"/>
                </a:solidFill>
                <a:cs typeface="Arial"/>
              </a:rPr>
              <a:t>PFS, OS, EFS</a:t>
            </a:r>
          </a:p>
          <a:p>
            <a:pPr marL="285750" indent="-285750">
              <a:buClr>
                <a:schemeClr val="accent2"/>
              </a:buClr>
              <a:buFont typeface="Arial" panose="020B0604020202020204" pitchFamily="34" charset="0"/>
              <a:buChar char="•"/>
            </a:pPr>
            <a:r>
              <a:rPr lang="en-GB" sz="1200">
                <a:solidFill>
                  <a:schemeClr val="tx1"/>
                </a:solidFill>
                <a:cs typeface="Arial"/>
              </a:rPr>
              <a:t>Safety</a:t>
            </a:r>
          </a:p>
          <a:p>
            <a:pPr marL="285750" indent="-285750">
              <a:buClr>
                <a:schemeClr val="accent2"/>
              </a:buClr>
              <a:buFont typeface="Arial" panose="020B0604020202020204" pitchFamily="34" charset="0"/>
              <a:buChar char="•"/>
            </a:pPr>
            <a:r>
              <a:rPr lang="en-GB" sz="1200">
                <a:solidFill>
                  <a:schemeClr val="tx1"/>
                </a:solidFill>
                <a:cs typeface="Arial"/>
              </a:rPr>
              <a:t>MRD levels</a:t>
            </a:r>
            <a:endParaRPr lang="en-US" sz="1200">
              <a:solidFill>
                <a:schemeClr val="tx1"/>
              </a:solidFill>
              <a:cs typeface="Arial"/>
            </a:endParaRPr>
          </a:p>
          <a:p>
            <a:pPr marL="285750" indent="-285750">
              <a:buClr>
                <a:schemeClr val="accent2"/>
              </a:buClr>
              <a:buFont typeface="Arial" panose="020B0604020202020204" pitchFamily="34" charset="0"/>
              <a:buChar char="•"/>
            </a:pPr>
            <a:endParaRPr lang="en-US" sz="1200" baseline="30000">
              <a:solidFill>
                <a:schemeClr val="tx1"/>
              </a:solidFill>
            </a:endParaRPr>
          </a:p>
        </p:txBody>
      </p:sp>
      <p:sp>
        <p:nvSpPr>
          <p:cNvPr id="12" name="Freihandform 10">
            <a:extLst>
              <a:ext uri="{FF2B5EF4-FFF2-40B4-BE49-F238E27FC236}">
                <a16:creationId xmlns:a16="http://schemas.microsoft.com/office/drawing/2014/main" id="{FB8E68A6-19C8-3FAD-5D42-B516F7ABDFF8}"/>
              </a:ext>
            </a:extLst>
          </p:cNvPr>
          <p:cNvSpPr/>
          <p:nvPr/>
        </p:nvSpPr>
        <p:spPr>
          <a:xfrm>
            <a:off x="416533" y="2000366"/>
            <a:ext cx="2345718" cy="1815320"/>
          </a:xfrm>
          <a:prstGeom prst="rect">
            <a:avLst/>
          </a:prstGeom>
          <a:solidFill>
            <a:schemeClr val="accent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000" tIns="108000" rIns="92456" bIns="52832" numCol="1" spcCol="1270" anchor="t" anchorCtr="0">
            <a:noAutofit/>
          </a:bodyPr>
          <a:lstStyle/>
          <a:p>
            <a:pPr marL="0" lvl="0" indent="0" algn="ctr" defTabSz="577850">
              <a:lnSpc>
                <a:spcPct val="90000"/>
              </a:lnSpc>
              <a:spcBef>
                <a:spcPct val="0"/>
              </a:spcBef>
              <a:spcAft>
                <a:spcPct val="35000"/>
              </a:spcAft>
              <a:buNone/>
            </a:pPr>
            <a:r>
              <a:rPr lang="en-US" sz="1400" b="1" kern="1200">
                <a:latin typeface="+mj-lt"/>
                <a:cs typeface="Arial"/>
              </a:rPr>
              <a:t>Eligibility criteria (n=41)</a:t>
            </a:r>
          </a:p>
          <a:p>
            <a:pPr marL="285750" lvl="0" indent="-285750" defTabSz="577850">
              <a:lnSpc>
                <a:spcPct val="90000"/>
              </a:lnSpc>
              <a:spcBef>
                <a:spcPct val="0"/>
              </a:spcBef>
              <a:buFont typeface="Arial" panose="020B0604020202020204" pitchFamily="34" charset="0"/>
              <a:buChar char="•"/>
            </a:pPr>
            <a:r>
              <a:rPr lang="en-US" sz="1400" kern="1200">
                <a:latin typeface="+mj-lt"/>
                <a:cs typeface="Arial"/>
              </a:rPr>
              <a:t>Previously untreated CLL patients</a:t>
            </a:r>
          </a:p>
          <a:p>
            <a:pPr marL="285750" lvl="0" indent="-285750" defTabSz="577850">
              <a:lnSpc>
                <a:spcPct val="90000"/>
              </a:lnSpc>
              <a:spcBef>
                <a:spcPct val="0"/>
              </a:spcBef>
              <a:buFont typeface="Arial" panose="020B0604020202020204" pitchFamily="34" charset="0"/>
              <a:buChar char="•"/>
            </a:pPr>
            <a:r>
              <a:rPr lang="en-US" sz="1400">
                <a:latin typeface="+mj-lt"/>
                <a:cs typeface="Arial"/>
              </a:rPr>
              <a:t>Del(17p) and/or </a:t>
            </a:r>
            <a:r>
              <a:rPr lang="en-US" sz="1400" i="1">
                <a:latin typeface="+mj-lt"/>
                <a:cs typeface="Arial"/>
              </a:rPr>
              <a:t>TP53</a:t>
            </a:r>
            <a:r>
              <a:rPr lang="en-US" sz="1400" baseline="30000">
                <a:latin typeface="+mj-lt"/>
                <a:cs typeface="Arial"/>
              </a:rPr>
              <a:t>mut</a:t>
            </a:r>
          </a:p>
          <a:p>
            <a:pPr marL="285750" lvl="0" indent="-285750" defTabSz="577850">
              <a:lnSpc>
                <a:spcPct val="90000"/>
              </a:lnSpc>
              <a:spcBef>
                <a:spcPct val="0"/>
              </a:spcBef>
              <a:buFont typeface="Arial" panose="020B0604020202020204" pitchFamily="34" charset="0"/>
              <a:buChar char="•"/>
            </a:pPr>
            <a:r>
              <a:rPr lang="en-US" sz="1400" kern="1200">
                <a:latin typeface="+mj-lt"/>
                <a:cs typeface="Arial"/>
              </a:rPr>
              <a:t>Adequate renal function (</a:t>
            </a:r>
            <a:r>
              <a:rPr lang="en-US" sz="1400" kern="1200" err="1">
                <a:latin typeface="+mj-lt"/>
                <a:cs typeface="Arial"/>
              </a:rPr>
              <a:t>CrCl</a:t>
            </a:r>
            <a:r>
              <a:rPr lang="en-US" sz="1400" kern="1200">
                <a:latin typeface="+mj-lt"/>
                <a:cs typeface="Arial"/>
              </a:rPr>
              <a:t> &gt; 50 ml/min)</a:t>
            </a:r>
          </a:p>
          <a:p>
            <a:pPr marL="0" lvl="0" indent="0" defTabSz="577850">
              <a:lnSpc>
                <a:spcPct val="90000"/>
              </a:lnSpc>
              <a:spcBef>
                <a:spcPct val="0"/>
              </a:spcBef>
              <a:buNone/>
            </a:pPr>
            <a:endParaRPr lang="en-US" sz="1400" kern="1200">
              <a:latin typeface="+mj-lt"/>
              <a:cs typeface="Arial"/>
            </a:endParaRPr>
          </a:p>
        </p:txBody>
      </p:sp>
      <p:sp>
        <p:nvSpPr>
          <p:cNvPr id="7" name="TextBox 25">
            <a:extLst>
              <a:ext uri="{FF2B5EF4-FFF2-40B4-BE49-F238E27FC236}">
                <a16:creationId xmlns:a16="http://schemas.microsoft.com/office/drawing/2014/main" id="{938B51DA-B7E4-6CB4-D0A9-7861F35A2C72}"/>
              </a:ext>
            </a:extLst>
          </p:cNvPr>
          <p:cNvSpPr txBox="1"/>
          <p:nvPr/>
        </p:nvSpPr>
        <p:spPr>
          <a:xfrm>
            <a:off x="10017760" y="2000366"/>
            <a:ext cx="1757705" cy="2595220"/>
          </a:xfrm>
          <a:prstGeom prst="rect">
            <a:avLst/>
          </a:prstGeom>
          <a:solidFill>
            <a:schemeClr val="accent6">
              <a:lumMod val="20000"/>
              <a:lumOff val="80000"/>
            </a:schemeClr>
          </a:solidFill>
        </p:spPr>
        <p:txBody>
          <a:bodyPr wrap="square" anchor="ctr">
            <a:noAutofit/>
          </a:bodyPr>
          <a:lstStyle/>
          <a:p>
            <a:pPr algn="ctr"/>
            <a:r>
              <a:rPr lang="en-US" sz="1200" b="1"/>
              <a:t>Obinutuzumab</a:t>
            </a:r>
            <a:r>
              <a:rPr lang="en-US" sz="1200"/>
              <a:t> (IV):</a:t>
            </a:r>
          </a:p>
          <a:p>
            <a:pPr algn="ctr"/>
            <a:r>
              <a:rPr lang="en-US" sz="1200"/>
              <a:t>100 mg/900 mg d1/2</a:t>
            </a:r>
          </a:p>
          <a:p>
            <a:pPr algn="ctr"/>
            <a:r>
              <a:rPr lang="en-US" sz="1200"/>
              <a:t>1000 mg C1, d8/15</a:t>
            </a:r>
          </a:p>
          <a:p>
            <a:pPr algn="ctr"/>
            <a:r>
              <a:rPr lang="en-US" sz="1200"/>
              <a:t>1000 mg C2-6, d1</a:t>
            </a:r>
          </a:p>
          <a:p>
            <a:pPr algn="ctr"/>
            <a:endParaRPr lang="en-US" sz="1200"/>
          </a:p>
          <a:p>
            <a:pPr algn="ctr"/>
            <a:r>
              <a:rPr lang="en-US" sz="1200" b="1"/>
              <a:t>Ibrutinib</a:t>
            </a:r>
            <a:r>
              <a:rPr lang="en-US" sz="1200"/>
              <a:t> (PO):</a:t>
            </a:r>
          </a:p>
          <a:p>
            <a:pPr algn="ctr"/>
            <a:r>
              <a:rPr lang="en-US" sz="1200"/>
              <a:t>420 mg/d C1-15 (-C36)</a:t>
            </a:r>
          </a:p>
          <a:p>
            <a:pPr algn="ctr"/>
            <a:endParaRPr lang="en-US" sz="1200"/>
          </a:p>
          <a:p>
            <a:pPr algn="ctr"/>
            <a:r>
              <a:rPr lang="en-US" sz="1200" b="1" err="1"/>
              <a:t>Venetoclax</a:t>
            </a:r>
            <a:r>
              <a:rPr lang="en-US" sz="1200" b="1"/>
              <a:t> </a:t>
            </a:r>
            <a:r>
              <a:rPr lang="en-US" sz="1200"/>
              <a:t>(PO):</a:t>
            </a:r>
          </a:p>
          <a:p>
            <a:pPr algn="ctr"/>
            <a:r>
              <a:rPr lang="en-US" sz="1200"/>
              <a:t>ramp-up 20 mg–400 mg  C1, d22 – C2, d28</a:t>
            </a:r>
          </a:p>
          <a:p>
            <a:pPr algn="ctr"/>
            <a:r>
              <a:rPr lang="en-US" sz="1200"/>
              <a:t>400 mg/d C3-12</a:t>
            </a:r>
          </a:p>
        </p:txBody>
      </p:sp>
      <p:sp>
        <p:nvSpPr>
          <p:cNvPr id="6" name="Pfeil: Fünfeck 5">
            <a:extLst>
              <a:ext uri="{FF2B5EF4-FFF2-40B4-BE49-F238E27FC236}">
                <a16:creationId xmlns:a16="http://schemas.microsoft.com/office/drawing/2014/main" id="{A1F36AAF-95F2-F952-C1E9-CA1B4EC86CC3}"/>
              </a:ext>
            </a:extLst>
          </p:cNvPr>
          <p:cNvSpPr/>
          <p:nvPr/>
        </p:nvSpPr>
        <p:spPr>
          <a:xfrm>
            <a:off x="3238499" y="2609818"/>
            <a:ext cx="1355405" cy="406545"/>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err="1">
                <a:solidFill>
                  <a:schemeClr val="bg1"/>
                </a:solidFill>
              </a:rPr>
              <a:t>Obinutuzumab</a:t>
            </a:r>
            <a:endParaRPr lang="de-DE" sz="1200">
              <a:solidFill>
                <a:schemeClr val="bg1"/>
              </a:solidFill>
            </a:endParaRPr>
          </a:p>
        </p:txBody>
      </p:sp>
      <p:sp>
        <p:nvSpPr>
          <p:cNvPr id="9" name="Pfeil: Fünfeck 8">
            <a:extLst>
              <a:ext uri="{FF2B5EF4-FFF2-40B4-BE49-F238E27FC236}">
                <a16:creationId xmlns:a16="http://schemas.microsoft.com/office/drawing/2014/main" id="{B1B538C8-93ED-9BA8-0FE3-F09A2B0E16FE}"/>
              </a:ext>
            </a:extLst>
          </p:cNvPr>
          <p:cNvSpPr/>
          <p:nvPr/>
        </p:nvSpPr>
        <p:spPr>
          <a:xfrm>
            <a:off x="3386224" y="3088135"/>
            <a:ext cx="2585947" cy="406545"/>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err="1">
                <a:solidFill>
                  <a:schemeClr val="bg1"/>
                </a:solidFill>
              </a:rPr>
              <a:t>Venetoclax</a:t>
            </a:r>
            <a:endParaRPr lang="de-DE" sz="1200">
              <a:solidFill>
                <a:schemeClr val="bg1"/>
              </a:solidFill>
            </a:endParaRPr>
          </a:p>
        </p:txBody>
      </p:sp>
      <p:sp>
        <p:nvSpPr>
          <p:cNvPr id="11" name="Pfeil: Fünfeck 10">
            <a:extLst>
              <a:ext uri="{FF2B5EF4-FFF2-40B4-BE49-F238E27FC236}">
                <a16:creationId xmlns:a16="http://schemas.microsoft.com/office/drawing/2014/main" id="{02FF5757-B9E7-612E-AF2E-DFC89ADE2CF5}"/>
              </a:ext>
            </a:extLst>
          </p:cNvPr>
          <p:cNvSpPr/>
          <p:nvPr/>
        </p:nvSpPr>
        <p:spPr>
          <a:xfrm>
            <a:off x="3238501" y="3566453"/>
            <a:ext cx="3294380" cy="406545"/>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err="1">
                <a:solidFill>
                  <a:schemeClr val="bg1"/>
                </a:solidFill>
              </a:rPr>
              <a:t>Ibrutinib</a:t>
            </a:r>
            <a:endParaRPr lang="de-DE" sz="1200">
              <a:solidFill>
                <a:schemeClr val="bg1"/>
              </a:solidFill>
            </a:endParaRPr>
          </a:p>
        </p:txBody>
      </p:sp>
      <p:sp>
        <p:nvSpPr>
          <p:cNvPr id="15" name="Pfeil: nach rechts 14">
            <a:extLst>
              <a:ext uri="{FF2B5EF4-FFF2-40B4-BE49-F238E27FC236}">
                <a16:creationId xmlns:a16="http://schemas.microsoft.com/office/drawing/2014/main" id="{4BB5E322-291A-AEC2-9532-23B95C26077F}"/>
              </a:ext>
            </a:extLst>
          </p:cNvPr>
          <p:cNvSpPr/>
          <p:nvPr/>
        </p:nvSpPr>
        <p:spPr>
          <a:xfrm>
            <a:off x="3238498" y="4648635"/>
            <a:ext cx="6654159" cy="571065"/>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Pfeil: Fünfeck 15">
            <a:extLst>
              <a:ext uri="{FF2B5EF4-FFF2-40B4-BE49-F238E27FC236}">
                <a16:creationId xmlns:a16="http://schemas.microsoft.com/office/drawing/2014/main" id="{6F423A32-1663-4BE2-8A0D-30C0CB45A6E0}"/>
              </a:ext>
            </a:extLst>
          </p:cNvPr>
          <p:cNvSpPr/>
          <p:nvPr/>
        </p:nvSpPr>
        <p:spPr>
          <a:xfrm>
            <a:off x="8195265" y="3566453"/>
            <a:ext cx="745535" cy="406545"/>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200" err="1">
                <a:solidFill>
                  <a:schemeClr val="bg1"/>
                </a:solidFill>
              </a:rPr>
              <a:t>Ibrutinib</a:t>
            </a:r>
            <a:endParaRPr lang="de-DE" sz="1200"/>
          </a:p>
        </p:txBody>
      </p:sp>
      <p:sp>
        <p:nvSpPr>
          <p:cNvPr id="17" name="TextBox 25">
            <a:extLst>
              <a:ext uri="{FF2B5EF4-FFF2-40B4-BE49-F238E27FC236}">
                <a16:creationId xmlns:a16="http://schemas.microsoft.com/office/drawing/2014/main" id="{D07CA4BF-BC9A-7340-46F6-889FAC271F3D}"/>
              </a:ext>
            </a:extLst>
          </p:cNvPr>
          <p:cNvSpPr txBox="1"/>
          <p:nvPr/>
        </p:nvSpPr>
        <p:spPr>
          <a:xfrm>
            <a:off x="6524634" y="2603904"/>
            <a:ext cx="1670631" cy="1369094"/>
          </a:xfrm>
          <a:prstGeom prst="rect">
            <a:avLst/>
          </a:prstGeom>
          <a:solidFill>
            <a:schemeClr val="accent6">
              <a:lumMod val="20000"/>
              <a:lumOff val="80000"/>
            </a:schemeClr>
          </a:solidFill>
        </p:spPr>
        <p:txBody>
          <a:bodyPr wrap="square" anchor="ctr">
            <a:noAutofit/>
          </a:bodyPr>
          <a:lstStyle/>
          <a:p>
            <a:pPr algn="ctr"/>
            <a:r>
              <a:rPr lang="en-US" sz="1200" b="1"/>
              <a:t>First restaging at cycle 15</a:t>
            </a:r>
            <a:br>
              <a:rPr lang="en-US" sz="1200" b="1"/>
            </a:br>
            <a:br>
              <a:rPr lang="en-US" sz="1200"/>
            </a:br>
            <a:r>
              <a:rPr lang="en-US" sz="1200"/>
              <a:t>[Stop ibrutinib if </a:t>
            </a:r>
            <a:r>
              <a:rPr lang="en-US" sz="1200" err="1"/>
              <a:t>uMRD</a:t>
            </a:r>
            <a:r>
              <a:rPr lang="en-US" sz="1200"/>
              <a:t> at cycles 9 </a:t>
            </a:r>
            <a:r>
              <a:rPr lang="en-US" sz="1200" b="1"/>
              <a:t>and</a:t>
            </a:r>
            <a:r>
              <a:rPr lang="en-US" sz="1200"/>
              <a:t> 12 and CR/</a:t>
            </a:r>
            <a:r>
              <a:rPr lang="en-US" sz="1200" err="1"/>
              <a:t>CRi</a:t>
            </a:r>
            <a:r>
              <a:rPr lang="en-US" sz="1200"/>
              <a:t> at cycle 15]</a:t>
            </a:r>
          </a:p>
        </p:txBody>
      </p:sp>
      <p:sp>
        <p:nvSpPr>
          <p:cNvPr id="18" name="Textfeld 17">
            <a:extLst>
              <a:ext uri="{FF2B5EF4-FFF2-40B4-BE49-F238E27FC236}">
                <a16:creationId xmlns:a16="http://schemas.microsoft.com/office/drawing/2014/main" id="{89B462CA-37AE-CD48-991C-BF34F436F3D9}"/>
              </a:ext>
            </a:extLst>
          </p:cNvPr>
          <p:cNvSpPr txBox="1"/>
          <p:nvPr/>
        </p:nvSpPr>
        <p:spPr>
          <a:xfrm>
            <a:off x="3337083" y="1991831"/>
            <a:ext cx="1158240" cy="215444"/>
          </a:xfrm>
          <a:prstGeom prst="rect">
            <a:avLst/>
          </a:prstGeom>
          <a:noFill/>
        </p:spPr>
        <p:txBody>
          <a:bodyPr wrap="square" lIns="0" tIns="0" rIns="0" bIns="0" rtlCol="0">
            <a:spAutoFit/>
          </a:bodyPr>
          <a:lstStyle/>
          <a:p>
            <a:pPr algn="ctr"/>
            <a:r>
              <a:rPr lang="de-DE" sz="1400" b="1" err="1"/>
              <a:t>Induction</a:t>
            </a:r>
            <a:endParaRPr lang="de-DE" sz="1400" b="1"/>
          </a:p>
        </p:txBody>
      </p:sp>
      <p:sp>
        <p:nvSpPr>
          <p:cNvPr id="19" name="Textfeld 18">
            <a:extLst>
              <a:ext uri="{FF2B5EF4-FFF2-40B4-BE49-F238E27FC236}">
                <a16:creationId xmlns:a16="http://schemas.microsoft.com/office/drawing/2014/main" id="{07F3AE7E-F8A0-4B4C-30C0-47E10360EB62}"/>
              </a:ext>
            </a:extLst>
          </p:cNvPr>
          <p:cNvSpPr txBox="1"/>
          <p:nvPr/>
        </p:nvSpPr>
        <p:spPr>
          <a:xfrm>
            <a:off x="4593903" y="1991831"/>
            <a:ext cx="1403674" cy="215444"/>
          </a:xfrm>
          <a:prstGeom prst="rect">
            <a:avLst/>
          </a:prstGeom>
          <a:noFill/>
        </p:spPr>
        <p:txBody>
          <a:bodyPr wrap="square" lIns="0" tIns="0" rIns="0" bIns="0" rtlCol="0">
            <a:spAutoFit/>
          </a:bodyPr>
          <a:lstStyle/>
          <a:p>
            <a:pPr algn="ctr"/>
            <a:r>
              <a:rPr lang="de-DE" sz="1400" b="1"/>
              <a:t>Consolidation</a:t>
            </a:r>
          </a:p>
        </p:txBody>
      </p:sp>
      <p:sp>
        <p:nvSpPr>
          <p:cNvPr id="20" name="Textfeld 19">
            <a:extLst>
              <a:ext uri="{FF2B5EF4-FFF2-40B4-BE49-F238E27FC236}">
                <a16:creationId xmlns:a16="http://schemas.microsoft.com/office/drawing/2014/main" id="{1748EBA6-BCAA-8685-C2BF-F81F365D9789}"/>
              </a:ext>
            </a:extLst>
          </p:cNvPr>
          <p:cNvSpPr txBox="1"/>
          <p:nvPr/>
        </p:nvSpPr>
        <p:spPr>
          <a:xfrm>
            <a:off x="6780829" y="1991831"/>
            <a:ext cx="1158240" cy="215444"/>
          </a:xfrm>
          <a:prstGeom prst="rect">
            <a:avLst/>
          </a:prstGeom>
          <a:noFill/>
        </p:spPr>
        <p:txBody>
          <a:bodyPr wrap="square" lIns="0" tIns="0" rIns="0" bIns="0" rtlCol="0">
            <a:spAutoFit/>
          </a:bodyPr>
          <a:lstStyle/>
          <a:p>
            <a:pPr algn="ctr"/>
            <a:r>
              <a:rPr lang="de-DE" sz="1400" b="1"/>
              <a:t>Maintenance</a:t>
            </a:r>
          </a:p>
        </p:txBody>
      </p:sp>
      <p:cxnSp>
        <p:nvCxnSpPr>
          <p:cNvPr id="22" name="Gerader Verbinder 21">
            <a:extLst>
              <a:ext uri="{FF2B5EF4-FFF2-40B4-BE49-F238E27FC236}">
                <a16:creationId xmlns:a16="http://schemas.microsoft.com/office/drawing/2014/main" id="{E1D1E2FC-9014-5A21-413C-C1014EF56D78}"/>
              </a:ext>
            </a:extLst>
          </p:cNvPr>
          <p:cNvCxnSpPr>
            <a:cxnSpLocks/>
          </p:cNvCxnSpPr>
          <p:nvPr/>
        </p:nvCxnSpPr>
        <p:spPr>
          <a:xfrm>
            <a:off x="4593904" y="1979711"/>
            <a:ext cx="0" cy="3099319"/>
          </a:xfrm>
          <a:prstGeom prst="line">
            <a:avLst/>
          </a:prstGeom>
          <a:ln w="19050">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23" name="Gerader Verbinder 22">
            <a:extLst>
              <a:ext uri="{FF2B5EF4-FFF2-40B4-BE49-F238E27FC236}">
                <a16:creationId xmlns:a16="http://schemas.microsoft.com/office/drawing/2014/main" id="{D563BA2D-8814-0CD0-EE02-4B4BD74DE293}"/>
              </a:ext>
            </a:extLst>
          </p:cNvPr>
          <p:cNvCxnSpPr>
            <a:cxnSpLocks/>
          </p:cNvCxnSpPr>
          <p:nvPr/>
        </p:nvCxnSpPr>
        <p:spPr>
          <a:xfrm>
            <a:off x="5988050" y="1979711"/>
            <a:ext cx="0" cy="3099319"/>
          </a:xfrm>
          <a:prstGeom prst="line">
            <a:avLst/>
          </a:prstGeom>
          <a:ln w="19050">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26" name="Gerader Verbinder 25">
            <a:extLst>
              <a:ext uri="{FF2B5EF4-FFF2-40B4-BE49-F238E27FC236}">
                <a16:creationId xmlns:a16="http://schemas.microsoft.com/office/drawing/2014/main" id="{81149A8C-C2FA-50CB-DC2C-3BEE5296E739}"/>
              </a:ext>
            </a:extLst>
          </p:cNvPr>
          <p:cNvCxnSpPr>
            <a:cxnSpLocks/>
          </p:cNvCxnSpPr>
          <p:nvPr/>
        </p:nvCxnSpPr>
        <p:spPr>
          <a:xfrm>
            <a:off x="8950326" y="1979711"/>
            <a:ext cx="0" cy="3099319"/>
          </a:xfrm>
          <a:prstGeom prst="line">
            <a:avLst/>
          </a:prstGeom>
          <a:ln w="19050">
            <a:solidFill>
              <a:schemeClr val="tx1"/>
            </a:solidFill>
            <a:prstDash val="dash"/>
          </a:ln>
        </p:spPr>
        <p:style>
          <a:lnRef idx="1">
            <a:schemeClr val="dk1"/>
          </a:lnRef>
          <a:fillRef idx="0">
            <a:schemeClr val="dk1"/>
          </a:fillRef>
          <a:effectRef idx="0">
            <a:schemeClr val="dk1"/>
          </a:effectRef>
          <a:fontRef idx="minor">
            <a:schemeClr val="tx1"/>
          </a:fontRef>
        </p:style>
      </p:cxnSp>
      <p:sp>
        <p:nvSpPr>
          <p:cNvPr id="27" name="Pfeil: Fünfeck 26">
            <a:extLst>
              <a:ext uri="{FF2B5EF4-FFF2-40B4-BE49-F238E27FC236}">
                <a16:creationId xmlns:a16="http://schemas.microsoft.com/office/drawing/2014/main" id="{3BBBEA3A-B2A0-E572-8ACE-C2375F8104E3}"/>
              </a:ext>
            </a:extLst>
          </p:cNvPr>
          <p:cNvSpPr/>
          <p:nvPr/>
        </p:nvSpPr>
        <p:spPr>
          <a:xfrm>
            <a:off x="8950325" y="1990841"/>
            <a:ext cx="942336" cy="406545"/>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DE" sz="1200">
                <a:solidFill>
                  <a:schemeClr val="bg1"/>
                </a:solidFill>
              </a:rPr>
              <a:t>Follow-</a:t>
            </a:r>
            <a:r>
              <a:rPr lang="de-DE" sz="1200" err="1">
                <a:solidFill>
                  <a:schemeClr val="bg1"/>
                </a:solidFill>
              </a:rPr>
              <a:t>up</a:t>
            </a:r>
            <a:endParaRPr lang="de-DE" sz="1200">
              <a:solidFill>
                <a:schemeClr val="bg1"/>
              </a:solidFill>
            </a:endParaRPr>
          </a:p>
        </p:txBody>
      </p:sp>
      <p:cxnSp>
        <p:nvCxnSpPr>
          <p:cNvPr id="30" name="Gerader Verbinder 29">
            <a:extLst>
              <a:ext uri="{FF2B5EF4-FFF2-40B4-BE49-F238E27FC236}">
                <a16:creationId xmlns:a16="http://schemas.microsoft.com/office/drawing/2014/main" id="{C3B1CA43-3B96-90E6-AE35-F7361422B7BD}"/>
              </a:ext>
            </a:extLst>
          </p:cNvPr>
          <p:cNvCxnSpPr>
            <a:cxnSpLocks/>
            <a:endCxn id="38" idx="0"/>
          </p:cNvCxnSpPr>
          <p:nvPr/>
        </p:nvCxnSpPr>
        <p:spPr>
          <a:xfrm>
            <a:off x="9892661" y="1979711"/>
            <a:ext cx="10156" cy="3311753"/>
          </a:xfrm>
          <a:prstGeom prst="line">
            <a:avLst/>
          </a:prstGeom>
          <a:ln w="25400">
            <a:solidFill>
              <a:schemeClr val="tx1">
                <a:lumMod val="50000"/>
              </a:schemeClr>
            </a:solidFill>
            <a:prstDash val="solid"/>
          </a:ln>
        </p:spPr>
        <p:style>
          <a:lnRef idx="1">
            <a:schemeClr val="dk1"/>
          </a:lnRef>
          <a:fillRef idx="0">
            <a:schemeClr val="dk1"/>
          </a:fillRef>
          <a:effectRef idx="0">
            <a:schemeClr val="dk1"/>
          </a:effectRef>
          <a:fontRef idx="minor">
            <a:schemeClr val="tx1"/>
          </a:fontRef>
        </p:style>
      </p:cxnSp>
      <p:sp>
        <p:nvSpPr>
          <p:cNvPr id="33" name="Textfeld 32">
            <a:extLst>
              <a:ext uri="{FF2B5EF4-FFF2-40B4-BE49-F238E27FC236}">
                <a16:creationId xmlns:a16="http://schemas.microsoft.com/office/drawing/2014/main" id="{CD58A8BA-D70C-5C02-F799-273B912D406D}"/>
              </a:ext>
            </a:extLst>
          </p:cNvPr>
          <p:cNvSpPr txBox="1"/>
          <p:nvPr/>
        </p:nvSpPr>
        <p:spPr>
          <a:xfrm>
            <a:off x="2946378" y="5291464"/>
            <a:ext cx="584870" cy="288147"/>
          </a:xfrm>
          <a:prstGeom prst="rect">
            <a:avLst/>
          </a:prstGeom>
          <a:solidFill>
            <a:schemeClr val="bg2"/>
          </a:solidFill>
        </p:spPr>
        <p:txBody>
          <a:bodyPr wrap="square" lIns="0" tIns="36000" rIns="0" bIns="36000" rtlCol="0">
            <a:spAutoFit/>
          </a:bodyPr>
          <a:lstStyle/>
          <a:p>
            <a:pPr algn="ctr"/>
            <a:r>
              <a:rPr lang="de-DE" sz="1400" b="1"/>
              <a:t>MRD</a:t>
            </a:r>
          </a:p>
        </p:txBody>
      </p:sp>
      <p:sp>
        <p:nvSpPr>
          <p:cNvPr id="34" name="Textfeld 33">
            <a:extLst>
              <a:ext uri="{FF2B5EF4-FFF2-40B4-BE49-F238E27FC236}">
                <a16:creationId xmlns:a16="http://schemas.microsoft.com/office/drawing/2014/main" id="{9C237C8C-CE0F-5C29-7E58-C41743615DEE}"/>
              </a:ext>
            </a:extLst>
          </p:cNvPr>
          <p:cNvSpPr txBox="1"/>
          <p:nvPr/>
        </p:nvSpPr>
        <p:spPr>
          <a:xfrm>
            <a:off x="5002198" y="5291464"/>
            <a:ext cx="584870" cy="288147"/>
          </a:xfrm>
          <a:prstGeom prst="rect">
            <a:avLst/>
          </a:prstGeom>
          <a:solidFill>
            <a:schemeClr val="bg2"/>
          </a:solidFill>
        </p:spPr>
        <p:txBody>
          <a:bodyPr wrap="square" lIns="0" tIns="36000" rIns="0" bIns="36000" rtlCol="0">
            <a:spAutoFit/>
          </a:bodyPr>
          <a:lstStyle/>
          <a:p>
            <a:pPr algn="ctr"/>
            <a:r>
              <a:rPr lang="de-DE" sz="1400" b="1"/>
              <a:t>C9</a:t>
            </a:r>
          </a:p>
        </p:txBody>
      </p:sp>
      <p:sp>
        <p:nvSpPr>
          <p:cNvPr id="35" name="Textfeld 34">
            <a:extLst>
              <a:ext uri="{FF2B5EF4-FFF2-40B4-BE49-F238E27FC236}">
                <a16:creationId xmlns:a16="http://schemas.microsoft.com/office/drawing/2014/main" id="{C1EA516D-F82F-B414-3F4B-D20C113EAC24}"/>
              </a:ext>
            </a:extLst>
          </p:cNvPr>
          <p:cNvSpPr txBox="1"/>
          <p:nvPr/>
        </p:nvSpPr>
        <p:spPr>
          <a:xfrm>
            <a:off x="5679736" y="5291464"/>
            <a:ext cx="584870" cy="288147"/>
          </a:xfrm>
          <a:prstGeom prst="rect">
            <a:avLst/>
          </a:prstGeom>
          <a:solidFill>
            <a:schemeClr val="bg2"/>
          </a:solidFill>
        </p:spPr>
        <p:txBody>
          <a:bodyPr wrap="square" lIns="0" tIns="36000" rIns="0" bIns="36000" rtlCol="0">
            <a:spAutoFit/>
          </a:bodyPr>
          <a:lstStyle/>
          <a:p>
            <a:pPr algn="ctr"/>
            <a:r>
              <a:rPr lang="de-DE" sz="1400" b="1"/>
              <a:t>C12</a:t>
            </a:r>
          </a:p>
        </p:txBody>
      </p:sp>
      <p:sp>
        <p:nvSpPr>
          <p:cNvPr id="36" name="Textfeld 35">
            <a:extLst>
              <a:ext uri="{FF2B5EF4-FFF2-40B4-BE49-F238E27FC236}">
                <a16:creationId xmlns:a16="http://schemas.microsoft.com/office/drawing/2014/main" id="{0BF88AE8-FB2E-3168-A034-31D09043FD66}"/>
              </a:ext>
            </a:extLst>
          </p:cNvPr>
          <p:cNvSpPr txBox="1"/>
          <p:nvPr/>
        </p:nvSpPr>
        <p:spPr>
          <a:xfrm>
            <a:off x="6362957" y="5291464"/>
            <a:ext cx="584870" cy="288147"/>
          </a:xfrm>
          <a:prstGeom prst="rect">
            <a:avLst/>
          </a:prstGeom>
          <a:solidFill>
            <a:schemeClr val="bg2"/>
          </a:solidFill>
        </p:spPr>
        <p:txBody>
          <a:bodyPr wrap="square" lIns="0" tIns="36000" rIns="0" bIns="36000" rtlCol="0">
            <a:spAutoFit/>
          </a:bodyPr>
          <a:lstStyle/>
          <a:p>
            <a:pPr algn="ctr"/>
            <a:r>
              <a:rPr lang="de-DE" sz="1400" b="1"/>
              <a:t>C15</a:t>
            </a:r>
          </a:p>
        </p:txBody>
      </p:sp>
      <p:sp>
        <p:nvSpPr>
          <p:cNvPr id="37" name="Textfeld 36">
            <a:extLst>
              <a:ext uri="{FF2B5EF4-FFF2-40B4-BE49-F238E27FC236}">
                <a16:creationId xmlns:a16="http://schemas.microsoft.com/office/drawing/2014/main" id="{2F1C053D-B5AA-C462-17CB-FC8FA2AAF32C}"/>
              </a:ext>
            </a:extLst>
          </p:cNvPr>
          <p:cNvSpPr txBox="1"/>
          <p:nvPr/>
        </p:nvSpPr>
        <p:spPr>
          <a:xfrm>
            <a:off x="8597222" y="5291464"/>
            <a:ext cx="584870" cy="288147"/>
          </a:xfrm>
          <a:prstGeom prst="rect">
            <a:avLst/>
          </a:prstGeom>
          <a:solidFill>
            <a:schemeClr val="bg2"/>
          </a:solidFill>
        </p:spPr>
        <p:txBody>
          <a:bodyPr wrap="square" lIns="0" tIns="36000" rIns="0" bIns="36000" rtlCol="0">
            <a:spAutoFit/>
          </a:bodyPr>
          <a:lstStyle/>
          <a:p>
            <a:pPr algn="ctr"/>
            <a:r>
              <a:rPr lang="de-DE" sz="1400" b="1"/>
              <a:t>C36</a:t>
            </a:r>
          </a:p>
        </p:txBody>
      </p:sp>
      <p:sp>
        <p:nvSpPr>
          <p:cNvPr id="38" name="Textfeld 37">
            <a:extLst>
              <a:ext uri="{FF2B5EF4-FFF2-40B4-BE49-F238E27FC236}">
                <a16:creationId xmlns:a16="http://schemas.microsoft.com/office/drawing/2014/main" id="{48CF6A3C-E651-AF8E-E958-1A56309EE27C}"/>
              </a:ext>
            </a:extLst>
          </p:cNvPr>
          <p:cNvSpPr txBox="1"/>
          <p:nvPr/>
        </p:nvSpPr>
        <p:spPr>
          <a:xfrm>
            <a:off x="9610382" y="5291464"/>
            <a:ext cx="584870" cy="288147"/>
          </a:xfrm>
          <a:prstGeom prst="rect">
            <a:avLst/>
          </a:prstGeom>
          <a:solidFill>
            <a:schemeClr val="accent6"/>
          </a:solidFill>
        </p:spPr>
        <p:txBody>
          <a:bodyPr wrap="square" lIns="0" tIns="36000" rIns="0" bIns="36000" rtlCol="0">
            <a:spAutoFit/>
          </a:bodyPr>
          <a:lstStyle/>
          <a:p>
            <a:pPr algn="ctr"/>
            <a:r>
              <a:rPr lang="de-DE" sz="1400" b="1">
                <a:solidFill>
                  <a:schemeClr val="bg1"/>
                </a:solidFill>
              </a:rPr>
              <a:t>C42</a:t>
            </a:r>
          </a:p>
        </p:txBody>
      </p:sp>
      <p:sp>
        <p:nvSpPr>
          <p:cNvPr id="41" name="Geschweifte Klammer rechts 40">
            <a:extLst>
              <a:ext uri="{FF2B5EF4-FFF2-40B4-BE49-F238E27FC236}">
                <a16:creationId xmlns:a16="http://schemas.microsoft.com/office/drawing/2014/main" id="{C8068879-FE92-9E9C-CF90-09222A9C1C13}"/>
              </a:ext>
            </a:extLst>
          </p:cNvPr>
          <p:cNvSpPr/>
          <p:nvPr/>
        </p:nvSpPr>
        <p:spPr>
          <a:xfrm rot="5400000">
            <a:off x="3796700" y="3564363"/>
            <a:ext cx="288147" cy="1109099"/>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2" name="Geschweifte Klammer rechts 41">
            <a:extLst>
              <a:ext uri="{FF2B5EF4-FFF2-40B4-BE49-F238E27FC236}">
                <a16:creationId xmlns:a16="http://schemas.microsoft.com/office/drawing/2014/main" id="{F185538F-6EED-EE61-8F79-0F765E03AE9B}"/>
              </a:ext>
            </a:extLst>
          </p:cNvPr>
          <p:cNvSpPr/>
          <p:nvPr/>
        </p:nvSpPr>
        <p:spPr>
          <a:xfrm rot="5400000">
            <a:off x="5148287" y="3564363"/>
            <a:ext cx="288147" cy="1109099"/>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3" name="Textfeld 42">
            <a:extLst>
              <a:ext uri="{FF2B5EF4-FFF2-40B4-BE49-F238E27FC236}">
                <a16:creationId xmlns:a16="http://schemas.microsoft.com/office/drawing/2014/main" id="{7EC50CAE-DA8D-D478-778E-74FB49A42F05}"/>
              </a:ext>
            </a:extLst>
          </p:cNvPr>
          <p:cNvSpPr txBox="1"/>
          <p:nvPr/>
        </p:nvSpPr>
        <p:spPr>
          <a:xfrm>
            <a:off x="3360894" y="4307644"/>
            <a:ext cx="1158240" cy="215444"/>
          </a:xfrm>
          <a:prstGeom prst="rect">
            <a:avLst/>
          </a:prstGeom>
          <a:noFill/>
        </p:spPr>
        <p:txBody>
          <a:bodyPr wrap="square" lIns="0" tIns="0" rIns="0" bIns="0" rtlCol="0">
            <a:spAutoFit/>
          </a:bodyPr>
          <a:lstStyle/>
          <a:p>
            <a:pPr algn="ctr"/>
            <a:r>
              <a:rPr lang="de-DE" sz="1400"/>
              <a:t>6 </a:t>
            </a:r>
            <a:r>
              <a:rPr lang="de-DE" sz="1400" err="1"/>
              <a:t>cycles</a:t>
            </a:r>
            <a:endParaRPr lang="de-DE" sz="1400"/>
          </a:p>
        </p:txBody>
      </p:sp>
      <p:sp>
        <p:nvSpPr>
          <p:cNvPr id="44" name="Textfeld 43">
            <a:extLst>
              <a:ext uri="{FF2B5EF4-FFF2-40B4-BE49-F238E27FC236}">
                <a16:creationId xmlns:a16="http://schemas.microsoft.com/office/drawing/2014/main" id="{152AA41F-64B3-ADC4-EE4A-046864EE63DC}"/>
              </a:ext>
            </a:extLst>
          </p:cNvPr>
          <p:cNvSpPr txBox="1"/>
          <p:nvPr/>
        </p:nvSpPr>
        <p:spPr>
          <a:xfrm>
            <a:off x="4712645" y="4307644"/>
            <a:ext cx="1158240" cy="215444"/>
          </a:xfrm>
          <a:prstGeom prst="rect">
            <a:avLst/>
          </a:prstGeom>
          <a:noFill/>
        </p:spPr>
        <p:txBody>
          <a:bodyPr wrap="square" lIns="0" tIns="0" rIns="0" bIns="0" rtlCol="0">
            <a:spAutoFit/>
          </a:bodyPr>
          <a:lstStyle/>
          <a:p>
            <a:pPr algn="ctr"/>
            <a:r>
              <a:rPr lang="de-DE" sz="1400"/>
              <a:t>6 </a:t>
            </a:r>
            <a:r>
              <a:rPr lang="de-DE" sz="1400" err="1"/>
              <a:t>cycles</a:t>
            </a:r>
            <a:endParaRPr lang="de-DE" sz="1400"/>
          </a:p>
        </p:txBody>
      </p:sp>
    </p:spTree>
    <p:extLst>
      <p:ext uri="{BB962C8B-B14F-4D97-AF65-F5344CB8AC3E}">
        <p14:creationId xmlns:p14="http://schemas.microsoft.com/office/powerpoint/2010/main" val="28947050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F6214-B3DE-18BA-3C4E-AF5E0376162A}"/>
              </a:ext>
            </a:extLst>
          </p:cNvPr>
          <p:cNvSpPr>
            <a:spLocks noGrp="1"/>
          </p:cNvSpPr>
          <p:nvPr>
            <p:ph type="title"/>
          </p:nvPr>
        </p:nvSpPr>
        <p:spPr/>
        <p:txBody>
          <a:bodyPr/>
          <a:lstStyle/>
          <a:p>
            <a:r>
              <a:rPr lang="en-US"/>
              <a:t>CR rate at final restaging and MRD results</a:t>
            </a:r>
          </a:p>
        </p:txBody>
      </p:sp>
      <p:sp>
        <p:nvSpPr>
          <p:cNvPr id="3" name="Footer Placeholder 2">
            <a:extLst>
              <a:ext uri="{FF2B5EF4-FFF2-40B4-BE49-F238E27FC236}">
                <a16:creationId xmlns:a16="http://schemas.microsoft.com/office/drawing/2014/main" id="{26FFF6C7-66F3-9B06-0F9A-7EF304443B3D}"/>
              </a:ext>
            </a:extLst>
          </p:cNvPr>
          <p:cNvSpPr>
            <a:spLocks noGrp="1"/>
          </p:cNvSpPr>
          <p:nvPr>
            <p:ph type="ftr" sz="quarter" idx="10"/>
          </p:nvPr>
        </p:nvSpPr>
        <p:spPr>
          <a:xfrm>
            <a:off x="407989" y="6148143"/>
            <a:ext cx="8532812" cy="520945"/>
          </a:xfrm>
        </p:spPr>
        <p:txBody>
          <a:bodyPr/>
          <a:lstStyle/>
          <a:p>
            <a:r>
              <a:rPr lang="en-GB" baseline="30000"/>
              <a:t>a</a:t>
            </a:r>
            <a:r>
              <a:rPr lang="en-GB"/>
              <a:t>7.3% not assessable due to 2 deaths at C3 and C9, and 1 withdrawal of informed consent at C9.</a:t>
            </a:r>
          </a:p>
          <a:p>
            <a:r>
              <a:rPr lang="en-GB" b="1"/>
              <a:t>BM, </a:t>
            </a:r>
            <a:r>
              <a:rPr lang="en-GB"/>
              <a:t>bone marrow; </a:t>
            </a:r>
            <a:r>
              <a:rPr lang="en-GB" b="1"/>
              <a:t>CI,</a:t>
            </a:r>
            <a:r>
              <a:rPr lang="en-GB"/>
              <a:t> confidence interval; </a:t>
            </a:r>
            <a:r>
              <a:rPr lang="en-GB" b="1"/>
              <a:t>CR, </a:t>
            </a:r>
            <a:r>
              <a:rPr lang="en-GB"/>
              <a:t>complete response; </a:t>
            </a:r>
            <a:r>
              <a:rPr lang="en-GB" b="1" err="1"/>
              <a:t>CRi</a:t>
            </a:r>
            <a:r>
              <a:rPr lang="en-GB" b="1"/>
              <a:t>, </a:t>
            </a:r>
            <a:r>
              <a:rPr lang="en-GB"/>
              <a:t>CR with incomplete hematologic recovery; </a:t>
            </a:r>
            <a:r>
              <a:rPr lang="en-GB" b="1"/>
              <a:t>MRD, </a:t>
            </a:r>
            <a:r>
              <a:rPr lang="en-GB"/>
              <a:t>minimal residual disease</a:t>
            </a:r>
            <a:r>
              <a:rPr lang="en-GB" b="1"/>
              <a:t>; PB, </a:t>
            </a:r>
            <a:r>
              <a:rPr lang="en-GB"/>
              <a:t>peripheral blood; </a:t>
            </a:r>
            <a:r>
              <a:rPr lang="en-GB" b="1"/>
              <a:t>PR, </a:t>
            </a:r>
            <a:r>
              <a:rPr lang="en-GB"/>
              <a:t>partial response; </a:t>
            </a:r>
            <a:r>
              <a:rPr lang="en-GB" b="1" err="1"/>
              <a:t>uMRD</a:t>
            </a:r>
            <a:r>
              <a:rPr lang="en-GB" b="1"/>
              <a:t>, </a:t>
            </a:r>
            <a:r>
              <a:rPr lang="en-GB"/>
              <a:t>undetectable MRD.</a:t>
            </a:r>
            <a:endParaRPr lang="en-GB" b="1"/>
          </a:p>
          <a:p>
            <a:r>
              <a:rPr lang="en-GB" b="1"/>
              <a:t>Huber et al, Abstract #343 presented at ASH 2022. </a:t>
            </a:r>
          </a:p>
        </p:txBody>
      </p:sp>
      <p:sp>
        <p:nvSpPr>
          <p:cNvPr id="6" name="Textplatzhalter 8">
            <a:extLst>
              <a:ext uri="{FF2B5EF4-FFF2-40B4-BE49-F238E27FC236}">
                <a16:creationId xmlns:a16="http://schemas.microsoft.com/office/drawing/2014/main" id="{BDBB6A0C-DB41-6B81-665A-30A06D13B050}"/>
              </a:ext>
            </a:extLst>
          </p:cNvPr>
          <p:cNvSpPr txBox="1">
            <a:spLocks/>
          </p:cNvSpPr>
          <p:nvPr/>
        </p:nvSpPr>
        <p:spPr>
          <a:xfrm>
            <a:off x="10113703" y="1665288"/>
            <a:ext cx="1670310" cy="762525"/>
          </a:xfrm>
          <a:prstGeom prst="rect">
            <a:avLst/>
          </a:prstGeom>
          <a:solidFill>
            <a:schemeClr val="accent2">
              <a:lumMod val="20000"/>
              <a:lumOff val="80000"/>
            </a:schemeClr>
          </a:solidFill>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de-DE" sz="1200" b="1" err="1"/>
              <a:t>uMRD</a:t>
            </a:r>
            <a:r>
              <a:rPr lang="de-DE" sz="1200" b="1"/>
              <a:t>: &lt;10</a:t>
            </a:r>
            <a:r>
              <a:rPr lang="de-DE" sz="1200" b="1" baseline="30000"/>
              <a:t>-4</a:t>
            </a:r>
          </a:p>
          <a:p>
            <a:pPr marL="0" indent="0" algn="ctr">
              <a:spcBef>
                <a:spcPts val="0"/>
              </a:spcBef>
              <a:buNone/>
            </a:pPr>
            <a:r>
              <a:rPr lang="de-DE" sz="1200" b="1"/>
              <a:t>MRD intermediate: ≥10</a:t>
            </a:r>
            <a:r>
              <a:rPr lang="de-DE" sz="1200" b="1" baseline="30000"/>
              <a:t>-4</a:t>
            </a:r>
            <a:r>
              <a:rPr lang="de-DE" sz="1200" b="1"/>
              <a:t>, &lt;10</a:t>
            </a:r>
            <a:r>
              <a:rPr lang="de-DE" sz="1200" b="1" baseline="30000"/>
              <a:t>-2</a:t>
            </a:r>
            <a:r>
              <a:rPr lang="de-DE" sz="1200" b="1"/>
              <a:t> </a:t>
            </a:r>
          </a:p>
          <a:p>
            <a:pPr marL="0" indent="0" algn="ctr">
              <a:spcBef>
                <a:spcPts val="0"/>
              </a:spcBef>
              <a:buNone/>
            </a:pPr>
            <a:r>
              <a:rPr lang="de-DE" sz="1200" b="1"/>
              <a:t>MRD positive: ≥10</a:t>
            </a:r>
            <a:r>
              <a:rPr lang="de-DE" sz="1200" b="1" baseline="30000"/>
              <a:t>-2</a:t>
            </a:r>
          </a:p>
        </p:txBody>
      </p:sp>
      <p:graphicFrame>
        <p:nvGraphicFramePr>
          <p:cNvPr id="14" name="Diagramm 13">
            <a:extLst>
              <a:ext uri="{FF2B5EF4-FFF2-40B4-BE49-F238E27FC236}">
                <a16:creationId xmlns:a16="http://schemas.microsoft.com/office/drawing/2014/main" id="{9200F322-37D5-CF89-21F9-97472C3E3D48}"/>
              </a:ext>
            </a:extLst>
          </p:cNvPr>
          <p:cNvGraphicFramePr/>
          <p:nvPr>
            <p:extLst>
              <p:ext uri="{D42A27DB-BD31-4B8C-83A1-F6EECF244321}">
                <p14:modId xmlns:p14="http://schemas.microsoft.com/office/powerpoint/2010/main" val="1553281924"/>
              </p:ext>
            </p:extLst>
          </p:nvPr>
        </p:nvGraphicFramePr>
        <p:xfrm>
          <a:off x="4304505" y="1548585"/>
          <a:ext cx="5428527" cy="4392612"/>
        </p:xfrm>
        <a:graphic>
          <a:graphicData uri="http://schemas.openxmlformats.org/drawingml/2006/chart">
            <c:chart xmlns:c="http://schemas.openxmlformats.org/drawingml/2006/chart" xmlns:r="http://schemas.openxmlformats.org/officeDocument/2006/relationships" r:id="rId2"/>
          </a:graphicData>
        </a:graphic>
      </p:graphicFrame>
      <p:grpSp>
        <p:nvGrpSpPr>
          <p:cNvPr id="60" name="Gruppieren 59">
            <a:extLst>
              <a:ext uri="{FF2B5EF4-FFF2-40B4-BE49-F238E27FC236}">
                <a16:creationId xmlns:a16="http://schemas.microsoft.com/office/drawing/2014/main" id="{09B3386E-8B1B-CFF9-C242-1B641A889A6E}"/>
              </a:ext>
            </a:extLst>
          </p:cNvPr>
          <p:cNvGrpSpPr/>
          <p:nvPr/>
        </p:nvGrpSpPr>
        <p:grpSpPr>
          <a:xfrm>
            <a:off x="343204" y="2125066"/>
            <a:ext cx="3582302" cy="3475387"/>
            <a:chOff x="432104" y="2241769"/>
            <a:chExt cx="3582302" cy="3475387"/>
          </a:xfrm>
        </p:grpSpPr>
        <p:sp>
          <p:nvSpPr>
            <p:cNvPr id="25" name="Textfeld 24">
              <a:extLst>
                <a:ext uri="{FF2B5EF4-FFF2-40B4-BE49-F238E27FC236}">
                  <a16:creationId xmlns:a16="http://schemas.microsoft.com/office/drawing/2014/main" id="{F7358701-8CC3-36C2-F19B-69E5421AF5B6}"/>
                </a:ext>
              </a:extLst>
            </p:cNvPr>
            <p:cNvSpPr txBox="1"/>
            <p:nvPr/>
          </p:nvSpPr>
          <p:spPr>
            <a:xfrm>
              <a:off x="432104" y="5555573"/>
              <a:ext cx="459436" cy="161583"/>
            </a:xfrm>
            <a:prstGeom prst="rect">
              <a:avLst/>
            </a:prstGeom>
            <a:noFill/>
          </p:spPr>
          <p:txBody>
            <a:bodyPr wrap="square" lIns="0" tIns="0" rIns="0" bIns="0" rtlCol="0">
              <a:spAutoFit/>
            </a:bodyPr>
            <a:lstStyle/>
            <a:p>
              <a:pPr algn="r"/>
              <a:r>
                <a:rPr lang="de-DE" sz="1050"/>
                <a:t>0%</a:t>
              </a:r>
            </a:p>
          </p:txBody>
        </p:sp>
        <p:grpSp>
          <p:nvGrpSpPr>
            <p:cNvPr id="28" name="Gruppieren 27">
              <a:extLst>
                <a:ext uri="{FF2B5EF4-FFF2-40B4-BE49-F238E27FC236}">
                  <a16:creationId xmlns:a16="http://schemas.microsoft.com/office/drawing/2014/main" id="{ACA11559-5607-B04E-21B7-D847A92CF7C6}"/>
                </a:ext>
              </a:extLst>
            </p:cNvPr>
            <p:cNvGrpSpPr/>
            <p:nvPr/>
          </p:nvGrpSpPr>
          <p:grpSpPr>
            <a:xfrm>
              <a:off x="1425070" y="2324100"/>
              <a:ext cx="603250" cy="3314700"/>
              <a:chOff x="1435100" y="2324100"/>
              <a:chExt cx="603250" cy="3314700"/>
            </a:xfrm>
          </p:grpSpPr>
          <p:sp>
            <p:nvSpPr>
              <p:cNvPr id="26" name="Rechteck 25">
                <a:extLst>
                  <a:ext uri="{FF2B5EF4-FFF2-40B4-BE49-F238E27FC236}">
                    <a16:creationId xmlns:a16="http://schemas.microsoft.com/office/drawing/2014/main" id="{8358AB91-076B-EC87-0286-04EB72A93DB9}"/>
                  </a:ext>
                </a:extLst>
              </p:cNvPr>
              <p:cNvSpPr/>
              <p:nvPr/>
            </p:nvSpPr>
            <p:spPr>
              <a:xfrm>
                <a:off x="1435100" y="3697965"/>
                <a:ext cx="603250" cy="19408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b="1"/>
                  <a:t>CR/ </a:t>
                </a:r>
                <a:r>
                  <a:rPr lang="de-DE" sz="1050" b="1" err="1"/>
                  <a:t>CRi</a:t>
                </a:r>
                <a:endParaRPr lang="de-DE" sz="1050" b="1"/>
              </a:p>
              <a:p>
                <a:pPr algn="ctr"/>
                <a:r>
                  <a:rPr lang="de-DE" sz="1050" b="1"/>
                  <a:t>58.5%</a:t>
                </a:r>
              </a:p>
            </p:txBody>
          </p:sp>
          <p:sp>
            <p:nvSpPr>
              <p:cNvPr id="27" name="Rechteck 26">
                <a:extLst>
                  <a:ext uri="{FF2B5EF4-FFF2-40B4-BE49-F238E27FC236}">
                    <a16:creationId xmlns:a16="http://schemas.microsoft.com/office/drawing/2014/main" id="{2BDFC4C0-8AD7-AE2E-99C7-76B839246AF3}"/>
                  </a:ext>
                </a:extLst>
              </p:cNvPr>
              <p:cNvSpPr/>
              <p:nvPr/>
            </p:nvSpPr>
            <p:spPr>
              <a:xfrm>
                <a:off x="1435100" y="2324100"/>
                <a:ext cx="603250" cy="137386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b="1" err="1"/>
                  <a:t>PR</a:t>
                </a:r>
                <a:r>
                  <a:rPr lang="de-DE" sz="1050" b="1" baseline="30000" err="1"/>
                  <a:t>a</a:t>
                </a:r>
                <a:br>
                  <a:rPr lang="de-DE" sz="1050" b="1"/>
                </a:br>
                <a:r>
                  <a:rPr lang="de-DE" sz="1050" b="1"/>
                  <a:t>41.5%</a:t>
                </a:r>
              </a:p>
            </p:txBody>
          </p:sp>
        </p:grpSp>
        <p:sp>
          <p:nvSpPr>
            <p:cNvPr id="29" name="Geschweifte Klammer rechts 28">
              <a:extLst>
                <a:ext uri="{FF2B5EF4-FFF2-40B4-BE49-F238E27FC236}">
                  <a16:creationId xmlns:a16="http://schemas.microsoft.com/office/drawing/2014/main" id="{026E0A6D-A9C4-C1DC-AD74-263184D2A8EC}"/>
                </a:ext>
              </a:extLst>
            </p:cNvPr>
            <p:cNvSpPr/>
            <p:nvPr/>
          </p:nvSpPr>
          <p:spPr>
            <a:xfrm>
              <a:off x="2266950" y="2366962"/>
              <a:ext cx="381000" cy="3238501"/>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0" name="Rechteck 29">
              <a:extLst>
                <a:ext uri="{FF2B5EF4-FFF2-40B4-BE49-F238E27FC236}">
                  <a16:creationId xmlns:a16="http://schemas.microsoft.com/office/drawing/2014/main" id="{B660582A-47A8-01C8-C601-8F343054A7FD}"/>
                </a:ext>
              </a:extLst>
            </p:cNvPr>
            <p:cNvSpPr/>
            <p:nvPr/>
          </p:nvSpPr>
          <p:spPr>
            <a:xfrm>
              <a:off x="2720972" y="3695244"/>
              <a:ext cx="1030014" cy="58193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050">
                  <a:solidFill>
                    <a:schemeClr val="tx1"/>
                  </a:solidFill>
                </a:rPr>
                <a:t>Overall </a:t>
              </a:r>
              <a:r>
                <a:rPr lang="de-DE" sz="1050" err="1">
                  <a:solidFill>
                    <a:schemeClr val="tx1"/>
                  </a:solidFill>
                </a:rPr>
                <a:t>response</a:t>
              </a:r>
              <a:r>
                <a:rPr lang="de-DE" sz="1050">
                  <a:solidFill>
                    <a:schemeClr val="tx1"/>
                  </a:solidFill>
                </a:rPr>
                <a:t> rate 100%</a:t>
              </a:r>
            </a:p>
          </p:txBody>
        </p:sp>
        <p:sp>
          <p:nvSpPr>
            <p:cNvPr id="31" name="Rechteck 30">
              <a:extLst>
                <a:ext uri="{FF2B5EF4-FFF2-40B4-BE49-F238E27FC236}">
                  <a16:creationId xmlns:a16="http://schemas.microsoft.com/office/drawing/2014/main" id="{51FC9735-2E93-88EB-3FB6-5B52DFABD58F}"/>
                </a:ext>
              </a:extLst>
            </p:cNvPr>
            <p:cNvSpPr/>
            <p:nvPr/>
          </p:nvSpPr>
          <p:spPr>
            <a:xfrm>
              <a:off x="2717000" y="4408556"/>
              <a:ext cx="1297406" cy="45255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050">
                  <a:solidFill>
                    <a:schemeClr val="tx1"/>
                  </a:solidFill>
                </a:rPr>
                <a:t>95% CI: 42.1-73.7</a:t>
              </a:r>
              <a:br>
                <a:rPr lang="de-DE" sz="1050">
                  <a:solidFill>
                    <a:schemeClr val="tx1"/>
                  </a:solidFill>
                </a:rPr>
              </a:br>
              <a:r>
                <a:rPr lang="de-DE" sz="1050" i="1">
                  <a:solidFill>
                    <a:schemeClr val="tx1"/>
                  </a:solidFill>
                </a:rPr>
                <a:t>p</a:t>
              </a:r>
              <a:r>
                <a:rPr lang="de-DE" sz="1050">
                  <a:solidFill>
                    <a:schemeClr val="tx1"/>
                  </a:solidFill>
                </a:rPr>
                <a:t>&lt;0.001</a:t>
              </a:r>
            </a:p>
          </p:txBody>
        </p:sp>
        <p:cxnSp>
          <p:nvCxnSpPr>
            <p:cNvPr id="33" name="Gerader Verbinder 32">
              <a:extLst>
                <a:ext uri="{FF2B5EF4-FFF2-40B4-BE49-F238E27FC236}">
                  <a16:creationId xmlns:a16="http://schemas.microsoft.com/office/drawing/2014/main" id="{A7108419-4E82-71BA-A7D7-4759316ED824}"/>
                </a:ext>
              </a:extLst>
            </p:cNvPr>
            <p:cNvCxnSpPr>
              <a:cxnSpLocks/>
            </p:cNvCxnSpPr>
            <p:nvPr/>
          </p:nvCxnSpPr>
          <p:spPr>
            <a:xfrm>
              <a:off x="1038225" y="2241769"/>
              <a:ext cx="0" cy="3394595"/>
            </a:xfrm>
            <a:prstGeom prst="line">
              <a:avLst/>
            </a:prstGeom>
            <a:ln w="19050"/>
          </p:spPr>
          <p:style>
            <a:lnRef idx="1">
              <a:schemeClr val="dk1"/>
            </a:lnRef>
            <a:fillRef idx="0">
              <a:schemeClr val="dk1"/>
            </a:fillRef>
            <a:effectRef idx="0">
              <a:schemeClr val="dk1"/>
            </a:effectRef>
            <a:fontRef idx="minor">
              <a:schemeClr val="tx1"/>
            </a:fontRef>
          </p:style>
        </p:cxnSp>
        <p:cxnSp>
          <p:nvCxnSpPr>
            <p:cNvPr id="35" name="Gerader Verbinder 34">
              <a:extLst>
                <a:ext uri="{FF2B5EF4-FFF2-40B4-BE49-F238E27FC236}">
                  <a16:creationId xmlns:a16="http://schemas.microsoft.com/office/drawing/2014/main" id="{6E494170-507A-3ECE-3FED-C3917860CE67}"/>
                </a:ext>
              </a:extLst>
            </p:cNvPr>
            <p:cNvCxnSpPr>
              <a:cxnSpLocks/>
            </p:cNvCxnSpPr>
            <p:nvPr/>
          </p:nvCxnSpPr>
          <p:spPr>
            <a:xfrm flipH="1">
              <a:off x="949322" y="5636364"/>
              <a:ext cx="1771650"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nvGrpSpPr>
            <p:cNvPr id="50" name="Gruppieren 49">
              <a:extLst>
                <a:ext uri="{FF2B5EF4-FFF2-40B4-BE49-F238E27FC236}">
                  <a16:creationId xmlns:a16="http://schemas.microsoft.com/office/drawing/2014/main" id="{6CE91853-AB96-6F5A-989F-E25A1BCBC051}"/>
                </a:ext>
              </a:extLst>
            </p:cNvPr>
            <p:cNvGrpSpPr/>
            <p:nvPr/>
          </p:nvGrpSpPr>
          <p:grpSpPr>
            <a:xfrm>
              <a:off x="432104" y="5224189"/>
              <a:ext cx="606121" cy="161583"/>
              <a:chOff x="432104" y="5224189"/>
              <a:chExt cx="606121" cy="161583"/>
            </a:xfrm>
          </p:grpSpPr>
          <p:sp>
            <p:nvSpPr>
              <p:cNvPr id="24" name="Textfeld 23">
                <a:extLst>
                  <a:ext uri="{FF2B5EF4-FFF2-40B4-BE49-F238E27FC236}">
                    <a16:creationId xmlns:a16="http://schemas.microsoft.com/office/drawing/2014/main" id="{47D28E6B-E4A7-C3C6-2CAD-435D04631FF2}"/>
                  </a:ext>
                </a:extLst>
              </p:cNvPr>
              <p:cNvSpPr txBox="1"/>
              <p:nvPr/>
            </p:nvSpPr>
            <p:spPr>
              <a:xfrm>
                <a:off x="432104" y="5224189"/>
                <a:ext cx="459436" cy="161583"/>
              </a:xfrm>
              <a:prstGeom prst="rect">
                <a:avLst/>
              </a:prstGeom>
              <a:noFill/>
            </p:spPr>
            <p:txBody>
              <a:bodyPr wrap="square" lIns="0" tIns="0" rIns="0" bIns="0" rtlCol="0">
                <a:spAutoFit/>
              </a:bodyPr>
              <a:lstStyle/>
              <a:p>
                <a:pPr algn="r"/>
                <a:r>
                  <a:rPr lang="de-DE" sz="1050"/>
                  <a:t>10%</a:t>
                </a:r>
              </a:p>
            </p:txBody>
          </p:sp>
          <p:cxnSp>
            <p:nvCxnSpPr>
              <p:cNvPr id="37" name="Gerader Verbinder 36">
                <a:extLst>
                  <a:ext uri="{FF2B5EF4-FFF2-40B4-BE49-F238E27FC236}">
                    <a16:creationId xmlns:a16="http://schemas.microsoft.com/office/drawing/2014/main" id="{86C9EC7F-49ED-F345-1D16-910A862C34A8}"/>
                  </a:ext>
                </a:extLst>
              </p:cNvPr>
              <p:cNvCxnSpPr>
                <a:cxnSpLocks/>
              </p:cNvCxnSpPr>
              <p:nvPr/>
            </p:nvCxnSpPr>
            <p:spPr>
              <a:xfrm flipH="1">
                <a:off x="942975" y="5304980"/>
                <a:ext cx="95250" cy="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51" name="Gruppieren 50">
              <a:extLst>
                <a:ext uri="{FF2B5EF4-FFF2-40B4-BE49-F238E27FC236}">
                  <a16:creationId xmlns:a16="http://schemas.microsoft.com/office/drawing/2014/main" id="{1AF052AA-3799-EA4F-16DB-207F71402B44}"/>
                </a:ext>
              </a:extLst>
            </p:cNvPr>
            <p:cNvGrpSpPr/>
            <p:nvPr/>
          </p:nvGrpSpPr>
          <p:grpSpPr>
            <a:xfrm>
              <a:off x="432104" y="4892809"/>
              <a:ext cx="606121" cy="161583"/>
              <a:chOff x="432104" y="4892809"/>
              <a:chExt cx="606121" cy="161583"/>
            </a:xfrm>
          </p:grpSpPr>
          <p:sp>
            <p:nvSpPr>
              <p:cNvPr id="23" name="Textfeld 22">
                <a:extLst>
                  <a:ext uri="{FF2B5EF4-FFF2-40B4-BE49-F238E27FC236}">
                    <a16:creationId xmlns:a16="http://schemas.microsoft.com/office/drawing/2014/main" id="{A5A691B8-4921-9F28-CA0E-3138A1B635C6}"/>
                  </a:ext>
                </a:extLst>
              </p:cNvPr>
              <p:cNvSpPr txBox="1"/>
              <p:nvPr/>
            </p:nvSpPr>
            <p:spPr>
              <a:xfrm>
                <a:off x="432104" y="4892809"/>
                <a:ext cx="459436" cy="161583"/>
              </a:xfrm>
              <a:prstGeom prst="rect">
                <a:avLst/>
              </a:prstGeom>
              <a:noFill/>
            </p:spPr>
            <p:txBody>
              <a:bodyPr wrap="square" lIns="0" tIns="0" rIns="0" bIns="0" rtlCol="0">
                <a:spAutoFit/>
              </a:bodyPr>
              <a:lstStyle/>
              <a:p>
                <a:pPr algn="r"/>
                <a:r>
                  <a:rPr lang="de-DE" sz="1050"/>
                  <a:t>20%</a:t>
                </a:r>
              </a:p>
            </p:txBody>
          </p:sp>
          <p:cxnSp>
            <p:nvCxnSpPr>
              <p:cNvPr id="39" name="Gerader Verbinder 38">
                <a:extLst>
                  <a:ext uri="{FF2B5EF4-FFF2-40B4-BE49-F238E27FC236}">
                    <a16:creationId xmlns:a16="http://schemas.microsoft.com/office/drawing/2014/main" id="{A64480C3-7985-71BA-0BC0-3154F431F83F}"/>
                  </a:ext>
                </a:extLst>
              </p:cNvPr>
              <p:cNvCxnSpPr>
                <a:cxnSpLocks/>
              </p:cNvCxnSpPr>
              <p:nvPr/>
            </p:nvCxnSpPr>
            <p:spPr>
              <a:xfrm flipH="1">
                <a:off x="942975" y="4973600"/>
                <a:ext cx="95250" cy="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52" name="Gruppieren 51">
              <a:extLst>
                <a:ext uri="{FF2B5EF4-FFF2-40B4-BE49-F238E27FC236}">
                  <a16:creationId xmlns:a16="http://schemas.microsoft.com/office/drawing/2014/main" id="{59DA9771-70A9-C86B-D3D7-BC46FE23429C}"/>
                </a:ext>
              </a:extLst>
            </p:cNvPr>
            <p:cNvGrpSpPr/>
            <p:nvPr/>
          </p:nvGrpSpPr>
          <p:grpSpPr>
            <a:xfrm>
              <a:off x="432104" y="4561429"/>
              <a:ext cx="606121" cy="161583"/>
              <a:chOff x="432104" y="4561429"/>
              <a:chExt cx="606121" cy="161583"/>
            </a:xfrm>
          </p:grpSpPr>
          <p:sp>
            <p:nvSpPr>
              <p:cNvPr id="22" name="Textfeld 21">
                <a:extLst>
                  <a:ext uri="{FF2B5EF4-FFF2-40B4-BE49-F238E27FC236}">
                    <a16:creationId xmlns:a16="http://schemas.microsoft.com/office/drawing/2014/main" id="{9A94D93B-94C4-A5D9-5E97-FDEE4E373835}"/>
                  </a:ext>
                </a:extLst>
              </p:cNvPr>
              <p:cNvSpPr txBox="1"/>
              <p:nvPr/>
            </p:nvSpPr>
            <p:spPr>
              <a:xfrm>
                <a:off x="432104" y="4561429"/>
                <a:ext cx="459436" cy="161583"/>
              </a:xfrm>
              <a:prstGeom prst="rect">
                <a:avLst/>
              </a:prstGeom>
              <a:noFill/>
            </p:spPr>
            <p:txBody>
              <a:bodyPr wrap="square" lIns="0" tIns="0" rIns="0" bIns="0" rtlCol="0">
                <a:spAutoFit/>
              </a:bodyPr>
              <a:lstStyle/>
              <a:p>
                <a:pPr algn="r"/>
                <a:r>
                  <a:rPr lang="de-DE" sz="1050"/>
                  <a:t>30%</a:t>
                </a:r>
              </a:p>
            </p:txBody>
          </p:sp>
          <p:cxnSp>
            <p:nvCxnSpPr>
              <p:cNvPr id="40" name="Gerader Verbinder 39">
                <a:extLst>
                  <a:ext uri="{FF2B5EF4-FFF2-40B4-BE49-F238E27FC236}">
                    <a16:creationId xmlns:a16="http://schemas.microsoft.com/office/drawing/2014/main" id="{4CCD6EFD-E22B-56BE-CA3E-6B5C53DAF865}"/>
                  </a:ext>
                </a:extLst>
              </p:cNvPr>
              <p:cNvCxnSpPr>
                <a:cxnSpLocks/>
              </p:cNvCxnSpPr>
              <p:nvPr/>
            </p:nvCxnSpPr>
            <p:spPr>
              <a:xfrm flipH="1">
                <a:off x="942975" y="4642220"/>
                <a:ext cx="95250" cy="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53" name="Gruppieren 52">
              <a:extLst>
                <a:ext uri="{FF2B5EF4-FFF2-40B4-BE49-F238E27FC236}">
                  <a16:creationId xmlns:a16="http://schemas.microsoft.com/office/drawing/2014/main" id="{C0C186E0-8BF5-F5D2-099D-3BC0397BADA5}"/>
                </a:ext>
              </a:extLst>
            </p:cNvPr>
            <p:cNvGrpSpPr/>
            <p:nvPr/>
          </p:nvGrpSpPr>
          <p:grpSpPr>
            <a:xfrm>
              <a:off x="432104" y="4230049"/>
              <a:ext cx="606121" cy="161583"/>
              <a:chOff x="432104" y="4230049"/>
              <a:chExt cx="606121" cy="161583"/>
            </a:xfrm>
          </p:grpSpPr>
          <p:sp>
            <p:nvSpPr>
              <p:cNvPr id="21" name="Textfeld 20">
                <a:extLst>
                  <a:ext uri="{FF2B5EF4-FFF2-40B4-BE49-F238E27FC236}">
                    <a16:creationId xmlns:a16="http://schemas.microsoft.com/office/drawing/2014/main" id="{9649022C-F9A1-3672-0992-9A03C738952A}"/>
                  </a:ext>
                </a:extLst>
              </p:cNvPr>
              <p:cNvSpPr txBox="1"/>
              <p:nvPr/>
            </p:nvSpPr>
            <p:spPr>
              <a:xfrm>
                <a:off x="432104" y="4230049"/>
                <a:ext cx="459436" cy="161583"/>
              </a:xfrm>
              <a:prstGeom prst="rect">
                <a:avLst/>
              </a:prstGeom>
              <a:noFill/>
            </p:spPr>
            <p:txBody>
              <a:bodyPr wrap="square" lIns="0" tIns="0" rIns="0" bIns="0" rtlCol="0">
                <a:spAutoFit/>
              </a:bodyPr>
              <a:lstStyle/>
              <a:p>
                <a:pPr algn="r"/>
                <a:r>
                  <a:rPr lang="de-DE" sz="1050"/>
                  <a:t>40%</a:t>
                </a:r>
              </a:p>
            </p:txBody>
          </p:sp>
          <p:cxnSp>
            <p:nvCxnSpPr>
              <p:cNvPr id="41" name="Gerader Verbinder 40">
                <a:extLst>
                  <a:ext uri="{FF2B5EF4-FFF2-40B4-BE49-F238E27FC236}">
                    <a16:creationId xmlns:a16="http://schemas.microsoft.com/office/drawing/2014/main" id="{8AB091D4-50CC-CD22-8E6E-D0748ADBCC0F}"/>
                  </a:ext>
                </a:extLst>
              </p:cNvPr>
              <p:cNvCxnSpPr>
                <a:cxnSpLocks/>
              </p:cNvCxnSpPr>
              <p:nvPr/>
            </p:nvCxnSpPr>
            <p:spPr>
              <a:xfrm flipH="1">
                <a:off x="942975" y="4310840"/>
                <a:ext cx="95250" cy="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54" name="Gruppieren 53">
              <a:extLst>
                <a:ext uri="{FF2B5EF4-FFF2-40B4-BE49-F238E27FC236}">
                  <a16:creationId xmlns:a16="http://schemas.microsoft.com/office/drawing/2014/main" id="{3F984FC4-35A5-42B7-8B6D-22BF5827B72C}"/>
                </a:ext>
              </a:extLst>
            </p:cNvPr>
            <p:cNvGrpSpPr/>
            <p:nvPr/>
          </p:nvGrpSpPr>
          <p:grpSpPr>
            <a:xfrm>
              <a:off x="432104" y="3898669"/>
              <a:ext cx="606121" cy="161583"/>
              <a:chOff x="432104" y="3898669"/>
              <a:chExt cx="606121" cy="161583"/>
            </a:xfrm>
          </p:grpSpPr>
          <p:sp>
            <p:nvSpPr>
              <p:cNvPr id="20" name="Textfeld 19">
                <a:extLst>
                  <a:ext uri="{FF2B5EF4-FFF2-40B4-BE49-F238E27FC236}">
                    <a16:creationId xmlns:a16="http://schemas.microsoft.com/office/drawing/2014/main" id="{4DC0CC81-B483-9646-970E-744EA3453099}"/>
                  </a:ext>
                </a:extLst>
              </p:cNvPr>
              <p:cNvSpPr txBox="1"/>
              <p:nvPr/>
            </p:nvSpPr>
            <p:spPr>
              <a:xfrm>
                <a:off x="432104" y="3898669"/>
                <a:ext cx="459436" cy="161583"/>
              </a:xfrm>
              <a:prstGeom prst="rect">
                <a:avLst/>
              </a:prstGeom>
              <a:noFill/>
            </p:spPr>
            <p:txBody>
              <a:bodyPr wrap="square" lIns="0" tIns="0" rIns="0" bIns="0" rtlCol="0">
                <a:spAutoFit/>
              </a:bodyPr>
              <a:lstStyle/>
              <a:p>
                <a:pPr algn="r"/>
                <a:r>
                  <a:rPr lang="de-DE" sz="1050"/>
                  <a:t>50%</a:t>
                </a:r>
              </a:p>
            </p:txBody>
          </p:sp>
          <p:cxnSp>
            <p:nvCxnSpPr>
              <p:cNvPr id="42" name="Gerader Verbinder 41">
                <a:extLst>
                  <a:ext uri="{FF2B5EF4-FFF2-40B4-BE49-F238E27FC236}">
                    <a16:creationId xmlns:a16="http://schemas.microsoft.com/office/drawing/2014/main" id="{33E4A0B7-E30C-14EE-A469-29D7424A1B87}"/>
                  </a:ext>
                </a:extLst>
              </p:cNvPr>
              <p:cNvCxnSpPr>
                <a:cxnSpLocks/>
              </p:cNvCxnSpPr>
              <p:nvPr/>
            </p:nvCxnSpPr>
            <p:spPr>
              <a:xfrm flipH="1">
                <a:off x="942975" y="3979460"/>
                <a:ext cx="95250" cy="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55" name="Gruppieren 54">
              <a:extLst>
                <a:ext uri="{FF2B5EF4-FFF2-40B4-BE49-F238E27FC236}">
                  <a16:creationId xmlns:a16="http://schemas.microsoft.com/office/drawing/2014/main" id="{1EED6A3A-F080-2862-6BD7-5E2AEEB5935A}"/>
                </a:ext>
              </a:extLst>
            </p:cNvPr>
            <p:cNvGrpSpPr/>
            <p:nvPr/>
          </p:nvGrpSpPr>
          <p:grpSpPr>
            <a:xfrm>
              <a:off x="432104" y="3567289"/>
              <a:ext cx="606121" cy="161583"/>
              <a:chOff x="432104" y="3567289"/>
              <a:chExt cx="606121" cy="161583"/>
            </a:xfrm>
          </p:grpSpPr>
          <p:sp>
            <p:nvSpPr>
              <p:cNvPr id="19" name="Textfeld 18">
                <a:extLst>
                  <a:ext uri="{FF2B5EF4-FFF2-40B4-BE49-F238E27FC236}">
                    <a16:creationId xmlns:a16="http://schemas.microsoft.com/office/drawing/2014/main" id="{94A312BF-BC4D-0BC0-DF11-ACFEF25EDD21}"/>
                  </a:ext>
                </a:extLst>
              </p:cNvPr>
              <p:cNvSpPr txBox="1"/>
              <p:nvPr/>
            </p:nvSpPr>
            <p:spPr>
              <a:xfrm>
                <a:off x="432104" y="3567289"/>
                <a:ext cx="459436" cy="161583"/>
              </a:xfrm>
              <a:prstGeom prst="rect">
                <a:avLst/>
              </a:prstGeom>
              <a:noFill/>
            </p:spPr>
            <p:txBody>
              <a:bodyPr wrap="square" lIns="0" tIns="0" rIns="0" bIns="0" rtlCol="0">
                <a:spAutoFit/>
              </a:bodyPr>
              <a:lstStyle/>
              <a:p>
                <a:pPr algn="r"/>
                <a:r>
                  <a:rPr lang="de-DE" sz="1050"/>
                  <a:t>60%</a:t>
                </a:r>
              </a:p>
            </p:txBody>
          </p:sp>
          <p:cxnSp>
            <p:nvCxnSpPr>
              <p:cNvPr id="43" name="Gerader Verbinder 42">
                <a:extLst>
                  <a:ext uri="{FF2B5EF4-FFF2-40B4-BE49-F238E27FC236}">
                    <a16:creationId xmlns:a16="http://schemas.microsoft.com/office/drawing/2014/main" id="{420E9450-4FBF-9E0C-CD24-51F104B4E376}"/>
                  </a:ext>
                </a:extLst>
              </p:cNvPr>
              <p:cNvCxnSpPr>
                <a:cxnSpLocks/>
              </p:cNvCxnSpPr>
              <p:nvPr/>
            </p:nvCxnSpPr>
            <p:spPr>
              <a:xfrm flipH="1">
                <a:off x="942975" y="3648080"/>
                <a:ext cx="95250" cy="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56" name="Gruppieren 55">
              <a:extLst>
                <a:ext uri="{FF2B5EF4-FFF2-40B4-BE49-F238E27FC236}">
                  <a16:creationId xmlns:a16="http://schemas.microsoft.com/office/drawing/2014/main" id="{ACFBB0A7-9D65-D924-0F09-887E6495F919}"/>
                </a:ext>
              </a:extLst>
            </p:cNvPr>
            <p:cNvGrpSpPr/>
            <p:nvPr/>
          </p:nvGrpSpPr>
          <p:grpSpPr>
            <a:xfrm>
              <a:off x="432104" y="3235909"/>
              <a:ext cx="606121" cy="161583"/>
              <a:chOff x="432104" y="3235909"/>
              <a:chExt cx="606121" cy="161583"/>
            </a:xfrm>
          </p:grpSpPr>
          <p:sp>
            <p:nvSpPr>
              <p:cNvPr id="18" name="Textfeld 17">
                <a:extLst>
                  <a:ext uri="{FF2B5EF4-FFF2-40B4-BE49-F238E27FC236}">
                    <a16:creationId xmlns:a16="http://schemas.microsoft.com/office/drawing/2014/main" id="{80EA458A-B426-9F5A-2EC0-57E1232EFAA7}"/>
                  </a:ext>
                </a:extLst>
              </p:cNvPr>
              <p:cNvSpPr txBox="1"/>
              <p:nvPr/>
            </p:nvSpPr>
            <p:spPr>
              <a:xfrm>
                <a:off x="432104" y="3235909"/>
                <a:ext cx="459436" cy="161583"/>
              </a:xfrm>
              <a:prstGeom prst="rect">
                <a:avLst/>
              </a:prstGeom>
              <a:noFill/>
            </p:spPr>
            <p:txBody>
              <a:bodyPr wrap="square" lIns="0" tIns="0" rIns="0" bIns="0" rtlCol="0">
                <a:spAutoFit/>
              </a:bodyPr>
              <a:lstStyle/>
              <a:p>
                <a:pPr algn="r"/>
                <a:r>
                  <a:rPr lang="de-DE" sz="1050"/>
                  <a:t>70%</a:t>
                </a:r>
              </a:p>
            </p:txBody>
          </p:sp>
          <p:cxnSp>
            <p:nvCxnSpPr>
              <p:cNvPr id="44" name="Gerader Verbinder 43">
                <a:extLst>
                  <a:ext uri="{FF2B5EF4-FFF2-40B4-BE49-F238E27FC236}">
                    <a16:creationId xmlns:a16="http://schemas.microsoft.com/office/drawing/2014/main" id="{16CC7D7D-85FD-000C-203C-49C8494E5C41}"/>
                  </a:ext>
                </a:extLst>
              </p:cNvPr>
              <p:cNvCxnSpPr>
                <a:cxnSpLocks/>
              </p:cNvCxnSpPr>
              <p:nvPr/>
            </p:nvCxnSpPr>
            <p:spPr>
              <a:xfrm flipH="1">
                <a:off x="942975" y="3316700"/>
                <a:ext cx="95250" cy="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57" name="Gruppieren 56">
              <a:extLst>
                <a:ext uri="{FF2B5EF4-FFF2-40B4-BE49-F238E27FC236}">
                  <a16:creationId xmlns:a16="http://schemas.microsoft.com/office/drawing/2014/main" id="{FC69433A-1D10-7C59-4D14-E85FB46BD588}"/>
                </a:ext>
              </a:extLst>
            </p:cNvPr>
            <p:cNvGrpSpPr/>
            <p:nvPr/>
          </p:nvGrpSpPr>
          <p:grpSpPr>
            <a:xfrm>
              <a:off x="432104" y="2904529"/>
              <a:ext cx="606121" cy="161583"/>
              <a:chOff x="432104" y="2904529"/>
              <a:chExt cx="606121" cy="161583"/>
            </a:xfrm>
          </p:grpSpPr>
          <p:sp>
            <p:nvSpPr>
              <p:cNvPr id="17" name="Textfeld 16">
                <a:extLst>
                  <a:ext uri="{FF2B5EF4-FFF2-40B4-BE49-F238E27FC236}">
                    <a16:creationId xmlns:a16="http://schemas.microsoft.com/office/drawing/2014/main" id="{5B1ACDAC-F8A4-CE1C-40EE-DF4CCC4B40DB}"/>
                  </a:ext>
                </a:extLst>
              </p:cNvPr>
              <p:cNvSpPr txBox="1"/>
              <p:nvPr/>
            </p:nvSpPr>
            <p:spPr>
              <a:xfrm>
                <a:off x="432104" y="2904529"/>
                <a:ext cx="459436" cy="161583"/>
              </a:xfrm>
              <a:prstGeom prst="rect">
                <a:avLst/>
              </a:prstGeom>
              <a:noFill/>
            </p:spPr>
            <p:txBody>
              <a:bodyPr wrap="square" lIns="0" tIns="0" rIns="0" bIns="0" rtlCol="0">
                <a:spAutoFit/>
              </a:bodyPr>
              <a:lstStyle/>
              <a:p>
                <a:pPr algn="r"/>
                <a:r>
                  <a:rPr lang="de-DE" sz="1050"/>
                  <a:t>80%</a:t>
                </a:r>
              </a:p>
            </p:txBody>
          </p:sp>
          <p:cxnSp>
            <p:nvCxnSpPr>
              <p:cNvPr id="45" name="Gerader Verbinder 44">
                <a:extLst>
                  <a:ext uri="{FF2B5EF4-FFF2-40B4-BE49-F238E27FC236}">
                    <a16:creationId xmlns:a16="http://schemas.microsoft.com/office/drawing/2014/main" id="{45960F1F-DF6D-5334-DE01-0DFDDB0F5FC6}"/>
                  </a:ext>
                </a:extLst>
              </p:cNvPr>
              <p:cNvCxnSpPr>
                <a:cxnSpLocks/>
              </p:cNvCxnSpPr>
              <p:nvPr/>
            </p:nvCxnSpPr>
            <p:spPr>
              <a:xfrm flipH="1">
                <a:off x="942975" y="2985320"/>
                <a:ext cx="95250" cy="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58" name="Gruppieren 57">
              <a:extLst>
                <a:ext uri="{FF2B5EF4-FFF2-40B4-BE49-F238E27FC236}">
                  <a16:creationId xmlns:a16="http://schemas.microsoft.com/office/drawing/2014/main" id="{CC412D71-4649-F761-A3CD-2F055951927E}"/>
                </a:ext>
              </a:extLst>
            </p:cNvPr>
            <p:cNvGrpSpPr/>
            <p:nvPr/>
          </p:nvGrpSpPr>
          <p:grpSpPr>
            <a:xfrm>
              <a:off x="432104" y="2573149"/>
              <a:ext cx="606121" cy="161583"/>
              <a:chOff x="432104" y="2573149"/>
              <a:chExt cx="606121" cy="161583"/>
            </a:xfrm>
          </p:grpSpPr>
          <p:sp>
            <p:nvSpPr>
              <p:cNvPr id="16" name="Textfeld 15">
                <a:extLst>
                  <a:ext uri="{FF2B5EF4-FFF2-40B4-BE49-F238E27FC236}">
                    <a16:creationId xmlns:a16="http://schemas.microsoft.com/office/drawing/2014/main" id="{CF636294-1B71-54C7-2ED0-AF3AC6BF21C4}"/>
                  </a:ext>
                </a:extLst>
              </p:cNvPr>
              <p:cNvSpPr txBox="1"/>
              <p:nvPr/>
            </p:nvSpPr>
            <p:spPr>
              <a:xfrm>
                <a:off x="432104" y="2573149"/>
                <a:ext cx="459436" cy="161583"/>
              </a:xfrm>
              <a:prstGeom prst="rect">
                <a:avLst/>
              </a:prstGeom>
              <a:noFill/>
            </p:spPr>
            <p:txBody>
              <a:bodyPr wrap="square" lIns="0" tIns="0" rIns="0" bIns="0" rtlCol="0">
                <a:spAutoFit/>
              </a:bodyPr>
              <a:lstStyle/>
              <a:p>
                <a:pPr algn="r"/>
                <a:r>
                  <a:rPr lang="de-DE" sz="1050"/>
                  <a:t>90%</a:t>
                </a:r>
              </a:p>
            </p:txBody>
          </p:sp>
          <p:cxnSp>
            <p:nvCxnSpPr>
              <p:cNvPr id="46" name="Gerader Verbinder 45">
                <a:extLst>
                  <a:ext uri="{FF2B5EF4-FFF2-40B4-BE49-F238E27FC236}">
                    <a16:creationId xmlns:a16="http://schemas.microsoft.com/office/drawing/2014/main" id="{B0BFAD9D-F7F4-7BCE-E355-E2C0B8EE92E0}"/>
                  </a:ext>
                </a:extLst>
              </p:cNvPr>
              <p:cNvCxnSpPr>
                <a:cxnSpLocks/>
              </p:cNvCxnSpPr>
              <p:nvPr/>
            </p:nvCxnSpPr>
            <p:spPr>
              <a:xfrm flipH="1">
                <a:off x="942975" y="2653940"/>
                <a:ext cx="95250" cy="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59" name="Gruppieren 58">
              <a:extLst>
                <a:ext uri="{FF2B5EF4-FFF2-40B4-BE49-F238E27FC236}">
                  <a16:creationId xmlns:a16="http://schemas.microsoft.com/office/drawing/2014/main" id="{411CE941-A7FA-DE10-A971-0BCB309348B4}"/>
                </a:ext>
              </a:extLst>
            </p:cNvPr>
            <p:cNvGrpSpPr/>
            <p:nvPr/>
          </p:nvGrpSpPr>
          <p:grpSpPr>
            <a:xfrm>
              <a:off x="432104" y="2241769"/>
              <a:ext cx="606121" cy="161583"/>
              <a:chOff x="432104" y="2241769"/>
              <a:chExt cx="606121" cy="161583"/>
            </a:xfrm>
          </p:grpSpPr>
          <p:sp>
            <p:nvSpPr>
              <p:cNvPr id="15" name="Textfeld 14">
                <a:extLst>
                  <a:ext uri="{FF2B5EF4-FFF2-40B4-BE49-F238E27FC236}">
                    <a16:creationId xmlns:a16="http://schemas.microsoft.com/office/drawing/2014/main" id="{7131BD82-03BC-8E2D-9B88-E5CCA5680816}"/>
                  </a:ext>
                </a:extLst>
              </p:cNvPr>
              <p:cNvSpPr txBox="1"/>
              <p:nvPr/>
            </p:nvSpPr>
            <p:spPr>
              <a:xfrm>
                <a:off x="432104" y="2241769"/>
                <a:ext cx="459436" cy="161583"/>
              </a:xfrm>
              <a:prstGeom prst="rect">
                <a:avLst/>
              </a:prstGeom>
              <a:noFill/>
            </p:spPr>
            <p:txBody>
              <a:bodyPr wrap="square" lIns="0" tIns="0" rIns="0" bIns="0" rtlCol="0">
                <a:spAutoFit/>
              </a:bodyPr>
              <a:lstStyle/>
              <a:p>
                <a:pPr algn="r"/>
                <a:r>
                  <a:rPr lang="de-DE" sz="1050"/>
                  <a:t>100%</a:t>
                </a:r>
              </a:p>
            </p:txBody>
          </p:sp>
          <p:cxnSp>
            <p:nvCxnSpPr>
              <p:cNvPr id="47" name="Gerader Verbinder 46">
                <a:extLst>
                  <a:ext uri="{FF2B5EF4-FFF2-40B4-BE49-F238E27FC236}">
                    <a16:creationId xmlns:a16="http://schemas.microsoft.com/office/drawing/2014/main" id="{11F1B134-E3AE-AA61-092C-56C8010D95F5}"/>
                  </a:ext>
                </a:extLst>
              </p:cNvPr>
              <p:cNvCxnSpPr>
                <a:cxnSpLocks/>
              </p:cNvCxnSpPr>
              <p:nvPr/>
            </p:nvCxnSpPr>
            <p:spPr>
              <a:xfrm flipH="1">
                <a:off x="942975" y="2322560"/>
                <a:ext cx="95250" cy="0"/>
              </a:xfrm>
              <a:prstGeom prst="line">
                <a:avLst/>
              </a:prstGeom>
              <a:ln w="19050"/>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24327316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7FD3D-1620-E0FE-3E6B-FBAB617A07F3}"/>
              </a:ext>
            </a:extLst>
          </p:cNvPr>
          <p:cNvSpPr>
            <a:spLocks noGrp="1"/>
          </p:cNvSpPr>
          <p:nvPr>
            <p:ph type="title"/>
          </p:nvPr>
        </p:nvSpPr>
        <p:spPr/>
        <p:txBody>
          <a:bodyPr/>
          <a:lstStyle/>
          <a:p>
            <a:r>
              <a:rPr lang="en-US"/>
              <a:t>Progression-free survival and overall survival</a:t>
            </a:r>
          </a:p>
        </p:txBody>
      </p:sp>
      <p:sp>
        <p:nvSpPr>
          <p:cNvPr id="3" name="Footer Placeholder 2">
            <a:extLst>
              <a:ext uri="{FF2B5EF4-FFF2-40B4-BE49-F238E27FC236}">
                <a16:creationId xmlns:a16="http://schemas.microsoft.com/office/drawing/2014/main" id="{77BCE7A3-AFB1-774D-32A6-3765E6B48E7B}"/>
              </a:ext>
            </a:extLst>
          </p:cNvPr>
          <p:cNvSpPr>
            <a:spLocks noGrp="1"/>
          </p:cNvSpPr>
          <p:nvPr>
            <p:ph type="ftr" sz="quarter" idx="10"/>
          </p:nvPr>
        </p:nvSpPr>
        <p:spPr/>
        <p:txBody>
          <a:bodyPr/>
          <a:lstStyle/>
          <a:p>
            <a:r>
              <a:rPr lang="en-US">
                <a:latin typeface="+mj-lt"/>
              </a:rPr>
              <a:t>Median follow-up was 38.4 months (range, 3.7-44.9).</a:t>
            </a:r>
          </a:p>
          <a:p>
            <a:r>
              <a:rPr lang="en-US" b="1">
                <a:latin typeface="+mj-lt"/>
              </a:rPr>
              <a:t>OS, </a:t>
            </a:r>
            <a:r>
              <a:rPr lang="en-US">
                <a:latin typeface="+mj-lt"/>
              </a:rPr>
              <a:t>overall survival; </a:t>
            </a:r>
            <a:r>
              <a:rPr lang="en-US" b="1">
                <a:latin typeface="+mj-lt"/>
              </a:rPr>
              <a:t>PFS, </a:t>
            </a:r>
            <a:r>
              <a:rPr lang="en-US">
                <a:latin typeface="+mj-lt"/>
              </a:rPr>
              <a:t>progression-free survival.</a:t>
            </a:r>
          </a:p>
          <a:p>
            <a:r>
              <a:rPr lang="en-GB" b="1"/>
              <a:t>Huber et al, Abstract #343 presented at ASH 2022. </a:t>
            </a:r>
          </a:p>
        </p:txBody>
      </p:sp>
      <p:grpSp>
        <p:nvGrpSpPr>
          <p:cNvPr id="7" name="Gruppieren 6">
            <a:extLst>
              <a:ext uri="{FF2B5EF4-FFF2-40B4-BE49-F238E27FC236}">
                <a16:creationId xmlns:a16="http://schemas.microsoft.com/office/drawing/2014/main" id="{C38CE667-6659-FF3F-18B2-5F7975337238}"/>
              </a:ext>
            </a:extLst>
          </p:cNvPr>
          <p:cNvGrpSpPr/>
          <p:nvPr/>
        </p:nvGrpSpPr>
        <p:grpSpPr>
          <a:xfrm>
            <a:off x="6071963" y="1546132"/>
            <a:ext cx="4843939" cy="4416771"/>
            <a:chOff x="6071963" y="1546132"/>
            <a:chExt cx="4843939" cy="4416771"/>
          </a:xfrm>
        </p:grpSpPr>
        <p:graphicFrame>
          <p:nvGraphicFramePr>
            <p:cNvPr id="56" name="Diagramm 55">
              <a:extLst>
                <a:ext uri="{FF2B5EF4-FFF2-40B4-BE49-F238E27FC236}">
                  <a16:creationId xmlns:a16="http://schemas.microsoft.com/office/drawing/2014/main" id="{B8BFA502-D226-2391-115E-C4070C092E14}"/>
                </a:ext>
              </a:extLst>
            </p:cNvPr>
            <p:cNvGraphicFramePr/>
            <p:nvPr>
              <p:extLst>
                <p:ext uri="{D42A27DB-BD31-4B8C-83A1-F6EECF244321}">
                  <p14:modId xmlns:p14="http://schemas.microsoft.com/office/powerpoint/2010/main" val="902052154"/>
                </p:ext>
              </p:extLst>
            </p:nvPr>
          </p:nvGraphicFramePr>
          <p:xfrm>
            <a:off x="6071963" y="1546132"/>
            <a:ext cx="4843939" cy="4416771"/>
          </p:xfrm>
          <a:graphic>
            <a:graphicData uri="http://schemas.openxmlformats.org/drawingml/2006/chart">
              <c:chart xmlns:c="http://schemas.openxmlformats.org/drawingml/2006/chart" xmlns:r="http://schemas.openxmlformats.org/officeDocument/2006/relationships" r:id="rId2"/>
            </a:graphicData>
          </a:graphic>
        </p:graphicFrame>
        <p:sp>
          <p:nvSpPr>
            <p:cNvPr id="57" name="Freihandform: Form 56">
              <a:extLst>
                <a:ext uri="{FF2B5EF4-FFF2-40B4-BE49-F238E27FC236}">
                  <a16:creationId xmlns:a16="http://schemas.microsoft.com/office/drawing/2014/main" id="{E8D7B624-9924-8798-9EB2-EC6A243A8545}"/>
                </a:ext>
              </a:extLst>
            </p:cNvPr>
            <p:cNvSpPr/>
            <p:nvPr/>
          </p:nvSpPr>
          <p:spPr>
            <a:xfrm>
              <a:off x="6838950" y="1752552"/>
              <a:ext cx="3500438" cy="271463"/>
            </a:xfrm>
            <a:custGeom>
              <a:avLst/>
              <a:gdLst>
                <a:gd name="connsiteX0" fmla="*/ 0 w 3500438"/>
                <a:gd name="connsiteY0" fmla="*/ 0 h 271463"/>
                <a:gd name="connsiteX1" fmla="*/ 280988 w 3500438"/>
                <a:gd name="connsiteY1" fmla="*/ 0 h 271463"/>
                <a:gd name="connsiteX2" fmla="*/ 280988 w 3500438"/>
                <a:gd name="connsiteY2" fmla="*/ 104775 h 271463"/>
                <a:gd name="connsiteX3" fmla="*/ 585788 w 3500438"/>
                <a:gd name="connsiteY3" fmla="*/ 104775 h 271463"/>
                <a:gd name="connsiteX4" fmla="*/ 585788 w 3500438"/>
                <a:gd name="connsiteY4" fmla="*/ 180975 h 271463"/>
                <a:gd name="connsiteX5" fmla="*/ 2681288 w 3500438"/>
                <a:gd name="connsiteY5" fmla="*/ 180975 h 271463"/>
                <a:gd name="connsiteX6" fmla="*/ 2681288 w 3500438"/>
                <a:gd name="connsiteY6" fmla="*/ 271463 h 271463"/>
                <a:gd name="connsiteX7" fmla="*/ 3500438 w 3500438"/>
                <a:gd name="connsiteY7" fmla="*/ 271463 h 27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0438" h="271463">
                  <a:moveTo>
                    <a:pt x="0" y="0"/>
                  </a:moveTo>
                  <a:lnTo>
                    <a:pt x="280988" y="0"/>
                  </a:lnTo>
                  <a:lnTo>
                    <a:pt x="280988" y="104775"/>
                  </a:lnTo>
                  <a:lnTo>
                    <a:pt x="585788" y="104775"/>
                  </a:lnTo>
                  <a:lnTo>
                    <a:pt x="585788" y="180975"/>
                  </a:lnTo>
                  <a:lnTo>
                    <a:pt x="2681288" y="180975"/>
                  </a:lnTo>
                  <a:lnTo>
                    <a:pt x="2681288" y="271463"/>
                  </a:lnTo>
                  <a:lnTo>
                    <a:pt x="3500438" y="271463"/>
                  </a:lnTo>
                </a:path>
              </a:pathLst>
            </a:custGeom>
            <a:ln w="19050"/>
          </p:spPr>
          <p:style>
            <a:lnRef idx="1">
              <a:schemeClr val="accent2"/>
            </a:lnRef>
            <a:fillRef idx="0">
              <a:schemeClr val="accent2"/>
            </a:fillRef>
            <a:effectRef idx="0">
              <a:schemeClr val="accent2"/>
            </a:effectRef>
            <a:fontRef idx="minor">
              <a:schemeClr val="tx1"/>
            </a:fontRef>
          </p:style>
          <p:txBody>
            <a:bodyPr rtlCol="0" anchor="ctr"/>
            <a:lstStyle/>
            <a:p>
              <a:pPr algn="ctr"/>
              <a:endParaRPr lang="de-DE"/>
            </a:p>
          </p:txBody>
        </p:sp>
        <p:grpSp>
          <p:nvGrpSpPr>
            <p:cNvPr id="58" name="Gruppieren 57">
              <a:extLst>
                <a:ext uri="{FF2B5EF4-FFF2-40B4-BE49-F238E27FC236}">
                  <a16:creationId xmlns:a16="http://schemas.microsoft.com/office/drawing/2014/main" id="{E0486BF3-EA1A-439D-A9F0-5E001B941D43}"/>
                </a:ext>
              </a:extLst>
            </p:cNvPr>
            <p:cNvGrpSpPr/>
            <p:nvPr/>
          </p:nvGrpSpPr>
          <p:grpSpPr>
            <a:xfrm>
              <a:off x="7558088" y="1895088"/>
              <a:ext cx="76200" cy="76200"/>
              <a:chOff x="5724525" y="2524125"/>
              <a:chExt cx="76200" cy="76200"/>
            </a:xfrm>
          </p:grpSpPr>
          <p:cxnSp>
            <p:nvCxnSpPr>
              <p:cNvPr id="59" name="Gerader Verbinder 58">
                <a:extLst>
                  <a:ext uri="{FF2B5EF4-FFF2-40B4-BE49-F238E27FC236}">
                    <a16:creationId xmlns:a16="http://schemas.microsoft.com/office/drawing/2014/main" id="{29F974D8-4DF7-6E6D-1D23-25D3E63CFF15}"/>
                  </a:ext>
                </a:extLst>
              </p:cNvPr>
              <p:cNvCxnSpPr>
                <a:cxnSpLocks/>
              </p:cNvCxnSpPr>
              <p:nvPr/>
            </p:nvCxnSpPr>
            <p:spPr>
              <a:xfrm>
                <a:off x="5762625" y="2524125"/>
                <a:ext cx="0" cy="7620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60" name="Gerader Verbinder 59">
                <a:extLst>
                  <a:ext uri="{FF2B5EF4-FFF2-40B4-BE49-F238E27FC236}">
                    <a16:creationId xmlns:a16="http://schemas.microsoft.com/office/drawing/2014/main" id="{12288C95-ACA7-D812-58AC-E3247C1DE4BE}"/>
                  </a:ext>
                </a:extLst>
              </p:cNvPr>
              <p:cNvCxnSpPr>
                <a:cxnSpLocks/>
              </p:cNvCxnSpPr>
              <p:nvPr/>
            </p:nvCxnSpPr>
            <p:spPr>
              <a:xfrm rot="16200000">
                <a:off x="5762625" y="2524126"/>
                <a:ext cx="0" cy="76200"/>
              </a:xfrm>
              <a:prstGeom prst="line">
                <a:avLst/>
              </a:prstGeom>
              <a:ln w="12700"/>
            </p:spPr>
            <p:style>
              <a:lnRef idx="1">
                <a:schemeClr val="accent2"/>
              </a:lnRef>
              <a:fillRef idx="0">
                <a:schemeClr val="accent2"/>
              </a:fillRef>
              <a:effectRef idx="0">
                <a:schemeClr val="accent2"/>
              </a:effectRef>
              <a:fontRef idx="minor">
                <a:schemeClr val="tx1"/>
              </a:fontRef>
            </p:style>
          </p:cxnSp>
        </p:grpSp>
        <p:grpSp>
          <p:nvGrpSpPr>
            <p:cNvPr id="61" name="Gruppieren 60">
              <a:extLst>
                <a:ext uri="{FF2B5EF4-FFF2-40B4-BE49-F238E27FC236}">
                  <a16:creationId xmlns:a16="http://schemas.microsoft.com/office/drawing/2014/main" id="{B42B8257-B2AC-79DE-F92E-CFD00CD87116}"/>
                </a:ext>
              </a:extLst>
            </p:cNvPr>
            <p:cNvGrpSpPr/>
            <p:nvPr/>
          </p:nvGrpSpPr>
          <p:grpSpPr>
            <a:xfrm>
              <a:off x="9090026" y="1888283"/>
              <a:ext cx="76200" cy="76200"/>
              <a:chOff x="5724525" y="2524125"/>
              <a:chExt cx="76200" cy="76200"/>
            </a:xfrm>
          </p:grpSpPr>
          <p:cxnSp>
            <p:nvCxnSpPr>
              <p:cNvPr id="62" name="Gerader Verbinder 61">
                <a:extLst>
                  <a:ext uri="{FF2B5EF4-FFF2-40B4-BE49-F238E27FC236}">
                    <a16:creationId xmlns:a16="http://schemas.microsoft.com/office/drawing/2014/main" id="{33967C61-BBD7-1BC4-E8DA-DB7EE75C93D5}"/>
                  </a:ext>
                </a:extLst>
              </p:cNvPr>
              <p:cNvCxnSpPr>
                <a:cxnSpLocks/>
              </p:cNvCxnSpPr>
              <p:nvPr/>
            </p:nvCxnSpPr>
            <p:spPr>
              <a:xfrm>
                <a:off x="5762625" y="2524125"/>
                <a:ext cx="0" cy="7620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63" name="Gerader Verbinder 62">
                <a:extLst>
                  <a:ext uri="{FF2B5EF4-FFF2-40B4-BE49-F238E27FC236}">
                    <a16:creationId xmlns:a16="http://schemas.microsoft.com/office/drawing/2014/main" id="{240E32B6-B055-6E4F-09FD-3F4541B329D0}"/>
                  </a:ext>
                </a:extLst>
              </p:cNvPr>
              <p:cNvCxnSpPr>
                <a:cxnSpLocks/>
              </p:cNvCxnSpPr>
              <p:nvPr/>
            </p:nvCxnSpPr>
            <p:spPr>
              <a:xfrm rot="16200000">
                <a:off x="5762625" y="2524126"/>
                <a:ext cx="0" cy="76200"/>
              </a:xfrm>
              <a:prstGeom prst="line">
                <a:avLst/>
              </a:prstGeom>
              <a:ln w="12700"/>
            </p:spPr>
            <p:style>
              <a:lnRef idx="1">
                <a:schemeClr val="accent2"/>
              </a:lnRef>
              <a:fillRef idx="0">
                <a:schemeClr val="accent2"/>
              </a:fillRef>
              <a:effectRef idx="0">
                <a:schemeClr val="accent2"/>
              </a:effectRef>
              <a:fontRef idx="minor">
                <a:schemeClr val="tx1"/>
              </a:fontRef>
            </p:style>
          </p:cxnSp>
        </p:grpSp>
        <p:grpSp>
          <p:nvGrpSpPr>
            <p:cNvPr id="64" name="Gruppieren 63">
              <a:extLst>
                <a:ext uri="{FF2B5EF4-FFF2-40B4-BE49-F238E27FC236}">
                  <a16:creationId xmlns:a16="http://schemas.microsoft.com/office/drawing/2014/main" id="{885A7567-A9B2-315A-38BA-3439835C1894}"/>
                </a:ext>
              </a:extLst>
            </p:cNvPr>
            <p:cNvGrpSpPr/>
            <p:nvPr/>
          </p:nvGrpSpPr>
          <p:grpSpPr>
            <a:xfrm>
              <a:off x="9118600" y="1888283"/>
              <a:ext cx="76200" cy="76200"/>
              <a:chOff x="5724525" y="2524125"/>
              <a:chExt cx="76200" cy="76200"/>
            </a:xfrm>
          </p:grpSpPr>
          <p:cxnSp>
            <p:nvCxnSpPr>
              <p:cNvPr id="65" name="Gerader Verbinder 64">
                <a:extLst>
                  <a:ext uri="{FF2B5EF4-FFF2-40B4-BE49-F238E27FC236}">
                    <a16:creationId xmlns:a16="http://schemas.microsoft.com/office/drawing/2014/main" id="{EABDA21F-4C6A-FBFE-4344-3D08045DF33F}"/>
                  </a:ext>
                </a:extLst>
              </p:cNvPr>
              <p:cNvCxnSpPr>
                <a:cxnSpLocks/>
              </p:cNvCxnSpPr>
              <p:nvPr/>
            </p:nvCxnSpPr>
            <p:spPr>
              <a:xfrm>
                <a:off x="5762625" y="2524125"/>
                <a:ext cx="0" cy="7620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66" name="Gerader Verbinder 65">
                <a:extLst>
                  <a:ext uri="{FF2B5EF4-FFF2-40B4-BE49-F238E27FC236}">
                    <a16:creationId xmlns:a16="http://schemas.microsoft.com/office/drawing/2014/main" id="{3F9CCF12-BF95-A4AF-FBC5-0D6DFF41C968}"/>
                  </a:ext>
                </a:extLst>
              </p:cNvPr>
              <p:cNvCxnSpPr>
                <a:cxnSpLocks/>
              </p:cNvCxnSpPr>
              <p:nvPr/>
            </p:nvCxnSpPr>
            <p:spPr>
              <a:xfrm rot="16200000">
                <a:off x="5762625" y="2524126"/>
                <a:ext cx="0" cy="76200"/>
              </a:xfrm>
              <a:prstGeom prst="line">
                <a:avLst/>
              </a:prstGeom>
              <a:ln w="12700"/>
            </p:spPr>
            <p:style>
              <a:lnRef idx="1">
                <a:schemeClr val="accent2"/>
              </a:lnRef>
              <a:fillRef idx="0">
                <a:schemeClr val="accent2"/>
              </a:fillRef>
              <a:effectRef idx="0">
                <a:schemeClr val="accent2"/>
              </a:effectRef>
              <a:fontRef idx="minor">
                <a:schemeClr val="tx1"/>
              </a:fontRef>
            </p:style>
          </p:cxnSp>
        </p:grpSp>
        <p:grpSp>
          <p:nvGrpSpPr>
            <p:cNvPr id="67" name="Gruppieren 66">
              <a:extLst>
                <a:ext uri="{FF2B5EF4-FFF2-40B4-BE49-F238E27FC236}">
                  <a16:creationId xmlns:a16="http://schemas.microsoft.com/office/drawing/2014/main" id="{1879B8CE-A1B0-049E-4AB7-121F5C32E1B7}"/>
                </a:ext>
              </a:extLst>
            </p:cNvPr>
            <p:cNvGrpSpPr/>
            <p:nvPr/>
          </p:nvGrpSpPr>
          <p:grpSpPr>
            <a:xfrm>
              <a:off x="9749630" y="1985915"/>
              <a:ext cx="76200" cy="76200"/>
              <a:chOff x="5724525" y="2524125"/>
              <a:chExt cx="76200" cy="76200"/>
            </a:xfrm>
          </p:grpSpPr>
          <p:cxnSp>
            <p:nvCxnSpPr>
              <p:cNvPr id="68" name="Gerader Verbinder 67">
                <a:extLst>
                  <a:ext uri="{FF2B5EF4-FFF2-40B4-BE49-F238E27FC236}">
                    <a16:creationId xmlns:a16="http://schemas.microsoft.com/office/drawing/2014/main" id="{4418717C-CA34-78BA-5EC1-2BF0BD1D09C6}"/>
                  </a:ext>
                </a:extLst>
              </p:cNvPr>
              <p:cNvCxnSpPr>
                <a:cxnSpLocks/>
              </p:cNvCxnSpPr>
              <p:nvPr/>
            </p:nvCxnSpPr>
            <p:spPr>
              <a:xfrm>
                <a:off x="5762625" y="2524125"/>
                <a:ext cx="0" cy="7620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69" name="Gerader Verbinder 68">
                <a:extLst>
                  <a:ext uri="{FF2B5EF4-FFF2-40B4-BE49-F238E27FC236}">
                    <a16:creationId xmlns:a16="http://schemas.microsoft.com/office/drawing/2014/main" id="{734AE5F8-D41E-7B37-EFE2-FFC2FCBA9417}"/>
                  </a:ext>
                </a:extLst>
              </p:cNvPr>
              <p:cNvCxnSpPr>
                <a:cxnSpLocks/>
              </p:cNvCxnSpPr>
              <p:nvPr/>
            </p:nvCxnSpPr>
            <p:spPr>
              <a:xfrm rot="16200000">
                <a:off x="5762625" y="2524126"/>
                <a:ext cx="0" cy="76200"/>
              </a:xfrm>
              <a:prstGeom prst="line">
                <a:avLst/>
              </a:prstGeom>
              <a:ln w="12700"/>
            </p:spPr>
            <p:style>
              <a:lnRef idx="1">
                <a:schemeClr val="accent2"/>
              </a:lnRef>
              <a:fillRef idx="0">
                <a:schemeClr val="accent2"/>
              </a:fillRef>
              <a:effectRef idx="0">
                <a:schemeClr val="accent2"/>
              </a:effectRef>
              <a:fontRef idx="minor">
                <a:schemeClr val="tx1"/>
              </a:fontRef>
            </p:style>
          </p:cxnSp>
        </p:grpSp>
        <p:grpSp>
          <p:nvGrpSpPr>
            <p:cNvPr id="70" name="Gruppieren 69">
              <a:extLst>
                <a:ext uri="{FF2B5EF4-FFF2-40B4-BE49-F238E27FC236}">
                  <a16:creationId xmlns:a16="http://schemas.microsoft.com/office/drawing/2014/main" id="{3426CC92-8AAD-DD87-DAD6-1D0AFEC94376}"/>
                </a:ext>
              </a:extLst>
            </p:cNvPr>
            <p:cNvGrpSpPr/>
            <p:nvPr/>
          </p:nvGrpSpPr>
          <p:grpSpPr>
            <a:xfrm>
              <a:off x="9763494" y="1985915"/>
              <a:ext cx="76200" cy="76200"/>
              <a:chOff x="5724525" y="2524125"/>
              <a:chExt cx="76200" cy="76200"/>
            </a:xfrm>
          </p:grpSpPr>
          <p:cxnSp>
            <p:nvCxnSpPr>
              <p:cNvPr id="71" name="Gerader Verbinder 70">
                <a:extLst>
                  <a:ext uri="{FF2B5EF4-FFF2-40B4-BE49-F238E27FC236}">
                    <a16:creationId xmlns:a16="http://schemas.microsoft.com/office/drawing/2014/main" id="{00A54E65-CC44-83B4-ECBA-501F2BFE1ECF}"/>
                  </a:ext>
                </a:extLst>
              </p:cNvPr>
              <p:cNvCxnSpPr>
                <a:cxnSpLocks/>
              </p:cNvCxnSpPr>
              <p:nvPr/>
            </p:nvCxnSpPr>
            <p:spPr>
              <a:xfrm>
                <a:off x="5762625" y="2524125"/>
                <a:ext cx="0" cy="7620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72" name="Gerader Verbinder 71">
                <a:extLst>
                  <a:ext uri="{FF2B5EF4-FFF2-40B4-BE49-F238E27FC236}">
                    <a16:creationId xmlns:a16="http://schemas.microsoft.com/office/drawing/2014/main" id="{D3F37C39-3C24-39AE-BAF0-E19E3769A485}"/>
                  </a:ext>
                </a:extLst>
              </p:cNvPr>
              <p:cNvCxnSpPr>
                <a:cxnSpLocks/>
              </p:cNvCxnSpPr>
              <p:nvPr/>
            </p:nvCxnSpPr>
            <p:spPr>
              <a:xfrm rot="16200000">
                <a:off x="5762625" y="2524126"/>
                <a:ext cx="0" cy="76200"/>
              </a:xfrm>
              <a:prstGeom prst="line">
                <a:avLst/>
              </a:prstGeom>
              <a:ln w="12700"/>
            </p:spPr>
            <p:style>
              <a:lnRef idx="1">
                <a:schemeClr val="accent2"/>
              </a:lnRef>
              <a:fillRef idx="0">
                <a:schemeClr val="accent2"/>
              </a:fillRef>
              <a:effectRef idx="0">
                <a:schemeClr val="accent2"/>
              </a:effectRef>
              <a:fontRef idx="minor">
                <a:schemeClr val="tx1"/>
              </a:fontRef>
            </p:style>
          </p:cxnSp>
        </p:grpSp>
        <p:grpSp>
          <p:nvGrpSpPr>
            <p:cNvPr id="73" name="Gruppieren 72">
              <a:extLst>
                <a:ext uri="{FF2B5EF4-FFF2-40B4-BE49-F238E27FC236}">
                  <a16:creationId xmlns:a16="http://schemas.microsoft.com/office/drawing/2014/main" id="{09195CB7-7636-48D0-7C81-8A613590BEF4}"/>
                </a:ext>
              </a:extLst>
            </p:cNvPr>
            <p:cNvGrpSpPr/>
            <p:nvPr/>
          </p:nvGrpSpPr>
          <p:grpSpPr>
            <a:xfrm>
              <a:off x="9776594" y="1985915"/>
              <a:ext cx="76200" cy="76200"/>
              <a:chOff x="5724525" y="2524125"/>
              <a:chExt cx="76200" cy="76200"/>
            </a:xfrm>
          </p:grpSpPr>
          <p:cxnSp>
            <p:nvCxnSpPr>
              <p:cNvPr id="74" name="Gerader Verbinder 73">
                <a:extLst>
                  <a:ext uri="{FF2B5EF4-FFF2-40B4-BE49-F238E27FC236}">
                    <a16:creationId xmlns:a16="http://schemas.microsoft.com/office/drawing/2014/main" id="{24D8DC85-753E-0C15-FE3E-FAF84EDB5C50}"/>
                  </a:ext>
                </a:extLst>
              </p:cNvPr>
              <p:cNvCxnSpPr>
                <a:cxnSpLocks/>
              </p:cNvCxnSpPr>
              <p:nvPr/>
            </p:nvCxnSpPr>
            <p:spPr>
              <a:xfrm>
                <a:off x="5762625" y="2524125"/>
                <a:ext cx="0" cy="7620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75" name="Gerader Verbinder 74">
                <a:extLst>
                  <a:ext uri="{FF2B5EF4-FFF2-40B4-BE49-F238E27FC236}">
                    <a16:creationId xmlns:a16="http://schemas.microsoft.com/office/drawing/2014/main" id="{452A69D5-46C3-933F-AD77-F25C9D92138F}"/>
                  </a:ext>
                </a:extLst>
              </p:cNvPr>
              <p:cNvCxnSpPr>
                <a:cxnSpLocks/>
              </p:cNvCxnSpPr>
              <p:nvPr/>
            </p:nvCxnSpPr>
            <p:spPr>
              <a:xfrm rot="16200000">
                <a:off x="5762625" y="2524126"/>
                <a:ext cx="0" cy="76200"/>
              </a:xfrm>
              <a:prstGeom prst="line">
                <a:avLst/>
              </a:prstGeom>
              <a:ln w="12700"/>
            </p:spPr>
            <p:style>
              <a:lnRef idx="1">
                <a:schemeClr val="accent2"/>
              </a:lnRef>
              <a:fillRef idx="0">
                <a:schemeClr val="accent2"/>
              </a:fillRef>
              <a:effectRef idx="0">
                <a:schemeClr val="accent2"/>
              </a:effectRef>
              <a:fontRef idx="minor">
                <a:schemeClr val="tx1"/>
              </a:fontRef>
            </p:style>
          </p:cxnSp>
        </p:grpSp>
        <p:grpSp>
          <p:nvGrpSpPr>
            <p:cNvPr id="76" name="Gruppieren 75">
              <a:extLst>
                <a:ext uri="{FF2B5EF4-FFF2-40B4-BE49-F238E27FC236}">
                  <a16:creationId xmlns:a16="http://schemas.microsoft.com/office/drawing/2014/main" id="{E5914BD0-0DD3-DE26-3C31-4ED74C1D9DF0}"/>
                </a:ext>
              </a:extLst>
            </p:cNvPr>
            <p:cNvGrpSpPr/>
            <p:nvPr/>
          </p:nvGrpSpPr>
          <p:grpSpPr>
            <a:xfrm>
              <a:off x="9794280" y="1985915"/>
              <a:ext cx="76200" cy="76200"/>
              <a:chOff x="5724525" y="2524125"/>
              <a:chExt cx="76200" cy="76200"/>
            </a:xfrm>
          </p:grpSpPr>
          <p:cxnSp>
            <p:nvCxnSpPr>
              <p:cNvPr id="77" name="Gerader Verbinder 76">
                <a:extLst>
                  <a:ext uri="{FF2B5EF4-FFF2-40B4-BE49-F238E27FC236}">
                    <a16:creationId xmlns:a16="http://schemas.microsoft.com/office/drawing/2014/main" id="{BA03C7FE-A5CD-54DD-C4AD-DDDA22E39AB8}"/>
                  </a:ext>
                </a:extLst>
              </p:cNvPr>
              <p:cNvCxnSpPr>
                <a:cxnSpLocks/>
              </p:cNvCxnSpPr>
              <p:nvPr/>
            </p:nvCxnSpPr>
            <p:spPr>
              <a:xfrm>
                <a:off x="5762625" y="2524125"/>
                <a:ext cx="0" cy="7620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78" name="Gerader Verbinder 77">
                <a:extLst>
                  <a:ext uri="{FF2B5EF4-FFF2-40B4-BE49-F238E27FC236}">
                    <a16:creationId xmlns:a16="http://schemas.microsoft.com/office/drawing/2014/main" id="{2D1C9FD9-3533-E2D7-D54A-F2EE6F67B1F8}"/>
                  </a:ext>
                </a:extLst>
              </p:cNvPr>
              <p:cNvCxnSpPr>
                <a:cxnSpLocks/>
              </p:cNvCxnSpPr>
              <p:nvPr/>
            </p:nvCxnSpPr>
            <p:spPr>
              <a:xfrm rot="16200000">
                <a:off x="5762625" y="2524126"/>
                <a:ext cx="0" cy="76200"/>
              </a:xfrm>
              <a:prstGeom prst="line">
                <a:avLst/>
              </a:prstGeom>
              <a:ln w="12700"/>
            </p:spPr>
            <p:style>
              <a:lnRef idx="1">
                <a:schemeClr val="accent2"/>
              </a:lnRef>
              <a:fillRef idx="0">
                <a:schemeClr val="accent2"/>
              </a:fillRef>
              <a:effectRef idx="0">
                <a:schemeClr val="accent2"/>
              </a:effectRef>
              <a:fontRef idx="minor">
                <a:schemeClr val="tx1"/>
              </a:fontRef>
            </p:style>
          </p:cxnSp>
        </p:grpSp>
        <p:grpSp>
          <p:nvGrpSpPr>
            <p:cNvPr id="79" name="Gruppieren 78">
              <a:extLst>
                <a:ext uri="{FF2B5EF4-FFF2-40B4-BE49-F238E27FC236}">
                  <a16:creationId xmlns:a16="http://schemas.microsoft.com/office/drawing/2014/main" id="{E090A42F-0698-45F8-ECE7-5BA0F0712CE3}"/>
                </a:ext>
              </a:extLst>
            </p:cNvPr>
            <p:cNvGrpSpPr/>
            <p:nvPr/>
          </p:nvGrpSpPr>
          <p:grpSpPr>
            <a:xfrm>
              <a:off x="9817969" y="1985915"/>
              <a:ext cx="76200" cy="76200"/>
              <a:chOff x="5724525" y="2524125"/>
              <a:chExt cx="76200" cy="76200"/>
            </a:xfrm>
          </p:grpSpPr>
          <p:cxnSp>
            <p:nvCxnSpPr>
              <p:cNvPr id="80" name="Gerader Verbinder 79">
                <a:extLst>
                  <a:ext uri="{FF2B5EF4-FFF2-40B4-BE49-F238E27FC236}">
                    <a16:creationId xmlns:a16="http://schemas.microsoft.com/office/drawing/2014/main" id="{5C60E1A7-85B1-CA18-52F6-A1278EDCEF74}"/>
                  </a:ext>
                </a:extLst>
              </p:cNvPr>
              <p:cNvCxnSpPr>
                <a:cxnSpLocks/>
              </p:cNvCxnSpPr>
              <p:nvPr/>
            </p:nvCxnSpPr>
            <p:spPr>
              <a:xfrm>
                <a:off x="5762625" y="2524125"/>
                <a:ext cx="0" cy="7620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81" name="Gerader Verbinder 80">
                <a:extLst>
                  <a:ext uri="{FF2B5EF4-FFF2-40B4-BE49-F238E27FC236}">
                    <a16:creationId xmlns:a16="http://schemas.microsoft.com/office/drawing/2014/main" id="{75BE7E32-93FF-9179-5466-1336F39D64B3}"/>
                  </a:ext>
                </a:extLst>
              </p:cNvPr>
              <p:cNvCxnSpPr>
                <a:cxnSpLocks/>
              </p:cNvCxnSpPr>
              <p:nvPr/>
            </p:nvCxnSpPr>
            <p:spPr>
              <a:xfrm rot="16200000">
                <a:off x="5762625" y="2524126"/>
                <a:ext cx="0" cy="76200"/>
              </a:xfrm>
              <a:prstGeom prst="line">
                <a:avLst/>
              </a:prstGeom>
              <a:ln w="12700"/>
            </p:spPr>
            <p:style>
              <a:lnRef idx="1">
                <a:schemeClr val="accent2"/>
              </a:lnRef>
              <a:fillRef idx="0">
                <a:schemeClr val="accent2"/>
              </a:fillRef>
              <a:effectRef idx="0">
                <a:schemeClr val="accent2"/>
              </a:effectRef>
              <a:fontRef idx="minor">
                <a:schemeClr val="tx1"/>
              </a:fontRef>
            </p:style>
          </p:cxnSp>
        </p:grpSp>
        <p:grpSp>
          <p:nvGrpSpPr>
            <p:cNvPr id="82" name="Gruppieren 81">
              <a:extLst>
                <a:ext uri="{FF2B5EF4-FFF2-40B4-BE49-F238E27FC236}">
                  <a16:creationId xmlns:a16="http://schemas.microsoft.com/office/drawing/2014/main" id="{4828BD1F-A69C-E675-01F4-A166586367E6}"/>
                </a:ext>
              </a:extLst>
            </p:cNvPr>
            <p:cNvGrpSpPr/>
            <p:nvPr/>
          </p:nvGrpSpPr>
          <p:grpSpPr>
            <a:xfrm>
              <a:off x="9832379" y="1985915"/>
              <a:ext cx="76200" cy="76200"/>
              <a:chOff x="5724525" y="2524125"/>
              <a:chExt cx="76200" cy="76200"/>
            </a:xfrm>
          </p:grpSpPr>
          <p:cxnSp>
            <p:nvCxnSpPr>
              <p:cNvPr id="83" name="Gerader Verbinder 82">
                <a:extLst>
                  <a:ext uri="{FF2B5EF4-FFF2-40B4-BE49-F238E27FC236}">
                    <a16:creationId xmlns:a16="http://schemas.microsoft.com/office/drawing/2014/main" id="{433BEBCB-3B34-D12F-643E-4D36F00AF55F}"/>
                  </a:ext>
                </a:extLst>
              </p:cNvPr>
              <p:cNvCxnSpPr>
                <a:cxnSpLocks/>
              </p:cNvCxnSpPr>
              <p:nvPr/>
            </p:nvCxnSpPr>
            <p:spPr>
              <a:xfrm>
                <a:off x="5762625" y="2524125"/>
                <a:ext cx="0" cy="7620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84" name="Gerader Verbinder 83">
                <a:extLst>
                  <a:ext uri="{FF2B5EF4-FFF2-40B4-BE49-F238E27FC236}">
                    <a16:creationId xmlns:a16="http://schemas.microsoft.com/office/drawing/2014/main" id="{F5B8AE4E-0545-DC04-C510-21D094088BC8}"/>
                  </a:ext>
                </a:extLst>
              </p:cNvPr>
              <p:cNvCxnSpPr>
                <a:cxnSpLocks/>
              </p:cNvCxnSpPr>
              <p:nvPr/>
            </p:nvCxnSpPr>
            <p:spPr>
              <a:xfrm rot="16200000">
                <a:off x="5762625" y="2524126"/>
                <a:ext cx="0" cy="76200"/>
              </a:xfrm>
              <a:prstGeom prst="line">
                <a:avLst/>
              </a:prstGeom>
              <a:ln w="12700"/>
            </p:spPr>
            <p:style>
              <a:lnRef idx="1">
                <a:schemeClr val="accent2"/>
              </a:lnRef>
              <a:fillRef idx="0">
                <a:schemeClr val="accent2"/>
              </a:fillRef>
              <a:effectRef idx="0">
                <a:schemeClr val="accent2"/>
              </a:effectRef>
              <a:fontRef idx="minor">
                <a:schemeClr val="tx1"/>
              </a:fontRef>
            </p:style>
          </p:cxnSp>
        </p:grpSp>
        <p:grpSp>
          <p:nvGrpSpPr>
            <p:cNvPr id="85" name="Gruppieren 84">
              <a:extLst>
                <a:ext uri="{FF2B5EF4-FFF2-40B4-BE49-F238E27FC236}">
                  <a16:creationId xmlns:a16="http://schemas.microsoft.com/office/drawing/2014/main" id="{04D0BE31-4C86-A32E-4F87-DAD9E7B6C0A0}"/>
                </a:ext>
              </a:extLst>
            </p:cNvPr>
            <p:cNvGrpSpPr/>
            <p:nvPr/>
          </p:nvGrpSpPr>
          <p:grpSpPr>
            <a:xfrm>
              <a:off x="9842587" y="1985915"/>
              <a:ext cx="76200" cy="76200"/>
              <a:chOff x="5724525" y="2524125"/>
              <a:chExt cx="76200" cy="76200"/>
            </a:xfrm>
          </p:grpSpPr>
          <p:cxnSp>
            <p:nvCxnSpPr>
              <p:cNvPr id="86" name="Gerader Verbinder 85">
                <a:extLst>
                  <a:ext uri="{FF2B5EF4-FFF2-40B4-BE49-F238E27FC236}">
                    <a16:creationId xmlns:a16="http://schemas.microsoft.com/office/drawing/2014/main" id="{357174C2-2B9A-6D2E-5510-4A2BD21EC152}"/>
                  </a:ext>
                </a:extLst>
              </p:cNvPr>
              <p:cNvCxnSpPr>
                <a:cxnSpLocks/>
              </p:cNvCxnSpPr>
              <p:nvPr/>
            </p:nvCxnSpPr>
            <p:spPr>
              <a:xfrm>
                <a:off x="5762625" y="2524125"/>
                <a:ext cx="0" cy="7620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87" name="Gerader Verbinder 86">
                <a:extLst>
                  <a:ext uri="{FF2B5EF4-FFF2-40B4-BE49-F238E27FC236}">
                    <a16:creationId xmlns:a16="http://schemas.microsoft.com/office/drawing/2014/main" id="{273095E8-FF2A-AFD0-2535-1AFC0B65EBBE}"/>
                  </a:ext>
                </a:extLst>
              </p:cNvPr>
              <p:cNvCxnSpPr>
                <a:cxnSpLocks/>
              </p:cNvCxnSpPr>
              <p:nvPr/>
            </p:nvCxnSpPr>
            <p:spPr>
              <a:xfrm rot="16200000">
                <a:off x="5762625" y="2524126"/>
                <a:ext cx="0" cy="76200"/>
              </a:xfrm>
              <a:prstGeom prst="line">
                <a:avLst/>
              </a:prstGeom>
              <a:ln w="12700"/>
            </p:spPr>
            <p:style>
              <a:lnRef idx="1">
                <a:schemeClr val="accent2"/>
              </a:lnRef>
              <a:fillRef idx="0">
                <a:schemeClr val="accent2"/>
              </a:fillRef>
              <a:effectRef idx="0">
                <a:schemeClr val="accent2"/>
              </a:effectRef>
              <a:fontRef idx="minor">
                <a:schemeClr val="tx1"/>
              </a:fontRef>
            </p:style>
          </p:cxnSp>
        </p:grpSp>
        <p:grpSp>
          <p:nvGrpSpPr>
            <p:cNvPr id="88" name="Gruppieren 87">
              <a:extLst>
                <a:ext uri="{FF2B5EF4-FFF2-40B4-BE49-F238E27FC236}">
                  <a16:creationId xmlns:a16="http://schemas.microsoft.com/office/drawing/2014/main" id="{49075DD8-C97C-AB61-8825-782688D9C0F4}"/>
                </a:ext>
              </a:extLst>
            </p:cNvPr>
            <p:cNvGrpSpPr/>
            <p:nvPr/>
          </p:nvGrpSpPr>
          <p:grpSpPr>
            <a:xfrm>
              <a:off x="9870064" y="1985915"/>
              <a:ext cx="76200" cy="76200"/>
              <a:chOff x="5724525" y="2524125"/>
              <a:chExt cx="76200" cy="76200"/>
            </a:xfrm>
          </p:grpSpPr>
          <p:cxnSp>
            <p:nvCxnSpPr>
              <p:cNvPr id="89" name="Gerader Verbinder 88">
                <a:extLst>
                  <a:ext uri="{FF2B5EF4-FFF2-40B4-BE49-F238E27FC236}">
                    <a16:creationId xmlns:a16="http://schemas.microsoft.com/office/drawing/2014/main" id="{365D36BE-99D2-B633-2B32-3C4EC9799EF8}"/>
                  </a:ext>
                </a:extLst>
              </p:cNvPr>
              <p:cNvCxnSpPr>
                <a:cxnSpLocks/>
              </p:cNvCxnSpPr>
              <p:nvPr/>
            </p:nvCxnSpPr>
            <p:spPr>
              <a:xfrm>
                <a:off x="5762625" y="2524125"/>
                <a:ext cx="0" cy="7620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90" name="Gerader Verbinder 89">
                <a:extLst>
                  <a:ext uri="{FF2B5EF4-FFF2-40B4-BE49-F238E27FC236}">
                    <a16:creationId xmlns:a16="http://schemas.microsoft.com/office/drawing/2014/main" id="{F73BE946-271A-1269-82E2-7EEBEA21437A}"/>
                  </a:ext>
                </a:extLst>
              </p:cNvPr>
              <p:cNvCxnSpPr>
                <a:cxnSpLocks/>
              </p:cNvCxnSpPr>
              <p:nvPr/>
            </p:nvCxnSpPr>
            <p:spPr>
              <a:xfrm rot="16200000">
                <a:off x="5762625" y="2524126"/>
                <a:ext cx="0" cy="76200"/>
              </a:xfrm>
              <a:prstGeom prst="line">
                <a:avLst/>
              </a:prstGeom>
              <a:ln w="12700"/>
            </p:spPr>
            <p:style>
              <a:lnRef idx="1">
                <a:schemeClr val="accent2"/>
              </a:lnRef>
              <a:fillRef idx="0">
                <a:schemeClr val="accent2"/>
              </a:fillRef>
              <a:effectRef idx="0">
                <a:schemeClr val="accent2"/>
              </a:effectRef>
              <a:fontRef idx="minor">
                <a:schemeClr val="tx1"/>
              </a:fontRef>
            </p:style>
          </p:cxnSp>
        </p:grpSp>
        <p:grpSp>
          <p:nvGrpSpPr>
            <p:cNvPr id="91" name="Gruppieren 90">
              <a:extLst>
                <a:ext uri="{FF2B5EF4-FFF2-40B4-BE49-F238E27FC236}">
                  <a16:creationId xmlns:a16="http://schemas.microsoft.com/office/drawing/2014/main" id="{7D42689F-E5B7-03ED-C9C8-8F3D45E5C500}"/>
                </a:ext>
              </a:extLst>
            </p:cNvPr>
            <p:cNvGrpSpPr/>
            <p:nvPr/>
          </p:nvGrpSpPr>
          <p:grpSpPr>
            <a:xfrm>
              <a:off x="9907500" y="1985915"/>
              <a:ext cx="76200" cy="76200"/>
              <a:chOff x="5724525" y="2524125"/>
              <a:chExt cx="76200" cy="76200"/>
            </a:xfrm>
          </p:grpSpPr>
          <p:cxnSp>
            <p:nvCxnSpPr>
              <p:cNvPr id="92" name="Gerader Verbinder 91">
                <a:extLst>
                  <a:ext uri="{FF2B5EF4-FFF2-40B4-BE49-F238E27FC236}">
                    <a16:creationId xmlns:a16="http://schemas.microsoft.com/office/drawing/2014/main" id="{542183B3-DDC4-D540-9751-F5DC11311719}"/>
                  </a:ext>
                </a:extLst>
              </p:cNvPr>
              <p:cNvCxnSpPr>
                <a:cxnSpLocks/>
              </p:cNvCxnSpPr>
              <p:nvPr/>
            </p:nvCxnSpPr>
            <p:spPr>
              <a:xfrm>
                <a:off x="5762625" y="2524125"/>
                <a:ext cx="0" cy="7620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93" name="Gerader Verbinder 92">
                <a:extLst>
                  <a:ext uri="{FF2B5EF4-FFF2-40B4-BE49-F238E27FC236}">
                    <a16:creationId xmlns:a16="http://schemas.microsoft.com/office/drawing/2014/main" id="{26E2F44C-3C7D-8E6A-6C65-36D19922120E}"/>
                  </a:ext>
                </a:extLst>
              </p:cNvPr>
              <p:cNvCxnSpPr>
                <a:cxnSpLocks/>
              </p:cNvCxnSpPr>
              <p:nvPr/>
            </p:nvCxnSpPr>
            <p:spPr>
              <a:xfrm rot="16200000">
                <a:off x="5762625" y="2524126"/>
                <a:ext cx="0" cy="76200"/>
              </a:xfrm>
              <a:prstGeom prst="line">
                <a:avLst/>
              </a:prstGeom>
              <a:ln w="12700"/>
            </p:spPr>
            <p:style>
              <a:lnRef idx="1">
                <a:schemeClr val="accent2"/>
              </a:lnRef>
              <a:fillRef idx="0">
                <a:schemeClr val="accent2"/>
              </a:fillRef>
              <a:effectRef idx="0">
                <a:schemeClr val="accent2"/>
              </a:effectRef>
              <a:fontRef idx="minor">
                <a:schemeClr val="tx1"/>
              </a:fontRef>
            </p:style>
          </p:cxnSp>
        </p:grpSp>
        <p:grpSp>
          <p:nvGrpSpPr>
            <p:cNvPr id="94" name="Gruppieren 93">
              <a:extLst>
                <a:ext uri="{FF2B5EF4-FFF2-40B4-BE49-F238E27FC236}">
                  <a16:creationId xmlns:a16="http://schemas.microsoft.com/office/drawing/2014/main" id="{A4036250-5C02-31A0-37D2-4022BBCC1039}"/>
                </a:ext>
              </a:extLst>
            </p:cNvPr>
            <p:cNvGrpSpPr/>
            <p:nvPr/>
          </p:nvGrpSpPr>
          <p:grpSpPr>
            <a:xfrm>
              <a:off x="9972123" y="1985915"/>
              <a:ext cx="76200" cy="76200"/>
              <a:chOff x="5724525" y="2524125"/>
              <a:chExt cx="76200" cy="76200"/>
            </a:xfrm>
          </p:grpSpPr>
          <p:cxnSp>
            <p:nvCxnSpPr>
              <p:cNvPr id="95" name="Gerader Verbinder 94">
                <a:extLst>
                  <a:ext uri="{FF2B5EF4-FFF2-40B4-BE49-F238E27FC236}">
                    <a16:creationId xmlns:a16="http://schemas.microsoft.com/office/drawing/2014/main" id="{83E41F74-E4A6-E927-C745-C3F99B7B246D}"/>
                  </a:ext>
                </a:extLst>
              </p:cNvPr>
              <p:cNvCxnSpPr>
                <a:cxnSpLocks/>
              </p:cNvCxnSpPr>
              <p:nvPr/>
            </p:nvCxnSpPr>
            <p:spPr>
              <a:xfrm>
                <a:off x="5762625" y="2524125"/>
                <a:ext cx="0" cy="7620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96" name="Gerader Verbinder 95">
                <a:extLst>
                  <a:ext uri="{FF2B5EF4-FFF2-40B4-BE49-F238E27FC236}">
                    <a16:creationId xmlns:a16="http://schemas.microsoft.com/office/drawing/2014/main" id="{E1FB004F-6AFF-FC5D-BE21-4CDD08C377E5}"/>
                  </a:ext>
                </a:extLst>
              </p:cNvPr>
              <p:cNvCxnSpPr>
                <a:cxnSpLocks/>
              </p:cNvCxnSpPr>
              <p:nvPr/>
            </p:nvCxnSpPr>
            <p:spPr>
              <a:xfrm rot="16200000">
                <a:off x="5762625" y="2524126"/>
                <a:ext cx="0" cy="76200"/>
              </a:xfrm>
              <a:prstGeom prst="line">
                <a:avLst/>
              </a:prstGeom>
              <a:ln w="12700"/>
            </p:spPr>
            <p:style>
              <a:lnRef idx="1">
                <a:schemeClr val="accent2"/>
              </a:lnRef>
              <a:fillRef idx="0">
                <a:schemeClr val="accent2"/>
              </a:fillRef>
              <a:effectRef idx="0">
                <a:schemeClr val="accent2"/>
              </a:effectRef>
              <a:fontRef idx="minor">
                <a:schemeClr val="tx1"/>
              </a:fontRef>
            </p:style>
          </p:cxnSp>
        </p:grpSp>
        <p:grpSp>
          <p:nvGrpSpPr>
            <p:cNvPr id="97" name="Gruppieren 96">
              <a:extLst>
                <a:ext uri="{FF2B5EF4-FFF2-40B4-BE49-F238E27FC236}">
                  <a16:creationId xmlns:a16="http://schemas.microsoft.com/office/drawing/2014/main" id="{9C79A03B-2E0A-C632-704F-0E2AD880B782}"/>
                </a:ext>
              </a:extLst>
            </p:cNvPr>
            <p:cNvGrpSpPr/>
            <p:nvPr/>
          </p:nvGrpSpPr>
          <p:grpSpPr>
            <a:xfrm>
              <a:off x="10026219" y="1985915"/>
              <a:ext cx="76200" cy="76200"/>
              <a:chOff x="5724525" y="2524125"/>
              <a:chExt cx="76200" cy="76200"/>
            </a:xfrm>
          </p:grpSpPr>
          <p:cxnSp>
            <p:nvCxnSpPr>
              <p:cNvPr id="98" name="Gerader Verbinder 97">
                <a:extLst>
                  <a:ext uri="{FF2B5EF4-FFF2-40B4-BE49-F238E27FC236}">
                    <a16:creationId xmlns:a16="http://schemas.microsoft.com/office/drawing/2014/main" id="{BD06DA33-6304-56D2-3F28-88121135ADED}"/>
                  </a:ext>
                </a:extLst>
              </p:cNvPr>
              <p:cNvCxnSpPr>
                <a:cxnSpLocks/>
              </p:cNvCxnSpPr>
              <p:nvPr/>
            </p:nvCxnSpPr>
            <p:spPr>
              <a:xfrm>
                <a:off x="5762625" y="2524125"/>
                <a:ext cx="0" cy="7620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99" name="Gerader Verbinder 98">
                <a:extLst>
                  <a:ext uri="{FF2B5EF4-FFF2-40B4-BE49-F238E27FC236}">
                    <a16:creationId xmlns:a16="http://schemas.microsoft.com/office/drawing/2014/main" id="{5BC42B71-4FDA-C615-2395-70C618637421}"/>
                  </a:ext>
                </a:extLst>
              </p:cNvPr>
              <p:cNvCxnSpPr>
                <a:cxnSpLocks/>
              </p:cNvCxnSpPr>
              <p:nvPr/>
            </p:nvCxnSpPr>
            <p:spPr>
              <a:xfrm rot="16200000">
                <a:off x="5762625" y="2524126"/>
                <a:ext cx="0" cy="76200"/>
              </a:xfrm>
              <a:prstGeom prst="line">
                <a:avLst/>
              </a:prstGeom>
              <a:ln w="12700"/>
            </p:spPr>
            <p:style>
              <a:lnRef idx="1">
                <a:schemeClr val="accent2"/>
              </a:lnRef>
              <a:fillRef idx="0">
                <a:schemeClr val="accent2"/>
              </a:fillRef>
              <a:effectRef idx="0">
                <a:schemeClr val="accent2"/>
              </a:effectRef>
              <a:fontRef idx="minor">
                <a:schemeClr val="tx1"/>
              </a:fontRef>
            </p:style>
          </p:cxnSp>
        </p:grpSp>
        <p:grpSp>
          <p:nvGrpSpPr>
            <p:cNvPr id="100" name="Gruppieren 99">
              <a:extLst>
                <a:ext uri="{FF2B5EF4-FFF2-40B4-BE49-F238E27FC236}">
                  <a16:creationId xmlns:a16="http://schemas.microsoft.com/office/drawing/2014/main" id="{70BD3204-940B-64BC-072D-52D0FC880854}"/>
                </a:ext>
              </a:extLst>
            </p:cNvPr>
            <p:cNvGrpSpPr/>
            <p:nvPr/>
          </p:nvGrpSpPr>
          <p:grpSpPr>
            <a:xfrm>
              <a:off x="10044437" y="1984724"/>
              <a:ext cx="76200" cy="76200"/>
              <a:chOff x="5724525" y="2524125"/>
              <a:chExt cx="76200" cy="76200"/>
            </a:xfrm>
          </p:grpSpPr>
          <p:cxnSp>
            <p:nvCxnSpPr>
              <p:cNvPr id="101" name="Gerader Verbinder 100">
                <a:extLst>
                  <a:ext uri="{FF2B5EF4-FFF2-40B4-BE49-F238E27FC236}">
                    <a16:creationId xmlns:a16="http://schemas.microsoft.com/office/drawing/2014/main" id="{6CE062A5-CA2F-3305-3D1C-3398CB3B03D6}"/>
                  </a:ext>
                </a:extLst>
              </p:cNvPr>
              <p:cNvCxnSpPr>
                <a:cxnSpLocks/>
              </p:cNvCxnSpPr>
              <p:nvPr/>
            </p:nvCxnSpPr>
            <p:spPr>
              <a:xfrm>
                <a:off x="5762625" y="2524125"/>
                <a:ext cx="0" cy="7620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102" name="Gerader Verbinder 101">
                <a:extLst>
                  <a:ext uri="{FF2B5EF4-FFF2-40B4-BE49-F238E27FC236}">
                    <a16:creationId xmlns:a16="http://schemas.microsoft.com/office/drawing/2014/main" id="{4C49D1A9-7CB2-584C-4878-A7FF9AB30B94}"/>
                  </a:ext>
                </a:extLst>
              </p:cNvPr>
              <p:cNvCxnSpPr>
                <a:cxnSpLocks/>
              </p:cNvCxnSpPr>
              <p:nvPr/>
            </p:nvCxnSpPr>
            <p:spPr>
              <a:xfrm rot="16200000">
                <a:off x="5762625" y="2524126"/>
                <a:ext cx="0" cy="76200"/>
              </a:xfrm>
              <a:prstGeom prst="line">
                <a:avLst/>
              </a:prstGeom>
              <a:ln w="12700"/>
            </p:spPr>
            <p:style>
              <a:lnRef idx="1">
                <a:schemeClr val="accent2"/>
              </a:lnRef>
              <a:fillRef idx="0">
                <a:schemeClr val="accent2"/>
              </a:fillRef>
              <a:effectRef idx="0">
                <a:schemeClr val="accent2"/>
              </a:effectRef>
              <a:fontRef idx="minor">
                <a:schemeClr val="tx1"/>
              </a:fontRef>
            </p:style>
          </p:cxnSp>
        </p:grpSp>
        <p:grpSp>
          <p:nvGrpSpPr>
            <p:cNvPr id="103" name="Gruppieren 102">
              <a:extLst>
                <a:ext uri="{FF2B5EF4-FFF2-40B4-BE49-F238E27FC236}">
                  <a16:creationId xmlns:a16="http://schemas.microsoft.com/office/drawing/2014/main" id="{9CDAB9AC-DD04-F9ED-1E2C-2CCB1735E314}"/>
                </a:ext>
              </a:extLst>
            </p:cNvPr>
            <p:cNvGrpSpPr/>
            <p:nvPr/>
          </p:nvGrpSpPr>
          <p:grpSpPr>
            <a:xfrm>
              <a:off x="10304563" y="1984724"/>
              <a:ext cx="76200" cy="76200"/>
              <a:chOff x="5724525" y="2524125"/>
              <a:chExt cx="76200" cy="76200"/>
            </a:xfrm>
          </p:grpSpPr>
          <p:cxnSp>
            <p:nvCxnSpPr>
              <p:cNvPr id="104" name="Gerader Verbinder 103">
                <a:extLst>
                  <a:ext uri="{FF2B5EF4-FFF2-40B4-BE49-F238E27FC236}">
                    <a16:creationId xmlns:a16="http://schemas.microsoft.com/office/drawing/2014/main" id="{7946968B-851E-29C9-1703-7519FB862332}"/>
                  </a:ext>
                </a:extLst>
              </p:cNvPr>
              <p:cNvCxnSpPr>
                <a:cxnSpLocks/>
              </p:cNvCxnSpPr>
              <p:nvPr/>
            </p:nvCxnSpPr>
            <p:spPr>
              <a:xfrm>
                <a:off x="5762625" y="2524125"/>
                <a:ext cx="0" cy="7620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105" name="Gerader Verbinder 104">
                <a:extLst>
                  <a:ext uri="{FF2B5EF4-FFF2-40B4-BE49-F238E27FC236}">
                    <a16:creationId xmlns:a16="http://schemas.microsoft.com/office/drawing/2014/main" id="{4C4347FC-727D-6179-B724-046083556D2B}"/>
                  </a:ext>
                </a:extLst>
              </p:cNvPr>
              <p:cNvCxnSpPr>
                <a:cxnSpLocks/>
              </p:cNvCxnSpPr>
              <p:nvPr/>
            </p:nvCxnSpPr>
            <p:spPr>
              <a:xfrm rot="16200000">
                <a:off x="5762625" y="2524126"/>
                <a:ext cx="0" cy="76200"/>
              </a:xfrm>
              <a:prstGeom prst="line">
                <a:avLst/>
              </a:prstGeom>
              <a:ln w="12700"/>
            </p:spPr>
            <p:style>
              <a:lnRef idx="1">
                <a:schemeClr val="accent2"/>
              </a:lnRef>
              <a:fillRef idx="0">
                <a:schemeClr val="accent2"/>
              </a:fillRef>
              <a:effectRef idx="0">
                <a:schemeClr val="accent2"/>
              </a:effectRef>
              <a:fontRef idx="minor">
                <a:schemeClr val="tx1"/>
              </a:fontRef>
            </p:style>
          </p:cxnSp>
        </p:grpSp>
        <p:sp>
          <p:nvSpPr>
            <p:cNvPr id="106" name="Textfeld 105">
              <a:extLst>
                <a:ext uri="{FF2B5EF4-FFF2-40B4-BE49-F238E27FC236}">
                  <a16:creationId xmlns:a16="http://schemas.microsoft.com/office/drawing/2014/main" id="{2ADC67E4-49C3-839D-4D48-4825342D87B6}"/>
                </a:ext>
              </a:extLst>
            </p:cNvPr>
            <p:cNvSpPr txBox="1"/>
            <p:nvPr/>
          </p:nvSpPr>
          <p:spPr>
            <a:xfrm>
              <a:off x="8044144" y="4309057"/>
              <a:ext cx="2499357" cy="338554"/>
            </a:xfrm>
            <a:prstGeom prst="rect">
              <a:avLst/>
            </a:prstGeom>
            <a:noFill/>
          </p:spPr>
          <p:txBody>
            <a:bodyPr wrap="square" rtlCol="0">
              <a:spAutoFit/>
            </a:bodyPr>
            <a:lstStyle/>
            <a:p>
              <a:r>
                <a:rPr lang="de-DE" sz="1600"/>
                <a:t>36-month OS: 92.6%</a:t>
              </a:r>
            </a:p>
          </p:txBody>
        </p:sp>
        <p:grpSp>
          <p:nvGrpSpPr>
            <p:cNvPr id="114" name="Gruppieren 113">
              <a:extLst>
                <a:ext uri="{FF2B5EF4-FFF2-40B4-BE49-F238E27FC236}">
                  <a16:creationId xmlns:a16="http://schemas.microsoft.com/office/drawing/2014/main" id="{CCF16857-F7D5-44FC-A1CD-25C3ECE293A0}"/>
                </a:ext>
              </a:extLst>
            </p:cNvPr>
            <p:cNvGrpSpPr/>
            <p:nvPr/>
          </p:nvGrpSpPr>
          <p:grpSpPr>
            <a:xfrm>
              <a:off x="6448590" y="1647519"/>
              <a:ext cx="296015" cy="3638961"/>
              <a:chOff x="6448590" y="1828542"/>
              <a:chExt cx="296015" cy="3638961"/>
            </a:xfrm>
          </p:grpSpPr>
          <p:sp>
            <p:nvSpPr>
              <p:cNvPr id="113" name="Rechteck 112">
                <a:extLst>
                  <a:ext uri="{FF2B5EF4-FFF2-40B4-BE49-F238E27FC236}">
                    <a16:creationId xmlns:a16="http://schemas.microsoft.com/office/drawing/2014/main" id="{FAEBFCD7-FCFD-6176-03FD-69229802773E}"/>
                  </a:ext>
                </a:extLst>
              </p:cNvPr>
              <p:cNvSpPr/>
              <p:nvPr/>
            </p:nvSpPr>
            <p:spPr>
              <a:xfrm>
                <a:off x="6448590" y="1842750"/>
                <a:ext cx="296015" cy="3624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 name="Textfeld 106">
                <a:extLst>
                  <a:ext uri="{FF2B5EF4-FFF2-40B4-BE49-F238E27FC236}">
                    <a16:creationId xmlns:a16="http://schemas.microsoft.com/office/drawing/2014/main" id="{BCBF871F-E45A-C0ED-F84E-472A256169DB}"/>
                  </a:ext>
                </a:extLst>
              </p:cNvPr>
              <p:cNvSpPr txBox="1"/>
              <p:nvPr/>
            </p:nvSpPr>
            <p:spPr>
              <a:xfrm>
                <a:off x="6448590" y="1828542"/>
                <a:ext cx="253706" cy="184666"/>
              </a:xfrm>
              <a:prstGeom prst="rect">
                <a:avLst/>
              </a:prstGeom>
              <a:noFill/>
            </p:spPr>
            <p:txBody>
              <a:bodyPr wrap="square" lIns="0" tIns="0" rIns="0" bIns="0" rtlCol="0">
                <a:spAutoFit/>
              </a:bodyPr>
              <a:lstStyle/>
              <a:p>
                <a:pPr algn="r"/>
                <a:r>
                  <a:rPr lang="de-DE" sz="1200"/>
                  <a:t>1.0</a:t>
                </a:r>
              </a:p>
            </p:txBody>
          </p:sp>
          <p:sp>
            <p:nvSpPr>
              <p:cNvPr id="108" name="Textfeld 107">
                <a:extLst>
                  <a:ext uri="{FF2B5EF4-FFF2-40B4-BE49-F238E27FC236}">
                    <a16:creationId xmlns:a16="http://schemas.microsoft.com/office/drawing/2014/main" id="{6E544FB2-2FAA-6B30-6888-7B0B3EE0838A}"/>
                  </a:ext>
                </a:extLst>
              </p:cNvPr>
              <p:cNvSpPr txBox="1"/>
              <p:nvPr/>
            </p:nvSpPr>
            <p:spPr>
              <a:xfrm>
                <a:off x="6448590" y="2519401"/>
                <a:ext cx="253706" cy="184666"/>
              </a:xfrm>
              <a:prstGeom prst="rect">
                <a:avLst/>
              </a:prstGeom>
              <a:noFill/>
            </p:spPr>
            <p:txBody>
              <a:bodyPr wrap="square" lIns="0" tIns="0" rIns="0" bIns="0" rtlCol="0">
                <a:spAutoFit/>
              </a:bodyPr>
              <a:lstStyle/>
              <a:p>
                <a:pPr algn="r"/>
                <a:r>
                  <a:rPr lang="de-DE" sz="1200"/>
                  <a:t>0.8</a:t>
                </a:r>
              </a:p>
            </p:txBody>
          </p:sp>
          <p:sp>
            <p:nvSpPr>
              <p:cNvPr id="109" name="Textfeld 108">
                <a:extLst>
                  <a:ext uri="{FF2B5EF4-FFF2-40B4-BE49-F238E27FC236}">
                    <a16:creationId xmlns:a16="http://schemas.microsoft.com/office/drawing/2014/main" id="{6A3798E3-1CF0-4F80-9D44-6DA7FF907AD2}"/>
                  </a:ext>
                </a:extLst>
              </p:cNvPr>
              <p:cNvSpPr txBox="1"/>
              <p:nvPr/>
            </p:nvSpPr>
            <p:spPr>
              <a:xfrm>
                <a:off x="6448590" y="3210260"/>
                <a:ext cx="253706" cy="184666"/>
              </a:xfrm>
              <a:prstGeom prst="rect">
                <a:avLst/>
              </a:prstGeom>
              <a:noFill/>
            </p:spPr>
            <p:txBody>
              <a:bodyPr wrap="square" lIns="0" tIns="0" rIns="0" bIns="0" rtlCol="0">
                <a:spAutoFit/>
              </a:bodyPr>
              <a:lstStyle/>
              <a:p>
                <a:pPr algn="r"/>
                <a:r>
                  <a:rPr lang="de-DE" sz="1200"/>
                  <a:t>0.6</a:t>
                </a:r>
              </a:p>
            </p:txBody>
          </p:sp>
          <p:sp>
            <p:nvSpPr>
              <p:cNvPr id="110" name="Textfeld 109">
                <a:extLst>
                  <a:ext uri="{FF2B5EF4-FFF2-40B4-BE49-F238E27FC236}">
                    <a16:creationId xmlns:a16="http://schemas.microsoft.com/office/drawing/2014/main" id="{7D029AB1-C263-911F-C8C2-B336D9CE19FB}"/>
                  </a:ext>
                </a:extLst>
              </p:cNvPr>
              <p:cNvSpPr txBox="1"/>
              <p:nvPr/>
            </p:nvSpPr>
            <p:spPr>
              <a:xfrm>
                <a:off x="6448590" y="3901119"/>
                <a:ext cx="253706" cy="184666"/>
              </a:xfrm>
              <a:prstGeom prst="rect">
                <a:avLst/>
              </a:prstGeom>
              <a:noFill/>
            </p:spPr>
            <p:txBody>
              <a:bodyPr wrap="square" lIns="0" tIns="0" rIns="0" bIns="0" rtlCol="0">
                <a:spAutoFit/>
              </a:bodyPr>
              <a:lstStyle/>
              <a:p>
                <a:pPr algn="r"/>
                <a:r>
                  <a:rPr lang="de-DE" sz="1200"/>
                  <a:t>0.4</a:t>
                </a:r>
              </a:p>
            </p:txBody>
          </p:sp>
          <p:sp>
            <p:nvSpPr>
              <p:cNvPr id="111" name="Textfeld 110">
                <a:extLst>
                  <a:ext uri="{FF2B5EF4-FFF2-40B4-BE49-F238E27FC236}">
                    <a16:creationId xmlns:a16="http://schemas.microsoft.com/office/drawing/2014/main" id="{C5748423-2847-86DB-5141-8B9D151710D6}"/>
                  </a:ext>
                </a:extLst>
              </p:cNvPr>
              <p:cNvSpPr txBox="1"/>
              <p:nvPr/>
            </p:nvSpPr>
            <p:spPr>
              <a:xfrm>
                <a:off x="6448590" y="4591978"/>
                <a:ext cx="253706" cy="184666"/>
              </a:xfrm>
              <a:prstGeom prst="rect">
                <a:avLst/>
              </a:prstGeom>
              <a:noFill/>
            </p:spPr>
            <p:txBody>
              <a:bodyPr wrap="square" lIns="0" tIns="0" rIns="0" bIns="0" rtlCol="0">
                <a:spAutoFit/>
              </a:bodyPr>
              <a:lstStyle/>
              <a:p>
                <a:pPr algn="r"/>
                <a:r>
                  <a:rPr lang="de-DE" sz="1200"/>
                  <a:t>0.2</a:t>
                </a:r>
              </a:p>
            </p:txBody>
          </p:sp>
          <p:sp>
            <p:nvSpPr>
              <p:cNvPr id="112" name="Textfeld 111">
                <a:extLst>
                  <a:ext uri="{FF2B5EF4-FFF2-40B4-BE49-F238E27FC236}">
                    <a16:creationId xmlns:a16="http://schemas.microsoft.com/office/drawing/2014/main" id="{A780FA6B-F004-F20A-FF7B-AE408982E385}"/>
                  </a:ext>
                </a:extLst>
              </p:cNvPr>
              <p:cNvSpPr txBox="1"/>
              <p:nvPr/>
            </p:nvSpPr>
            <p:spPr>
              <a:xfrm>
                <a:off x="6448590" y="5282837"/>
                <a:ext cx="253706" cy="184666"/>
              </a:xfrm>
              <a:prstGeom prst="rect">
                <a:avLst/>
              </a:prstGeom>
              <a:noFill/>
            </p:spPr>
            <p:txBody>
              <a:bodyPr wrap="square" lIns="0" tIns="0" rIns="0" bIns="0" rtlCol="0">
                <a:spAutoFit/>
              </a:bodyPr>
              <a:lstStyle/>
              <a:p>
                <a:pPr algn="r"/>
                <a:r>
                  <a:rPr lang="de-DE" sz="1200"/>
                  <a:t>0.0</a:t>
                </a:r>
              </a:p>
            </p:txBody>
          </p:sp>
        </p:grpSp>
      </p:grpSp>
      <p:grpSp>
        <p:nvGrpSpPr>
          <p:cNvPr id="4" name="Gruppieren 3">
            <a:extLst>
              <a:ext uri="{FF2B5EF4-FFF2-40B4-BE49-F238E27FC236}">
                <a16:creationId xmlns:a16="http://schemas.microsoft.com/office/drawing/2014/main" id="{E35A20EF-2FBF-D944-265E-9AF891840DB0}"/>
              </a:ext>
            </a:extLst>
          </p:cNvPr>
          <p:cNvGrpSpPr/>
          <p:nvPr/>
        </p:nvGrpSpPr>
        <p:grpSpPr>
          <a:xfrm>
            <a:off x="414074" y="1546132"/>
            <a:ext cx="4717582" cy="4416771"/>
            <a:chOff x="414074" y="1546132"/>
            <a:chExt cx="4717582" cy="4416771"/>
          </a:xfrm>
        </p:grpSpPr>
        <p:graphicFrame>
          <p:nvGraphicFramePr>
            <p:cNvPr id="5" name="Diagramm 4">
              <a:extLst>
                <a:ext uri="{FF2B5EF4-FFF2-40B4-BE49-F238E27FC236}">
                  <a16:creationId xmlns:a16="http://schemas.microsoft.com/office/drawing/2014/main" id="{5120AC29-F289-92DF-FE9A-77242A1DB89B}"/>
                </a:ext>
              </a:extLst>
            </p:cNvPr>
            <p:cNvGraphicFramePr/>
            <p:nvPr>
              <p:extLst>
                <p:ext uri="{D42A27DB-BD31-4B8C-83A1-F6EECF244321}">
                  <p14:modId xmlns:p14="http://schemas.microsoft.com/office/powerpoint/2010/main" val="745649980"/>
                </p:ext>
              </p:extLst>
            </p:nvPr>
          </p:nvGraphicFramePr>
          <p:xfrm>
            <a:off x="414074" y="1546132"/>
            <a:ext cx="4709962" cy="4416771"/>
          </p:xfrm>
          <a:graphic>
            <a:graphicData uri="http://schemas.openxmlformats.org/drawingml/2006/chart">
              <c:chart xmlns:c="http://schemas.openxmlformats.org/drawingml/2006/chart" xmlns:r="http://schemas.openxmlformats.org/officeDocument/2006/relationships" r:id="rId3"/>
            </a:graphicData>
          </a:graphic>
        </p:graphicFrame>
        <p:grpSp>
          <p:nvGrpSpPr>
            <p:cNvPr id="15" name="Gruppieren 14">
              <a:extLst>
                <a:ext uri="{FF2B5EF4-FFF2-40B4-BE49-F238E27FC236}">
                  <a16:creationId xmlns:a16="http://schemas.microsoft.com/office/drawing/2014/main" id="{4C6967C7-D08D-F2A1-DE3B-BB339888D47E}"/>
                </a:ext>
              </a:extLst>
            </p:cNvPr>
            <p:cNvGrpSpPr/>
            <p:nvPr/>
          </p:nvGrpSpPr>
          <p:grpSpPr>
            <a:xfrm>
              <a:off x="4519613" y="2955083"/>
              <a:ext cx="76200" cy="76200"/>
              <a:chOff x="5724525" y="2524125"/>
              <a:chExt cx="76200" cy="76200"/>
            </a:xfrm>
          </p:grpSpPr>
          <p:cxnSp>
            <p:nvCxnSpPr>
              <p:cNvPr id="9" name="Gerader Verbinder 8">
                <a:extLst>
                  <a:ext uri="{FF2B5EF4-FFF2-40B4-BE49-F238E27FC236}">
                    <a16:creationId xmlns:a16="http://schemas.microsoft.com/office/drawing/2014/main" id="{2D3E2E4A-E3C7-BA91-DAD1-5F4D17E88FC7}"/>
                  </a:ext>
                </a:extLst>
              </p:cNvPr>
              <p:cNvCxnSpPr>
                <a:cxnSpLocks/>
              </p:cNvCxnSpPr>
              <p:nvPr/>
            </p:nvCxnSpPr>
            <p:spPr>
              <a:xfrm>
                <a:off x="5762625" y="2524125"/>
                <a:ext cx="0" cy="7620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14" name="Gerader Verbinder 13">
                <a:extLst>
                  <a:ext uri="{FF2B5EF4-FFF2-40B4-BE49-F238E27FC236}">
                    <a16:creationId xmlns:a16="http://schemas.microsoft.com/office/drawing/2014/main" id="{C4D4B895-3730-E946-9F46-081B964A0C48}"/>
                  </a:ext>
                </a:extLst>
              </p:cNvPr>
              <p:cNvCxnSpPr>
                <a:cxnSpLocks/>
              </p:cNvCxnSpPr>
              <p:nvPr/>
            </p:nvCxnSpPr>
            <p:spPr>
              <a:xfrm rot="16200000">
                <a:off x="5762625" y="2524126"/>
                <a:ext cx="0" cy="76200"/>
              </a:xfrm>
              <a:prstGeom prst="line">
                <a:avLst/>
              </a:prstGeom>
              <a:ln w="12700"/>
            </p:spPr>
            <p:style>
              <a:lnRef idx="1">
                <a:schemeClr val="accent2"/>
              </a:lnRef>
              <a:fillRef idx="0">
                <a:schemeClr val="accent2"/>
              </a:fillRef>
              <a:effectRef idx="0">
                <a:schemeClr val="accent2"/>
              </a:effectRef>
              <a:fontRef idx="minor">
                <a:schemeClr val="tx1"/>
              </a:fontRef>
            </p:style>
          </p:cxnSp>
        </p:grpSp>
        <p:grpSp>
          <p:nvGrpSpPr>
            <p:cNvPr id="16" name="Gruppieren 15">
              <a:extLst>
                <a:ext uri="{FF2B5EF4-FFF2-40B4-BE49-F238E27FC236}">
                  <a16:creationId xmlns:a16="http://schemas.microsoft.com/office/drawing/2014/main" id="{AB6C8A6F-2A4C-7122-EC39-C68580F93127}"/>
                </a:ext>
              </a:extLst>
            </p:cNvPr>
            <p:cNvGrpSpPr/>
            <p:nvPr/>
          </p:nvGrpSpPr>
          <p:grpSpPr>
            <a:xfrm>
              <a:off x="4236244" y="2955083"/>
              <a:ext cx="76200" cy="76200"/>
              <a:chOff x="5724525" y="2524125"/>
              <a:chExt cx="76200" cy="76200"/>
            </a:xfrm>
          </p:grpSpPr>
          <p:cxnSp>
            <p:nvCxnSpPr>
              <p:cNvPr id="17" name="Gerader Verbinder 16">
                <a:extLst>
                  <a:ext uri="{FF2B5EF4-FFF2-40B4-BE49-F238E27FC236}">
                    <a16:creationId xmlns:a16="http://schemas.microsoft.com/office/drawing/2014/main" id="{302CBFE0-891E-22A0-11D6-978A4CE2DF26}"/>
                  </a:ext>
                </a:extLst>
              </p:cNvPr>
              <p:cNvCxnSpPr>
                <a:cxnSpLocks/>
              </p:cNvCxnSpPr>
              <p:nvPr/>
            </p:nvCxnSpPr>
            <p:spPr>
              <a:xfrm>
                <a:off x="5762625" y="2524125"/>
                <a:ext cx="0" cy="7620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18" name="Gerader Verbinder 17">
                <a:extLst>
                  <a:ext uri="{FF2B5EF4-FFF2-40B4-BE49-F238E27FC236}">
                    <a16:creationId xmlns:a16="http://schemas.microsoft.com/office/drawing/2014/main" id="{186E6AC9-E3EC-E041-A2D8-90598C798041}"/>
                  </a:ext>
                </a:extLst>
              </p:cNvPr>
              <p:cNvCxnSpPr>
                <a:cxnSpLocks/>
              </p:cNvCxnSpPr>
              <p:nvPr/>
            </p:nvCxnSpPr>
            <p:spPr>
              <a:xfrm rot="16200000">
                <a:off x="5762625" y="2524126"/>
                <a:ext cx="0" cy="76200"/>
              </a:xfrm>
              <a:prstGeom prst="line">
                <a:avLst/>
              </a:prstGeom>
              <a:ln w="12700"/>
            </p:spPr>
            <p:style>
              <a:lnRef idx="1">
                <a:schemeClr val="accent2"/>
              </a:lnRef>
              <a:fillRef idx="0">
                <a:schemeClr val="accent2"/>
              </a:fillRef>
              <a:effectRef idx="0">
                <a:schemeClr val="accent2"/>
              </a:effectRef>
              <a:fontRef idx="minor">
                <a:schemeClr val="tx1"/>
              </a:fontRef>
            </p:style>
          </p:cxnSp>
        </p:grpSp>
        <p:grpSp>
          <p:nvGrpSpPr>
            <p:cNvPr id="19" name="Gruppieren 18">
              <a:extLst>
                <a:ext uri="{FF2B5EF4-FFF2-40B4-BE49-F238E27FC236}">
                  <a16:creationId xmlns:a16="http://schemas.microsoft.com/office/drawing/2014/main" id="{9B4C0C1B-5907-2827-CA99-2AA695909638}"/>
                </a:ext>
              </a:extLst>
            </p:cNvPr>
            <p:cNvGrpSpPr/>
            <p:nvPr/>
          </p:nvGrpSpPr>
          <p:grpSpPr>
            <a:xfrm>
              <a:off x="4195371" y="2955083"/>
              <a:ext cx="76200" cy="76200"/>
              <a:chOff x="5724525" y="2524125"/>
              <a:chExt cx="76200" cy="76200"/>
            </a:xfrm>
          </p:grpSpPr>
          <p:cxnSp>
            <p:nvCxnSpPr>
              <p:cNvPr id="20" name="Gerader Verbinder 19">
                <a:extLst>
                  <a:ext uri="{FF2B5EF4-FFF2-40B4-BE49-F238E27FC236}">
                    <a16:creationId xmlns:a16="http://schemas.microsoft.com/office/drawing/2014/main" id="{C1B77A1B-98B5-79F0-A596-AA24719A5ACF}"/>
                  </a:ext>
                </a:extLst>
              </p:cNvPr>
              <p:cNvCxnSpPr>
                <a:cxnSpLocks/>
              </p:cNvCxnSpPr>
              <p:nvPr/>
            </p:nvCxnSpPr>
            <p:spPr>
              <a:xfrm>
                <a:off x="5762625" y="2524125"/>
                <a:ext cx="0" cy="7620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21" name="Gerader Verbinder 20">
                <a:extLst>
                  <a:ext uri="{FF2B5EF4-FFF2-40B4-BE49-F238E27FC236}">
                    <a16:creationId xmlns:a16="http://schemas.microsoft.com/office/drawing/2014/main" id="{C10BE314-8FE1-4084-F409-66487325EB74}"/>
                  </a:ext>
                </a:extLst>
              </p:cNvPr>
              <p:cNvCxnSpPr>
                <a:cxnSpLocks/>
              </p:cNvCxnSpPr>
              <p:nvPr/>
            </p:nvCxnSpPr>
            <p:spPr>
              <a:xfrm rot="16200000">
                <a:off x="5762625" y="2524126"/>
                <a:ext cx="0" cy="76200"/>
              </a:xfrm>
              <a:prstGeom prst="line">
                <a:avLst/>
              </a:prstGeom>
              <a:ln w="12700"/>
            </p:spPr>
            <p:style>
              <a:lnRef idx="1">
                <a:schemeClr val="accent2"/>
              </a:lnRef>
              <a:fillRef idx="0">
                <a:schemeClr val="accent2"/>
              </a:fillRef>
              <a:effectRef idx="0">
                <a:schemeClr val="accent2"/>
              </a:effectRef>
              <a:fontRef idx="minor">
                <a:schemeClr val="tx1"/>
              </a:fontRef>
            </p:style>
          </p:cxnSp>
        </p:grpSp>
        <p:grpSp>
          <p:nvGrpSpPr>
            <p:cNvPr id="22" name="Gruppieren 21">
              <a:extLst>
                <a:ext uri="{FF2B5EF4-FFF2-40B4-BE49-F238E27FC236}">
                  <a16:creationId xmlns:a16="http://schemas.microsoft.com/office/drawing/2014/main" id="{87C0E066-5340-837C-4CBE-90DD00855EA7}"/>
                </a:ext>
              </a:extLst>
            </p:cNvPr>
            <p:cNvGrpSpPr/>
            <p:nvPr/>
          </p:nvGrpSpPr>
          <p:grpSpPr>
            <a:xfrm>
              <a:off x="4078298" y="2955083"/>
              <a:ext cx="76200" cy="76200"/>
              <a:chOff x="5724525" y="2524125"/>
              <a:chExt cx="76200" cy="76200"/>
            </a:xfrm>
          </p:grpSpPr>
          <p:cxnSp>
            <p:nvCxnSpPr>
              <p:cNvPr id="23" name="Gerader Verbinder 22">
                <a:extLst>
                  <a:ext uri="{FF2B5EF4-FFF2-40B4-BE49-F238E27FC236}">
                    <a16:creationId xmlns:a16="http://schemas.microsoft.com/office/drawing/2014/main" id="{2661F14C-DD38-12BE-982E-B400C8C6DA9B}"/>
                  </a:ext>
                </a:extLst>
              </p:cNvPr>
              <p:cNvCxnSpPr>
                <a:cxnSpLocks/>
              </p:cNvCxnSpPr>
              <p:nvPr/>
            </p:nvCxnSpPr>
            <p:spPr>
              <a:xfrm>
                <a:off x="5762625" y="2524125"/>
                <a:ext cx="0" cy="7620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24" name="Gerader Verbinder 23">
                <a:extLst>
                  <a:ext uri="{FF2B5EF4-FFF2-40B4-BE49-F238E27FC236}">
                    <a16:creationId xmlns:a16="http://schemas.microsoft.com/office/drawing/2014/main" id="{7FB718BA-D5DC-B7F6-9CB3-A3DF7EB4E87A}"/>
                  </a:ext>
                </a:extLst>
              </p:cNvPr>
              <p:cNvCxnSpPr>
                <a:cxnSpLocks/>
              </p:cNvCxnSpPr>
              <p:nvPr/>
            </p:nvCxnSpPr>
            <p:spPr>
              <a:xfrm rot="16200000">
                <a:off x="5762625" y="2524126"/>
                <a:ext cx="0" cy="76200"/>
              </a:xfrm>
              <a:prstGeom prst="line">
                <a:avLst/>
              </a:prstGeom>
              <a:ln w="12700"/>
            </p:spPr>
            <p:style>
              <a:lnRef idx="1">
                <a:schemeClr val="accent2"/>
              </a:lnRef>
              <a:fillRef idx="0">
                <a:schemeClr val="accent2"/>
              </a:fillRef>
              <a:effectRef idx="0">
                <a:schemeClr val="accent2"/>
              </a:effectRef>
              <a:fontRef idx="minor">
                <a:schemeClr val="tx1"/>
              </a:fontRef>
            </p:style>
          </p:cxnSp>
        </p:grpSp>
        <p:grpSp>
          <p:nvGrpSpPr>
            <p:cNvPr id="25" name="Gruppieren 24">
              <a:extLst>
                <a:ext uri="{FF2B5EF4-FFF2-40B4-BE49-F238E27FC236}">
                  <a16:creationId xmlns:a16="http://schemas.microsoft.com/office/drawing/2014/main" id="{54107603-9D68-3A81-8F36-3B19A7E0B37E}"/>
                </a:ext>
              </a:extLst>
            </p:cNvPr>
            <p:cNvGrpSpPr/>
            <p:nvPr/>
          </p:nvGrpSpPr>
          <p:grpSpPr>
            <a:xfrm>
              <a:off x="4056867" y="2407396"/>
              <a:ext cx="76200" cy="76200"/>
              <a:chOff x="5724525" y="2524125"/>
              <a:chExt cx="76200" cy="76200"/>
            </a:xfrm>
          </p:grpSpPr>
          <p:cxnSp>
            <p:nvCxnSpPr>
              <p:cNvPr id="26" name="Gerader Verbinder 25">
                <a:extLst>
                  <a:ext uri="{FF2B5EF4-FFF2-40B4-BE49-F238E27FC236}">
                    <a16:creationId xmlns:a16="http://schemas.microsoft.com/office/drawing/2014/main" id="{7EBED3BF-BE24-0FCD-3D65-A62D33295D60}"/>
                  </a:ext>
                </a:extLst>
              </p:cNvPr>
              <p:cNvCxnSpPr>
                <a:cxnSpLocks/>
              </p:cNvCxnSpPr>
              <p:nvPr/>
            </p:nvCxnSpPr>
            <p:spPr>
              <a:xfrm>
                <a:off x="5762625" y="2524125"/>
                <a:ext cx="0" cy="7620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27" name="Gerader Verbinder 26">
                <a:extLst>
                  <a:ext uri="{FF2B5EF4-FFF2-40B4-BE49-F238E27FC236}">
                    <a16:creationId xmlns:a16="http://schemas.microsoft.com/office/drawing/2014/main" id="{C9B2715C-2B1D-8B26-A1DF-C637B06F93EB}"/>
                  </a:ext>
                </a:extLst>
              </p:cNvPr>
              <p:cNvCxnSpPr>
                <a:cxnSpLocks/>
              </p:cNvCxnSpPr>
              <p:nvPr/>
            </p:nvCxnSpPr>
            <p:spPr>
              <a:xfrm rot="16200000">
                <a:off x="5762625" y="2524126"/>
                <a:ext cx="0" cy="76200"/>
              </a:xfrm>
              <a:prstGeom prst="line">
                <a:avLst/>
              </a:prstGeom>
              <a:ln w="12700"/>
            </p:spPr>
            <p:style>
              <a:lnRef idx="1">
                <a:schemeClr val="accent2"/>
              </a:lnRef>
              <a:fillRef idx="0">
                <a:schemeClr val="accent2"/>
              </a:fillRef>
              <a:effectRef idx="0">
                <a:schemeClr val="accent2"/>
              </a:effectRef>
              <a:fontRef idx="minor">
                <a:schemeClr val="tx1"/>
              </a:fontRef>
            </p:style>
          </p:cxnSp>
        </p:grpSp>
        <p:grpSp>
          <p:nvGrpSpPr>
            <p:cNvPr id="28" name="Gruppieren 27">
              <a:extLst>
                <a:ext uri="{FF2B5EF4-FFF2-40B4-BE49-F238E27FC236}">
                  <a16:creationId xmlns:a16="http://schemas.microsoft.com/office/drawing/2014/main" id="{357FC00E-5F4C-2C78-9426-D5DF19BAED75}"/>
                </a:ext>
              </a:extLst>
            </p:cNvPr>
            <p:cNvGrpSpPr/>
            <p:nvPr/>
          </p:nvGrpSpPr>
          <p:grpSpPr>
            <a:xfrm>
              <a:off x="4042187" y="2407396"/>
              <a:ext cx="76200" cy="76200"/>
              <a:chOff x="5724525" y="2524125"/>
              <a:chExt cx="76200" cy="76200"/>
            </a:xfrm>
          </p:grpSpPr>
          <p:cxnSp>
            <p:nvCxnSpPr>
              <p:cNvPr id="29" name="Gerader Verbinder 28">
                <a:extLst>
                  <a:ext uri="{FF2B5EF4-FFF2-40B4-BE49-F238E27FC236}">
                    <a16:creationId xmlns:a16="http://schemas.microsoft.com/office/drawing/2014/main" id="{8E4C89E6-4F72-A502-CB37-C52ACDA9F186}"/>
                  </a:ext>
                </a:extLst>
              </p:cNvPr>
              <p:cNvCxnSpPr>
                <a:cxnSpLocks/>
              </p:cNvCxnSpPr>
              <p:nvPr/>
            </p:nvCxnSpPr>
            <p:spPr>
              <a:xfrm>
                <a:off x="5762625" y="2524125"/>
                <a:ext cx="0" cy="7620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30" name="Gerader Verbinder 29">
                <a:extLst>
                  <a:ext uri="{FF2B5EF4-FFF2-40B4-BE49-F238E27FC236}">
                    <a16:creationId xmlns:a16="http://schemas.microsoft.com/office/drawing/2014/main" id="{ADFC1F6D-F63B-2290-CA3B-854A7ADFCFF5}"/>
                  </a:ext>
                </a:extLst>
              </p:cNvPr>
              <p:cNvCxnSpPr>
                <a:cxnSpLocks/>
              </p:cNvCxnSpPr>
              <p:nvPr/>
            </p:nvCxnSpPr>
            <p:spPr>
              <a:xfrm rot="16200000">
                <a:off x="5762625" y="2524126"/>
                <a:ext cx="0" cy="76200"/>
              </a:xfrm>
              <a:prstGeom prst="line">
                <a:avLst/>
              </a:prstGeom>
              <a:ln w="12700"/>
            </p:spPr>
            <p:style>
              <a:lnRef idx="1">
                <a:schemeClr val="accent2"/>
              </a:lnRef>
              <a:fillRef idx="0">
                <a:schemeClr val="accent2"/>
              </a:fillRef>
              <a:effectRef idx="0">
                <a:schemeClr val="accent2"/>
              </a:effectRef>
              <a:fontRef idx="minor">
                <a:schemeClr val="tx1"/>
              </a:fontRef>
            </p:style>
          </p:cxnSp>
        </p:grpSp>
        <p:grpSp>
          <p:nvGrpSpPr>
            <p:cNvPr id="31" name="Gruppieren 30">
              <a:extLst>
                <a:ext uri="{FF2B5EF4-FFF2-40B4-BE49-F238E27FC236}">
                  <a16:creationId xmlns:a16="http://schemas.microsoft.com/office/drawing/2014/main" id="{AFAE14B5-AC62-18FB-3E88-62D7D8C87D65}"/>
                </a:ext>
              </a:extLst>
            </p:cNvPr>
            <p:cNvGrpSpPr/>
            <p:nvPr/>
          </p:nvGrpSpPr>
          <p:grpSpPr>
            <a:xfrm>
              <a:off x="4029888" y="2407396"/>
              <a:ext cx="76200" cy="76200"/>
              <a:chOff x="5724525" y="2524125"/>
              <a:chExt cx="76200" cy="76200"/>
            </a:xfrm>
          </p:grpSpPr>
          <p:cxnSp>
            <p:nvCxnSpPr>
              <p:cNvPr id="32" name="Gerader Verbinder 31">
                <a:extLst>
                  <a:ext uri="{FF2B5EF4-FFF2-40B4-BE49-F238E27FC236}">
                    <a16:creationId xmlns:a16="http://schemas.microsoft.com/office/drawing/2014/main" id="{1A687F9B-D906-E82C-B484-58F3C84C74A3}"/>
                  </a:ext>
                </a:extLst>
              </p:cNvPr>
              <p:cNvCxnSpPr>
                <a:cxnSpLocks/>
              </p:cNvCxnSpPr>
              <p:nvPr/>
            </p:nvCxnSpPr>
            <p:spPr>
              <a:xfrm>
                <a:off x="5762625" y="2524125"/>
                <a:ext cx="0" cy="7620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33" name="Gerader Verbinder 32">
                <a:extLst>
                  <a:ext uri="{FF2B5EF4-FFF2-40B4-BE49-F238E27FC236}">
                    <a16:creationId xmlns:a16="http://schemas.microsoft.com/office/drawing/2014/main" id="{390B500C-73A2-24F8-65EF-60ED980898B8}"/>
                  </a:ext>
                </a:extLst>
              </p:cNvPr>
              <p:cNvCxnSpPr>
                <a:cxnSpLocks/>
              </p:cNvCxnSpPr>
              <p:nvPr/>
            </p:nvCxnSpPr>
            <p:spPr>
              <a:xfrm rot="16200000">
                <a:off x="5762625" y="2524126"/>
                <a:ext cx="0" cy="76200"/>
              </a:xfrm>
              <a:prstGeom prst="line">
                <a:avLst/>
              </a:prstGeom>
              <a:ln w="12700"/>
            </p:spPr>
            <p:style>
              <a:lnRef idx="1">
                <a:schemeClr val="accent2"/>
              </a:lnRef>
              <a:fillRef idx="0">
                <a:schemeClr val="accent2"/>
              </a:fillRef>
              <a:effectRef idx="0">
                <a:schemeClr val="accent2"/>
              </a:effectRef>
              <a:fontRef idx="minor">
                <a:schemeClr val="tx1"/>
              </a:fontRef>
            </p:style>
          </p:cxnSp>
        </p:grpSp>
        <p:grpSp>
          <p:nvGrpSpPr>
            <p:cNvPr id="34" name="Gruppieren 33">
              <a:extLst>
                <a:ext uri="{FF2B5EF4-FFF2-40B4-BE49-F238E27FC236}">
                  <a16:creationId xmlns:a16="http://schemas.microsoft.com/office/drawing/2014/main" id="{B34A73CB-D6D3-9488-2A9C-9A2485B41EBA}"/>
                </a:ext>
              </a:extLst>
            </p:cNvPr>
            <p:cNvGrpSpPr/>
            <p:nvPr/>
          </p:nvGrpSpPr>
          <p:grpSpPr>
            <a:xfrm>
              <a:off x="4015405" y="2407396"/>
              <a:ext cx="76200" cy="76200"/>
              <a:chOff x="5724525" y="2524125"/>
              <a:chExt cx="76200" cy="76200"/>
            </a:xfrm>
          </p:grpSpPr>
          <p:cxnSp>
            <p:nvCxnSpPr>
              <p:cNvPr id="35" name="Gerader Verbinder 34">
                <a:extLst>
                  <a:ext uri="{FF2B5EF4-FFF2-40B4-BE49-F238E27FC236}">
                    <a16:creationId xmlns:a16="http://schemas.microsoft.com/office/drawing/2014/main" id="{08D0D6BB-8E9D-CBE7-1478-41B273E47813}"/>
                  </a:ext>
                </a:extLst>
              </p:cNvPr>
              <p:cNvCxnSpPr>
                <a:cxnSpLocks/>
              </p:cNvCxnSpPr>
              <p:nvPr/>
            </p:nvCxnSpPr>
            <p:spPr>
              <a:xfrm>
                <a:off x="5762625" y="2524125"/>
                <a:ext cx="0" cy="7620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36" name="Gerader Verbinder 35">
                <a:extLst>
                  <a:ext uri="{FF2B5EF4-FFF2-40B4-BE49-F238E27FC236}">
                    <a16:creationId xmlns:a16="http://schemas.microsoft.com/office/drawing/2014/main" id="{8C94FCAD-60D7-FCEC-F362-C591453B644E}"/>
                  </a:ext>
                </a:extLst>
              </p:cNvPr>
              <p:cNvCxnSpPr>
                <a:cxnSpLocks/>
              </p:cNvCxnSpPr>
              <p:nvPr/>
            </p:nvCxnSpPr>
            <p:spPr>
              <a:xfrm rot="16200000">
                <a:off x="5762625" y="2524126"/>
                <a:ext cx="0" cy="76200"/>
              </a:xfrm>
              <a:prstGeom prst="line">
                <a:avLst/>
              </a:prstGeom>
              <a:ln w="12700"/>
            </p:spPr>
            <p:style>
              <a:lnRef idx="1">
                <a:schemeClr val="accent2"/>
              </a:lnRef>
              <a:fillRef idx="0">
                <a:schemeClr val="accent2"/>
              </a:fillRef>
              <a:effectRef idx="0">
                <a:schemeClr val="accent2"/>
              </a:effectRef>
              <a:fontRef idx="minor">
                <a:schemeClr val="tx1"/>
              </a:fontRef>
            </p:style>
          </p:cxnSp>
        </p:grpSp>
        <p:grpSp>
          <p:nvGrpSpPr>
            <p:cNvPr id="37" name="Gruppieren 36">
              <a:extLst>
                <a:ext uri="{FF2B5EF4-FFF2-40B4-BE49-F238E27FC236}">
                  <a16:creationId xmlns:a16="http://schemas.microsoft.com/office/drawing/2014/main" id="{1064D0CF-A128-58B7-5C71-9CA8D1341F25}"/>
                </a:ext>
              </a:extLst>
            </p:cNvPr>
            <p:cNvGrpSpPr/>
            <p:nvPr/>
          </p:nvGrpSpPr>
          <p:grpSpPr>
            <a:xfrm>
              <a:off x="4000725" y="2407396"/>
              <a:ext cx="76200" cy="76200"/>
              <a:chOff x="5724525" y="2524125"/>
              <a:chExt cx="76200" cy="76200"/>
            </a:xfrm>
          </p:grpSpPr>
          <p:cxnSp>
            <p:nvCxnSpPr>
              <p:cNvPr id="38" name="Gerader Verbinder 37">
                <a:extLst>
                  <a:ext uri="{FF2B5EF4-FFF2-40B4-BE49-F238E27FC236}">
                    <a16:creationId xmlns:a16="http://schemas.microsoft.com/office/drawing/2014/main" id="{81EDF56E-3BB6-F34F-356A-E501F136497C}"/>
                  </a:ext>
                </a:extLst>
              </p:cNvPr>
              <p:cNvCxnSpPr>
                <a:cxnSpLocks/>
              </p:cNvCxnSpPr>
              <p:nvPr/>
            </p:nvCxnSpPr>
            <p:spPr>
              <a:xfrm>
                <a:off x="5762625" y="2524125"/>
                <a:ext cx="0" cy="7620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39" name="Gerader Verbinder 38">
                <a:extLst>
                  <a:ext uri="{FF2B5EF4-FFF2-40B4-BE49-F238E27FC236}">
                    <a16:creationId xmlns:a16="http://schemas.microsoft.com/office/drawing/2014/main" id="{AE339065-F317-7F99-BF36-B0E4C4D2053A}"/>
                  </a:ext>
                </a:extLst>
              </p:cNvPr>
              <p:cNvCxnSpPr>
                <a:cxnSpLocks/>
              </p:cNvCxnSpPr>
              <p:nvPr/>
            </p:nvCxnSpPr>
            <p:spPr>
              <a:xfrm rot="16200000">
                <a:off x="5762625" y="2524126"/>
                <a:ext cx="0" cy="76200"/>
              </a:xfrm>
              <a:prstGeom prst="line">
                <a:avLst/>
              </a:prstGeom>
              <a:ln w="12700"/>
            </p:spPr>
            <p:style>
              <a:lnRef idx="1">
                <a:schemeClr val="accent2"/>
              </a:lnRef>
              <a:fillRef idx="0">
                <a:schemeClr val="accent2"/>
              </a:fillRef>
              <a:effectRef idx="0">
                <a:schemeClr val="accent2"/>
              </a:effectRef>
              <a:fontRef idx="minor">
                <a:schemeClr val="tx1"/>
              </a:fontRef>
            </p:style>
          </p:cxnSp>
        </p:grpSp>
        <p:grpSp>
          <p:nvGrpSpPr>
            <p:cNvPr id="40" name="Gruppieren 39">
              <a:extLst>
                <a:ext uri="{FF2B5EF4-FFF2-40B4-BE49-F238E27FC236}">
                  <a16:creationId xmlns:a16="http://schemas.microsoft.com/office/drawing/2014/main" id="{C4EF3921-3CE7-E710-577F-0C2F92004B93}"/>
                </a:ext>
              </a:extLst>
            </p:cNvPr>
            <p:cNvGrpSpPr/>
            <p:nvPr/>
          </p:nvGrpSpPr>
          <p:grpSpPr>
            <a:xfrm>
              <a:off x="3985653" y="2407396"/>
              <a:ext cx="76200" cy="76200"/>
              <a:chOff x="5724525" y="2524125"/>
              <a:chExt cx="76200" cy="76200"/>
            </a:xfrm>
          </p:grpSpPr>
          <p:cxnSp>
            <p:nvCxnSpPr>
              <p:cNvPr id="41" name="Gerader Verbinder 40">
                <a:extLst>
                  <a:ext uri="{FF2B5EF4-FFF2-40B4-BE49-F238E27FC236}">
                    <a16:creationId xmlns:a16="http://schemas.microsoft.com/office/drawing/2014/main" id="{A30EC22D-EEB7-E14F-9C94-12BA64F8586D}"/>
                  </a:ext>
                </a:extLst>
              </p:cNvPr>
              <p:cNvCxnSpPr>
                <a:cxnSpLocks/>
              </p:cNvCxnSpPr>
              <p:nvPr/>
            </p:nvCxnSpPr>
            <p:spPr>
              <a:xfrm>
                <a:off x="5762625" y="2524125"/>
                <a:ext cx="0" cy="7620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2" name="Gerader Verbinder 41">
                <a:extLst>
                  <a:ext uri="{FF2B5EF4-FFF2-40B4-BE49-F238E27FC236}">
                    <a16:creationId xmlns:a16="http://schemas.microsoft.com/office/drawing/2014/main" id="{D8D89EA1-CC39-2F51-B6A9-C802263513BA}"/>
                  </a:ext>
                </a:extLst>
              </p:cNvPr>
              <p:cNvCxnSpPr>
                <a:cxnSpLocks/>
              </p:cNvCxnSpPr>
              <p:nvPr/>
            </p:nvCxnSpPr>
            <p:spPr>
              <a:xfrm rot="16200000">
                <a:off x="5762625" y="2524126"/>
                <a:ext cx="0" cy="76200"/>
              </a:xfrm>
              <a:prstGeom prst="line">
                <a:avLst/>
              </a:prstGeom>
              <a:ln w="12700"/>
            </p:spPr>
            <p:style>
              <a:lnRef idx="1">
                <a:schemeClr val="accent2"/>
              </a:lnRef>
              <a:fillRef idx="0">
                <a:schemeClr val="accent2"/>
              </a:fillRef>
              <a:effectRef idx="0">
                <a:schemeClr val="accent2"/>
              </a:effectRef>
              <a:fontRef idx="minor">
                <a:schemeClr val="tx1"/>
              </a:fontRef>
            </p:style>
          </p:cxnSp>
        </p:grpSp>
        <p:grpSp>
          <p:nvGrpSpPr>
            <p:cNvPr id="43" name="Gruppieren 42">
              <a:extLst>
                <a:ext uri="{FF2B5EF4-FFF2-40B4-BE49-F238E27FC236}">
                  <a16:creationId xmlns:a16="http://schemas.microsoft.com/office/drawing/2014/main" id="{F22EE105-3AE1-6217-6028-6C83C4D0302D}"/>
                </a:ext>
              </a:extLst>
            </p:cNvPr>
            <p:cNvGrpSpPr/>
            <p:nvPr/>
          </p:nvGrpSpPr>
          <p:grpSpPr>
            <a:xfrm>
              <a:off x="3969965" y="2407395"/>
              <a:ext cx="76200" cy="76200"/>
              <a:chOff x="5724525" y="2524125"/>
              <a:chExt cx="76200" cy="76200"/>
            </a:xfrm>
          </p:grpSpPr>
          <p:cxnSp>
            <p:nvCxnSpPr>
              <p:cNvPr id="44" name="Gerader Verbinder 43">
                <a:extLst>
                  <a:ext uri="{FF2B5EF4-FFF2-40B4-BE49-F238E27FC236}">
                    <a16:creationId xmlns:a16="http://schemas.microsoft.com/office/drawing/2014/main" id="{7CCA1252-583C-81D5-87A9-4BEA377C0B92}"/>
                  </a:ext>
                </a:extLst>
              </p:cNvPr>
              <p:cNvCxnSpPr>
                <a:cxnSpLocks/>
              </p:cNvCxnSpPr>
              <p:nvPr/>
            </p:nvCxnSpPr>
            <p:spPr>
              <a:xfrm>
                <a:off x="5762625" y="2524125"/>
                <a:ext cx="0" cy="7620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5" name="Gerader Verbinder 44">
                <a:extLst>
                  <a:ext uri="{FF2B5EF4-FFF2-40B4-BE49-F238E27FC236}">
                    <a16:creationId xmlns:a16="http://schemas.microsoft.com/office/drawing/2014/main" id="{02B0CBDA-BFB5-A7C5-63BF-9F906034864D}"/>
                  </a:ext>
                </a:extLst>
              </p:cNvPr>
              <p:cNvCxnSpPr>
                <a:cxnSpLocks/>
              </p:cNvCxnSpPr>
              <p:nvPr/>
            </p:nvCxnSpPr>
            <p:spPr>
              <a:xfrm rot="16200000">
                <a:off x="5762625" y="2524126"/>
                <a:ext cx="0" cy="76200"/>
              </a:xfrm>
              <a:prstGeom prst="line">
                <a:avLst/>
              </a:prstGeom>
              <a:ln w="12700"/>
            </p:spPr>
            <p:style>
              <a:lnRef idx="1">
                <a:schemeClr val="accent2"/>
              </a:lnRef>
              <a:fillRef idx="0">
                <a:schemeClr val="accent2"/>
              </a:fillRef>
              <a:effectRef idx="0">
                <a:schemeClr val="accent2"/>
              </a:effectRef>
              <a:fontRef idx="minor">
                <a:schemeClr val="tx1"/>
              </a:fontRef>
            </p:style>
          </p:cxnSp>
        </p:grpSp>
        <p:grpSp>
          <p:nvGrpSpPr>
            <p:cNvPr id="46" name="Gruppieren 45">
              <a:extLst>
                <a:ext uri="{FF2B5EF4-FFF2-40B4-BE49-F238E27FC236}">
                  <a16:creationId xmlns:a16="http://schemas.microsoft.com/office/drawing/2014/main" id="{826C2FD1-5216-41D8-5A5A-FBAEF464FA17}"/>
                </a:ext>
              </a:extLst>
            </p:cNvPr>
            <p:cNvGrpSpPr/>
            <p:nvPr/>
          </p:nvGrpSpPr>
          <p:grpSpPr>
            <a:xfrm>
              <a:off x="3956072" y="2404676"/>
              <a:ext cx="76200" cy="76200"/>
              <a:chOff x="5724525" y="2524125"/>
              <a:chExt cx="76200" cy="76200"/>
            </a:xfrm>
          </p:grpSpPr>
          <p:cxnSp>
            <p:nvCxnSpPr>
              <p:cNvPr id="47" name="Gerader Verbinder 46">
                <a:extLst>
                  <a:ext uri="{FF2B5EF4-FFF2-40B4-BE49-F238E27FC236}">
                    <a16:creationId xmlns:a16="http://schemas.microsoft.com/office/drawing/2014/main" id="{A5FE55DF-CE98-EC14-4883-F20550667FFF}"/>
                  </a:ext>
                </a:extLst>
              </p:cNvPr>
              <p:cNvCxnSpPr>
                <a:cxnSpLocks/>
              </p:cNvCxnSpPr>
              <p:nvPr/>
            </p:nvCxnSpPr>
            <p:spPr>
              <a:xfrm>
                <a:off x="5762625" y="2524125"/>
                <a:ext cx="0" cy="7620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8" name="Gerader Verbinder 47">
                <a:extLst>
                  <a:ext uri="{FF2B5EF4-FFF2-40B4-BE49-F238E27FC236}">
                    <a16:creationId xmlns:a16="http://schemas.microsoft.com/office/drawing/2014/main" id="{B7BA9BEE-7139-3A1E-AF54-63163CFAAC50}"/>
                  </a:ext>
                </a:extLst>
              </p:cNvPr>
              <p:cNvCxnSpPr>
                <a:cxnSpLocks/>
              </p:cNvCxnSpPr>
              <p:nvPr/>
            </p:nvCxnSpPr>
            <p:spPr>
              <a:xfrm rot="16200000">
                <a:off x="5762625" y="2524126"/>
                <a:ext cx="0" cy="76200"/>
              </a:xfrm>
              <a:prstGeom prst="line">
                <a:avLst/>
              </a:prstGeom>
              <a:ln w="12700"/>
            </p:spPr>
            <p:style>
              <a:lnRef idx="1">
                <a:schemeClr val="accent2"/>
              </a:lnRef>
              <a:fillRef idx="0">
                <a:schemeClr val="accent2"/>
              </a:fillRef>
              <a:effectRef idx="0">
                <a:schemeClr val="accent2"/>
              </a:effectRef>
              <a:fontRef idx="minor">
                <a:schemeClr val="tx1"/>
              </a:fontRef>
            </p:style>
          </p:cxnSp>
        </p:grpSp>
        <p:grpSp>
          <p:nvGrpSpPr>
            <p:cNvPr id="49" name="Gruppieren 48">
              <a:extLst>
                <a:ext uri="{FF2B5EF4-FFF2-40B4-BE49-F238E27FC236}">
                  <a16:creationId xmlns:a16="http://schemas.microsoft.com/office/drawing/2014/main" id="{B18C8965-B62D-A4F0-D77D-328D041F2C60}"/>
                </a:ext>
              </a:extLst>
            </p:cNvPr>
            <p:cNvGrpSpPr/>
            <p:nvPr/>
          </p:nvGrpSpPr>
          <p:grpSpPr>
            <a:xfrm>
              <a:off x="3339329" y="2147501"/>
              <a:ext cx="76200" cy="76200"/>
              <a:chOff x="5724525" y="2524125"/>
              <a:chExt cx="76200" cy="76200"/>
            </a:xfrm>
          </p:grpSpPr>
          <p:cxnSp>
            <p:nvCxnSpPr>
              <p:cNvPr id="50" name="Gerader Verbinder 49">
                <a:extLst>
                  <a:ext uri="{FF2B5EF4-FFF2-40B4-BE49-F238E27FC236}">
                    <a16:creationId xmlns:a16="http://schemas.microsoft.com/office/drawing/2014/main" id="{2BCF779E-CDB1-0E18-842D-510BA980202B}"/>
                  </a:ext>
                </a:extLst>
              </p:cNvPr>
              <p:cNvCxnSpPr>
                <a:cxnSpLocks/>
              </p:cNvCxnSpPr>
              <p:nvPr/>
            </p:nvCxnSpPr>
            <p:spPr>
              <a:xfrm>
                <a:off x="5762625" y="2524125"/>
                <a:ext cx="0" cy="7620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51" name="Gerader Verbinder 50">
                <a:extLst>
                  <a:ext uri="{FF2B5EF4-FFF2-40B4-BE49-F238E27FC236}">
                    <a16:creationId xmlns:a16="http://schemas.microsoft.com/office/drawing/2014/main" id="{17AECCE0-ADEB-B062-BFB4-50B10A328B21}"/>
                  </a:ext>
                </a:extLst>
              </p:cNvPr>
              <p:cNvCxnSpPr>
                <a:cxnSpLocks/>
              </p:cNvCxnSpPr>
              <p:nvPr/>
            </p:nvCxnSpPr>
            <p:spPr>
              <a:xfrm rot="16200000">
                <a:off x="5762625" y="2524126"/>
                <a:ext cx="0" cy="76200"/>
              </a:xfrm>
              <a:prstGeom prst="line">
                <a:avLst/>
              </a:prstGeom>
              <a:ln w="12700"/>
            </p:spPr>
            <p:style>
              <a:lnRef idx="1">
                <a:schemeClr val="accent2"/>
              </a:lnRef>
              <a:fillRef idx="0">
                <a:schemeClr val="accent2"/>
              </a:fillRef>
              <a:effectRef idx="0">
                <a:schemeClr val="accent2"/>
              </a:effectRef>
              <a:fontRef idx="minor">
                <a:schemeClr val="tx1"/>
              </a:fontRef>
            </p:style>
          </p:cxnSp>
        </p:grpSp>
        <p:grpSp>
          <p:nvGrpSpPr>
            <p:cNvPr id="52" name="Gruppieren 51">
              <a:extLst>
                <a:ext uri="{FF2B5EF4-FFF2-40B4-BE49-F238E27FC236}">
                  <a16:creationId xmlns:a16="http://schemas.microsoft.com/office/drawing/2014/main" id="{D653072C-E95D-5083-6AB9-15DB56E92518}"/>
                </a:ext>
              </a:extLst>
            </p:cNvPr>
            <p:cNvGrpSpPr/>
            <p:nvPr/>
          </p:nvGrpSpPr>
          <p:grpSpPr>
            <a:xfrm>
              <a:off x="1751035" y="1892707"/>
              <a:ext cx="76200" cy="76200"/>
              <a:chOff x="5724525" y="2524125"/>
              <a:chExt cx="76200" cy="76200"/>
            </a:xfrm>
          </p:grpSpPr>
          <p:cxnSp>
            <p:nvCxnSpPr>
              <p:cNvPr id="53" name="Gerader Verbinder 52">
                <a:extLst>
                  <a:ext uri="{FF2B5EF4-FFF2-40B4-BE49-F238E27FC236}">
                    <a16:creationId xmlns:a16="http://schemas.microsoft.com/office/drawing/2014/main" id="{7790459C-C91A-85EF-1C24-0AC5B6D06496}"/>
                  </a:ext>
                </a:extLst>
              </p:cNvPr>
              <p:cNvCxnSpPr>
                <a:cxnSpLocks/>
              </p:cNvCxnSpPr>
              <p:nvPr/>
            </p:nvCxnSpPr>
            <p:spPr>
              <a:xfrm>
                <a:off x="5762625" y="2524125"/>
                <a:ext cx="0" cy="7620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54" name="Gerader Verbinder 53">
                <a:extLst>
                  <a:ext uri="{FF2B5EF4-FFF2-40B4-BE49-F238E27FC236}">
                    <a16:creationId xmlns:a16="http://schemas.microsoft.com/office/drawing/2014/main" id="{E193F196-3144-13B0-BEA7-C88B5FD39C19}"/>
                  </a:ext>
                </a:extLst>
              </p:cNvPr>
              <p:cNvCxnSpPr>
                <a:cxnSpLocks/>
              </p:cNvCxnSpPr>
              <p:nvPr/>
            </p:nvCxnSpPr>
            <p:spPr>
              <a:xfrm rot="16200000">
                <a:off x="5762625" y="2524126"/>
                <a:ext cx="0" cy="76200"/>
              </a:xfrm>
              <a:prstGeom prst="line">
                <a:avLst/>
              </a:prstGeom>
              <a:ln w="12700"/>
            </p:spPr>
            <p:style>
              <a:lnRef idx="1">
                <a:schemeClr val="accent2"/>
              </a:lnRef>
              <a:fillRef idx="0">
                <a:schemeClr val="accent2"/>
              </a:fillRef>
              <a:effectRef idx="0">
                <a:schemeClr val="accent2"/>
              </a:effectRef>
              <a:fontRef idx="minor">
                <a:schemeClr val="tx1"/>
              </a:fontRef>
            </p:style>
          </p:cxnSp>
        </p:grpSp>
        <p:sp>
          <p:nvSpPr>
            <p:cNvPr id="55" name="Textfeld 54">
              <a:extLst>
                <a:ext uri="{FF2B5EF4-FFF2-40B4-BE49-F238E27FC236}">
                  <a16:creationId xmlns:a16="http://schemas.microsoft.com/office/drawing/2014/main" id="{6435A263-FF12-BC93-C10F-64DEB990C2D3}"/>
                </a:ext>
              </a:extLst>
            </p:cNvPr>
            <p:cNvSpPr txBox="1"/>
            <p:nvPr/>
          </p:nvSpPr>
          <p:spPr>
            <a:xfrm>
              <a:off x="2632299" y="4309057"/>
              <a:ext cx="2499357" cy="338554"/>
            </a:xfrm>
            <a:prstGeom prst="rect">
              <a:avLst/>
            </a:prstGeom>
            <a:noFill/>
          </p:spPr>
          <p:txBody>
            <a:bodyPr wrap="square" rtlCol="0">
              <a:spAutoFit/>
            </a:bodyPr>
            <a:lstStyle/>
            <a:p>
              <a:r>
                <a:rPr lang="de-DE" sz="1600"/>
                <a:t>36-month PFS: 79.9%</a:t>
              </a:r>
            </a:p>
          </p:txBody>
        </p:sp>
        <p:grpSp>
          <p:nvGrpSpPr>
            <p:cNvPr id="115" name="Gruppieren 114">
              <a:extLst>
                <a:ext uri="{FF2B5EF4-FFF2-40B4-BE49-F238E27FC236}">
                  <a16:creationId xmlns:a16="http://schemas.microsoft.com/office/drawing/2014/main" id="{352A62A0-398F-EE06-69E3-F7F4623EBBD0}"/>
                </a:ext>
              </a:extLst>
            </p:cNvPr>
            <p:cNvGrpSpPr/>
            <p:nvPr/>
          </p:nvGrpSpPr>
          <p:grpSpPr>
            <a:xfrm>
              <a:off x="679694" y="1647519"/>
              <a:ext cx="296015" cy="3638961"/>
              <a:chOff x="6448590" y="1828542"/>
              <a:chExt cx="296015" cy="3638961"/>
            </a:xfrm>
          </p:grpSpPr>
          <p:sp>
            <p:nvSpPr>
              <p:cNvPr id="116" name="Rechteck 115">
                <a:extLst>
                  <a:ext uri="{FF2B5EF4-FFF2-40B4-BE49-F238E27FC236}">
                    <a16:creationId xmlns:a16="http://schemas.microsoft.com/office/drawing/2014/main" id="{816363E2-88E8-B0CC-D9A0-7FF36651DD35}"/>
                  </a:ext>
                </a:extLst>
              </p:cNvPr>
              <p:cNvSpPr/>
              <p:nvPr/>
            </p:nvSpPr>
            <p:spPr>
              <a:xfrm>
                <a:off x="6448590" y="1842750"/>
                <a:ext cx="296015" cy="3624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7" name="Textfeld 116">
                <a:extLst>
                  <a:ext uri="{FF2B5EF4-FFF2-40B4-BE49-F238E27FC236}">
                    <a16:creationId xmlns:a16="http://schemas.microsoft.com/office/drawing/2014/main" id="{D8DEA2C9-327C-5564-ED39-288F2B92CED4}"/>
                  </a:ext>
                </a:extLst>
              </p:cNvPr>
              <p:cNvSpPr txBox="1"/>
              <p:nvPr/>
            </p:nvSpPr>
            <p:spPr>
              <a:xfrm>
                <a:off x="6448590" y="1828542"/>
                <a:ext cx="253706" cy="184666"/>
              </a:xfrm>
              <a:prstGeom prst="rect">
                <a:avLst/>
              </a:prstGeom>
              <a:noFill/>
            </p:spPr>
            <p:txBody>
              <a:bodyPr wrap="square" lIns="0" tIns="0" rIns="0" bIns="0" rtlCol="0">
                <a:spAutoFit/>
              </a:bodyPr>
              <a:lstStyle/>
              <a:p>
                <a:pPr algn="r"/>
                <a:r>
                  <a:rPr lang="de-DE" sz="1200"/>
                  <a:t>1.0</a:t>
                </a:r>
              </a:p>
            </p:txBody>
          </p:sp>
          <p:sp>
            <p:nvSpPr>
              <p:cNvPr id="118" name="Textfeld 117">
                <a:extLst>
                  <a:ext uri="{FF2B5EF4-FFF2-40B4-BE49-F238E27FC236}">
                    <a16:creationId xmlns:a16="http://schemas.microsoft.com/office/drawing/2014/main" id="{20C9D5A1-E4F1-361E-0A0F-E785EDA0FCFD}"/>
                  </a:ext>
                </a:extLst>
              </p:cNvPr>
              <p:cNvSpPr txBox="1"/>
              <p:nvPr/>
            </p:nvSpPr>
            <p:spPr>
              <a:xfrm>
                <a:off x="6448590" y="2519401"/>
                <a:ext cx="253706" cy="184666"/>
              </a:xfrm>
              <a:prstGeom prst="rect">
                <a:avLst/>
              </a:prstGeom>
              <a:noFill/>
            </p:spPr>
            <p:txBody>
              <a:bodyPr wrap="square" lIns="0" tIns="0" rIns="0" bIns="0" rtlCol="0">
                <a:spAutoFit/>
              </a:bodyPr>
              <a:lstStyle/>
              <a:p>
                <a:pPr algn="r"/>
                <a:r>
                  <a:rPr lang="de-DE" sz="1200"/>
                  <a:t>0.8</a:t>
                </a:r>
              </a:p>
            </p:txBody>
          </p:sp>
          <p:sp>
            <p:nvSpPr>
              <p:cNvPr id="119" name="Textfeld 118">
                <a:extLst>
                  <a:ext uri="{FF2B5EF4-FFF2-40B4-BE49-F238E27FC236}">
                    <a16:creationId xmlns:a16="http://schemas.microsoft.com/office/drawing/2014/main" id="{F48C4DB4-CAC9-3C37-C8A6-371B3077EA05}"/>
                  </a:ext>
                </a:extLst>
              </p:cNvPr>
              <p:cNvSpPr txBox="1"/>
              <p:nvPr/>
            </p:nvSpPr>
            <p:spPr>
              <a:xfrm>
                <a:off x="6448590" y="3210260"/>
                <a:ext cx="253706" cy="184666"/>
              </a:xfrm>
              <a:prstGeom prst="rect">
                <a:avLst/>
              </a:prstGeom>
              <a:noFill/>
            </p:spPr>
            <p:txBody>
              <a:bodyPr wrap="square" lIns="0" tIns="0" rIns="0" bIns="0" rtlCol="0">
                <a:spAutoFit/>
              </a:bodyPr>
              <a:lstStyle/>
              <a:p>
                <a:pPr algn="r"/>
                <a:r>
                  <a:rPr lang="de-DE" sz="1200"/>
                  <a:t>0.6</a:t>
                </a:r>
              </a:p>
            </p:txBody>
          </p:sp>
          <p:sp>
            <p:nvSpPr>
              <p:cNvPr id="120" name="Textfeld 119">
                <a:extLst>
                  <a:ext uri="{FF2B5EF4-FFF2-40B4-BE49-F238E27FC236}">
                    <a16:creationId xmlns:a16="http://schemas.microsoft.com/office/drawing/2014/main" id="{E2DBF7AB-57C7-5AE8-238D-D049A33360B4}"/>
                  </a:ext>
                </a:extLst>
              </p:cNvPr>
              <p:cNvSpPr txBox="1"/>
              <p:nvPr/>
            </p:nvSpPr>
            <p:spPr>
              <a:xfrm>
                <a:off x="6448590" y="3901119"/>
                <a:ext cx="253706" cy="184666"/>
              </a:xfrm>
              <a:prstGeom prst="rect">
                <a:avLst/>
              </a:prstGeom>
              <a:noFill/>
            </p:spPr>
            <p:txBody>
              <a:bodyPr wrap="square" lIns="0" tIns="0" rIns="0" bIns="0" rtlCol="0">
                <a:spAutoFit/>
              </a:bodyPr>
              <a:lstStyle/>
              <a:p>
                <a:pPr algn="r"/>
                <a:r>
                  <a:rPr lang="de-DE" sz="1200"/>
                  <a:t>0.4</a:t>
                </a:r>
              </a:p>
            </p:txBody>
          </p:sp>
          <p:sp>
            <p:nvSpPr>
              <p:cNvPr id="121" name="Textfeld 120">
                <a:extLst>
                  <a:ext uri="{FF2B5EF4-FFF2-40B4-BE49-F238E27FC236}">
                    <a16:creationId xmlns:a16="http://schemas.microsoft.com/office/drawing/2014/main" id="{CEF85F6E-FF90-5EF6-5A64-4DBD15911799}"/>
                  </a:ext>
                </a:extLst>
              </p:cNvPr>
              <p:cNvSpPr txBox="1"/>
              <p:nvPr/>
            </p:nvSpPr>
            <p:spPr>
              <a:xfrm>
                <a:off x="6448590" y="4591978"/>
                <a:ext cx="253706" cy="184666"/>
              </a:xfrm>
              <a:prstGeom prst="rect">
                <a:avLst/>
              </a:prstGeom>
              <a:noFill/>
            </p:spPr>
            <p:txBody>
              <a:bodyPr wrap="square" lIns="0" tIns="0" rIns="0" bIns="0" rtlCol="0">
                <a:spAutoFit/>
              </a:bodyPr>
              <a:lstStyle/>
              <a:p>
                <a:pPr algn="r"/>
                <a:r>
                  <a:rPr lang="de-DE" sz="1200"/>
                  <a:t>0.2</a:t>
                </a:r>
              </a:p>
            </p:txBody>
          </p:sp>
          <p:sp>
            <p:nvSpPr>
              <p:cNvPr id="122" name="Textfeld 121">
                <a:extLst>
                  <a:ext uri="{FF2B5EF4-FFF2-40B4-BE49-F238E27FC236}">
                    <a16:creationId xmlns:a16="http://schemas.microsoft.com/office/drawing/2014/main" id="{B76E33B3-8DDF-CD7E-8DEE-CA50EAB142B5}"/>
                  </a:ext>
                </a:extLst>
              </p:cNvPr>
              <p:cNvSpPr txBox="1"/>
              <p:nvPr/>
            </p:nvSpPr>
            <p:spPr>
              <a:xfrm>
                <a:off x="6448590" y="5282837"/>
                <a:ext cx="253706" cy="184666"/>
              </a:xfrm>
              <a:prstGeom prst="rect">
                <a:avLst/>
              </a:prstGeom>
              <a:noFill/>
            </p:spPr>
            <p:txBody>
              <a:bodyPr wrap="square" lIns="0" tIns="0" rIns="0" bIns="0" rtlCol="0">
                <a:spAutoFit/>
              </a:bodyPr>
              <a:lstStyle/>
              <a:p>
                <a:pPr algn="r"/>
                <a:r>
                  <a:rPr lang="de-DE" sz="1200"/>
                  <a:t>0.0</a:t>
                </a:r>
              </a:p>
            </p:txBody>
          </p:sp>
        </p:grpSp>
      </p:grpSp>
    </p:spTree>
    <p:extLst>
      <p:ext uri="{BB962C8B-B14F-4D97-AF65-F5344CB8AC3E}">
        <p14:creationId xmlns:p14="http://schemas.microsoft.com/office/powerpoint/2010/main" val="20123661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D46FF-E1B2-22FB-2DF9-8E85C94D88E8}"/>
              </a:ext>
            </a:extLst>
          </p:cNvPr>
          <p:cNvSpPr>
            <a:spLocks noGrp="1"/>
          </p:cNvSpPr>
          <p:nvPr>
            <p:ph type="title"/>
          </p:nvPr>
        </p:nvSpPr>
        <p:spPr/>
        <p:txBody>
          <a:bodyPr/>
          <a:lstStyle/>
          <a:p>
            <a:r>
              <a:rPr lang="en-US"/>
              <a:t>Correlation between PFS and genetics</a:t>
            </a:r>
          </a:p>
        </p:txBody>
      </p:sp>
      <p:sp>
        <p:nvSpPr>
          <p:cNvPr id="3" name="Footer Placeholder 2">
            <a:extLst>
              <a:ext uri="{FF2B5EF4-FFF2-40B4-BE49-F238E27FC236}">
                <a16:creationId xmlns:a16="http://schemas.microsoft.com/office/drawing/2014/main" id="{AF72650D-FA0D-51EC-FD36-95A5FC87E6CA}"/>
              </a:ext>
            </a:extLst>
          </p:cNvPr>
          <p:cNvSpPr>
            <a:spLocks noGrp="1"/>
          </p:cNvSpPr>
          <p:nvPr>
            <p:ph type="ftr" sz="quarter" idx="10"/>
          </p:nvPr>
        </p:nvSpPr>
        <p:spPr/>
        <p:txBody>
          <a:bodyPr/>
          <a:lstStyle/>
          <a:p>
            <a:r>
              <a:rPr lang="en-GB" baseline="30000" err="1"/>
              <a:t>a</a:t>
            </a:r>
            <a:r>
              <a:rPr lang="en-GB" err="1"/>
              <a:t>Karyotype</a:t>
            </a:r>
            <a:r>
              <a:rPr lang="en-GB"/>
              <a:t>: 2 patients were not evaluable.</a:t>
            </a:r>
          </a:p>
          <a:p>
            <a:r>
              <a:rPr lang="en-GB" b="1"/>
              <a:t>del, </a:t>
            </a:r>
            <a:r>
              <a:rPr lang="en-GB"/>
              <a:t>deletion; </a:t>
            </a:r>
            <a:r>
              <a:rPr lang="en-GB" b="1"/>
              <a:t>CKT, </a:t>
            </a:r>
            <a:r>
              <a:rPr lang="en-GB"/>
              <a:t>complex karyotype; </a:t>
            </a:r>
            <a:r>
              <a:rPr lang="en-GB" b="1" i="1"/>
              <a:t>IGHV</a:t>
            </a:r>
            <a:r>
              <a:rPr lang="en-GB" b="1"/>
              <a:t>, </a:t>
            </a:r>
            <a:r>
              <a:rPr lang="en-GB"/>
              <a:t>immunoglobulin heavy chain gene</a:t>
            </a:r>
            <a:r>
              <a:rPr lang="en-GB" b="1"/>
              <a:t>; </a:t>
            </a:r>
            <a:r>
              <a:rPr lang="en-GB" b="1" err="1"/>
              <a:t>mo</a:t>
            </a:r>
            <a:r>
              <a:rPr lang="en-GB" b="1"/>
              <a:t>, </a:t>
            </a:r>
            <a:r>
              <a:rPr lang="en-GB"/>
              <a:t>months; </a:t>
            </a:r>
            <a:r>
              <a:rPr lang="en-US" b="1">
                <a:latin typeface="+mj-lt"/>
              </a:rPr>
              <a:t>PFS, </a:t>
            </a:r>
            <a:r>
              <a:rPr lang="en-US">
                <a:latin typeface="+mj-lt"/>
              </a:rPr>
              <a:t>progression-free survival.</a:t>
            </a:r>
            <a:endParaRPr lang="en-GB"/>
          </a:p>
          <a:p>
            <a:r>
              <a:rPr lang="en-GB" b="1"/>
              <a:t>Huber et al, Abstract #343 presented at ASH 2022. </a:t>
            </a:r>
          </a:p>
        </p:txBody>
      </p:sp>
      <p:sp>
        <p:nvSpPr>
          <p:cNvPr id="7" name="TextBox 6">
            <a:extLst>
              <a:ext uri="{FF2B5EF4-FFF2-40B4-BE49-F238E27FC236}">
                <a16:creationId xmlns:a16="http://schemas.microsoft.com/office/drawing/2014/main" id="{3A7FF507-68E9-41A5-F7A5-28A2AD956EDB}"/>
              </a:ext>
            </a:extLst>
          </p:cNvPr>
          <p:cNvSpPr txBox="1"/>
          <p:nvPr/>
        </p:nvSpPr>
        <p:spPr>
          <a:xfrm>
            <a:off x="770021" y="1363656"/>
            <a:ext cx="3461710" cy="369332"/>
          </a:xfrm>
          <a:prstGeom prst="rect">
            <a:avLst/>
          </a:prstGeom>
          <a:noFill/>
        </p:spPr>
        <p:txBody>
          <a:bodyPr wrap="square" rtlCol="0">
            <a:spAutoFit/>
          </a:bodyPr>
          <a:lstStyle/>
          <a:p>
            <a:pPr algn="ctr"/>
            <a:r>
              <a:rPr lang="en-US" b="1"/>
              <a:t>PFS and del(17p)</a:t>
            </a:r>
          </a:p>
        </p:txBody>
      </p:sp>
      <p:sp>
        <p:nvSpPr>
          <p:cNvPr id="8" name="TextBox 7">
            <a:extLst>
              <a:ext uri="{FF2B5EF4-FFF2-40B4-BE49-F238E27FC236}">
                <a16:creationId xmlns:a16="http://schemas.microsoft.com/office/drawing/2014/main" id="{5C1A3270-0DD9-304C-7CAA-2BC381CAD7B2}"/>
              </a:ext>
            </a:extLst>
          </p:cNvPr>
          <p:cNvSpPr txBox="1"/>
          <p:nvPr/>
        </p:nvSpPr>
        <p:spPr>
          <a:xfrm>
            <a:off x="4467802" y="1363656"/>
            <a:ext cx="3588543" cy="369332"/>
          </a:xfrm>
          <a:prstGeom prst="rect">
            <a:avLst/>
          </a:prstGeom>
          <a:noFill/>
        </p:spPr>
        <p:txBody>
          <a:bodyPr wrap="square" rtlCol="0">
            <a:spAutoFit/>
          </a:bodyPr>
          <a:lstStyle/>
          <a:p>
            <a:pPr algn="ctr"/>
            <a:r>
              <a:rPr lang="en-US" b="1"/>
              <a:t>PFS and complex </a:t>
            </a:r>
            <a:r>
              <a:rPr lang="en-US" b="1" err="1"/>
              <a:t>karyotype</a:t>
            </a:r>
            <a:r>
              <a:rPr lang="en-US" b="1" baseline="30000" err="1"/>
              <a:t>a</a:t>
            </a:r>
            <a:r>
              <a:rPr lang="en-US" b="1"/>
              <a:t> </a:t>
            </a:r>
          </a:p>
        </p:txBody>
      </p:sp>
      <p:sp>
        <p:nvSpPr>
          <p:cNvPr id="9" name="TextBox 8">
            <a:extLst>
              <a:ext uri="{FF2B5EF4-FFF2-40B4-BE49-F238E27FC236}">
                <a16:creationId xmlns:a16="http://schemas.microsoft.com/office/drawing/2014/main" id="{523E0827-93B6-E671-227A-7FC49E65D71D}"/>
              </a:ext>
            </a:extLst>
          </p:cNvPr>
          <p:cNvSpPr txBox="1"/>
          <p:nvPr/>
        </p:nvSpPr>
        <p:spPr>
          <a:xfrm>
            <a:off x="8170476" y="1363656"/>
            <a:ext cx="3712918" cy="369332"/>
          </a:xfrm>
          <a:prstGeom prst="rect">
            <a:avLst/>
          </a:prstGeom>
          <a:noFill/>
        </p:spPr>
        <p:txBody>
          <a:bodyPr wrap="square" rtlCol="0">
            <a:spAutoFit/>
          </a:bodyPr>
          <a:lstStyle/>
          <a:p>
            <a:pPr algn="ctr"/>
            <a:r>
              <a:rPr lang="en-US" b="1"/>
              <a:t>PFS and </a:t>
            </a:r>
            <a:r>
              <a:rPr lang="en-US" b="1" i="1"/>
              <a:t>IGHV</a:t>
            </a:r>
            <a:r>
              <a:rPr lang="en-US" b="1"/>
              <a:t> mutational status</a:t>
            </a:r>
          </a:p>
        </p:txBody>
      </p:sp>
      <p:graphicFrame>
        <p:nvGraphicFramePr>
          <p:cNvPr id="6" name="Diagramm 5">
            <a:extLst>
              <a:ext uri="{FF2B5EF4-FFF2-40B4-BE49-F238E27FC236}">
                <a16:creationId xmlns:a16="http://schemas.microsoft.com/office/drawing/2014/main" id="{3D0709AB-A7B8-4E10-C255-116431F4F53B}"/>
              </a:ext>
            </a:extLst>
          </p:cNvPr>
          <p:cNvGraphicFramePr/>
          <p:nvPr>
            <p:extLst>
              <p:ext uri="{D42A27DB-BD31-4B8C-83A1-F6EECF244321}">
                <p14:modId xmlns:p14="http://schemas.microsoft.com/office/powerpoint/2010/main" val="3461398861"/>
              </p:ext>
            </p:extLst>
          </p:nvPr>
        </p:nvGraphicFramePr>
        <p:xfrm>
          <a:off x="328770" y="1798046"/>
          <a:ext cx="4139032" cy="40256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Diagramm 21">
            <a:extLst>
              <a:ext uri="{FF2B5EF4-FFF2-40B4-BE49-F238E27FC236}">
                <a16:creationId xmlns:a16="http://schemas.microsoft.com/office/drawing/2014/main" id="{D170BF3D-AF4B-B08A-4AD6-0FC0B1E0A5B6}"/>
              </a:ext>
            </a:extLst>
          </p:cNvPr>
          <p:cNvGraphicFramePr/>
          <p:nvPr>
            <p:extLst>
              <p:ext uri="{D42A27DB-BD31-4B8C-83A1-F6EECF244321}">
                <p14:modId xmlns:p14="http://schemas.microsoft.com/office/powerpoint/2010/main" val="3968628790"/>
              </p:ext>
            </p:extLst>
          </p:nvPr>
        </p:nvGraphicFramePr>
        <p:xfrm>
          <a:off x="4099393" y="1794403"/>
          <a:ext cx="4139032" cy="40256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iagramm 22">
            <a:extLst>
              <a:ext uri="{FF2B5EF4-FFF2-40B4-BE49-F238E27FC236}">
                <a16:creationId xmlns:a16="http://schemas.microsoft.com/office/drawing/2014/main" id="{F6B1CACE-BD65-48A8-0D09-F425F418FFAF}"/>
              </a:ext>
            </a:extLst>
          </p:cNvPr>
          <p:cNvGraphicFramePr/>
          <p:nvPr>
            <p:extLst>
              <p:ext uri="{D42A27DB-BD31-4B8C-83A1-F6EECF244321}">
                <p14:modId xmlns:p14="http://schemas.microsoft.com/office/powerpoint/2010/main" val="448629569"/>
              </p:ext>
            </p:extLst>
          </p:nvPr>
        </p:nvGraphicFramePr>
        <p:xfrm>
          <a:off x="7870016" y="1794403"/>
          <a:ext cx="4139032" cy="40256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Tabelle 24">
            <a:extLst>
              <a:ext uri="{FF2B5EF4-FFF2-40B4-BE49-F238E27FC236}">
                <a16:creationId xmlns:a16="http://schemas.microsoft.com/office/drawing/2014/main" id="{901C3ED4-3124-0FD5-0CFE-7546F3D39154}"/>
              </a:ext>
            </a:extLst>
          </p:cNvPr>
          <p:cNvGraphicFramePr>
            <a:graphicFrameLocks noGrp="1"/>
          </p:cNvGraphicFramePr>
          <p:nvPr>
            <p:extLst>
              <p:ext uri="{D42A27DB-BD31-4B8C-83A1-F6EECF244321}">
                <p14:modId xmlns:p14="http://schemas.microsoft.com/office/powerpoint/2010/main" val="1364302492"/>
              </p:ext>
            </p:extLst>
          </p:nvPr>
        </p:nvGraphicFramePr>
        <p:xfrm>
          <a:off x="1151801" y="4129364"/>
          <a:ext cx="2890257" cy="822960"/>
        </p:xfrm>
        <a:graphic>
          <a:graphicData uri="http://schemas.openxmlformats.org/drawingml/2006/table">
            <a:tbl>
              <a:tblPr firstRow="1" bandRow="1">
                <a:tableStyleId>{5C22544A-7EE6-4342-B048-85BDC9FD1C3A}</a:tableStyleId>
              </a:tblPr>
              <a:tblGrid>
                <a:gridCol w="1202076">
                  <a:extLst>
                    <a:ext uri="{9D8B030D-6E8A-4147-A177-3AD203B41FA5}">
                      <a16:colId xmlns:a16="http://schemas.microsoft.com/office/drawing/2014/main" val="1978814238"/>
                    </a:ext>
                  </a:extLst>
                </a:gridCol>
                <a:gridCol w="380144">
                  <a:extLst>
                    <a:ext uri="{9D8B030D-6E8A-4147-A177-3AD203B41FA5}">
                      <a16:colId xmlns:a16="http://schemas.microsoft.com/office/drawing/2014/main" val="504747589"/>
                    </a:ext>
                  </a:extLst>
                </a:gridCol>
                <a:gridCol w="1308037">
                  <a:extLst>
                    <a:ext uri="{9D8B030D-6E8A-4147-A177-3AD203B41FA5}">
                      <a16:colId xmlns:a16="http://schemas.microsoft.com/office/drawing/2014/main" val="3371079055"/>
                    </a:ext>
                  </a:extLst>
                </a:gridCol>
              </a:tblGrid>
              <a:tr h="256002">
                <a:tc>
                  <a:txBody>
                    <a:bodyPr/>
                    <a:lstStyle/>
                    <a:p>
                      <a:endParaRPr lang="de-DE" sz="1200"/>
                    </a:p>
                  </a:txBody>
                  <a:tcPr anchor="ctr"/>
                </a:tc>
                <a:tc>
                  <a:txBody>
                    <a:bodyPr/>
                    <a:lstStyle/>
                    <a:p>
                      <a:pPr algn="ctr"/>
                      <a:r>
                        <a:rPr lang="de-DE" sz="1200"/>
                        <a:t>n</a:t>
                      </a:r>
                    </a:p>
                  </a:txBody>
                  <a:tcPr anchor="ctr"/>
                </a:tc>
                <a:tc>
                  <a:txBody>
                    <a:bodyPr/>
                    <a:lstStyle/>
                    <a:p>
                      <a:pPr algn="ctr"/>
                      <a:r>
                        <a:rPr lang="de-DE" sz="1200"/>
                        <a:t>36-mo PFS, %</a:t>
                      </a:r>
                    </a:p>
                  </a:txBody>
                  <a:tcPr anchor="ctr"/>
                </a:tc>
                <a:extLst>
                  <a:ext uri="{0D108BD9-81ED-4DB2-BD59-A6C34878D82A}">
                    <a16:rowId xmlns:a16="http://schemas.microsoft.com/office/drawing/2014/main" val="284433546"/>
                  </a:ext>
                </a:extLst>
              </a:tr>
              <a:tr h="153601">
                <a:tc>
                  <a:txBody>
                    <a:bodyPr/>
                    <a:lstStyle/>
                    <a:p>
                      <a:r>
                        <a:rPr lang="de-DE" sz="1200">
                          <a:solidFill>
                            <a:schemeClr val="bg1"/>
                          </a:solidFill>
                        </a:rPr>
                        <a:t>No del(17p)</a:t>
                      </a:r>
                    </a:p>
                  </a:txBody>
                  <a:tcPr anchor="ctr">
                    <a:solidFill>
                      <a:schemeClr val="accent1"/>
                    </a:solidFill>
                  </a:tcPr>
                </a:tc>
                <a:tc>
                  <a:txBody>
                    <a:bodyPr/>
                    <a:lstStyle/>
                    <a:p>
                      <a:pPr algn="ctr"/>
                      <a:r>
                        <a:rPr lang="de-DE" sz="1200"/>
                        <a:t>15</a:t>
                      </a:r>
                    </a:p>
                  </a:txBody>
                  <a:tcPr anchor="ctr"/>
                </a:tc>
                <a:tc>
                  <a:txBody>
                    <a:bodyPr/>
                    <a:lstStyle/>
                    <a:p>
                      <a:pPr algn="ctr"/>
                      <a:r>
                        <a:rPr lang="de-DE" sz="1200"/>
                        <a:t>100.0</a:t>
                      </a:r>
                    </a:p>
                  </a:txBody>
                  <a:tcPr anchor="ctr"/>
                </a:tc>
                <a:extLst>
                  <a:ext uri="{0D108BD9-81ED-4DB2-BD59-A6C34878D82A}">
                    <a16:rowId xmlns:a16="http://schemas.microsoft.com/office/drawing/2014/main" val="3739857669"/>
                  </a:ext>
                </a:extLst>
              </a:tr>
              <a:tr h="153601">
                <a:tc>
                  <a:txBody>
                    <a:bodyPr/>
                    <a:lstStyle/>
                    <a:p>
                      <a:r>
                        <a:rPr lang="de-DE" sz="1200">
                          <a:solidFill>
                            <a:schemeClr val="bg1"/>
                          </a:solidFill>
                        </a:rPr>
                        <a:t>Del(17p)</a:t>
                      </a:r>
                    </a:p>
                  </a:txBody>
                  <a:tcPr anchor="ctr">
                    <a:solidFill>
                      <a:schemeClr val="accent2"/>
                    </a:solidFill>
                  </a:tcPr>
                </a:tc>
                <a:tc>
                  <a:txBody>
                    <a:bodyPr/>
                    <a:lstStyle/>
                    <a:p>
                      <a:pPr algn="ctr"/>
                      <a:r>
                        <a:rPr lang="de-DE" sz="1200"/>
                        <a:t>26</a:t>
                      </a:r>
                    </a:p>
                  </a:txBody>
                  <a:tcPr anchor="ctr"/>
                </a:tc>
                <a:tc>
                  <a:txBody>
                    <a:bodyPr/>
                    <a:lstStyle/>
                    <a:p>
                      <a:pPr algn="ctr"/>
                      <a:r>
                        <a:rPr lang="de-DE" sz="1200"/>
                        <a:t>67.6</a:t>
                      </a:r>
                    </a:p>
                  </a:txBody>
                  <a:tcPr anchor="ctr"/>
                </a:tc>
                <a:extLst>
                  <a:ext uri="{0D108BD9-81ED-4DB2-BD59-A6C34878D82A}">
                    <a16:rowId xmlns:a16="http://schemas.microsoft.com/office/drawing/2014/main" val="166098690"/>
                  </a:ext>
                </a:extLst>
              </a:tr>
            </a:tbl>
          </a:graphicData>
        </a:graphic>
      </p:graphicFrame>
      <p:graphicFrame>
        <p:nvGraphicFramePr>
          <p:cNvPr id="25" name="Tabelle 24">
            <a:extLst>
              <a:ext uri="{FF2B5EF4-FFF2-40B4-BE49-F238E27FC236}">
                <a16:creationId xmlns:a16="http://schemas.microsoft.com/office/drawing/2014/main" id="{9877E51A-6E02-A1B3-2BB0-02244BB1BEA7}"/>
              </a:ext>
            </a:extLst>
          </p:cNvPr>
          <p:cNvGraphicFramePr>
            <a:graphicFrameLocks noGrp="1"/>
          </p:cNvGraphicFramePr>
          <p:nvPr>
            <p:extLst>
              <p:ext uri="{D42A27DB-BD31-4B8C-83A1-F6EECF244321}">
                <p14:modId xmlns:p14="http://schemas.microsoft.com/office/powerpoint/2010/main" val="3706950125"/>
              </p:ext>
            </p:extLst>
          </p:nvPr>
        </p:nvGraphicFramePr>
        <p:xfrm>
          <a:off x="4885440" y="4129364"/>
          <a:ext cx="2988000" cy="822960"/>
        </p:xfrm>
        <a:graphic>
          <a:graphicData uri="http://schemas.openxmlformats.org/drawingml/2006/table">
            <a:tbl>
              <a:tblPr firstRow="1" bandRow="1">
                <a:tableStyleId>{5C22544A-7EE6-4342-B048-85BDC9FD1C3A}</a:tableStyleId>
              </a:tblPr>
              <a:tblGrid>
                <a:gridCol w="1584000">
                  <a:extLst>
                    <a:ext uri="{9D8B030D-6E8A-4147-A177-3AD203B41FA5}">
                      <a16:colId xmlns:a16="http://schemas.microsoft.com/office/drawing/2014/main" val="1978814238"/>
                    </a:ext>
                  </a:extLst>
                </a:gridCol>
                <a:gridCol w="288000">
                  <a:extLst>
                    <a:ext uri="{9D8B030D-6E8A-4147-A177-3AD203B41FA5}">
                      <a16:colId xmlns:a16="http://schemas.microsoft.com/office/drawing/2014/main" val="504747589"/>
                    </a:ext>
                  </a:extLst>
                </a:gridCol>
                <a:gridCol w="1116000">
                  <a:extLst>
                    <a:ext uri="{9D8B030D-6E8A-4147-A177-3AD203B41FA5}">
                      <a16:colId xmlns:a16="http://schemas.microsoft.com/office/drawing/2014/main" val="3371079055"/>
                    </a:ext>
                  </a:extLst>
                </a:gridCol>
              </a:tblGrid>
              <a:tr h="256002">
                <a:tc>
                  <a:txBody>
                    <a:bodyPr/>
                    <a:lstStyle/>
                    <a:p>
                      <a:endParaRPr lang="de-DE" sz="1200"/>
                    </a:p>
                  </a:txBody>
                  <a:tcPr marL="72000" marR="0" anchor="ctr"/>
                </a:tc>
                <a:tc>
                  <a:txBody>
                    <a:bodyPr/>
                    <a:lstStyle/>
                    <a:p>
                      <a:pPr algn="ctr"/>
                      <a:r>
                        <a:rPr lang="de-DE" sz="1200"/>
                        <a:t>n</a:t>
                      </a:r>
                    </a:p>
                  </a:txBody>
                  <a:tcPr marL="0" marR="0" anchor="ctr"/>
                </a:tc>
                <a:tc>
                  <a:txBody>
                    <a:bodyPr/>
                    <a:lstStyle/>
                    <a:p>
                      <a:pPr algn="ctr"/>
                      <a:r>
                        <a:rPr lang="de-DE" sz="1200"/>
                        <a:t>36-mo PFS, %</a:t>
                      </a:r>
                    </a:p>
                  </a:txBody>
                  <a:tcPr marL="0" marR="0" anchor="ctr"/>
                </a:tc>
                <a:extLst>
                  <a:ext uri="{0D108BD9-81ED-4DB2-BD59-A6C34878D82A}">
                    <a16:rowId xmlns:a16="http://schemas.microsoft.com/office/drawing/2014/main" val="284433546"/>
                  </a:ext>
                </a:extLst>
              </a:tr>
              <a:tr h="153601">
                <a:tc>
                  <a:txBody>
                    <a:bodyPr/>
                    <a:lstStyle/>
                    <a:p>
                      <a:r>
                        <a:rPr lang="de-DE" sz="1200">
                          <a:solidFill>
                            <a:schemeClr val="bg1"/>
                          </a:solidFill>
                        </a:rPr>
                        <a:t>NonCKT</a:t>
                      </a:r>
                    </a:p>
                  </a:txBody>
                  <a:tcPr marL="72000" marR="0" anchor="ctr">
                    <a:solidFill>
                      <a:schemeClr val="accent1"/>
                    </a:solidFill>
                  </a:tcPr>
                </a:tc>
                <a:tc>
                  <a:txBody>
                    <a:bodyPr/>
                    <a:lstStyle/>
                    <a:p>
                      <a:pPr algn="ctr"/>
                      <a:r>
                        <a:rPr lang="de-DE" sz="1200"/>
                        <a:t>15</a:t>
                      </a:r>
                    </a:p>
                  </a:txBody>
                  <a:tcPr marL="0" marR="0" anchor="ctr"/>
                </a:tc>
                <a:tc>
                  <a:txBody>
                    <a:bodyPr/>
                    <a:lstStyle/>
                    <a:p>
                      <a:pPr algn="ctr"/>
                      <a:r>
                        <a:rPr lang="de-DE" sz="1200"/>
                        <a:t>93.3</a:t>
                      </a:r>
                    </a:p>
                  </a:txBody>
                  <a:tcPr marL="0" marR="0" anchor="ctr"/>
                </a:tc>
                <a:extLst>
                  <a:ext uri="{0D108BD9-81ED-4DB2-BD59-A6C34878D82A}">
                    <a16:rowId xmlns:a16="http://schemas.microsoft.com/office/drawing/2014/main" val="3739857669"/>
                  </a:ext>
                </a:extLst>
              </a:tr>
              <a:tr h="153601">
                <a:tc>
                  <a:txBody>
                    <a:bodyPr/>
                    <a:lstStyle/>
                    <a:p>
                      <a:r>
                        <a:rPr lang="de-DE" sz="1200">
                          <a:solidFill>
                            <a:schemeClr val="bg1"/>
                          </a:solidFill>
                        </a:rPr>
                        <a:t>CKT (≥3 aberrrations)</a:t>
                      </a:r>
                    </a:p>
                  </a:txBody>
                  <a:tcPr marL="72000" marR="0" anchor="ctr">
                    <a:solidFill>
                      <a:schemeClr val="accent2"/>
                    </a:solidFill>
                  </a:tcPr>
                </a:tc>
                <a:tc>
                  <a:txBody>
                    <a:bodyPr/>
                    <a:lstStyle/>
                    <a:p>
                      <a:pPr algn="ctr"/>
                      <a:r>
                        <a:rPr lang="de-DE" sz="1200"/>
                        <a:t>24</a:t>
                      </a:r>
                    </a:p>
                  </a:txBody>
                  <a:tcPr marL="0" marR="0" anchor="ctr"/>
                </a:tc>
                <a:tc>
                  <a:txBody>
                    <a:bodyPr/>
                    <a:lstStyle/>
                    <a:p>
                      <a:pPr algn="ctr"/>
                      <a:r>
                        <a:rPr lang="de-DE" sz="1200"/>
                        <a:t>70.4</a:t>
                      </a:r>
                    </a:p>
                  </a:txBody>
                  <a:tcPr marL="0" marR="0" anchor="ctr"/>
                </a:tc>
                <a:extLst>
                  <a:ext uri="{0D108BD9-81ED-4DB2-BD59-A6C34878D82A}">
                    <a16:rowId xmlns:a16="http://schemas.microsoft.com/office/drawing/2014/main" val="166098690"/>
                  </a:ext>
                </a:extLst>
              </a:tr>
            </a:tbl>
          </a:graphicData>
        </a:graphic>
      </p:graphicFrame>
      <p:graphicFrame>
        <p:nvGraphicFramePr>
          <p:cNvPr id="26" name="Tabelle 25">
            <a:extLst>
              <a:ext uri="{FF2B5EF4-FFF2-40B4-BE49-F238E27FC236}">
                <a16:creationId xmlns:a16="http://schemas.microsoft.com/office/drawing/2014/main" id="{8FA557C9-D5FC-514C-EE89-76F75753E4B7}"/>
              </a:ext>
            </a:extLst>
          </p:cNvPr>
          <p:cNvGraphicFramePr>
            <a:graphicFrameLocks noGrp="1"/>
          </p:cNvGraphicFramePr>
          <p:nvPr>
            <p:extLst>
              <p:ext uri="{D42A27DB-BD31-4B8C-83A1-F6EECF244321}">
                <p14:modId xmlns:p14="http://schemas.microsoft.com/office/powerpoint/2010/main" val="2107214580"/>
              </p:ext>
            </p:extLst>
          </p:nvPr>
        </p:nvGraphicFramePr>
        <p:xfrm>
          <a:off x="8645353" y="4129364"/>
          <a:ext cx="2988000" cy="822960"/>
        </p:xfrm>
        <a:graphic>
          <a:graphicData uri="http://schemas.openxmlformats.org/drawingml/2006/table">
            <a:tbl>
              <a:tblPr firstRow="1" bandRow="1">
                <a:tableStyleId>{5C22544A-7EE6-4342-B048-85BDC9FD1C3A}</a:tableStyleId>
              </a:tblPr>
              <a:tblGrid>
                <a:gridCol w="1584000">
                  <a:extLst>
                    <a:ext uri="{9D8B030D-6E8A-4147-A177-3AD203B41FA5}">
                      <a16:colId xmlns:a16="http://schemas.microsoft.com/office/drawing/2014/main" val="1978814238"/>
                    </a:ext>
                  </a:extLst>
                </a:gridCol>
                <a:gridCol w="288000">
                  <a:extLst>
                    <a:ext uri="{9D8B030D-6E8A-4147-A177-3AD203B41FA5}">
                      <a16:colId xmlns:a16="http://schemas.microsoft.com/office/drawing/2014/main" val="504747589"/>
                    </a:ext>
                  </a:extLst>
                </a:gridCol>
                <a:gridCol w="1116000">
                  <a:extLst>
                    <a:ext uri="{9D8B030D-6E8A-4147-A177-3AD203B41FA5}">
                      <a16:colId xmlns:a16="http://schemas.microsoft.com/office/drawing/2014/main" val="3371079055"/>
                    </a:ext>
                  </a:extLst>
                </a:gridCol>
              </a:tblGrid>
              <a:tr h="256002">
                <a:tc>
                  <a:txBody>
                    <a:bodyPr/>
                    <a:lstStyle/>
                    <a:p>
                      <a:endParaRPr lang="de-DE" sz="1200"/>
                    </a:p>
                  </a:txBody>
                  <a:tcPr marL="72000" marR="0" anchor="ctr"/>
                </a:tc>
                <a:tc>
                  <a:txBody>
                    <a:bodyPr/>
                    <a:lstStyle/>
                    <a:p>
                      <a:pPr algn="ctr"/>
                      <a:r>
                        <a:rPr lang="de-DE" sz="1200"/>
                        <a:t>n</a:t>
                      </a:r>
                    </a:p>
                  </a:txBody>
                  <a:tcPr marL="0" marR="0" anchor="ctr"/>
                </a:tc>
                <a:tc>
                  <a:txBody>
                    <a:bodyPr/>
                    <a:lstStyle/>
                    <a:p>
                      <a:pPr algn="ctr"/>
                      <a:r>
                        <a:rPr lang="de-DE" sz="1200"/>
                        <a:t>36-mo PFS, %</a:t>
                      </a:r>
                    </a:p>
                  </a:txBody>
                  <a:tcPr marL="0" marR="0" anchor="ctr"/>
                </a:tc>
                <a:extLst>
                  <a:ext uri="{0D108BD9-81ED-4DB2-BD59-A6C34878D82A}">
                    <a16:rowId xmlns:a16="http://schemas.microsoft.com/office/drawing/2014/main" val="284433546"/>
                  </a:ext>
                </a:extLst>
              </a:tr>
              <a:tr h="153601">
                <a:tc>
                  <a:txBody>
                    <a:bodyPr/>
                    <a:lstStyle/>
                    <a:p>
                      <a:r>
                        <a:rPr lang="de-DE" sz="1200">
                          <a:solidFill>
                            <a:schemeClr val="bg1"/>
                          </a:solidFill>
                        </a:rPr>
                        <a:t>Unmutated </a:t>
                      </a:r>
                      <a:r>
                        <a:rPr lang="de-DE" sz="1200" i="1">
                          <a:solidFill>
                            <a:schemeClr val="bg1"/>
                          </a:solidFill>
                        </a:rPr>
                        <a:t>IGHV</a:t>
                      </a:r>
                    </a:p>
                  </a:txBody>
                  <a:tcPr marL="72000" marR="0" anchor="ctr">
                    <a:solidFill>
                      <a:schemeClr val="accent1"/>
                    </a:solidFill>
                  </a:tcPr>
                </a:tc>
                <a:tc>
                  <a:txBody>
                    <a:bodyPr/>
                    <a:lstStyle/>
                    <a:p>
                      <a:pPr algn="ctr"/>
                      <a:r>
                        <a:rPr lang="de-DE" sz="1200"/>
                        <a:t>32</a:t>
                      </a:r>
                    </a:p>
                  </a:txBody>
                  <a:tcPr marL="0" marR="0" anchor="ctr"/>
                </a:tc>
                <a:tc>
                  <a:txBody>
                    <a:bodyPr/>
                    <a:lstStyle/>
                    <a:p>
                      <a:pPr algn="ctr"/>
                      <a:r>
                        <a:rPr lang="de-DE" sz="1200"/>
                        <a:t>74.0</a:t>
                      </a:r>
                    </a:p>
                  </a:txBody>
                  <a:tcPr marL="0" marR="0" anchor="ctr"/>
                </a:tc>
                <a:extLst>
                  <a:ext uri="{0D108BD9-81ED-4DB2-BD59-A6C34878D82A}">
                    <a16:rowId xmlns:a16="http://schemas.microsoft.com/office/drawing/2014/main" val="3739857669"/>
                  </a:ext>
                </a:extLst>
              </a:tr>
              <a:tr h="153601">
                <a:tc>
                  <a:txBody>
                    <a:bodyPr/>
                    <a:lstStyle/>
                    <a:p>
                      <a:r>
                        <a:rPr lang="de-DE" sz="1200">
                          <a:solidFill>
                            <a:schemeClr val="bg1"/>
                          </a:solidFill>
                        </a:rPr>
                        <a:t>Mutated </a:t>
                      </a:r>
                      <a:r>
                        <a:rPr lang="de-DE" sz="1200" i="1">
                          <a:solidFill>
                            <a:schemeClr val="bg1"/>
                          </a:solidFill>
                        </a:rPr>
                        <a:t>IGHV</a:t>
                      </a:r>
                    </a:p>
                  </a:txBody>
                  <a:tcPr marL="72000" marR="0" anchor="ctr">
                    <a:solidFill>
                      <a:schemeClr val="accent2"/>
                    </a:solidFill>
                  </a:tcPr>
                </a:tc>
                <a:tc>
                  <a:txBody>
                    <a:bodyPr/>
                    <a:lstStyle/>
                    <a:p>
                      <a:pPr algn="ctr"/>
                      <a:r>
                        <a:rPr lang="de-DE" sz="1200"/>
                        <a:t>6</a:t>
                      </a:r>
                    </a:p>
                  </a:txBody>
                  <a:tcPr marL="0" marR="0" anchor="ctr"/>
                </a:tc>
                <a:tc>
                  <a:txBody>
                    <a:bodyPr/>
                    <a:lstStyle/>
                    <a:p>
                      <a:pPr algn="ctr"/>
                      <a:r>
                        <a:rPr lang="de-DE" sz="1200"/>
                        <a:t>100</a:t>
                      </a:r>
                    </a:p>
                  </a:txBody>
                  <a:tcPr marL="0" marR="0" anchor="ctr"/>
                </a:tc>
                <a:extLst>
                  <a:ext uri="{0D108BD9-81ED-4DB2-BD59-A6C34878D82A}">
                    <a16:rowId xmlns:a16="http://schemas.microsoft.com/office/drawing/2014/main" val="166098690"/>
                  </a:ext>
                </a:extLst>
              </a:tr>
            </a:tbl>
          </a:graphicData>
        </a:graphic>
      </p:graphicFrame>
      <p:sp>
        <p:nvSpPr>
          <p:cNvPr id="27" name="Freihandform: Form 26">
            <a:extLst>
              <a:ext uri="{FF2B5EF4-FFF2-40B4-BE49-F238E27FC236}">
                <a16:creationId xmlns:a16="http://schemas.microsoft.com/office/drawing/2014/main" id="{22CB896C-434F-B134-14A5-201C834FE447}"/>
              </a:ext>
            </a:extLst>
          </p:cNvPr>
          <p:cNvSpPr/>
          <p:nvPr/>
        </p:nvSpPr>
        <p:spPr>
          <a:xfrm>
            <a:off x="984250" y="1962150"/>
            <a:ext cx="2736850" cy="0"/>
          </a:xfrm>
          <a:custGeom>
            <a:avLst/>
            <a:gdLst>
              <a:gd name="connsiteX0" fmla="*/ 0 w 2736850"/>
              <a:gd name="connsiteY0" fmla="*/ 0 h 0"/>
              <a:gd name="connsiteX1" fmla="*/ 2736850 w 2736850"/>
              <a:gd name="connsiteY1" fmla="*/ 0 h 0"/>
            </a:gdLst>
            <a:ahLst/>
            <a:cxnLst>
              <a:cxn ang="0">
                <a:pos x="connsiteX0" y="connsiteY0"/>
              </a:cxn>
              <a:cxn ang="0">
                <a:pos x="connsiteX1" y="connsiteY1"/>
              </a:cxn>
            </a:cxnLst>
            <a:rect l="l" t="t" r="r" b="b"/>
            <a:pathLst>
              <a:path w="2736850">
                <a:moveTo>
                  <a:pt x="0" y="0"/>
                </a:moveTo>
                <a:lnTo>
                  <a:pt x="2736850" y="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8" name="Gruppieren 27">
            <a:extLst>
              <a:ext uri="{FF2B5EF4-FFF2-40B4-BE49-F238E27FC236}">
                <a16:creationId xmlns:a16="http://schemas.microsoft.com/office/drawing/2014/main" id="{64F8DD09-0DD3-ED98-CD71-4575F8C9AD9B}"/>
              </a:ext>
            </a:extLst>
          </p:cNvPr>
          <p:cNvGrpSpPr/>
          <p:nvPr/>
        </p:nvGrpSpPr>
        <p:grpSpPr>
          <a:xfrm>
            <a:off x="3673292" y="1921669"/>
            <a:ext cx="76200" cy="76200"/>
            <a:chOff x="5724525" y="2524125"/>
            <a:chExt cx="76200" cy="76200"/>
          </a:xfrm>
        </p:grpSpPr>
        <p:cxnSp>
          <p:nvCxnSpPr>
            <p:cNvPr id="29" name="Gerader Verbinder 28">
              <a:extLst>
                <a:ext uri="{FF2B5EF4-FFF2-40B4-BE49-F238E27FC236}">
                  <a16:creationId xmlns:a16="http://schemas.microsoft.com/office/drawing/2014/main" id="{BDF2D6AA-6CAA-BA8E-30C7-211F3E87FF65}"/>
                </a:ext>
              </a:extLst>
            </p:cNvPr>
            <p:cNvCxnSpPr>
              <a:cxnSpLocks/>
            </p:cNvCxnSpPr>
            <p:nvPr/>
          </p:nvCxnSpPr>
          <p:spPr>
            <a:xfrm>
              <a:off x="5762625" y="2524125"/>
              <a:ext cx="0" cy="76200"/>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30" name="Gerader Verbinder 29">
              <a:extLst>
                <a:ext uri="{FF2B5EF4-FFF2-40B4-BE49-F238E27FC236}">
                  <a16:creationId xmlns:a16="http://schemas.microsoft.com/office/drawing/2014/main" id="{0E669369-63C0-DBF4-9D87-746C6671B129}"/>
                </a:ext>
              </a:extLst>
            </p:cNvPr>
            <p:cNvCxnSpPr>
              <a:cxnSpLocks/>
            </p:cNvCxnSpPr>
            <p:nvPr/>
          </p:nvCxnSpPr>
          <p:spPr>
            <a:xfrm rot="16200000">
              <a:off x="5762625" y="2524126"/>
              <a:ext cx="0" cy="76200"/>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grpSp>
      <p:grpSp>
        <p:nvGrpSpPr>
          <p:cNvPr id="31" name="Gruppieren 30">
            <a:extLst>
              <a:ext uri="{FF2B5EF4-FFF2-40B4-BE49-F238E27FC236}">
                <a16:creationId xmlns:a16="http://schemas.microsoft.com/office/drawing/2014/main" id="{246F4083-40FF-8172-B3DC-757AED126ECF}"/>
              </a:ext>
            </a:extLst>
          </p:cNvPr>
          <p:cNvGrpSpPr/>
          <p:nvPr/>
        </p:nvGrpSpPr>
        <p:grpSpPr>
          <a:xfrm>
            <a:off x="3554413" y="1921669"/>
            <a:ext cx="76200" cy="76200"/>
            <a:chOff x="5724525" y="2524125"/>
            <a:chExt cx="76200" cy="76200"/>
          </a:xfrm>
        </p:grpSpPr>
        <p:cxnSp>
          <p:nvCxnSpPr>
            <p:cNvPr id="32" name="Gerader Verbinder 31">
              <a:extLst>
                <a:ext uri="{FF2B5EF4-FFF2-40B4-BE49-F238E27FC236}">
                  <a16:creationId xmlns:a16="http://schemas.microsoft.com/office/drawing/2014/main" id="{E6F00196-890F-A240-3077-3AB198EEFE54}"/>
                </a:ext>
              </a:extLst>
            </p:cNvPr>
            <p:cNvCxnSpPr>
              <a:cxnSpLocks/>
            </p:cNvCxnSpPr>
            <p:nvPr/>
          </p:nvCxnSpPr>
          <p:spPr>
            <a:xfrm>
              <a:off x="5762625" y="2524125"/>
              <a:ext cx="0" cy="76200"/>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33" name="Gerader Verbinder 32">
              <a:extLst>
                <a:ext uri="{FF2B5EF4-FFF2-40B4-BE49-F238E27FC236}">
                  <a16:creationId xmlns:a16="http://schemas.microsoft.com/office/drawing/2014/main" id="{9429E246-3DFD-DB81-26C5-93E69C3702E1}"/>
                </a:ext>
              </a:extLst>
            </p:cNvPr>
            <p:cNvCxnSpPr>
              <a:cxnSpLocks/>
            </p:cNvCxnSpPr>
            <p:nvPr/>
          </p:nvCxnSpPr>
          <p:spPr>
            <a:xfrm rot="16200000">
              <a:off x="5762625" y="2524126"/>
              <a:ext cx="0" cy="76200"/>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grpSp>
      <p:grpSp>
        <p:nvGrpSpPr>
          <p:cNvPr id="34" name="Gruppieren 33">
            <a:extLst>
              <a:ext uri="{FF2B5EF4-FFF2-40B4-BE49-F238E27FC236}">
                <a16:creationId xmlns:a16="http://schemas.microsoft.com/office/drawing/2014/main" id="{78B305EA-C8C1-5626-850C-4564F13BBDA6}"/>
              </a:ext>
            </a:extLst>
          </p:cNvPr>
          <p:cNvGrpSpPr/>
          <p:nvPr/>
        </p:nvGrpSpPr>
        <p:grpSpPr>
          <a:xfrm>
            <a:off x="3525044" y="1921669"/>
            <a:ext cx="76200" cy="76200"/>
            <a:chOff x="5724525" y="2524125"/>
            <a:chExt cx="76200" cy="76200"/>
          </a:xfrm>
        </p:grpSpPr>
        <p:cxnSp>
          <p:nvCxnSpPr>
            <p:cNvPr id="35" name="Gerader Verbinder 34">
              <a:extLst>
                <a:ext uri="{FF2B5EF4-FFF2-40B4-BE49-F238E27FC236}">
                  <a16:creationId xmlns:a16="http://schemas.microsoft.com/office/drawing/2014/main" id="{F952903C-5150-FC4A-4B30-FFB8571B5AE3}"/>
                </a:ext>
              </a:extLst>
            </p:cNvPr>
            <p:cNvCxnSpPr>
              <a:cxnSpLocks/>
            </p:cNvCxnSpPr>
            <p:nvPr/>
          </p:nvCxnSpPr>
          <p:spPr>
            <a:xfrm>
              <a:off x="5762625" y="2524125"/>
              <a:ext cx="0" cy="76200"/>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36" name="Gerader Verbinder 35">
              <a:extLst>
                <a:ext uri="{FF2B5EF4-FFF2-40B4-BE49-F238E27FC236}">
                  <a16:creationId xmlns:a16="http://schemas.microsoft.com/office/drawing/2014/main" id="{0E09D5F7-2CAC-4A8B-1C5B-A1AABA4E52AE}"/>
                </a:ext>
              </a:extLst>
            </p:cNvPr>
            <p:cNvCxnSpPr>
              <a:cxnSpLocks/>
            </p:cNvCxnSpPr>
            <p:nvPr/>
          </p:nvCxnSpPr>
          <p:spPr>
            <a:xfrm rot="16200000">
              <a:off x="5762625" y="2524126"/>
              <a:ext cx="0" cy="76200"/>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grpSp>
      <p:grpSp>
        <p:nvGrpSpPr>
          <p:cNvPr id="37" name="Gruppieren 36">
            <a:extLst>
              <a:ext uri="{FF2B5EF4-FFF2-40B4-BE49-F238E27FC236}">
                <a16:creationId xmlns:a16="http://schemas.microsoft.com/office/drawing/2014/main" id="{DBE6C22F-7306-F37F-7750-A9C943DBB3C6}"/>
              </a:ext>
            </a:extLst>
          </p:cNvPr>
          <p:cNvGrpSpPr/>
          <p:nvPr/>
        </p:nvGrpSpPr>
        <p:grpSpPr>
          <a:xfrm>
            <a:off x="3515703" y="1921669"/>
            <a:ext cx="76200" cy="76200"/>
            <a:chOff x="5724525" y="2524125"/>
            <a:chExt cx="76200" cy="76200"/>
          </a:xfrm>
        </p:grpSpPr>
        <p:cxnSp>
          <p:nvCxnSpPr>
            <p:cNvPr id="38" name="Gerader Verbinder 37">
              <a:extLst>
                <a:ext uri="{FF2B5EF4-FFF2-40B4-BE49-F238E27FC236}">
                  <a16:creationId xmlns:a16="http://schemas.microsoft.com/office/drawing/2014/main" id="{C6DF99C2-8163-514D-3160-CDCA43A69D10}"/>
                </a:ext>
              </a:extLst>
            </p:cNvPr>
            <p:cNvCxnSpPr>
              <a:cxnSpLocks/>
            </p:cNvCxnSpPr>
            <p:nvPr/>
          </p:nvCxnSpPr>
          <p:spPr>
            <a:xfrm>
              <a:off x="5762625" y="2524125"/>
              <a:ext cx="0" cy="76200"/>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39" name="Gerader Verbinder 38">
              <a:extLst>
                <a:ext uri="{FF2B5EF4-FFF2-40B4-BE49-F238E27FC236}">
                  <a16:creationId xmlns:a16="http://schemas.microsoft.com/office/drawing/2014/main" id="{CA5E02A4-9508-2F7B-8056-726659CC3397}"/>
                </a:ext>
              </a:extLst>
            </p:cNvPr>
            <p:cNvCxnSpPr>
              <a:cxnSpLocks/>
            </p:cNvCxnSpPr>
            <p:nvPr/>
          </p:nvCxnSpPr>
          <p:spPr>
            <a:xfrm rot="16200000">
              <a:off x="5762625" y="2524126"/>
              <a:ext cx="0" cy="76200"/>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grpSp>
      <p:grpSp>
        <p:nvGrpSpPr>
          <p:cNvPr id="40" name="Gruppieren 39">
            <a:extLst>
              <a:ext uri="{FF2B5EF4-FFF2-40B4-BE49-F238E27FC236}">
                <a16:creationId xmlns:a16="http://schemas.microsoft.com/office/drawing/2014/main" id="{F00651A4-4C0E-117E-3EEA-51E3337AB83F}"/>
              </a:ext>
            </a:extLst>
          </p:cNvPr>
          <p:cNvGrpSpPr/>
          <p:nvPr/>
        </p:nvGrpSpPr>
        <p:grpSpPr>
          <a:xfrm>
            <a:off x="3487840" y="1921669"/>
            <a:ext cx="76200" cy="76200"/>
            <a:chOff x="5724525" y="2524125"/>
            <a:chExt cx="76200" cy="76200"/>
          </a:xfrm>
        </p:grpSpPr>
        <p:cxnSp>
          <p:nvCxnSpPr>
            <p:cNvPr id="41" name="Gerader Verbinder 40">
              <a:extLst>
                <a:ext uri="{FF2B5EF4-FFF2-40B4-BE49-F238E27FC236}">
                  <a16:creationId xmlns:a16="http://schemas.microsoft.com/office/drawing/2014/main" id="{D5C37AFF-25C8-2B7F-5010-41A5CD06EE87}"/>
                </a:ext>
              </a:extLst>
            </p:cNvPr>
            <p:cNvCxnSpPr>
              <a:cxnSpLocks/>
            </p:cNvCxnSpPr>
            <p:nvPr/>
          </p:nvCxnSpPr>
          <p:spPr>
            <a:xfrm>
              <a:off x="5762625" y="2524125"/>
              <a:ext cx="0" cy="76200"/>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42" name="Gerader Verbinder 41">
              <a:extLst>
                <a:ext uri="{FF2B5EF4-FFF2-40B4-BE49-F238E27FC236}">
                  <a16:creationId xmlns:a16="http://schemas.microsoft.com/office/drawing/2014/main" id="{CF5B43B3-94E3-DAD5-C760-8ACF4938CF00}"/>
                </a:ext>
              </a:extLst>
            </p:cNvPr>
            <p:cNvCxnSpPr>
              <a:cxnSpLocks/>
            </p:cNvCxnSpPr>
            <p:nvPr/>
          </p:nvCxnSpPr>
          <p:spPr>
            <a:xfrm rot="16200000">
              <a:off x="5762625" y="2524126"/>
              <a:ext cx="0" cy="76200"/>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grpSp>
      <p:grpSp>
        <p:nvGrpSpPr>
          <p:cNvPr id="43" name="Gruppieren 42">
            <a:extLst>
              <a:ext uri="{FF2B5EF4-FFF2-40B4-BE49-F238E27FC236}">
                <a16:creationId xmlns:a16="http://schemas.microsoft.com/office/drawing/2014/main" id="{3B4F94E5-C9D3-5286-167B-32EBDFB47445}"/>
              </a:ext>
            </a:extLst>
          </p:cNvPr>
          <p:cNvGrpSpPr/>
          <p:nvPr/>
        </p:nvGrpSpPr>
        <p:grpSpPr>
          <a:xfrm>
            <a:off x="3461239" y="1921669"/>
            <a:ext cx="76200" cy="76200"/>
            <a:chOff x="5724525" y="2524125"/>
            <a:chExt cx="76200" cy="76200"/>
          </a:xfrm>
        </p:grpSpPr>
        <p:cxnSp>
          <p:nvCxnSpPr>
            <p:cNvPr id="44" name="Gerader Verbinder 43">
              <a:extLst>
                <a:ext uri="{FF2B5EF4-FFF2-40B4-BE49-F238E27FC236}">
                  <a16:creationId xmlns:a16="http://schemas.microsoft.com/office/drawing/2014/main" id="{2CE146A4-B8EB-5727-405A-8D93CF410CCA}"/>
                </a:ext>
              </a:extLst>
            </p:cNvPr>
            <p:cNvCxnSpPr>
              <a:cxnSpLocks/>
            </p:cNvCxnSpPr>
            <p:nvPr/>
          </p:nvCxnSpPr>
          <p:spPr>
            <a:xfrm>
              <a:off x="5762625" y="2524125"/>
              <a:ext cx="0" cy="76200"/>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45" name="Gerader Verbinder 44">
              <a:extLst>
                <a:ext uri="{FF2B5EF4-FFF2-40B4-BE49-F238E27FC236}">
                  <a16:creationId xmlns:a16="http://schemas.microsoft.com/office/drawing/2014/main" id="{763BA5A6-F776-065C-3823-60B2CA33B4F7}"/>
                </a:ext>
              </a:extLst>
            </p:cNvPr>
            <p:cNvCxnSpPr>
              <a:cxnSpLocks/>
            </p:cNvCxnSpPr>
            <p:nvPr/>
          </p:nvCxnSpPr>
          <p:spPr>
            <a:xfrm rot="16200000">
              <a:off x="5762625" y="2524126"/>
              <a:ext cx="0" cy="76200"/>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grpSp>
      <p:grpSp>
        <p:nvGrpSpPr>
          <p:cNvPr id="46" name="Gruppieren 45">
            <a:extLst>
              <a:ext uri="{FF2B5EF4-FFF2-40B4-BE49-F238E27FC236}">
                <a16:creationId xmlns:a16="http://schemas.microsoft.com/office/drawing/2014/main" id="{B838D281-CDD9-FDA5-51BA-38FFB4DFE8C2}"/>
              </a:ext>
            </a:extLst>
          </p:cNvPr>
          <p:cNvGrpSpPr/>
          <p:nvPr/>
        </p:nvGrpSpPr>
        <p:grpSpPr>
          <a:xfrm>
            <a:off x="3451721" y="1921669"/>
            <a:ext cx="76200" cy="76200"/>
            <a:chOff x="5724525" y="2524125"/>
            <a:chExt cx="76200" cy="76200"/>
          </a:xfrm>
        </p:grpSpPr>
        <p:cxnSp>
          <p:nvCxnSpPr>
            <p:cNvPr id="47" name="Gerader Verbinder 46">
              <a:extLst>
                <a:ext uri="{FF2B5EF4-FFF2-40B4-BE49-F238E27FC236}">
                  <a16:creationId xmlns:a16="http://schemas.microsoft.com/office/drawing/2014/main" id="{BEECAC36-4C60-1925-5252-4FD854884D1B}"/>
                </a:ext>
              </a:extLst>
            </p:cNvPr>
            <p:cNvCxnSpPr>
              <a:cxnSpLocks/>
            </p:cNvCxnSpPr>
            <p:nvPr/>
          </p:nvCxnSpPr>
          <p:spPr>
            <a:xfrm>
              <a:off x="5762625" y="2524125"/>
              <a:ext cx="0" cy="76200"/>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48" name="Gerader Verbinder 47">
              <a:extLst>
                <a:ext uri="{FF2B5EF4-FFF2-40B4-BE49-F238E27FC236}">
                  <a16:creationId xmlns:a16="http://schemas.microsoft.com/office/drawing/2014/main" id="{11A2B774-5C63-AAEA-606E-9045F6B1EC97}"/>
                </a:ext>
              </a:extLst>
            </p:cNvPr>
            <p:cNvCxnSpPr>
              <a:cxnSpLocks/>
            </p:cNvCxnSpPr>
            <p:nvPr/>
          </p:nvCxnSpPr>
          <p:spPr>
            <a:xfrm rot="16200000">
              <a:off x="5762625" y="2524126"/>
              <a:ext cx="0" cy="76200"/>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grpSp>
      <p:sp>
        <p:nvSpPr>
          <p:cNvPr id="49" name="Freihandform: Form 48">
            <a:extLst>
              <a:ext uri="{FF2B5EF4-FFF2-40B4-BE49-F238E27FC236}">
                <a16:creationId xmlns:a16="http://schemas.microsoft.com/office/drawing/2014/main" id="{B7AC0217-A0D8-80E0-4D0B-E94F90A09523}"/>
              </a:ext>
            </a:extLst>
          </p:cNvPr>
          <p:cNvSpPr/>
          <p:nvPr/>
        </p:nvSpPr>
        <p:spPr>
          <a:xfrm>
            <a:off x="971550" y="1957388"/>
            <a:ext cx="2981325" cy="1781175"/>
          </a:xfrm>
          <a:custGeom>
            <a:avLst/>
            <a:gdLst>
              <a:gd name="connsiteX0" fmla="*/ 0 w 2981325"/>
              <a:gd name="connsiteY0" fmla="*/ 0 h 1781175"/>
              <a:gd name="connsiteX1" fmla="*/ 261938 w 2981325"/>
              <a:gd name="connsiteY1" fmla="*/ 0 h 1781175"/>
              <a:gd name="connsiteX2" fmla="*/ 261938 w 2981325"/>
              <a:gd name="connsiteY2" fmla="*/ 128587 h 1781175"/>
              <a:gd name="connsiteX3" fmla="*/ 528638 w 2981325"/>
              <a:gd name="connsiteY3" fmla="*/ 128587 h 1781175"/>
              <a:gd name="connsiteX4" fmla="*/ 528638 w 2981325"/>
              <a:gd name="connsiteY4" fmla="*/ 252412 h 1781175"/>
              <a:gd name="connsiteX5" fmla="*/ 1614488 w 2981325"/>
              <a:gd name="connsiteY5" fmla="*/ 252412 h 1781175"/>
              <a:gd name="connsiteX6" fmla="*/ 1614488 w 2981325"/>
              <a:gd name="connsiteY6" fmla="*/ 385762 h 1781175"/>
              <a:gd name="connsiteX7" fmla="*/ 1643063 w 2981325"/>
              <a:gd name="connsiteY7" fmla="*/ 385762 h 1781175"/>
              <a:gd name="connsiteX8" fmla="*/ 1643063 w 2981325"/>
              <a:gd name="connsiteY8" fmla="*/ 509587 h 1781175"/>
              <a:gd name="connsiteX9" fmla="*/ 1819275 w 2981325"/>
              <a:gd name="connsiteY9" fmla="*/ 509587 h 1781175"/>
              <a:gd name="connsiteX10" fmla="*/ 1819275 w 2981325"/>
              <a:gd name="connsiteY10" fmla="*/ 638175 h 1781175"/>
              <a:gd name="connsiteX11" fmla="*/ 2124075 w 2981325"/>
              <a:gd name="connsiteY11" fmla="*/ 638175 h 1781175"/>
              <a:gd name="connsiteX12" fmla="*/ 2124075 w 2981325"/>
              <a:gd name="connsiteY12" fmla="*/ 776287 h 1781175"/>
              <a:gd name="connsiteX13" fmla="*/ 2143125 w 2981325"/>
              <a:gd name="connsiteY13" fmla="*/ 776287 h 1781175"/>
              <a:gd name="connsiteX14" fmla="*/ 2143125 w 2981325"/>
              <a:gd name="connsiteY14" fmla="*/ 914400 h 1781175"/>
              <a:gd name="connsiteX15" fmla="*/ 2238375 w 2981325"/>
              <a:gd name="connsiteY15" fmla="*/ 914400 h 1781175"/>
              <a:gd name="connsiteX16" fmla="*/ 2238375 w 2981325"/>
              <a:gd name="connsiteY16" fmla="*/ 1042987 h 1781175"/>
              <a:gd name="connsiteX17" fmla="*/ 2614613 w 2981325"/>
              <a:gd name="connsiteY17" fmla="*/ 1042987 h 1781175"/>
              <a:gd name="connsiteX18" fmla="*/ 2614613 w 2981325"/>
              <a:gd name="connsiteY18" fmla="*/ 1781175 h 1781175"/>
              <a:gd name="connsiteX19" fmla="*/ 2981325 w 2981325"/>
              <a:gd name="connsiteY19" fmla="*/ 1781175 h 178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81325" h="1781175">
                <a:moveTo>
                  <a:pt x="0" y="0"/>
                </a:moveTo>
                <a:lnTo>
                  <a:pt x="261938" y="0"/>
                </a:lnTo>
                <a:lnTo>
                  <a:pt x="261938" y="128587"/>
                </a:lnTo>
                <a:lnTo>
                  <a:pt x="528638" y="128587"/>
                </a:lnTo>
                <a:lnTo>
                  <a:pt x="528638" y="252412"/>
                </a:lnTo>
                <a:lnTo>
                  <a:pt x="1614488" y="252412"/>
                </a:lnTo>
                <a:lnTo>
                  <a:pt x="1614488" y="385762"/>
                </a:lnTo>
                <a:lnTo>
                  <a:pt x="1643063" y="385762"/>
                </a:lnTo>
                <a:lnTo>
                  <a:pt x="1643063" y="509587"/>
                </a:lnTo>
                <a:lnTo>
                  <a:pt x="1819275" y="509587"/>
                </a:lnTo>
                <a:lnTo>
                  <a:pt x="1819275" y="638175"/>
                </a:lnTo>
                <a:lnTo>
                  <a:pt x="2124075" y="638175"/>
                </a:lnTo>
                <a:lnTo>
                  <a:pt x="2124075" y="776287"/>
                </a:lnTo>
                <a:lnTo>
                  <a:pt x="2143125" y="776287"/>
                </a:lnTo>
                <a:lnTo>
                  <a:pt x="2143125" y="914400"/>
                </a:lnTo>
                <a:lnTo>
                  <a:pt x="2238375" y="914400"/>
                </a:lnTo>
                <a:lnTo>
                  <a:pt x="2238375" y="1042987"/>
                </a:lnTo>
                <a:lnTo>
                  <a:pt x="2614613" y="1042987"/>
                </a:lnTo>
                <a:lnTo>
                  <a:pt x="2614613" y="1781175"/>
                </a:lnTo>
                <a:lnTo>
                  <a:pt x="2981325" y="1781175"/>
                </a:lnTo>
              </a:path>
            </a:pathLst>
          </a:custGeom>
          <a:ln w="19050"/>
        </p:spPr>
        <p:style>
          <a:lnRef idx="1">
            <a:schemeClr val="accent2"/>
          </a:lnRef>
          <a:fillRef idx="0">
            <a:schemeClr val="accent2"/>
          </a:fillRef>
          <a:effectRef idx="0">
            <a:schemeClr val="accent2"/>
          </a:effectRef>
          <a:fontRef idx="minor">
            <a:schemeClr val="tx1"/>
          </a:fontRef>
        </p:style>
        <p:txBody>
          <a:bodyPr rtlCol="0" anchor="ctr"/>
          <a:lstStyle/>
          <a:p>
            <a:pPr algn="ctr"/>
            <a:endParaRPr lang="de-DE"/>
          </a:p>
        </p:txBody>
      </p:sp>
      <p:grpSp>
        <p:nvGrpSpPr>
          <p:cNvPr id="50" name="Gruppieren 49">
            <a:extLst>
              <a:ext uri="{FF2B5EF4-FFF2-40B4-BE49-F238E27FC236}">
                <a16:creationId xmlns:a16="http://schemas.microsoft.com/office/drawing/2014/main" id="{8225DCB2-9D20-02A7-3DA2-A0D85809864F}"/>
              </a:ext>
            </a:extLst>
          </p:cNvPr>
          <p:cNvGrpSpPr/>
          <p:nvPr/>
        </p:nvGrpSpPr>
        <p:grpSpPr>
          <a:xfrm>
            <a:off x="3912354" y="3698082"/>
            <a:ext cx="76200" cy="76200"/>
            <a:chOff x="5724525" y="2524125"/>
            <a:chExt cx="76200" cy="76200"/>
          </a:xfrm>
        </p:grpSpPr>
        <p:cxnSp>
          <p:nvCxnSpPr>
            <p:cNvPr id="51" name="Gerader Verbinder 50">
              <a:extLst>
                <a:ext uri="{FF2B5EF4-FFF2-40B4-BE49-F238E27FC236}">
                  <a16:creationId xmlns:a16="http://schemas.microsoft.com/office/drawing/2014/main" id="{197781C5-7E55-32C3-2332-34F2653F539E}"/>
                </a:ext>
              </a:extLst>
            </p:cNvPr>
            <p:cNvCxnSpPr>
              <a:cxnSpLocks/>
            </p:cNvCxnSpPr>
            <p:nvPr/>
          </p:nvCxnSpPr>
          <p:spPr>
            <a:xfrm>
              <a:off x="5762625" y="2524125"/>
              <a:ext cx="0" cy="76200"/>
            </a:xfrm>
            <a:prstGeom prst="line">
              <a:avLst/>
            </a:prstGeom>
            <a:ln w="12700">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52" name="Gerader Verbinder 51">
              <a:extLst>
                <a:ext uri="{FF2B5EF4-FFF2-40B4-BE49-F238E27FC236}">
                  <a16:creationId xmlns:a16="http://schemas.microsoft.com/office/drawing/2014/main" id="{88CE1AF8-E4B0-460D-E15E-0F537118B8BB}"/>
                </a:ext>
              </a:extLst>
            </p:cNvPr>
            <p:cNvCxnSpPr>
              <a:cxnSpLocks/>
            </p:cNvCxnSpPr>
            <p:nvPr/>
          </p:nvCxnSpPr>
          <p:spPr>
            <a:xfrm rot="16200000">
              <a:off x="5762625" y="2524126"/>
              <a:ext cx="0" cy="76200"/>
            </a:xfrm>
            <a:prstGeom prst="line">
              <a:avLst/>
            </a:prstGeom>
            <a:ln w="12700">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53" name="Gruppieren 52">
            <a:extLst>
              <a:ext uri="{FF2B5EF4-FFF2-40B4-BE49-F238E27FC236}">
                <a16:creationId xmlns:a16="http://schemas.microsoft.com/office/drawing/2014/main" id="{44301C7C-26EA-3B72-1991-7AE86A4C49F5}"/>
              </a:ext>
            </a:extLst>
          </p:cNvPr>
          <p:cNvGrpSpPr/>
          <p:nvPr/>
        </p:nvGrpSpPr>
        <p:grpSpPr>
          <a:xfrm>
            <a:off x="3636059" y="3698082"/>
            <a:ext cx="76200" cy="76200"/>
            <a:chOff x="5724525" y="2524125"/>
            <a:chExt cx="76200" cy="76200"/>
          </a:xfrm>
        </p:grpSpPr>
        <p:cxnSp>
          <p:nvCxnSpPr>
            <p:cNvPr id="54" name="Gerader Verbinder 53">
              <a:extLst>
                <a:ext uri="{FF2B5EF4-FFF2-40B4-BE49-F238E27FC236}">
                  <a16:creationId xmlns:a16="http://schemas.microsoft.com/office/drawing/2014/main" id="{3D11A158-F8E0-6E70-1E65-2422F31CB3C6}"/>
                </a:ext>
              </a:extLst>
            </p:cNvPr>
            <p:cNvCxnSpPr>
              <a:cxnSpLocks/>
            </p:cNvCxnSpPr>
            <p:nvPr/>
          </p:nvCxnSpPr>
          <p:spPr>
            <a:xfrm>
              <a:off x="5762625" y="2524125"/>
              <a:ext cx="0" cy="76200"/>
            </a:xfrm>
            <a:prstGeom prst="line">
              <a:avLst/>
            </a:prstGeom>
            <a:ln w="12700">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55" name="Gerader Verbinder 54">
              <a:extLst>
                <a:ext uri="{FF2B5EF4-FFF2-40B4-BE49-F238E27FC236}">
                  <a16:creationId xmlns:a16="http://schemas.microsoft.com/office/drawing/2014/main" id="{A8B50D41-89EE-22F6-195E-C8C1FB343D3F}"/>
                </a:ext>
              </a:extLst>
            </p:cNvPr>
            <p:cNvCxnSpPr>
              <a:cxnSpLocks/>
            </p:cNvCxnSpPr>
            <p:nvPr/>
          </p:nvCxnSpPr>
          <p:spPr>
            <a:xfrm rot="16200000">
              <a:off x="5762625" y="2524126"/>
              <a:ext cx="0" cy="76200"/>
            </a:xfrm>
            <a:prstGeom prst="line">
              <a:avLst/>
            </a:prstGeom>
            <a:ln w="12700">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56" name="Gruppieren 55">
            <a:extLst>
              <a:ext uri="{FF2B5EF4-FFF2-40B4-BE49-F238E27FC236}">
                <a16:creationId xmlns:a16="http://schemas.microsoft.com/office/drawing/2014/main" id="{89D6A64F-7280-E70E-FF06-9D6F57843EC1}"/>
              </a:ext>
            </a:extLst>
          </p:cNvPr>
          <p:cNvGrpSpPr/>
          <p:nvPr/>
        </p:nvGrpSpPr>
        <p:grpSpPr>
          <a:xfrm>
            <a:off x="3520282" y="2957076"/>
            <a:ext cx="76200" cy="76200"/>
            <a:chOff x="5724525" y="2524125"/>
            <a:chExt cx="76200" cy="76200"/>
          </a:xfrm>
        </p:grpSpPr>
        <p:cxnSp>
          <p:nvCxnSpPr>
            <p:cNvPr id="57" name="Gerader Verbinder 56">
              <a:extLst>
                <a:ext uri="{FF2B5EF4-FFF2-40B4-BE49-F238E27FC236}">
                  <a16:creationId xmlns:a16="http://schemas.microsoft.com/office/drawing/2014/main" id="{DEC7DFFF-D063-B194-DC92-32A2BE3200D8}"/>
                </a:ext>
              </a:extLst>
            </p:cNvPr>
            <p:cNvCxnSpPr>
              <a:cxnSpLocks/>
            </p:cNvCxnSpPr>
            <p:nvPr/>
          </p:nvCxnSpPr>
          <p:spPr>
            <a:xfrm>
              <a:off x="5762625" y="2524125"/>
              <a:ext cx="0" cy="76200"/>
            </a:xfrm>
            <a:prstGeom prst="line">
              <a:avLst/>
            </a:prstGeom>
            <a:ln w="12700">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58" name="Gerader Verbinder 57">
              <a:extLst>
                <a:ext uri="{FF2B5EF4-FFF2-40B4-BE49-F238E27FC236}">
                  <a16:creationId xmlns:a16="http://schemas.microsoft.com/office/drawing/2014/main" id="{A336EBBA-E347-4B3B-FD6B-7456EA1B370E}"/>
                </a:ext>
              </a:extLst>
            </p:cNvPr>
            <p:cNvCxnSpPr>
              <a:cxnSpLocks/>
            </p:cNvCxnSpPr>
            <p:nvPr/>
          </p:nvCxnSpPr>
          <p:spPr>
            <a:xfrm rot="16200000">
              <a:off x="5762625" y="2524126"/>
              <a:ext cx="0" cy="76200"/>
            </a:xfrm>
            <a:prstGeom prst="line">
              <a:avLst/>
            </a:prstGeom>
            <a:ln w="12700">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59" name="Gruppieren 58">
            <a:extLst>
              <a:ext uri="{FF2B5EF4-FFF2-40B4-BE49-F238E27FC236}">
                <a16:creationId xmlns:a16="http://schemas.microsoft.com/office/drawing/2014/main" id="{6EDEA720-8719-D47A-7A1D-C1987D2FD7B7}"/>
              </a:ext>
            </a:extLst>
          </p:cNvPr>
          <p:cNvGrpSpPr/>
          <p:nvPr/>
        </p:nvGrpSpPr>
        <p:grpSpPr>
          <a:xfrm>
            <a:off x="3503125" y="2957075"/>
            <a:ext cx="76200" cy="76200"/>
            <a:chOff x="5724525" y="2524125"/>
            <a:chExt cx="76200" cy="76200"/>
          </a:xfrm>
        </p:grpSpPr>
        <p:cxnSp>
          <p:nvCxnSpPr>
            <p:cNvPr id="60" name="Gerader Verbinder 59">
              <a:extLst>
                <a:ext uri="{FF2B5EF4-FFF2-40B4-BE49-F238E27FC236}">
                  <a16:creationId xmlns:a16="http://schemas.microsoft.com/office/drawing/2014/main" id="{0193AC04-A0A5-E77F-E35D-A699B9CBA668}"/>
                </a:ext>
              </a:extLst>
            </p:cNvPr>
            <p:cNvCxnSpPr>
              <a:cxnSpLocks/>
            </p:cNvCxnSpPr>
            <p:nvPr/>
          </p:nvCxnSpPr>
          <p:spPr>
            <a:xfrm>
              <a:off x="5762625" y="2524125"/>
              <a:ext cx="0" cy="76200"/>
            </a:xfrm>
            <a:prstGeom prst="line">
              <a:avLst/>
            </a:prstGeom>
            <a:ln w="12700">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61" name="Gerader Verbinder 60">
              <a:extLst>
                <a:ext uri="{FF2B5EF4-FFF2-40B4-BE49-F238E27FC236}">
                  <a16:creationId xmlns:a16="http://schemas.microsoft.com/office/drawing/2014/main" id="{EFBD6EE0-3D92-906A-C9AD-A69B8709AB3D}"/>
                </a:ext>
              </a:extLst>
            </p:cNvPr>
            <p:cNvCxnSpPr>
              <a:cxnSpLocks/>
            </p:cNvCxnSpPr>
            <p:nvPr/>
          </p:nvCxnSpPr>
          <p:spPr>
            <a:xfrm rot="16200000">
              <a:off x="5762625" y="2524126"/>
              <a:ext cx="0" cy="76200"/>
            </a:xfrm>
            <a:prstGeom prst="line">
              <a:avLst/>
            </a:prstGeom>
            <a:ln w="12700">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62" name="Gruppieren 61">
            <a:extLst>
              <a:ext uri="{FF2B5EF4-FFF2-40B4-BE49-F238E27FC236}">
                <a16:creationId xmlns:a16="http://schemas.microsoft.com/office/drawing/2014/main" id="{E5E7166A-4CBC-8DAD-CE70-17EADD5209C5}"/>
              </a:ext>
            </a:extLst>
          </p:cNvPr>
          <p:cNvGrpSpPr/>
          <p:nvPr/>
        </p:nvGrpSpPr>
        <p:grpSpPr>
          <a:xfrm>
            <a:off x="3481158" y="2957075"/>
            <a:ext cx="76200" cy="76200"/>
            <a:chOff x="5724525" y="2524125"/>
            <a:chExt cx="76200" cy="76200"/>
          </a:xfrm>
        </p:grpSpPr>
        <p:cxnSp>
          <p:nvCxnSpPr>
            <p:cNvPr id="63" name="Gerader Verbinder 62">
              <a:extLst>
                <a:ext uri="{FF2B5EF4-FFF2-40B4-BE49-F238E27FC236}">
                  <a16:creationId xmlns:a16="http://schemas.microsoft.com/office/drawing/2014/main" id="{6C8F7A80-25BC-59FB-DAC7-0AB9FCFBBD3F}"/>
                </a:ext>
              </a:extLst>
            </p:cNvPr>
            <p:cNvCxnSpPr>
              <a:cxnSpLocks/>
            </p:cNvCxnSpPr>
            <p:nvPr/>
          </p:nvCxnSpPr>
          <p:spPr>
            <a:xfrm>
              <a:off x="5762625" y="2524125"/>
              <a:ext cx="0" cy="76200"/>
            </a:xfrm>
            <a:prstGeom prst="line">
              <a:avLst/>
            </a:prstGeom>
            <a:ln w="12700">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64" name="Gerader Verbinder 63">
              <a:extLst>
                <a:ext uri="{FF2B5EF4-FFF2-40B4-BE49-F238E27FC236}">
                  <a16:creationId xmlns:a16="http://schemas.microsoft.com/office/drawing/2014/main" id="{1D356E22-E009-2910-F0FD-3B0C2BFFA2DE}"/>
                </a:ext>
              </a:extLst>
            </p:cNvPr>
            <p:cNvCxnSpPr>
              <a:cxnSpLocks/>
            </p:cNvCxnSpPr>
            <p:nvPr/>
          </p:nvCxnSpPr>
          <p:spPr>
            <a:xfrm rot="16200000">
              <a:off x="5762625" y="2524126"/>
              <a:ext cx="0" cy="76200"/>
            </a:xfrm>
            <a:prstGeom prst="line">
              <a:avLst/>
            </a:prstGeom>
            <a:ln w="12700">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65" name="Gruppieren 64">
            <a:extLst>
              <a:ext uri="{FF2B5EF4-FFF2-40B4-BE49-F238E27FC236}">
                <a16:creationId xmlns:a16="http://schemas.microsoft.com/office/drawing/2014/main" id="{9AA2C29B-6508-9FE5-6814-D94034416B43}"/>
              </a:ext>
            </a:extLst>
          </p:cNvPr>
          <p:cNvGrpSpPr/>
          <p:nvPr/>
        </p:nvGrpSpPr>
        <p:grpSpPr>
          <a:xfrm>
            <a:off x="3466513" y="2957075"/>
            <a:ext cx="76200" cy="76200"/>
            <a:chOff x="5724525" y="2524125"/>
            <a:chExt cx="76200" cy="76200"/>
          </a:xfrm>
        </p:grpSpPr>
        <p:cxnSp>
          <p:nvCxnSpPr>
            <p:cNvPr id="66" name="Gerader Verbinder 65">
              <a:extLst>
                <a:ext uri="{FF2B5EF4-FFF2-40B4-BE49-F238E27FC236}">
                  <a16:creationId xmlns:a16="http://schemas.microsoft.com/office/drawing/2014/main" id="{9D3AE67D-C82F-29B7-2414-12B650661EAD}"/>
                </a:ext>
              </a:extLst>
            </p:cNvPr>
            <p:cNvCxnSpPr>
              <a:cxnSpLocks/>
            </p:cNvCxnSpPr>
            <p:nvPr/>
          </p:nvCxnSpPr>
          <p:spPr>
            <a:xfrm>
              <a:off x="5762625" y="2524125"/>
              <a:ext cx="0" cy="76200"/>
            </a:xfrm>
            <a:prstGeom prst="line">
              <a:avLst/>
            </a:prstGeom>
            <a:ln w="12700">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67" name="Gerader Verbinder 66">
              <a:extLst>
                <a:ext uri="{FF2B5EF4-FFF2-40B4-BE49-F238E27FC236}">
                  <a16:creationId xmlns:a16="http://schemas.microsoft.com/office/drawing/2014/main" id="{D295AEB2-D6CF-9CF1-B2A2-B55B54C7D82C}"/>
                </a:ext>
              </a:extLst>
            </p:cNvPr>
            <p:cNvCxnSpPr>
              <a:cxnSpLocks/>
            </p:cNvCxnSpPr>
            <p:nvPr/>
          </p:nvCxnSpPr>
          <p:spPr>
            <a:xfrm rot="16200000">
              <a:off x="5762625" y="2524126"/>
              <a:ext cx="0" cy="76200"/>
            </a:xfrm>
            <a:prstGeom prst="line">
              <a:avLst/>
            </a:prstGeom>
            <a:ln w="12700">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68" name="Gruppieren 67">
            <a:extLst>
              <a:ext uri="{FF2B5EF4-FFF2-40B4-BE49-F238E27FC236}">
                <a16:creationId xmlns:a16="http://schemas.microsoft.com/office/drawing/2014/main" id="{76E90BBD-F182-01C2-1C9D-9020CBD5D8A3}"/>
              </a:ext>
            </a:extLst>
          </p:cNvPr>
          <p:cNvGrpSpPr/>
          <p:nvPr/>
        </p:nvGrpSpPr>
        <p:grpSpPr>
          <a:xfrm>
            <a:off x="3449356" y="2957075"/>
            <a:ext cx="76200" cy="76200"/>
            <a:chOff x="5724525" y="2524125"/>
            <a:chExt cx="76200" cy="76200"/>
          </a:xfrm>
        </p:grpSpPr>
        <p:cxnSp>
          <p:nvCxnSpPr>
            <p:cNvPr id="69" name="Gerader Verbinder 68">
              <a:extLst>
                <a:ext uri="{FF2B5EF4-FFF2-40B4-BE49-F238E27FC236}">
                  <a16:creationId xmlns:a16="http://schemas.microsoft.com/office/drawing/2014/main" id="{5FFCE510-4208-ABAB-8AD8-662D30072FD0}"/>
                </a:ext>
              </a:extLst>
            </p:cNvPr>
            <p:cNvCxnSpPr>
              <a:cxnSpLocks/>
            </p:cNvCxnSpPr>
            <p:nvPr/>
          </p:nvCxnSpPr>
          <p:spPr>
            <a:xfrm>
              <a:off x="5762625" y="2524125"/>
              <a:ext cx="0" cy="76200"/>
            </a:xfrm>
            <a:prstGeom prst="line">
              <a:avLst/>
            </a:prstGeom>
            <a:ln w="12700">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70" name="Gerader Verbinder 69">
              <a:extLst>
                <a:ext uri="{FF2B5EF4-FFF2-40B4-BE49-F238E27FC236}">
                  <a16:creationId xmlns:a16="http://schemas.microsoft.com/office/drawing/2014/main" id="{9B140401-C2BA-9C2E-1B0D-CCC15C711EAE}"/>
                </a:ext>
              </a:extLst>
            </p:cNvPr>
            <p:cNvCxnSpPr>
              <a:cxnSpLocks/>
            </p:cNvCxnSpPr>
            <p:nvPr/>
          </p:nvCxnSpPr>
          <p:spPr>
            <a:xfrm rot="16200000">
              <a:off x="5762625" y="2524126"/>
              <a:ext cx="0" cy="76200"/>
            </a:xfrm>
            <a:prstGeom prst="line">
              <a:avLst/>
            </a:prstGeom>
            <a:ln w="12700">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71" name="Gruppieren 70">
            <a:extLst>
              <a:ext uri="{FF2B5EF4-FFF2-40B4-BE49-F238E27FC236}">
                <a16:creationId xmlns:a16="http://schemas.microsoft.com/office/drawing/2014/main" id="{CF0256D6-E299-04B4-69B9-B626861C7B3B}"/>
              </a:ext>
            </a:extLst>
          </p:cNvPr>
          <p:cNvGrpSpPr/>
          <p:nvPr/>
        </p:nvGrpSpPr>
        <p:grpSpPr>
          <a:xfrm>
            <a:off x="2913574" y="2554644"/>
            <a:ext cx="76200" cy="76200"/>
            <a:chOff x="5724525" y="2524125"/>
            <a:chExt cx="76200" cy="76200"/>
          </a:xfrm>
        </p:grpSpPr>
        <p:cxnSp>
          <p:nvCxnSpPr>
            <p:cNvPr id="72" name="Gerader Verbinder 71">
              <a:extLst>
                <a:ext uri="{FF2B5EF4-FFF2-40B4-BE49-F238E27FC236}">
                  <a16:creationId xmlns:a16="http://schemas.microsoft.com/office/drawing/2014/main" id="{AD460D95-36FA-E815-4CE8-5C0C6829DB53}"/>
                </a:ext>
              </a:extLst>
            </p:cNvPr>
            <p:cNvCxnSpPr>
              <a:cxnSpLocks/>
            </p:cNvCxnSpPr>
            <p:nvPr/>
          </p:nvCxnSpPr>
          <p:spPr>
            <a:xfrm>
              <a:off x="5762625" y="2524125"/>
              <a:ext cx="0" cy="76200"/>
            </a:xfrm>
            <a:prstGeom prst="line">
              <a:avLst/>
            </a:prstGeom>
            <a:ln w="12700">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73" name="Gerader Verbinder 72">
              <a:extLst>
                <a:ext uri="{FF2B5EF4-FFF2-40B4-BE49-F238E27FC236}">
                  <a16:creationId xmlns:a16="http://schemas.microsoft.com/office/drawing/2014/main" id="{116A6924-49B5-343D-BC72-CC3FAD8D5AFF}"/>
                </a:ext>
              </a:extLst>
            </p:cNvPr>
            <p:cNvCxnSpPr>
              <a:cxnSpLocks/>
            </p:cNvCxnSpPr>
            <p:nvPr/>
          </p:nvCxnSpPr>
          <p:spPr>
            <a:xfrm rot="16200000">
              <a:off x="5762625" y="2524126"/>
              <a:ext cx="0" cy="76200"/>
            </a:xfrm>
            <a:prstGeom prst="line">
              <a:avLst/>
            </a:prstGeom>
            <a:ln w="12700">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74" name="Gruppieren 73">
            <a:extLst>
              <a:ext uri="{FF2B5EF4-FFF2-40B4-BE49-F238E27FC236}">
                <a16:creationId xmlns:a16="http://schemas.microsoft.com/office/drawing/2014/main" id="{DF31A3DD-442A-83FF-9797-734331DD5899}"/>
              </a:ext>
            </a:extLst>
          </p:cNvPr>
          <p:cNvGrpSpPr/>
          <p:nvPr/>
        </p:nvGrpSpPr>
        <p:grpSpPr>
          <a:xfrm>
            <a:off x="1588226" y="2171472"/>
            <a:ext cx="76200" cy="76200"/>
            <a:chOff x="5724525" y="2524125"/>
            <a:chExt cx="76200" cy="76200"/>
          </a:xfrm>
        </p:grpSpPr>
        <p:cxnSp>
          <p:nvCxnSpPr>
            <p:cNvPr id="75" name="Gerader Verbinder 74">
              <a:extLst>
                <a:ext uri="{FF2B5EF4-FFF2-40B4-BE49-F238E27FC236}">
                  <a16:creationId xmlns:a16="http://schemas.microsoft.com/office/drawing/2014/main" id="{12F8DF78-C32F-69A3-CC3A-449E9989582E}"/>
                </a:ext>
              </a:extLst>
            </p:cNvPr>
            <p:cNvCxnSpPr>
              <a:cxnSpLocks/>
            </p:cNvCxnSpPr>
            <p:nvPr/>
          </p:nvCxnSpPr>
          <p:spPr>
            <a:xfrm>
              <a:off x="5762625" y="2524125"/>
              <a:ext cx="0" cy="76200"/>
            </a:xfrm>
            <a:prstGeom prst="line">
              <a:avLst/>
            </a:prstGeom>
            <a:ln w="12700">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76" name="Gerader Verbinder 75">
              <a:extLst>
                <a:ext uri="{FF2B5EF4-FFF2-40B4-BE49-F238E27FC236}">
                  <a16:creationId xmlns:a16="http://schemas.microsoft.com/office/drawing/2014/main" id="{EFEA823F-CAC6-38FA-B11C-BFE2E74B3168}"/>
                </a:ext>
              </a:extLst>
            </p:cNvPr>
            <p:cNvCxnSpPr>
              <a:cxnSpLocks/>
            </p:cNvCxnSpPr>
            <p:nvPr/>
          </p:nvCxnSpPr>
          <p:spPr>
            <a:xfrm rot="16200000">
              <a:off x="5762625" y="2524126"/>
              <a:ext cx="0" cy="76200"/>
            </a:xfrm>
            <a:prstGeom prst="line">
              <a:avLst/>
            </a:prstGeom>
            <a:ln w="12700">
              <a:solidFill>
                <a:schemeClr val="accent2"/>
              </a:solidFill>
            </a:ln>
          </p:spPr>
          <p:style>
            <a:lnRef idx="1">
              <a:schemeClr val="accent2"/>
            </a:lnRef>
            <a:fillRef idx="0">
              <a:schemeClr val="accent2"/>
            </a:fillRef>
            <a:effectRef idx="0">
              <a:schemeClr val="accent2"/>
            </a:effectRef>
            <a:fontRef idx="minor">
              <a:schemeClr val="tx1"/>
            </a:fontRef>
          </p:style>
        </p:cxnSp>
      </p:grpSp>
      <p:sp>
        <p:nvSpPr>
          <p:cNvPr id="77" name="Freihandform: Form 76">
            <a:extLst>
              <a:ext uri="{FF2B5EF4-FFF2-40B4-BE49-F238E27FC236}">
                <a16:creationId xmlns:a16="http://schemas.microsoft.com/office/drawing/2014/main" id="{DA187BE9-4EB9-E142-D4E3-4140DBA4819E}"/>
              </a:ext>
            </a:extLst>
          </p:cNvPr>
          <p:cNvSpPr/>
          <p:nvPr/>
        </p:nvSpPr>
        <p:spPr>
          <a:xfrm>
            <a:off x="4746625" y="1965325"/>
            <a:ext cx="2736850" cy="1733550"/>
          </a:xfrm>
          <a:custGeom>
            <a:avLst/>
            <a:gdLst>
              <a:gd name="connsiteX0" fmla="*/ 0 w 2736850"/>
              <a:gd name="connsiteY0" fmla="*/ 0 h 1733550"/>
              <a:gd name="connsiteX1" fmla="*/ 2232025 w 2736850"/>
              <a:gd name="connsiteY1" fmla="*/ 0 h 1733550"/>
              <a:gd name="connsiteX2" fmla="*/ 2232025 w 2736850"/>
              <a:gd name="connsiteY2" fmla="*/ 215900 h 1733550"/>
              <a:gd name="connsiteX3" fmla="*/ 2616200 w 2736850"/>
              <a:gd name="connsiteY3" fmla="*/ 215900 h 1733550"/>
              <a:gd name="connsiteX4" fmla="*/ 2616200 w 2736850"/>
              <a:gd name="connsiteY4" fmla="*/ 1733550 h 1733550"/>
              <a:gd name="connsiteX5" fmla="*/ 2736850 w 2736850"/>
              <a:gd name="connsiteY5" fmla="*/ 1733550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6850" h="1733550">
                <a:moveTo>
                  <a:pt x="0" y="0"/>
                </a:moveTo>
                <a:lnTo>
                  <a:pt x="2232025" y="0"/>
                </a:lnTo>
                <a:lnTo>
                  <a:pt x="2232025" y="215900"/>
                </a:lnTo>
                <a:lnTo>
                  <a:pt x="2616200" y="215900"/>
                </a:lnTo>
                <a:lnTo>
                  <a:pt x="2616200" y="1733550"/>
                </a:lnTo>
                <a:lnTo>
                  <a:pt x="2736850" y="173355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78" name="Gruppieren 77">
            <a:extLst>
              <a:ext uri="{FF2B5EF4-FFF2-40B4-BE49-F238E27FC236}">
                <a16:creationId xmlns:a16="http://schemas.microsoft.com/office/drawing/2014/main" id="{81A06DAA-A677-54FA-585E-19D56834B631}"/>
              </a:ext>
            </a:extLst>
          </p:cNvPr>
          <p:cNvGrpSpPr/>
          <p:nvPr/>
        </p:nvGrpSpPr>
        <p:grpSpPr>
          <a:xfrm>
            <a:off x="7440613" y="3657769"/>
            <a:ext cx="76200" cy="76200"/>
            <a:chOff x="5724525" y="2524125"/>
            <a:chExt cx="76200" cy="76200"/>
          </a:xfrm>
        </p:grpSpPr>
        <p:cxnSp>
          <p:nvCxnSpPr>
            <p:cNvPr id="79" name="Gerader Verbinder 78">
              <a:extLst>
                <a:ext uri="{FF2B5EF4-FFF2-40B4-BE49-F238E27FC236}">
                  <a16:creationId xmlns:a16="http://schemas.microsoft.com/office/drawing/2014/main" id="{BD60331B-7DF9-6186-3203-426E489486A9}"/>
                </a:ext>
              </a:extLst>
            </p:cNvPr>
            <p:cNvCxnSpPr>
              <a:cxnSpLocks/>
            </p:cNvCxnSpPr>
            <p:nvPr/>
          </p:nvCxnSpPr>
          <p:spPr>
            <a:xfrm>
              <a:off x="5762625" y="2524125"/>
              <a:ext cx="0" cy="76200"/>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80" name="Gerader Verbinder 79">
              <a:extLst>
                <a:ext uri="{FF2B5EF4-FFF2-40B4-BE49-F238E27FC236}">
                  <a16:creationId xmlns:a16="http://schemas.microsoft.com/office/drawing/2014/main" id="{CD6CB9EB-EFDF-0E64-9C78-4030BD3039F7}"/>
                </a:ext>
              </a:extLst>
            </p:cNvPr>
            <p:cNvCxnSpPr>
              <a:cxnSpLocks/>
            </p:cNvCxnSpPr>
            <p:nvPr/>
          </p:nvCxnSpPr>
          <p:spPr>
            <a:xfrm rot="16200000">
              <a:off x="5762625" y="2524126"/>
              <a:ext cx="0" cy="76200"/>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grpSp>
      <p:grpSp>
        <p:nvGrpSpPr>
          <p:cNvPr id="81" name="Gruppieren 80">
            <a:extLst>
              <a:ext uri="{FF2B5EF4-FFF2-40B4-BE49-F238E27FC236}">
                <a16:creationId xmlns:a16="http://schemas.microsoft.com/office/drawing/2014/main" id="{56C069FF-26AD-192B-504E-D2A3440CD34A}"/>
              </a:ext>
            </a:extLst>
          </p:cNvPr>
          <p:cNvGrpSpPr/>
          <p:nvPr/>
        </p:nvGrpSpPr>
        <p:grpSpPr>
          <a:xfrm>
            <a:off x="7297778" y="2141669"/>
            <a:ext cx="76200" cy="76200"/>
            <a:chOff x="5724525" y="2524125"/>
            <a:chExt cx="76200" cy="76200"/>
          </a:xfrm>
        </p:grpSpPr>
        <p:cxnSp>
          <p:nvCxnSpPr>
            <p:cNvPr id="82" name="Gerader Verbinder 81">
              <a:extLst>
                <a:ext uri="{FF2B5EF4-FFF2-40B4-BE49-F238E27FC236}">
                  <a16:creationId xmlns:a16="http://schemas.microsoft.com/office/drawing/2014/main" id="{A729D7D3-DC6B-A116-EC98-2A6AABC62939}"/>
                </a:ext>
              </a:extLst>
            </p:cNvPr>
            <p:cNvCxnSpPr>
              <a:cxnSpLocks/>
            </p:cNvCxnSpPr>
            <p:nvPr/>
          </p:nvCxnSpPr>
          <p:spPr>
            <a:xfrm>
              <a:off x="5762625" y="2524125"/>
              <a:ext cx="0" cy="76200"/>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83" name="Gerader Verbinder 82">
              <a:extLst>
                <a:ext uri="{FF2B5EF4-FFF2-40B4-BE49-F238E27FC236}">
                  <a16:creationId xmlns:a16="http://schemas.microsoft.com/office/drawing/2014/main" id="{6A03440B-5F10-DD1B-CA21-6608F9F64828}"/>
                </a:ext>
              </a:extLst>
            </p:cNvPr>
            <p:cNvCxnSpPr>
              <a:cxnSpLocks/>
            </p:cNvCxnSpPr>
            <p:nvPr/>
          </p:nvCxnSpPr>
          <p:spPr>
            <a:xfrm rot="16200000">
              <a:off x="5762625" y="2524126"/>
              <a:ext cx="0" cy="76200"/>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grpSp>
      <p:grpSp>
        <p:nvGrpSpPr>
          <p:cNvPr id="84" name="Gruppieren 83">
            <a:extLst>
              <a:ext uri="{FF2B5EF4-FFF2-40B4-BE49-F238E27FC236}">
                <a16:creationId xmlns:a16="http://schemas.microsoft.com/office/drawing/2014/main" id="{5D821DA4-1AB8-D300-4F3E-2F1DB0C94DA4}"/>
              </a:ext>
            </a:extLst>
          </p:cNvPr>
          <p:cNvGrpSpPr/>
          <p:nvPr/>
        </p:nvGrpSpPr>
        <p:grpSpPr>
          <a:xfrm>
            <a:off x="7285290" y="2141669"/>
            <a:ext cx="76200" cy="76200"/>
            <a:chOff x="5724525" y="2524125"/>
            <a:chExt cx="76200" cy="76200"/>
          </a:xfrm>
        </p:grpSpPr>
        <p:cxnSp>
          <p:nvCxnSpPr>
            <p:cNvPr id="85" name="Gerader Verbinder 84">
              <a:extLst>
                <a:ext uri="{FF2B5EF4-FFF2-40B4-BE49-F238E27FC236}">
                  <a16:creationId xmlns:a16="http://schemas.microsoft.com/office/drawing/2014/main" id="{54F439D5-9599-7110-9A1B-578A2A4838BE}"/>
                </a:ext>
              </a:extLst>
            </p:cNvPr>
            <p:cNvCxnSpPr>
              <a:cxnSpLocks/>
            </p:cNvCxnSpPr>
            <p:nvPr/>
          </p:nvCxnSpPr>
          <p:spPr>
            <a:xfrm>
              <a:off x="5762625" y="2524125"/>
              <a:ext cx="0" cy="76200"/>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86" name="Gerader Verbinder 85">
              <a:extLst>
                <a:ext uri="{FF2B5EF4-FFF2-40B4-BE49-F238E27FC236}">
                  <a16:creationId xmlns:a16="http://schemas.microsoft.com/office/drawing/2014/main" id="{F7B7D81B-29FC-818B-20BB-C2C5EA34C917}"/>
                </a:ext>
              </a:extLst>
            </p:cNvPr>
            <p:cNvCxnSpPr>
              <a:cxnSpLocks/>
            </p:cNvCxnSpPr>
            <p:nvPr/>
          </p:nvCxnSpPr>
          <p:spPr>
            <a:xfrm rot="16200000">
              <a:off x="5762625" y="2524126"/>
              <a:ext cx="0" cy="76200"/>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grpSp>
      <p:grpSp>
        <p:nvGrpSpPr>
          <p:cNvPr id="87" name="Gruppieren 86">
            <a:extLst>
              <a:ext uri="{FF2B5EF4-FFF2-40B4-BE49-F238E27FC236}">
                <a16:creationId xmlns:a16="http://schemas.microsoft.com/office/drawing/2014/main" id="{81F8D554-C702-AEA9-5C64-50AF1C4B15FD}"/>
              </a:ext>
            </a:extLst>
          </p:cNvPr>
          <p:cNvGrpSpPr/>
          <p:nvPr/>
        </p:nvGrpSpPr>
        <p:grpSpPr>
          <a:xfrm>
            <a:off x="7272802" y="2140407"/>
            <a:ext cx="76200" cy="76200"/>
            <a:chOff x="5724525" y="2524125"/>
            <a:chExt cx="76200" cy="76200"/>
          </a:xfrm>
        </p:grpSpPr>
        <p:cxnSp>
          <p:nvCxnSpPr>
            <p:cNvPr id="88" name="Gerader Verbinder 87">
              <a:extLst>
                <a:ext uri="{FF2B5EF4-FFF2-40B4-BE49-F238E27FC236}">
                  <a16:creationId xmlns:a16="http://schemas.microsoft.com/office/drawing/2014/main" id="{B4E8013E-81EA-3BF9-ACE2-12A13F607A64}"/>
                </a:ext>
              </a:extLst>
            </p:cNvPr>
            <p:cNvCxnSpPr>
              <a:cxnSpLocks/>
            </p:cNvCxnSpPr>
            <p:nvPr/>
          </p:nvCxnSpPr>
          <p:spPr>
            <a:xfrm>
              <a:off x="5762625" y="2524125"/>
              <a:ext cx="0" cy="76200"/>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89" name="Gerader Verbinder 88">
              <a:extLst>
                <a:ext uri="{FF2B5EF4-FFF2-40B4-BE49-F238E27FC236}">
                  <a16:creationId xmlns:a16="http://schemas.microsoft.com/office/drawing/2014/main" id="{9B765BFC-EADE-116D-41EF-FF94A9892105}"/>
                </a:ext>
              </a:extLst>
            </p:cNvPr>
            <p:cNvCxnSpPr>
              <a:cxnSpLocks/>
            </p:cNvCxnSpPr>
            <p:nvPr/>
          </p:nvCxnSpPr>
          <p:spPr>
            <a:xfrm rot="16200000">
              <a:off x="5762625" y="2524126"/>
              <a:ext cx="0" cy="76200"/>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grpSp>
      <p:grpSp>
        <p:nvGrpSpPr>
          <p:cNvPr id="90" name="Gruppieren 89">
            <a:extLst>
              <a:ext uri="{FF2B5EF4-FFF2-40B4-BE49-F238E27FC236}">
                <a16:creationId xmlns:a16="http://schemas.microsoft.com/office/drawing/2014/main" id="{C299B2CE-1CDB-4F86-18EF-EF91480D963B}"/>
              </a:ext>
            </a:extLst>
          </p:cNvPr>
          <p:cNvGrpSpPr/>
          <p:nvPr/>
        </p:nvGrpSpPr>
        <p:grpSpPr>
          <a:xfrm>
            <a:off x="7258799" y="2140407"/>
            <a:ext cx="76200" cy="76200"/>
            <a:chOff x="5724525" y="2524125"/>
            <a:chExt cx="76200" cy="76200"/>
          </a:xfrm>
        </p:grpSpPr>
        <p:cxnSp>
          <p:nvCxnSpPr>
            <p:cNvPr id="91" name="Gerader Verbinder 90">
              <a:extLst>
                <a:ext uri="{FF2B5EF4-FFF2-40B4-BE49-F238E27FC236}">
                  <a16:creationId xmlns:a16="http://schemas.microsoft.com/office/drawing/2014/main" id="{F84B396D-9205-81A0-46B8-20DEE273E566}"/>
                </a:ext>
              </a:extLst>
            </p:cNvPr>
            <p:cNvCxnSpPr>
              <a:cxnSpLocks/>
            </p:cNvCxnSpPr>
            <p:nvPr/>
          </p:nvCxnSpPr>
          <p:spPr>
            <a:xfrm>
              <a:off x="5762625" y="2524125"/>
              <a:ext cx="0" cy="76200"/>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92" name="Gerader Verbinder 91">
              <a:extLst>
                <a:ext uri="{FF2B5EF4-FFF2-40B4-BE49-F238E27FC236}">
                  <a16:creationId xmlns:a16="http://schemas.microsoft.com/office/drawing/2014/main" id="{F12BEAA8-890E-8F6E-F5BB-1FE050D14D76}"/>
                </a:ext>
              </a:extLst>
            </p:cNvPr>
            <p:cNvCxnSpPr>
              <a:cxnSpLocks/>
            </p:cNvCxnSpPr>
            <p:nvPr/>
          </p:nvCxnSpPr>
          <p:spPr>
            <a:xfrm rot="16200000">
              <a:off x="5762625" y="2524126"/>
              <a:ext cx="0" cy="76200"/>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grpSp>
      <p:grpSp>
        <p:nvGrpSpPr>
          <p:cNvPr id="93" name="Gruppieren 92">
            <a:extLst>
              <a:ext uri="{FF2B5EF4-FFF2-40B4-BE49-F238E27FC236}">
                <a16:creationId xmlns:a16="http://schemas.microsoft.com/office/drawing/2014/main" id="{635CD5EF-D7F5-B007-611B-D853B3CAB66B}"/>
              </a:ext>
            </a:extLst>
          </p:cNvPr>
          <p:cNvGrpSpPr/>
          <p:nvPr/>
        </p:nvGrpSpPr>
        <p:grpSpPr>
          <a:xfrm>
            <a:off x="7228140" y="2140407"/>
            <a:ext cx="76200" cy="76200"/>
            <a:chOff x="5724525" y="2524125"/>
            <a:chExt cx="76200" cy="76200"/>
          </a:xfrm>
        </p:grpSpPr>
        <p:cxnSp>
          <p:nvCxnSpPr>
            <p:cNvPr id="94" name="Gerader Verbinder 93">
              <a:extLst>
                <a:ext uri="{FF2B5EF4-FFF2-40B4-BE49-F238E27FC236}">
                  <a16:creationId xmlns:a16="http://schemas.microsoft.com/office/drawing/2014/main" id="{4459B809-D0B5-778E-4D12-D3FB97B0150B}"/>
                </a:ext>
              </a:extLst>
            </p:cNvPr>
            <p:cNvCxnSpPr>
              <a:cxnSpLocks/>
            </p:cNvCxnSpPr>
            <p:nvPr/>
          </p:nvCxnSpPr>
          <p:spPr>
            <a:xfrm>
              <a:off x="5762625" y="2524125"/>
              <a:ext cx="0" cy="76200"/>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95" name="Gerader Verbinder 94">
              <a:extLst>
                <a:ext uri="{FF2B5EF4-FFF2-40B4-BE49-F238E27FC236}">
                  <a16:creationId xmlns:a16="http://schemas.microsoft.com/office/drawing/2014/main" id="{22083A3A-01C2-F102-A5F9-0D57C00F17D1}"/>
                </a:ext>
              </a:extLst>
            </p:cNvPr>
            <p:cNvCxnSpPr>
              <a:cxnSpLocks/>
            </p:cNvCxnSpPr>
            <p:nvPr/>
          </p:nvCxnSpPr>
          <p:spPr>
            <a:xfrm rot="16200000">
              <a:off x="5762625" y="2524126"/>
              <a:ext cx="0" cy="76200"/>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grpSp>
      <p:grpSp>
        <p:nvGrpSpPr>
          <p:cNvPr id="96" name="Gruppieren 95">
            <a:extLst>
              <a:ext uri="{FF2B5EF4-FFF2-40B4-BE49-F238E27FC236}">
                <a16:creationId xmlns:a16="http://schemas.microsoft.com/office/drawing/2014/main" id="{1255F087-A731-B3CC-6EB6-406B37DE2FD4}"/>
              </a:ext>
            </a:extLst>
          </p:cNvPr>
          <p:cNvGrpSpPr/>
          <p:nvPr/>
        </p:nvGrpSpPr>
        <p:grpSpPr>
          <a:xfrm>
            <a:off x="7681729" y="2873375"/>
            <a:ext cx="76200" cy="76200"/>
            <a:chOff x="5724525" y="2524125"/>
            <a:chExt cx="76200" cy="76200"/>
          </a:xfrm>
        </p:grpSpPr>
        <p:cxnSp>
          <p:nvCxnSpPr>
            <p:cNvPr id="97" name="Gerader Verbinder 96">
              <a:extLst>
                <a:ext uri="{FF2B5EF4-FFF2-40B4-BE49-F238E27FC236}">
                  <a16:creationId xmlns:a16="http://schemas.microsoft.com/office/drawing/2014/main" id="{92BE1D38-AB91-A7D0-162B-C515AA9C13FE}"/>
                </a:ext>
              </a:extLst>
            </p:cNvPr>
            <p:cNvCxnSpPr>
              <a:cxnSpLocks/>
            </p:cNvCxnSpPr>
            <p:nvPr/>
          </p:nvCxnSpPr>
          <p:spPr>
            <a:xfrm>
              <a:off x="5762625" y="2524125"/>
              <a:ext cx="0" cy="76200"/>
            </a:xfrm>
            <a:prstGeom prst="line">
              <a:avLst/>
            </a:prstGeom>
            <a:ln w="12700">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98" name="Gerader Verbinder 97">
              <a:extLst>
                <a:ext uri="{FF2B5EF4-FFF2-40B4-BE49-F238E27FC236}">
                  <a16:creationId xmlns:a16="http://schemas.microsoft.com/office/drawing/2014/main" id="{8979B498-D2AF-5061-5C5B-8FCFB412158B}"/>
                </a:ext>
              </a:extLst>
            </p:cNvPr>
            <p:cNvCxnSpPr>
              <a:cxnSpLocks/>
            </p:cNvCxnSpPr>
            <p:nvPr/>
          </p:nvCxnSpPr>
          <p:spPr>
            <a:xfrm rot="16200000">
              <a:off x="5762625" y="2524126"/>
              <a:ext cx="0" cy="76200"/>
            </a:xfrm>
            <a:prstGeom prst="line">
              <a:avLst/>
            </a:prstGeom>
            <a:ln w="12700">
              <a:solidFill>
                <a:schemeClr val="accent2"/>
              </a:solidFill>
            </a:ln>
          </p:spPr>
          <p:style>
            <a:lnRef idx="1">
              <a:schemeClr val="accent2"/>
            </a:lnRef>
            <a:fillRef idx="0">
              <a:schemeClr val="accent2"/>
            </a:fillRef>
            <a:effectRef idx="0">
              <a:schemeClr val="accent2"/>
            </a:effectRef>
            <a:fontRef idx="minor">
              <a:schemeClr val="tx1"/>
            </a:fontRef>
          </p:style>
        </p:cxnSp>
      </p:grpSp>
      <p:sp>
        <p:nvSpPr>
          <p:cNvPr id="99" name="Freihandform: Form 98">
            <a:extLst>
              <a:ext uri="{FF2B5EF4-FFF2-40B4-BE49-F238E27FC236}">
                <a16:creationId xmlns:a16="http://schemas.microsoft.com/office/drawing/2014/main" id="{2C5F36A0-A8EB-F6C7-BE70-150C9F3506B6}"/>
              </a:ext>
            </a:extLst>
          </p:cNvPr>
          <p:cNvSpPr/>
          <p:nvPr/>
        </p:nvSpPr>
        <p:spPr>
          <a:xfrm>
            <a:off x="4749800" y="1962150"/>
            <a:ext cx="2971800" cy="949325"/>
          </a:xfrm>
          <a:custGeom>
            <a:avLst/>
            <a:gdLst>
              <a:gd name="connsiteX0" fmla="*/ 0 w 2971800"/>
              <a:gd name="connsiteY0" fmla="*/ 0 h 949325"/>
              <a:gd name="connsiteX1" fmla="*/ 250825 w 2971800"/>
              <a:gd name="connsiteY1" fmla="*/ 0 h 949325"/>
              <a:gd name="connsiteX2" fmla="*/ 250825 w 2971800"/>
              <a:gd name="connsiteY2" fmla="*/ 136525 h 949325"/>
              <a:gd name="connsiteX3" fmla="*/ 517525 w 2971800"/>
              <a:gd name="connsiteY3" fmla="*/ 136525 h 949325"/>
              <a:gd name="connsiteX4" fmla="*/ 517525 w 2971800"/>
              <a:gd name="connsiteY4" fmla="*/ 269875 h 949325"/>
              <a:gd name="connsiteX5" fmla="*/ 1609725 w 2971800"/>
              <a:gd name="connsiteY5" fmla="*/ 269875 h 949325"/>
              <a:gd name="connsiteX6" fmla="*/ 1609725 w 2971800"/>
              <a:gd name="connsiteY6" fmla="*/ 400050 h 949325"/>
              <a:gd name="connsiteX7" fmla="*/ 1635125 w 2971800"/>
              <a:gd name="connsiteY7" fmla="*/ 400050 h 949325"/>
              <a:gd name="connsiteX8" fmla="*/ 1635125 w 2971800"/>
              <a:gd name="connsiteY8" fmla="*/ 536575 h 949325"/>
              <a:gd name="connsiteX9" fmla="*/ 1809750 w 2971800"/>
              <a:gd name="connsiteY9" fmla="*/ 536575 h 949325"/>
              <a:gd name="connsiteX10" fmla="*/ 1809750 w 2971800"/>
              <a:gd name="connsiteY10" fmla="*/ 682625 h 949325"/>
              <a:gd name="connsiteX11" fmla="*/ 2117725 w 2971800"/>
              <a:gd name="connsiteY11" fmla="*/ 682625 h 949325"/>
              <a:gd name="connsiteX12" fmla="*/ 2117725 w 2971800"/>
              <a:gd name="connsiteY12" fmla="*/ 815975 h 949325"/>
              <a:gd name="connsiteX13" fmla="*/ 2136775 w 2971800"/>
              <a:gd name="connsiteY13" fmla="*/ 815975 h 949325"/>
              <a:gd name="connsiteX14" fmla="*/ 2136775 w 2971800"/>
              <a:gd name="connsiteY14" fmla="*/ 949325 h 949325"/>
              <a:gd name="connsiteX15" fmla="*/ 2971800 w 2971800"/>
              <a:gd name="connsiteY15" fmla="*/ 949325 h 94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71800" h="949325">
                <a:moveTo>
                  <a:pt x="0" y="0"/>
                </a:moveTo>
                <a:lnTo>
                  <a:pt x="250825" y="0"/>
                </a:lnTo>
                <a:lnTo>
                  <a:pt x="250825" y="136525"/>
                </a:lnTo>
                <a:lnTo>
                  <a:pt x="517525" y="136525"/>
                </a:lnTo>
                <a:lnTo>
                  <a:pt x="517525" y="269875"/>
                </a:lnTo>
                <a:lnTo>
                  <a:pt x="1609725" y="269875"/>
                </a:lnTo>
                <a:lnTo>
                  <a:pt x="1609725" y="400050"/>
                </a:lnTo>
                <a:lnTo>
                  <a:pt x="1635125" y="400050"/>
                </a:lnTo>
                <a:lnTo>
                  <a:pt x="1635125" y="536575"/>
                </a:lnTo>
                <a:lnTo>
                  <a:pt x="1809750" y="536575"/>
                </a:lnTo>
                <a:lnTo>
                  <a:pt x="1809750" y="682625"/>
                </a:lnTo>
                <a:lnTo>
                  <a:pt x="2117725" y="682625"/>
                </a:lnTo>
                <a:lnTo>
                  <a:pt x="2117725" y="815975"/>
                </a:lnTo>
                <a:lnTo>
                  <a:pt x="2136775" y="815975"/>
                </a:lnTo>
                <a:lnTo>
                  <a:pt x="2136775" y="949325"/>
                </a:lnTo>
                <a:lnTo>
                  <a:pt x="2971800" y="949325"/>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00" name="Gruppieren 99">
            <a:extLst>
              <a:ext uri="{FF2B5EF4-FFF2-40B4-BE49-F238E27FC236}">
                <a16:creationId xmlns:a16="http://schemas.microsoft.com/office/drawing/2014/main" id="{EA8BFF95-7BB5-0394-B6B7-524815ED5ED1}"/>
              </a:ext>
            </a:extLst>
          </p:cNvPr>
          <p:cNvGrpSpPr/>
          <p:nvPr/>
        </p:nvGrpSpPr>
        <p:grpSpPr>
          <a:xfrm>
            <a:off x="7407801" y="2872046"/>
            <a:ext cx="76200" cy="76200"/>
            <a:chOff x="5724525" y="2524125"/>
            <a:chExt cx="76200" cy="76200"/>
          </a:xfrm>
        </p:grpSpPr>
        <p:cxnSp>
          <p:nvCxnSpPr>
            <p:cNvPr id="101" name="Gerader Verbinder 100">
              <a:extLst>
                <a:ext uri="{FF2B5EF4-FFF2-40B4-BE49-F238E27FC236}">
                  <a16:creationId xmlns:a16="http://schemas.microsoft.com/office/drawing/2014/main" id="{17981087-B06D-5691-2244-5B7ABC84996D}"/>
                </a:ext>
              </a:extLst>
            </p:cNvPr>
            <p:cNvCxnSpPr>
              <a:cxnSpLocks/>
            </p:cNvCxnSpPr>
            <p:nvPr/>
          </p:nvCxnSpPr>
          <p:spPr>
            <a:xfrm>
              <a:off x="5762625" y="2524125"/>
              <a:ext cx="0" cy="76200"/>
            </a:xfrm>
            <a:prstGeom prst="line">
              <a:avLst/>
            </a:prstGeom>
            <a:ln w="12700">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102" name="Gerader Verbinder 101">
              <a:extLst>
                <a:ext uri="{FF2B5EF4-FFF2-40B4-BE49-F238E27FC236}">
                  <a16:creationId xmlns:a16="http://schemas.microsoft.com/office/drawing/2014/main" id="{FEB4401E-37DA-61A7-7CF8-D8B9E8D39CC8}"/>
                </a:ext>
              </a:extLst>
            </p:cNvPr>
            <p:cNvCxnSpPr>
              <a:cxnSpLocks/>
            </p:cNvCxnSpPr>
            <p:nvPr/>
          </p:nvCxnSpPr>
          <p:spPr>
            <a:xfrm rot="16200000">
              <a:off x="5762625" y="2524126"/>
              <a:ext cx="0" cy="76200"/>
            </a:xfrm>
            <a:prstGeom prst="line">
              <a:avLst/>
            </a:prstGeom>
            <a:ln w="12700">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103" name="Gruppieren 102">
            <a:extLst>
              <a:ext uri="{FF2B5EF4-FFF2-40B4-BE49-F238E27FC236}">
                <a16:creationId xmlns:a16="http://schemas.microsoft.com/office/drawing/2014/main" id="{9045B128-82E3-44A6-EDCB-A27FB58B805C}"/>
              </a:ext>
            </a:extLst>
          </p:cNvPr>
          <p:cNvGrpSpPr/>
          <p:nvPr/>
        </p:nvGrpSpPr>
        <p:grpSpPr>
          <a:xfrm>
            <a:off x="7283430" y="2872046"/>
            <a:ext cx="76200" cy="76200"/>
            <a:chOff x="5724525" y="2524125"/>
            <a:chExt cx="76200" cy="76200"/>
          </a:xfrm>
        </p:grpSpPr>
        <p:cxnSp>
          <p:nvCxnSpPr>
            <p:cNvPr id="104" name="Gerader Verbinder 103">
              <a:extLst>
                <a:ext uri="{FF2B5EF4-FFF2-40B4-BE49-F238E27FC236}">
                  <a16:creationId xmlns:a16="http://schemas.microsoft.com/office/drawing/2014/main" id="{1D13C6E5-4BE3-B286-C683-45044D732612}"/>
                </a:ext>
              </a:extLst>
            </p:cNvPr>
            <p:cNvCxnSpPr>
              <a:cxnSpLocks/>
            </p:cNvCxnSpPr>
            <p:nvPr/>
          </p:nvCxnSpPr>
          <p:spPr>
            <a:xfrm>
              <a:off x="5762625" y="2524125"/>
              <a:ext cx="0" cy="76200"/>
            </a:xfrm>
            <a:prstGeom prst="line">
              <a:avLst/>
            </a:prstGeom>
            <a:ln w="12700">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105" name="Gerader Verbinder 104">
              <a:extLst>
                <a:ext uri="{FF2B5EF4-FFF2-40B4-BE49-F238E27FC236}">
                  <a16:creationId xmlns:a16="http://schemas.microsoft.com/office/drawing/2014/main" id="{666FF097-2228-7B56-29C5-72D98DF2335E}"/>
                </a:ext>
              </a:extLst>
            </p:cNvPr>
            <p:cNvCxnSpPr>
              <a:cxnSpLocks/>
            </p:cNvCxnSpPr>
            <p:nvPr/>
          </p:nvCxnSpPr>
          <p:spPr>
            <a:xfrm rot="16200000">
              <a:off x="5762625" y="2524126"/>
              <a:ext cx="0" cy="76200"/>
            </a:xfrm>
            <a:prstGeom prst="line">
              <a:avLst/>
            </a:prstGeom>
            <a:ln w="12700">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106" name="Gruppieren 105">
            <a:extLst>
              <a:ext uri="{FF2B5EF4-FFF2-40B4-BE49-F238E27FC236}">
                <a16:creationId xmlns:a16="http://schemas.microsoft.com/office/drawing/2014/main" id="{E4E2387F-3F4B-2F07-7EF3-2C0053208B96}"/>
              </a:ext>
            </a:extLst>
          </p:cNvPr>
          <p:cNvGrpSpPr/>
          <p:nvPr/>
        </p:nvGrpSpPr>
        <p:grpSpPr>
          <a:xfrm>
            <a:off x="7251889" y="2872046"/>
            <a:ext cx="76200" cy="76200"/>
            <a:chOff x="5724525" y="2524125"/>
            <a:chExt cx="76200" cy="76200"/>
          </a:xfrm>
        </p:grpSpPr>
        <p:cxnSp>
          <p:nvCxnSpPr>
            <p:cNvPr id="107" name="Gerader Verbinder 106">
              <a:extLst>
                <a:ext uri="{FF2B5EF4-FFF2-40B4-BE49-F238E27FC236}">
                  <a16:creationId xmlns:a16="http://schemas.microsoft.com/office/drawing/2014/main" id="{B02F9516-C8BC-129D-34CD-B5B5FF850CA3}"/>
                </a:ext>
              </a:extLst>
            </p:cNvPr>
            <p:cNvCxnSpPr>
              <a:cxnSpLocks/>
            </p:cNvCxnSpPr>
            <p:nvPr/>
          </p:nvCxnSpPr>
          <p:spPr>
            <a:xfrm>
              <a:off x="5762625" y="2524125"/>
              <a:ext cx="0" cy="76200"/>
            </a:xfrm>
            <a:prstGeom prst="line">
              <a:avLst/>
            </a:prstGeom>
            <a:ln w="12700">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108" name="Gerader Verbinder 107">
              <a:extLst>
                <a:ext uri="{FF2B5EF4-FFF2-40B4-BE49-F238E27FC236}">
                  <a16:creationId xmlns:a16="http://schemas.microsoft.com/office/drawing/2014/main" id="{775358B1-584B-8E4A-82CB-9F46912FBF37}"/>
                </a:ext>
              </a:extLst>
            </p:cNvPr>
            <p:cNvCxnSpPr>
              <a:cxnSpLocks/>
            </p:cNvCxnSpPr>
            <p:nvPr/>
          </p:nvCxnSpPr>
          <p:spPr>
            <a:xfrm rot="16200000">
              <a:off x="5762625" y="2524126"/>
              <a:ext cx="0" cy="76200"/>
            </a:xfrm>
            <a:prstGeom prst="line">
              <a:avLst/>
            </a:prstGeom>
            <a:ln w="12700">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109" name="Gruppieren 108">
            <a:extLst>
              <a:ext uri="{FF2B5EF4-FFF2-40B4-BE49-F238E27FC236}">
                <a16:creationId xmlns:a16="http://schemas.microsoft.com/office/drawing/2014/main" id="{4D3FA035-AA96-51FF-ABCD-E3A06AF4E173}"/>
              </a:ext>
            </a:extLst>
          </p:cNvPr>
          <p:cNvGrpSpPr/>
          <p:nvPr/>
        </p:nvGrpSpPr>
        <p:grpSpPr>
          <a:xfrm>
            <a:off x="7236241" y="2872046"/>
            <a:ext cx="76200" cy="76200"/>
            <a:chOff x="5724525" y="2524125"/>
            <a:chExt cx="76200" cy="76200"/>
          </a:xfrm>
        </p:grpSpPr>
        <p:cxnSp>
          <p:nvCxnSpPr>
            <p:cNvPr id="110" name="Gerader Verbinder 109">
              <a:extLst>
                <a:ext uri="{FF2B5EF4-FFF2-40B4-BE49-F238E27FC236}">
                  <a16:creationId xmlns:a16="http://schemas.microsoft.com/office/drawing/2014/main" id="{1EF88396-826D-94B1-7F9A-9C025BB70BBF}"/>
                </a:ext>
              </a:extLst>
            </p:cNvPr>
            <p:cNvCxnSpPr>
              <a:cxnSpLocks/>
            </p:cNvCxnSpPr>
            <p:nvPr/>
          </p:nvCxnSpPr>
          <p:spPr>
            <a:xfrm>
              <a:off x="5762625" y="2524125"/>
              <a:ext cx="0" cy="76200"/>
            </a:xfrm>
            <a:prstGeom prst="line">
              <a:avLst/>
            </a:prstGeom>
            <a:ln w="12700">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111" name="Gerader Verbinder 110">
              <a:extLst>
                <a:ext uri="{FF2B5EF4-FFF2-40B4-BE49-F238E27FC236}">
                  <a16:creationId xmlns:a16="http://schemas.microsoft.com/office/drawing/2014/main" id="{88FA115E-382B-2E61-10D2-DAEC80D52FC9}"/>
                </a:ext>
              </a:extLst>
            </p:cNvPr>
            <p:cNvCxnSpPr>
              <a:cxnSpLocks/>
            </p:cNvCxnSpPr>
            <p:nvPr/>
          </p:nvCxnSpPr>
          <p:spPr>
            <a:xfrm rot="16200000">
              <a:off x="5762625" y="2524126"/>
              <a:ext cx="0" cy="76200"/>
            </a:xfrm>
            <a:prstGeom prst="line">
              <a:avLst/>
            </a:prstGeom>
            <a:ln w="12700">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112" name="Gruppieren 111">
            <a:extLst>
              <a:ext uri="{FF2B5EF4-FFF2-40B4-BE49-F238E27FC236}">
                <a16:creationId xmlns:a16="http://schemas.microsoft.com/office/drawing/2014/main" id="{BF71D606-7528-F11E-01AA-05A419A5E5C1}"/>
              </a:ext>
            </a:extLst>
          </p:cNvPr>
          <p:cNvGrpSpPr/>
          <p:nvPr/>
        </p:nvGrpSpPr>
        <p:grpSpPr>
          <a:xfrm>
            <a:off x="7226079" y="2872046"/>
            <a:ext cx="76200" cy="76200"/>
            <a:chOff x="5724525" y="2524125"/>
            <a:chExt cx="76200" cy="76200"/>
          </a:xfrm>
        </p:grpSpPr>
        <p:cxnSp>
          <p:nvCxnSpPr>
            <p:cNvPr id="113" name="Gerader Verbinder 112">
              <a:extLst>
                <a:ext uri="{FF2B5EF4-FFF2-40B4-BE49-F238E27FC236}">
                  <a16:creationId xmlns:a16="http://schemas.microsoft.com/office/drawing/2014/main" id="{D8D0394B-3318-6653-BFBD-CF0E7ED0D18E}"/>
                </a:ext>
              </a:extLst>
            </p:cNvPr>
            <p:cNvCxnSpPr>
              <a:cxnSpLocks/>
            </p:cNvCxnSpPr>
            <p:nvPr/>
          </p:nvCxnSpPr>
          <p:spPr>
            <a:xfrm>
              <a:off x="5762625" y="2524125"/>
              <a:ext cx="0" cy="76200"/>
            </a:xfrm>
            <a:prstGeom prst="line">
              <a:avLst/>
            </a:prstGeom>
            <a:ln w="12700">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114" name="Gerader Verbinder 113">
              <a:extLst>
                <a:ext uri="{FF2B5EF4-FFF2-40B4-BE49-F238E27FC236}">
                  <a16:creationId xmlns:a16="http://schemas.microsoft.com/office/drawing/2014/main" id="{1FFB796C-F12A-ABDE-515C-4A0D4EAA4785}"/>
                </a:ext>
              </a:extLst>
            </p:cNvPr>
            <p:cNvCxnSpPr>
              <a:cxnSpLocks/>
            </p:cNvCxnSpPr>
            <p:nvPr/>
          </p:nvCxnSpPr>
          <p:spPr>
            <a:xfrm rot="16200000">
              <a:off x="5762625" y="2524126"/>
              <a:ext cx="0" cy="76200"/>
            </a:xfrm>
            <a:prstGeom prst="line">
              <a:avLst/>
            </a:prstGeom>
            <a:ln w="12700">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115" name="Gruppieren 114">
            <a:extLst>
              <a:ext uri="{FF2B5EF4-FFF2-40B4-BE49-F238E27FC236}">
                <a16:creationId xmlns:a16="http://schemas.microsoft.com/office/drawing/2014/main" id="{40AE6D23-C8D5-591E-6578-BA30646ABE27}"/>
              </a:ext>
            </a:extLst>
          </p:cNvPr>
          <p:cNvGrpSpPr/>
          <p:nvPr/>
        </p:nvGrpSpPr>
        <p:grpSpPr>
          <a:xfrm>
            <a:off x="7213268" y="2872046"/>
            <a:ext cx="76200" cy="76200"/>
            <a:chOff x="5724525" y="2524125"/>
            <a:chExt cx="76200" cy="76200"/>
          </a:xfrm>
        </p:grpSpPr>
        <p:cxnSp>
          <p:nvCxnSpPr>
            <p:cNvPr id="116" name="Gerader Verbinder 115">
              <a:extLst>
                <a:ext uri="{FF2B5EF4-FFF2-40B4-BE49-F238E27FC236}">
                  <a16:creationId xmlns:a16="http://schemas.microsoft.com/office/drawing/2014/main" id="{F264DF30-F755-840F-D494-E30DC7AA056A}"/>
                </a:ext>
              </a:extLst>
            </p:cNvPr>
            <p:cNvCxnSpPr>
              <a:cxnSpLocks/>
            </p:cNvCxnSpPr>
            <p:nvPr/>
          </p:nvCxnSpPr>
          <p:spPr>
            <a:xfrm>
              <a:off x="5762625" y="2524125"/>
              <a:ext cx="0" cy="76200"/>
            </a:xfrm>
            <a:prstGeom prst="line">
              <a:avLst/>
            </a:prstGeom>
            <a:ln w="12700">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117" name="Gerader Verbinder 116">
              <a:extLst>
                <a:ext uri="{FF2B5EF4-FFF2-40B4-BE49-F238E27FC236}">
                  <a16:creationId xmlns:a16="http://schemas.microsoft.com/office/drawing/2014/main" id="{3AE821F1-B986-FE07-95F3-EE61AD078BC4}"/>
                </a:ext>
              </a:extLst>
            </p:cNvPr>
            <p:cNvCxnSpPr>
              <a:cxnSpLocks/>
            </p:cNvCxnSpPr>
            <p:nvPr/>
          </p:nvCxnSpPr>
          <p:spPr>
            <a:xfrm rot="16200000">
              <a:off x="5762625" y="2524126"/>
              <a:ext cx="0" cy="76200"/>
            </a:xfrm>
            <a:prstGeom prst="line">
              <a:avLst/>
            </a:prstGeom>
            <a:ln w="12700">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118" name="Gruppieren 117">
            <a:extLst>
              <a:ext uri="{FF2B5EF4-FFF2-40B4-BE49-F238E27FC236}">
                <a16:creationId xmlns:a16="http://schemas.microsoft.com/office/drawing/2014/main" id="{FBF2AFAA-7E90-91F3-7612-4EED42352A68}"/>
              </a:ext>
            </a:extLst>
          </p:cNvPr>
          <p:cNvGrpSpPr/>
          <p:nvPr/>
        </p:nvGrpSpPr>
        <p:grpSpPr>
          <a:xfrm>
            <a:off x="6684198" y="2607717"/>
            <a:ext cx="76200" cy="76200"/>
            <a:chOff x="5724525" y="2524125"/>
            <a:chExt cx="76200" cy="76200"/>
          </a:xfrm>
        </p:grpSpPr>
        <p:cxnSp>
          <p:nvCxnSpPr>
            <p:cNvPr id="119" name="Gerader Verbinder 118">
              <a:extLst>
                <a:ext uri="{FF2B5EF4-FFF2-40B4-BE49-F238E27FC236}">
                  <a16:creationId xmlns:a16="http://schemas.microsoft.com/office/drawing/2014/main" id="{737BF86A-31B6-38A2-E0AA-099DF383F879}"/>
                </a:ext>
              </a:extLst>
            </p:cNvPr>
            <p:cNvCxnSpPr>
              <a:cxnSpLocks/>
            </p:cNvCxnSpPr>
            <p:nvPr/>
          </p:nvCxnSpPr>
          <p:spPr>
            <a:xfrm>
              <a:off x="5762625" y="2524125"/>
              <a:ext cx="0" cy="76200"/>
            </a:xfrm>
            <a:prstGeom prst="line">
              <a:avLst/>
            </a:prstGeom>
            <a:ln w="12700">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120" name="Gerader Verbinder 119">
              <a:extLst>
                <a:ext uri="{FF2B5EF4-FFF2-40B4-BE49-F238E27FC236}">
                  <a16:creationId xmlns:a16="http://schemas.microsoft.com/office/drawing/2014/main" id="{81107B62-BBFB-990A-03AA-10963C21779B}"/>
                </a:ext>
              </a:extLst>
            </p:cNvPr>
            <p:cNvCxnSpPr>
              <a:cxnSpLocks/>
            </p:cNvCxnSpPr>
            <p:nvPr/>
          </p:nvCxnSpPr>
          <p:spPr>
            <a:xfrm rot="16200000">
              <a:off x="5762625" y="2524126"/>
              <a:ext cx="0" cy="76200"/>
            </a:xfrm>
            <a:prstGeom prst="line">
              <a:avLst/>
            </a:prstGeom>
            <a:ln w="12700">
              <a:solidFill>
                <a:schemeClr val="accent2"/>
              </a:solidFill>
            </a:ln>
          </p:spPr>
          <p:style>
            <a:lnRef idx="1">
              <a:schemeClr val="accent2"/>
            </a:lnRef>
            <a:fillRef idx="0">
              <a:schemeClr val="accent2"/>
            </a:fillRef>
            <a:effectRef idx="0">
              <a:schemeClr val="accent2"/>
            </a:effectRef>
            <a:fontRef idx="minor">
              <a:schemeClr val="tx1"/>
            </a:fontRef>
          </p:style>
        </p:cxnSp>
      </p:grpSp>
      <p:sp>
        <p:nvSpPr>
          <p:cNvPr id="121" name="Freihandform: Form 120">
            <a:extLst>
              <a:ext uri="{FF2B5EF4-FFF2-40B4-BE49-F238E27FC236}">
                <a16:creationId xmlns:a16="http://schemas.microsoft.com/office/drawing/2014/main" id="{139EE651-B074-5FFF-E521-0A89609D4D7E}"/>
              </a:ext>
            </a:extLst>
          </p:cNvPr>
          <p:cNvSpPr/>
          <p:nvPr/>
        </p:nvSpPr>
        <p:spPr>
          <a:xfrm>
            <a:off x="8518490" y="1969477"/>
            <a:ext cx="2718079" cy="1630345"/>
          </a:xfrm>
          <a:custGeom>
            <a:avLst/>
            <a:gdLst>
              <a:gd name="connsiteX0" fmla="*/ 0 w 2718079"/>
              <a:gd name="connsiteY0" fmla="*/ 0 h 1630345"/>
              <a:gd name="connsiteX1" fmla="*/ 251209 w 2718079"/>
              <a:gd name="connsiteY1" fmla="*/ 0 h 1630345"/>
              <a:gd name="connsiteX2" fmla="*/ 251209 w 2718079"/>
              <a:gd name="connsiteY2" fmla="*/ 102996 h 1630345"/>
              <a:gd name="connsiteX3" fmla="*/ 507442 w 2718079"/>
              <a:gd name="connsiteY3" fmla="*/ 102996 h 1630345"/>
              <a:gd name="connsiteX4" fmla="*/ 507442 w 2718079"/>
              <a:gd name="connsiteY4" fmla="*/ 203479 h 1630345"/>
              <a:gd name="connsiteX5" fmla="*/ 1612761 w 2718079"/>
              <a:gd name="connsiteY5" fmla="*/ 203479 h 1630345"/>
              <a:gd name="connsiteX6" fmla="*/ 1612761 w 2718079"/>
              <a:gd name="connsiteY6" fmla="*/ 301450 h 1630345"/>
              <a:gd name="connsiteX7" fmla="*/ 1645418 w 2718079"/>
              <a:gd name="connsiteY7" fmla="*/ 301450 h 1630345"/>
              <a:gd name="connsiteX8" fmla="*/ 1645418 w 2718079"/>
              <a:gd name="connsiteY8" fmla="*/ 409470 h 1630345"/>
              <a:gd name="connsiteX9" fmla="*/ 1818752 w 2718079"/>
              <a:gd name="connsiteY9" fmla="*/ 409470 h 1630345"/>
              <a:gd name="connsiteX10" fmla="*/ 1818752 w 2718079"/>
              <a:gd name="connsiteY10" fmla="*/ 509954 h 1630345"/>
              <a:gd name="connsiteX11" fmla="*/ 2130251 w 2718079"/>
              <a:gd name="connsiteY11" fmla="*/ 509954 h 1630345"/>
              <a:gd name="connsiteX12" fmla="*/ 2130251 w 2718079"/>
              <a:gd name="connsiteY12" fmla="*/ 640582 h 1630345"/>
              <a:gd name="connsiteX13" fmla="*/ 2152859 w 2718079"/>
              <a:gd name="connsiteY13" fmla="*/ 640582 h 1630345"/>
              <a:gd name="connsiteX14" fmla="*/ 2152859 w 2718079"/>
              <a:gd name="connsiteY14" fmla="*/ 731018 h 1630345"/>
              <a:gd name="connsiteX15" fmla="*/ 2243295 w 2718079"/>
              <a:gd name="connsiteY15" fmla="*/ 731018 h 1630345"/>
              <a:gd name="connsiteX16" fmla="*/ 2243295 w 2718079"/>
              <a:gd name="connsiteY16" fmla="*/ 839037 h 1630345"/>
              <a:gd name="connsiteX17" fmla="*/ 2627644 w 2718079"/>
              <a:gd name="connsiteY17" fmla="*/ 839037 h 1630345"/>
              <a:gd name="connsiteX18" fmla="*/ 2627644 w 2718079"/>
              <a:gd name="connsiteY18" fmla="*/ 1630345 h 1630345"/>
              <a:gd name="connsiteX19" fmla="*/ 2718079 w 2718079"/>
              <a:gd name="connsiteY19" fmla="*/ 1630345 h 1630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18079" h="1630345">
                <a:moveTo>
                  <a:pt x="0" y="0"/>
                </a:moveTo>
                <a:lnTo>
                  <a:pt x="251209" y="0"/>
                </a:lnTo>
                <a:lnTo>
                  <a:pt x="251209" y="102996"/>
                </a:lnTo>
                <a:lnTo>
                  <a:pt x="507442" y="102996"/>
                </a:lnTo>
                <a:lnTo>
                  <a:pt x="507442" y="203479"/>
                </a:lnTo>
                <a:lnTo>
                  <a:pt x="1612761" y="203479"/>
                </a:lnTo>
                <a:lnTo>
                  <a:pt x="1612761" y="301450"/>
                </a:lnTo>
                <a:lnTo>
                  <a:pt x="1645418" y="301450"/>
                </a:lnTo>
                <a:lnTo>
                  <a:pt x="1645418" y="409470"/>
                </a:lnTo>
                <a:lnTo>
                  <a:pt x="1818752" y="409470"/>
                </a:lnTo>
                <a:lnTo>
                  <a:pt x="1818752" y="509954"/>
                </a:lnTo>
                <a:lnTo>
                  <a:pt x="2130251" y="509954"/>
                </a:lnTo>
                <a:lnTo>
                  <a:pt x="2130251" y="640582"/>
                </a:lnTo>
                <a:lnTo>
                  <a:pt x="2152859" y="640582"/>
                </a:lnTo>
                <a:lnTo>
                  <a:pt x="2152859" y="731018"/>
                </a:lnTo>
                <a:lnTo>
                  <a:pt x="2243295" y="731018"/>
                </a:lnTo>
                <a:lnTo>
                  <a:pt x="2243295" y="839037"/>
                </a:lnTo>
                <a:lnTo>
                  <a:pt x="2627644" y="839037"/>
                </a:lnTo>
                <a:lnTo>
                  <a:pt x="2627644" y="1630345"/>
                </a:lnTo>
                <a:lnTo>
                  <a:pt x="2718079" y="1630345"/>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22" name="Gruppieren 121">
            <a:extLst>
              <a:ext uri="{FF2B5EF4-FFF2-40B4-BE49-F238E27FC236}">
                <a16:creationId xmlns:a16="http://schemas.microsoft.com/office/drawing/2014/main" id="{A9681465-B3DD-50D2-0666-1CE2636E6282}"/>
              </a:ext>
            </a:extLst>
          </p:cNvPr>
          <p:cNvGrpSpPr/>
          <p:nvPr/>
        </p:nvGrpSpPr>
        <p:grpSpPr>
          <a:xfrm>
            <a:off x="10470039" y="2441668"/>
            <a:ext cx="76200" cy="76200"/>
            <a:chOff x="5724525" y="2524125"/>
            <a:chExt cx="76200" cy="76200"/>
          </a:xfrm>
        </p:grpSpPr>
        <p:cxnSp>
          <p:nvCxnSpPr>
            <p:cNvPr id="123" name="Gerader Verbinder 122">
              <a:extLst>
                <a:ext uri="{FF2B5EF4-FFF2-40B4-BE49-F238E27FC236}">
                  <a16:creationId xmlns:a16="http://schemas.microsoft.com/office/drawing/2014/main" id="{98FD23F0-FD25-3DC5-E714-2879CA571E65}"/>
                </a:ext>
              </a:extLst>
            </p:cNvPr>
            <p:cNvCxnSpPr>
              <a:cxnSpLocks/>
            </p:cNvCxnSpPr>
            <p:nvPr/>
          </p:nvCxnSpPr>
          <p:spPr>
            <a:xfrm>
              <a:off x="5762625" y="2524125"/>
              <a:ext cx="0" cy="76200"/>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124" name="Gerader Verbinder 123">
              <a:extLst>
                <a:ext uri="{FF2B5EF4-FFF2-40B4-BE49-F238E27FC236}">
                  <a16:creationId xmlns:a16="http://schemas.microsoft.com/office/drawing/2014/main" id="{3167D484-333D-503F-8DE6-FABA8BB069C0}"/>
                </a:ext>
              </a:extLst>
            </p:cNvPr>
            <p:cNvCxnSpPr>
              <a:cxnSpLocks/>
            </p:cNvCxnSpPr>
            <p:nvPr/>
          </p:nvCxnSpPr>
          <p:spPr>
            <a:xfrm rot="16200000">
              <a:off x="5762625" y="2524126"/>
              <a:ext cx="0" cy="76200"/>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grpSp>
      <p:grpSp>
        <p:nvGrpSpPr>
          <p:cNvPr id="125" name="Gruppieren 124">
            <a:extLst>
              <a:ext uri="{FF2B5EF4-FFF2-40B4-BE49-F238E27FC236}">
                <a16:creationId xmlns:a16="http://schemas.microsoft.com/office/drawing/2014/main" id="{383EFE94-5919-44F8-D73E-28A63F506B59}"/>
              </a:ext>
            </a:extLst>
          </p:cNvPr>
          <p:cNvGrpSpPr/>
          <p:nvPr/>
        </p:nvGrpSpPr>
        <p:grpSpPr>
          <a:xfrm>
            <a:off x="9128124" y="2133372"/>
            <a:ext cx="76200" cy="76200"/>
            <a:chOff x="5724525" y="2524125"/>
            <a:chExt cx="76200" cy="76200"/>
          </a:xfrm>
        </p:grpSpPr>
        <p:cxnSp>
          <p:nvCxnSpPr>
            <p:cNvPr id="126" name="Gerader Verbinder 125">
              <a:extLst>
                <a:ext uri="{FF2B5EF4-FFF2-40B4-BE49-F238E27FC236}">
                  <a16:creationId xmlns:a16="http://schemas.microsoft.com/office/drawing/2014/main" id="{5388CCB8-C0C0-E1E7-F531-153ED4169247}"/>
                </a:ext>
              </a:extLst>
            </p:cNvPr>
            <p:cNvCxnSpPr>
              <a:cxnSpLocks/>
            </p:cNvCxnSpPr>
            <p:nvPr/>
          </p:nvCxnSpPr>
          <p:spPr>
            <a:xfrm>
              <a:off x="5762625" y="2524125"/>
              <a:ext cx="0" cy="76200"/>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127" name="Gerader Verbinder 126">
              <a:extLst>
                <a:ext uri="{FF2B5EF4-FFF2-40B4-BE49-F238E27FC236}">
                  <a16:creationId xmlns:a16="http://schemas.microsoft.com/office/drawing/2014/main" id="{DE06FC20-98F2-459F-ABDC-C126A1FBD6D5}"/>
                </a:ext>
              </a:extLst>
            </p:cNvPr>
            <p:cNvCxnSpPr>
              <a:cxnSpLocks/>
            </p:cNvCxnSpPr>
            <p:nvPr/>
          </p:nvCxnSpPr>
          <p:spPr>
            <a:xfrm rot="16200000">
              <a:off x="5762625" y="2524126"/>
              <a:ext cx="0" cy="76200"/>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grpSp>
      <p:grpSp>
        <p:nvGrpSpPr>
          <p:cNvPr id="128" name="Gruppieren 127">
            <a:extLst>
              <a:ext uri="{FF2B5EF4-FFF2-40B4-BE49-F238E27FC236}">
                <a16:creationId xmlns:a16="http://schemas.microsoft.com/office/drawing/2014/main" id="{1BCA3D78-6A81-41E9-55ED-A6330878105A}"/>
              </a:ext>
            </a:extLst>
          </p:cNvPr>
          <p:cNvGrpSpPr/>
          <p:nvPr/>
        </p:nvGrpSpPr>
        <p:grpSpPr>
          <a:xfrm>
            <a:off x="11004935" y="2771775"/>
            <a:ext cx="76200" cy="76200"/>
            <a:chOff x="5724525" y="2524125"/>
            <a:chExt cx="76200" cy="76200"/>
          </a:xfrm>
        </p:grpSpPr>
        <p:cxnSp>
          <p:nvCxnSpPr>
            <p:cNvPr id="129" name="Gerader Verbinder 128">
              <a:extLst>
                <a:ext uri="{FF2B5EF4-FFF2-40B4-BE49-F238E27FC236}">
                  <a16:creationId xmlns:a16="http://schemas.microsoft.com/office/drawing/2014/main" id="{07CBE9F3-C92D-7A8A-760E-14D3CF46B753}"/>
                </a:ext>
              </a:extLst>
            </p:cNvPr>
            <p:cNvCxnSpPr>
              <a:cxnSpLocks/>
            </p:cNvCxnSpPr>
            <p:nvPr/>
          </p:nvCxnSpPr>
          <p:spPr>
            <a:xfrm>
              <a:off x="5762625" y="2524125"/>
              <a:ext cx="0" cy="76200"/>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130" name="Gerader Verbinder 129">
              <a:extLst>
                <a:ext uri="{FF2B5EF4-FFF2-40B4-BE49-F238E27FC236}">
                  <a16:creationId xmlns:a16="http://schemas.microsoft.com/office/drawing/2014/main" id="{D2AD2A29-A0D1-7E33-F0FB-67294ACC8420}"/>
                </a:ext>
              </a:extLst>
            </p:cNvPr>
            <p:cNvCxnSpPr>
              <a:cxnSpLocks/>
            </p:cNvCxnSpPr>
            <p:nvPr/>
          </p:nvCxnSpPr>
          <p:spPr>
            <a:xfrm rot="16200000">
              <a:off x="5762625" y="2524126"/>
              <a:ext cx="0" cy="76200"/>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grpSp>
      <p:grpSp>
        <p:nvGrpSpPr>
          <p:cNvPr id="131" name="Gruppieren 130">
            <a:extLst>
              <a:ext uri="{FF2B5EF4-FFF2-40B4-BE49-F238E27FC236}">
                <a16:creationId xmlns:a16="http://schemas.microsoft.com/office/drawing/2014/main" id="{BEBB4D60-939F-EB26-5508-1D54A73DF6B3}"/>
              </a:ext>
            </a:extLst>
          </p:cNvPr>
          <p:cNvGrpSpPr/>
          <p:nvPr/>
        </p:nvGrpSpPr>
        <p:grpSpPr>
          <a:xfrm>
            <a:off x="11028913" y="2771775"/>
            <a:ext cx="76200" cy="76200"/>
            <a:chOff x="5724525" y="2524125"/>
            <a:chExt cx="76200" cy="76200"/>
          </a:xfrm>
        </p:grpSpPr>
        <p:cxnSp>
          <p:nvCxnSpPr>
            <p:cNvPr id="132" name="Gerader Verbinder 131">
              <a:extLst>
                <a:ext uri="{FF2B5EF4-FFF2-40B4-BE49-F238E27FC236}">
                  <a16:creationId xmlns:a16="http://schemas.microsoft.com/office/drawing/2014/main" id="{E030551C-DDE4-424B-3CCA-E7D890DA5FB4}"/>
                </a:ext>
              </a:extLst>
            </p:cNvPr>
            <p:cNvCxnSpPr>
              <a:cxnSpLocks/>
            </p:cNvCxnSpPr>
            <p:nvPr/>
          </p:nvCxnSpPr>
          <p:spPr>
            <a:xfrm>
              <a:off x="5762625" y="2524125"/>
              <a:ext cx="0" cy="76200"/>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133" name="Gerader Verbinder 132">
              <a:extLst>
                <a:ext uri="{FF2B5EF4-FFF2-40B4-BE49-F238E27FC236}">
                  <a16:creationId xmlns:a16="http://schemas.microsoft.com/office/drawing/2014/main" id="{AFE121A4-34EB-CBE2-A11F-DCBF19A87EC4}"/>
                </a:ext>
              </a:extLst>
            </p:cNvPr>
            <p:cNvCxnSpPr>
              <a:cxnSpLocks/>
            </p:cNvCxnSpPr>
            <p:nvPr/>
          </p:nvCxnSpPr>
          <p:spPr>
            <a:xfrm rot="16200000">
              <a:off x="5762625" y="2524126"/>
              <a:ext cx="0" cy="76200"/>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grpSp>
      <p:grpSp>
        <p:nvGrpSpPr>
          <p:cNvPr id="134" name="Gruppieren 133">
            <a:extLst>
              <a:ext uri="{FF2B5EF4-FFF2-40B4-BE49-F238E27FC236}">
                <a16:creationId xmlns:a16="http://schemas.microsoft.com/office/drawing/2014/main" id="{C322C6E3-D224-9297-3002-E1CC7499C661}"/>
              </a:ext>
            </a:extLst>
          </p:cNvPr>
          <p:cNvGrpSpPr/>
          <p:nvPr/>
        </p:nvGrpSpPr>
        <p:grpSpPr>
          <a:xfrm>
            <a:off x="11040902" y="2771775"/>
            <a:ext cx="76200" cy="76200"/>
            <a:chOff x="5724525" y="2524125"/>
            <a:chExt cx="76200" cy="76200"/>
          </a:xfrm>
        </p:grpSpPr>
        <p:cxnSp>
          <p:nvCxnSpPr>
            <p:cNvPr id="135" name="Gerader Verbinder 134">
              <a:extLst>
                <a:ext uri="{FF2B5EF4-FFF2-40B4-BE49-F238E27FC236}">
                  <a16:creationId xmlns:a16="http://schemas.microsoft.com/office/drawing/2014/main" id="{7D1D0A76-8B44-9489-274C-C0EF1B2FF2A4}"/>
                </a:ext>
              </a:extLst>
            </p:cNvPr>
            <p:cNvCxnSpPr>
              <a:cxnSpLocks/>
            </p:cNvCxnSpPr>
            <p:nvPr/>
          </p:nvCxnSpPr>
          <p:spPr>
            <a:xfrm>
              <a:off x="5762625" y="2524125"/>
              <a:ext cx="0" cy="76200"/>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136" name="Gerader Verbinder 135">
              <a:extLst>
                <a:ext uri="{FF2B5EF4-FFF2-40B4-BE49-F238E27FC236}">
                  <a16:creationId xmlns:a16="http://schemas.microsoft.com/office/drawing/2014/main" id="{833BD671-7247-CBB3-0E59-00184E85493E}"/>
                </a:ext>
              </a:extLst>
            </p:cNvPr>
            <p:cNvCxnSpPr>
              <a:cxnSpLocks/>
            </p:cNvCxnSpPr>
            <p:nvPr/>
          </p:nvCxnSpPr>
          <p:spPr>
            <a:xfrm rot="16200000">
              <a:off x="5762625" y="2524126"/>
              <a:ext cx="0" cy="76200"/>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grpSp>
      <p:grpSp>
        <p:nvGrpSpPr>
          <p:cNvPr id="137" name="Gruppieren 136">
            <a:extLst>
              <a:ext uri="{FF2B5EF4-FFF2-40B4-BE49-F238E27FC236}">
                <a16:creationId xmlns:a16="http://schemas.microsoft.com/office/drawing/2014/main" id="{D992B08E-BF84-ECCB-C78A-1DEDB7DD22B9}"/>
              </a:ext>
            </a:extLst>
          </p:cNvPr>
          <p:cNvGrpSpPr/>
          <p:nvPr/>
        </p:nvGrpSpPr>
        <p:grpSpPr>
          <a:xfrm>
            <a:off x="11065149" y="2771775"/>
            <a:ext cx="76200" cy="76200"/>
            <a:chOff x="5724525" y="2524125"/>
            <a:chExt cx="76200" cy="76200"/>
          </a:xfrm>
        </p:grpSpPr>
        <p:cxnSp>
          <p:nvCxnSpPr>
            <p:cNvPr id="138" name="Gerader Verbinder 137">
              <a:extLst>
                <a:ext uri="{FF2B5EF4-FFF2-40B4-BE49-F238E27FC236}">
                  <a16:creationId xmlns:a16="http://schemas.microsoft.com/office/drawing/2014/main" id="{887D0B0D-05CE-B824-47B4-F541485EBC14}"/>
                </a:ext>
              </a:extLst>
            </p:cNvPr>
            <p:cNvCxnSpPr>
              <a:cxnSpLocks/>
            </p:cNvCxnSpPr>
            <p:nvPr/>
          </p:nvCxnSpPr>
          <p:spPr>
            <a:xfrm>
              <a:off x="5762625" y="2524125"/>
              <a:ext cx="0" cy="76200"/>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139" name="Gerader Verbinder 138">
              <a:extLst>
                <a:ext uri="{FF2B5EF4-FFF2-40B4-BE49-F238E27FC236}">
                  <a16:creationId xmlns:a16="http://schemas.microsoft.com/office/drawing/2014/main" id="{E18C21B8-F105-EDAB-693B-41841845F33C}"/>
                </a:ext>
              </a:extLst>
            </p:cNvPr>
            <p:cNvCxnSpPr>
              <a:cxnSpLocks/>
            </p:cNvCxnSpPr>
            <p:nvPr/>
          </p:nvCxnSpPr>
          <p:spPr>
            <a:xfrm rot="16200000">
              <a:off x="5762625" y="2524126"/>
              <a:ext cx="0" cy="76200"/>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grpSp>
      <p:grpSp>
        <p:nvGrpSpPr>
          <p:cNvPr id="140" name="Gruppieren 139">
            <a:extLst>
              <a:ext uri="{FF2B5EF4-FFF2-40B4-BE49-F238E27FC236}">
                <a16:creationId xmlns:a16="http://schemas.microsoft.com/office/drawing/2014/main" id="{C8085074-A1FA-60A6-A92A-07504C045AAE}"/>
              </a:ext>
            </a:extLst>
          </p:cNvPr>
          <p:cNvGrpSpPr/>
          <p:nvPr/>
        </p:nvGrpSpPr>
        <p:grpSpPr>
          <a:xfrm>
            <a:off x="11077137" y="2771775"/>
            <a:ext cx="76200" cy="76200"/>
            <a:chOff x="5724525" y="2524125"/>
            <a:chExt cx="76200" cy="76200"/>
          </a:xfrm>
        </p:grpSpPr>
        <p:cxnSp>
          <p:nvCxnSpPr>
            <p:cNvPr id="141" name="Gerader Verbinder 140">
              <a:extLst>
                <a:ext uri="{FF2B5EF4-FFF2-40B4-BE49-F238E27FC236}">
                  <a16:creationId xmlns:a16="http://schemas.microsoft.com/office/drawing/2014/main" id="{90A08663-CAE7-C7EA-F23B-C8D317DD5CF2}"/>
                </a:ext>
              </a:extLst>
            </p:cNvPr>
            <p:cNvCxnSpPr>
              <a:cxnSpLocks/>
            </p:cNvCxnSpPr>
            <p:nvPr/>
          </p:nvCxnSpPr>
          <p:spPr>
            <a:xfrm>
              <a:off x="5762625" y="2524125"/>
              <a:ext cx="0" cy="76200"/>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142" name="Gerader Verbinder 141">
              <a:extLst>
                <a:ext uri="{FF2B5EF4-FFF2-40B4-BE49-F238E27FC236}">
                  <a16:creationId xmlns:a16="http://schemas.microsoft.com/office/drawing/2014/main" id="{54E9A055-6DA8-541E-ED66-0737998799A1}"/>
                </a:ext>
              </a:extLst>
            </p:cNvPr>
            <p:cNvCxnSpPr>
              <a:cxnSpLocks/>
            </p:cNvCxnSpPr>
            <p:nvPr/>
          </p:nvCxnSpPr>
          <p:spPr>
            <a:xfrm rot="16200000">
              <a:off x="5762625" y="2524126"/>
              <a:ext cx="0" cy="76200"/>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grpSp>
      <p:grpSp>
        <p:nvGrpSpPr>
          <p:cNvPr id="143" name="Gruppieren 142">
            <a:extLst>
              <a:ext uri="{FF2B5EF4-FFF2-40B4-BE49-F238E27FC236}">
                <a16:creationId xmlns:a16="http://schemas.microsoft.com/office/drawing/2014/main" id="{4DB83E22-4B3C-AEDA-5BBE-0DCFF9E725EB}"/>
              </a:ext>
            </a:extLst>
          </p:cNvPr>
          <p:cNvGrpSpPr/>
          <p:nvPr/>
        </p:nvGrpSpPr>
        <p:grpSpPr>
          <a:xfrm>
            <a:off x="11108094" y="3561723"/>
            <a:ext cx="76200" cy="76200"/>
            <a:chOff x="5724525" y="2524125"/>
            <a:chExt cx="76200" cy="76200"/>
          </a:xfrm>
        </p:grpSpPr>
        <p:cxnSp>
          <p:nvCxnSpPr>
            <p:cNvPr id="144" name="Gerader Verbinder 143">
              <a:extLst>
                <a:ext uri="{FF2B5EF4-FFF2-40B4-BE49-F238E27FC236}">
                  <a16:creationId xmlns:a16="http://schemas.microsoft.com/office/drawing/2014/main" id="{CD1D62B6-AFEE-4F19-80F4-5BFF84CFCBAE}"/>
                </a:ext>
              </a:extLst>
            </p:cNvPr>
            <p:cNvCxnSpPr>
              <a:cxnSpLocks/>
            </p:cNvCxnSpPr>
            <p:nvPr/>
          </p:nvCxnSpPr>
          <p:spPr>
            <a:xfrm>
              <a:off x="5762625" y="2524125"/>
              <a:ext cx="0" cy="76200"/>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145" name="Gerader Verbinder 144">
              <a:extLst>
                <a:ext uri="{FF2B5EF4-FFF2-40B4-BE49-F238E27FC236}">
                  <a16:creationId xmlns:a16="http://schemas.microsoft.com/office/drawing/2014/main" id="{35E1EFC0-06FA-BEC1-A7CF-8C7D3A1ACCDA}"/>
                </a:ext>
              </a:extLst>
            </p:cNvPr>
            <p:cNvCxnSpPr>
              <a:cxnSpLocks/>
            </p:cNvCxnSpPr>
            <p:nvPr/>
          </p:nvCxnSpPr>
          <p:spPr>
            <a:xfrm rot="16200000">
              <a:off x="5762625" y="2524126"/>
              <a:ext cx="0" cy="76200"/>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grpSp>
      <p:grpSp>
        <p:nvGrpSpPr>
          <p:cNvPr id="146" name="Gruppieren 145">
            <a:extLst>
              <a:ext uri="{FF2B5EF4-FFF2-40B4-BE49-F238E27FC236}">
                <a16:creationId xmlns:a16="http://schemas.microsoft.com/office/drawing/2014/main" id="{6D61C8AA-517D-0433-945B-155DC461C903}"/>
              </a:ext>
            </a:extLst>
          </p:cNvPr>
          <p:cNvGrpSpPr/>
          <p:nvPr/>
        </p:nvGrpSpPr>
        <p:grpSpPr>
          <a:xfrm>
            <a:off x="11196088" y="3559341"/>
            <a:ext cx="76200" cy="76200"/>
            <a:chOff x="5724525" y="2524125"/>
            <a:chExt cx="76200" cy="76200"/>
          </a:xfrm>
        </p:grpSpPr>
        <p:cxnSp>
          <p:nvCxnSpPr>
            <p:cNvPr id="147" name="Gerader Verbinder 146">
              <a:extLst>
                <a:ext uri="{FF2B5EF4-FFF2-40B4-BE49-F238E27FC236}">
                  <a16:creationId xmlns:a16="http://schemas.microsoft.com/office/drawing/2014/main" id="{C78ED46C-AC46-85DB-DE13-1AE1F3BA11C4}"/>
                </a:ext>
              </a:extLst>
            </p:cNvPr>
            <p:cNvCxnSpPr>
              <a:cxnSpLocks/>
            </p:cNvCxnSpPr>
            <p:nvPr/>
          </p:nvCxnSpPr>
          <p:spPr>
            <a:xfrm>
              <a:off x="5762625" y="2524125"/>
              <a:ext cx="0" cy="76200"/>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148" name="Gerader Verbinder 147">
              <a:extLst>
                <a:ext uri="{FF2B5EF4-FFF2-40B4-BE49-F238E27FC236}">
                  <a16:creationId xmlns:a16="http://schemas.microsoft.com/office/drawing/2014/main" id="{0A3DC5B7-5D95-87E9-E46E-49B772B5C755}"/>
                </a:ext>
              </a:extLst>
            </p:cNvPr>
            <p:cNvCxnSpPr>
              <a:cxnSpLocks/>
            </p:cNvCxnSpPr>
            <p:nvPr/>
          </p:nvCxnSpPr>
          <p:spPr>
            <a:xfrm rot="16200000">
              <a:off x="5762625" y="2524126"/>
              <a:ext cx="0" cy="76200"/>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grpSp>
      <p:sp>
        <p:nvSpPr>
          <p:cNvPr id="149" name="Freihandform: Form 148">
            <a:extLst>
              <a:ext uri="{FF2B5EF4-FFF2-40B4-BE49-F238E27FC236}">
                <a16:creationId xmlns:a16="http://schemas.microsoft.com/office/drawing/2014/main" id="{74536BC7-8E03-0777-8767-99EEBD1B3F62}"/>
              </a:ext>
            </a:extLst>
          </p:cNvPr>
          <p:cNvSpPr/>
          <p:nvPr/>
        </p:nvSpPr>
        <p:spPr>
          <a:xfrm>
            <a:off x="8520112" y="1971676"/>
            <a:ext cx="3000375" cy="0"/>
          </a:xfrm>
          <a:custGeom>
            <a:avLst/>
            <a:gdLst>
              <a:gd name="connsiteX0" fmla="*/ 0 w 3000375"/>
              <a:gd name="connsiteY0" fmla="*/ 0 h 0"/>
              <a:gd name="connsiteX1" fmla="*/ 3000375 w 3000375"/>
              <a:gd name="connsiteY1" fmla="*/ 0 h 0"/>
            </a:gdLst>
            <a:ahLst/>
            <a:cxnLst>
              <a:cxn ang="0">
                <a:pos x="connsiteX0" y="connsiteY0"/>
              </a:cxn>
              <a:cxn ang="0">
                <a:pos x="connsiteX1" y="connsiteY1"/>
              </a:cxn>
            </a:cxnLst>
            <a:rect l="l" t="t" r="r" b="b"/>
            <a:pathLst>
              <a:path w="3000375">
                <a:moveTo>
                  <a:pt x="0" y="0"/>
                </a:moveTo>
                <a:lnTo>
                  <a:pt x="3000375" y="0"/>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50" name="Gruppieren 149">
            <a:extLst>
              <a:ext uri="{FF2B5EF4-FFF2-40B4-BE49-F238E27FC236}">
                <a16:creationId xmlns:a16="http://schemas.microsoft.com/office/drawing/2014/main" id="{408B8DDB-079E-0201-E3A2-ECC1E25949FB}"/>
              </a:ext>
            </a:extLst>
          </p:cNvPr>
          <p:cNvGrpSpPr/>
          <p:nvPr/>
        </p:nvGrpSpPr>
        <p:grpSpPr>
          <a:xfrm>
            <a:off x="11478534" y="1931377"/>
            <a:ext cx="76200" cy="76200"/>
            <a:chOff x="5724525" y="2524125"/>
            <a:chExt cx="76200" cy="76200"/>
          </a:xfrm>
        </p:grpSpPr>
        <p:cxnSp>
          <p:nvCxnSpPr>
            <p:cNvPr id="151" name="Gerader Verbinder 150">
              <a:extLst>
                <a:ext uri="{FF2B5EF4-FFF2-40B4-BE49-F238E27FC236}">
                  <a16:creationId xmlns:a16="http://schemas.microsoft.com/office/drawing/2014/main" id="{B0130ADD-FC1A-899F-0E55-4D0121A7A3C0}"/>
                </a:ext>
              </a:extLst>
            </p:cNvPr>
            <p:cNvCxnSpPr>
              <a:cxnSpLocks/>
            </p:cNvCxnSpPr>
            <p:nvPr/>
          </p:nvCxnSpPr>
          <p:spPr>
            <a:xfrm>
              <a:off x="5762625" y="2524125"/>
              <a:ext cx="0" cy="76200"/>
            </a:xfrm>
            <a:prstGeom prst="line">
              <a:avLst/>
            </a:prstGeom>
            <a:ln w="12700">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152" name="Gerader Verbinder 151">
              <a:extLst>
                <a:ext uri="{FF2B5EF4-FFF2-40B4-BE49-F238E27FC236}">
                  <a16:creationId xmlns:a16="http://schemas.microsoft.com/office/drawing/2014/main" id="{BA9E8E6E-2915-DECD-96EB-F5B43BFF3926}"/>
                </a:ext>
              </a:extLst>
            </p:cNvPr>
            <p:cNvCxnSpPr>
              <a:cxnSpLocks/>
            </p:cNvCxnSpPr>
            <p:nvPr/>
          </p:nvCxnSpPr>
          <p:spPr>
            <a:xfrm rot="16200000">
              <a:off x="5762625" y="2524126"/>
              <a:ext cx="0" cy="76200"/>
            </a:xfrm>
            <a:prstGeom prst="line">
              <a:avLst/>
            </a:prstGeom>
            <a:ln w="12700">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153" name="Gruppieren 152">
            <a:extLst>
              <a:ext uri="{FF2B5EF4-FFF2-40B4-BE49-F238E27FC236}">
                <a16:creationId xmlns:a16="http://schemas.microsoft.com/office/drawing/2014/main" id="{AE6D1A64-072D-7018-76E6-F27616A0BE0E}"/>
              </a:ext>
            </a:extLst>
          </p:cNvPr>
          <p:cNvGrpSpPr/>
          <p:nvPr/>
        </p:nvGrpSpPr>
        <p:grpSpPr>
          <a:xfrm>
            <a:off x="11031894" y="1933758"/>
            <a:ext cx="76200" cy="76200"/>
            <a:chOff x="5724525" y="2524125"/>
            <a:chExt cx="76200" cy="76200"/>
          </a:xfrm>
        </p:grpSpPr>
        <p:cxnSp>
          <p:nvCxnSpPr>
            <p:cNvPr id="154" name="Gerader Verbinder 153">
              <a:extLst>
                <a:ext uri="{FF2B5EF4-FFF2-40B4-BE49-F238E27FC236}">
                  <a16:creationId xmlns:a16="http://schemas.microsoft.com/office/drawing/2014/main" id="{D7D0C564-C24A-D4FB-5858-10C8C68D7A3F}"/>
                </a:ext>
              </a:extLst>
            </p:cNvPr>
            <p:cNvCxnSpPr>
              <a:cxnSpLocks/>
            </p:cNvCxnSpPr>
            <p:nvPr/>
          </p:nvCxnSpPr>
          <p:spPr>
            <a:xfrm>
              <a:off x="5762625" y="2524125"/>
              <a:ext cx="0" cy="76200"/>
            </a:xfrm>
            <a:prstGeom prst="line">
              <a:avLst/>
            </a:prstGeom>
            <a:ln w="12700">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155" name="Gerader Verbinder 154">
              <a:extLst>
                <a:ext uri="{FF2B5EF4-FFF2-40B4-BE49-F238E27FC236}">
                  <a16:creationId xmlns:a16="http://schemas.microsoft.com/office/drawing/2014/main" id="{2649FDA2-4879-1B37-92ED-58B8753190EC}"/>
                </a:ext>
              </a:extLst>
            </p:cNvPr>
            <p:cNvCxnSpPr>
              <a:cxnSpLocks/>
            </p:cNvCxnSpPr>
            <p:nvPr/>
          </p:nvCxnSpPr>
          <p:spPr>
            <a:xfrm rot="16200000">
              <a:off x="5762625" y="2524126"/>
              <a:ext cx="0" cy="76200"/>
            </a:xfrm>
            <a:prstGeom prst="line">
              <a:avLst/>
            </a:prstGeom>
            <a:ln w="12700">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156" name="Gruppieren 155">
            <a:extLst>
              <a:ext uri="{FF2B5EF4-FFF2-40B4-BE49-F238E27FC236}">
                <a16:creationId xmlns:a16="http://schemas.microsoft.com/office/drawing/2014/main" id="{6924AE79-DE5E-C85F-6271-20173B84C35F}"/>
              </a:ext>
            </a:extLst>
          </p:cNvPr>
          <p:cNvGrpSpPr/>
          <p:nvPr/>
        </p:nvGrpSpPr>
        <p:grpSpPr>
          <a:xfrm>
            <a:off x="11021284" y="1933758"/>
            <a:ext cx="76200" cy="76200"/>
            <a:chOff x="5724525" y="2524125"/>
            <a:chExt cx="76200" cy="76200"/>
          </a:xfrm>
        </p:grpSpPr>
        <p:cxnSp>
          <p:nvCxnSpPr>
            <p:cNvPr id="157" name="Gerader Verbinder 156">
              <a:extLst>
                <a:ext uri="{FF2B5EF4-FFF2-40B4-BE49-F238E27FC236}">
                  <a16:creationId xmlns:a16="http://schemas.microsoft.com/office/drawing/2014/main" id="{8DED265B-CFDA-8D09-1028-8F39EEE70419}"/>
                </a:ext>
              </a:extLst>
            </p:cNvPr>
            <p:cNvCxnSpPr>
              <a:cxnSpLocks/>
            </p:cNvCxnSpPr>
            <p:nvPr/>
          </p:nvCxnSpPr>
          <p:spPr>
            <a:xfrm>
              <a:off x="5762625" y="2524125"/>
              <a:ext cx="0" cy="76200"/>
            </a:xfrm>
            <a:prstGeom prst="line">
              <a:avLst/>
            </a:prstGeom>
            <a:ln w="12700">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158" name="Gerader Verbinder 157">
              <a:extLst>
                <a:ext uri="{FF2B5EF4-FFF2-40B4-BE49-F238E27FC236}">
                  <a16:creationId xmlns:a16="http://schemas.microsoft.com/office/drawing/2014/main" id="{F38A0A4F-D01F-91AF-6B2A-1883CADA4800}"/>
                </a:ext>
              </a:extLst>
            </p:cNvPr>
            <p:cNvCxnSpPr>
              <a:cxnSpLocks/>
            </p:cNvCxnSpPr>
            <p:nvPr/>
          </p:nvCxnSpPr>
          <p:spPr>
            <a:xfrm rot="16200000">
              <a:off x="5762625" y="2524126"/>
              <a:ext cx="0" cy="76200"/>
            </a:xfrm>
            <a:prstGeom prst="line">
              <a:avLst/>
            </a:prstGeom>
            <a:ln w="12700">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159" name="Gruppieren 158">
            <a:extLst>
              <a:ext uri="{FF2B5EF4-FFF2-40B4-BE49-F238E27FC236}">
                <a16:creationId xmlns:a16="http://schemas.microsoft.com/office/drawing/2014/main" id="{7F7340B8-AC8C-04CD-8AA1-92859A08432A}"/>
              </a:ext>
            </a:extLst>
          </p:cNvPr>
          <p:cNvGrpSpPr/>
          <p:nvPr/>
        </p:nvGrpSpPr>
        <p:grpSpPr>
          <a:xfrm>
            <a:off x="11002595" y="1933758"/>
            <a:ext cx="76200" cy="76200"/>
            <a:chOff x="5724525" y="2524125"/>
            <a:chExt cx="76200" cy="76200"/>
          </a:xfrm>
        </p:grpSpPr>
        <p:cxnSp>
          <p:nvCxnSpPr>
            <p:cNvPr id="160" name="Gerader Verbinder 159">
              <a:extLst>
                <a:ext uri="{FF2B5EF4-FFF2-40B4-BE49-F238E27FC236}">
                  <a16:creationId xmlns:a16="http://schemas.microsoft.com/office/drawing/2014/main" id="{38B93F67-AD76-BB37-F42B-097661D09E5B}"/>
                </a:ext>
              </a:extLst>
            </p:cNvPr>
            <p:cNvCxnSpPr>
              <a:cxnSpLocks/>
            </p:cNvCxnSpPr>
            <p:nvPr/>
          </p:nvCxnSpPr>
          <p:spPr>
            <a:xfrm>
              <a:off x="5762625" y="2524125"/>
              <a:ext cx="0" cy="76200"/>
            </a:xfrm>
            <a:prstGeom prst="line">
              <a:avLst/>
            </a:prstGeom>
            <a:ln w="12700">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161" name="Gerader Verbinder 160">
              <a:extLst>
                <a:ext uri="{FF2B5EF4-FFF2-40B4-BE49-F238E27FC236}">
                  <a16:creationId xmlns:a16="http://schemas.microsoft.com/office/drawing/2014/main" id="{564DE199-C88B-CF6E-FFAE-62C971D656BE}"/>
                </a:ext>
              </a:extLst>
            </p:cNvPr>
            <p:cNvCxnSpPr>
              <a:cxnSpLocks/>
            </p:cNvCxnSpPr>
            <p:nvPr/>
          </p:nvCxnSpPr>
          <p:spPr>
            <a:xfrm rot="16200000">
              <a:off x="5762625" y="2524126"/>
              <a:ext cx="0" cy="76200"/>
            </a:xfrm>
            <a:prstGeom prst="line">
              <a:avLst/>
            </a:prstGeom>
            <a:ln w="12700">
              <a:solidFill>
                <a:schemeClr val="accent2"/>
              </a:solidFill>
            </a:ln>
          </p:spPr>
          <p:style>
            <a:lnRef idx="1">
              <a:schemeClr val="accent2"/>
            </a:lnRef>
            <a:fillRef idx="0">
              <a:schemeClr val="accent2"/>
            </a:fillRef>
            <a:effectRef idx="0">
              <a:schemeClr val="accent2"/>
            </a:effectRef>
            <a:fontRef idx="minor">
              <a:schemeClr val="tx1"/>
            </a:fontRef>
          </p:style>
        </p:cxnSp>
      </p:grpSp>
      <p:sp>
        <p:nvSpPr>
          <p:cNvPr id="162" name="Textfeld 161">
            <a:extLst>
              <a:ext uri="{FF2B5EF4-FFF2-40B4-BE49-F238E27FC236}">
                <a16:creationId xmlns:a16="http://schemas.microsoft.com/office/drawing/2014/main" id="{FA83771F-6B84-E541-49C9-689FBE6ADE71}"/>
              </a:ext>
            </a:extLst>
          </p:cNvPr>
          <p:cNvSpPr txBox="1"/>
          <p:nvPr/>
        </p:nvSpPr>
        <p:spPr>
          <a:xfrm>
            <a:off x="8645353" y="3467100"/>
            <a:ext cx="1204767" cy="461665"/>
          </a:xfrm>
          <a:prstGeom prst="rect">
            <a:avLst/>
          </a:prstGeom>
          <a:noFill/>
        </p:spPr>
        <p:txBody>
          <a:bodyPr wrap="square" rtlCol="0">
            <a:spAutoFit/>
          </a:bodyPr>
          <a:lstStyle/>
          <a:p>
            <a:r>
              <a:rPr lang="de-DE" sz="1200" b="1"/>
              <a:t>Log-rank </a:t>
            </a:r>
            <a:r>
              <a:rPr lang="de-DE" sz="1200" b="1" err="1"/>
              <a:t>test</a:t>
            </a:r>
            <a:r>
              <a:rPr lang="de-DE" sz="1200" b="1"/>
              <a:t>:</a:t>
            </a:r>
          </a:p>
          <a:p>
            <a:r>
              <a:rPr lang="de-DE" sz="1200" b="1" i="1"/>
              <a:t>P</a:t>
            </a:r>
            <a:r>
              <a:rPr lang="de-DE" sz="1200" b="1"/>
              <a:t>-</a:t>
            </a:r>
            <a:r>
              <a:rPr lang="de-DE" sz="1200" b="1" err="1"/>
              <a:t>value</a:t>
            </a:r>
            <a:r>
              <a:rPr lang="de-DE" sz="1200" b="1"/>
              <a:t> 0.147</a:t>
            </a:r>
          </a:p>
        </p:txBody>
      </p:sp>
      <p:sp>
        <p:nvSpPr>
          <p:cNvPr id="163" name="Textfeld 162">
            <a:extLst>
              <a:ext uri="{FF2B5EF4-FFF2-40B4-BE49-F238E27FC236}">
                <a16:creationId xmlns:a16="http://schemas.microsoft.com/office/drawing/2014/main" id="{2BEDBD51-D42B-15C9-2458-5421E830E7C3}"/>
              </a:ext>
            </a:extLst>
          </p:cNvPr>
          <p:cNvSpPr txBox="1"/>
          <p:nvPr/>
        </p:nvSpPr>
        <p:spPr>
          <a:xfrm>
            <a:off x="4885440" y="3467100"/>
            <a:ext cx="1204767" cy="461665"/>
          </a:xfrm>
          <a:prstGeom prst="rect">
            <a:avLst/>
          </a:prstGeom>
          <a:noFill/>
        </p:spPr>
        <p:txBody>
          <a:bodyPr wrap="square" rtlCol="0">
            <a:spAutoFit/>
          </a:bodyPr>
          <a:lstStyle/>
          <a:p>
            <a:r>
              <a:rPr lang="de-DE" sz="1200" b="1"/>
              <a:t>Log-rank </a:t>
            </a:r>
            <a:r>
              <a:rPr lang="de-DE" sz="1200" b="1" err="1"/>
              <a:t>test</a:t>
            </a:r>
            <a:r>
              <a:rPr lang="de-DE" sz="1200" b="1"/>
              <a:t>:</a:t>
            </a:r>
          </a:p>
          <a:p>
            <a:r>
              <a:rPr lang="de-DE" sz="1200" b="1" i="1"/>
              <a:t>P</a:t>
            </a:r>
            <a:r>
              <a:rPr lang="de-DE" sz="1200" b="1"/>
              <a:t>-</a:t>
            </a:r>
            <a:r>
              <a:rPr lang="de-DE" sz="1200" b="1" err="1"/>
              <a:t>value</a:t>
            </a:r>
            <a:r>
              <a:rPr lang="de-DE" sz="1200" b="1"/>
              <a:t> 0.215</a:t>
            </a:r>
          </a:p>
        </p:txBody>
      </p:sp>
      <p:sp>
        <p:nvSpPr>
          <p:cNvPr id="164" name="Textfeld 163">
            <a:extLst>
              <a:ext uri="{FF2B5EF4-FFF2-40B4-BE49-F238E27FC236}">
                <a16:creationId xmlns:a16="http://schemas.microsoft.com/office/drawing/2014/main" id="{4CF229EF-1868-3F97-4AC5-0E2990CBFC4C}"/>
              </a:ext>
            </a:extLst>
          </p:cNvPr>
          <p:cNvSpPr txBox="1"/>
          <p:nvPr/>
        </p:nvSpPr>
        <p:spPr>
          <a:xfrm>
            <a:off x="1151801" y="3467100"/>
            <a:ext cx="1204767" cy="461665"/>
          </a:xfrm>
          <a:prstGeom prst="rect">
            <a:avLst/>
          </a:prstGeom>
          <a:noFill/>
        </p:spPr>
        <p:txBody>
          <a:bodyPr wrap="square" rtlCol="0">
            <a:spAutoFit/>
          </a:bodyPr>
          <a:lstStyle/>
          <a:p>
            <a:r>
              <a:rPr lang="de-DE" sz="1200" b="1"/>
              <a:t>Log-rank </a:t>
            </a:r>
            <a:r>
              <a:rPr lang="de-DE" sz="1200" b="1" err="1"/>
              <a:t>test</a:t>
            </a:r>
            <a:r>
              <a:rPr lang="de-DE" sz="1200" b="1"/>
              <a:t>:</a:t>
            </a:r>
          </a:p>
          <a:p>
            <a:r>
              <a:rPr lang="de-DE" sz="1200" b="1" i="1"/>
              <a:t>P</a:t>
            </a:r>
            <a:r>
              <a:rPr lang="de-DE" sz="1200" b="1"/>
              <a:t>-</a:t>
            </a:r>
            <a:r>
              <a:rPr lang="de-DE" sz="1200" b="1" err="1"/>
              <a:t>value</a:t>
            </a:r>
            <a:r>
              <a:rPr lang="de-DE" sz="1200" b="1"/>
              <a:t> 0.012</a:t>
            </a:r>
          </a:p>
        </p:txBody>
      </p:sp>
      <p:grpSp>
        <p:nvGrpSpPr>
          <p:cNvPr id="173" name="Gruppieren 172">
            <a:extLst>
              <a:ext uri="{FF2B5EF4-FFF2-40B4-BE49-F238E27FC236}">
                <a16:creationId xmlns:a16="http://schemas.microsoft.com/office/drawing/2014/main" id="{9F0A62D7-491A-7F24-500A-70073DBECA1D}"/>
              </a:ext>
            </a:extLst>
          </p:cNvPr>
          <p:cNvGrpSpPr/>
          <p:nvPr/>
        </p:nvGrpSpPr>
        <p:grpSpPr>
          <a:xfrm>
            <a:off x="620362" y="1880090"/>
            <a:ext cx="296015" cy="3395587"/>
            <a:chOff x="597502" y="1880090"/>
            <a:chExt cx="296015" cy="3395587"/>
          </a:xfrm>
        </p:grpSpPr>
        <p:sp>
          <p:nvSpPr>
            <p:cNvPr id="166" name="Rechteck 165">
              <a:extLst>
                <a:ext uri="{FF2B5EF4-FFF2-40B4-BE49-F238E27FC236}">
                  <a16:creationId xmlns:a16="http://schemas.microsoft.com/office/drawing/2014/main" id="{BA8D81F3-E3A6-A740-972D-EBFCEDBBD309}"/>
                </a:ext>
              </a:extLst>
            </p:cNvPr>
            <p:cNvSpPr/>
            <p:nvPr/>
          </p:nvSpPr>
          <p:spPr>
            <a:xfrm>
              <a:off x="597502" y="1880090"/>
              <a:ext cx="296015" cy="3365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7" name="Textfeld 166">
              <a:extLst>
                <a:ext uri="{FF2B5EF4-FFF2-40B4-BE49-F238E27FC236}">
                  <a16:creationId xmlns:a16="http://schemas.microsoft.com/office/drawing/2014/main" id="{84E07456-B823-234C-C239-F1C38D793E7E}"/>
                </a:ext>
              </a:extLst>
            </p:cNvPr>
            <p:cNvSpPr txBox="1"/>
            <p:nvPr/>
          </p:nvSpPr>
          <p:spPr>
            <a:xfrm>
              <a:off x="597502" y="1882140"/>
              <a:ext cx="253706" cy="171438"/>
            </a:xfrm>
            <a:prstGeom prst="rect">
              <a:avLst/>
            </a:prstGeom>
            <a:noFill/>
          </p:spPr>
          <p:txBody>
            <a:bodyPr wrap="square" lIns="0" tIns="0" rIns="0" bIns="0" rtlCol="0">
              <a:spAutoFit/>
            </a:bodyPr>
            <a:lstStyle/>
            <a:p>
              <a:pPr algn="r"/>
              <a:r>
                <a:rPr lang="de-DE" sz="1200"/>
                <a:t>1.0</a:t>
              </a:r>
            </a:p>
          </p:txBody>
        </p:sp>
        <p:sp>
          <p:nvSpPr>
            <p:cNvPr id="168" name="Textfeld 167">
              <a:extLst>
                <a:ext uri="{FF2B5EF4-FFF2-40B4-BE49-F238E27FC236}">
                  <a16:creationId xmlns:a16="http://schemas.microsoft.com/office/drawing/2014/main" id="{0DCF70C4-6F2C-6C3B-745D-254C7CFF0B8E}"/>
                </a:ext>
              </a:extLst>
            </p:cNvPr>
            <p:cNvSpPr txBox="1"/>
            <p:nvPr/>
          </p:nvSpPr>
          <p:spPr>
            <a:xfrm>
              <a:off x="597502" y="2526560"/>
              <a:ext cx="253706" cy="171438"/>
            </a:xfrm>
            <a:prstGeom prst="rect">
              <a:avLst/>
            </a:prstGeom>
            <a:noFill/>
          </p:spPr>
          <p:txBody>
            <a:bodyPr wrap="square" lIns="0" tIns="0" rIns="0" bIns="0" rtlCol="0">
              <a:spAutoFit/>
            </a:bodyPr>
            <a:lstStyle/>
            <a:p>
              <a:pPr algn="r"/>
              <a:r>
                <a:rPr lang="de-DE" sz="1200"/>
                <a:t>0.8</a:t>
              </a:r>
            </a:p>
          </p:txBody>
        </p:sp>
        <p:sp>
          <p:nvSpPr>
            <p:cNvPr id="169" name="Textfeld 168">
              <a:extLst>
                <a:ext uri="{FF2B5EF4-FFF2-40B4-BE49-F238E27FC236}">
                  <a16:creationId xmlns:a16="http://schemas.microsoft.com/office/drawing/2014/main" id="{5C2116BB-EA60-70CA-32A2-CF8DBDCE2402}"/>
                </a:ext>
              </a:extLst>
            </p:cNvPr>
            <p:cNvSpPr txBox="1"/>
            <p:nvPr/>
          </p:nvSpPr>
          <p:spPr>
            <a:xfrm>
              <a:off x="597502" y="3170980"/>
              <a:ext cx="253706" cy="171438"/>
            </a:xfrm>
            <a:prstGeom prst="rect">
              <a:avLst/>
            </a:prstGeom>
            <a:noFill/>
          </p:spPr>
          <p:txBody>
            <a:bodyPr wrap="square" lIns="0" tIns="0" rIns="0" bIns="0" rtlCol="0">
              <a:spAutoFit/>
            </a:bodyPr>
            <a:lstStyle/>
            <a:p>
              <a:pPr algn="r"/>
              <a:r>
                <a:rPr lang="de-DE" sz="1200"/>
                <a:t>0.6</a:t>
              </a:r>
            </a:p>
          </p:txBody>
        </p:sp>
        <p:sp>
          <p:nvSpPr>
            <p:cNvPr id="170" name="Textfeld 169">
              <a:extLst>
                <a:ext uri="{FF2B5EF4-FFF2-40B4-BE49-F238E27FC236}">
                  <a16:creationId xmlns:a16="http://schemas.microsoft.com/office/drawing/2014/main" id="{25AD4729-5756-9B58-6D17-D765E759F7E4}"/>
                </a:ext>
              </a:extLst>
            </p:cNvPr>
            <p:cNvSpPr txBox="1"/>
            <p:nvPr/>
          </p:nvSpPr>
          <p:spPr>
            <a:xfrm>
              <a:off x="597502" y="3815400"/>
              <a:ext cx="253706" cy="171438"/>
            </a:xfrm>
            <a:prstGeom prst="rect">
              <a:avLst/>
            </a:prstGeom>
            <a:noFill/>
          </p:spPr>
          <p:txBody>
            <a:bodyPr wrap="square" lIns="0" tIns="0" rIns="0" bIns="0" rtlCol="0">
              <a:spAutoFit/>
            </a:bodyPr>
            <a:lstStyle/>
            <a:p>
              <a:pPr algn="r"/>
              <a:r>
                <a:rPr lang="de-DE" sz="1200"/>
                <a:t>0.4</a:t>
              </a:r>
            </a:p>
          </p:txBody>
        </p:sp>
        <p:sp>
          <p:nvSpPr>
            <p:cNvPr id="171" name="Textfeld 170">
              <a:extLst>
                <a:ext uri="{FF2B5EF4-FFF2-40B4-BE49-F238E27FC236}">
                  <a16:creationId xmlns:a16="http://schemas.microsoft.com/office/drawing/2014/main" id="{7C2D482F-DF5A-A0C1-DE0D-A94CDC57056F}"/>
                </a:ext>
              </a:extLst>
            </p:cNvPr>
            <p:cNvSpPr txBox="1"/>
            <p:nvPr/>
          </p:nvSpPr>
          <p:spPr>
            <a:xfrm>
              <a:off x="597502" y="4459820"/>
              <a:ext cx="253706" cy="171438"/>
            </a:xfrm>
            <a:prstGeom prst="rect">
              <a:avLst/>
            </a:prstGeom>
            <a:noFill/>
          </p:spPr>
          <p:txBody>
            <a:bodyPr wrap="square" lIns="0" tIns="0" rIns="0" bIns="0" rtlCol="0">
              <a:spAutoFit/>
            </a:bodyPr>
            <a:lstStyle/>
            <a:p>
              <a:pPr algn="r"/>
              <a:r>
                <a:rPr lang="de-DE" sz="1200"/>
                <a:t>0.2</a:t>
              </a:r>
            </a:p>
          </p:txBody>
        </p:sp>
        <p:sp>
          <p:nvSpPr>
            <p:cNvPr id="172" name="Textfeld 171">
              <a:extLst>
                <a:ext uri="{FF2B5EF4-FFF2-40B4-BE49-F238E27FC236}">
                  <a16:creationId xmlns:a16="http://schemas.microsoft.com/office/drawing/2014/main" id="{54645833-816C-D112-5976-15EA6FE19E0C}"/>
                </a:ext>
              </a:extLst>
            </p:cNvPr>
            <p:cNvSpPr txBox="1"/>
            <p:nvPr/>
          </p:nvSpPr>
          <p:spPr>
            <a:xfrm>
              <a:off x="597502" y="5104239"/>
              <a:ext cx="253706" cy="171438"/>
            </a:xfrm>
            <a:prstGeom prst="rect">
              <a:avLst/>
            </a:prstGeom>
            <a:noFill/>
          </p:spPr>
          <p:txBody>
            <a:bodyPr wrap="square" lIns="0" tIns="0" rIns="0" bIns="0" rtlCol="0">
              <a:spAutoFit/>
            </a:bodyPr>
            <a:lstStyle/>
            <a:p>
              <a:pPr algn="r"/>
              <a:r>
                <a:rPr lang="de-DE" sz="1200"/>
                <a:t>0.0</a:t>
              </a:r>
            </a:p>
          </p:txBody>
        </p:sp>
      </p:grpSp>
      <p:grpSp>
        <p:nvGrpSpPr>
          <p:cNvPr id="174" name="Gruppieren 173">
            <a:extLst>
              <a:ext uri="{FF2B5EF4-FFF2-40B4-BE49-F238E27FC236}">
                <a16:creationId xmlns:a16="http://schemas.microsoft.com/office/drawing/2014/main" id="{966323EA-1590-1F70-71C1-6AA6A9791226}"/>
              </a:ext>
            </a:extLst>
          </p:cNvPr>
          <p:cNvGrpSpPr/>
          <p:nvPr/>
        </p:nvGrpSpPr>
        <p:grpSpPr>
          <a:xfrm>
            <a:off x="4385944" y="1880090"/>
            <a:ext cx="296015" cy="3395587"/>
            <a:chOff x="597502" y="1880090"/>
            <a:chExt cx="296015" cy="3395587"/>
          </a:xfrm>
        </p:grpSpPr>
        <p:sp>
          <p:nvSpPr>
            <p:cNvPr id="175" name="Rechteck 174">
              <a:extLst>
                <a:ext uri="{FF2B5EF4-FFF2-40B4-BE49-F238E27FC236}">
                  <a16:creationId xmlns:a16="http://schemas.microsoft.com/office/drawing/2014/main" id="{330F6F77-540D-362F-9BE2-D7A696B8494F}"/>
                </a:ext>
              </a:extLst>
            </p:cNvPr>
            <p:cNvSpPr/>
            <p:nvPr/>
          </p:nvSpPr>
          <p:spPr>
            <a:xfrm>
              <a:off x="597502" y="1880090"/>
              <a:ext cx="296015" cy="3365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6" name="Textfeld 175">
              <a:extLst>
                <a:ext uri="{FF2B5EF4-FFF2-40B4-BE49-F238E27FC236}">
                  <a16:creationId xmlns:a16="http://schemas.microsoft.com/office/drawing/2014/main" id="{956D4301-34EB-31D1-4ABA-1C7EAE79200A}"/>
                </a:ext>
              </a:extLst>
            </p:cNvPr>
            <p:cNvSpPr txBox="1"/>
            <p:nvPr/>
          </p:nvSpPr>
          <p:spPr>
            <a:xfrm>
              <a:off x="597502" y="1882140"/>
              <a:ext cx="253706" cy="171438"/>
            </a:xfrm>
            <a:prstGeom prst="rect">
              <a:avLst/>
            </a:prstGeom>
            <a:noFill/>
          </p:spPr>
          <p:txBody>
            <a:bodyPr wrap="square" lIns="0" tIns="0" rIns="0" bIns="0" rtlCol="0">
              <a:spAutoFit/>
            </a:bodyPr>
            <a:lstStyle/>
            <a:p>
              <a:pPr algn="r"/>
              <a:r>
                <a:rPr lang="de-DE" sz="1200"/>
                <a:t>1.0</a:t>
              </a:r>
            </a:p>
          </p:txBody>
        </p:sp>
        <p:sp>
          <p:nvSpPr>
            <p:cNvPr id="177" name="Textfeld 176">
              <a:extLst>
                <a:ext uri="{FF2B5EF4-FFF2-40B4-BE49-F238E27FC236}">
                  <a16:creationId xmlns:a16="http://schemas.microsoft.com/office/drawing/2014/main" id="{ED1AF0D9-3A99-047D-4873-A64F843D239E}"/>
                </a:ext>
              </a:extLst>
            </p:cNvPr>
            <p:cNvSpPr txBox="1"/>
            <p:nvPr/>
          </p:nvSpPr>
          <p:spPr>
            <a:xfrm>
              <a:off x="597502" y="2526560"/>
              <a:ext cx="253706" cy="171438"/>
            </a:xfrm>
            <a:prstGeom prst="rect">
              <a:avLst/>
            </a:prstGeom>
            <a:noFill/>
          </p:spPr>
          <p:txBody>
            <a:bodyPr wrap="square" lIns="0" tIns="0" rIns="0" bIns="0" rtlCol="0">
              <a:spAutoFit/>
            </a:bodyPr>
            <a:lstStyle/>
            <a:p>
              <a:pPr algn="r"/>
              <a:r>
                <a:rPr lang="de-DE" sz="1200"/>
                <a:t>0.8</a:t>
              </a:r>
            </a:p>
          </p:txBody>
        </p:sp>
        <p:sp>
          <p:nvSpPr>
            <p:cNvPr id="178" name="Textfeld 177">
              <a:extLst>
                <a:ext uri="{FF2B5EF4-FFF2-40B4-BE49-F238E27FC236}">
                  <a16:creationId xmlns:a16="http://schemas.microsoft.com/office/drawing/2014/main" id="{6A8CFC71-6058-2A58-2A12-97E04A9A0B9D}"/>
                </a:ext>
              </a:extLst>
            </p:cNvPr>
            <p:cNvSpPr txBox="1"/>
            <p:nvPr/>
          </p:nvSpPr>
          <p:spPr>
            <a:xfrm>
              <a:off x="597502" y="3170980"/>
              <a:ext cx="253706" cy="171438"/>
            </a:xfrm>
            <a:prstGeom prst="rect">
              <a:avLst/>
            </a:prstGeom>
            <a:noFill/>
          </p:spPr>
          <p:txBody>
            <a:bodyPr wrap="square" lIns="0" tIns="0" rIns="0" bIns="0" rtlCol="0">
              <a:spAutoFit/>
            </a:bodyPr>
            <a:lstStyle/>
            <a:p>
              <a:pPr algn="r"/>
              <a:r>
                <a:rPr lang="de-DE" sz="1200"/>
                <a:t>0.6</a:t>
              </a:r>
            </a:p>
          </p:txBody>
        </p:sp>
        <p:sp>
          <p:nvSpPr>
            <p:cNvPr id="179" name="Textfeld 178">
              <a:extLst>
                <a:ext uri="{FF2B5EF4-FFF2-40B4-BE49-F238E27FC236}">
                  <a16:creationId xmlns:a16="http://schemas.microsoft.com/office/drawing/2014/main" id="{8E865364-92DE-3D3D-DD42-FB3C79445B50}"/>
                </a:ext>
              </a:extLst>
            </p:cNvPr>
            <p:cNvSpPr txBox="1"/>
            <p:nvPr/>
          </p:nvSpPr>
          <p:spPr>
            <a:xfrm>
              <a:off x="597502" y="3815400"/>
              <a:ext cx="253706" cy="171438"/>
            </a:xfrm>
            <a:prstGeom prst="rect">
              <a:avLst/>
            </a:prstGeom>
            <a:noFill/>
          </p:spPr>
          <p:txBody>
            <a:bodyPr wrap="square" lIns="0" tIns="0" rIns="0" bIns="0" rtlCol="0">
              <a:spAutoFit/>
            </a:bodyPr>
            <a:lstStyle/>
            <a:p>
              <a:pPr algn="r"/>
              <a:r>
                <a:rPr lang="de-DE" sz="1200"/>
                <a:t>0.4</a:t>
              </a:r>
            </a:p>
          </p:txBody>
        </p:sp>
        <p:sp>
          <p:nvSpPr>
            <p:cNvPr id="180" name="Textfeld 179">
              <a:extLst>
                <a:ext uri="{FF2B5EF4-FFF2-40B4-BE49-F238E27FC236}">
                  <a16:creationId xmlns:a16="http://schemas.microsoft.com/office/drawing/2014/main" id="{B3EBF430-9618-16C4-3FF6-1CFC48D1C72A}"/>
                </a:ext>
              </a:extLst>
            </p:cNvPr>
            <p:cNvSpPr txBox="1"/>
            <p:nvPr/>
          </p:nvSpPr>
          <p:spPr>
            <a:xfrm>
              <a:off x="597502" y="4459820"/>
              <a:ext cx="253706" cy="171438"/>
            </a:xfrm>
            <a:prstGeom prst="rect">
              <a:avLst/>
            </a:prstGeom>
            <a:noFill/>
          </p:spPr>
          <p:txBody>
            <a:bodyPr wrap="square" lIns="0" tIns="0" rIns="0" bIns="0" rtlCol="0">
              <a:spAutoFit/>
            </a:bodyPr>
            <a:lstStyle/>
            <a:p>
              <a:pPr algn="r"/>
              <a:r>
                <a:rPr lang="de-DE" sz="1200"/>
                <a:t>0.2</a:t>
              </a:r>
            </a:p>
          </p:txBody>
        </p:sp>
        <p:sp>
          <p:nvSpPr>
            <p:cNvPr id="181" name="Textfeld 180">
              <a:extLst>
                <a:ext uri="{FF2B5EF4-FFF2-40B4-BE49-F238E27FC236}">
                  <a16:creationId xmlns:a16="http://schemas.microsoft.com/office/drawing/2014/main" id="{C506259B-2179-7457-DF6D-57E653B192EF}"/>
                </a:ext>
              </a:extLst>
            </p:cNvPr>
            <p:cNvSpPr txBox="1"/>
            <p:nvPr/>
          </p:nvSpPr>
          <p:spPr>
            <a:xfrm>
              <a:off x="597502" y="5104239"/>
              <a:ext cx="253706" cy="171438"/>
            </a:xfrm>
            <a:prstGeom prst="rect">
              <a:avLst/>
            </a:prstGeom>
            <a:noFill/>
          </p:spPr>
          <p:txBody>
            <a:bodyPr wrap="square" lIns="0" tIns="0" rIns="0" bIns="0" rtlCol="0">
              <a:spAutoFit/>
            </a:bodyPr>
            <a:lstStyle/>
            <a:p>
              <a:pPr algn="r"/>
              <a:r>
                <a:rPr lang="de-DE" sz="1200"/>
                <a:t>0.0</a:t>
              </a:r>
            </a:p>
          </p:txBody>
        </p:sp>
      </p:grpSp>
      <p:grpSp>
        <p:nvGrpSpPr>
          <p:cNvPr id="182" name="Gruppieren 181">
            <a:extLst>
              <a:ext uri="{FF2B5EF4-FFF2-40B4-BE49-F238E27FC236}">
                <a16:creationId xmlns:a16="http://schemas.microsoft.com/office/drawing/2014/main" id="{8ACAC269-0B81-2AAF-02ED-B6042B348579}"/>
              </a:ext>
            </a:extLst>
          </p:cNvPr>
          <p:cNvGrpSpPr/>
          <p:nvPr/>
        </p:nvGrpSpPr>
        <p:grpSpPr>
          <a:xfrm>
            <a:off x="8148904" y="1880090"/>
            <a:ext cx="296015" cy="3395587"/>
            <a:chOff x="597502" y="1880090"/>
            <a:chExt cx="296015" cy="3395587"/>
          </a:xfrm>
        </p:grpSpPr>
        <p:sp>
          <p:nvSpPr>
            <p:cNvPr id="183" name="Rechteck 182">
              <a:extLst>
                <a:ext uri="{FF2B5EF4-FFF2-40B4-BE49-F238E27FC236}">
                  <a16:creationId xmlns:a16="http://schemas.microsoft.com/office/drawing/2014/main" id="{38277B6C-E33C-81E7-EA81-36738EEB5340}"/>
                </a:ext>
              </a:extLst>
            </p:cNvPr>
            <p:cNvSpPr/>
            <p:nvPr/>
          </p:nvSpPr>
          <p:spPr>
            <a:xfrm>
              <a:off x="597502" y="1880090"/>
              <a:ext cx="296015" cy="3365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4" name="Textfeld 183">
              <a:extLst>
                <a:ext uri="{FF2B5EF4-FFF2-40B4-BE49-F238E27FC236}">
                  <a16:creationId xmlns:a16="http://schemas.microsoft.com/office/drawing/2014/main" id="{0B1D0D87-BEEC-ABB9-38AC-1FB1A9B25CA4}"/>
                </a:ext>
              </a:extLst>
            </p:cNvPr>
            <p:cNvSpPr txBox="1"/>
            <p:nvPr/>
          </p:nvSpPr>
          <p:spPr>
            <a:xfrm>
              <a:off x="597502" y="1882140"/>
              <a:ext cx="253706" cy="171438"/>
            </a:xfrm>
            <a:prstGeom prst="rect">
              <a:avLst/>
            </a:prstGeom>
            <a:noFill/>
          </p:spPr>
          <p:txBody>
            <a:bodyPr wrap="square" lIns="0" tIns="0" rIns="0" bIns="0" rtlCol="0">
              <a:spAutoFit/>
            </a:bodyPr>
            <a:lstStyle/>
            <a:p>
              <a:pPr algn="r"/>
              <a:r>
                <a:rPr lang="de-DE" sz="1200"/>
                <a:t>1.0</a:t>
              </a:r>
            </a:p>
          </p:txBody>
        </p:sp>
        <p:sp>
          <p:nvSpPr>
            <p:cNvPr id="185" name="Textfeld 184">
              <a:extLst>
                <a:ext uri="{FF2B5EF4-FFF2-40B4-BE49-F238E27FC236}">
                  <a16:creationId xmlns:a16="http://schemas.microsoft.com/office/drawing/2014/main" id="{C7AAC560-1A8F-1A66-27B6-394619A3BAD2}"/>
                </a:ext>
              </a:extLst>
            </p:cNvPr>
            <p:cNvSpPr txBox="1"/>
            <p:nvPr/>
          </p:nvSpPr>
          <p:spPr>
            <a:xfrm>
              <a:off x="597502" y="2526560"/>
              <a:ext cx="253706" cy="171438"/>
            </a:xfrm>
            <a:prstGeom prst="rect">
              <a:avLst/>
            </a:prstGeom>
            <a:noFill/>
          </p:spPr>
          <p:txBody>
            <a:bodyPr wrap="square" lIns="0" tIns="0" rIns="0" bIns="0" rtlCol="0">
              <a:spAutoFit/>
            </a:bodyPr>
            <a:lstStyle/>
            <a:p>
              <a:pPr algn="r"/>
              <a:r>
                <a:rPr lang="de-DE" sz="1200"/>
                <a:t>0.8</a:t>
              </a:r>
            </a:p>
          </p:txBody>
        </p:sp>
        <p:sp>
          <p:nvSpPr>
            <p:cNvPr id="186" name="Textfeld 185">
              <a:extLst>
                <a:ext uri="{FF2B5EF4-FFF2-40B4-BE49-F238E27FC236}">
                  <a16:creationId xmlns:a16="http://schemas.microsoft.com/office/drawing/2014/main" id="{E063E8F5-641B-3BEF-500C-325C870131C6}"/>
                </a:ext>
              </a:extLst>
            </p:cNvPr>
            <p:cNvSpPr txBox="1"/>
            <p:nvPr/>
          </p:nvSpPr>
          <p:spPr>
            <a:xfrm>
              <a:off x="597502" y="3170980"/>
              <a:ext cx="253706" cy="171438"/>
            </a:xfrm>
            <a:prstGeom prst="rect">
              <a:avLst/>
            </a:prstGeom>
            <a:noFill/>
          </p:spPr>
          <p:txBody>
            <a:bodyPr wrap="square" lIns="0" tIns="0" rIns="0" bIns="0" rtlCol="0">
              <a:spAutoFit/>
            </a:bodyPr>
            <a:lstStyle/>
            <a:p>
              <a:pPr algn="r"/>
              <a:r>
                <a:rPr lang="de-DE" sz="1200"/>
                <a:t>0.6</a:t>
              </a:r>
            </a:p>
          </p:txBody>
        </p:sp>
        <p:sp>
          <p:nvSpPr>
            <p:cNvPr id="187" name="Textfeld 186">
              <a:extLst>
                <a:ext uri="{FF2B5EF4-FFF2-40B4-BE49-F238E27FC236}">
                  <a16:creationId xmlns:a16="http://schemas.microsoft.com/office/drawing/2014/main" id="{F50782EC-0BF1-0D76-AB5A-74546CE2B49C}"/>
                </a:ext>
              </a:extLst>
            </p:cNvPr>
            <p:cNvSpPr txBox="1"/>
            <p:nvPr/>
          </p:nvSpPr>
          <p:spPr>
            <a:xfrm>
              <a:off x="597502" y="3815400"/>
              <a:ext cx="253706" cy="171438"/>
            </a:xfrm>
            <a:prstGeom prst="rect">
              <a:avLst/>
            </a:prstGeom>
            <a:noFill/>
          </p:spPr>
          <p:txBody>
            <a:bodyPr wrap="square" lIns="0" tIns="0" rIns="0" bIns="0" rtlCol="0">
              <a:spAutoFit/>
            </a:bodyPr>
            <a:lstStyle/>
            <a:p>
              <a:pPr algn="r"/>
              <a:r>
                <a:rPr lang="de-DE" sz="1200"/>
                <a:t>0.4</a:t>
              </a:r>
            </a:p>
          </p:txBody>
        </p:sp>
        <p:sp>
          <p:nvSpPr>
            <p:cNvPr id="188" name="Textfeld 187">
              <a:extLst>
                <a:ext uri="{FF2B5EF4-FFF2-40B4-BE49-F238E27FC236}">
                  <a16:creationId xmlns:a16="http://schemas.microsoft.com/office/drawing/2014/main" id="{9E8806CA-0E94-37D4-CDCC-0A601683F986}"/>
                </a:ext>
              </a:extLst>
            </p:cNvPr>
            <p:cNvSpPr txBox="1"/>
            <p:nvPr/>
          </p:nvSpPr>
          <p:spPr>
            <a:xfrm>
              <a:off x="597502" y="4459820"/>
              <a:ext cx="253706" cy="171438"/>
            </a:xfrm>
            <a:prstGeom prst="rect">
              <a:avLst/>
            </a:prstGeom>
            <a:noFill/>
          </p:spPr>
          <p:txBody>
            <a:bodyPr wrap="square" lIns="0" tIns="0" rIns="0" bIns="0" rtlCol="0">
              <a:spAutoFit/>
            </a:bodyPr>
            <a:lstStyle/>
            <a:p>
              <a:pPr algn="r"/>
              <a:r>
                <a:rPr lang="de-DE" sz="1200"/>
                <a:t>0.2</a:t>
              </a:r>
            </a:p>
          </p:txBody>
        </p:sp>
        <p:sp>
          <p:nvSpPr>
            <p:cNvPr id="189" name="Textfeld 188">
              <a:extLst>
                <a:ext uri="{FF2B5EF4-FFF2-40B4-BE49-F238E27FC236}">
                  <a16:creationId xmlns:a16="http://schemas.microsoft.com/office/drawing/2014/main" id="{49CE5F14-ABC4-1AE3-3033-9287EB27E85C}"/>
                </a:ext>
              </a:extLst>
            </p:cNvPr>
            <p:cNvSpPr txBox="1"/>
            <p:nvPr/>
          </p:nvSpPr>
          <p:spPr>
            <a:xfrm>
              <a:off x="597502" y="5104239"/>
              <a:ext cx="253706" cy="171438"/>
            </a:xfrm>
            <a:prstGeom prst="rect">
              <a:avLst/>
            </a:prstGeom>
            <a:noFill/>
          </p:spPr>
          <p:txBody>
            <a:bodyPr wrap="square" lIns="0" tIns="0" rIns="0" bIns="0" rtlCol="0">
              <a:spAutoFit/>
            </a:bodyPr>
            <a:lstStyle/>
            <a:p>
              <a:pPr algn="r"/>
              <a:r>
                <a:rPr lang="de-DE" sz="1200"/>
                <a:t>0.0</a:t>
              </a:r>
            </a:p>
          </p:txBody>
        </p:sp>
      </p:grpSp>
    </p:spTree>
    <p:extLst>
      <p:ext uri="{BB962C8B-B14F-4D97-AF65-F5344CB8AC3E}">
        <p14:creationId xmlns:p14="http://schemas.microsoft.com/office/powerpoint/2010/main" val="37052184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5">
            <a:extLst>
              <a:ext uri="{FF2B5EF4-FFF2-40B4-BE49-F238E27FC236}">
                <a16:creationId xmlns:a16="http://schemas.microsoft.com/office/drawing/2014/main" id="{4B396FE4-6035-6512-CDF7-9C4B0FC091DB}"/>
              </a:ext>
            </a:extLst>
          </p:cNvPr>
          <p:cNvGrpSpPr/>
          <p:nvPr/>
        </p:nvGrpSpPr>
        <p:grpSpPr>
          <a:xfrm>
            <a:off x="7602407" y="1853571"/>
            <a:ext cx="3681478" cy="437669"/>
            <a:chOff x="6985407" y="2802176"/>
            <a:chExt cx="5222808" cy="437669"/>
          </a:xfrm>
        </p:grpSpPr>
        <p:sp>
          <p:nvSpPr>
            <p:cNvPr id="67" name="Rechteck 66">
              <a:extLst>
                <a:ext uri="{FF2B5EF4-FFF2-40B4-BE49-F238E27FC236}">
                  <a16:creationId xmlns:a16="http://schemas.microsoft.com/office/drawing/2014/main" id="{6C81F8D7-4BDF-1A17-AA40-7CB4EFC58A9A}"/>
                </a:ext>
              </a:extLst>
            </p:cNvPr>
            <p:cNvSpPr/>
            <p:nvPr/>
          </p:nvSpPr>
          <p:spPr>
            <a:xfrm>
              <a:off x="6985408" y="2832963"/>
              <a:ext cx="160949" cy="9525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Rechteck 67">
              <a:extLst>
                <a:ext uri="{FF2B5EF4-FFF2-40B4-BE49-F238E27FC236}">
                  <a16:creationId xmlns:a16="http://schemas.microsoft.com/office/drawing/2014/main" id="{C1EB1AE2-5EE4-8603-94C5-380E74EC07C5}"/>
                </a:ext>
              </a:extLst>
            </p:cNvPr>
            <p:cNvSpPr/>
            <p:nvPr/>
          </p:nvSpPr>
          <p:spPr>
            <a:xfrm>
              <a:off x="6985407" y="3109313"/>
              <a:ext cx="160949" cy="9525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Rechteck 68">
              <a:extLst>
                <a:ext uri="{FF2B5EF4-FFF2-40B4-BE49-F238E27FC236}">
                  <a16:creationId xmlns:a16="http://schemas.microsoft.com/office/drawing/2014/main" id="{701F3F9B-F7F2-4C97-B575-16E73892BCDE}"/>
                </a:ext>
              </a:extLst>
            </p:cNvPr>
            <p:cNvSpPr/>
            <p:nvPr/>
          </p:nvSpPr>
          <p:spPr>
            <a:xfrm>
              <a:off x="7146357" y="2832963"/>
              <a:ext cx="160949" cy="9525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Rechteck 69">
              <a:extLst>
                <a:ext uri="{FF2B5EF4-FFF2-40B4-BE49-F238E27FC236}">
                  <a16:creationId xmlns:a16="http://schemas.microsoft.com/office/drawing/2014/main" id="{181E9CBB-5614-2C65-2DE1-FF230CB39B44}"/>
                </a:ext>
              </a:extLst>
            </p:cNvPr>
            <p:cNvSpPr/>
            <p:nvPr/>
          </p:nvSpPr>
          <p:spPr>
            <a:xfrm>
              <a:off x="7146356" y="3109313"/>
              <a:ext cx="160949" cy="9525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Rechteck 70">
              <a:extLst>
                <a:ext uri="{FF2B5EF4-FFF2-40B4-BE49-F238E27FC236}">
                  <a16:creationId xmlns:a16="http://schemas.microsoft.com/office/drawing/2014/main" id="{B4752F05-497F-E153-5FFD-EC9C7DFCDEE3}"/>
                </a:ext>
              </a:extLst>
            </p:cNvPr>
            <p:cNvSpPr/>
            <p:nvPr/>
          </p:nvSpPr>
          <p:spPr>
            <a:xfrm>
              <a:off x="7307306" y="2832963"/>
              <a:ext cx="858226" cy="952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Rechteck 71">
              <a:extLst>
                <a:ext uri="{FF2B5EF4-FFF2-40B4-BE49-F238E27FC236}">
                  <a16:creationId xmlns:a16="http://schemas.microsoft.com/office/drawing/2014/main" id="{DAED53AD-D211-FAE2-3CBE-FF56C0C43596}"/>
                </a:ext>
              </a:extLst>
            </p:cNvPr>
            <p:cNvSpPr/>
            <p:nvPr/>
          </p:nvSpPr>
          <p:spPr>
            <a:xfrm>
              <a:off x="7307304" y="3109313"/>
              <a:ext cx="1020151" cy="952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Rechteck 72">
              <a:extLst>
                <a:ext uri="{FF2B5EF4-FFF2-40B4-BE49-F238E27FC236}">
                  <a16:creationId xmlns:a16="http://schemas.microsoft.com/office/drawing/2014/main" id="{0A496E38-84E7-5AA3-ABB7-8794C5D58179}"/>
                </a:ext>
              </a:extLst>
            </p:cNvPr>
            <p:cNvSpPr/>
            <p:nvPr/>
          </p:nvSpPr>
          <p:spPr>
            <a:xfrm>
              <a:off x="8166935" y="2832962"/>
              <a:ext cx="308158" cy="9525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Rechteck 73">
              <a:extLst>
                <a:ext uri="{FF2B5EF4-FFF2-40B4-BE49-F238E27FC236}">
                  <a16:creationId xmlns:a16="http://schemas.microsoft.com/office/drawing/2014/main" id="{CEA33096-6CBE-D804-E54B-B3361948EE39}"/>
                </a:ext>
              </a:extLst>
            </p:cNvPr>
            <p:cNvSpPr/>
            <p:nvPr/>
          </p:nvSpPr>
          <p:spPr>
            <a:xfrm>
              <a:off x="8330445" y="3111254"/>
              <a:ext cx="2375879" cy="9525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Rechteck 74">
              <a:extLst>
                <a:ext uri="{FF2B5EF4-FFF2-40B4-BE49-F238E27FC236}">
                  <a16:creationId xmlns:a16="http://schemas.microsoft.com/office/drawing/2014/main" id="{3758A60D-EFBE-98B1-57E3-C1A155A91F81}"/>
                </a:ext>
              </a:extLst>
            </p:cNvPr>
            <p:cNvSpPr/>
            <p:nvPr/>
          </p:nvSpPr>
          <p:spPr>
            <a:xfrm>
              <a:off x="8475093" y="2832961"/>
              <a:ext cx="36000" cy="95251"/>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Rechteck 75">
              <a:extLst>
                <a:ext uri="{FF2B5EF4-FFF2-40B4-BE49-F238E27FC236}">
                  <a16:creationId xmlns:a16="http://schemas.microsoft.com/office/drawing/2014/main" id="{0FB415A4-57B2-7AF7-97BD-00B7CEFE4E67}"/>
                </a:ext>
              </a:extLst>
            </p:cNvPr>
            <p:cNvSpPr/>
            <p:nvPr/>
          </p:nvSpPr>
          <p:spPr>
            <a:xfrm>
              <a:off x="10705346" y="3109312"/>
              <a:ext cx="28800" cy="95251"/>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Textfeld 76">
              <a:extLst>
                <a:ext uri="{FF2B5EF4-FFF2-40B4-BE49-F238E27FC236}">
                  <a16:creationId xmlns:a16="http://schemas.microsoft.com/office/drawing/2014/main" id="{A3E972F8-E392-35AB-AC02-D1B8A533B6FF}"/>
                </a:ext>
              </a:extLst>
            </p:cNvPr>
            <p:cNvSpPr txBox="1"/>
            <p:nvPr/>
          </p:nvSpPr>
          <p:spPr>
            <a:xfrm>
              <a:off x="8560813" y="2802176"/>
              <a:ext cx="1413866" cy="161583"/>
            </a:xfrm>
            <a:prstGeom prst="rect">
              <a:avLst/>
            </a:prstGeom>
            <a:noFill/>
          </p:spPr>
          <p:txBody>
            <a:bodyPr wrap="square" lIns="0" tIns="0" rIns="0" bIns="0" rtlCol="0">
              <a:spAutoFit/>
            </a:bodyPr>
            <a:lstStyle/>
            <a:p>
              <a:r>
                <a:rPr lang="de-DE" sz="1050"/>
                <a:t>17.1 ≥ Grade 3</a:t>
              </a:r>
            </a:p>
          </p:txBody>
        </p:sp>
        <p:sp>
          <p:nvSpPr>
            <p:cNvPr id="78" name="Textfeld 77">
              <a:extLst>
                <a:ext uri="{FF2B5EF4-FFF2-40B4-BE49-F238E27FC236}">
                  <a16:creationId xmlns:a16="http://schemas.microsoft.com/office/drawing/2014/main" id="{AB6216C0-BB93-6EA6-2461-5F02FAF9701E}"/>
                </a:ext>
              </a:extLst>
            </p:cNvPr>
            <p:cNvSpPr txBox="1"/>
            <p:nvPr/>
          </p:nvSpPr>
          <p:spPr>
            <a:xfrm>
              <a:off x="10806386" y="3078262"/>
              <a:ext cx="1401829" cy="161583"/>
            </a:xfrm>
            <a:prstGeom prst="rect">
              <a:avLst/>
            </a:prstGeom>
            <a:noFill/>
          </p:spPr>
          <p:txBody>
            <a:bodyPr wrap="square" lIns="0" tIns="0" rIns="0" bIns="0" rtlCol="0">
              <a:spAutoFit/>
            </a:bodyPr>
            <a:lstStyle/>
            <a:p>
              <a:r>
                <a:rPr lang="de-DE" sz="1050"/>
                <a:t>48.8 ≥ Grade 3</a:t>
              </a:r>
            </a:p>
          </p:txBody>
        </p:sp>
      </p:grpSp>
      <p:sp>
        <p:nvSpPr>
          <p:cNvPr id="2" name="Title 1">
            <a:extLst>
              <a:ext uri="{FF2B5EF4-FFF2-40B4-BE49-F238E27FC236}">
                <a16:creationId xmlns:a16="http://schemas.microsoft.com/office/drawing/2014/main" id="{BBA84C09-B826-78D5-EAB8-B0E04F959170}"/>
              </a:ext>
            </a:extLst>
          </p:cNvPr>
          <p:cNvSpPr>
            <a:spLocks noGrp="1"/>
          </p:cNvSpPr>
          <p:nvPr>
            <p:ph type="title"/>
          </p:nvPr>
        </p:nvSpPr>
        <p:spPr/>
        <p:txBody>
          <a:bodyPr/>
          <a:lstStyle/>
          <a:p>
            <a:r>
              <a:rPr lang="en-US"/>
              <a:t>Adverse events</a:t>
            </a:r>
          </a:p>
        </p:txBody>
      </p:sp>
      <p:sp>
        <p:nvSpPr>
          <p:cNvPr id="3" name="Footer Placeholder 2">
            <a:extLst>
              <a:ext uri="{FF2B5EF4-FFF2-40B4-BE49-F238E27FC236}">
                <a16:creationId xmlns:a16="http://schemas.microsoft.com/office/drawing/2014/main" id="{843009D9-2B1F-7C96-BD6E-3BF4DEF05C0E}"/>
              </a:ext>
            </a:extLst>
          </p:cNvPr>
          <p:cNvSpPr>
            <a:spLocks noGrp="1"/>
          </p:cNvSpPr>
          <p:nvPr>
            <p:ph type="ftr" sz="quarter" idx="10"/>
          </p:nvPr>
        </p:nvSpPr>
        <p:spPr/>
        <p:txBody>
          <a:bodyPr/>
          <a:lstStyle/>
          <a:p>
            <a:r>
              <a:rPr lang="en-GB" b="1"/>
              <a:t>MedDRA, </a:t>
            </a:r>
            <a:r>
              <a:rPr lang="en-GB"/>
              <a:t>medical dictionary for regulatory activities.</a:t>
            </a:r>
          </a:p>
          <a:p>
            <a:r>
              <a:rPr lang="en-GB" b="1"/>
              <a:t>Huber et al, Abstract #343 presented at ASH 2022. </a:t>
            </a:r>
          </a:p>
        </p:txBody>
      </p:sp>
      <p:graphicFrame>
        <p:nvGraphicFramePr>
          <p:cNvPr id="8" name="Diagramm 7">
            <a:extLst>
              <a:ext uri="{FF2B5EF4-FFF2-40B4-BE49-F238E27FC236}">
                <a16:creationId xmlns:a16="http://schemas.microsoft.com/office/drawing/2014/main" id="{EAF22C12-63EC-DA0C-126A-BA771C95F2D4}"/>
              </a:ext>
            </a:extLst>
          </p:cNvPr>
          <p:cNvGraphicFramePr/>
          <p:nvPr>
            <p:extLst>
              <p:ext uri="{D42A27DB-BD31-4B8C-83A1-F6EECF244321}">
                <p14:modId xmlns:p14="http://schemas.microsoft.com/office/powerpoint/2010/main" val="1861161988"/>
              </p:ext>
            </p:extLst>
          </p:nvPr>
        </p:nvGraphicFramePr>
        <p:xfrm>
          <a:off x="352832" y="1443445"/>
          <a:ext cx="7702343" cy="461631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hteck 8">
            <a:extLst>
              <a:ext uri="{FF2B5EF4-FFF2-40B4-BE49-F238E27FC236}">
                <a16:creationId xmlns:a16="http://schemas.microsoft.com/office/drawing/2014/main" id="{BB06FD98-9516-9252-F683-124FC6A84C34}"/>
              </a:ext>
            </a:extLst>
          </p:cNvPr>
          <p:cNvSpPr/>
          <p:nvPr/>
        </p:nvSpPr>
        <p:spPr>
          <a:xfrm>
            <a:off x="2280850" y="2340381"/>
            <a:ext cx="142875" cy="9525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37297BA4-36F2-AACF-7F6F-039B5535C3B7}"/>
              </a:ext>
            </a:extLst>
          </p:cNvPr>
          <p:cNvSpPr/>
          <p:nvPr/>
        </p:nvSpPr>
        <p:spPr>
          <a:xfrm>
            <a:off x="2280850" y="2114162"/>
            <a:ext cx="264320" cy="9525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F4963CDC-7F61-9305-B1EC-E4F7ACB9787E}"/>
              </a:ext>
            </a:extLst>
          </p:cNvPr>
          <p:cNvSpPr/>
          <p:nvPr/>
        </p:nvSpPr>
        <p:spPr>
          <a:xfrm>
            <a:off x="2280850" y="1887943"/>
            <a:ext cx="569120" cy="9525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65A25BAA-97C2-73DD-A37F-2CB6851A7FF9}"/>
              </a:ext>
            </a:extLst>
          </p:cNvPr>
          <p:cNvSpPr/>
          <p:nvPr/>
        </p:nvSpPr>
        <p:spPr>
          <a:xfrm>
            <a:off x="2280850" y="3019038"/>
            <a:ext cx="423070" cy="9525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56FA0130-2957-F9B1-D734-8C2630775170}"/>
              </a:ext>
            </a:extLst>
          </p:cNvPr>
          <p:cNvSpPr/>
          <p:nvPr/>
        </p:nvSpPr>
        <p:spPr>
          <a:xfrm>
            <a:off x="2280850" y="2792819"/>
            <a:ext cx="569120" cy="9525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A681B2C5-3272-F932-E342-399BF83D9254}"/>
              </a:ext>
            </a:extLst>
          </p:cNvPr>
          <p:cNvSpPr/>
          <p:nvPr/>
        </p:nvSpPr>
        <p:spPr>
          <a:xfrm>
            <a:off x="2280850" y="2566600"/>
            <a:ext cx="569120" cy="9525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603AD529-24D7-0041-0DDA-439C7F63992F}"/>
              </a:ext>
            </a:extLst>
          </p:cNvPr>
          <p:cNvSpPr/>
          <p:nvPr/>
        </p:nvSpPr>
        <p:spPr>
          <a:xfrm>
            <a:off x="2280848" y="3929468"/>
            <a:ext cx="854871" cy="9525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0CAEBEDB-269D-3B4A-2774-1D8FD7DAA2F5}"/>
              </a:ext>
            </a:extLst>
          </p:cNvPr>
          <p:cNvSpPr/>
          <p:nvPr/>
        </p:nvSpPr>
        <p:spPr>
          <a:xfrm>
            <a:off x="2280849" y="3702058"/>
            <a:ext cx="705646" cy="9525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FBCFF50E-504E-376E-A8B9-5E1EA656EE6D}"/>
              </a:ext>
            </a:extLst>
          </p:cNvPr>
          <p:cNvSpPr/>
          <p:nvPr/>
        </p:nvSpPr>
        <p:spPr>
          <a:xfrm>
            <a:off x="2280848" y="3474648"/>
            <a:ext cx="854871" cy="9525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E9356004-C450-B8BA-4D36-3E4812A98BBF}"/>
              </a:ext>
            </a:extLst>
          </p:cNvPr>
          <p:cNvSpPr/>
          <p:nvPr/>
        </p:nvSpPr>
        <p:spPr>
          <a:xfrm>
            <a:off x="2280849" y="4611698"/>
            <a:ext cx="1131096" cy="9525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2BE327D7-32CC-6D75-8FD3-3FB7D75A8B35}"/>
              </a:ext>
            </a:extLst>
          </p:cNvPr>
          <p:cNvSpPr/>
          <p:nvPr/>
        </p:nvSpPr>
        <p:spPr>
          <a:xfrm>
            <a:off x="2280849" y="4384288"/>
            <a:ext cx="1131096" cy="9525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C46AEC5F-BFA1-A3F0-8046-C80FD7707ACD}"/>
              </a:ext>
            </a:extLst>
          </p:cNvPr>
          <p:cNvSpPr/>
          <p:nvPr/>
        </p:nvSpPr>
        <p:spPr>
          <a:xfrm>
            <a:off x="2280849" y="4156878"/>
            <a:ext cx="569120" cy="9525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a:extLst>
              <a:ext uri="{FF2B5EF4-FFF2-40B4-BE49-F238E27FC236}">
                <a16:creationId xmlns:a16="http://schemas.microsoft.com/office/drawing/2014/main" id="{B5639619-1B93-4B49-8B36-2585F8322A07}"/>
              </a:ext>
            </a:extLst>
          </p:cNvPr>
          <p:cNvSpPr/>
          <p:nvPr/>
        </p:nvSpPr>
        <p:spPr>
          <a:xfrm>
            <a:off x="2280848" y="5293924"/>
            <a:ext cx="1000921" cy="9525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622B0F9E-DE50-E5F6-73CA-D412CEFBF0FE}"/>
              </a:ext>
            </a:extLst>
          </p:cNvPr>
          <p:cNvSpPr/>
          <p:nvPr/>
        </p:nvSpPr>
        <p:spPr>
          <a:xfrm>
            <a:off x="2280848" y="5066518"/>
            <a:ext cx="2575721" cy="9525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a:extLst>
              <a:ext uri="{FF2B5EF4-FFF2-40B4-BE49-F238E27FC236}">
                <a16:creationId xmlns:a16="http://schemas.microsoft.com/office/drawing/2014/main" id="{4F250072-A3EE-DEB3-ECB7-67017D211EC5}"/>
              </a:ext>
            </a:extLst>
          </p:cNvPr>
          <p:cNvSpPr/>
          <p:nvPr/>
        </p:nvSpPr>
        <p:spPr>
          <a:xfrm>
            <a:off x="2280848" y="4839108"/>
            <a:ext cx="1000921" cy="9525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FC05FEA7-9AFD-FFE1-7BA0-82A300CBB88F}"/>
              </a:ext>
            </a:extLst>
          </p:cNvPr>
          <p:cNvSpPr/>
          <p:nvPr/>
        </p:nvSpPr>
        <p:spPr>
          <a:xfrm>
            <a:off x="2851159" y="1887942"/>
            <a:ext cx="135336" cy="9525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a:extLst>
              <a:ext uri="{FF2B5EF4-FFF2-40B4-BE49-F238E27FC236}">
                <a16:creationId xmlns:a16="http://schemas.microsoft.com/office/drawing/2014/main" id="{43BAA947-3C4D-B610-2BAF-83AD32D9C7B8}"/>
              </a:ext>
            </a:extLst>
          </p:cNvPr>
          <p:cNvSpPr/>
          <p:nvPr/>
        </p:nvSpPr>
        <p:spPr>
          <a:xfrm>
            <a:off x="2545169" y="2114161"/>
            <a:ext cx="441325" cy="9525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42860D0E-14A8-5D50-4940-F01D74D2636E}"/>
              </a:ext>
            </a:extLst>
          </p:cNvPr>
          <p:cNvSpPr/>
          <p:nvPr/>
        </p:nvSpPr>
        <p:spPr>
          <a:xfrm>
            <a:off x="2423725" y="2340380"/>
            <a:ext cx="562769" cy="9525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2D70BDA9-3BA4-DB6F-D168-49813E0869CB}"/>
              </a:ext>
            </a:extLst>
          </p:cNvPr>
          <p:cNvSpPr/>
          <p:nvPr/>
        </p:nvSpPr>
        <p:spPr>
          <a:xfrm>
            <a:off x="2849176" y="2566599"/>
            <a:ext cx="286543" cy="9525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C95C648C-DCB1-0E21-EAB6-27143C6927AA}"/>
              </a:ext>
            </a:extLst>
          </p:cNvPr>
          <p:cNvSpPr/>
          <p:nvPr/>
        </p:nvSpPr>
        <p:spPr>
          <a:xfrm>
            <a:off x="2849176" y="2792818"/>
            <a:ext cx="286543" cy="9525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a:extLst>
              <a:ext uri="{FF2B5EF4-FFF2-40B4-BE49-F238E27FC236}">
                <a16:creationId xmlns:a16="http://schemas.microsoft.com/office/drawing/2014/main" id="{00C18B31-BA60-C816-E823-FE05C8A2217A}"/>
              </a:ext>
            </a:extLst>
          </p:cNvPr>
          <p:cNvSpPr/>
          <p:nvPr/>
        </p:nvSpPr>
        <p:spPr>
          <a:xfrm>
            <a:off x="2703920" y="3019037"/>
            <a:ext cx="431799" cy="9525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a:extLst>
              <a:ext uri="{FF2B5EF4-FFF2-40B4-BE49-F238E27FC236}">
                <a16:creationId xmlns:a16="http://schemas.microsoft.com/office/drawing/2014/main" id="{98FECEE8-CC03-848D-5FD7-4659307FD39F}"/>
              </a:ext>
            </a:extLst>
          </p:cNvPr>
          <p:cNvSpPr/>
          <p:nvPr/>
        </p:nvSpPr>
        <p:spPr>
          <a:xfrm>
            <a:off x="2280848" y="3247238"/>
            <a:ext cx="705646" cy="9525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a:extLst>
              <a:ext uri="{FF2B5EF4-FFF2-40B4-BE49-F238E27FC236}">
                <a16:creationId xmlns:a16="http://schemas.microsoft.com/office/drawing/2014/main" id="{BCD32AA5-D970-0DCD-4AB7-95839AC8B272}"/>
              </a:ext>
            </a:extLst>
          </p:cNvPr>
          <p:cNvSpPr/>
          <p:nvPr/>
        </p:nvSpPr>
        <p:spPr>
          <a:xfrm>
            <a:off x="2986494" y="3247238"/>
            <a:ext cx="149225" cy="952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DD13BC24-8D7A-D4B5-EBDD-73B82E566907}"/>
              </a:ext>
            </a:extLst>
          </p:cNvPr>
          <p:cNvSpPr/>
          <p:nvPr/>
        </p:nvSpPr>
        <p:spPr>
          <a:xfrm>
            <a:off x="3132544" y="3472365"/>
            <a:ext cx="149225" cy="9525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a:extLst>
              <a:ext uri="{FF2B5EF4-FFF2-40B4-BE49-F238E27FC236}">
                <a16:creationId xmlns:a16="http://schemas.microsoft.com/office/drawing/2014/main" id="{C5D7E916-A761-CC93-84D4-1C64A6A7C4B4}"/>
              </a:ext>
            </a:extLst>
          </p:cNvPr>
          <p:cNvSpPr/>
          <p:nvPr/>
        </p:nvSpPr>
        <p:spPr>
          <a:xfrm>
            <a:off x="2986494" y="3702058"/>
            <a:ext cx="295275" cy="9525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eck 33">
            <a:extLst>
              <a:ext uri="{FF2B5EF4-FFF2-40B4-BE49-F238E27FC236}">
                <a16:creationId xmlns:a16="http://schemas.microsoft.com/office/drawing/2014/main" id="{F6921032-F852-40F5-394B-216762F1FAE2}"/>
              </a:ext>
            </a:extLst>
          </p:cNvPr>
          <p:cNvSpPr/>
          <p:nvPr/>
        </p:nvSpPr>
        <p:spPr>
          <a:xfrm>
            <a:off x="3134131" y="3929468"/>
            <a:ext cx="430214" cy="9525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a:extLst>
              <a:ext uri="{FF2B5EF4-FFF2-40B4-BE49-F238E27FC236}">
                <a16:creationId xmlns:a16="http://schemas.microsoft.com/office/drawing/2014/main" id="{C3BE1276-B345-DBD4-A7BB-62851CAFE8D0}"/>
              </a:ext>
            </a:extLst>
          </p:cNvPr>
          <p:cNvSpPr/>
          <p:nvPr/>
        </p:nvSpPr>
        <p:spPr>
          <a:xfrm>
            <a:off x="2851555" y="4156878"/>
            <a:ext cx="569120" cy="9525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35">
            <a:extLst>
              <a:ext uri="{FF2B5EF4-FFF2-40B4-BE49-F238E27FC236}">
                <a16:creationId xmlns:a16="http://schemas.microsoft.com/office/drawing/2014/main" id="{B2174B23-8BE9-C458-CE6A-14D9D8E07FC8}"/>
              </a:ext>
            </a:extLst>
          </p:cNvPr>
          <p:cNvSpPr/>
          <p:nvPr/>
        </p:nvSpPr>
        <p:spPr>
          <a:xfrm>
            <a:off x="3411945" y="4384190"/>
            <a:ext cx="300038" cy="9525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eck 36">
            <a:extLst>
              <a:ext uri="{FF2B5EF4-FFF2-40B4-BE49-F238E27FC236}">
                <a16:creationId xmlns:a16="http://schemas.microsoft.com/office/drawing/2014/main" id="{8BC21C0E-543C-6C18-1C89-E83ADE6F733F}"/>
              </a:ext>
            </a:extLst>
          </p:cNvPr>
          <p:cNvSpPr/>
          <p:nvPr/>
        </p:nvSpPr>
        <p:spPr>
          <a:xfrm>
            <a:off x="3411945" y="4611502"/>
            <a:ext cx="300038" cy="9525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eck 37">
            <a:extLst>
              <a:ext uri="{FF2B5EF4-FFF2-40B4-BE49-F238E27FC236}">
                <a16:creationId xmlns:a16="http://schemas.microsoft.com/office/drawing/2014/main" id="{7E16DDC6-41CE-5868-17F8-985DB48D5385}"/>
              </a:ext>
            </a:extLst>
          </p:cNvPr>
          <p:cNvSpPr/>
          <p:nvPr/>
        </p:nvSpPr>
        <p:spPr>
          <a:xfrm>
            <a:off x="3281769" y="4838716"/>
            <a:ext cx="292101" cy="9525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Rechteck 38">
            <a:extLst>
              <a:ext uri="{FF2B5EF4-FFF2-40B4-BE49-F238E27FC236}">
                <a16:creationId xmlns:a16="http://schemas.microsoft.com/office/drawing/2014/main" id="{FF330353-1A89-09FA-BA5E-CDB94CF03C96}"/>
              </a:ext>
            </a:extLst>
          </p:cNvPr>
          <p:cNvSpPr/>
          <p:nvPr/>
        </p:nvSpPr>
        <p:spPr>
          <a:xfrm>
            <a:off x="4856569" y="5066518"/>
            <a:ext cx="860426" cy="9525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Rechteck 39">
            <a:extLst>
              <a:ext uri="{FF2B5EF4-FFF2-40B4-BE49-F238E27FC236}">
                <a16:creationId xmlns:a16="http://schemas.microsoft.com/office/drawing/2014/main" id="{DD466615-2D02-D3C5-25D3-F85B7DB7178C}"/>
              </a:ext>
            </a:extLst>
          </p:cNvPr>
          <p:cNvSpPr/>
          <p:nvPr/>
        </p:nvSpPr>
        <p:spPr>
          <a:xfrm>
            <a:off x="3419484" y="4156877"/>
            <a:ext cx="125812" cy="952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Rechteck 40">
            <a:extLst>
              <a:ext uri="{FF2B5EF4-FFF2-40B4-BE49-F238E27FC236}">
                <a16:creationId xmlns:a16="http://schemas.microsoft.com/office/drawing/2014/main" id="{A32D8228-7CD5-9982-593B-34FAD4C627EC}"/>
              </a:ext>
            </a:extLst>
          </p:cNvPr>
          <p:cNvSpPr/>
          <p:nvPr/>
        </p:nvSpPr>
        <p:spPr>
          <a:xfrm>
            <a:off x="3711983" y="4611501"/>
            <a:ext cx="114300" cy="952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Rechteck 41">
            <a:extLst>
              <a:ext uri="{FF2B5EF4-FFF2-40B4-BE49-F238E27FC236}">
                <a16:creationId xmlns:a16="http://schemas.microsoft.com/office/drawing/2014/main" id="{F3901574-94C1-F031-4668-5A96E86CB7E1}"/>
              </a:ext>
            </a:extLst>
          </p:cNvPr>
          <p:cNvSpPr/>
          <p:nvPr/>
        </p:nvSpPr>
        <p:spPr>
          <a:xfrm>
            <a:off x="3568707" y="4838716"/>
            <a:ext cx="409975" cy="952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42">
            <a:extLst>
              <a:ext uri="{FF2B5EF4-FFF2-40B4-BE49-F238E27FC236}">
                <a16:creationId xmlns:a16="http://schemas.microsoft.com/office/drawing/2014/main" id="{2844368A-D296-07A3-0F33-2788BF7169D7}"/>
              </a:ext>
            </a:extLst>
          </p:cNvPr>
          <p:cNvSpPr/>
          <p:nvPr/>
        </p:nvSpPr>
        <p:spPr>
          <a:xfrm>
            <a:off x="3281769" y="5293924"/>
            <a:ext cx="2575721" cy="9525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a:extLst>
              <a:ext uri="{FF2B5EF4-FFF2-40B4-BE49-F238E27FC236}">
                <a16:creationId xmlns:a16="http://schemas.microsoft.com/office/drawing/2014/main" id="{5C63A636-05B4-60FF-70CA-D0567145AD94}"/>
              </a:ext>
            </a:extLst>
          </p:cNvPr>
          <p:cNvSpPr/>
          <p:nvPr/>
        </p:nvSpPr>
        <p:spPr>
          <a:xfrm>
            <a:off x="5857490" y="5291641"/>
            <a:ext cx="1019174" cy="952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Rechteck 44">
            <a:extLst>
              <a:ext uri="{FF2B5EF4-FFF2-40B4-BE49-F238E27FC236}">
                <a16:creationId xmlns:a16="http://schemas.microsoft.com/office/drawing/2014/main" id="{F269E253-D2A1-4560-7EED-7C34082FB715}"/>
              </a:ext>
            </a:extLst>
          </p:cNvPr>
          <p:cNvSpPr/>
          <p:nvPr/>
        </p:nvSpPr>
        <p:spPr>
          <a:xfrm>
            <a:off x="6876664" y="5293923"/>
            <a:ext cx="135731" cy="9525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Rechteck 45">
            <a:extLst>
              <a:ext uri="{FF2B5EF4-FFF2-40B4-BE49-F238E27FC236}">
                <a16:creationId xmlns:a16="http://schemas.microsoft.com/office/drawing/2014/main" id="{CA96C7F8-039B-B833-8598-C166C6DF3DC6}"/>
              </a:ext>
            </a:extLst>
          </p:cNvPr>
          <p:cNvSpPr/>
          <p:nvPr/>
        </p:nvSpPr>
        <p:spPr>
          <a:xfrm>
            <a:off x="7012395" y="5293923"/>
            <a:ext cx="135731" cy="95251"/>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Rechteck 46">
            <a:extLst>
              <a:ext uri="{FF2B5EF4-FFF2-40B4-BE49-F238E27FC236}">
                <a16:creationId xmlns:a16="http://schemas.microsoft.com/office/drawing/2014/main" id="{20BDD920-3BFC-7F25-CAC0-A1C9BA65DDFC}"/>
              </a:ext>
            </a:extLst>
          </p:cNvPr>
          <p:cNvSpPr/>
          <p:nvPr/>
        </p:nvSpPr>
        <p:spPr>
          <a:xfrm>
            <a:off x="3978682" y="4838715"/>
            <a:ext cx="28800" cy="9525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Rechteck 47">
            <a:extLst>
              <a:ext uri="{FF2B5EF4-FFF2-40B4-BE49-F238E27FC236}">
                <a16:creationId xmlns:a16="http://schemas.microsoft.com/office/drawing/2014/main" id="{EB4A4A4F-D948-5275-B4A8-E755E2572810}"/>
              </a:ext>
            </a:extLst>
          </p:cNvPr>
          <p:cNvSpPr/>
          <p:nvPr/>
        </p:nvSpPr>
        <p:spPr>
          <a:xfrm>
            <a:off x="3826283" y="4610617"/>
            <a:ext cx="18000" cy="9525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Rechteck 48">
            <a:extLst>
              <a:ext uri="{FF2B5EF4-FFF2-40B4-BE49-F238E27FC236}">
                <a16:creationId xmlns:a16="http://schemas.microsoft.com/office/drawing/2014/main" id="{23FD5F00-6D81-572F-C2BE-5D4DAF825ADB}"/>
              </a:ext>
            </a:extLst>
          </p:cNvPr>
          <p:cNvSpPr/>
          <p:nvPr/>
        </p:nvSpPr>
        <p:spPr>
          <a:xfrm>
            <a:off x="3545296" y="4156876"/>
            <a:ext cx="28800" cy="9525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Textfeld 49">
            <a:extLst>
              <a:ext uri="{FF2B5EF4-FFF2-40B4-BE49-F238E27FC236}">
                <a16:creationId xmlns:a16="http://schemas.microsoft.com/office/drawing/2014/main" id="{B33AF0D7-7A05-ED1A-17FE-6E426AAD3F2D}"/>
              </a:ext>
            </a:extLst>
          </p:cNvPr>
          <p:cNvSpPr txBox="1"/>
          <p:nvPr/>
        </p:nvSpPr>
        <p:spPr>
          <a:xfrm>
            <a:off x="3050786" y="1841803"/>
            <a:ext cx="885827" cy="161583"/>
          </a:xfrm>
          <a:prstGeom prst="rect">
            <a:avLst/>
          </a:prstGeom>
          <a:noFill/>
        </p:spPr>
        <p:txBody>
          <a:bodyPr wrap="square" lIns="0" tIns="0" rIns="0" bIns="0" rtlCol="0">
            <a:spAutoFit/>
          </a:bodyPr>
          <a:lstStyle/>
          <a:p>
            <a:r>
              <a:rPr lang="de-DE" sz="1050"/>
              <a:t>0.0 ≥ Grade 3</a:t>
            </a:r>
          </a:p>
        </p:txBody>
      </p:sp>
      <p:sp>
        <p:nvSpPr>
          <p:cNvPr id="51" name="Textfeld 50">
            <a:extLst>
              <a:ext uri="{FF2B5EF4-FFF2-40B4-BE49-F238E27FC236}">
                <a16:creationId xmlns:a16="http://schemas.microsoft.com/office/drawing/2014/main" id="{A9C27793-D521-7D2B-2B3E-034790FBDFD3}"/>
              </a:ext>
            </a:extLst>
          </p:cNvPr>
          <p:cNvSpPr txBox="1"/>
          <p:nvPr/>
        </p:nvSpPr>
        <p:spPr>
          <a:xfrm>
            <a:off x="3045231" y="2073851"/>
            <a:ext cx="885827" cy="161583"/>
          </a:xfrm>
          <a:prstGeom prst="rect">
            <a:avLst/>
          </a:prstGeom>
          <a:noFill/>
        </p:spPr>
        <p:txBody>
          <a:bodyPr wrap="square" lIns="0" tIns="0" rIns="0" bIns="0" rtlCol="0">
            <a:spAutoFit/>
          </a:bodyPr>
          <a:lstStyle/>
          <a:p>
            <a:r>
              <a:rPr lang="de-DE" sz="1050"/>
              <a:t>0.0 ≥ Grade 3</a:t>
            </a:r>
          </a:p>
        </p:txBody>
      </p:sp>
      <p:sp>
        <p:nvSpPr>
          <p:cNvPr id="52" name="Textfeld 51">
            <a:extLst>
              <a:ext uri="{FF2B5EF4-FFF2-40B4-BE49-F238E27FC236}">
                <a16:creationId xmlns:a16="http://schemas.microsoft.com/office/drawing/2014/main" id="{75AA44D4-C219-2126-C476-001BD43A4C7A}"/>
              </a:ext>
            </a:extLst>
          </p:cNvPr>
          <p:cNvSpPr txBox="1"/>
          <p:nvPr/>
        </p:nvSpPr>
        <p:spPr>
          <a:xfrm>
            <a:off x="3061106" y="2302656"/>
            <a:ext cx="885827" cy="161583"/>
          </a:xfrm>
          <a:prstGeom prst="rect">
            <a:avLst/>
          </a:prstGeom>
          <a:noFill/>
        </p:spPr>
        <p:txBody>
          <a:bodyPr wrap="square" lIns="0" tIns="0" rIns="0" bIns="0" rtlCol="0">
            <a:spAutoFit/>
          </a:bodyPr>
          <a:lstStyle/>
          <a:p>
            <a:r>
              <a:rPr lang="de-DE" sz="1050"/>
              <a:t>0.0 ≥ Grade 3</a:t>
            </a:r>
          </a:p>
        </p:txBody>
      </p:sp>
      <p:sp>
        <p:nvSpPr>
          <p:cNvPr id="53" name="Textfeld 52">
            <a:extLst>
              <a:ext uri="{FF2B5EF4-FFF2-40B4-BE49-F238E27FC236}">
                <a16:creationId xmlns:a16="http://schemas.microsoft.com/office/drawing/2014/main" id="{557DDE98-E6EC-8DC5-A515-53134974EB98}"/>
              </a:ext>
            </a:extLst>
          </p:cNvPr>
          <p:cNvSpPr txBox="1"/>
          <p:nvPr/>
        </p:nvSpPr>
        <p:spPr>
          <a:xfrm>
            <a:off x="3239701" y="2538080"/>
            <a:ext cx="885827" cy="161583"/>
          </a:xfrm>
          <a:prstGeom prst="rect">
            <a:avLst/>
          </a:prstGeom>
          <a:noFill/>
        </p:spPr>
        <p:txBody>
          <a:bodyPr wrap="square" lIns="0" tIns="0" rIns="0" bIns="0" rtlCol="0">
            <a:spAutoFit/>
          </a:bodyPr>
          <a:lstStyle/>
          <a:p>
            <a:r>
              <a:rPr lang="de-DE" sz="1050"/>
              <a:t>0.0 ≥ Grade 3</a:t>
            </a:r>
          </a:p>
        </p:txBody>
      </p:sp>
      <p:sp>
        <p:nvSpPr>
          <p:cNvPr id="54" name="Textfeld 53">
            <a:extLst>
              <a:ext uri="{FF2B5EF4-FFF2-40B4-BE49-F238E27FC236}">
                <a16:creationId xmlns:a16="http://schemas.microsoft.com/office/drawing/2014/main" id="{D3215D0A-5697-BB6A-86D7-91BC1EF5A7FA}"/>
              </a:ext>
            </a:extLst>
          </p:cNvPr>
          <p:cNvSpPr txBox="1"/>
          <p:nvPr/>
        </p:nvSpPr>
        <p:spPr>
          <a:xfrm>
            <a:off x="3204775" y="2759374"/>
            <a:ext cx="885827" cy="161583"/>
          </a:xfrm>
          <a:prstGeom prst="rect">
            <a:avLst/>
          </a:prstGeom>
          <a:noFill/>
        </p:spPr>
        <p:txBody>
          <a:bodyPr wrap="square" lIns="0" tIns="0" rIns="0" bIns="0" rtlCol="0">
            <a:spAutoFit/>
          </a:bodyPr>
          <a:lstStyle/>
          <a:p>
            <a:r>
              <a:rPr lang="de-DE" sz="1050"/>
              <a:t>0.0 ≥ Grade 3</a:t>
            </a:r>
          </a:p>
        </p:txBody>
      </p:sp>
      <p:sp>
        <p:nvSpPr>
          <p:cNvPr id="55" name="Textfeld 54">
            <a:extLst>
              <a:ext uri="{FF2B5EF4-FFF2-40B4-BE49-F238E27FC236}">
                <a16:creationId xmlns:a16="http://schemas.microsoft.com/office/drawing/2014/main" id="{0074B4FD-02E0-D90D-9A54-5A0A56FFDBC0}"/>
              </a:ext>
            </a:extLst>
          </p:cNvPr>
          <p:cNvSpPr txBox="1"/>
          <p:nvPr/>
        </p:nvSpPr>
        <p:spPr>
          <a:xfrm>
            <a:off x="3215885" y="2992577"/>
            <a:ext cx="885827" cy="161583"/>
          </a:xfrm>
          <a:prstGeom prst="rect">
            <a:avLst/>
          </a:prstGeom>
          <a:noFill/>
        </p:spPr>
        <p:txBody>
          <a:bodyPr wrap="square" lIns="0" tIns="0" rIns="0" bIns="0" rtlCol="0">
            <a:spAutoFit/>
          </a:bodyPr>
          <a:lstStyle/>
          <a:p>
            <a:r>
              <a:rPr lang="de-DE" sz="1050"/>
              <a:t>0.0 ≥ Grade 3</a:t>
            </a:r>
          </a:p>
        </p:txBody>
      </p:sp>
      <p:sp>
        <p:nvSpPr>
          <p:cNvPr id="56" name="Textfeld 55">
            <a:extLst>
              <a:ext uri="{FF2B5EF4-FFF2-40B4-BE49-F238E27FC236}">
                <a16:creationId xmlns:a16="http://schemas.microsoft.com/office/drawing/2014/main" id="{7F108368-857F-22E8-1D2A-B339A7845C4D}"/>
              </a:ext>
            </a:extLst>
          </p:cNvPr>
          <p:cNvSpPr txBox="1"/>
          <p:nvPr/>
        </p:nvSpPr>
        <p:spPr>
          <a:xfrm>
            <a:off x="3203984" y="3218687"/>
            <a:ext cx="885827" cy="161583"/>
          </a:xfrm>
          <a:prstGeom prst="rect">
            <a:avLst/>
          </a:prstGeom>
          <a:noFill/>
        </p:spPr>
        <p:txBody>
          <a:bodyPr wrap="square" lIns="0" tIns="0" rIns="0" bIns="0" rtlCol="0">
            <a:spAutoFit/>
          </a:bodyPr>
          <a:lstStyle/>
          <a:p>
            <a:r>
              <a:rPr lang="de-DE" sz="1050"/>
              <a:t>2.4 ≥ Grade 3</a:t>
            </a:r>
          </a:p>
        </p:txBody>
      </p:sp>
      <p:sp>
        <p:nvSpPr>
          <p:cNvPr id="57" name="Textfeld 56">
            <a:extLst>
              <a:ext uri="{FF2B5EF4-FFF2-40B4-BE49-F238E27FC236}">
                <a16:creationId xmlns:a16="http://schemas.microsoft.com/office/drawing/2014/main" id="{FC3D2866-7034-9445-D5CB-1B96BB1D2611}"/>
              </a:ext>
            </a:extLst>
          </p:cNvPr>
          <p:cNvSpPr txBox="1"/>
          <p:nvPr/>
        </p:nvSpPr>
        <p:spPr>
          <a:xfrm>
            <a:off x="3371464" y="3439931"/>
            <a:ext cx="885827" cy="161583"/>
          </a:xfrm>
          <a:prstGeom prst="rect">
            <a:avLst/>
          </a:prstGeom>
          <a:noFill/>
        </p:spPr>
        <p:txBody>
          <a:bodyPr wrap="square" lIns="0" tIns="0" rIns="0" bIns="0" rtlCol="0">
            <a:spAutoFit/>
          </a:bodyPr>
          <a:lstStyle/>
          <a:p>
            <a:r>
              <a:rPr lang="de-DE" sz="1050"/>
              <a:t>0.0 ≥ Grade 3</a:t>
            </a:r>
          </a:p>
        </p:txBody>
      </p:sp>
      <p:sp>
        <p:nvSpPr>
          <p:cNvPr id="58" name="Textfeld 57">
            <a:extLst>
              <a:ext uri="{FF2B5EF4-FFF2-40B4-BE49-F238E27FC236}">
                <a16:creationId xmlns:a16="http://schemas.microsoft.com/office/drawing/2014/main" id="{E4DB019E-D561-5944-6534-39D378D5E9FF}"/>
              </a:ext>
            </a:extLst>
          </p:cNvPr>
          <p:cNvSpPr txBox="1"/>
          <p:nvPr/>
        </p:nvSpPr>
        <p:spPr>
          <a:xfrm>
            <a:off x="3371464" y="3670699"/>
            <a:ext cx="885827" cy="161583"/>
          </a:xfrm>
          <a:prstGeom prst="rect">
            <a:avLst/>
          </a:prstGeom>
          <a:noFill/>
        </p:spPr>
        <p:txBody>
          <a:bodyPr wrap="square" lIns="0" tIns="0" rIns="0" bIns="0" rtlCol="0">
            <a:spAutoFit/>
          </a:bodyPr>
          <a:lstStyle/>
          <a:p>
            <a:r>
              <a:rPr lang="de-DE" sz="1050"/>
              <a:t>0.0 ≥ Grade 3</a:t>
            </a:r>
          </a:p>
        </p:txBody>
      </p:sp>
      <p:sp>
        <p:nvSpPr>
          <p:cNvPr id="59" name="Textfeld 58">
            <a:extLst>
              <a:ext uri="{FF2B5EF4-FFF2-40B4-BE49-F238E27FC236}">
                <a16:creationId xmlns:a16="http://schemas.microsoft.com/office/drawing/2014/main" id="{AE90259E-C31D-8D1B-C247-39BF8994369D}"/>
              </a:ext>
            </a:extLst>
          </p:cNvPr>
          <p:cNvSpPr txBox="1"/>
          <p:nvPr/>
        </p:nvSpPr>
        <p:spPr>
          <a:xfrm>
            <a:off x="3634988" y="3891994"/>
            <a:ext cx="885827" cy="161583"/>
          </a:xfrm>
          <a:prstGeom prst="rect">
            <a:avLst/>
          </a:prstGeom>
          <a:noFill/>
        </p:spPr>
        <p:txBody>
          <a:bodyPr wrap="square" lIns="0" tIns="0" rIns="0" bIns="0" rtlCol="0">
            <a:spAutoFit/>
          </a:bodyPr>
          <a:lstStyle/>
          <a:p>
            <a:r>
              <a:rPr lang="de-DE" sz="1050"/>
              <a:t>0.0 ≥ Grade 3</a:t>
            </a:r>
          </a:p>
        </p:txBody>
      </p:sp>
      <p:sp>
        <p:nvSpPr>
          <p:cNvPr id="60" name="Textfeld 59">
            <a:extLst>
              <a:ext uri="{FF2B5EF4-FFF2-40B4-BE49-F238E27FC236}">
                <a16:creationId xmlns:a16="http://schemas.microsoft.com/office/drawing/2014/main" id="{72A4D715-1C6A-943B-26E0-C54FE197B3D1}"/>
              </a:ext>
            </a:extLst>
          </p:cNvPr>
          <p:cNvSpPr txBox="1"/>
          <p:nvPr/>
        </p:nvSpPr>
        <p:spPr>
          <a:xfrm>
            <a:off x="3623087" y="4120485"/>
            <a:ext cx="885827" cy="161583"/>
          </a:xfrm>
          <a:prstGeom prst="rect">
            <a:avLst/>
          </a:prstGeom>
          <a:noFill/>
        </p:spPr>
        <p:txBody>
          <a:bodyPr wrap="square" lIns="0" tIns="0" rIns="0" bIns="0" rtlCol="0">
            <a:spAutoFit/>
          </a:bodyPr>
          <a:lstStyle/>
          <a:p>
            <a:r>
              <a:rPr lang="de-DE" sz="1050"/>
              <a:t>2.4 ≥ Grade 3</a:t>
            </a:r>
          </a:p>
        </p:txBody>
      </p:sp>
      <p:sp>
        <p:nvSpPr>
          <p:cNvPr id="61" name="Textfeld 60">
            <a:extLst>
              <a:ext uri="{FF2B5EF4-FFF2-40B4-BE49-F238E27FC236}">
                <a16:creationId xmlns:a16="http://schemas.microsoft.com/office/drawing/2014/main" id="{1EA88B7F-7B69-A630-0460-6A78B97C46AD}"/>
              </a:ext>
            </a:extLst>
          </p:cNvPr>
          <p:cNvSpPr txBox="1"/>
          <p:nvPr/>
        </p:nvSpPr>
        <p:spPr>
          <a:xfrm>
            <a:off x="3756327" y="4348923"/>
            <a:ext cx="885827" cy="161583"/>
          </a:xfrm>
          <a:prstGeom prst="rect">
            <a:avLst/>
          </a:prstGeom>
          <a:noFill/>
        </p:spPr>
        <p:txBody>
          <a:bodyPr wrap="square" lIns="0" tIns="0" rIns="0" bIns="0" rtlCol="0">
            <a:spAutoFit/>
          </a:bodyPr>
          <a:lstStyle/>
          <a:p>
            <a:r>
              <a:rPr lang="de-DE" sz="1050"/>
              <a:t>0.0 ≥ Grade 3</a:t>
            </a:r>
          </a:p>
        </p:txBody>
      </p:sp>
      <p:sp>
        <p:nvSpPr>
          <p:cNvPr id="62" name="Textfeld 61">
            <a:extLst>
              <a:ext uri="{FF2B5EF4-FFF2-40B4-BE49-F238E27FC236}">
                <a16:creationId xmlns:a16="http://schemas.microsoft.com/office/drawing/2014/main" id="{BE4ECEC6-3F2D-9E35-9F27-5FC3EC25D7CE}"/>
              </a:ext>
            </a:extLst>
          </p:cNvPr>
          <p:cNvSpPr txBox="1"/>
          <p:nvPr/>
        </p:nvSpPr>
        <p:spPr>
          <a:xfrm>
            <a:off x="3889787" y="4575033"/>
            <a:ext cx="885827" cy="161583"/>
          </a:xfrm>
          <a:prstGeom prst="rect">
            <a:avLst/>
          </a:prstGeom>
          <a:noFill/>
        </p:spPr>
        <p:txBody>
          <a:bodyPr wrap="square" lIns="0" tIns="0" rIns="0" bIns="0" rtlCol="0">
            <a:spAutoFit/>
          </a:bodyPr>
          <a:lstStyle/>
          <a:p>
            <a:r>
              <a:rPr lang="de-DE" sz="1050"/>
              <a:t>2.4 ≥ Grade 3</a:t>
            </a:r>
          </a:p>
        </p:txBody>
      </p:sp>
      <p:sp>
        <p:nvSpPr>
          <p:cNvPr id="63" name="Textfeld 62">
            <a:extLst>
              <a:ext uri="{FF2B5EF4-FFF2-40B4-BE49-F238E27FC236}">
                <a16:creationId xmlns:a16="http://schemas.microsoft.com/office/drawing/2014/main" id="{FC18844D-1FB7-5601-D321-BC47F7B268A0}"/>
              </a:ext>
            </a:extLst>
          </p:cNvPr>
          <p:cNvSpPr txBox="1"/>
          <p:nvPr/>
        </p:nvSpPr>
        <p:spPr>
          <a:xfrm>
            <a:off x="4061238" y="4803794"/>
            <a:ext cx="885827" cy="161583"/>
          </a:xfrm>
          <a:prstGeom prst="rect">
            <a:avLst/>
          </a:prstGeom>
          <a:noFill/>
        </p:spPr>
        <p:txBody>
          <a:bodyPr wrap="square" lIns="0" tIns="0" rIns="0" bIns="0" rtlCol="0">
            <a:spAutoFit/>
          </a:bodyPr>
          <a:lstStyle/>
          <a:p>
            <a:r>
              <a:rPr lang="de-DE" sz="1050"/>
              <a:t>7.3 ≥ Grade 3</a:t>
            </a:r>
          </a:p>
        </p:txBody>
      </p:sp>
      <p:sp>
        <p:nvSpPr>
          <p:cNvPr id="64" name="Textfeld 63">
            <a:extLst>
              <a:ext uri="{FF2B5EF4-FFF2-40B4-BE49-F238E27FC236}">
                <a16:creationId xmlns:a16="http://schemas.microsoft.com/office/drawing/2014/main" id="{8C4E5A5A-C8CE-3E51-AAA1-2AA906CD3D6C}"/>
              </a:ext>
            </a:extLst>
          </p:cNvPr>
          <p:cNvSpPr txBox="1"/>
          <p:nvPr/>
        </p:nvSpPr>
        <p:spPr>
          <a:xfrm>
            <a:off x="5804202" y="5035855"/>
            <a:ext cx="885827" cy="161583"/>
          </a:xfrm>
          <a:prstGeom prst="rect">
            <a:avLst/>
          </a:prstGeom>
          <a:noFill/>
        </p:spPr>
        <p:txBody>
          <a:bodyPr wrap="square" lIns="0" tIns="0" rIns="0" bIns="0" rtlCol="0">
            <a:spAutoFit/>
          </a:bodyPr>
          <a:lstStyle/>
          <a:p>
            <a:r>
              <a:rPr lang="de-DE" sz="1050"/>
              <a:t>0.0 ≥ Grade 3</a:t>
            </a:r>
          </a:p>
        </p:txBody>
      </p:sp>
      <p:sp>
        <p:nvSpPr>
          <p:cNvPr id="65" name="Textfeld 64">
            <a:extLst>
              <a:ext uri="{FF2B5EF4-FFF2-40B4-BE49-F238E27FC236}">
                <a16:creationId xmlns:a16="http://schemas.microsoft.com/office/drawing/2014/main" id="{AC054D93-4429-BCC5-F276-F547C1D832B0}"/>
              </a:ext>
            </a:extLst>
          </p:cNvPr>
          <p:cNvSpPr txBox="1"/>
          <p:nvPr/>
        </p:nvSpPr>
        <p:spPr>
          <a:xfrm>
            <a:off x="7240783" y="5260756"/>
            <a:ext cx="954885" cy="161583"/>
          </a:xfrm>
          <a:prstGeom prst="rect">
            <a:avLst/>
          </a:prstGeom>
          <a:noFill/>
        </p:spPr>
        <p:txBody>
          <a:bodyPr wrap="square" lIns="0" tIns="0" rIns="0" bIns="0" rtlCol="0">
            <a:spAutoFit/>
          </a:bodyPr>
          <a:lstStyle/>
          <a:p>
            <a:r>
              <a:rPr lang="de-DE" sz="1050"/>
              <a:t>19.5 ≥ Grade 3</a:t>
            </a:r>
          </a:p>
        </p:txBody>
      </p:sp>
      <p:graphicFrame>
        <p:nvGraphicFramePr>
          <p:cNvPr id="66" name="Diagramm 65">
            <a:extLst>
              <a:ext uri="{FF2B5EF4-FFF2-40B4-BE49-F238E27FC236}">
                <a16:creationId xmlns:a16="http://schemas.microsoft.com/office/drawing/2014/main" id="{127BA904-3C60-40D3-5BB1-BE17F3CAF501}"/>
              </a:ext>
            </a:extLst>
          </p:cNvPr>
          <p:cNvGraphicFramePr/>
          <p:nvPr>
            <p:extLst>
              <p:ext uri="{D42A27DB-BD31-4B8C-83A1-F6EECF244321}">
                <p14:modId xmlns:p14="http://schemas.microsoft.com/office/powerpoint/2010/main" val="2667974730"/>
              </p:ext>
            </p:extLst>
          </p:nvPr>
        </p:nvGraphicFramePr>
        <p:xfrm>
          <a:off x="6243807" y="1326587"/>
          <a:ext cx="5429265" cy="1670397"/>
        </p:xfrm>
        <a:graphic>
          <a:graphicData uri="http://schemas.openxmlformats.org/drawingml/2006/chart">
            <c:chart xmlns:c="http://schemas.openxmlformats.org/drawingml/2006/chart" xmlns:r="http://schemas.openxmlformats.org/officeDocument/2006/relationships" r:id="rId4"/>
          </a:graphicData>
        </a:graphic>
      </p:graphicFrame>
      <p:sp>
        <p:nvSpPr>
          <p:cNvPr id="79" name="Rechteck 78">
            <a:extLst>
              <a:ext uri="{FF2B5EF4-FFF2-40B4-BE49-F238E27FC236}">
                <a16:creationId xmlns:a16="http://schemas.microsoft.com/office/drawing/2014/main" id="{B57E0305-4D45-4F03-4F82-79C6C920FE1A}"/>
              </a:ext>
            </a:extLst>
          </p:cNvPr>
          <p:cNvSpPr/>
          <p:nvPr/>
        </p:nvSpPr>
        <p:spPr>
          <a:xfrm>
            <a:off x="6203950" y="3049821"/>
            <a:ext cx="5273172" cy="12802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a:spcAft>
                <a:spcPts val="600"/>
              </a:spcAft>
            </a:pPr>
            <a:r>
              <a:rPr lang="de-DE" sz="1200" b="1">
                <a:solidFill>
                  <a:schemeClr val="tx1"/>
                </a:solidFill>
              </a:rPr>
              <a:t>Most </a:t>
            </a:r>
            <a:r>
              <a:rPr lang="de-DE" sz="1200" b="1" err="1">
                <a:solidFill>
                  <a:schemeClr val="tx1"/>
                </a:solidFill>
              </a:rPr>
              <a:t>common</a:t>
            </a:r>
            <a:r>
              <a:rPr lang="de-DE" sz="1200" b="1">
                <a:solidFill>
                  <a:schemeClr val="tx1"/>
                </a:solidFill>
              </a:rPr>
              <a:t> </a:t>
            </a:r>
            <a:r>
              <a:rPr lang="de-DE" sz="1200" b="1" err="1">
                <a:solidFill>
                  <a:schemeClr val="tx1"/>
                </a:solidFill>
              </a:rPr>
              <a:t>infections</a:t>
            </a:r>
            <a:r>
              <a:rPr lang="de-DE" sz="1200" b="1">
                <a:solidFill>
                  <a:schemeClr val="tx1"/>
                </a:solidFill>
              </a:rPr>
              <a:t> (</a:t>
            </a:r>
            <a:r>
              <a:rPr lang="de-DE" sz="1200" b="1" err="1">
                <a:solidFill>
                  <a:schemeClr val="tx1"/>
                </a:solidFill>
              </a:rPr>
              <a:t>MedRDA</a:t>
            </a:r>
            <a:r>
              <a:rPr lang="de-DE" sz="1200" b="1">
                <a:solidFill>
                  <a:schemeClr val="tx1"/>
                </a:solidFill>
              </a:rPr>
              <a:t> </a:t>
            </a:r>
            <a:r>
              <a:rPr lang="de-DE" sz="1200" b="1" err="1">
                <a:solidFill>
                  <a:schemeClr val="tx1"/>
                </a:solidFill>
              </a:rPr>
              <a:t>coding</a:t>
            </a:r>
            <a:r>
              <a:rPr lang="de-DE" sz="1200" b="1">
                <a:solidFill>
                  <a:schemeClr val="tx1"/>
                </a:solidFill>
              </a:rPr>
              <a:t> </a:t>
            </a:r>
            <a:r>
              <a:rPr lang="de-DE" sz="1200" b="1" err="1">
                <a:solidFill>
                  <a:schemeClr val="tx1"/>
                </a:solidFill>
              </a:rPr>
              <a:t>system</a:t>
            </a:r>
            <a:r>
              <a:rPr lang="de-DE" sz="1200" b="1">
                <a:solidFill>
                  <a:schemeClr val="tx1"/>
                </a:solidFill>
              </a:rPr>
              <a:t>):</a:t>
            </a:r>
          </a:p>
          <a:p>
            <a:pPr marL="171450" indent="-171450">
              <a:buClr>
                <a:schemeClr val="accent2"/>
              </a:buClr>
              <a:buFont typeface="Arial" panose="020B0604020202020204" pitchFamily="34" charset="0"/>
              <a:buChar char="•"/>
            </a:pPr>
            <a:r>
              <a:rPr lang="de-DE" sz="1200" err="1">
                <a:solidFill>
                  <a:schemeClr val="tx1"/>
                </a:solidFill>
              </a:rPr>
              <a:t>Respiratory</a:t>
            </a:r>
            <a:r>
              <a:rPr lang="de-DE" sz="1200">
                <a:solidFill>
                  <a:schemeClr val="tx1"/>
                </a:solidFill>
              </a:rPr>
              <a:t> tract </a:t>
            </a:r>
            <a:r>
              <a:rPr lang="de-DE" sz="1200" err="1">
                <a:solidFill>
                  <a:schemeClr val="tx1"/>
                </a:solidFill>
              </a:rPr>
              <a:t>infections</a:t>
            </a:r>
            <a:r>
              <a:rPr lang="de-DE" sz="1200">
                <a:solidFill>
                  <a:schemeClr val="tx1"/>
                </a:solidFill>
              </a:rPr>
              <a:t> (n=31; 33%)</a:t>
            </a:r>
          </a:p>
          <a:p>
            <a:pPr marL="171450" indent="-171450">
              <a:buClr>
                <a:schemeClr val="accent2"/>
              </a:buClr>
              <a:buFont typeface="Arial" panose="020B0604020202020204" pitchFamily="34" charset="0"/>
              <a:buChar char="•"/>
            </a:pPr>
            <a:r>
              <a:rPr lang="de-DE" sz="1200" err="1">
                <a:solidFill>
                  <a:schemeClr val="tx1"/>
                </a:solidFill>
              </a:rPr>
              <a:t>Infections</a:t>
            </a:r>
            <a:r>
              <a:rPr lang="de-DE" sz="1200">
                <a:solidFill>
                  <a:schemeClr val="tx1"/>
                </a:solidFill>
              </a:rPr>
              <a:t> pathogen </a:t>
            </a:r>
            <a:r>
              <a:rPr lang="de-DE" sz="1200" err="1">
                <a:solidFill>
                  <a:schemeClr val="tx1"/>
                </a:solidFill>
              </a:rPr>
              <a:t>unspecified</a:t>
            </a:r>
            <a:r>
              <a:rPr lang="de-DE" sz="1200">
                <a:solidFill>
                  <a:schemeClr val="tx1"/>
                </a:solidFill>
              </a:rPr>
              <a:t> (n=22, 24%)</a:t>
            </a:r>
          </a:p>
          <a:p>
            <a:pPr marL="171450" indent="-171450">
              <a:buClr>
                <a:schemeClr val="accent2"/>
              </a:buClr>
              <a:buFont typeface="Arial" panose="020B0604020202020204" pitchFamily="34" charset="0"/>
              <a:buChar char="•"/>
            </a:pPr>
            <a:r>
              <a:rPr lang="de-DE" sz="1200">
                <a:solidFill>
                  <a:schemeClr val="tx1"/>
                </a:solidFill>
              </a:rPr>
              <a:t>Gastrointestinal </a:t>
            </a:r>
            <a:r>
              <a:rPr lang="de-DE" sz="1200" err="1">
                <a:solidFill>
                  <a:schemeClr val="tx1"/>
                </a:solidFill>
              </a:rPr>
              <a:t>infections</a:t>
            </a:r>
            <a:r>
              <a:rPr lang="de-DE" sz="1200">
                <a:solidFill>
                  <a:schemeClr val="tx1"/>
                </a:solidFill>
              </a:rPr>
              <a:t> (n=8; 9%)</a:t>
            </a:r>
          </a:p>
          <a:p>
            <a:pPr marL="171450" indent="-171450">
              <a:buClr>
                <a:schemeClr val="accent2"/>
              </a:buClr>
              <a:buFont typeface="Arial" panose="020B0604020202020204" pitchFamily="34" charset="0"/>
              <a:buChar char="•"/>
            </a:pPr>
            <a:r>
              <a:rPr lang="de-DE" sz="1200">
                <a:solidFill>
                  <a:schemeClr val="tx1"/>
                </a:solidFill>
              </a:rPr>
              <a:t>Viral </a:t>
            </a:r>
            <a:r>
              <a:rPr lang="de-DE" sz="1200" err="1">
                <a:solidFill>
                  <a:schemeClr val="tx1"/>
                </a:solidFill>
              </a:rPr>
              <a:t>infections</a:t>
            </a:r>
            <a:r>
              <a:rPr lang="de-DE" sz="1200">
                <a:solidFill>
                  <a:schemeClr val="tx1"/>
                </a:solidFill>
              </a:rPr>
              <a:t> (n=8; 9%)</a:t>
            </a:r>
          </a:p>
        </p:txBody>
      </p:sp>
      <p:sp>
        <p:nvSpPr>
          <p:cNvPr id="80" name="Textfeld 79">
            <a:extLst>
              <a:ext uri="{FF2B5EF4-FFF2-40B4-BE49-F238E27FC236}">
                <a16:creationId xmlns:a16="http://schemas.microsoft.com/office/drawing/2014/main" id="{E5A35510-2FFD-33FF-CE61-890314725DB3}"/>
              </a:ext>
            </a:extLst>
          </p:cNvPr>
          <p:cNvSpPr txBox="1"/>
          <p:nvPr/>
        </p:nvSpPr>
        <p:spPr>
          <a:xfrm>
            <a:off x="416535" y="1379425"/>
            <a:ext cx="5582906" cy="338554"/>
          </a:xfrm>
          <a:prstGeom prst="rect">
            <a:avLst/>
          </a:prstGeom>
          <a:noFill/>
        </p:spPr>
        <p:txBody>
          <a:bodyPr wrap="square" lIns="0" rtlCol="0">
            <a:spAutoFit/>
          </a:bodyPr>
          <a:lstStyle/>
          <a:p>
            <a:pPr algn="ctr"/>
            <a:r>
              <a:rPr lang="de-DE" sz="1600" b="1">
                <a:solidFill>
                  <a:schemeClr val="tx1"/>
                </a:solidFill>
              </a:rPr>
              <a:t>Most</a:t>
            </a:r>
            <a:r>
              <a:rPr lang="de-DE" sz="1600" b="1" baseline="0">
                <a:solidFill>
                  <a:schemeClr val="tx1"/>
                </a:solidFill>
              </a:rPr>
              <a:t> frequent non-</a:t>
            </a:r>
            <a:r>
              <a:rPr lang="de-DE" sz="1600" b="1" baseline="0" err="1">
                <a:solidFill>
                  <a:schemeClr val="tx1"/>
                </a:solidFill>
              </a:rPr>
              <a:t>hematologic</a:t>
            </a:r>
            <a:r>
              <a:rPr lang="de-DE" sz="1600" b="1" baseline="0">
                <a:solidFill>
                  <a:schemeClr val="tx1"/>
                </a:solidFill>
              </a:rPr>
              <a:t> adverse </a:t>
            </a:r>
            <a:r>
              <a:rPr lang="de-DE" sz="1600" b="1" baseline="0" err="1">
                <a:solidFill>
                  <a:schemeClr val="tx1"/>
                </a:solidFill>
              </a:rPr>
              <a:t>events</a:t>
            </a:r>
            <a:r>
              <a:rPr lang="de-DE" sz="1600" b="1" baseline="0">
                <a:solidFill>
                  <a:schemeClr val="tx1"/>
                </a:solidFill>
              </a:rPr>
              <a:t> (&gt;10%)</a:t>
            </a:r>
            <a:endParaRPr lang="de-DE" sz="1600" b="1">
              <a:solidFill>
                <a:schemeClr val="tx1"/>
              </a:solidFill>
            </a:endParaRPr>
          </a:p>
        </p:txBody>
      </p:sp>
      <p:sp>
        <p:nvSpPr>
          <p:cNvPr id="81" name="Textfeld 80">
            <a:extLst>
              <a:ext uri="{FF2B5EF4-FFF2-40B4-BE49-F238E27FC236}">
                <a16:creationId xmlns:a16="http://schemas.microsoft.com/office/drawing/2014/main" id="{60991516-3666-ED0A-9AF9-A4A704572A6A}"/>
              </a:ext>
            </a:extLst>
          </p:cNvPr>
          <p:cNvSpPr txBox="1"/>
          <p:nvPr/>
        </p:nvSpPr>
        <p:spPr>
          <a:xfrm>
            <a:off x="6235962" y="1379425"/>
            <a:ext cx="5548052" cy="338554"/>
          </a:xfrm>
          <a:prstGeom prst="rect">
            <a:avLst/>
          </a:prstGeom>
          <a:noFill/>
        </p:spPr>
        <p:txBody>
          <a:bodyPr wrap="square" l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spc="0" baseline="0">
                <a:solidFill>
                  <a:srgbClr val="4E4F4E">
                    <a:lumMod val="65000"/>
                    <a:lumOff val="35000"/>
                  </a:srgbClr>
                </a:solidFill>
                <a:latin typeface="+mn-lt"/>
                <a:ea typeface="+mn-ea"/>
                <a:cs typeface="+mn-cs"/>
              </a:defRPr>
            </a:pPr>
            <a:r>
              <a:rPr lang="de-DE" sz="1600" b="1" i="0" baseline="0">
                <a:solidFill>
                  <a:schemeClr val="tx1"/>
                </a:solidFill>
                <a:effectLst/>
              </a:rPr>
              <a:t>Most frequent </a:t>
            </a:r>
            <a:r>
              <a:rPr lang="de-DE" sz="1600" b="1" i="0" baseline="0" err="1">
                <a:solidFill>
                  <a:schemeClr val="tx1"/>
                </a:solidFill>
                <a:effectLst/>
              </a:rPr>
              <a:t>hematologic</a:t>
            </a:r>
            <a:r>
              <a:rPr lang="de-DE" sz="1600" b="1" i="0" baseline="0">
                <a:solidFill>
                  <a:schemeClr val="tx1"/>
                </a:solidFill>
                <a:effectLst/>
              </a:rPr>
              <a:t> adverse </a:t>
            </a:r>
            <a:r>
              <a:rPr lang="de-DE" sz="1600" b="1" i="0" baseline="0" err="1">
                <a:solidFill>
                  <a:schemeClr val="tx1"/>
                </a:solidFill>
                <a:effectLst/>
              </a:rPr>
              <a:t>events</a:t>
            </a:r>
            <a:r>
              <a:rPr lang="de-DE" sz="1600" b="1" i="0" baseline="0">
                <a:solidFill>
                  <a:schemeClr val="tx1"/>
                </a:solidFill>
                <a:effectLst/>
              </a:rPr>
              <a:t> (&gt;10%)</a:t>
            </a:r>
            <a:endParaRPr lang="de-DE" sz="1600">
              <a:solidFill>
                <a:schemeClr val="tx1"/>
              </a:solidFill>
              <a:effectLst/>
            </a:endParaRPr>
          </a:p>
        </p:txBody>
      </p:sp>
      <p:sp>
        <p:nvSpPr>
          <p:cNvPr id="82" name="Textfeld 81">
            <a:extLst>
              <a:ext uri="{FF2B5EF4-FFF2-40B4-BE49-F238E27FC236}">
                <a16:creationId xmlns:a16="http://schemas.microsoft.com/office/drawing/2014/main" id="{5DFB2BB6-6FD3-948D-3B30-4340DA832376}"/>
              </a:ext>
            </a:extLst>
          </p:cNvPr>
          <p:cNvSpPr txBox="1"/>
          <p:nvPr/>
        </p:nvSpPr>
        <p:spPr>
          <a:xfrm>
            <a:off x="6112890" y="1775708"/>
            <a:ext cx="1454516" cy="276999"/>
          </a:xfrm>
          <a:prstGeom prst="rect">
            <a:avLst/>
          </a:prstGeom>
          <a:solidFill>
            <a:schemeClr val="bg1"/>
          </a:solidFill>
        </p:spPr>
        <p:txBody>
          <a:bodyPr wrap="square" rtlCol="0">
            <a:spAutoFit/>
          </a:bodyPr>
          <a:lstStyle/>
          <a:p>
            <a:r>
              <a:rPr lang="de-DE" sz="1200" err="1"/>
              <a:t>Thrombocytopenia</a:t>
            </a:r>
            <a:endParaRPr lang="de-DE" sz="1200"/>
          </a:p>
        </p:txBody>
      </p:sp>
    </p:spTree>
    <p:extLst>
      <p:ext uri="{BB962C8B-B14F-4D97-AF65-F5344CB8AC3E}">
        <p14:creationId xmlns:p14="http://schemas.microsoft.com/office/powerpoint/2010/main" val="34803811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0FF81-B612-9168-59CF-B2B285963184}"/>
              </a:ext>
            </a:extLst>
          </p:cNvPr>
          <p:cNvSpPr>
            <a:spLocks noGrp="1"/>
          </p:cNvSpPr>
          <p:nvPr>
            <p:ph type="title"/>
          </p:nvPr>
        </p:nvSpPr>
        <p:spPr/>
        <p:txBody>
          <a:bodyPr/>
          <a:lstStyle/>
          <a:p>
            <a:r>
              <a:rPr lang="en-US"/>
              <a:t>Overview of the most frequent AEs ≥ grade 3 over time </a:t>
            </a:r>
          </a:p>
        </p:txBody>
      </p:sp>
      <p:sp>
        <p:nvSpPr>
          <p:cNvPr id="3" name="Footer Placeholder 2">
            <a:extLst>
              <a:ext uri="{FF2B5EF4-FFF2-40B4-BE49-F238E27FC236}">
                <a16:creationId xmlns:a16="http://schemas.microsoft.com/office/drawing/2014/main" id="{4E8A5AA6-29AC-9F4E-82A7-D7AF8610E040}"/>
              </a:ext>
            </a:extLst>
          </p:cNvPr>
          <p:cNvSpPr>
            <a:spLocks noGrp="1"/>
          </p:cNvSpPr>
          <p:nvPr>
            <p:ph type="ftr" sz="quarter" idx="10"/>
          </p:nvPr>
        </p:nvSpPr>
        <p:spPr/>
        <p:txBody>
          <a:bodyPr/>
          <a:lstStyle/>
          <a:p>
            <a:r>
              <a:rPr lang="en-GB" b="1"/>
              <a:t>AE, </a:t>
            </a:r>
            <a:r>
              <a:rPr lang="en-GB"/>
              <a:t>adverse event.</a:t>
            </a:r>
          </a:p>
          <a:p>
            <a:r>
              <a:rPr lang="en-GB" b="1"/>
              <a:t>Huber et al, Abstract #343 presented at ASH 2022. </a:t>
            </a:r>
          </a:p>
        </p:txBody>
      </p:sp>
      <p:sp>
        <p:nvSpPr>
          <p:cNvPr id="6" name="TextBox 5">
            <a:extLst>
              <a:ext uri="{FF2B5EF4-FFF2-40B4-BE49-F238E27FC236}">
                <a16:creationId xmlns:a16="http://schemas.microsoft.com/office/drawing/2014/main" id="{A70419C3-2B4B-3C14-03B5-20DCB2ED16C2}"/>
              </a:ext>
            </a:extLst>
          </p:cNvPr>
          <p:cNvSpPr txBox="1"/>
          <p:nvPr/>
        </p:nvSpPr>
        <p:spPr>
          <a:xfrm>
            <a:off x="416535" y="5672701"/>
            <a:ext cx="11367478" cy="385200"/>
          </a:xfrm>
          <a:prstGeom prst="rect">
            <a:avLst/>
          </a:prstGeom>
          <a:solidFill>
            <a:schemeClr val="bg2"/>
          </a:solidFill>
        </p:spPr>
        <p:txBody>
          <a:bodyPr wrap="square" rtlCol="0" anchor="ctr">
            <a:noAutofit/>
          </a:bodyPr>
          <a:lstStyle/>
          <a:p>
            <a:pPr marL="177800" indent="-177800">
              <a:buClr>
                <a:schemeClr val="accent2"/>
              </a:buClr>
              <a:buFont typeface="Arial" panose="020B0604020202020204" pitchFamily="34" charset="0"/>
              <a:buChar char="•"/>
            </a:pPr>
            <a:r>
              <a:rPr lang="en-US" sz="1400"/>
              <a:t>Only adverse events with an occurrence of &gt;5% were considered (except for atrial fibrillation and hypertension)</a:t>
            </a:r>
          </a:p>
        </p:txBody>
      </p:sp>
      <p:sp>
        <p:nvSpPr>
          <p:cNvPr id="8" name="Rechteck 7">
            <a:extLst>
              <a:ext uri="{FF2B5EF4-FFF2-40B4-BE49-F238E27FC236}">
                <a16:creationId xmlns:a16="http://schemas.microsoft.com/office/drawing/2014/main" id="{64AB331E-C994-5287-7A37-092B97E80CBB}"/>
              </a:ext>
            </a:extLst>
          </p:cNvPr>
          <p:cNvSpPr/>
          <p:nvPr/>
        </p:nvSpPr>
        <p:spPr>
          <a:xfrm>
            <a:off x="1311639" y="1798820"/>
            <a:ext cx="7956000" cy="10493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B46827A6-3F6F-3DB4-E354-BB611C7E775D}"/>
              </a:ext>
            </a:extLst>
          </p:cNvPr>
          <p:cNvSpPr/>
          <p:nvPr/>
        </p:nvSpPr>
        <p:spPr>
          <a:xfrm>
            <a:off x="1311639" y="1906964"/>
            <a:ext cx="3273301" cy="1049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7242591E-6CC1-2E16-0485-3148EBF78ECE}"/>
              </a:ext>
            </a:extLst>
          </p:cNvPr>
          <p:cNvSpPr/>
          <p:nvPr/>
        </p:nvSpPr>
        <p:spPr>
          <a:xfrm>
            <a:off x="1311640" y="2015108"/>
            <a:ext cx="1871508" cy="1049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E24B0E1A-36B0-BC4B-83DA-033DCBEC2F0A}"/>
              </a:ext>
            </a:extLst>
          </p:cNvPr>
          <p:cNvSpPr/>
          <p:nvPr/>
        </p:nvSpPr>
        <p:spPr>
          <a:xfrm>
            <a:off x="1311640" y="2123252"/>
            <a:ext cx="1388428" cy="104931"/>
          </a:xfrm>
          <a:prstGeom prst="rect">
            <a:avLst/>
          </a:prstGeom>
          <a:solidFill>
            <a:schemeClr val="accent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8052F770-4B24-5035-120A-16C46BEC72EC}"/>
              </a:ext>
            </a:extLst>
          </p:cNvPr>
          <p:cNvSpPr/>
          <p:nvPr/>
        </p:nvSpPr>
        <p:spPr>
          <a:xfrm>
            <a:off x="1311640" y="2231396"/>
            <a:ext cx="1388428" cy="10493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2DCE347E-FB3F-F29C-CD63-A502B5684AD4}"/>
              </a:ext>
            </a:extLst>
          </p:cNvPr>
          <p:cNvSpPr/>
          <p:nvPr/>
        </p:nvSpPr>
        <p:spPr>
          <a:xfrm>
            <a:off x="1311640" y="2339540"/>
            <a:ext cx="926915" cy="10493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742EAF3A-F03B-BCDB-5DD9-ABB727365CF1}"/>
              </a:ext>
            </a:extLst>
          </p:cNvPr>
          <p:cNvSpPr/>
          <p:nvPr/>
        </p:nvSpPr>
        <p:spPr>
          <a:xfrm>
            <a:off x="1311640" y="2447684"/>
            <a:ext cx="926915" cy="10493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D60155CF-7FFE-E916-5FCF-AB234E606BCD}"/>
              </a:ext>
            </a:extLst>
          </p:cNvPr>
          <p:cNvSpPr/>
          <p:nvPr/>
        </p:nvSpPr>
        <p:spPr>
          <a:xfrm>
            <a:off x="1311641" y="2555825"/>
            <a:ext cx="465402" cy="10493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2329B298-5F76-7C92-DDEE-7CF2CBB3D9B8}"/>
              </a:ext>
            </a:extLst>
          </p:cNvPr>
          <p:cNvSpPr/>
          <p:nvPr/>
        </p:nvSpPr>
        <p:spPr>
          <a:xfrm>
            <a:off x="1307327" y="2911628"/>
            <a:ext cx="3273302" cy="10493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1D81A2E7-A524-0EAA-D573-A5027B4701F8}"/>
              </a:ext>
            </a:extLst>
          </p:cNvPr>
          <p:cNvSpPr/>
          <p:nvPr/>
        </p:nvSpPr>
        <p:spPr>
          <a:xfrm>
            <a:off x="1307328" y="3668633"/>
            <a:ext cx="465402" cy="10493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eck 33">
            <a:extLst>
              <a:ext uri="{FF2B5EF4-FFF2-40B4-BE49-F238E27FC236}">
                <a16:creationId xmlns:a16="http://schemas.microsoft.com/office/drawing/2014/main" id="{8A9D0750-2DCE-189C-BE9B-00C9F22E51C6}"/>
              </a:ext>
            </a:extLst>
          </p:cNvPr>
          <p:cNvSpPr/>
          <p:nvPr/>
        </p:nvSpPr>
        <p:spPr>
          <a:xfrm>
            <a:off x="1307326" y="4031974"/>
            <a:ext cx="926915" cy="10493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a:extLst>
              <a:ext uri="{FF2B5EF4-FFF2-40B4-BE49-F238E27FC236}">
                <a16:creationId xmlns:a16="http://schemas.microsoft.com/office/drawing/2014/main" id="{C054BF99-705C-300A-EC22-AD65F54365BA}"/>
              </a:ext>
            </a:extLst>
          </p:cNvPr>
          <p:cNvSpPr/>
          <p:nvPr/>
        </p:nvSpPr>
        <p:spPr>
          <a:xfrm>
            <a:off x="1307328" y="4572694"/>
            <a:ext cx="465402" cy="104931"/>
          </a:xfrm>
          <a:prstGeom prst="rect">
            <a:avLst/>
          </a:prstGeom>
          <a:solidFill>
            <a:srgbClr val="BE92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35">
            <a:extLst>
              <a:ext uri="{FF2B5EF4-FFF2-40B4-BE49-F238E27FC236}">
                <a16:creationId xmlns:a16="http://schemas.microsoft.com/office/drawing/2014/main" id="{3935B9F4-6144-60C7-2410-05A2F280BDCE}"/>
              </a:ext>
            </a:extLst>
          </p:cNvPr>
          <p:cNvSpPr/>
          <p:nvPr/>
        </p:nvSpPr>
        <p:spPr>
          <a:xfrm>
            <a:off x="1307328" y="4788979"/>
            <a:ext cx="465402" cy="10493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37" name="Diagramm 36">
            <a:extLst>
              <a:ext uri="{FF2B5EF4-FFF2-40B4-BE49-F238E27FC236}">
                <a16:creationId xmlns:a16="http://schemas.microsoft.com/office/drawing/2014/main" id="{51528493-B06A-219B-11DF-443175DBED3A}"/>
              </a:ext>
            </a:extLst>
          </p:cNvPr>
          <p:cNvGraphicFramePr/>
          <p:nvPr>
            <p:extLst>
              <p:ext uri="{D42A27DB-BD31-4B8C-83A1-F6EECF244321}">
                <p14:modId xmlns:p14="http://schemas.microsoft.com/office/powerpoint/2010/main" val="4171360249"/>
              </p:ext>
            </p:extLst>
          </p:nvPr>
        </p:nvGraphicFramePr>
        <p:xfrm>
          <a:off x="483677" y="1564264"/>
          <a:ext cx="9714766" cy="3790331"/>
        </p:xfrm>
        <a:graphic>
          <a:graphicData uri="http://schemas.openxmlformats.org/drawingml/2006/chart">
            <c:chart xmlns:c="http://schemas.openxmlformats.org/drawingml/2006/chart" xmlns:r="http://schemas.openxmlformats.org/officeDocument/2006/relationships" r:id="rId3"/>
          </a:graphicData>
        </a:graphic>
      </p:graphicFrame>
      <p:grpSp>
        <p:nvGrpSpPr>
          <p:cNvPr id="40" name="Gruppieren 39">
            <a:extLst>
              <a:ext uri="{FF2B5EF4-FFF2-40B4-BE49-F238E27FC236}">
                <a16:creationId xmlns:a16="http://schemas.microsoft.com/office/drawing/2014/main" id="{3DCF7C6A-5193-BF93-6AA1-FF21C3D95C23}"/>
              </a:ext>
            </a:extLst>
          </p:cNvPr>
          <p:cNvGrpSpPr/>
          <p:nvPr/>
        </p:nvGrpSpPr>
        <p:grpSpPr>
          <a:xfrm>
            <a:off x="3445701" y="3943992"/>
            <a:ext cx="1252543" cy="307777"/>
            <a:chOff x="3328086" y="3334665"/>
            <a:chExt cx="1252543" cy="307777"/>
          </a:xfrm>
        </p:grpSpPr>
        <p:sp>
          <p:nvSpPr>
            <p:cNvPr id="38" name="Textfeld 37">
              <a:extLst>
                <a:ext uri="{FF2B5EF4-FFF2-40B4-BE49-F238E27FC236}">
                  <a16:creationId xmlns:a16="http://schemas.microsoft.com/office/drawing/2014/main" id="{C1A81119-F1F5-BD52-2713-E7B2F9FD8614}"/>
                </a:ext>
              </a:extLst>
            </p:cNvPr>
            <p:cNvSpPr txBox="1"/>
            <p:nvPr/>
          </p:nvSpPr>
          <p:spPr>
            <a:xfrm>
              <a:off x="3421337" y="3334665"/>
              <a:ext cx="1159292" cy="307777"/>
            </a:xfrm>
            <a:prstGeom prst="rect">
              <a:avLst/>
            </a:prstGeom>
            <a:noFill/>
          </p:spPr>
          <p:txBody>
            <a:bodyPr wrap="none" rtlCol="0">
              <a:spAutoFit/>
            </a:bodyPr>
            <a:lstStyle/>
            <a:p>
              <a:r>
                <a:rPr lang="de-DE" sz="1400" err="1"/>
                <a:t>Neutropenia</a:t>
              </a:r>
              <a:endParaRPr lang="de-DE" sz="1400"/>
            </a:p>
          </p:txBody>
        </p:sp>
        <p:sp>
          <p:nvSpPr>
            <p:cNvPr id="39" name="Rechteck 38">
              <a:extLst>
                <a:ext uri="{FF2B5EF4-FFF2-40B4-BE49-F238E27FC236}">
                  <a16:creationId xmlns:a16="http://schemas.microsoft.com/office/drawing/2014/main" id="{11ED9F63-B90A-5588-F2D7-1CCDC925005C}"/>
                </a:ext>
              </a:extLst>
            </p:cNvPr>
            <p:cNvSpPr/>
            <p:nvPr/>
          </p:nvSpPr>
          <p:spPr>
            <a:xfrm>
              <a:off x="3328086" y="3422650"/>
              <a:ext cx="131806" cy="131806"/>
            </a:xfrm>
            <a:prstGeom prst="rect">
              <a:avLst/>
            </a:prstGeom>
            <a:solidFill>
              <a:srgbClr val="691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41" name="Gruppieren 40">
            <a:extLst>
              <a:ext uri="{FF2B5EF4-FFF2-40B4-BE49-F238E27FC236}">
                <a16:creationId xmlns:a16="http://schemas.microsoft.com/office/drawing/2014/main" id="{63C48D0F-CC85-6D2A-E86E-D3DDAA3EE43E}"/>
              </a:ext>
            </a:extLst>
          </p:cNvPr>
          <p:cNvGrpSpPr/>
          <p:nvPr/>
        </p:nvGrpSpPr>
        <p:grpSpPr>
          <a:xfrm>
            <a:off x="5387237" y="3952230"/>
            <a:ext cx="1759092" cy="307777"/>
            <a:chOff x="3328086" y="3334665"/>
            <a:chExt cx="1759092" cy="307777"/>
          </a:xfrm>
        </p:grpSpPr>
        <p:sp>
          <p:nvSpPr>
            <p:cNvPr id="42" name="Textfeld 41">
              <a:extLst>
                <a:ext uri="{FF2B5EF4-FFF2-40B4-BE49-F238E27FC236}">
                  <a16:creationId xmlns:a16="http://schemas.microsoft.com/office/drawing/2014/main" id="{BBE757FB-6075-6AD2-BD9B-FCBE8854BE28}"/>
                </a:ext>
              </a:extLst>
            </p:cNvPr>
            <p:cNvSpPr txBox="1"/>
            <p:nvPr/>
          </p:nvSpPr>
          <p:spPr>
            <a:xfrm>
              <a:off x="3421337" y="3334665"/>
              <a:ext cx="1665841" cy="307777"/>
            </a:xfrm>
            <a:prstGeom prst="rect">
              <a:avLst/>
            </a:prstGeom>
            <a:noFill/>
          </p:spPr>
          <p:txBody>
            <a:bodyPr wrap="none" rtlCol="0">
              <a:spAutoFit/>
            </a:bodyPr>
            <a:lstStyle/>
            <a:p>
              <a:r>
                <a:rPr lang="de-DE" sz="1400" err="1"/>
                <a:t>Thrombocytopenia</a:t>
              </a:r>
              <a:endParaRPr lang="de-DE" sz="1400"/>
            </a:p>
          </p:txBody>
        </p:sp>
        <p:sp>
          <p:nvSpPr>
            <p:cNvPr id="43" name="Rechteck 42">
              <a:extLst>
                <a:ext uri="{FF2B5EF4-FFF2-40B4-BE49-F238E27FC236}">
                  <a16:creationId xmlns:a16="http://schemas.microsoft.com/office/drawing/2014/main" id="{D866D0C4-E3F0-210F-D1CF-79B6C72570D7}"/>
                </a:ext>
              </a:extLst>
            </p:cNvPr>
            <p:cNvSpPr/>
            <p:nvPr/>
          </p:nvSpPr>
          <p:spPr>
            <a:xfrm>
              <a:off x="3328086" y="3422650"/>
              <a:ext cx="131806" cy="131806"/>
            </a:xfrm>
            <a:prstGeom prst="rect">
              <a:avLst/>
            </a:prstGeom>
            <a:solidFill>
              <a:srgbClr val="002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44" name="Gruppieren 43">
            <a:extLst>
              <a:ext uri="{FF2B5EF4-FFF2-40B4-BE49-F238E27FC236}">
                <a16:creationId xmlns:a16="http://schemas.microsoft.com/office/drawing/2014/main" id="{A78F41B5-EAFE-1681-C877-6EDFE53148B0}"/>
              </a:ext>
            </a:extLst>
          </p:cNvPr>
          <p:cNvGrpSpPr/>
          <p:nvPr/>
        </p:nvGrpSpPr>
        <p:grpSpPr>
          <a:xfrm>
            <a:off x="7830415" y="3952230"/>
            <a:ext cx="2121114" cy="307777"/>
            <a:chOff x="3328086" y="3334665"/>
            <a:chExt cx="2121114" cy="307777"/>
          </a:xfrm>
        </p:grpSpPr>
        <p:sp>
          <p:nvSpPr>
            <p:cNvPr id="45" name="Textfeld 44">
              <a:extLst>
                <a:ext uri="{FF2B5EF4-FFF2-40B4-BE49-F238E27FC236}">
                  <a16:creationId xmlns:a16="http://schemas.microsoft.com/office/drawing/2014/main" id="{557371EE-6277-8878-754B-7E2129BA09F7}"/>
                </a:ext>
              </a:extLst>
            </p:cNvPr>
            <p:cNvSpPr txBox="1"/>
            <p:nvPr/>
          </p:nvSpPr>
          <p:spPr>
            <a:xfrm>
              <a:off x="3421337" y="3334665"/>
              <a:ext cx="2027863" cy="307777"/>
            </a:xfrm>
            <a:prstGeom prst="rect">
              <a:avLst/>
            </a:prstGeom>
            <a:noFill/>
          </p:spPr>
          <p:txBody>
            <a:bodyPr wrap="none" rtlCol="0">
              <a:spAutoFit/>
            </a:bodyPr>
            <a:lstStyle/>
            <a:p>
              <a:r>
                <a:rPr lang="de-DE" sz="1400" err="1"/>
                <a:t>Tumour</a:t>
              </a:r>
              <a:r>
                <a:rPr lang="de-DE" sz="1400"/>
                <a:t> </a:t>
              </a:r>
              <a:r>
                <a:rPr lang="de-DE" sz="1400" err="1"/>
                <a:t>lysis</a:t>
              </a:r>
              <a:r>
                <a:rPr lang="de-DE" sz="1400"/>
                <a:t> </a:t>
              </a:r>
              <a:r>
                <a:rPr lang="de-DE" sz="1400" err="1"/>
                <a:t>syndrome</a:t>
              </a:r>
              <a:endParaRPr lang="de-DE" sz="1400"/>
            </a:p>
          </p:txBody>
        </p:sp>
        <p:sp>
          <p:nvSpPr>
            <p:cNvPr id="46" name="Rechteck 45">
              <a:extLst>
                <a:ext uri="{FF2B5EF4-FFF2-40B4-BE49-F238E27FC236}">
                  <a16:creationId xmlns:a16="http://schemas.microsoft.com/office/drawing/2014/main" id="{961A5B07-07CA-87D7-06AE-1BD03EDFF305}"/>
                </a:ext>
              </a:extLst>
            </p:cNvPr>
            <p:cNvSpPr/>
            <p:nvPr/>
          </p:nvSpPr>
          <p:spPr>
            <a:xfrm>
              <a:off x="3328086" y="3422650"/>
              <a:ext cx="131806" cy="1318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47" name="Gruppieren 46">
            <a:extLst>
              <a:ext uri="{FF2B5EF4-FFF2-40B4-BE49-F238E27FC236}">
                <a16:creationId xmlns:a16="http://schemas.microsoft.com/office/drawing/2014/main" id="{08326242-F6D8-D999-6FD6-A449380E737F}"/>
              </a:ext>
            </a:extLst>
          </p:cNvPr>
          <p:cNvGrpSpPr/>
          <p:nvPr/>
        </p:nvGrpSpPr>
        <p:grpSpPr>
          <a:xfrm>
            <a:off x="3445701" y="4294519"/>
            <a:ext cx="885456" cy="307777"/>
            <a:chOff x="3328086" y="3334665"/>
            <a:chExt cx="885456" cy="307777"/>
          </a:xfrm>
        </p:grpSpPr>
        <p:sp>
          <p:nvSpPr>
            <p:cNvPr id="48" name="Textfeld 47">
              <a:extLst>
                <a:ext uri="{FF2B5EF4-FFF2-40B4-BE49-F238E27FC236}">
                  <a16:creationId xmlns:a16="http://schemas.microsoft.com/office/drawing/2014/main" id="{B6EBE0B7-6E44-3FC0-ECB8-B6C94BB12685}"/>
                </a:ext>
              </a:extLst>
            </p:cNvPr>
            <p:cNvSpPr txBox="1"/>
            <p:nvPr/>
          </p:nvSpPr>
          <p:spPr>
            <a:xfrm>
              <a:off x="3421337" y="3334665"/>
              <a:ext cx="792205" cy="307777"/>
            </a:xfrm>
            <a:prstGeom prst="rect">
              <a:avLst/>
            </a:prstGeom>
            <a:noFill/>
          </p:spPr>
          <p:txBody>
            <a:bodyPr wrap="none" rtlCol="0">
              <a:spAutoFit/>
            </a:bodyPr>
            <a:lstStyle/>
            <a:p>
              <a:r>
                <a:rPr lang="de-DE" sz="1400" err="1"/>
                <a:t>Anemia</a:t>
              </a:r>
              <a:endParaRPr lang="de-DE" sz="1400"/>
            </a:p>
          </p:txBody>
        </p:sp>
        <p:sp>
          <p:nvSpPr>
            <p:cNvPr id="49" name="Rechteck 48">
              <a:extLst>
                <a:ext uri="{FF2B5EF4-FFF2-40B4-BE49-F238E27FC236}">
                  <a16:creationId xmlns:a16="http://schemas.microsoft.com/office/drawing/2014/main" id="{437D6135-696A-2D56-788F-32E2535F875A}"/>
                </a:ext>
              </a:extLst>
            </p:cNvPr>
            <p:cNvSpPr/>
            <p:nvPr/>
          </p:nvSpPr>
          <p:spPr>
            <a:xfrm>
              <a:off x="3328086" y="3422650"/>
              <a:ext cx="131806" cy="131806"/>
            </a:xfrm>
            <a:prstGeom prst="rect">
              <a:avLst/>
            </a:prstGeom>
            <a:solidFill>
              <a:srgbClr val="015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50" name="Gruppieren 49">
            <a:extLst>
              <a:ext uri="{FF2B5EF4-FFF2-40B4-BE49-F238E27FC236}">
                <a16:creationId xmlns:a16="http://schemas.microsoft.com/office/drawing/2014/main" id="{C61358E2-47AC-A23F-03C0-5149A1D106BF}"/>
              </a:ext>
            </a:extLst>
          </p:cNvPr>
          <p:cNvGrpSpPr/>
          <p:nvPr/>
        </p:nvGrpSpPr>
        <p:grpSpPr>
          <a:xfrm>
            <a:off x="5387910" y="4302757"/>
            <a:ext cx="2187094" cy="307777"/>
            <a:chOff x="3328086" y="3334665"/>
            <a:chExt cx="2187094" cy="307777"/>
          </a:xfrm>
        </p:grpSpPr>
        <p:sp>
          <p:nvSpPr>
            <p:cNvPr id="51" name="Textfeld 50">
              <a:extLst>
                <a:ext uri="{FF2B5EF4-FFF2-40B4-BE49-F238E27FC236}">
                  <a16:creationId xmlns:a16="http://schemas.microsoft.com/office/drawing/2014/main" id="{CFC40E9B-81CD-52BD-BA82-73B1DE1C9413}"/>
                </a:ext>
              </a:extLst>
            </p:cNvPr>
            <p:cNvSpPr txBox="1"/>
            <p:nvPr/>
          </p:nvSpPr>
          <p:spPr>
            <a:xfrm>
              <a:off x="3421337" y="3334665"/>
              <a:ext cx="2093843" cy="307777"/>
            </a:xfrm>
            <a:prstGeom prst="rect">
              <a:avLst/>
            </a:prstGeom>
            <a:noFill/>
          </p:spPr>
          <p:txBody>
            <a:bodyPr wrap="none" rtlCol="0">
              <a:spAutoFit/>
            </a:bodyPr>
            <a:lstStyle/>
            <a:p>
              <a:r>
                <a:rPr lang="de-DE" sz="1400"/>
                <a:t>Infusion-</a:t>
              </a:r>
              <a:r>
                <a:rPr lang="de-DE" sz="1400" err="1"/>
                <a:t>related</a:t>
              </a:r>
              <a:r>
                <a:rPr lang="de-DE" sz="1400"/>
                <a:t> </a:t>
              </a:r>
              <a:r>
                <a:rPr lang="de-DE" sz="1400" err="1"/>
                <a:t>reaction</a:t>
              </a:r>
              <a:endParaRPr lang="de-DE" sz="1400"/>
            </a:p>
          </p:txBody>
        </p:sp>
        <p:sp>
          <p:nvSpPr>
            <p:cNvPr id="52" name="Rechteck 51">
              <a:extLst>
                <a:ext uri="{FF2B5EF4-FFF2-40B4-BE49-F238E27FC236}">
                  <a16:creationId xmlns:a16="http://schemas.microsoft.com/office/drawing/2014/main" id="{58EF15BE-FE86-CB01-D7C3-9C118A3A3569}"/>
                </a:ext>
              </a:extLst>
            </p:cNvPr>
            <p:cNvSpPr/>
            <p:nvPr/>
          </p:nvSpPr>
          <p:spPr>
            <a:xfrm>
              <a:off x="3328086" y="3422650"/>
              <a:ext cx="131806" cy="131806"/>
            </a:xfrm>
            <a:prstGeom prst="rect">
              <a:avLst/>
            </a:prstGeom>
            <a:solidFill>
              <a:srgbClr val="EA4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53" name="Gruppieren 52">
            <a:extLst>
              <a:ext uri="{FF2B5EF4-FFF2-40B4-BE49-F238E27FC236}">
                <a16:creationId xmlns:a16="http://schemas.microsoft.com/office/drawing/2014/main" id="{00760AAD-05BE-F55D-9FB0-548EDE795B54}"/>
              </a:ext>
            </a:extLst>
          </p:cNvPr>
          <p:cNvGrpSpPr/>
          <p:nvPr/>
        </p:nvGrpSpPr>
        <p:grpSpPr>
          <a:xfrm>
            <a:off x="7838653" y="4302757"/>
            <a:ext cx="1818403" cy="307777"/>
            <a:chOff x="3328086" y="3334665"/>
            <a:chExt cx="1818403" cy="307777"/>
          </a:xfrm>
        </p:grpSpPr>
        <p:sp>
          <p:nvSpPr>
            <p:cNvPr id="54" name="Textfeld 53">
              <a:extLst>
                <a:ext uri="{FF2B5EF4-FFF2-40B4-BE49-F238E27FC236}">
                  <a16:creationId xmlns:a16="http://schemas.microsoft.com/office/drawing/2014/main" id="{672812CE-029E-C2BA-62C3-3AEED2CA3C1C}"/>
                </a:ext>
              </a:extLst>
            </p:cNvPr>
            <p:cNvSpPr txBox="1"/>
            <p:nvPr/>
          </p:nvSpPr>
          <p:spPr>
            <a:xfrm>
              <a:off x="3421337" y="3334665"/>
              <a:ext cx="1725152" cy="307777"/>
            </a:xfrm>
            <a:prstGeom prst="rect">
              <a:avLst/>
            </a:prstGeom>
            <a:noFill/>
          </p:spPr>
          <p:txBody>
            <a:bodyPr wrap="none" rtlCol="0">
              <a:spAutoFit/>
            </a:bodyPr>
            <a:lstStyle/>
            <a:p>
              <a:r>
                <a:rPr lang="de-DE" sz="1400"/>
                <a:t>Febrile </a:t>
              </a:r>
              <a:r>
                <a:rPr lang="de-DE" sz="1400" err="1"/>
                <a:t>neutropenia</a:t>
              </a:r>
              <a:endParaRPr lang="de-DE" sz="1400"/>
            </a:p>
          </p:txBody>
        </p:sp>
        <p:sp>
          <p:nvSpPr>
            <p:cNvPr id="55" name="Rechteck 54">
              <a:extLst>
                <a:ext uri="{FF2B5EF4-FFF2-40B4-BE49-F238E27FC236}">
                  <a16:creationId xmlns:a16="http://schemas.microsoft.com/office/drawing/2014/main" id="{621612B0-AF70-E9F3-9344-05D9B4E3F22B}"/>
                </a:ext>
              </a:extLst>
            </p:cNvPr>
            <p:cNvSpPr/>
            <p:nvPr/>
          </p:nvSpPr>
          <p:spPr>
            <a:xfrm>
              <a:off x="3328086" y="3422650"/>
              <a:ext cx="131806" cy="131806"/>
            </a:xfrm>
            <a:prstGeom prst="rect">
              <a:avLst/>
            </a:prstGeom>
            <a:solidFill>
              <a:srgbClr val="BE92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56" name="Gruppieren 55">
            <a:extLst>
              <a:ext uri="{FF2B5EF4-FFF2-40B4-BE49-F238E27FC236}">
                <a16:creationId xmlns:a16="http://schemas.microsoft.com/office/drawing/2014/main" id="{6335D9F7-38FE-C51E-37B0-2B9A152429D7}"/>
              </a:ext>
            </a:extLst>
          </p:cNvPr>
          <p:cNvGrpSpPr/>
          <p:nvPr/>
        </p:nvGrpSpPr>
        <p:grpSpPr>
          <a:xfrm>
            <a:off x="3453939" y="4643180"/>
            <a:ext cx="1332693" cy="307777"/>
            <a:chOff x="3328086" y="3334665"/>
            <a:chExt cx="1332693" cy="307777"/>
          </a:xfrm>
        </p:grpSpPr>
        <p:sp>
          <p:nvSpPr>
            <p:cNvPr id="57" name="Textfeld 56">
              <a:extLst>
                <a:ext uri="{FF2B5EF4-FFF2-40B4-BE49-F238E27FC236}">
                  <a16:creationId xmlns:a16="http://schemas.microsoft.com/office/drawing/2014/main" id="{A705B236-42DF-A7DF-DA11-F46D7AF5379C}"/>
                </a:ext>
              </a:extLst>
            </p:cNvPr>
            <p:cNvSpPr txBox="1"/>
            <p:nvPr/>
          </p:nvSpPr>
          <p:spPr>
            <a:xfrm>
              <a:off x="3421337" y="3334665"/>
              <a:ext cx="1239442" cy="307777"/>
            </a:xfrm>
            <a:prstGeom prst="rect">
              <a:avLst/>
            </a:prstGeom>
            <a:noFill/>
          </p:spPr>
          <p:txBody>
            <a:bodyPr wrap="none" rtlCol="0">
              <a:spAutoFit/>
            </a:bodyPr>
            <a:lstStyle/>
            <a:p>
              <a:r>
                <a:rPr lang="de-DE" sz="1400"/>
                <a:t>Hypertension</a:t>
              </a:r>
            </a:p>
          </p:txBody>
        </p:sp>
        <p:sp>
          <p:nvSpPr>
            <p:cNvPr id="58" name="Rechteck 57">
              <a:extLst>
                <a:ext uri="{FF2B5EF4-FFF2-40B4-BE49-F238E27FC236}">
                  <a16:creationId xmlns:a16="http://schemas.microsoft.com/office/drawing/2014/main" id="{308F1E23-9CFD-49C6-25DD-2EA57F2DF8A4}"/>
                </a:ext>
              </a:extLst>
            </p:cNvPr>
            <p:cNvSpPr/>
            <p:nvPr/>
          </p:nvSpPr>
          <p:spPr>
            <a:xfrm>
              <a:off x="3328086" y="3422650"/>
              <a:ext cx="131806" cy="131806"/>
            </a:xfrm>
            <a:prstGeom prst="rect">
              <a:avLst/>
            </a:prstGeom>
            <a:solidFill>
              <a:srgbClr val="FF8E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59" name="Gruppieren 58">
            <a:extLst>
              <a:ext uri="{FF2B5EF4-FFF2-40B4-BE49-F238E27FC236}">
                <a16:creationId xmlns:a16="http://schemas.microsoft.com/office/drawing/2014/main" id="{E538CEE8-35E3-6842-FA18-07DACED045A9}"/>
              </a:ext>
            </a:extLst>
          </p:cNvPr>
          <p:cNvGrpSpPr/>
          <p:nvPr/>
        </p:nvGrpSpPr>
        <p:grpSpPr>
          <a:xfrm>
            <a:off x="5395475" y="4651418"/>
            <a:ext cx="1492993" cy="307777"/>
            <a:chOff x="3328086" y="3334665"/>
            <a:chExt cx="1492993" cy="307777"/>
          </a:xfrm>
        </p:grpSpPr>
        <p:sp>
          <p:nvSpPr>
            <p:cNvPr id="60" name="Textfeld 59">
              <a:extLst>
                <a:ext uri="{FF2B5EF4-FFF2-40B4-BE49-F238E27FC236}">
                  <a16:creationId xmlns:a16="http://schemas.microsoft.com/office/drawing/2014/main" id="{11E5E96B-B2D3-ED2B-79F3-AD41A88B983E}"/>
                </a:ext>
              </a:extLst>
            </p:cNvPr>
            <p:cNvSpPr txBox="1"/>
            <p:nvPr/>
          </p:nvSpPr>
          <p:spPr>
            <a:xfrm>
              <a:off x="3421337" y="3334665"/>
              <a:ext cx="1399742" cy="307777"/>
            </a:xfrm>
            <a:prstGeom prst="rect">
              <a:avLst/>
            </a:prstGeom>
            <a:noFill/>
          </p:spPr>
          <p:txBody>
            <a:bodyPr wrap="none" rtlCol="0">
              <a:spAutoFit/>
            </a:bodyPr>
            <a:lstStyle/>
            <a:p>
              <a:r>
                <a:rPr lang="de-DE" sz="1400"/>
                <a:t>Atrial </a:t>
              </a:r>
              <a:r>
                <a:rPr lang="de-DE" sz="1400" err="1"/>
                <a:t>fibrillation</a:t>
              </a:r>
              <a:endParaRPr lang="de-DE" sz="1400"/>
            </a:p>
          </p:txBody>
        </p:sp>
        <p:sp>
          <p:nvSpPr>
            <p:cNvPr id="61" name="Rechteck 60">
              <a:extLst>
                <a:ext uri="{FF2B5EF4-FFF2-40B4-BE49-F238E27FC236}">
                  <a16:creationId xmlns:a16="http://schemas.microsoft.com/office/drawing/2014/main" id="{88E1D2B1-9231-7E73-EF5F-8DF93D066B92}"/>
                </a:ext>
              </a:extLst>
            </p:cNvPr>
            <p:cNvSpPr/>
            <p:nvPr/>
          </p:nvSpPr>
          <p:spPr>
            <a:xfrm>
              <a:off x="3328086" y="3422650"/>
              <a:ext cx="131806" cy="131806"/>
            </a:xfrm>
            <a:prstGeom prst="rect">
              <a:avLst/>
            </a:prstGeom>
            <a:solidFill>
              <a:srgbClr val="596D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63" name="Gerade Verbindung 62">
            <a:extLst>
              <a:ext uri="{FF2B5EF4-FFF2-40B4-BE49-F238E27FC236}">
                <a16:creationId xmlns:a16="http://schemas.microsoft.com/office/drawing/2014/main" id="{7D8DBB6C-0642-F7F2-7E45-4C504C6D1B1D}"/>
              </a:ext>
            </a:extLst>
          </p:cNvPr>
          <p:cNvCxnSpPr>
            <a:cxnSpLocks/>
          </p:cNvCxnSpPr>
          <p:nvPr/>
        </p:nvCxnSpPr>
        <p:spPr>
          <a:xfrm>
            <a:off x="409810" y="2810435"/>
            <a:ext cx="263594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4" name="Gerade Verbindung 63">
            <a:extLst>
              <a:ext uri="{FF2B5EF4-FFF2-40B4-BE49-F238E27FC236}">
                <a16:creationId xmlns:a16="http://schemas.microsoft.com/office/drawing/2014/main" id="{EB937EB7-DAA1-77FE-530D-CF176B16E38B}"/>
              </a:ext>
            </a:extLst>
          </p:cNvPr>
          <p:cNvCxnSpPr>
            <a:cxnSpLocks/>
          </p:cNvCxnSpPr>
          <p:nvPr/>
        </p:nvCxnSpPr>
        <p:spPr>
          <a:xfrm>
            <a:off x="409810" y="3926541"/>
            <a:ext cx="263594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5" name="Textfeld 64">
            <a:extLst>
              <a:ext uri="{FF2B5EF4-FFF2-40B4-BE49-F238E27FC236}">
                <a16:creationId xmlns:a16="http://schemas.microsoft.com/office/drawing/2014/main" id="{2FCB79C6-BA54-C5B6-A310-E756E8E23A33}"/>
              </a:ext>
            </a:extLst>
          </p:cNvPr>
          <p:cNvSpPr txBox="1"/>
          <p:nvPr/>
        </p:nvSpPr>
        <p:spPr>
          <a:xfrm>
            <a:off x="5246931" y="5273913"/>
            <a:ext cx="1091966" cy="307777"/>
          </a:xfrm>
          <a:prstGeom prst="rect">
            <a:avLst/>
          </a:prstGeom>
          <a:noFill/>
        </p:spPr>
        <p:txBody>
          <a:bodyPr wrap="none" rtlCol="0">
            <a:spAutoFit/>
          </a:bodyPr>
          <a:lstStyle/>
          <a:p>
            <a:r>
              <a:rPr lang="de-DE" sz="1400" err="1"/>
              <a:t>Patients</a:t>
            </a:r>
            <a:r>
              <a:rPr lang="de-DE" sz="1400"/>
              <a:t>, %</a:t>
            </a:r>
          </a:p>
        </p:txBody>
      </p:sp>
    </p:spTree>
    <p:extLst>
      <p:ext uri="{BB962C8B-B14F-4D97-AF65-F5344CB8AC3E}">
        <p14:creationId xmlns:p14="http://schemas.microsoft.com/office/powerpoint/2010/main" val="3607740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AD63E48-67AE-504B-8F04-DE9381C6DC60}"/>
              </a:ext>
            </a:extLst>
          </p:cNvPr>
          <p:cNvSpPr>
            <a:spLocks noGrp="1"/>
          </p:cNvSpPr>
          <p:nvPr>
            <p:ph type="title"/>
          </p:nvPr>
        </p:nvSpPr>
        <p:spPr/>
        <p:txBody>
          <a:bodyPr/>
          <a:lstStyle/>
          <a:p>
            <a:r>
              <a:rPr lang="de-DE"/>
              <a:t>ALPINE</a:t>
            </a:r>
          </a:p>
        </p:txBody>
      </p:sp>
      <p:sp>
        <p:nvSpPr>
          <p:cNvPr id="2" name="Textplatzhalter 1">
            <a:extLst>
              <a:ext uri="{FF2B5EF4-FFF2-40B4-BE49-F238E27FC236}">
                <a16:creationId xmlns:a16="http://schemas.microsoft.com/office/drawing/2014/main" id="{1B152C8C-8AFA-A648-AEBD-C90E20C273E5}"/>
              </a:ext>
            </a:extLst>
          </p:cNvPr>
          <p:cNvSpPr>
            <a:spLocks noGrp="1"/>
          </p:cNvSpPr>
          <p:nvPr>
            <p:ph type="body" idx="1"/>
          </p:nvPr>
        </p:nvSpPr>
        <p:spPr/>
        <p:txBody>
          <a:bodyPr/>
          <a:lstStyle/>
          <a:p>
            <a:r>
              <a:rPr lang="de-DE" err="1"/>
              <a:t>Zanubrutinib</a:t>
            </a:r>
            <a:r>
              <a:rPr lang="de-DE"/>
              <a:t> </a:t>
            </a:r>
            <a:r>
              <a:rPr lang="de-DE" err="1"/>
              <a:t>vs</a:t>
            </a:r>
            <a:r>
              <a:rPr lang="de-DE"/>
              <a:t> </a:t>
            </a:r>
            <a:r>
              <a:rPr lang="de-DE" err="1"/>
              <a:t>ibrutinib</a:t>
            </a:r>
            <a:r>
              <a:rPr lang="de-DE"/>
              <a:t> in R/R CLL </a:t>
            </a:r>
          </a:p>
        </p:txBody>
      </p:sp>
    </p:spTree>
    <p:extLst>
      <p:ext uri="{BB962C8B-B14F-4D97-AF65-F5344CB8AC3E}">
        <p14:creationId xmlns:p14="http://schemas.microsoft.com/office/powerpoint/2010/main" val="8269002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A3A9DDE2-0241-409D-A5CB-5FCABCC948EF}"/>
              </a:ext>
            </a:extLst>
          </p:cNvPr>
          <p:cNvSpPr>
            <a:spLocks noGrp="1"/>
          </p:cNvSpPr>
          <p:nvPr>
            <p:ph type="ftr" sz="quarter" idx="10"/>
          </p:nvPr>
        </p:nvSpPr>
        <p:spPr/>
        <p:txBody>
          <a:bodyPr/>
          <a:lstStyle/>
          <a:p>
            <a:r>
              <a:rPr lang="en-GB" b="1"/>
              <a:t>AE, </a:t>
            </a:r>
            <a:r>
              <a:rPr lang="en-GB"/>
              <a:t>adverse event; </a:t>
            </a:r>
            <a:r>
              <a:rPr lang="en-GB" b="1"/>
              <a:t>BM, </a:t>
            </a:r>
            <a:r>
              <a:rPr lang="en-GB"/>
              <a:t>bone marrow; </a:t>
            </a:r>
            <a:r>
              <a:rPr lang="en-GB" b="1"/>
              <a:t>CLL, </a:t>
            </a:r>
            <a:r>
              <a:rPr lang="en-GB"/>
              <a:t>chronic lymphocytic </a:t>
            </a:r>
            <a:r>
              <a:rPr lang="en-GB" err="1"/>
              <a:t>leukemia</a:t>
            </a:r>
            <a:r>
              <a:rPr lang="en-GB"/>
              <a:t>; </a:t>
            </a:r>
            <a:r>
              <a:rPr lang="en-GB" b="1"/>
              <a:t>CR, </a:t>
            </a:r>
            <a:r>
              <a:rPr lang="en-GB"/>
              <a:t>complete response;</a:t>
            </a:r>
            <a:r>
              <a:rPr lang="en-GB" b="1"/>
              <a:t> </a:t>
            </a:r>
            <a:r>
              <a:rPr lang="en-GB" b="1" err="1"/>
              <a:t>GIVe</a:t>
            </a:r>
            <a:r>
              <a:rPr lang="en-GB" b="1"/>
              <a:t>, </a:t>
            </a:r>
            <a:r>
              <a:rPr lang="en-GB" err="1"/>
              <a:t>obinutuzumab</a:t>
            </a:r>
            <a:r>
              <a:rPr lang="en-GB"/>
              <a:t>-ibrutinib-</a:t>
            </a:r>
            <a:r>
              <a:rPr lang="en-GB" err="1"/>
              <a:t>venetoclax</a:t>
            </a:r>
            <a:r>
              <a:rPr lang="en-GB"/>
              <a:t>;</a:t>
            </a:r>
            <a:r>
              <a:rPr lang="en-GB" b="1"/>
              <a:t> </a:t>
            </a:r>
            <a:r>
              <a:rPr lang="en-US" b="1">
                <a:latin typeface="+mj-lt"/>
              </a:rPr>
              <a:t>OS, </a:t>
            </a:r>
            <a:r>
              <a:rPr lang="en-US">
                <a:latin typeface="+mj-lt"/>
              </a:rPr>
              <a:t>overall survival; </a:t>
            </a:r>
            <a:r>
              <a:rPr lang="en-GB" b="1"/>
              <a:t>PB, </a:t>
            </a:r>
            <a:r>
              <a:rPr lang="en-GB"/>
              <a:t>peripheral blood; </a:t>
            </a:r>
            <a:r>
              <a:rPr lang="en-US" b="1">
                <a:latin typeface="+mj-lt"/>
              </a:rPr>
              <a:t>PFS, </a:t>
            </a:r>
            <a:r>
              <a:rPr lang="en-US">
                <a:latin typeface="+mj-lt"/>
              </a:rPr>
              <a:t>progression-free survival; </a:t>
            </a:r>
            <a:r>
              <a:rPr lang="en-GB" b="1" err="1"/>
              <a:t>uMRD</a:t>
            </a:r>
            <a:r>
              <a:rPr lang="en-GB" b="1"/>
              <a:t>, </a:t>
            </a:r>
            <a:r>
              <a:rPr lang="en-GB"/>
              <a:t>undetectable minimal residual disease. </a:t>
            </a:r>
            <a:endParaRPr lang="en-GB" b="1"/>
          </a:p>
          <a:p>
            <a:r>
              <a:rPr lang="en-GB" b="1"/>
              <a:t>Huber et al, Abstract #343 presented at ASH 2022. </a:t>
            </a:r>
          </a:p>
        </p:txBody>
      </p:sp>
      <p:sp>
        <p:nvSpPr>
          <p:cNvPr id="4" name="Titel 3">
            <a:extLst>
              <a:ext uri="{FF2B5EF4-FFF2-40B4-BE49-F238E27FC236}">
                <a16:creationId xmlns:a16="http://schemas.microsoft.com/office/drawing/2014/main" id="{02C62C1F-9F75-F048-962B-8C644CC61153}"/>
              </a:ext>
            </a:extLst>
          </p:cNvPr>
          <p:cNvSpPr>
            <a:spLocks noGrp="1"/>
          </p:cNvSpPr>
          <p:nvPr>
            <p:ph type="title"/>
          </p:nvPr>
        </p:nvSpPr>
        <p:spPr/>
        <p:txBody>
          <a:bodyPr/>
          <a:lstStyle/>
          <a:p>
            <a:r>
              <a:rPr lang="de-DE" err="1"/>
              <a:t>Conclusions</a:t>
            </a:r>
            <a:endParaRPr lang="de-DE"/>
          </a:p>
        </p:txBody>
      </p:sp>
      <p:sp>
        <p:nvSpPr>
          <p:cNvPr id="8" name="Inhaltsplatzhalter 7">
            <a:extLst>
              <a:ext uri="{FF2B5EF4-FFF2-40B4-BE49-F238E27FC236}">
                <a16:creationId xmlns:a16="http://schemas.microsoft.com/office/drawing/2014/main" id="{E3749E63-6BE6-C14B-8566-6EA769800FFF}"/>
              </a:ext>
            </a:extLst>
          </p:cNvPr>
          <p:cNvSpPr>
            <a:spLocks noGrp="1"/>
          </p:cNvSpPr>
          <p:nvPr>
            <p:ph idx="1"/>
          </p:nvPr>
        </p:nvSpPr>
        <p:spPr/>
        <p:txBody>
          <a:bodyPr vert="horz" lIns="216000" tIns="180000" rIns="108000" bIns="108000" rtlCol="0" anchor="t">
            <a:normAutofit/>
          </a:bodyPr>
          <a:lstStyle/>
          <a:p>
            <a:pPr marL="0" indent="0">
              <a:buNone/>
            </a:pPr>
            <a:r>
              <a:rPr lang="de-DE" err="1"/>
              <a:t>Efficacy</a:t>
            </a:r>
            <a:endParaRPr lang="de-DE"/>
          </a:p>
          <a:p>
            <a:r>
              <a:rPr lang="de-DE"/>
              <a:t>The </a:t>
            </a:r>
            <a:r>
              <a:rPr lang="de-DE" err="1"/>
              <a:t>GIVe</a:t>
            </a:r>
            <a:r>
              <a:rPr lang="de-DE"/>
              <a:t> </a:t>
            </a:r>
            <a:r>
              <a:rPr lang="de-DE" err="1"/>
              <a:t>regimen</a:t>
            </a:r>
            <a:r>
              <a:rPr lang="de-DE"/>
              <a:t>: promising 1</a:t>
            </a:r>
            <a:r>
              <a:rPr lang="de-DE" baseline="30000"/>
              <a:t>st</a:t>
            </a:r>
            <a:r>
              <a:rPr lang="de-DE"/>
              <a:t> </a:t>
            </a:r>
            <a:r>
              <a:rPr lang="de-DE" err="1"/>
              <a:t>line</a:t>
            </a:r>
            <a:r>
              <a:rPr lang="de-DE"/>
              <a:t> time-limited </a:t>
            </a:r>
            <a:r>
              <a:rPr lang="de-DE" err="1"/>
              <a:t>therapy</a:t>
            </a:r>
            <a:r>
              <a:rPr lang="de-DE"/>
              <a:t> in high-</a:t>
            </a:r>
            <a:r>
              <a:rPr lang="de-DE" err="1"/>
              <a:t>risk</a:t>
            </a:r>
            <a:r>
              <a:rPr lang="de-DE"/>
              <a:t> CLL </a:t>
            </a:r>
            <a:r>
              <a:rPr lang="de-DE" err="1"/>
              <a:t>patients</a:t>
            </a:r>
            <a:endParaRPr lang="de-DE"/>
          </a:p>
          <a:p>
            <a:pPr lvl="1"/>
            <a:r>
              <a:rPr lang="de-DE"/>
              <a:t>CR rate </a:t>
            </a:r>
            <a:r>
              <a:rPr lang="de-DE" err="1"/>
              <a:t>of</a:t>
            </a:r>
            <a:r>
              <a:rPr lang="de-DE"/>
              <a:t> 58.5% and </a:t>
            </a:r>
            <a:r>
              <a:rPr lang="de-DE" err="1"/>
              <a:t>uMRD</a:t>
            </a:r>
            <a:r>
              <a:rPr lang="de-DE"/>
              <a:t> rate in PB </a:t>
            </a:r>
            <a:r>
              <a:rPr lang="de-DE" err="1"/>
              <a:t>of</a:t>
            </a:r>
            <a:r>
              <a:rPr lang="de-DE"/>
              <a:t> 78.0% and BM </a:t>
            </a:r>
            <a:r>
              <a:rPr lang="de-DE" err="1"/>
              <a:t>of</a:t>
            </a:r>
            <a:r>
              <a:rPr lang="de-DE"/>
              <a:t> 65.9% after 15 </a:t>
            </a:r>
            <a:r>
              <a:rPr lang="de-DE" err="1"/>
              <a:t>cycles</a:t>
            </a:r>
            <a:r>
              <a:rPr lang="de-DE"/>
              <a:t> </a:t>
            </a:r>
            <a:r>
              <a:rPr lang="de-DE" err="1"/>
              <a:t>of</a:t>
            </a:r>
            <a:r>
              <a:rPr lang="de-DE"/>
              <a:t> </a:t>
            </a:r>
            <a:r>
              <a:rPr lang="de-DE" err="1"/>
              <a:t>therapy</a:t>
            </a:r>
            <a:endParaRPr lang="de-DE"/>
          </a:p>
          <a:p>
            <a:pPr lvl="1"/>
            <a:r>
              <a:rPr lang="de-DE"/>
              <a:t>Durable </a:t>
            </a:r>
            <a:r>
              <a:rPr lang="de-DE" err="1"/>
              <a:t>responses</a:t>
            </a:r>
            <a:r>
              <a:rPr lang="de-DE"/>
              <a:t> at 3 </a:t>
            </a:r>
            <a:r>
              <a:rPr lang="de-DE" err="1"/>
              <a:t>years</a:t>
            </a:r>
            <a:r>
              <a:rPr lang="de-DE"/>
              <a:t> (36-month PFS: 79.9%; 36-month OS: 92.6%)</a:t>
            </a:r>
            <a:endParaRPr lang="de-DE">
              <a:cs typeface="Arial"/>
            </a:endParaRPr>
          </a:p>
          <a:p>
            <a:pPr marL="0" indent="0">
              <a:buNone/>
            </a:pPr>
            <a:r>
              <a:rPr lang="de-DE" err="1"/>
              <a:t>Safety</a:t>
            </a:r>
            <a:endParaRPr lang="de-DE"/>
          </a:p>
          <a:p>
            <a:r>
              <a:rPr lang="de-DE" err="1"/>
              <a:t>Manageable</a:t>
            </a:r>
            <a:r>
              <a:rPr lang="de-DE"/>
              <a:t> </a:t>
            </a:r>
            <a:r>
              <a:rPr lang="de-DE" err="1"/>
              <a:t>safety</a:t>
            </a:r>
            <a:r>
              <a:rPr lang="de-DE"/>
              <a:t> </a:t>
            </a:r>
            <a:r>
              <a:rPr lang="de-DE" err="1"/>
              <a:t>profile</a:t>
            </a:r>
            <a:r>
              <a:rPr lang="de-DE"/>
              <a:t>: </a:t>
            </a:r>
            <a:r>
              <a:rPr lang="de-DE" err="1"/>
              <a:t>monitoring</a:t>
            </a:r>
            <a:r>
              <a:rPr lang="de-DE"/>
              <a:t> </a:t>
            </a:r>
            <a:r>
              <a:rPr lang="de-DE" err="1"/>
              <a:t>for</a:t>
            </a:r>
            <a:r>
              <a:rPr lang="de-DE"/>
              <a:t> </a:t>
            </a:r>
            <a:r>
              <a:rPr lang="de-DE" err="1"/>
              <a:t>infections</a:t>
            </a:r>
            <a:r>
              <a:rPr lang="de-DE"/>
              <a:t>, supportive </a:t>
            </a:r>
            <a:r>
              <a:rPr lang="de-DE" err="1"/>
              <a:t>measures</a:t>
            </a:r>
            <a:endParaRPr lang="de-DE"/>
          </a:p>
          <a:p>
            <a:r>
              <a:rPr lang="de-DE" err="1"/>
              <a:t>Appearance</a:t>
            </a:r>
            <a:r>
              <a:rPr lang="de-DE"/>
              <a:t> </a:t>
            </a:r>
            <a:r>
              <a:rPr lang="de-DE" err="1"/>
              <a:t>of</a:t>
            </a:r>
            <a:r>
              <a:rPr lang="de-DE"/>
              <a:t> AEs </a:t>
            </a:r>
            <a:r>
              <a:rPr lang="de-DE" err="1"/>
              <a:t>is</a:t>
            </a:r>
            <a:r>
              <a:rPr lang="de-DE"/>
              <a:t> </a:t>
            </a:r>
            <a:r>
              <a:rPr lang="de-DE" err="1"/>
              <a:t>highest</a:t>
            </a:r>
            <a:r>
              <a:rPr lang="de-DE"/>
              <a:t> in </a:t>
            </a:r>
            <a:r>
              <a:rPr lang="de-DE" err="1"/>
              <a:t>cycles</a:t>
            </a:r>
            <a:r>
              <a:rPr lang="de-DE"/>
              <a:t> 1-6 and </a:t>
            </a:r>
            <a:r>
              <a:rPr lang="de-DE" err="1"/>
              <a:t>decreases</a:t>
            </a:r>
            <a:r>
              <a:rPr lang="de-DE"/>
              <a:t> </a:t>
            </a:r>
            <a:r>
              <a:rPr lang="de-DE" err="1"/>
              <a:t>during</a:t>
            </a:r>
            <a:r>
              <a:rPr lang="de-DE"/>
              <a:t> </a:t>
            </a:r>
            <a:r>
              <a:rPr lang="de-DE" err="1"/>
              <a:t>the</a:t>
            </a:r>
            <a:r>
              <a:rPr lang="de-DE"/>
              <a:t> </a:t>
            </a:r>
            <a:r>
              <a:rPr lang="de-DE" err="1"/>
              <a:t>course</a:t>
            </a:r>
            <a:r>
              <a:rPr lang="de-DE"/>
              <a:t> </a:t>
            </a:r>
            <a:r>
              <a:rPr lang="de-DE" err="1"/>
              <a:t>of</a:t>
            </a:r>
            <a:r>
              <a:rPr lang="de-DE"/>
              <a:t> </a:t>
            </a:r>
            <a:r>
              <a:rPr lang="de-DE" err="1"/>
              <a:t>treatment</a:t>
            </a:r>
            <a:r>
              <a:rPr lang="de-DE"/>
              <a:t> </a:t>
            </a:r>
            <a:endParaRPr lang="de-DE">
              <a:cs typeface="Arial"/>
            </a:endParaRPr>
          </a:p>
        </p:txBody>
      </p:sp>
    </p:spTree>
    <p:extLst>
      <p:ext uri="{BB962C8B-B14F-4D97-AF65-F5344CB8AC3E}">
        <p14:creationId xmlns:p14="http://schemas.microsoft.com/office/powerpoint/2010/main" val="1373588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AD63E48-67AE-504B-8F04-DE9381C6DC60}"/>
              </a:ext>
            </a:extLst>
          </p:cNvPr>
          <p:cNvSpPr>
            <a:spLocks noGrp="1"/>
          </p:cNvSpPr>
          <p:nvPr>
            <p:ph type="title"/>
          </p:nvPr>
        </p:nvSpPr>
        <p:spPr/>
        <p:txBody>
          <a:bodyPr/>
          <a:lstStyle/>
          <a:p>
            <a:r>
              <a:rPr lang="de-DE"/>
              <a:t>BRUIN</a:t>
            </a:r>
          </a:p>
        </p:txBody>
      </p:sp>
      <p:sp>
        <p:nvSpPr>
          <p:cNvPr id="2" name="Textplatzhalter 1">
            <a:extLst>
              <a:ext uri="{FF2B5EF4-FFF2-40B4-BE49-F238E27FC236}">
                <a16:creationId xmlns:a16="http://schemas.microsoft.com/office/drawing/2014/main" id="{1B152C8C-8AFA-A648-AEBD-C90E20C273E5}"/>
              </a:ext>
            </a:extLst>
          </p:cNvPr>
          <p:cNvSpPr>
            <a:spLocks noGrp="1"/>
          </p:cNvSpPr>
          <p:nvPr>
            <p:ph type="body" idx="1"/>
          </p:nvPr>
        </p:nvSpPr>
        <p:spPr/>
        <p:txBody>
          <a:bodyPr/>
          <a:lstStyle/>
          <a:p>
            <a:r>
              <a:rPr lang="de-DE" err="1"/>
              <a:t>Efficacy</a:t>
            </a:r>
            <a:r>
              <a:rPr lang="de-DE"/>
              <a:t> </a:t>
            </a:r>
            <a:r>
              <a:rPr lang="de-DE" err="1"/>
              <a:t>of</a:t>
            </a:r>
            <a:r>
              <a:rPr lang="de-DE"/>
              <a:t> </a:t>
            </a:r>
            <a:r>
              <a:rPr lang="de-DE" err="1"/>
              <a:t>pirtobrutinib</a:t>
            </a:r>
            <a:r>
              <a:rPr lang="de-DE"/>
              <a:t> in </a:t>
            </a:r>
            <a:r>
              <a:rPr lang="de-DE" err="1"/>
              <a:t>covalent</a:t>
            </a:r>
            <a:r>
              <a:rPr lang="de-DE"/>
              <a:t> BTK-inhibitor </a:t>
            </a:r>
            <a:r>
              <a:rPr lang="de-DE" err="1"/>
              <a:t>pre-treated</a:t>
            </a:r>
            <a:r>
              <a:rPr lang="de-DE"/>
              <a:t> </a:t>
            </a:r>
            <a:r>
              <a:rPr lang="de-DE" err="1"/>
              <a:t>relapsed</a:t>
            </a:r>
            <a:r>
              <a:rPr lang="de-DE"/>
              <a:t> / </a:t>
            </a:r>
            <a:r>
              <a:rPr lang="de-DE" err="1"/>
              <a:t>refractory</a:t>
            </a:r>
            <a:r>
              <a:rPr lang="de-DE"/>
              <a:t> CLL/SLL: Additional </a:t>
            </a:r>
            <a:r>
              <a:rPr lang="de-DE" err="1"/>
              <a:t>patients</a:t>
            </a:r>
            <a:r>
              <a:rPr lang="de-DE"/>
              <a:t> and </a:t>
            </a:r>
            <a:r>
              <a:rPr lang="de-DE" err="1"/>
              <a:t>extended</a:t>
            </a:r>
            <a:r>
              <a:rPr lang="de-DE"/>
              <a:t> follow-</a:t>
            </a:r>
            <a:r>
              <a:rPr lang="de-DE" err="1"/>
              <a:t>up</a:t>
            </a:r>
            <a:r>
              <a:rPr lang="de-DE"/>
              <a:t> </a:t>
            </a:r>
          </a:p>
        </p:txBody>
      </p:sp>
    </p:spTree>
    <p:extLst>
      <p:ext uri="{BB962C8B-B14F-4D97-AF65-F5344CB8AC3E}">
        <p14:creationId xmlns:p14="http://schemas.microsoft.com/office/powerpoint/2010/main" val="35566957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ihandform 10">
            <a:extLst>
              <a:ext uri="{FF2B5EF4-FFF2-40B4-BE49-F238E27FC236}">
                <a16:creationId xmlns:a16="http://schemas.microsoft.com/office/drawing/2014/main" id="{109C3E80-B23B-47D3-B878-A2A771C9EF4D}"/>
              </a:ext>
            </a:extLst>
          </p:cNvPr>
          <p:cNvSpPr/>
          <p:nvPr/>
        </p:nvSpPr>
        <p:spPr>
          <a:xfrm>
            <a:off x="416533" y="2691750"/>
            <a:ext cx="2126874" cy="1659247"/>
          </a:xfrm>
          <a:prstGeom prst="rect">
            <a:avLst/>
          </a:prstGeom>
          <a:solidFill>
            <a:schemeClr val="accent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000" tIns="108000" rIns="92456" bIns="52832" numCol="1" spcCol="1270" anchor="t" anchorCtr="0">
            <a:noAutofit/>
          </a:bodyPr>
          <a:lstStyle/>
          <a:p>
            <a:pPr marL="0" lvl="0" indent="0" algn="ctr" defTabSz="577850">
              <a:lnSpc>
                <a:spcPct val="90000"/>
              </a:lnSpc>
              <a:spcBef>
                <a:spcPct val="0"/>
              </a:spcBef>
              <a:spcAft>
                <a:spcPct val="35000"/>
              </a:spcAft>
              <a:buNone/>
            </a:pPr>
            <a:r>
              <a:rPr lang="en-US" sz="1400" b="1" kern="1200">
                <a:latin typeface="+mj-lt"/>
                <a:cs typeface="Arial"/>
              </a:rPr>
              <a:t>Eligibility criteria</a:t>
            </a:r>
          </a:p>
          <a:p>
            <a:pPr marL="285750" indent="-285750" defTabSz="577850">
              <a:lnSpc>
                <a:spcPct val="90000"/>
              </a:lnSpc>
              <a:spcBef>
                <a:spcPct val="0"/>
              </a:spcBef>
              <a:spcAft>
                <a:spcPct val="35000"/>
              </a:spcAft>
              <a:buFont typeface="Arial" panose="020B0604020202020204" pitchFamily="34" charset="0"/>
              <a:buChar char="•"/>
            </a:pPr>
            <a:r>
              <a:rPr lang="en-GB" sz="1400" kern="1200">
                <a:latin typeface="+mj-lt"/>
                <a:cs typeface="Arial"/>
              </a:rPr>
              <a:t>Age ≥18</a:t>
            </a:r>
          </a:p>
          <a:p>
            <a:pPr marL="285750" indent="-285750" defTabSz="577850">
              <a:lnSpc>
                <a:spcPct val="90000"/>
              </a:lnSpc>
              <a:spcBef>
                <a:spcPct val="0"/>
              </a:spcBef>
              <a:spcAft>
                <a:spcPct val="35000"/>
              </a:spcAft>
              <a:buFont typeface="Arial" panose="020B0604020202020204" pitchFamily="34" charset="0"/>
              <a:buChar char="•"/>
            </a:pPr>
            <a:r>
              <a:rPr lang="en-GB" sz="1400">
                <a:latin typeface="+mj-lt"/>
                <a:cs typeface="Arial"/>
              </a:rPr>
              <a:t>ECOG PS 0-2</a:t>
            </a:r>
          </a:p>
          <a:p>
            <a:pPr marL="285750" indent="-285750" defTabSz="577850">
              <a:lnSpc>
                <a:spcPct val="90000"/>
              </a:lnSpc>
              <a:spcBef>
                <a:spcPct val="0"/>
              </a:spcBef>
              <a:spcAft>
                <a:spcPct val="35000"/>
              </a:spcAft>
              <a:buFont typeface="Arial" panose="020B0604020202020204" pitchFamily="34" charset="0"/>
              <a:buChar char="•"/>
            </a:pPr>
            <a:r>
              <a:rPr lang="en-GB" sz="1400" kern="1200">
                <a:latin typeface="+mj-lt"/>
                <a:cs typeface="Arial"/>
              </a:rPr>
              <a:t>Active d</a:t>
            </a:r>
            <a:r>
              <a:rPr lang="en-GB" sz="1400">
                <a:latin typeface="+mj-lt"/>
                <a:cs typeface="Arial"/>
              </a:rPr>
              <a:t>isease and in need of treatment</a:t>
            </a:r>
          </a:p>
          <a:p>
            <a:pPr marL="285750" indent="-285750" defTabSz="577850">
              <a:lnSpc>
                <a:spcPct val="90000"/>
              </a:lnSpc>
              <a:spcBef>
                <a:spcPct val="0"/>
              </a:spcBef>
              <a:spcAft>
                <a:spcPct val="35000"/>
              </a:spcAft>
              <a:buFont typeface="Arial" panose="020B0604020202020204" pitchFamily="34" charset="0"/>
              <a:buChar char="•"/>
            </a:pPr>
            <a:r>
              <a:rPr lang="en-GB" sz="1400" kern="1200">
                <a:latin typeface="+mj-lt"/>
                <a:cs typeface="Arial"/>
              </a:rPr>
              <a:t>Previously treated</a:t>
            </a:r>
            <a:endParaRPr lang="en-US" sz="1400" kern="1200">
              <a:latin typeface="+mj-lt"/>
              <a:cs typeface="Arial"/>
            </a:endParaRPr>
          </a:p>
        </p:txBody>
      </p:sp>
      <p:sp>
        <p:nvSpPr>
          <p:cNvPr id="2" name="Fußzeilenplatzhalter 1">
            <a:extLst>
              <a:ext uri="{FF2B5EF4-FFF2-40B4-BE49-F238E27FC236}">
                <a16:creationId xmlns:a16="http://schemas.microsoft.com/office/drawing/2014/main" id="{9E1E4AAD-86FE-8943-8276-6E6DDB3E5624}"/>
              </a:ext>
            </a:extLst>
          </p:cNvPr>
          <p:cNvSpPr>
            <a:spLocks noGrp="1"/>
          </p:cNvSpPr>
          <p:nvPr>
            <p:ph type="ftr" sz="quarter" idx="13"/>
          </p:nvPr>
        </p:nvSpPr>
        <p:spPr>
          <a:xfrm>
            <a:off x="407989" y="6057900"/>
            <a:ext cx="8532812" cy="611188"/>
          </a:xfrm>
        </p:spPr>
        <p:txBody>
          <a:bodyPr/>
          <a:lstStyle/>
          <a:p>
            <a:r>
              <a:rPr lang="en-GB" baseline="30000" err="1"/>
              <a:t>a</a:t>
            </a:r>
            <a:r>
              <a:rPr lang="en-GB" err="1"/>
              <a:t>To</a:t>
            </a:r>
            <a:r>
              <a:rPr lang="en-GB"/>
              <a:t> ensure adequate follow-up, the primary efficacy population included all CLL/SLL patients who enrolled prior to 5 November 2021. </a:t>
            </a:r>
            <a:r>
              <a:rPr lang="en-GB" baseline="30000" err="1"/>
              <a:t>b</a:t>
            </a:r>
            <a:r>
              <a:rPr lang="en-GB" err="1"/>
              <a:t>Enrolled</a:t>
            </a:r>
            <a:r>
              <a:rPr lang="en-GB"/>
              <a:t> after 5 November 2021. </a:t>
            </a:r>
            <a:r>
              <a:rPr lang="en-GB" baseline="30000" err="1"/>
              <a:t>c</a:t>
            </a:r>
            <a:r>
              <a:rPr lang="en-GB" err="1"/>
              <a:t>Other</a:t>
            </a:r>
            <a:r>
              <a:rPr lang="en-GB"/>
              <a:t> includes DLBCL, WM, FL, MZL, Richter transformation, B-PLL, Hairy cell </a:t>
            </a:r>
            <a:r>
              <a:rPr lang="en-GB" err="1"/>
              <a:t>leukemia</a:t>
            </a:r>
            <a:r>
              <a:rPr lang="en-GB"/>
              <a:t>, PCNSL, and other transformation.</a:t>
            </a:r>
          </a:p>
          <a:p>
            <a:r>
              <a:rPr lang="en-GB" b="1"/>
              <a:t>B-PLL, </a:t>
            </a:r>
            <a:r>
              <a:rPr lang="en-GB"/>
              <a:t>B-cell prolymphocytic </a:t>
            </a:r>
            <a:r>
              <a:rPr lang="en-GB" err="1"/>
              <a:t>leukemia</a:t>
            </a:r>
            <a:r>
              <a:rPr lang="en-GB"/>
              <a:t>; </a:t>
            </a:r>
            <a:r>
              <a:rPr lang="en-GB" b="1"/>
              <a:t>BTKi, </a:t>
            </a:r>
            <a:r>
              <a:rPr lang="en-GB"/>
              <a:t>Bruton’s tyrosine kinase inhibitor; </a:t>
            </a:r>
            <a:r>
              <a:rPr lang="en-GB" b="1"/>
              <a:t>CLL, </a:t>
            </a:r>
            <a:r>
              <a:rPr lang="en-GB"/>
              <a:t>chronic lymphocytic </a:t>
            </a:r>
            <a:r>
              <a:rPr lang="en-GB" err="1"/>
              <a:t>leukemia</a:t>
            </a:r>
            <a:r>
              <a:rPr lang="en-GB" b="1"/>
              <a:t>; DLBCL, </a:t>
            </a:r>
            <a:r>
              <a:rPr lang="en-GB"/>
              <a:t>diffuse large B-cell lymphoma; </a:t>
            </a:r>
            <a:r>
              <a:rPr lang="en-GB" b="1" err="1"/>
              <a:t>DoR</a:t>
            </a:r>
            <a:r>
              <a:rPr lang="en-GB" b="1"/>
              <a:t>, </a:t>
            </a:r>
            <a:r>
              <a:rPr lang="en-GB"/>
              <a:t>duration of response; </a:t>
            </a:r>
            <a:r>
              <a:rPr lang="en-GB" b="1"/>
              <a:t>ECOG PS, </a:t>
            </a:r>
            <a:r>
              <a:rPr lang="en-GB"/>
              <a:t>Eastern Cooperative Oncology Group performance score</a:t>
            </a:r>
            <a:r>
              <a:rPr lang="en-GB" b="1"/>
              <a:t>; FL, </a:t>
            </a:r>
            <a:r>
              <a:rPr lang="en-GB"/>
              <a:t>follicular lymphoma; </a:t>
            </a:r>
            <a:r>
              <a:rPr lang="en-GB" b="1"/>
              <a:t>IRC, </a:t>
            </a:r>
            <a:r>
              <a:rPr lang="en-GB"/>
              <a:t>independent review committee; </a:t>
            </a:r>
            <a:r>
              <a:rPr lang="en-GB" b="1"/>
              <a:t>MCL, </a:t>
            </a:r>
            <a:r>
              <a:rPr lang="en-GB"/>
              <a:t>mantle cell lymphoma; </a:t>
            </a:r>
            <a:r>
              <a:rPr lang="en-GB" b="1"/>
              <a:t>MTD, </a:t>
            </a:r>
            <a:r>
              <a:rPr lang="en-GB"/>
              <a:t>maximum tolerated dose; </a:t>
            </a:r>
            <a:r>
              <a:rPr lang="en-GB" b="1"/>
              <a:t>MZL, </a:t>
            </a:r>
            <a:r>
              <a:rPr lang="en-GB"/>
              <a:t>marginal zone lymphoma; </a:t>
            </a:r>
            <a:r>
              <a:rPr lang="en-GB" b="1"/>
              <a:t>ORR, </a:t>
            </a:r>
            <a:r>
              <a:rPr lang="en-GB"/>
              <a:t>overall response rate; </a:t>
            </a:r>
            <a:r>
              <a:rPr lang="en-GB" b="1"/>
              <a:t>PCNSL,</a:t>
            </a:r>
            <a:r>
              <a:rPr lang="en-GB"/>
              <a:t> primary central nervous system lymphoma; </a:t>
            </a:r>
            <a:r>
              <a:rPr lang="en-GB" b="1"/>
              <a:t>QD, </a:t>
            </a:r>
            <a:r>
              <a:rPr lang="en-GB"/>
              <a:t>daily; </a:t>
            </a:r>
            <a:r>
              <a:rPr lang="en-GB" b="1"/>
              <a:t>RP2D, </a:t>
            </a:r>
            <a:r>
              <a:rPr lang="en-GB"/>
              <a:t>recommended Phase 2 dose; </a:t>
            </a:r>
            <a:r>
              <a:rPr lang="en-GB" b="1"/>
              <a:t>R/R, </a:t>
            </a:r>
            <a:r>
              <a:rPr lang="en-GB"/>
              <a:t>relapsed/refractory; </a:t>
            </a:r>
            <a:r>
              <a:rPr lang="en-GB" b="1"/>
              <a:t>SLL, </a:t>
            </a:r>
            <a:r>
              <a:rPr lang="en-GB"/>
              <a:t>small lymphocytic lymphoma; </a:t>
            </a:r>
            <a:r>
              <a:rPr lang="en-GB" b="1"/>
              <a:t>WM, </a:t>
            </a:r>
            <a:r>
              <a:rPr lang="en-GB" err="1"/>
              <a:t>Waldenström’s</a:t>
            </a:r>
            <a:r>
              <a:rPr lang="en-GB"/>
              <a:t> macroglobulinemia.</a:t>
            </a:r>
          </a:p>
          <a:p>
            <a:r>
              <a:rPr lang="en-GB" b="1"/>
              <a:t>Mato et al, Abstract #961 presented at ASH 2022.</a:t>
            </a:r>
          </a:p>
        </p:txBody>
      </p:sp>
      <p:sp>
        <p:nvSpPr>
          <p:cNvPr id="4" name="Titel 3">
            <a:extLst>
              <a:ext uri="{FF2B5EF4-FFF2-40B4-BE49-F238E27FC236}">
                <a16:creationId xmlns:a16="http://schemas.microsoft.com/office/drawing/2014/main" id="{3D3FB266-4C5E-FA43-81C6-4280133E0CEC}"/>
              </a:ext>
            </a:extLst>
          </p:cNvPr>
          <p:cNvSpPr>
            <a:spLocks noGrp="1"/>
          </p:cNvSpPr>
          <p:nvPr>
            <p:ph type="title"/>
          </p:nvPr>
        </p:nvSpPr>
        <p:spPr/>
        <p:txBody>
          <a:bodyPr/>
          <a:lstStyle/>
          <a:p>
            <a:r>
              <a:rPr lang="de-DE"/>
              <a:t>BRUIN </a:t>
            </a:r>
            <a:r>
              <a:rPr lang="de-DE" err="1"/>
              <a:t>study</a:t>
            </a:r>
            <a:r>
              <a:rPr lang="de-DE"/>
              <a:t> design</a:t>
            </a:r>
          </a:p>
        </p:txBody>
      </p:sp>
      <p:sp>
        <p:nvSpPr>
          <p:cNvPr id="10" name="Textplatzhalter 9">
            <a:extLst>
              <a:ext uri="{FF2B5EF4-FFF2-40B4-BE49-F238E27FC236}">
                <a16:creationId xmlns:a16="http://schemas.microsoft.com/office/drawing/2014/main" id="{3B42127E-7790-034C-81B6-4A79AC2B961E}"/>
              </a:ext>
            </a:extLst>
          </p:cNvPr>
          <p:cNvSpPr>
            <a:spLocks noGrp="1"/>
          </p:cNvSpPr>
          <p:nvPr>
            <p:ph type="body" sz="quarter" idx="12"/>
          </p:nvPr>
        </p:nvSpPr>
        <p:spPr/>
        <p:txBody>
          <a:bodyPr/>
          <a:lstStyle/>
          <a:p>
            <a:r>
              <a:rPr lang="de-DE"/>
              <a:t>A </a:t>
            </a:r>
            <a:r>
              <a:rPr lang="de-DE" err="1"/>
              <a:t>phase</a:t>
            </a:r>
            <a:r>
              <a:rPr lang="de-DE"/>
              <a:t> 1/2 dose </a:t>
            </a:r>
            <a:r>
              <a:rPr lang="de-DE" err="1"/>
              <a:t>escalation</a:t>
            </a:r>
            <a:r>
              <a:rPr lang="de-DE"/>
              <a:t> and </a:t>
            </a:r>
            <a:r>
              <a:rPr lang="de-DE" err="1"/>
              <a:t>expansion</a:t>
            </a:r>
            <a:r>
              <a:rPr lang="de-DE"/>
              <a:t> </a:t>
            </a:r>
            <a:r>
              <a:rPr lang="de-DE" err="1"/>
              <a:t>study</a:t>
            </a:r>
            <a:r>
              <a:rPr lang="de-DE"/>
              <a:t> </a:t>
            </a:r>
            <a:r>
              <a:rPr lang="de-DE" err="1"/>
              <a:t>of</a:t>
            </a:r>
            <a:r>
              <a:rPr lang="de-DE"/>
              <a:t> </a:t>
            </a:r>
            <a:r>
              <a:rPr lang="de-DE" err="1"/>
              <a:t>pirtobrutinib</a:t>
            </a:r>
            <a:r>
              <a:rPr lang="de-DE"/>
              <a:t> in R/R CLL/SLL </a:t>
            </a:r>
            <a:r>
              <a:rPr lang="de-DE" err="1"/>
              <a:t>patients</a:t>
            </a:r>
            <a:endParaRPr lang="de-DE"/>
          </a:p>
        </p:txBody>
      </p:sp>
      <p:sp>
        <p:nvSpPr>
          <p:cNvPr id="3" name="Freihandform 10">
            <a:extLst>
              <a:ext uri="{FF2B5EF4-FFF2-40B4-BE49-F238E27FC236}">
                <a16:creationId xmlns:a16="http://schemas.microsoft.com/office/drawing/2014/main" id="{07814B77-CB3D-0904-3CFB-D26E9A0E589D}"/>
              </a:ext>
            </a:extLst>
          </p:cNvPr>
          <p:cNvSpPr/>
          <p:nvPr/>
        </p:nvSpPr>
        <p:spPr>
          <a:xfrm>
            <a:off x="3019420" y="2896937"/>
            <a:ext cx="2249339" cy="1248872"/>
          </a:xfrm>
          <a:prstGeom prst="rect">
            <a:avLst/>
          </a:prstGeom>
          <a:solidFill>
            <a:schemeClr val="accent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400" b="1" err="1">
                <a:solidFill>
                  <a:schemeClr val="bg1"/>
                </a:solidFill>
                <a:latin typeface="+mj-lt"/>
                <a:cs typeface="Arial" panose="020B0604020202020204" pitchFamily="34" charset="0"/>
              </a:rPr>
              <a:t>Pirtobrutinib</a:t>
            </a:r>
            <a:endParaRPr lang="en-US" sz="1400" b="1">
              <a:solidFill>
                <a:schemeClr val="bg1"/>
              </a:solidFill>
              <a:latin typeface="+mj-lt"/>
              <a:cs typeface="Arial" panose="020B0604020202020204" pitchFamily="34" charset="0"/>
            </a:endParaRPr>
          </a:p>
          <a:p>
            <a:pPr lvl="0" algn="ctr" defTabSz="577850">
              <a:lnSpc>
                <a:spcPct val="90000"/>
              </a:lnSpc>
              <a:spcBef>
                <a:spcPct val="0"/>
              </a:spcBef>
              <a:spcAft>
                <a:spcPct val="35000"/>
              </a:spcAft>
            </a:pPr>
            <a:r>
              <a:rPr lang="en-US" sz="1400" kern="1200">
                <a:solidFill>
                  <a:schemeClr val="bg1"/>
                </a:solidFill>
                <a:latin typeface="+mj-lt"/>
                <a:cs typeface="Arial" panose="020B0604020202020204" pitchFamily="34" charset="0"/>
              </a:rPr>
              <a:t>Phase 1 25 to 300 mg QD</a:t>
            </a:r>
          </a:p>
          <a:p>
            <a:pPr lvl="0" algn="ctr" defTabSz="577850">
              <a:lnSpc>
                <a:spcPct val="90000"/>
              </a:lnSpc>
              <a:spcBef>
                <a:spcPct val="0"/>
              </a:spcBef>
              <a:spcAft>
                <a:spcPct val="35000"/>
              </a:spcAft>
            </a:pPr>
            <a:r>
              <a:rPr lang="en-US" sz="1400">
                <a:solidFill>
                  <a:schemeClr val="bg1"/>
                </a:solidFill>
                <a:latin typeface="+mj-lt"/>
                <a:cs typeface="Arial" panose="020B0604020202020204" pitchFamily="34" charset="0"/>
              </a:rPr>
              <a:t>Phase 2 200 mg QD</a:t>
            </a:r>
          </a:p>
          <a:p>
            <a:pPr lvl="0" algn="ctr" defTabSz="577850">
              <a:lnSpc>
                <a:spcPct val="90000"/>
              </a:lnSpc>
              <a:spcBef>
                <a:spcPct val="0"/>
              </a:spcBef>
              <a:spcAft>
                <a:spcPct val="35000"/>
              </a:spcAft>
            </a:pPr>
            <a:r>
              <a:rPr lang="en-US" sz="1400" kern="1200">
                <a:solidFill>
                  <a:schemeClr val="bg1"/>
                </a:solidFill>
                <a:latin typeface="+mj-lt"/>
                <a:cs typeface="Arial" panose="020B0604020202020204" pitchFamily="34" charset="0"/>
              </a:rPr>
              <a:t>N=773</a:t>
            </a:r>
          </a:p>
        </p:txBody>
      </p:sp>
      <p:grpSp>
        <p:nvGrpSpPr>
          <p:cNvPr id="9" name="Gruppieren 8">
            <a:extLst>
              <a:ext uri="{FF2B5EF4-FFF2-40B4-BE49-F238E27FC236}">
                <a16:creationId xmlns:a16="http://schemas.microsoft.com/office/drawing/2014/main" id="{95C7D496-FBA7-4DF6-FD8D-B9A5A0FCE62C}"/>
              </a:ext>
            </a:extLst>
          </p:cNvPr>
          <p:cNvGrpSpPr/>
          <p:nvPr/>
        </p:nvGrpSpPr>
        <p:grpSpPr>
          <a:xfrm>
            <a:off x="5793932" y="2269354"/>
            <a:ext cx="1645894" cy="2504038"/>
            <a:chOff x="5523727" y="2320154"/>
            <a:chExt cx="1645894" cy="2504038"/>
          </a:xfrm>
        </p:grpSpPr>
        <p:sp>
          <p:nvSpPr>
            <p:cNvPr id="5" name="TextBox 4">
              <a:extLst>
                <a:ext uri="{FF2B5EF4-FFF2-40B4-BE49-F238E27FC236}">
                  <a16:creationId xmlns:a16="http://schemas.microsoft.com/office/drawing/2014/main" id="{FA49AA24-0A97-E122-F76C-6FC6A1E9BFB0}"/>
                </a:ext>
              </a:extLst>
            </p:cNvPr>
            <p:cNvSpPr txBox="1"/>
            <p:nvPr/>
          </p:nvSpPr>
          <p:spPr>
            <a:xfrm>
              <a:off x="5523727" y="2320154"/>
              <a:ext cx="1645894" cy="637006"/>
            </a:xfrm>
            <a:prstGeom prst="rect">
              <a:avLst/>
            </a:prstGeom>
            <a:solidFill>
              <a:schemeClr val="accent5"/>
            </a:solidFill>
          </p:spPr>
          <p:txBody>
            <a:bodyPr wrap="square" anchor="ctr">
              <a:noAutofit/>
            </a:bodyPr>
            <a:lstStyle/>
            <a:p>
              <a:pPr algn="ctr"/>
              <a:r>
                <a:rPr lang="en-US" sz="1400">
                  <a:solidFill>
                    <a:schemeClr val="bg1"/>
                  </a:solidFill>
                </a:rPr>
                <a:t>CLL/SLL</a:t>
              </a:r>
            </a:p>
            <a:p>
              <a:pPr algn="ctr"/>
              <a:r>
                <a:rPr lang="en-US" sz="1400">
                  <a:solidFill>
                    <a:schemeClr val="bg1"/>
                  </a:solidFill>
                </a:rPr>
                <a:t>n=317</a:t>
              </a:r>
            </a:p>
          </p:txBody>
        </p:sp>
        <p:sp>
          <p:nvSpPr>
            <p:cNvPr id="7" name="TextBox 25">
              <a:extLst>
                <a:ext uri="{FF2B5EF4-FFF2-40B4-BE49-F238E27FC236}">
                  <a16:creationId xmlns:a16="http://schemas.microsoft.com/office/drawing/2014/main" id="{C6C3EF65-F8D3-0E0D-712A-E79EB7A84664}"/>
                </a:ext>
              </a:extLst>
            </p:cNvPr>
            <p:cNvSpPr txBox="1"/>
            <p:nvPr/>
          </p:nvSpPr>
          <p:spPr>
            <a:xfrm>
              <a:off x="5523727" y="3246360"/>
              <a:ext cx="1645894" cy="637006"/>
            </a:xfrm>
            <a:prstGeom prst="rect">
              <a:avLst/>
            </a:prstGeom>
            <a:solidFill>
              <a:schemeClr val="accent5"/>
            </a:solidFill>
          </p:spPr>
          <p:txBody>
            <a:bodyPr wrap="square" anchor="ctr">
              <a:noAutofit/>
            </a:bodyPr>
            <a:lstStyle/>
            <a:p>
              <a:pPr algn="ctr"/>
              <a:r>
                <a:rPr lang="en-US" sz="1400">
                  <a:solidFill>
                    <a:schemeClr val="bg1"/>
                  </a:solidFill>
                </a:rPr>
                <a:t>MCL</a:t>
              </a:r>
            </a:p>
            <a:p>
              <a:pPr algn="ctr"/>
              <a:r>
                <a:rPr lang="en-US" sz="1400">
                  <a:solidFill>
                    <a:schemeClr val="bg1"/>
                  </a:solidFill>
                </a:rPr>
                <a:t>n=166</a:t>
              </a:r>
            </a:p>
          </p:txBody>
        </p:sp>
        <p:sp>
          <p:nvSpPr>
            <p:cNvPr id="12" name="TextBox 25">
              <a:extLst>
                <a:ext uri="{FF2B5EF4-FFF2-40B4-BE49-F238E27FC236}">
                  <a16:creationId xmlns:a16="http://schemas.microsoft.com/office/drawing/2014/main" id="{89BB110E-1671-2AE9-2577-4656A5D822C3}"/>
                </a:ext>
              </a:extLst>
            </p:cNvPr>
            <p:cNvSpPr txBox="1"/>
            <p:nvPr/>
          </p:nvSpPr>
          <p:spPr>
            <a:xfrm>
              <a:off x="5523727" y="4187186"/>
              <a:ext cx="1645894" cy="637006"/>
            </a:xfrm>
            <a:prstGeom prst="rect">
              <a:avLst/>
            </a:prstGeom>
            <a:solidFill>
              <a:schemeClr val="accent5"/>
            </a:solidFill>
          </p:spPr>
          <p:txBody>
            <a:bodyPr wrap="square" anchor="ctr">
              <a:noAutofit/>
            </a:bodyPr>
            <a:lstStyle/>
            <a:p>
              <a:pPr algn="ctr"/>
              <a:r>
                <a:rPr lang="en-US" sz="1400" err="1">
                  <a:solidFill>
                    <a:schemeClr val="bg1"/>
                  </a:solidFill>
                </a:rPr>
                <a:t>Other</a:t>
              </a:r>
              <a:r>
                <a:rPr lang="en-US" sz="1400" baseline="30000" err="1">
                  <a:solidFill>
                    <a:schemeClr val="bg1"/>
                  </a:solidFill>
                </a:rPr>
                <a:t>c</a:t>
              </a:r>
              <a:endParaRPr lang="en-US" sz="1400" baseline="30000">
                <a:solidFill>
                  <a:schemeClr val="bg1"/>
                </a:solidFill>
              </a:endParaRPr>
            </a:p>
            <a:p>
              <a:pPr algn="ctr"/>
              <a:r>
                <a:rPr lang="en-US" sz="1400">
                  <a:solidFill>
                    <a:schemeClr val="bg1"/>
                  </a:solidFill>
                </a:rPr>
                <a:t>n=290</a:t>
              </a:r>
            </a:p>
          </p:txBody>
        </p:sp>
      </p:grpSp>
      <p:sp>
        <p:nvSpPr>
          <p:cNvPr id="14" name="TextBox 13">
            <a:extLst>
              <a:ext uri="{FF2B5EF4-FFF2-40B4-BE49-F238E27FC236}">
                <a16:creationId xmlns:a16="http://schemas.microsoft.com/office/drawing/2014/main" id="{D2C70343-0FCB-F13C-3F9B-E2E48F81F14A}"/>
              </a:ext>
            </a:extLst>
          </p:cNvPr>
          <p:cNvSpPr txBox="1"/>
          <p:nvPr/>
        </p:nvSpPr>
        <p:spPr>
          <a:xfrm>
            <a:off x="5410851" y="1899331"/>
            <a:ext cx="2412056" cy="307777"/>
          </a:xfrm>
          <a:prstGeom prst="rect">
            <a:avLst/>
          </a:prstGeom>
          <a:noFill/>
        </p:spPr>
        <p:txBody>
          <a:bodyPr wrap="square" rtlCol="0">
            <a:spAutoFit/>
          </a:bodyPr>
          <a:lstStyle/>
          <a:p>
            <a:pPr algn="ctr"/>
            <a:r>
              <a:rPr lang="en-US" sz="1400" b="1"/>
              <a:t>Safety population</a:t>
            </a:r>
          </a:p>
        </p:txBody>
      </p:sp>
      <p:sp>
        <p:nvSpPr>
          <p:cNvPr id="16" name="TextBox 15">
            <a:extLst>
              <a:ext uri="{FF2B5EF4-FFF2-40B4-BE49-F238E27FC236}">
                <a16:creationId xmlns:a16="http://schemas.microsoft.com/office/drawing/2014/main" id="{DE3572B7-9508-D13D-80BF-6B37B5436DAE}"/>
              </a:ext>
            </a:extLst>
          </p:cNvPr>
          <p:cNvSpPr txBox="1"/>
          <p:nvPr/>
        </p:nvSpPr>
        <p:spPr>
          <a:xfrm>
            <a:off x="9654663" y="1899331"/>
            <a:ext cx="2412056" cy="307777"/>
          </a:xfrm>
          <a:prstGeom prst="rect">
            <a:avLst/>
          </a:prstGeom>
          <a:noFill/>
        </p:spPr>
        <p:txBody>
          <a:bodyPr wrap="square" rtlCol="0">
            <a:spAutoFit/>
          </a:bodyPr>
          <a:lstStyle/>
          <a:p>
            <a:pPr algn="ctr"/>
            <a:r>
              <a:rPr lang="en-US" sz="1400" b="1"/>
              <a:t>Efficacy population</a:t>
            </a:r>
          </a:p>
        </p:txBody>
      </p:sp>
      <p:sp>
        <p:nvSpPr>
          <p:cNvPr id="22" name="Rechteck 11">
            <a:extLst>
              <a:ext uri="{FF2B5EF4-FFF2-40B4-BE49-F238E27FC236}">
                <a16:creationId xmlns:a16="http://schemas.microsoft.com/office/drawing/2014/main" id="{6F8DC966-3EDE-B08D-33CC-024B86D6904B}"/>
              </a:ext>
            </a:extLst>
          </p:cNvPr>
          <p:cNvSpPr/>
          <p:nvPr/>
        </p:nvSpPr>
        <p:spPr>
          <a:xfrm>
            <a:off x="416533" y="4454889"/>
            <a:ext cx="4852226" cy="12248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400" b="1">
                <a:solidFill>
                  <a:schemeClr val="tx1"/>
                </a:solidFill>
              </a:rPr>
              <a:t>Key endpoints</a:t>
            </a:r>
          </a:p>
          <a:p>
            <a:pPr marL="182563" indent="-182563">
              <a:buClr>
                <a:schemeClr val="accent2"/>
              </a:buClr>
              <a:buFont typeface="Arial" panose="020B0604020202020204" pitchFamily="34" charset="0"/>
              <a:buChar char="•"/>
            </a:pPr>
            <a:r>
              <a:rPr lang="en-US" sz="1400">
                <a:solidFill>
                  <a:schemeClr val="tx1"/>
                </a:solidFill>
              </a:rPr>
              <a:t>Safety/tolerability</a:t>
            </a:r>
          </a:p>
          <a:p>
            <a:pPr marL="182563" indent="-182563">
              <a:buClr>
                <a:schemeClr val="accent2"/>
              </a:buClr>
              <a:buFont typeface="Arial" panose="020B0604020202020204" pitchFamily="34" charset="0"/>
              <a:buChar char="•"/>
            </a:pPr>
            <a:r>
              <a:rPr lang="en-US" sz="1400">
                <a:solidFill>
                  <a:schemeClr val="tx1"/>
                </a:solidFill>
              </a:rPr>
              <a:t>Determine MTD and RP2D</a:t>
            </a:r>
          </a:p>
          <a:p>
            <a:pPr marL="182563" indent="-182563">
              <a:buClr>
                <a:schemeClr val="accent2"/>
              </a:buClr>
              <a:buFont typeface="Arial" panose="020B0604020202020204" pitchFamily="34" charset="0"/>
              <a:buChar char="•"/>
            </a:pPr>
            <a:r>
              <a:rPr lang="en-US" sz="1400">
                <a:solidFill>
                  <a:schemeClr val="tx1"/>
                </a:solidFill>
              </a:rPr>
              <a:t>Pharmacokinetics</a:t>
            </a:r>
          </a:p>
          <a:p>
            <a:pPr marL="182563" indent="-182563">
              <a:buClr>
                <a:schemeClr val="accent2"/>
              </a:buClr>
              <a:buFont typeface="Arial" panose="020B0604020202020204" pitchFamily="34" charset="0"/>
              <a:buChar char="•"/>
            </a:pPr>
            <a:r>
              <a:rPr lang="en-US" sz="1400">
                <a:solidFill>
                  <a:schemeClr val="tx1"/>
                </a:solidFill>
              </a:rPr>
              <a:t>Efficacy according to ORR and </a:t>
            </a:r>
            <a:r>
              <a:rPr lang="en-US" sz="1400" err="1">
                <a:solidFill>
                  <a:schemeClr val="tx1"/>
                </a:solidFill>
              </a:rPr>
              <a:t>DoR</a:t>
            </a:r>
            <a:r>
              <a:rPr lang="en-US" sz="1400">
                <a:solidFill>
                  <a:schemeClr val="tx1"/>
                </a:solidFill>
              </a:rPr>
              <a:t> as assessed by IRC</a:t>
            </a:r>
          </a:p>
        </p:txBody>
      </p:sp>
      <p:cxnSp>
        <p:nvCxnSpPr>
          <p:cNvPr id="27" name="Straight Arrow Connector 26">
            <a:extLst>
              <a:ext uri="{FF2B5EF4-FFF2-40B4-BE49-F238E27FC236}">
                <a16:creationId xmlns:a16="http://schemas.microsoft.com/office/drawing/2014/main" id="{B7AF679A-DBD3-9051-6B11-BD30B065F488}"/>
              </a:ext>
            </a:extLst>
          </p:cNvPr>
          <p:cNvCxnSpPr>
            <a:cxnSpLocks/>
            <a:stCxn id="6" idx="3"/>
            <a:endCxn id="3" idx="1"/>
          </p:cNvCxnSpPr>
          <p:nvPr/>
        </p:nvCxnSpPr>
        <p:spPr>
          <a:xfrm flipV="1">
            <a:off x="2543407" y="3521373"/>
            <a:ext cx="476013" cy="1"/>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Elbow Connector 57">
            <a:extLst>
              <a:ext uri="{FF2B5EF4-FFF2-40B4-BE49-F238E27FC236}">
                <a16:creationId xmlns:a16="http://schemas.microsoft.com/office/drawing/2014/main" id="{0BFC0CC1-9254-88BC-A4A7-EB56BECF3C20}"/>
              </a:ext>
            </a:extLst>
          </p:cNvPr>
          <p:cNvCxnSpPr>
            <a:cxnSpLocks/>
            <a:stCxn id="3" idx="3"/>
          </p:cNvCxnSpPr>
          <p:nvPr/>
        </p:nvCxnSpPr>
        <p:spPr>
          <a:xfrm>
            <a:off x="5268759" y="3521373"/>
            <a:ext cx="525173" cy="933516"/>
          </a:xfrm>
          <a:prstGeom prst="bentConnector3">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Elbow Connector 67">
            <a:extLst>
              <a:ext uri="{FF2B5EF4-FFF2-40B4-BE49-F238E27FC236}">
                <a16:creationId xmlns:a16="http://schemas.microsoft.com/office/drawing/2014/main" id="{8EF4A414-0FD7-0847-09B3-E85E32B0AC5F}"/>
              </a:ext>
            </a:extLst>
          </p:cNvPr>
          <p:cNvCxnSpPr>
            <a:cxnSpLocks/>
            <a:stCxn id="3" idx="3"/>
          </p:cNvCxnSpPr>
          <p:nvPr/>
        </p:nvCxnSpPr>
        <p:spPr>
          <a:xfrm flipV="1">
            <a:off x="5268759" y="2587857"/>
            <a:ext cx="525173" cy="933516"/>
          </a:xfrm>
          <a:prstGeom prst="bentConnector3">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1" name="Gruppieren 10">
            <a:extLst>
              <a:ext uri="{FF2B5EF4-FFF2-40B4-BE49-F238E27FC236}">
                <a16:creationId xmlns:a16="http://schemas.microsoft.com/office/drawing/2014/main" id="{697C05AE-4DA1-F563-4F70-D666C386DFDC}"/>
              </a:ext>
            </a:extLst>
          </p:cNvPr>
          <p:cNvGrpSpPr/>
          <p:nvPr/>
        </p:nvGrpSpPr>
        <p:grpSpPr>
          <a:xfrm>
            <a:off x="7915839" y="2269354"/>
            <a:ext cx="1645894" cy="1382698"/>
            <a:chOff x="7663056" y="2322101"/>
            <a:chExt cx="1645894" cy="1382698"/>
          </a:xfrm>
        </p:grpSpPr>
        <p:sp>
          <p:nvSpPr>
            <p:cNvPr id="30" name="TextBox 29">
              <a:extLst>
                <a:ext uri="{FF2B5EF4-FFF2-40B4-BE49-F238E27FC236}">
                  <a16:creationId xmlns:a16="http://schemas.microsoft.com/office/drawing/2014/main" id="{61AFE026-4441-0363-E963-9772E132BD01}"/>
                </a:ext>
              </a:extLst>
            </p:cNvPr>
            <p:cNvSpPr txBox="1"/>
            <p:nvPr/>
          </p:nvSpPr>
          <p:spPr>
            <a:xfrm>
              <a:off x="7663056" y="2322101"/>
              <a:ext cx="1645894" cy="637006"/>
            </a:xfrm>
            <a:prstGeom prst="rect">
              <a:avLst/>
            </a:prstGeom>
            <a:solidFill>
              <a:schemeClr val="accent5"/>
            </a:solidFill>
          </p:spPr>
          <p:txBody>
            <a:bodyPr wrap="square" anchor="ctr">
              <a:noAutofit/>
            </a:bodyPr>
            <a:lstStyle/>
            <a:p>
              <a:pPr algn="ctr"/>
              <a:r>
                <a:rPr lang="en-US" sz="1400">
                  <a:solidFill>
                    <a:schemeClr val="bg1"/>
                  </a:solidFill>
                </a:rPr>
                <a:t>Prior BTKi</a:t>
              </a:r>
            </a:p>
            <a:p>
              <a:pPr algn="ctr"/>
              <a:r>
                <a:rPr lang="en-US" sz="1400">
                  <a:solidFill>
                    <a:schemeClr val="bg1"/>
                  </a:solidFill>
                </a:rPr>
                <a:t>n=282</a:t>
              </a:r>
            </a:p>
          </p:txBody>
        </p:sp>
        <p:sp>
          <p:nvSpPr>
            <p:cNvPr id="31" name="TextBox 30">
              <a:extLst>
                <a:ext uri="{FF2B5EF4-FFF2-40B4-BE49-F238E27FC236}">
                  <a16:creationId xmlns:a16="http://schemas.microsoft.com/office/drawing/2014/main" id="{7529741E-F27A-976A-D2F8-5EE15F58756F}"/>
                </a:ext>
              </a:extLst>
            </p:cNvPr>
            <p:cNvSpPr txBox="1"/>
            <p:nvPr/>
          </p:nvSpPr>
          <p:spPr>
            <a:xfrm>
              <a:off x="7663056" y="3067793"/>
              <a:ext cx="1645894" cy="637006"/>
            </a:xfrm>
            <a:prstGeom prst="rect">
              <a:avLst/>
            </a:prstGeom>
            <a:solidFill>
              <a:schemeClr val="accent5"/>
            </a:solidFill>
          </p:spPr>
          <p:txBody>
            <a:bodyPr wrap="square" anchor="ctr">
              <a:noAutofit/>
            </a:bodyPr>
            <a:lstStyle/>
            <a:p>
              <a:pPr algn="ctr"/>
              <a:r>
                <a:rPr lang="en-US" sz="1400">
                  <a:solidFill>
                    <a:schemeClr val="bg1"/>
                  </a:solidFill>
                </a:rPr>
                <a:t>BTKi naïve</a:t>
              </a:r>
            </a:p>
            <a:p>
              <a:pPr algn="ctr"/>
              <a:r>
                <a:rPr lang="en-US" sz="1400">
                  <a:solidFill>
                    <a:schemeClr val="bg1"/>
                  </a:solidFill>
                </a:rPr>
                <a:t>n=35</a:t>
              </a:r>
            </a:p>
          </p:txBody>
        </p:sp>
      </p:grpSp>
      <p:cxnSp>
        <p:nvCxnSpPr>
          <p:cNvPr id="33" name="Elbow Connector 32">
            <a:extLst>
              <a:ext uri="{FF2B5EF4-FFF2-40B4-BE49-F238E27FC236}">
                <a16:creationId xmlns:a16="http://schemas.microsoft.com/office/drawing/2014/main" id="{7D06D1D2-5125-26B8-9C0F-5EB82A158090}"/>
              </a:ext>
            </a:extLst>
          </p:cNvPr>
          <p:cNvCxnSpPr>
            <a:cxnSpLocks/>
          </p:cNvCxnSpPr>
          <p:nvPr/>
        </p:nvCxnSpPr>
        <p:spPr>
          <a:xfrm>
            <a:off x="7439826" y="2587857"/>
            <a:ext cx="476013" cy="745692"/>
          </a:xfrm>
          <a:prstGeom prst="bentConnector3">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1484A065-3CDB-5488-CADD-870E58248EAA}"/>
              </a:ext>
            </a:extLst>
          </p:cNvPr>
          <p:cNvSpPr txBox="1"/>
          <p:nvPr/>
        </p:nvSpPr>
        <p:spPr>
          <a:xfrm>
            <a:off x="10037744" y="2269354"/>
            <a:ext cx="1645894" cy="637006"/>
          </a:xfrm>
          <a:prstGeom prst="rect">
            <a:avLst/>
          </a:prstGeom>
          <a:solidFill>
            <a:schemeClr val="accent4"/>
          </a:solidFill>
        </p:spPr>
        <p:txBody>
          <a:bodyPr wrap="square" anchor="ctr">
            <a:noAutofit/>
          </a:bodyPr>
          <a:lstStyle/>
          <a:p>
            <a:pPr algn="ctr"/>
            <a:r>
              <a:rPr lang="en-US" sz="1400">
                <a:solidFill>
                  <a:schemeClr val="bg1"/>
                </a:solidFill>
              </a:rPr>
              <a:t>Prior </a:t>
            </a:r>
            <a:r>
              <a:rPr lang="en-US" sz="1400" err="1">
                <a:solidFill>
                  <a:schemeClr val="bg1"/>
                </a:solidFill>
              </a:rPr>
              <a:t>BTKi</a:t>
            </a:r>
            <a:r>
              <a:rPr lang="en-US" sz="1400" baseline="30000" err="1">
                <a:solidFill>
                  <a:schemeClr val="bg1"/>
                </a:solidFill>
              </a:rPr>
              <a:t>a</a:t>
            </a:r>
            <a:endParaRPr lang="en-US" sz="1400" baseline="30000">
              <a:solidFill>
                <a:schemeClr val="bg1"/>
              </a:solidFill>
            </a:endParaRPr>
          </a:p>
          <a:p>
            <a:pPr algn="ctr"/>
            <a:r>
              <a:rPr lang="en-US" sz="1400">
                <a:solidFill>
                  <a:schemeClr val="bg1"/>
                </a:solidFill>
              </a:rPr>
              <a:t>n=247</a:t>
            </a:r>
          </a:p>
        </p:txBody>
      </p:sp>
      <p:cxnSp>
        <p:nvCxnSpPr>
          <p:cNvPr id="47" name="Straight Arrow Connector 46">
            <a:extLst>
              <a:ext uri="{FF2B5EF4-FFF2-40B4-BE49-F238E27FC236}">
                <a16:creationId xmlns:a16="http://schemas.microsoft.com/office/drawing/2014/main" id="{BE505563-55B4-FA2E-9C0F-BC8A3B2C3172}"/>
              </a:ext>
            </a:extLst>
          </p:cNvPr>
          <p:cNvCxnSpPr>
            <a:cxnSpLocks/>
            <a:endCxn id="41" idx="1"/>
          </p:cNvCxnSpPr>
          <p:nvPr/>
        </p:nvCxnSpPr>
        <p:spPr>
          <a:xfrm>
            <a:off x="9561733" y="2587857"/>
            <a:ext cx="476011"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E3368D5F-787B-AF0F-FA53-EAB140D22068}"/>
              </a:ext>
            </a:extLst>
          </p:cNvPr>
          <p:cNvSpPr txBox="1"/>
          <p:nvPr/>
        </p:nvSpPr>
        <p:spPr>
          <a:xfrm>
            <a:off x="8976792" y="4136386"/>
            <a:ext cx="1645894" cy="637006"/>
          </a:xfrm>
          <a:prstGeom prst="rect">
            <a:avLst/>
          </a:prstGeom>
          <a:solidFill>
            <a:schemeClr val="accent5"/>
          </a:solidFill>
        </p:spPr>
        <p:txBody>
          <a:bodyPr wrap="square" anchor="ctr">
            <a:noAutofit/>
          </a:bodyPr>
          <a:lstStyle/>
          <a:p>
            <a:pPr algn="ctr"/>
            <a:r>
              <a:rPr lang="en-US" sz="1400">
                <a:solidFill>
                  <a:schemeClr val="bg1"/>
                </a:solidFill>
              </a:rPr>
              <a:t>Supplemental </a:t>
            </a:r>
            <a:r>
              <a:rPr lang="en-US" sz="1400" err="1">
                <a:solidFill>
                  <a:schemeClr val="bg1"/>
                </a:solidFill>
              </a:rPr>
              <a:t>cohort</a:t>
            </a:r>
            <a:r>
              <a:rPr lang="en-US" sz="1400" baseline="30000" err="1">
                <a:solidFill>
                  <a:schemeClr val="bg1"/>
                </a:solidFill>
              </a:rPr>
              <a:t>b</a:t>
            </a:r>
            <a:endParaRPr lang="en-US" sz="1400" baseline="30000">
              <a:solidFill>
                <a:schemeClr val="bg1"/>
              </a:solidFill>
            </a:endParaRPr>
          </a:p>
          <a:p>
            <a:pPr algn="ctr"/>
            <a:r>
              <a:rPr lang="en-US" sz="1400">
                <a:solidFill>
                  <a:schemeClr val="bg1"/>
                </a:solidFill>
              </a:rPr>
              <a:t>n=35</a:t>
            </a:r>
          </a:p>
        </p:txBody>
      </p:sp>
      <p:cxnSp>
        <p:nvCxnSpPr>
          <p:cNvPr id="53" name="Straight Arrow Connector 52">
            <a:extLst>
              <a:ext uri="{FF2B5EF4-FFF2-40B4-BE49-F238E27FC236}">
                <a16:creationId xmlns:a16="http://schemas.microsoft.com/office/drawing/2014/main" id="{41719545-BFF2-8FD9-1494-4FAB6A1B8369}"/>
              </a:ext>
            </a:extLst>
          </p:cNvPr>
          <p:cNvCxnSpPr>
            <a:cxnSpLocks/>
            <a:endCxn id="49" idx="0"/>
          </p:cNvCxnSpPr>
          <p:nvPr/>
        </p:nvCxnSpPr>
        <p:spPr>
          <a:xfrm>
            <a:off x="9799739" y="2587857"/>
            <a:ext cx="0" cy="1548529"/>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F76FA8F2-A6A7-985E-2D3E-A38A342DAA25}"/>
              </a:ext>
            </a:extLst>
          </p:cNvPr>
          <p:cNvCxnSpPr>
            <a:cxnSpLocks/>
          </p:cNvCxnSpPr>
          <p:nvPr/>
        </p:nvCxnSpPr>
        <p:spPr>
          <a:xfrm>
            <a:off x="7439826" y="2587857"/>
            <a:ext cx="47601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22">
            <a:extLst>
              <a:ext uri="{FF2B5EF4-FFF2-40B4-BE49-F238E27FC236}">
                <a16:creationId xmlns:a16="http://schemas.microsoft.com/office/drawing/2014/main" id="{2425D4DF-85DD-6753-E621-19F9E75771CC}"/>
              </a:ext>
            </a:extLst>
          </p:cNvPr>
          <p:cNvCxnSpPr>
            <a:cxnSpLocks/>
            <a:stCxn id="3" idx="3"/>
          </p:cNvCxnSpPr>
          <p:nvPr/>
        </p:nvCxnSpPr>
        <p:spPr>
          <a:xfrm flipV="1">
            <a:off x="5268759" y="3514063"/>
            <a:ext cx="525173" cy="73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30382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DADF5E-0A55-BAB4-F23A-70DAF9024121}"/>
              </a:ext>
            </a:extLst>
          </p:cNvPr>
          <p:cNvSpPr>
            <a:spLocks noGrp="1"/>
          </p:cNvSpPr>
          <p:nvPr>
            <p:ph type="title"/>
          </p:nvPr>
        </p:nvSpPr>
        <p:spPr/>
        <p:txBody>
          <a:bodyPr/>
          <a:lstStyle/>
          <a:p>
            <a:r>
              <a:rPr lang="en-US"/>
              <a:t>Efficacy in prior BTKi patients</a:t>
            </a:r>
          </a:p>
        </p:txBody>
      </p:sp>
      <p:sp>
        <p:nvSpPr>
          <p:cNvPr id="4" name="Footer Placeholder 3">
            <a:extLst>
              <a:ext uri="{FF2B5EF4-FFF2-40B4-BE49-F238E27FC236}">
                <a16:creationId xmlns:a16="http://schemas.microsoft.com/office/drawing/2014/main" id="{D0A12A10-37BB-0D4A-2F71-032ECACB06A9}"/>
              </a:ext>
            </a:extLst>
          </p:cNvPr>
          <p:cNvSpPr>
            <a:spLocks noGrp="1"/>
          </p:cNvSpPr>
          <p:nvPr>
            <p:ph type="ftr" sz="quarter" idx="13"/>
          </p:nvPr>
        </p:nvSpPr>
        <p:spPr>
          <a:xfrm>
            <a:off x="407989" y="5879939"/>
            <a:ext cx="8532812" cy="789149"/>
          </a:xfrm>
        </p:spPr>
        <p:txBody>
          <a:bodyPr/>
          <a:lstStyle/>
          <a:p>
            <a:r>
              <a:rPr lang="en-GB"/>
              <a:t>Data </a:t>
            </a:r>
            <a:r>
              <a:rPr lang="en-GB" err="1"/>
              <a:t>cutoff</a:t>
            </a:r>
            <a:r>
              <a:rPr lang="en-GB"/>
              <a:t>: 29 July 2022. Data for 24 patients are not shown in the waterfall plot due to no measurable target lesions identified by CT at baseline, discontinuation prior to first response assessment, or lack of adequate imaging in follow-up. </a:t>
            </a:r>
            <a:r>
              <a:rPr lang="en-GB" baseline="30000" err="1"/>
              <a:t>a</a:t>
            </a:r>
            <a:r>
              <a:rPr lang="en-GB" err="1"/>
              <a:t>ORR</a:t>
            </a:r>
            <a:r>
              <a:rPr lang="en-GB"/>
              <a:t> includes patients with a best response of CR, PR, and PR-L. Response status according to independent review committee assessment.</a:t>
            </a:r>
          </a:p>
          <a:p>
            <a:r>
              <a:rPr lang="en-GB" b="1"/>
              <a:t>BCL2, </a:t>
            </a:r>
            <a:r>
              <a:rPr lang="en-GB"/>
              <a:t>B-cell lymphoma 2; </a:t>
            </a:r>
            <a:r>
              <a:rPr lang="en-GB" b="1"/>
              <a:t>BTKi, </a:t>
            </a:r>
            <a:r>
              <a:rPr lang="en-GB"/>
              <a:t>Bruton's tyrosine kinase inhibitor; </a:t>
            </a:r>
            <a:r>
              <a:rPr lang="en-GB" b="1"/>
              <a:t>CI,</a:t>
            </a:r>
            <a:r>
              <a:rPr lang="en-GB"/>
              <a:t> confidence interval; </a:t>
            </a:r>
            <a:r>
              <a:rPr lang="en-GB" b="1"/>
              <a:t>CLL, </a:t>
            </a:r>
            <a:r>
              <a:rPr lang="en-GB"/>
              <a:t>chronic lymphocytic </a:t>
            </a:r>
            <a:r>
              <a:rPr lang="en-GB" err="1"/>
              <a:t>leukemia</a:t>
            </a:r>
            <a:r>
              <a:rPr lang="en-GB"/>
              <a:t>; </a:t>
            </a:r>
            <a:r>
              <a:rPr lang="en-GB" b="1"/>
              <a:t>CR,</a:t>
            </a:r>
            <a:r>
              <a:rPr lang="en-GB"/>
              <a:t> complete response; </a:t>
            </a:r>
            <a:r>
              <a:rPr lang="en-GB" b="1"/>
              <a:t>CT, </a:t>
            </a:r>
            <a:r>
              <a:rPr lang="en-GB"/>
              <a:t>computed tomography; </a:t>
            </a:r>
            <a:r>
              <a:rPr lang="en-GB" b="1"/>
              <a:t>ORR, </a:t>
            </a:r>
            <a:r>
              <a:rPr lang="en-GB"/>
              <a:t>overall response rate; </a:t>
            </a:r>
            <a:r>
              <a:rPr lang="en-GB" b="1"/>
              <a:t>PR, </a:t>
            </a:r>
            <a:r>
              <a:rPr lang="en-GB"/>
              <a:t>partial response; </a:t>
            </a:r>
            <a:r>
              <a:rPr lang="en-GB" b="1"/>
              <a:t>PR-L, </a:t>
            </a:r>
            <a:r>
              <a:rPr lang="en-GB"/>
              <a:t>partial response with lymphocytosis; </a:t>
            </a:r>
            <a:r>
              <a:rPr lang="en-GB" b="1"/>
              <a:t>SD, </a:t>
            </a:r>
            <a:r>
              <a:rPr lang="en-GB"/>
              <a:t>stable disease; </a:t>
            </a:r>
            <a:r>
              <a:rPr lang="en-GB" b="1"/>
              <a:t>SLL,</a:t>
            </a:r>
            <a:r>
              <a:rPr lang="en-GB"/>
              <a:t> small lymphocytic lymphoma.</a:t>
            </a:r>
          </a:p>
          <a:p>
            <a:r>
              <a:rPr lang="en-GB" b="1"/>
              <a:t>Mato et al, Abstract #961 presented at ASH 2022.</a:t>
            </a:r>
          </a:p>
        </p:txBody>
      </p:sp>
      <p:graphicFrame>
        <p:nvGraphicFramePr>
          <p:cNvPr id="6" name="Table 6">
            <a:extLst>
              <a:ext uri="{FF2B5EF4-FFF2-40B4-BE49-F238E27FC236}">
                <a16:creationId xmlns:a16="http://schemas.microsoft.com/office/drawing/2014/main" id="{1D260B7C-6712-0735-D5FA-AB5C3D148EEC}"/>
              </a:ext>
            </a:extLst>
          </p:cNvPr>
          <p:cNvGraphicFramePr>
            <a:graphicFrameLocks noGrp="1"/>
          </p:cNvGraphicFramePr>
          <p:nvPr>
            <p:extLst>
              <p:ext uri="{D42A27DB-BD31-4B8C-83A1-F6EECF244321}">
                <p14:modId xmlns:p14="http://schemas.microsoft.com/office/powerpoint/2010/main" val="2140523972"/>
              </p:ext>
            </p:extLst>
          </p:nvPr>
        </p:nvGraphicFramePr>
        <p:xfrm>
          <a:off x="6154018" y="1668021"/>
          <a:ext cx="5632498" cy="1845120"/>
        </p:xfrm>
        <a:graphic>
          <a:graphicData uri="http://schemas.openxmlformats.org/drawingml/2006/table">
            <a:tbl>
              <a:tblPr firstRow="1" bandRow="1">
                <a:tableStyleId>{5C22544A-7EE6-4342-B048-85BDC9FD1C3A}</a:tableStyleId>
              </a:tblPr>
              <a:tblGrid>
                <a:gridCol w="2861329">
                  <a:extLst>
                    <a:ext uri="{9D8B030D-6E8A-4147-A177-3AD203B41FA5}">
                      <a16:colId xmlns:a16="http://schemas.microsoft.com/office/drawing/2014/main" val="1462673246"/>
                    </a:ext>
                  </a:extLst>
                </a:gridCol>
                <a:gridCol w="1367353">
                  <a:extLst>
                    <a:ext uri="{9D8B030D-6E8A-4147-A177-3AD203B41FA5}">
                      <a16:colId xmlns:a16="http://schemas.microsoft.com/office/drawing/2014/main" val="2043743323"/>
                    </a:ext>
                  </a:extLst>
                </a:gridCol>
                <a:gridCol w="1403816">
                  <a:extLst>
                    <a:ext uri="{9D8B030D-6E8A-4147-A177-3AD203B41FA5}">
                      <a16:colId xmlns:a16="http://schemas.microsoft.com/office/drawing/2014/main" val="3019303564"/>
                    </a:ext>
                  </a:extLst>
                </a:gridCol>
              </a:tblGrid>
              <a:tr h="402841">
                <a:tc>
                  <a:txBody>
                    <a:bodyPr/>
                    <a:lstStyle/>
                    <a:p>
                      <a:r>
                        <a:rPr lang="en-US" sz="1100"/>
                        <a:t>Response evaluable</a:t>
                      </a:r>
                    </a:p>
                    <a:p>
                      <a:r>
                        <a:rPr lang="en-US" sz="1100"/>
                        <a:t>CLL/SLL patients</a:t>
                      </a:r>
                    </a:p>
                  </a:txBody>
                  <a:tcPr marL="36000" marR="36000" marT="36000" marB="36000"/>
                </a:tc>
                <a:tc>
                  <a:txBody>
                    <a:bodyPr/>
                    <a:lstStyle/>
                    <a:p>
                      <a:pPr algn="ctr"/>
                      <a:r>
                        <a:rPr lang="en-US" sz="1100"/>
                        <a:t>Prior BTKi</a:t>
                      </a:r>
                    </a:p>
                    <a:p>
                      <a:pPr algn="ctr"/>
                      <a:r>
                        <a:rPr lang="en-US" sz="1100"/>
                        <a:t>n=247</a:t>
                      </a:r>
                    </a:p>
                  </a:txBody>
                  <a:tcPr marL="36000" marR="36000" marT="36000" marB="36000">
                    <a:solidFill>
                      <a:schemeClr val="accent1"/>
                    </a:solidFill>
                  </a:tcPr>
                </a:tc>
                <a:tc>
                  <a:txBody>
                    <a:bodyPr/>
                    <a:lstStyle/>
                    <a:p>
                      <a:pPr algn="ctr"/>
                      <a:r>
                        <a:rPr lang="en-US" sz="1100"/>
                        <a:t>Prior BTKi + BCL2i</a:t>
                      </a:r>
                    </a:p>
                    <a:p>
                      <a:pPr algn="ctr"/>
                      <a:r>
                        <a:rPr lang="en-US" sz="1100"/>
                        <a:t>n=100</a:t>
                      </a:r>
                    </a:p>
                  </a:txBody>
                  <a:tcPr marL="36000" marR="36000" marT="36000" marB="36000">
                    <a:solidFill>
                      <a:schemeClr val="accent2"/>
                    </a:solidFill>
                  </a:tcPr>
                </a:tc>
                <a:extLst>
                  <a:ext uri="{0D108BD9-81ED-4DB2-BD59-A6C34878D82A}">
                    <a16:rowId xmlns:a16="http://schemas.microsoft.com/office/drawing/2014/main" val="520401667"/>
                  </a:ext>
                </a:extLst>
              </a:tr>
              <a:tr h="231098">
                <a:tc>
                  <a:txBody>
                    <a:bodyPr/>
                    <a:lstStyle/>
                    <a:p>
                      <a:r>
                        <a:rPr lang="en-US" sz="1100" b="1"/>
                        <a:t>Overall response rate, %  (95% CI)</a:t>
                      </a:r>
                      <a:r>
                        <a:rPr lang="en-US" sz="1100" b="1" baseline="30000"/>
                        <a:t>a</a:t>
                      </a:r>
                    </a:p>
                  </a:txBody>
                  <a:tcPr marL="36000" marR="36000" marT="36000" marB="36000"/>
                </a:tc>
                <a:tc>
                  <a:txBody>
                    <a:bodyPr/>
                    <a:lstStyle/>
                    <a:p>
                      <a:pPr algn="ctr"/>
                      <a:r>
                        <a:rPr lang="en-US" sz="1100"/>
                        <a:t>82.2 (76.8-86.7)</a:t>
                      </a:r>
                    </a:p>
                  </a:txBody>
                  <a:tcPr marL="36000" marR="36000" marT="36000" marB="36000"/>
                </a:tc>
                <a:tc>
                  <a:txBody>
                    <a:bodyPr/>
                    <a:lstStyle/>
                    <a:p>
                      <a:pPr algn="ctr"/>
                      <a:r>
                        <a:rPr lang="en-US" sz="1100"/>
                        <a:t>79.0 (69.7-86.5)</a:t>
                      </a:r>
                    </a:p>
                  </a:txBody>
                  <a:tcPr marL="36000" marR="36000" marT="36000" marB="36000"/>
                </a:tc>
                <a:extLst>
                  <a:ext uri="{0D108BD9-81ED-4DB2-BD59-A6C34878D82A}">
                    <a16:rowId xmlns:a16="http://schemas.microsoft.com/office/drawing/2014/main" val="4006892792"/>
                  </a:ext>
                </a:extLst>
              </a:tr>
              <a:tr h="231098">
                <a:tc>
                  <a:txBody>
                    <a:bodyPr/>
                    <a:lstStyle/>
                    <a:p>
                      <a:r>
                        <a:rPr lang="en-US" sz="1100" b="1"/>
                        <a:t>Best response</a:t>
                      </a:r>
                    </a:p>
                  </a:txBody>
                  <a:tcPr marL="36000" marR="36000" marT="36000" marB="36000"/>
                </a:tc>
                <a:tc>
                  <a:txBody>
                    <a:bodyPr/>
                    <a:lstStyle/>
                    <a:p>
                      <a:pPr algn="ctr"/>
                      <a:endParaRPr lang="en-US" sz="1100"/>
                    </a:p>
                  </a:txBody>
                  <a:tcPr marL="36000" marR="36000" marT="36000" marB="36000"/>
                </a:tc>
                <a:tc>
                  <a:txBody>
                    <a:bodyPr/>
                    <a:lstStyle/>
                    <a:p>
                      <a:pPr algn="ctr"/>
                      <a:endParaRPr lang="en-US" sz="1100"/>
                    </a:p>
                  </a:txBody>
                  <a:tcPr marL="36000" marR="36000" marT="36000" marB="36000"/>
                </a:tc>
                <a:extLst>
                  <a:ext uri="{0D108BD9-81ED-4DB2-BD59-A6C34878D82A}">
                    <a16:rowId xmlns:a16="http://schemas.microsoft.com/office/drawing/2014/main" val="381982400"/>
                  </a:ext>
                </a:extLst>
              </a:tr>
              <a:tr h="231098">
                <a:tc>
                  <a:txBody>
                    <a:bodyPr/>
                    <a:lstStyle/>
                    <a:p>
                      <a:pPr lvl="1"/>
                      <a:r>
                        <a:rPr lang="en-US" sz="1100"/>
                        <a:t>CR, n (%)</a:t>
                      </a:r>
                    </a:p>
                  </a:txBody>
                  <a:tcPr marL="36000" marR="36000" marT="36000" marB="36000"/>
                </a:tc>
                <a:tc>
                  <a:txBody>
                    <a:bodyPr/>
                    <a:lstStyle/>
                    <a:p>
                      <a:pPr algn="ctr"/>
                      <a:r>
                        <a:rPr lang="en-US" sz="1100"/>
                        <a:t>4 (1.6)</a:t>
                      </a:r>
                    </a:p>
                  </a:txBody>
                  <a:tcPr marL="36000" marR="36000" marT="36000" marB="36000"/>
                </a:tc>
                <a:tc>
                  <a:txBody>
                    <a:bodyPr/>
                    <a:lstStyle/>
                    <a:p>
                      <a:pPr algn="ctr"/>
                      <a:r>
                        <a:rPr lang="en-US" sz="1100"/>
                        <a:t>0 (0.0)</a:t>
                      </a:r>
                    </a:p>
                  </a:txBody>
                  <a:tcPr marL="36000" marR="36000" marT="36000" marB="36000"/>
                </a:tc>
                <a:extLst>
                  <a:ext uri="{0D108BD9-81ED-4DB2-BD59-A6C34878D82A}">
                    <a16:rowId xmlns:a16="http://schemas.microsoft.com/office/drawing/2014/main" val="2839708301"/>
                  </a:ext>
                </a:extLst>
              </a:tr>
              <a:tr h="231098">
                <a:tc>
                  <a:txBody>
                    <a:bodyPr/>
                    <a:lstStyle/>
                    <a:p>
                      <a:pPr lvl="1"/>
                      <a:r>
                        <a:rPr lang="en-US" sz="1100"/>
                        <a:t>PR, n (%)</a:t>
                      </a:r>
                    </a:p>
                  </a:txBody>
                  <a:tcPr marL="36000" marR="36000" marT="36000" marB="36000"/>
                </a:tc>
                <a:tc>
                  <a:txBody>
                    <a:bodyPr/>
                    <a:lstStyle/>
                    <a:p>
                      <a:pPr algn="ctr"/>
                      <a:r>
                        <a:rPr lang="en-US" sz="1100"/>
                        <a:t>177 (71.7)</a:t>
                      </a:r>
                    </a:p>
                  </a:txBody>
                  <a:tcPr marL="36000" marR="36000" marT="36000" marB="36000"/>
                </a:tc>
                <a:tc>
                  <a:txBody>
                    <a:bodyPr/>
                    <a:lstStyle/>
                    <a:p>
                      <a:pPr algn="ctr"/>
                      <a:r>
                        <a:rPr lang="en-US" sz="1100"/>
                        <a:t>70 (70.0)</a:t>
                      </a:r>
                    </a:p>
                  </a:txBody>
                  <a:tcPr marL="36000" marR="36000" marT="36000" marB="36000"/>
                </a:tc>
                <a:extLst>
                  <a:ext uri="{0D108BD9-81ED-4DB2-BD59-A6C34878D82A}">
                    <a16:rowId xmlns:a16="http://schemas.microsoft.com/office/drawing/2014/main" val="1069300803"/>
                  </a:ext>
                </a:extLst>
              </a:tr>
              <a:tr h="231098">
                <a:tc>
                  <a:txBody>
                    <a:bodyPr/>
                    <a:lstStyle/>
                    <a:p>
                      <a:pPr lvl="1"/>
                      <a:r>
                        <a:rPr lang="en-US" sz="1100"/>
                        <a:t>PR-L, n (%)</a:t>
                      </a:r>
                    </a:p>
                  </a:txBody>
                  <a:tcPr marL="36000" marR="36000" marT="36000" marB="36000">
                    <a:lnB w="12700" cmpd="sng">
                      <a:noFill/>
                    </a:lnB>
                  </a:tcPr>
                </a:tc>
                <a:tc>
                  <a:txBody>
                    <a:bodyPr/>
                    <a:lstStyle/>
                    <a:p>
                      <a:pPr algn="ctr"/>
                      <a:r>
                        <a:rPr lang="en-US" sz="1100"/>
                        <a:t>22 (8.9)</a:t>
                      </a:r>
                    </a:p>
                  </a:txBody>
                  <a:tcPr marL="36000" marR="36000" marT="36000" marB="36000"/>
                </a:tc>
                <a:tc>
                  <a:txBody>
                    <a:bodyPr/>
                    <a:lstStyle/>
                    <a:p>
                      <a:pPr algn="ctr"/>
                      <a:r>
                        <a:rPr lang="en-US" sz="1100"/>
                        <a:t>9 (9.0)</a:t>
                      </a:r>
                    </a:p>
                  </a:txBody>
                  <a:tcPr marL="36000" marR="36000" marT="36000" marB="36000"/>
                </a:tc>
                <a:extLst>
                  <a:ext uri="{0D108BD9-81ED-4DB2-BD59-A6C34878D82A}">
                    <a16:rowId xmlns:a16="http://schemas.microsoft.com/office/drawing/2014/main" val="899152101"/>
                  </a:ext>
                </a:extLst>
              </a:tr>
              <a:tr h="231098">
                <a:tc>
                  <a:txBody>
                    <a:bodyPr/>
                    <a:lstStyle/>
                    <a:p>
                      <a:pPr lvl="1"/>
                      <a:r>
                        <a:rPr lang="en-US" sz="1100"/>
                        <a:t>SD, n (%)</a:t>
                      </a:r>
                    </a:p>
                  </a:txBody>
                  <a:tcPr marL="36000" marR="36000" marT="36000" marB="36000">
                    <a:lnT w="12700" cmpd="sng">
                      <a:noFill/>
                    </a:lnT>
                  </a:tcPr>
                </a:tc>
                <a:tc>
                  <a:txBody>
                    <a:bodyPr/>
                    <a:lstStyle/>
                    <a:p>
                      <a:pPr algn="ctr"/>
                      <a:r>
                        <a:rPr lang="en-US" sz="1100"/>
                        <a:t>26 (10.5)</a:t>
                      </a:r>
                    </a:p>
                  </a:txBody>
                  <a:tcPr marL="36000" marR="36000" marT="36000" marB="36000"/>
                </a:tc>
                <a:tc>
                  <a:txBody>
                    <a:bodyPr/>
                    <a:lstStyle/>
                    <a:p>
                      <a:pPr algn="ctr"/>
                      <a:r>
                        <a:rPr lang="en-US" sz="1100"/>
                        <a:t>11 (11.0)</a:t>
                      </a:r>
                    </a:p>
                  </a:txBody>
                  <a:tcPr marL="36000" marR="36000" marT="36000" marB="36000"/>
                </a:tc>
                <a:extLst>
                  <a:ext uri="{0D108BD9-81ED-4DB2-BD59-A6C34878D82A}">
                    <a16:rowId xmlns:a16="http://schemas.microsoft.com/office/drawing/2014/main" val="943478431"/>
                  </a:ext>
                </a:extLst>
              </a:tr>
            </a:tbl>
          </a:graphicData>
        </a:graphic>
      </p:graphicFrame>
      <p:grpSp>
        <p:nvGrpSpPr>
          <p:cNvPr id="16803" name="Gruppieren 16802">
            <a:extLst>
              <a:ext uri="{FF2B5EF4-FFF2-40B4-BE49-F238E27FC236}">
                <a16:creationId xmlns:a16="http://schemas.microsoft.com/office/drawing/2014/main" id="{4D28D47C-3FB1-0D1D-F644-7AE27B454287}"/>
              </a:ext>
            </a:extLst>
          </p:cNvPr>
          <p:cNvGrpSpPr/>
          <p:nvPr/>
        </p:nvGrpSpPr>
        <p:grpSpPr>
          <a:xfrm>
            <a:off x="810812" y="1606275"/>
            <a:ext cx="7339595" cy="4273664"/>
            <a:chOff x="404146" y="1647103"/>
            <a:chExt cx="7339595" cy="4273664"/>
          </a:xfrm>
        </p:grpSpPr>
        <p:cxnSp>
          <p:nvCxnSpPr>
            <p:cNvPr id="8" name="Gerader Verbinder 7">
              <a:extLst>
                <a:ext uri="{FF2B5EF4-FFF2-40B4-BE49-F238E27FC236}">
                  <a16:creationId xmlns:a16="http://schemas.microsoft.com/office/drawing/2014/main" id="{82D5DFB9-F22D-AF76-2779-0D5BE4CF7F36}"/>
                </a:ext>
              </a:extLst>
            </p:cNvPr>
            <p:cNvCxnSpPr>
              <a:cxnSpLocks/>
            </p:cNvCxnSpPr>
            <p:nvPr/>
          </p:nvCxnSpPr>
          <p:spPr>
            <a:xfrm>
              <a:off x="1154430" y="3768090"/>
              <a:ext cx="0" cy="4191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528129BA-84F8-5EB8-74F0-158FBD2A8BFD}"/>
                </a:ext>
              </a:extLst>
            </p:cNvPr>
            <p:cNvCxnSpPr>
              <a:cxnSpLocks/>
            </p:cNvCxnSpPr>
            <p:nvPr/>
          </p:nvCxnSpPr>
          <p:spPr>
            <a:xfrm>
              <a:off x="1184547" y="3768090"/>
              <a:ext cx="0" cy="876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9A907AF9-A22A-9296-B1A6-5D549CD0EFA3}"/>
                </a:ext>
              </a:extLst>
            </p:cNvPr>
            <p:cNvCxnSpPr>
              <a:cxnSpLocks/>
            </p:cNvCxnSpPr>
            <p:nvPr/>
          </p:nvCxnSpPr>
          <p:spPr>
            <a:xfrm>
              <a:off x="1244781" y="3768090"/>
              <a:ext cx="0" cy="10477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04AF0741-ECBE-F739-B1C2-E3E34E71C36A}"/>
                </a:ext>
              </a:extLst>
            </p:cNvPr>
            <p:cNvCxnSpPr>
              <a:cxnSpLocks/>
            </p:cNvCxnSpPr>
            <p:nvPr/>
          </p:nvCxnSpPr>
          <p:spPr>
            <a:xfrm>
              <a:off x="1214664" y="3768090"/>
              <a:ext cx="0" cy="100965"/>
            </a:xfrm>
            <a:prstGeom prst="line">
              <a:avLst/>
            </a:prstGeom>
            <a:ln w="254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6FF5563F-979A-0473-45B2-8064842BB195}"/>
                </a:ext>
              </a:extLst>
            </p:cNvPr>
            <p:cNvCxnSpPr>
              <a:cxnSpLocks/>
            </p:cNvCxnSpPr>
            <p:nvPr/>
          </p:nvCxnSpPr>
          <p:spPr>
            <a:xfrm>
              <a:off x="1274898" y="3768090"/>
              <a:ext cx="0" cy="13144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C4FD940F-E0CA-0FCA-2C2E-AC570055B5A0}"/>
                </a:ext>
              </a:extLst>
            </p:cNvPr>
            <p:cNvCxnSpPr>
              <a:cxnSpLocks/>
            </p:cNvCxnSpPr>
            <p:nvPr/>
          </p:nvCxnSpPr>
          <p:spPr>
            <a:xfrm>
              <a:off x="1305015" y="3768090"/>
              <a:ext cx="0" cy="17526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EB65E385-B0F2-DFB4-3412-24A87B452BF7}"/>
                </a:ext>
              </a:extLst>
            </p:cNvPr>
            <p:cNvCxnSpPr>
              <a:cxnSpLocks/>
            </p:cNvCxnSpPr>
            <p:nvPr/>
          </p:nvCxnSpPr>
          <p:spPr>
            <a:xfrm>
              <a:off x="1365249" y="3768090"/>
              <a:ext cx="0" cy="51816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9E425823-78F7-71DF-BC40-CFF413919305}"/>
                </a:ext>
              </a:extLst>
            </p:cNvPr>
            <p:cNvCxnSpPr>
              <a:cxnSpLocks/>
            </p:cNvCxnSpPr>
            <p:nvPr/>
          </p:nvCxnSpPr>
          <p:spPr>
            <a:xfrm>
              <a:off x="1335132" y="3768090"/>
              <a:ext cx="0" cy="25527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75702BB1-335C-ECC3-431F-365A6A62EE7C}"/>
                </a:ext>
              </a:extLst>
            </p:cNvPr>
            <p:cNvCxnSpPr>
              <a:cxnSpLocks/>
            </p:cNvCxnSpPr>
            <p:nvPr/>
          </p:nvCxnSpPr>
          <p:spPr>
            <a:xfrm>
              <a:off x="1395366" y="3768090"/>
              <a:ext cx="0" cy="529590"/>
            </a:xfrm>
            <a:prstGeom prst="line">
              <a:avLst/>
            </a:prstGeom>
            <a:ln w="254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A8754E91-6B3E-2E40-E088-823A23CE8578}"/>
                </a:ext>
              </a:extLst>
            </p:cNvPr>
            <p:cNvCxnSpPr>
              <a:cxnSpLocks/>
            </p:cNvCxnSpPr>
            <p:nvPr/>
          </p:nvCxnSpPr>
          <p:spPr>
            <a:xfrm>
              <a:off x="1425483" y="3768090"/>
              <a:ext cx="0" cy="53911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7483E4FB-8C81-C43F-FDD6-CCD1C4153DD6}"/>
                </a:ext>
              </a:extLst>
            </p:cNvPr>
            <p:cNvCxnSpPr>
              <a:cxnSpLocks/>
            </p:cNvCxnSpPr>
            <p:nvPr/>
          </p:nvCxnSpPr>
          <p:spPr>
            <a:xfrm>
              <a:off x="1485717" y="3768090"/>
              <a:ext cx="0" cy="59436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0B602021-9391-C155-FAEF-F14BEDB76E01}"/>
                </a:ext>
              </a:extLst>
            </p:cNvPr>
            <p:cNvCxnSpPr>
              <a:cxnSpLocks/>
            </p:cNvCxnSpPr>
            <p:nvPr/>
          </p:nvCxnSpPr>
          <p:spPr>
            <a:xfrm>
              <a:off x="1455600" y="3768090"/>
              <a:ext cx="0" cy="56578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72765589-64AF-1942-0CEC-3810BAE6A76A}"/>
                </a:ext>
              </a:extLst>
            </p:cNvPr>
            <p:cNvCxnSpPr>
              <a:cxnSpLocks/>
            </p:cNvCxnSpPr>
            <p:nvPr/>
          </p:nvCxnSpPr>
          <p:spPr>
            <a:xfrm>
              <a:off x="1515834" y="3768090"/>
              <a:ext cx="0" cy="62674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E0BC408C-1F5C-DC6F-182A-C93AEBB6D0E2}"/>
                </a:ext>
              </a:extLst>
            </p:cNvPr>
            <p:cNvCxnSpPr>
              <a:cxnSpLocks/>
            </p:cNvCxnSpPr>
            <p:nvPr/>
          </p:nvCxnSpPr>
          <p:spPr>
            <a:xfrm>
              <a:off x="1545951" y="3768090"/>
              <a:ext cx="0" cy="66675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B70D6745-E9E1-A9DD-BE39-693CFEF24227}"/>
                </a:ext>
              </a:extLst>
            </p:cNvPr>
            <p:cNvCxnSpPr>
              <a:cxnSpLocks/>
            </p:cNvCxnSpPr>
            <p:nvPr/>
          </p:nvCxnSpPr>
          <p:spPr>
            <a:xfrm>
              <a:off x="1606185" y="3768090"/>
              <a:ext cx="0" cy="68961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BA5ECBA7-A077-36D3-FBD7-6A0608D62442}"/>
                </a:ext>
              </a:extLst>
            </p:cNvPr>
            <p:cNvCxnSpPr>
              <a:cxnSpLocks/>
            </p:cNvCxnSpPr>
            <p:nvPr/>
          </p:nvCxnSpPr>
          <p:spPr>
            <a:xfrm>
              <a:off x="1576068" y="3768090"/>
              <a:ext cx="0" cy="68961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74625604-05B8-D1DE-D061-9E9E4D7A964D}"/>
                </a:ext>
              </a:extLst>
            </p:cNvPr>
            <p:cNvCxnSpPr>
              <a:cxnSpLocks/>
            </p:cNvCxnSpPr>
            <p:nvPr/>
          </p:nvCxnSpPr>
          <p:spPr>
            <a:xfrm>
              <a:off x="1636302" y="3768090"/>
              <a:ext cx="0" cy="68961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86976FB3-B23A-BAC7-7778-65099DCA32EE}"/>
                </a:ext>
              </a:extLst>
            </p:cNvPr>
            <p:cNvCxnSpPr>
              <a:cxnSpLocks/>
            </p:cNvCxnSpPr>
            <p:nvPr/>
          </p:nvCxnSpPr>
          <p:spPr>
            <a:xfrm>
              <a:off x="1666419" y="3768090"/>
              <a:ext cx="0" cy="79629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9EB1A280-C95C-53D3-7D0C-D9643467FB5B}"/>
                </a:ext>
              </a:extLst>
            </p:cNvPr>
            <p:cNvCxnSpPr>
              <a:cxnSpLocks/>
            </p:cNvCxnSpPr>
            <p:nvPr/>
          </p:nvCxnSpPr>
          <p:spPr>
            <a:xfrm>
              <a:off x="1726653" y="3768090"/>
              <a:ext cx="0" cy="84201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6B4ADE33-4E44-FE13-A9E5-8FF6C88E47A5}"/>
                </a:ext>
              </a:extLst>
            </p:cNvPr>
            <p:cNvCxnSpPr>
              <a:cxnSpLocks/>
            </p:cNvCxnSpPr>
            <p:nvPr/>
          </p:nvCxnSpPr>
          <p:spPr>
            <a:xfrm>
              <a:off x="1696536" y="3768090"/>
              <a:ext cx="0" cy="82867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4C928182-2E6D-CDEF-0C61-7C3F41CDDEEC}"/>
                </a:ext>
              </a:extLst>
            </p:cNvPr>
            <p:cNvCxnSpPr>
              <a:cxnSpLocks/>
            </p:cNvCxnSpPr>
            <p:nvPr/>
          </p:nvCxnSpPr>
          <p:spPr>
            <a:xfrm>
              <a:off x="1756770" y="3768090"/>
              <a:ext cx="0" cy="86296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25CDDEFE-0C56-9C6A-C78F-6B075EDA0856}"/>
                </a:ext>
              </a:extLst>
            </p:cNvPr>
            <p:cNvCxnSpPr>
              <a:cxnSpLocks/>
            </p:cNvCxnSpPr>
            <p:nvPr/>
          </p:nvCxnSpPr>
          <p:spPr>
            <a:xfrm>
              <a:off x="1786887" y="3768090"/>
              <a:ext cx="0" cy="93726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D9C7B1E2-6D60-A8AE-4AA1-CF5FD53DCC1D}"/>
                </a:ext>
              </a:extLst>
            </p:cNvPr>
            <p:cNvCxnSpPr>
              <a:cxnSpLocks/>
            </p:cNvCxnSpPr>
            <p:nvPr/>
          </p:nvCxnSpPr>
          <p:spPr>
            <a:xfrm>
              <a:off x="1847121" y="3768090"/>
              <a:ext cx="0" cy="96583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6D0F8098-862E-DCB4-5504-43562B0428D6}"/>
                </a:ext>
              </a:extLst>
            </p:cNvPr>
            <p:cNvCxnSpPr>
              <a:cxnSpLocks/>
            </p:cNvCxnSpPr>
            <p:nvPr/>
          </p:nvCxnSpPr>
          <p:spPr>
            <a:xfrm>
              <a:off x="1817004" y="3768090"/>
              <a:ext cx="0" cy="93345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C21DA4C2-F253-0CF7-127A-E2948CEEACCC}"/>
                </a:ext>
              </a:extLst>
            </p:cNvPr>
            <p:cNvCxnSpPr>
              <a:cxnSpLocks/>
            </p:cNvCxnSpPr>
            <p:nvPr/>
          </p:nvCxnSpPr>
          <p:spPr>
            <a:xfrm>
              <a:off x="1877238" y="3768090"/>
              <a:ext cx="0" cy="10020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101B8BA9-DADC-7E7B-23D3-06BCBC48A862}"/>
                </a:ext>
              </a:extLst>
            </p:cNvPr>
            <p:cNvCxnSpPr>
              <a:cxnSpLocks/>
            </p:cNvCxnSpPr>
            <p:nvPr/>
          </p:nvCxnSpPr>
          <p:spPr>
            <a:xfrm>
              <a:off x="1907355" y="3768090"/>
              <a:ext cx="0" cy="102489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B35B4E89-28B6-C940-E30B-EF520BFCCCB3}"/>
                </a:ext>
              </a:extLst>
            </p:cNvPr>
            <p:cNvCxnSpPr>
              <a:cxnSpLocks/>
            </p:cNvCxnSpPr>
            <p:nvPr/>
          </p:nvCxnSpPr>
          <p:spPr>
            <a:xfrm>
              <a:off x="1967589" y="3768090"/>
              <a:ext cx="0" cy="1074420"/>
            </a:xfrm>
            <a:prstGeom prst="line">
              <a:avLst/>
            </a:prstGeom>
            <a:ln w="254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F79FFC9F-82FA-E262-1D7E-766E9227BA46}"/>
                </a:ext>
              </a:extLst>
            </p:cNvPr>
            <p:cNvCxnSpPr>
              <a:cxnSpLocks/>
            </p:cNvCxnSpPr>
            <p:nvPr/>
          </p:nvCxnSpPr>
          <p:spPr>
            <a:xfrm>
              <a:off x="1937472" y="3768090"/>
              <a:ext cx="0" cy="10287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B62ABA6B-801B-0837-2D35-E41B0C3754CA}"/>
                </a:ext>
              </a:extLst>
            </p:cNvPr>
            <p:cNvCxnSpPr>
              <a:cxnSpLocks/>
            </p:cNvCxnSpPr>
            <p:nvPr/>
          </p:nvCxnSpPr>
          <p:spPr>
            <a:xfrm>
              <a:off x="1997706" y="3768090"/>
              <a:ext cx="0" cy="10782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45B2F886-CADE-A442-7D57-53BE78DE870D}"/>
                </a:ext>
              </a:extLst>
            </p:cNvPr>
            <p:cNvCxnSpPr>
              <a:cxnSpLocks/>
            </p:cNvCxnSpPr>
            <p:nvPr/>
          </p:nvCxnSpPr>
          <p:spPr>
            <a:xfrm>
              <a:off x="2027823" y="3768090"/>
              <a:ext cx="0" cy="112014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9133919A-BF80-D429-7195-F436A1E4E4F5}"/>
                </a:ext>
              </a:extLst>
            </p:cNvPr>
            <p:cNvCxnSpPr>
              <a:cxnSpLocks/>
            </p:cNvCxnSpPr>
            <p:nvPr/>
          </p:nvCxnSpPr>
          <p:spPr>
            <a:xfrm>
              <a:off x="2088057" y="3768090"/>
              <a:ext cx="0" cy="112395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BFC1F84A-F988-9414-59B6-275CA9D12C41}"/>
                </a:ext>
              </a:extLst>
            </p:cNvPr>
            <p:cNvCxnSpPr>
              <a:cxnSpLocks/>
            </p:cNvCxnSpPr>
            <p:nvPr/>
          </p:nvCxnSpPr>
          <p:spPr>
            <a:xfrm>
              <a:off x="2057940" y="3768090"/>
              <a:ext cx="0" cy="11163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DF4B9236-A41E-EB0C-CCA4-04187CD024A1}"/>
                </a:ext>
              </a:extLst>
            </p:cNvPr>
            <p:cNvCxnSpPr>
              <a:cxnSpLocks/>
            </p:cNvCxnSpPr>
            <p:nvPr/>
          </p:nvCxnSpPr>
          <p:spPr>
            <a:xfrm>
              <a:off x="2118174" y="3768090"/>
              <a:ext cx="0" cy="113157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926CE7A2-705D-E955-2515-09037781AA81}"/>
                </a:ext>
              </a:extLst>
            </p:cNvPr>
            <p:cNvCxnSpPr>
              <a:cxnSpLocks/>
            </p:cNvCxnSpPr>
            <p:nvPr/>
          </p:nvCxnSpPr>
          <p:spPr>
            <a:xfrm>
              <a:off x="2148291" y="3768090"/>
              <a:ext cx="0" cy="115633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Gerader Verbinder 42">
              <a:extLst>
                <a:ext uri="{FF2B5EF4-FFF2-40B4-BE49-F238E27FC236}">
                  <a16:creationId xmlns:a16="http://schemas.microsoft.com/office/drawing/2014/main" id="{EB0F2D64-3392-9273-3E9F-F04D0F1B7913}"/>
                </a:ext>
              </a:extLst>
            </p:cNvPr>
            <p:cNvCxnSpPr>
              <a:cxnSpLocks/>
            </p:cNvCxnSpPr>
            <p:nvPr/>
          </p:nvCxnSpPr>
          <p:spPr>
            <a:xfrm>
              <a:off x="2208525" y="3768090"/>
              <a:ext cx="0" cy="1179195"/>
            </a:xfrm>
            <a:prstGeom prst="line">
              <a:avLst/>
            </a:prstGeom>
            <a:ln w="254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4" name="Gerader Verbinder 43">
              <a:extLst>
                <a:ext uri="{FF2B5EF4-FFF2-40B4-BE49-F238E27FC236}">
                  <a16:creationId xmlns:a16="http://schemas.microsoft.com/office/drawing/2014/main" id="{8407497D-91E1-B0AB-4D76-12F7BAF6EA5C}"/>
                </a:ext>
              </a:extLst>
            </p:cNvPr>
            <p:cNvCxnSpPr>
              <a:cxnSpLocks/>
            </p:cNvCxnSpPr>
            <p:nvPr/>
          </p:nvCxnSpPr>
          <p:spPr>
            <a:xfrm>
              <a:off x="2178408" y="3768090"/>
              <a:ext cx="0" cy="116395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F5853101-0222-DD4F-45A8-269B258A993E}"/>
                </a:ext>
              </a:extLst>
            </p:cNvPr>
            <p:cNvCxnSpPr>
              <a:cxnSpLocks/>
            </p:cNvCxnSpPr>
            <p:nvPr/>
          </p:nvCxnSpPr>
          <p:spPr>
            <a:xfrm>
              <a:off x="2238642" y="3768090"/>
              <a:ext cx="0" cy="118491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Gerader Verbinder 45">
              <a:extLst>
                <a:ext uri="{FF2B5EF4-FFF2-40B4-BE49-F238E27FC236}">
                  <a16:creationId xmlns:a16="http://schemas.microsoft.com/office/drawing/2014/main" id="{216115F4-9B9D-7DAF-2CD9-213AC0F8782D}"/>
                </a:ext>
              </a:extLst>
            </p:cNvPr>
            <p:cNvCxnSpPr>
              <a:cxnSpLocks/>
            </p:cNvCxnSpPr>
            <p:nvPr/>
          </p:nvCxnSpPr>
          <p:spPr>
            <a:xfrm>
              <a:off x="2268759" y="3768090"/>
              <a:ext cx="0" cy="120015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48D7BE0E-DEEE-5807-6A3F-66B887321188}"/>
                </a:ext>
              </a:extLst>
            </p:cNvPr>
            <p:cNvCxnSpPr>
              <a:cxnSpLocks/>
            </p:cNvCxnSpPr>
            <p:nvPr/>
          </p:nvCxnSpPr>
          <p:spPr>
            <a:xfrm>
              <a:off x="2328993" y="3768090"/>
              <a:ext cx="0" cy="1223010"/>
            </a:xfrm>
            <a:prstGeom prst="line">
              <a:avLst/>
            </a:prstGeom>
            <a:ln w="254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Gerader Verbinder 47">
              <a:extLst>
                <a:ext uri="{FF2B5EF4-FFF2-40B4-BE49-F238E27FC236}">
                  <a16:creationId xmlns:a16="http://schemas.microsoft.com/office/drawing/2014/main" id="{FE3055EB-81DF-E8CB-F663-9ABB909C11A9}"/>
                </a:ext>
              </a:extLst>
            </p:cNvPr>
            <p:cNvCxnSpPr>
              <a:cxnSpLocks/>
            </p:cNvCxnSpPr>
            <p:nvPr/>
          </p:nvCxnSpPr>
          <p:spPr>
            <a:xfrm>
              <a:off x="2298876" y="3768090"/>
              <a:ext cx="0" cy="1205865"/>
            </a:xfrm>
            <a:prstGeom prst="line">
              <a:avLst/>
            </a:prstGeom>
            <a:ln w="254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9" name="Gerader Verbinder 48">
              <a:extLst>
                <a:ext uri="{FF2B5EF4-FFF2-40B4-BE49-F238E27FC236}">
                  <a16:creationId xmlns:a16="http://schemas.microsoft.com/office/drawing/2014/main" id="{7731B429-6272-C43E-6BA0-0A5190120092}"/>
                </a:ext>
              </a:extLst>
            </p:cNvPr>
            <p:cNvCxnSpPr>
              <a:cxnSpLocks/>
            </p:cNvCxnSpPr>
            <p:nvPr/>
          </p:nvCxnSpPr>
          <p:spPr>
            <a:xfrm>
              <a:off x="2359110" y="3768090"/>
              <a:ext cx="0" cy="123634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Gerader Verbinder 49">
              <a:extLst>
                <a:ext uri="{FF2B5EF4-FFF2-40B4-BE49-F238E27FC236}">
                  <a16:creationId xmlns:a16="http://schemas.microsoft.com/office/drawing/2014/main" id="{2E8A1FD7-F71B-16A3-8E94-2500ED45867D}"/>
                </a:ext>
              </a:extLst>
            </p:cNvPr>
            <p:cNvCxnSpPr>
              <a:cxnSpLocks/>
            </p:cNvCxnSpPr>
            <p:nvPr/>
          </p:nvCxnSpPr>
          <p:spPr>
            <a:xfrm>
              <a:off x="2389227" y="3768090"/>
              <a:ext cx="0" cy="123444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Gerader Verbinder 50">
              <a:extLst>
                <a:ext uri="{FF2B5EF4-FFF2-40B4-BE49-F238E27FC236}">
                  <a16:creationId xmlns:a16="http://schemas.microsoft.com/office/drawing/2014/main" id="{838ECC65-5201-46AB-A353-B029FD523249}"/>
                </a:ext>
              </a:extLst>
            </p:cNvPr>
            <p:cNvCxnSpPr>
              <a:cxnSpLocks/>
            </p:cNvCxnSpPr>
            <p:nvPr/>
          </p:nvCxnSpPr>
          <p:spPr>
            <a:xfrm>
              <a:off x="2449461" y="3768090"/>
              <a:ext cx="0" cy="124396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Gerader Verbinder 51">
              <a:extLst>
                <a:ext uri="{FF2B5EF4-FFF2-40B4-BE49-F238E27FC236}">
                  <a16:creationId xmlns:a16="http://schemas.microsoft.com/office/drawing/2014/main" id="{2C0FB886-2AC2-DE6F-B96B-F5184A40FFD3}"/>
                </a:ext>
              </a:extLst>
            </p:cNvPr>
            <p:cNvCxnSpPr>
              <a:cxnSpLocks/>
            </p:cNvCxnSpPr>
            <p:nvPr/>
          </p:nvCxnSpPr>
          <p:spPr>
            <a:xfrm>
              <a:off x="2419344" y="3768090"/>
              <a:ext cx="0" cy="123634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Gerader Verbinder 52">
              <a:extLst>
                <a:ext uri="{FF2B5EF4-FFF2-40B4-BE49-F238E27FC236}">
                  <a16:creationId xmlns:a16="http://schemas.microsoft.com/office/drawing/2014/main" id="{816B3C60-2F86-51C5-2CED-F9A4B7E7ED40}"/>
                </a:ext>
              </a:extLst>
            </p:cNvPr>
            <p:cNvCxnSpPr>
              <a:cxnSpLocks/>
            </p:cNvCxnSpPr>
            <p:nvPr/>
          </p:nvCxnSpPr>
          <p:spPr>
            <a:xfrm>
              <a:off x="2479578" y="3768090"/>
              <a:ext cx="0" cy="1247775"/>
            </a:xfrm>
            <a:prstGeom prst="line">
              <a:avLst/>
            </a:prstGeom>
            <a:ln w="254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Gerader Verbinder 53">
              <a:extLst>
                <a:ext uri="{FF2B5EF4-FFF2-40B4-BE49-F238E27FC236}">
                  <a16:creationId xmlns:a16="http://schemas.microsoft.com/office/drawing/2014/main" id="{90AC4F6E-2298-B30D-3E9A-C25149CC3FD9}"/>
                </a:ext>
              </a:extLst>
            </p:cNvPr>
            <p:cNvCxnSpPr>
              <a:cxnSpLocks/>
            </p:cNvCxnSpPr>
            <p:nvPr/>
          </p:nvCxnSpPr>
          <p:spPr>
            <a:xfrm>
              <a:off x="2509695" y="3768090"/>
              <a:ext cx="0" cy="128016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Gerader Verbinder 54">
              <a:extLst>
                <a:ext uri="{FF2B5EF4-FFF2-40B4-BE49-F238E27FC236}">
                  <a16:creationId xmlns:a16="http://schemas.microsoft.com/office/drawing/2014/main" id="{86E202B7-7844-CE08-533E-718BC1708406}"/>
                </a:ext>
              </a:extLst>
            </p:cNvPr>
            <p:cNvCxnSpPr>
              <a:cxnSpLocks/>
            </p:cNvCxnSpPr>
            <p:nvPr/>
          </p:nvCxnSpPr>
          <p:spPr>
            <a:xfrm>
              <a:off x="2569929" y="3768090"/>
              <a:ext cx="0" cy="128968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 name="Gerader Verbinder 55">
              <a:extLst>
                <a:ext uri="{FF2B5EF4-FFF2-40B4-BE49-F238E27FC236}">
                  <a16:creationId xmlns:a16="http://schemas.microsoft.com/office/drawing/2014/main" id="{0B60E1FA-B52A-6919-D500-A50001C8A32E}"/>
                </a:ext>
              </a:extLst>
            </p:cNvPr>
            <p:cNvCxnSpPr>
              <a:cxnSpLocks/>
            </p:cNvCxnSpPr>
            <p:nvPr/>
          </p:nvCxnSpPr>
          <p:spPr>
            <a:xfrm>
              <a:off x="2539812" y="3768090"/>
              <a:ext cx="0" cy="128587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Gerader Verbinder 56">
              <a:extLst>
                <a:ext uri="{FF2B5EF4-FFF2-40B4-BE49-F238E27FC236}">
                  <a16:creationId xmlns:a16="http://schemas.microsoft.com/office/drawing/2014/main" id="{5EC7B7AC-19F7-8E2B-7817-55CD1C27BBC3}"/>
                </a:ext>
              </a:extLst>
            </p:cNvPr>
            <p:cNvCxnSpPr>
              <a:cxnSpLocks/>
            </p:cNvCxnSpPr>
            <p:nvPr/>
          </p:nvCxnSpPr>
          <p:spPr>
            <a:xfrm>
              <a:off x="2600046" y="3768090"/>
              <a:ext cx="0" cy="128968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Gerader Verbinder 57">
              <a:extLst>
                <a:ext uri="{FF2B5EF4-FFF2-40B4-BE49-F238E27FC236}">
                  <a16:creationId xmlns:a16="http://schemas.microsoft.com/office/drawing/2014/main" id="{E470616B-4E9F-56C1-F8E1-F2A095B82165}"/>
                </a:ext>
              </a:extLst>
            </p:cNvPr>
            <p:cNvCxnSpPr>
              <a:cxnSpLocks/>
            </p:cNvCxnSpPr>
            <p:nvPr/>
          </p:nvCxnSpPr>
          <p:spPr>
            <a:xfrm>
              <a:off x="2630163" y="3768090"/>
              <a:ext cx="0" cy="128778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 name="Gerader Verbinder 58">
              <a:extLst>
                <a:ext uri="{FF2B5EF4-FFF2-40B4-BE49-F238E27FC236}">
                  <a16:creationId xmlns:a16="http://schemas.microsoft.com/office/drawing/2014/main" id="{E473A6B5-9D27-04D1-0895-137F349C687B}"/>
                </a:ext>
              </a:extLst>
            </p:cNvPr>
            <p:cNvCxnSpPr>
              <a:cxnSpLocks/>
            </p:cNvCxnSpPr>
            <p:nvPr/>
          </p:nvCxnSpPr>
          <p:spPr>
            <a:xfrm>
              <a:off x="2690397" y="3768090"/>
              <a:ext cx="0" cy="129921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Gerader Verbinder 59">
              <a:extLst>
                <a:ext uri="{FF2B5EF4-FFF2-40B4-BE49-F238E27FC236}">
                  <a16:creationId xmlns:a16="http://schemas.microsoft.com/office/drawing/2014/main" id="{91C70B8E-EC66-6BDB-421F-310A51C3A155}"/>
                </a:ext>
              </a:extLst>
            </p:cNvPr>
            <p:cNvCxnSpPr>
              <a:cxnSpLocks/>
            </p:cNvCxnSpPr>
            <p:nvPr/>
          </p:nvCxnSpPr>
          <p:spPr>
            <a:xfrm>
              <a:off x="2660280" y="3768090"/>
              <a:ext cx="0" cy="127825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Gerader Verbinder 60">
              <a:extLst>
                <a:ext uri="{FF2B5EF4-FFF2-40B4-BE49-F238E27FC236}">
                  <a16:creationId xmlns:a16="http://schemas.microsoft.com/office/drawing/2014/main" id="{660E62A7-E742-01A5-3E04-4D5B008B6FBF}"/>
                </a:ext>
              </a:extLst>
            </p:cNvPr>
            <p:cNvCxnSpPr>
              <a:cxnSpLocks/>
            </p:cNvCxnSpPr>
            <p:nvPr/>
          </p:nvCxnSpPr>
          <p:spPr>
            <a:xfrm>
              <a:off x="2720514" y="3768090"/>
              <a:ext cx="0" cy="130111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Gerader Verbinder 61">
              <a:extLst>
                <a:ext uri="{FF2B5EF4-FFF2-40B4-BE49-F238E27FC236}">
                  <a16:creationId xmlns:a16="http://schemas.microsoft.com/office/drawing/2014/main" id="{65877014-FDD4-8FF0-90A1-F4E409FEFD06}"/>
                </a:ext>
              </a:extLst>
            </p:cNvPr>
            <p:cNvCxnSpPr>
              <a:cxnSpLocks/>
            </p:cNvCxnSpPr>
            <p:nvPr/>
          </p:nvCxnSpPr>
          <p:spPr>
            <a:xfrm>
              <a:off x="2750631" y="3768090"/>
              <a:ext cx="0" cy="1308735"/>
            </a:xfrm>
            <a:prstGeom prst="line">
              <a:avLst/>
            </a:prstGeom>
            <a:ln w="254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3" name="Gerader Verbinder 62">
              <a:extLst>
                <a:ext uri="{FF2B5EF4-FFF2-40B4-BE49-F238E27FC236}">
                  <a16:creationId xmlns:a16="http://schemas.microsoft.com/office/drawing/2014/main" id="{CA12A928-368C-3CC7-163D-B670E6FE680E}"/>
                </a:ext>
              </a:extLst>
            </p:cNvPr>
            <p:cNvCxnSpPr>
              <a:cxnSpLocks/>
            </p:cNvCxnSpPr>
            <p:nvPr/>
          </p:nvCxnSpPr>
          <p:spPr>
            <a:xfrm>
              <a:off x="2810865" y="3768090"/>
              <a:ext cx="0" cy="132969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 name="Gerader Verbinder 63">
              <a:extLst>
                <a:ext uri="{FF2B5EF4-FFF2-40B4-BE49-F238E27FC236}">
                  <a16:creationId xmlns:a16="http://schemas.microsoft.com/office/drawing/2014/main" id="{E16068BF-379E-5D60-0F58-84866112B1B9}"/>
                </a:ext>
              </a:extLst>
            </p:cNvPr>
            <p:cNvCxnSpPr>
              <a:cxnSpLocks/>
            </p:cNvCxnSpPr>
            <p:nvPr/>
          </p:nvCxnSpPr>
          <p:spPr>
            <a:xfrm>
              <a:off x="2780748" y="3768090"/>
              <a:ext cx="0" cy="132016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 name="Gerader Verbinder 64">
              <a:extLst>
                <a:ext uri="{FF2B5EF4-FFF2-40B4-BE49-F238E27FC236}">
                  <a16:creationId xmlns:a16="http://schemas.microsoft.com/office/drawing/2014/main" id="{2F959274-79D5-D7EB-72BB-998457CCB900}"/>
                </a:ext>
              </a:extLst>
            </p:cNvPr>
            <p:cNvCxnSpPr>
              <a:cxnSpLocks/>
            </p:cNvCxnSpPr>
            <p:nvPr/>
          </p:nvCxnSpPr>
          <p:spPr>
            <a:xfrm>
              <a:off x="2840982" y="3768090"/>
              <a:ext cx="0" cy="133540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Gerader Verbinder 65">
              <a:extLst>
                <a:ext uri="{FF2B5EF4-FFF2-40B4-BE49-F238E27FC236}">
                  <a16:creationId xmlns:a16="http://schemas.microsoft.com/office/drawing/2014/main" id="{0FE5DA5B-43B1-718E-BFF0-F0ED7A01D8B8}"/>
                </a:ext>
              </a:extLst>
            </p:cNvPr>
            <p:cNvCxnSpPr>
              <a:cxnSpLocks/>
            </p:cNvCxnSpPr>
            <p:nvPr/>
          </p:nvCxnSpPr>
          <p:spPr>
            <a:xfrm>
              <a:off x="2871099" y="3768090"/>
              <a:ext cx="0" cy="133540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7" name="Gerader Verbinder 66">
              <a:extLst>
                <a:ext uri="{FF2B5EF4-FFF2-40B4-BE49-F238E27FC236}">
                  <a16:creationId xmlns:a16="http://schemas.microsoft.com/office/drawing/2014/main" id="{E598F97A-32D4-676F-8E66-96516AD0A4CD}"/>
                </a:ext>
              </a:extLst>
            </p:cNvPr>
            <p:cNvCxnSpPr>
              <a:cxnSpLocks/>
            </p:cNvCxnSpPr>
            <p:nvPr/>
          </p:nvCxnSpPr>
          <p:spPr>
            <a:xfrm>
              <a:off x="2931333" y="3768090"/>
              <a:ext cx="0" cy="134112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Gerader Verbinder 67">
              <a:extLst>
                <a:ext uri="{FF2B5EF4-FFF2-40B4-BE49-F238E27FC236}">
                  <a16:creationId xmlns:a16="http://schemas.microsoft.com/office/drawing/2014/main" id="{F6440CF1-175F-9A6D-43D2-E961DE2BE6A2}"/>
                </a:ext>
              </a:extLst>
            </p:cNvPr>
            <p:cNvCxnSpPr>
              <a:cxnSpLocks/>
            </p:cNvCxnSpPr>
            <p:nvPr/>
          </p:nvCxnSpPr>
          <p:spPr>
            <a:xfrm>
              <a:off x="2901216" y="3768090"/>
              <a:ext cx="0" cy="133540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9" name="Gerader Verbinder 68">
              <a:extLst>
                <a:ext uri="{FF2B5EF4-FFF2-40B4-BE49-F238E27FC236}">
                  <a16:creationId xmlns:a16="http://schemas.microsoft.com/office/drawing/2014/main" id="{3B282935-4178-D217-FF37-16C7814326C9}"/>
                </a:ext>
              </a:extLst>
            </p:cNvPr>
            <p:cNvCxnSpPr>
              <a:cxnSpLocks/>
            </p:cNvCxnSpPr>
            <p:nvPr/>
          </p:nvCxnSpPr>
          <p:spPr>
            <a:xfrm>
              <a:off x="2961450" y="3768090"/>
              <a:ext cx="0" cy="13449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0" name="Gerader Verbinder 69">
              <a:extLst>
                <a:ext uri="{FF2B5EF4-FFF2-40B4-BE49-F238E27FC236}">
                  <a16:creationId xmlns:a16="http://schemas.microsoft.com/office/drawing/2014/main" id="{1AB4F2E3-528C-24A2-3D0C-5E7DB59BDBC2}"/>
                </a:ext>
              </a:extLst>
            </p:cNvPr>
            <p:cNvCxnSpPr>
              <a:cxnSpLocks/>
            </p:cNvCxnSpPr>
            <p:nvPr/>
          </p:nvCxnSpPr>
          <p:spPr>
            <a:xfrm>
              <a:off x="2991567" y="3768090"/>
              <a:ext cx="0" cy="1356360"/>
            </a:xfrm>
            <a:prstGeom prst="line">
              <a:avLst/>
            </a:prstGeom>
            <a:ln w="254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1" name="Gerader Verbinder 70">
              <a:extLst>
                <a:ext uri="{FF2B5EF4-FFF2-40B4-BE49-F238E27FC236}">
                  <a16:creationId xmlns:a16="http://schemas.microsoft.com/office/drawing/2014/main" id="{27D49280-6EA3-4DF3-88AD-4C10ED0FDF4C}"/>
                </a:ext>
              </a:extLst>
            </p:cNvPr>
            <p:cNvCxnSpPr>
              <a:cxnSpLocks/>
            </p:cNvCxnSpPr>
            <p:nvPr/>
          </p:nvCxnSpPr>
          <p:spPr>
            <a:xfrm>
              <a:off x="3051801" y="3768090"/>
              <a:ext cx="0" cy="136207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2" name="Gerader Verbinder 71">
              <a:extLst>
                <a:ext uri="{FF2B5EF4-FFF2-40B4-BE49-F238E27FC236}">
                  <a16:creationId xmlns:a16="http://schemas.microsoft.com/office/drawing/2014/main" id="{30F7D2CB-A36D-CEDB-6AED-797383954FD6}"/>
                </a:ext>
              </a:extLst>
            </p:cNvPr>
            <p:cNvCxnSpPr>
              <a:cxnSpLocks/>
            </p:cNvCxnSpPr>
            <p:nvPr/>
          </p:nvCxnSpPr>
          <p:spPr>
            <a:xfrm>
              <a:off x="3021684" y="3768090"/>
              <a:ext cx="0" cy="136398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3" name="Gerader Verbinder 72">
              <a:extLst>
                <a:ext uri="{FF2B5EF4-FFF2-40B4-BE49-F238E27FC236}">
                  <a16:creationId xmlns:a16="http://schemas.microsoft.com/office/drawing/2014/main" id="{067973E9-61A0-A695-6B85-94B3C15CE5A8}"/>
                </a:ext>
              </a:extLst>
            </p:cNvPr>
            <p:cNvCxnSpPr>
              <a:cxnSpLocks/>
            </p:cNvCxnSpPr>
            <p:nvPr/>
          </p:nvCxnSpPr>
          <p:spPr>
            <a:xfrm>
              <a:off x="3081918" y="3768090"/>
              <a:ext cx="0" cy="137541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Gerader Verbinder 73">
              <a:extLst>
                <a:ext uri="{FF2B5EF4-FFF2-40B4-BE49-F238E27FC236}">
                  <a16:creationId xmlns:a16="http://schemas.microsoft.com/office/drawing/2014/main" id="{E5BD2D3E-4267-107E-06F2-D9C04BC37F32}"/>
                </a:ext>
              </a:extLst>
            </p:cNvPr>
            <p:cNvCxnSpPr>
              <a:cxnSpLocks/>
            </p:cNvCxnSpPr>
            <p:nvPr/>
          </p:nvCxnSpPr>
          <p:spPr>
            <a:xfrm>
              <a:off x="3112035" y="3768090"/>
              <a:ext cx="0" cy="1375410"/>
            </a:xfrm>
            <a:prstGeom prst="line">
              <a:avLst/>
            </a:prstGeom>
            <a:ln w="254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5" name="Gerader Verbinder 74">
              <a:extLst>
                <a:ext uri="{FF2B5EF4-FFF2-40B4-BE49-F238E27FC236}">
                  <a16:creationId xmlns:a16="http://schemas.microsoft.com/office/drawing/2014/main" id="{B1D3E1E5-2B23-8506-BBE3-B3BEE47E779A}"/>
                </a:ext>
              </a:extLst>
            </p:cNvPr>
            <p:cNvCxnSpPr>
              <a:cxnSpLocks/>
            </p:cNvCxnSpPr>
            <p:nvPr/>
          </p:nvCxnSpPr>
          <p:spPr>
            <a:xfrm>
              <a:off x="3172269" y="3768090"/>
              <a:ext cx="0" cy="13830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6" name="Gerader Verbinder 75">
              <a:extLst>
                <a:ext uri="{FF2B5EF4-FFF2-40B4-BE49-F238E27FC236}">
                  <a16:creationId xmlns:a16="http://schemas.microsoft.com/office/drawing/2014/main" id="{BB54D416-8EC1-6799-A8AF-FFAE8394F60C}"/>
                </a:ext>
              </a:extLst>
            </p:cNvPr>
            <p:cNvCxnSpPr>
              <a:cxnSpLocks/>
            </p:cNvCxnSpPr>
            <p:nvPr/>
          </p:nvCxnSpPr>
          <p:spPr>
            <a:xfrm>
              <a:off x="3142152" y="3768090"/>
              <a:ext cx="0" cy="137541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7" name="Gerader Verbinder 76">
              <a:extLst>
                <a:ext uri="{FF2B5EF4-FFF2-40B4-BE49-F238E27FC236}">
                  <a16:creationId xmlns:a16="http://schemas.microsoft.com/office/drawing/2014/main" id="{33C71BD6-7FE9-B880-C7A2-2CF07E84ABE6}"/>
                </a:ext>
              </a:extLst>
            </p:cNvPr>
            <p:cNvCxnSpPr>
              <a:cxnSpLocks/>
            </p:cNvCxnSpPr>
            <p:nvPr/>
          </p:nvCxnSpPr>
          <p:spPr>
            <a:xfrm>
              <a:off x="3202386" y="3768090"/>
              <a:ext cx="0" cy="1384935"/>
            </a:xfrm>
            <a:prstGeom prst="line">
              <a:avLst/>
            </a:prstGeom>
            <a:ln w="254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8" name="Gerader Verbinder 77">
              <a:extLst>
                <a:ext uri="{FF2B5EF4-FFF2-40B4-BE49-F238E27FC236}">
                  <a16:creationId xmlns:a16="http://schemas.microsoft.com/office/drawing/2014/main" id="{6BF08BE5-8A6E-FBA5-0F42-9861DF00FA87}"/>
                </a:ext>
              </a:extLst>
            </p:cNvPr>
            <p:cNvCxnSpPr>
              <a:cxnSpLocks/>
            </p:cNvCxnSpPr>
            <p:nvPr/>
          </p:nvCxnSpPr>
          <p:spPr>
            <a:xfrm>
              <a:off x="3232503" y="3768090"/>
              <a:ext cx="0" cy="1394460"/>
            </a:xfrm>
            <a:prstGeom prst="line">
              <a:avLst/>
            </a:prstGeom>
            <a:ln w="254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9" name="Gerader Verbinder 78">
              <a:extLst>
                <a:ext uri="{FF2B5EF4-FFF2-40B4-BE49-F238E27FC236}">
                  <a16:creationId xmlns:a16="http://schemas.microsoft.com/office/drawing/2014/main" id="{D62DD56D-D36A-A7C5-1FCB-8CAA3A502168}"/>
                </a:ext>
              </a:extLst>
            </p:cNvPr>
            <p:cNvCxnSpPr>
              <a:cxnSpLocks/>
            </p:cNvCxnSpPr>
            <p:nvPr/>
          </p:nvCxnSpPr>
          <p:spPr>
            <a:xfrm>
              <a:off x="3292737" y="3768090"/>
              <a:ext cx="0" cy="139065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Gerader Verbinder 79">
              <a:extLst>
                <a:ext uri="{FF2B5EF4-FFF2-40B4-BE49-F238E27FC236}">
                  <a16:creationId xmlns:a16="http://schemas.microsoft.com/office/drawing/2014/main" id="{67654A7B-5587-864A-7477-713A4B45BA39}"/>
                </a:ext>
              </a:extLst>
            </p:cNvPr>
            <p:cNvCxnSpPr>
              <a:cxnSpLocks/>
            </p:cNvCxnSpPr>
            <p:nvPr/>
          </p:nvCxnSpPr>
          <p:spPr>
            <a:xfrm>
              <a:off x="3262620" y="3768090"/>
              <a:ext cx="0" cy="1396365"/>
            </a:xfrm>
            <a:prstGeom prst="line">
              <a:avLst/>
            </a:prstGeom>
            <a:ln w="254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1" name="Gerader Verbinder 80">
              <a:extLst>
                <a:ext uri="{FF2B5EF4-FFF2-40B4-BE49-F238E27FC236}">
                  <a16:creationId xmlns:a16="http://schemas.microsoft.com/office/drawing/2014/main" id="{8E41A4C8-80BF-DE3D-B67A-C67ED4D576CF}"/>
                </a:ext>
              </a:extLst>
            </p:cNvPr>
            <p:cNvCxnSpPr>
              <a:cxnSpLocks/>
            </p:cNvCxnSpPr>
            <p:nvPr/>
          </p:nvCxnSpPr>
          <p:spPr>
            <a:xfrm>
              <a:off x="3322854" y="3768090"/>
              <a:ext cx="0" cy="1394460"/>
            </a:xfrm>
            <a:prstGeom prst="line">
              <a:avLst/>
            </a:prstGeom>
            <a:ln w="254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2" name="Gerader Verbinder 81">
              <a:extLst>
                <a:ext uri="{FF2B5EF4-FFF2-40B4-BE49-F238E27FC236}">
                  <a16:creationId xmlns:a16="http://schemas.microsoft.com/office/drawing/2014/main" id="{E9B23A76-AD81-D785-8FAA-0FB095B4439D}"/>
                </a:ext>
              </a:extLst>
            </p:cNvPr>
            <p:cNvCxnSpPr>
              <a:cxnSpLocks/>
            </p:cNvCxnSpPr>
            <p:nvPr/>
          </p:nvCxnSpPr>
          <p:spPr>
            <a:xfrm>
              <a:off x="3352971" y="3768090"/>
              <a:ext cx="0" cy="1398270"/>
            </a:xfrm>
            <a:prstGeom prst="line">
              <a:avLst/>
            </a:prstGeom>
            <a:ln w="254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3" name="Gerader Verbinder 82">
              <a:extLst>
                <a:ext uri="{FF2B5EF4-FFF2-40B4-BE49-F238E27FC236}">
                  <a16:creationId xmlns:a16="http://schemas.microsoft.com/office/drawing/2014/main" id="{F64C57AC-8D15-0560-FFC7-4B25CEA8B4EE}"/>
                </a:ext>
              </a:extLst>
            </p:cNvPr>
            <p:cNvCxnSpPr>
              <a:cxnSpLocks/>
            </p:cNvCxnSpPr>
            <p:nvPr/>
          </p:nvCxnSpPr>
          <p:spPr>
            <a:xfrm>
              <a:off x="3413205" y="3768090"/>
              <a:ext cx="0" cy="140398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4" name="Gerader Verbinder 83">
              <a:extLst>
                <a:ext uri="{FF2B5EF4-FFF2-40B4-BE49-F238E27FC236}">
                  <a16:creationId xmlns:a16="http://schemas.microsoft.com/office/drawing/2014/main" id="{F730AF6D-E5D2-77AF-B722-582687F0F862}"/>
                </a:ext>
              </a:extLst>
            </p:cNvPr>
            <p:cNvCxnSpPr>
              <a:cxnSpLocks/>
            </p:cNvCxnSpPr>
            <p:nvPr/>
          </p:nvCxnSpPr>
          <p:spPr>
            <a:xfrm>
              <a:off x="3383088" y="3768090"/>
              <a:ext cx="0" cy="1400175"/>
            </a:xfrm>
            <a:prstGeom prst="line">
              <a:avLst/>
            </a:prstGeom>
            <a:ln w="254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5" name="Gerader Verbinder 84">
              <a:extLst>
                <a:ext uri="{FF2B5EF4-FFF2-40B4-BE49-F238E27FC236}">
                  <a16:creationId xmlns:a16="http://schemas.microsoft.com/office/drawing/2014/main" id="{B02A9B59-7B1D-E501-CD4B-7E1FB97A33FE}"/>
                </a:ext>
              </a:extLst>
            </p:cNvPr>
            <p:cNvCxnSpPr>
              <a:cxnSpLocks/>
            </p:cNvCxnSpPr>
            <p:nvPr/>
          </p:nvCxnSpPr>
          <p:spPr>
            <a:xfrm>
              <a:off x="3443322" y="3768090"/>
              <a:ext cx="0" cy="14097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6" name="Gerader Verbinder 85">
              <a:extLst>
                <a:ext uri="{FF2B5EF4-FFF2-40B4-BE49-F238E27FC236}">
                  <a16:creationId xmlns:a16="http://schemas.microsoft.com/office/drawing/2014/main" id="{6D1739C9-3DDF-5712-ED52-53EF3F2EC2E1}"/>
                </a:ext>
              </a:extLst>
            </p:cNvPr>
            <p:cNvCxnSpPr>
              <a:cxnSpLocks/>
            </p:cNvCxnSpPr>
            <p:nvPr/>
          </p:nvCxnSpPr>
          <p:spPr>
            <a:xfrm>
              <a:off x="3473439" y="3768090"/>
              <a:ext cx="0" cy="142494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7" name="Gerader Verbinder 86">
              <a:extLst>
                <a:ext uri="{FF2B5EF4-FFF2-40B4-BE49-F238E27FC236}">
                  <a16:creationId xmlns:a16="http://schemas.microsoft.com/office/drawing/2014/main" id="{026ACF6D-A058-2E23-212C-9E13D3373C09}"/>
                </a:ext>
              </a:extLst>
            </p:cNvPr>
            <p:cNvCxnSpPr>
              <a:cxnSpLocks/>
            </p:cNvCxnSpPr>
            <p:nvPr/>
          </p:nvCxnSpPr>
          <p:spPr>
            <a:xfrm>
              <a:off x="3533673" y="3768090"/>
              <a:ext cx="0" cy="144018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8" name="Gerader Verbinder 87">
              <a:extLst>
                <a:ext uri="{FF2B5EF4-FFF2-40B4-BE49-F238E27FC236}">
                  <a16:creationId xmlns:a16="http://schemas.microsoft.com/office/drawing/2014/main" id="{6CAD7C64-FB18-ED08-F0F1-8B6C0D9FE5DD}"/>
                </a:ext>
              </a:extLst>
            </p:cNvPr>
            <p:cNvCxnSpPr>
              <a:cxnSpLocks/>
            </p:cNvCxnSpPr>
            <p:nvPr/>
          </p:nvCxnSpPr>
          <p:spPr>
            <a:xfrm>
              <a:off x="3503556" y="3768090"/>
              <a:ext cx="0" cy="143827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9" name="Gerader Verbinder 88">
              <a:extLst>
                <a:ext uri="{FF2B5EF4-FFF2-40B4-BE49-F238E27FC236}">
                  <a16:creationId xmlns:a16="http://schemas.microsoft.com/office/drawing/2014/main" id="{1AE3FC2A-677F-793B-FAD9-5AD526B27501}"/>
                </a:ext>
              </a:extLst>
            </p:cNvPr>
            <p:cNvCxnSpPr>
              <a:cxnSpLocks/>
            </p:cNvCxnSpPr>
            <p:nvPr/>
          </p:nvCxnSpPr>
          <p:spPr>
            <a:xfrm>
              <a:off x="3563790" y="3768090"/>
              <a:ext cx="0" cy="1440180"/>
            </a:xfrm>
            <a:prstGeom prst="line">
              <a:avLst/>
            </a:prstGeom>
            <a:ln w="254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0" name="Gerader Verbinder 89">
              <a:extLst>
                <a:ext uri="{FF2B5EF4-FFF2-40B4-BE49-F238E27FC236}">
                  <a16:creationId xmlns:a16="http://schemas.microsoft.com/office/drawing/2014/main" id="{ECED44B8-BB66-E2A1-ADFE-A690A36F91CF}"/>
                </a:ext>
              </a:extLst>
            </p:cNvPr>
            <p:cNvCxnSpPr>
              <a:cxnSpLocks/>
            </p:cNvCxnSpPr>
            <p:nvPr/>
          </p:nvCxnSpPr>
          <p:spPr>
            <a:xfrm>
              <a:off x="3593907" y="3768090"/>
              <a:ext cx="0" cy="14478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1" name="Gerader Verbinder 90">
              <a:extLst>
                <a:ext uri="{FF2B5EF4-FFF2-40B4-BE49-F238E27FC236}">
                  <a16:creationId xmlns:a16="http://schemas.microsoft.com/office/drawing/2014/main" id="{109DBC90-776D-FD87-6046-B81567288C82}"/>
                </a:ext>
              </a:extLst>
            </p:cNvPr>
            <p:cNvCxnSpPr>
              <a:cxnSpLocks/>
            </p:cNvCxnSpPr>
            <p:nvPr/>
          </p:nvCxnSpPr>
          <p:spPr>
            <a:xfrm>
              <a:off x="3654141" y="3768090"/>
              <a:ext cx="0" cy="1472449"/>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2" name="Gerader Verbinder 91">
              <a:extLst>
                <a:ext uri="{FF2B5EF4-FFF2-40B4-BE49-F238E27FC236}">
                  <a16:creationId xmlns:a16="http://schemas.microsoft.com/office/drawing/2014/main" id="{2F8E71B5-13E7-5DEF-E6BB-A8E6C8E27370}"/>
                </a:ext>
              </a:extLst>
            </p:cNvPr>
            <p:cNvCxnSpPr>
              <a:cxnSpLocks/>
            </p:cNvCxnSpPr>
            <p:nvPr/>
          </p:nvCxnSpPr>
          <p:spPr>
            <a:xfrm>
              <a:off x="3624024" y="3768090"/>
              <a:ext cx="0" cy="14478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3" name="Gerader Verbinder 92">
              <a:extLst>
                <a:ext uri="{FF2B5EF4-FFF2-40B4-BE49-F238E27FC236}">
                  <a16:creationId xmlns:a16="http://schemas.microsoft.com/office/drawing/2014/main" id="{CB744CEB-7C53-473A-61E7-60D0FEEF4DAA}"/>
                </a:ext>
              </a:extLst>
            </p:cNvPr>
            <p:cNvCxnSpPr>
              <a:cxnSpLocks/>
            </p:cNvCxnSpPr>
            <p:nvPr/>
          </p:nvCxnSpPr>
          <p:spPr>
            <a:xfrm>
              <a:off x="3684258" y="3768090"/>
              <a:ext cx="0" cy="1472449"/>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4" name="Gerader Verbinder 93">
              <a:extLst>
                <a:ext uri="{FF2B5EF4-FFF2-40B4-BE49-F238E27FC236}">
                  <a16:creationId xmlns:a16="http://schemas.microsoft.com/office/drawing/2014/main" id="{1715045D-7A69-F30E-FFA3-408C8E5C5D90}"/>
                </a:ext>
              </a:extLst>
            </p:cNvPr>
            <p:cNvCxnSpPr>
              <a:cxnSpLocks/>
            </p:cNvCxnSpPr>
            <p:nvPr/>
          </p:nvCxnSpPr>
          <p:spPr>
            <a:xfrm>
              <a:off x="3714375" y="3768090"/>
              <a:ext cx="0" cy="1472449"/>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5" name="Gerader Verbinder 94">
              <a:extLst>
                <a:ext uri="{FF2B5EF4-FFF2-40B4-BE49-F238E27FC236}">
                  <a16:creationId xmlns:a16="http://schemas.microsoft.com/office/drawing/2014/main" id="{73401594-436D-ABA1-CA74-92E2EAC9A5D6}"/>
                </a:ext>
              </a:extLst>
            </p:cNvPr>
            <p:cNvCxnSpPr>
              <a:cxnSpLocks/>
            </p:cNvCxnSpPr>
            <p:nvPr/>
          </p:nvCxnSpPr>
          <p:spPr>
            <a:xfrm>
              <a:off x="3774609" y="3768090"/>
              <a:ext cx="0" cy="1472449"/>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6" name="Gerader Verbinder 95">
              <a:extLst>
                <a:ext uri="{FF2B5EF4-FFF2-40B4-BE49-F238E27FC236}">
                  <a16:creationId xmlns:a16="http://schemas.microsoft.com/office/drawing/2014/main" id="{FD2D06CA-80EA-5445-F5BE-7E1C9C56CF72}"/>
                </a:ext>
              </a:extLst>
            </p:cNvPr>
            <p:cNvCxnSpPr>
              <a:cxnSpLocks/>
            </p:cNvCxnSpPr>
            <p:nvPr/>
          </p:nvCxnSpPr>
          <p:spPr>
            <a:xfrm>
              <a:off x="3744492" y="3768090"/>
              <a:ext cx="0" cy="1472449"/>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7" name="Gerader Verbinder 96">
              <a:extLst>
                <a:ext uri="{FF2B5EF4-FFF2-40B4-BE49-F238E27FC236}">
                  <a16:creationId xmlns:a16="http://schemas.microsoft.com/office/drawing/2014/main" id="{1D34573B-5B81-78FB-A24C-F4B22B4EDE21}"/>
                </a:ext>
              </a:extLst>
            </p:cNvPr>
            <p:cNvCxnSpPr>
              <a:cxnSpLocks/>
            </p:cNvCxnSpPr>
            <p:nvPr/>
          </p:nvCxnSpPr>
          <p:spPr>
            <a:xfrm>
              <a:off x="3804726" y="3768090"/>
              <a:ext cx="0" cy="1472449"/>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8" name="Gerader Verbinder 97">
              <a:extLst>
                <a:ext uri="{FF2B5EF4-FFF2-40B4-BE49-F238E27FC236}">
                  <a16:creationId xmlns:a16="http://schemas.microsoft.com/office/drawing/2014/main" id="{26768911-F0B6-3786-DC7B-ECAC9D185B93}"/>
                </a:ext>
              </a:extLst>
            </p:cNvPr>
            <p:cNvCxnSpPr>
              <a:cxnSpLocks/>
            </p:cNvCxnSpPr>
            <p:nvPr/>
          </p:nvCxnSpPr>
          <p:spPr>
            <a:xfrm>
              <a:off x="3834843" y="3768090"/>
              <a:ext cx="0" cy="1472449"/>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9" name="Gerader Verbinder 98">
              <a:extLst>
                <a:ext uri="{FF2B5EF4-FFF2-40B4-BE49-F238E27FC236}">
                  <a16:creationId xmlns:a16="http://schemas.microsoft.com/office/drawing/2014/main" id="{A476B785-6D6C-ED30-6173-9EF5E66768BF}"/>
                </a:ext>
              </a:extLst>
            </p:cNvPr>
            <p:cNvCxnSpPr>
              <a:cxnSpLocks/>
            </p:cNvCxnSpPr>
            <p:nvPr/>
          </p:nvCxnSpPr>
          <p:spPr>
            <a:xfrm>
              <a:off x="3895077" y="3768090"/>
              <a:ext cx="0" cy="148971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0" name="Gerader Verbinder 99">
              <a:extLst>
                <a:ext uri="{FF2B5EF4-FFF2-40B4-BE49-F238E27FC236}">
                  <a16:creationId xmlns:a16="http://schemas.microsoft.com/office/drawing/2014/main" id="{E4E844A4-3419-1843-AB8F-986ADB81A0C5}"/>
                </a:ext>
              </a:extLst>
            </p:cNvPr>
            <p:cNvCxnSpPr>
              <a:cxnSpLocks/>
            </p:cNvCxnSpPr>
            <p:nvPr/>
          </p:nvCxnSpPr>
          <p:spPr>
            <a:xfrm>
              <a:off x="3864960" y="3768090"/>
              <a:ext cx="0" cy="148971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1" name="Gerader Verbinder 100">
              <a:extLst>
                <a:ext uri="{FF2B5EF4-FFF2-40B4-BE49-F238E27FC236}">
                  <a16:creationId xmlns:a16="http://schemas.microsoft.com/office/drawing/2014/main" id="{AA3D3EE2-3823-2F96-BED8-4A778226A0F9}"/>
                </a:ext>
              </a:extLst>
            </p:cNvPr>
            <p:cNvCxnSpPr>
              <a:cxnSpLocks/>
            </p:cNvCxnSpPr>
            <p:nvPr/>
          </p:nvCxnSpPr>
          <p:spPr>
            <a:xfrm>
              <a:off x="3925194" y="3768090"/>
              <a:ext cx="0" cy="149161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2" name="Gerader Verbinder 101">
              <a:extLst>
                <a:ext uri="{FF2B5EF4-FFF2-40B4-BE49-F238E27FC236}">
                  <a16:creationId xmlns:a16="http://schemas.microsoft.com/office/drawing/2014/main" id="{A93B3BE9-F5EF-6F1B-6899-6BBBE5D7D660}"/>
                </a:ext>
              </a:extLst>
            </p:cNvPr>
            <p:cNvCxnSpPr>
              <a:cxnSpLocks/>
            </p:cNvCxnSpPr>
            <p:nvPr/>
          </p:nvCxnSpPr>
          <p:spPr>
            <a:xfrm>
              <a:off x="3955311" y="3768090"/>
              <a:ext cx="0" cy="1506855"/>
            </a:xfrm>
            <a:prstGeom prst="line">
              <a:avLst/>
            </a:prstGeom>
            <a:ln w="254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3" name="Gerader Verbinder 102">
              <a:extLst>
                <a:ext uri="{FF2B5EF4-FFF2-40B4-BE49-F238E27FC236}">
                  <a16:creationId xmlns:a16="http://schemas.microsoft.com/office/drawing/2014/main" id="{72016247-E1EF-4D06-202B-E8B35688E572}"/>
                </a:ext>
              </a:extLst>
            </p:cNvPr>
            <p:cNvCxnSpPr>
              <a:cxnSpLocks/>
            </p:cNvCxnSpPr>
            <p:nvPr/>
          </p:nvCxnSpPr>
          <p:spPr>
            <a:xfrm>
              <a:off x="4015545" y="3768090"/>
              <a:ext cx="0" cy="151828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4" name="Gerader Verbinder 103">
              <a:extLst>
                <a:ext uri="{FF2B5EF4-FFF2-40B4-BE49-F238E27FC236}">
                  <a16:creationId xmlns:a16="http://schemas.microsoft.com/office/drawing/2014/main" id="{1D0BAC5B-318A-811B-6D6F-2BA4C2EB1AD5}"/>
                </a:ext>
              </a:extLst>
            </p:cNvPr>
            <p:cNvCxnSpPr>
              <a:cxnSpLocks/>
            </p:cNvCxnSpPr>
            <p:nvPr/>
          </p:nvCxnSpPr>
          <p:spPr>
            <a:xfrm>
              <a:off x="3985428" y="3768090"/>
              <a:ext cx="0" cy="1514475"/>
            </a:xfrm>
            <a:prstGeom prst="line">
              <a:avLst/>
            </a:prstGeom>
            <a:ln w="254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5" name="Gerader Verbinder 104">
              <a:extLst>
                <a:ext uri="{FF2B5EF4-FFF2-40B4-BE49-F238E27FC236}">
                  <a16:creationId xmlns:a16="http://schemas.microsoft.com/office/drawing/2014/main" id="{3D811F6D-44D9-3D8C-BE10-753953FCEC6A}"/>
                </a:ext>
              </a:extLst>
            </p:cNvPr>
            <p:cNvCxnSpPr>
              <a:cxnSpLocks/>
            </p:cNvCxnSpPr>
            <p:nvPr/>
          </p:nvCxnSpPr>
          <p:spPr>
            <a:xfrm>
              <a:off x="4045662" y="3768090"/>
              <a:ext cx="0" cy="151447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6" name="Gerader Verbinder 105">
              <a:extLst>
                <a:ext uri="{FF2B5EF4-FFF2-40B4-BE49-F238E27FC236}">
                  <a16:creationId xmlns:a16="http://schemas.microsoft.com/office/drawing/2014/main" id="{B86BFF80-AADB-95FD-238B-96D4CDAA3F9A}"/>
                </a:ext>
              </a:extLst>
            </p:cNvPr>
            <p:cNvCxnSpPr>
              <a:cxnSpLocks/>
            </p:cNvCxnSpPr>
            <p:nvPr/>
          </p:nvCxnSpPr>
          <p:spPr>
            <a:xfrm>
              <a:off x="4075779" y="3768090"/>
              <a:ext cx="0" cy="151447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7" name="Gerader Verbinder 106">
              <a:extLst>
                <a:ext uri="{FF2B5EF4-FFF2-40B4-BE49-F238E27FC236}">
                  <a16:creationId xmlns:a16="http://schemas.microsoft.com/office/drawing/2014/main" id="{B43F8AB4-6F6C-111D-2354-3176C209F5CA}"/>
                </a:ext>
              </a:extLst>
            </p:cNvPr>
            <p:cNvCxnSpPr>
              <a:cxnSpLocks/>
            </p:cNvCxnSpPr>
            <p:nvPr/>
          </p:nvCxnSpPr>
          <p:spPr>
            <a:xfrm>
              <a:off x="4136013" y="3768090"/>
              <a:ext cx="0" cy="152781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8" name="Gerader Verbinder 107">
              <a:extLst>
                <a:ext uri="{FF2B5EF4-FFF2-40B4-BE49-F238E27FC236}">
                  <a16:creationId xmlns:a16="http://schemas.microsoft.com/office/drawing/2014/main" id="{E46B5E98-FDD6-98B9-0AD5-E90C2D6F8324}"/>
                </a:ext>
              </a:extLst>
            </p:cNvPr>
            <p:cNvCxnSpPr>
              <a:cxnSpLocks/>
            </p:cNvCxnSpPr>
            <p:nvPr/>
          </p:nvCxnSpPr>
          <p:spPr>
            <a:xfrm>
              <a:off x="4105896" y="3768090"/>
              <a:ext cx="0" cy="152590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9" name="Gerader Verbinder 108">
              <a:extLst>
                <a:ext uri="{FF2B5EF4-FFF2-40B4-BE49-F238E27FC236}">
                  <a16:creationId xmlns:a16="http://schemas.microsoft.com/office/drawing/2014/main" id="{393897BC-E435-CB2D-F5A0-513235E30225}"/>
                </a:ext>
              </a:extLst>
            </p:cNvPr>
            <p:cNvCxnSpPr>
              <a:cxnSpLocks/>
            </p:cNvCxnSpPr>
            <p:nvPr/>
          </p:nvCxnSpPr>
          <p:spPr>
            <a:xfrm>
              <a:off x="4166130" y="3768090"/>
              <a:ext cx="0" cy="15240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0" name="Gerader Verbinder 109">
              <a:extLst>
                <a:ext uri="{FF2B5EF4-FFF2-40B4-BE49-F238E27FC236}">
                  <a16:creationId xmlns:a16="http://schemas.microsoft.com/office/drawing/2014/main" id="{9CE71F80-1321-6839-19ED-019AC2E2C3E8}"/>
                </a:ext>
              </a:extLst>
            </p:cNvPr>
            <p:cNvCxnSpPr>
              <a:cxnSpLocks/>
            </p:cNvCxnSpPr>
            <p:nvPr/>
          </p:nvCxnSpPr>
          <p:spPr>
            <a:xfrm>
              <a:off x="4196247" y="3768090"/>
              <a:ext cx="0" cy="154114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1" name="Gerader Verbinder 110">
              <a:extLst>
                <a:ext uri="{FF2B5EF4-FFF2-40B4-BE49-F238E27FC236}">
                  <a16:creationId xmlns:a16="http://schemas.microsoft.com/office/drawing/2014/main" id="{3DD71C35-74DA-43ED-6F2E-E212CC33CEAE}"/>
                </a:ext>
              </a:extLst>
            </p:cNvPr>
            <p:cNvCxnSpPr>
              <a:cxnSpLocks/>
            </p:cNvCxnSpPr>
            <p:nvPr/>
          </p:nvCxnSpPr>
          <p:spPr>
            <a:xfrm>
              <a:off x="4256481" y="3768090"/>
              <a:ext cx="0" cy="155257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2" name="Gerader Verbinder 111">
              <a:extLst>
                <a:ext uri="{FF2B5EF4-FFF2-40B4-BE49-F238E27FC236}">
                  <a16:creationId xmlns:a16="http://schemas.microsoft.com/office/drawing/2014/main" id="{B12276B2-99FC-A9B3-FC9F-688D52402159}"/>
                </a:ext>
              </a:extLst>
            </p:cNvPr>
            <p:cNvCxnSpPr>
              <a:cxnSpLocks/>
            </p:cNvCxnSpPr>
            <p:nvPr/>
          </p:nvCxnSpPr>
          <p:spPr>
            <a:xfrm>
              <a:off x="4226364" y="3768090"/>
              <a:ext cx="0" cy="1548765"/>
            </a:xfrm>
            <a:prstGeom prst="line">
              <a:avLst/>
            </a:prstGeom>
            <a:ln w="254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3" name="Gerader Verbinder 112">
              <a:extLst>
                <a:ext uri="{FF2B5EF4-FFF2-40B4-BE49-F238E27FC236}">
                  <a16:creationId xmlns:a16="http://schemas.microsoft.com/office/drawing/2014/main" id="{AD3B1A29-01B0-D921-F0E4-F0B6213AD627}"/>
                </a:ext>
              </a:extLst>
            </p:cNvPr>
            <p:cNvCxnSpPr>
              <a:cxnSpLocks/>
            </p:cNvCxnSpPr>
            <p:nvPr/>
          </p:nvCxnSpPr>
          <p:spPr>
            <a:xfrm>
              <a:off x="4286598" y="3768090"/>
              <a:ext cx="0" cy="15621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4" name="Gerader Verbinder 113">
              <a:extLst>
                <a:ext uri="{FF2B5EF4-FFF2-40B4-BE49-F238E27FC236}">
                  <a16:creationId xmlns:a16="http://schemas.microsoft.com/office/drawing/2014/main" id="{9D2598D3-4F29-DB4B-22D6-9706916E8224}"/>
                </a:ext>
              </a:extLst>
            </p:cNvPr>
            <p:cNvCxnSpPr>
              <a:cxnSpLocks/>
            </p:cNvCxnSpPr>
            <p:nvPr/>
          </p:nvCxnSpPr>
          <p:spPr>
            <a:xfrm>
              <a:off x="4316715" y="3768090"/>
              <a:ext cx="0" cy="156400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5" name="Gerader Verbinder 114">
              <a:extLst>
                <a:ext uri="{FF2B5EF4-FFF2-40B4-BE49-F238E27FC236}">
                  <a16:creationId xmlns:a16="http://schemas.microsoft.com/office/drawing/2014/main" id="{CFEF19C1-A4D0-FDD6-BE4A-3BF6F679751C}"/>
                </a:ext>
              </a:extLst>
            </p:cNvPr>
            <p:cNvCxnSpPr>
              <a:cxnSpLocks/>
            </p:cNvCxnSpPr>
            <p:nvPr/>
          </p:nvCxnSpPr>
          <p:spPr>
            <a:xfrm>
              <a:off x="4376949" y="3768090"/>
              <a:ext cx="0" cy="1579245"/>
            </a:xfrm>
            <a:prstGeom prst="line">
              <a:avLst/>
            </a:prstGeom>
            <a:ln w="254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6" name="Gerader Verbinder 115">
              <a:extLst>
                <a:ext uri="{FF2B5EF4-FFF2-40B4-BE49-F238E27FC236}">
                  <a16:creationId xmlns:a16="http://schemas.microsoft.com/office/drawing/2014/main" id="{590E8DAD-EA3E-814D-8600-6F0C991B4416}"/>
                </a:ext>
              </a:extLst>
            </p:cNvPr>
            <p:cNvCxnSpPr>
              <a:cxnSpLocks/>
            </p:cNvCxnSpPr>
            <p:nvPr/>
          </p:nvCxnSpPr>
          <p:spPr>
            <a:xfrm>
              <a:off x="4346832" y="3768090"/>
              <a:ext cx="0" cy="156972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7" name="Gerader Verbinder 116">
              <a:extLst>
                <a:ext uri="{FF2B5EF4-FFF2-40B4-BE49-F238E27FC236}">
                  <a16:creationId xmlns:a16="http://schemas.microsoft.com/office/drawing/2014/main" id="{E03DA2F4-41FC-670C-AB61-0B8159A5E571}"/>
                </a:ext>
              </a:extLst>
            </p:cNvPr>
            <p:cNvCxnSpPr>
              <a:cxnSpLocks/>
            </p:cNvCxnSpPr>
            <p:nvPr/>
          </p:nvCxnSpPr>
          <p:spPr>
            <a:xfrm>
              <a:off x="4407066" y="3768090"/>
              <a:ext cx="0" cy="158686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8" name="Gerader Verbinder 117">
              <a:extLst>
                <a:ext uri="{FF2B5EF4-FFF2-40B4-BE49-F238E27FC236}">
                  <a16:creationId xmlns:a16="http://schemas.microsoft.com/office/drawing/2014/main" id="{430D530C-0B27-5957-8BE3-690778DC3DEA}"/>
                </a:ext>
              </a:extLst>
            </p:cNvPr>
            <p:cNvCxnSpPr>
              <a:cxnSpLocks/>
            </p:cNvCxnSpPr>
            <p:nvPr/>
          </p:nvCxnSpPr>
          <p:spPr>
            <a:xfrm>
              <a:off x="4437183" y="3768090"/>
              <a:ext cx="0" cy="158496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9" name="Gerader Verbinder 118">
              <a:extLst>
                <a:ext uri="{FF2B5EF4-FFF2-40B4-BE49-F238E27FC236}">
                  <a16:creationId xmlns:a16="http://schemas.microsoft.com/office/drawing/2014/main" id="{BF80938D-F1AA-10C1-D5AA-972032C58769}"/>
                </a:ext>
              </a:extLst>
            </p:cNvPr>
            <p:cNvCxnSpPr>
              <a:cxnSpLocks/>
            </p:cNvCxnSpPr>
            <p:nvPr/>
          </p:nvCxnSpPr>
          <p:spPr>
            <a:xfrm>
              <a:off x="4497417" y="3768090"/>
              <a:ext cx="0" cy="159448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0" name="Gerader Verbinder 119">
              <a:extLst>
                <a:ext uri="{FF2B5EF4-FFF2-40B4-BE49-F238E27FC236}">
                  <a16:creationId xmlns:a16="http://schemas.microsoft.com/office/drawing/2014/main" id="{2684006E-BD9F-B51D-534F-7FA225406AAB}"/>
                </a:ext>
              </a:extLst>
            </p:cNvPr>
            <p:cNvCxnSpPr>
              <a:cxnSpLocks/>
            </p:cNvCxnSpPr>
            <p:nvPr/>
          </p:nvCxnSpPr>
          <p:spPr>
            <a:xfrm>
              <a:off x="4467300" y="3768090"/>
              <a:ext cx="0" cy="1596390"/>
            </a:xfrm>
            <a:prstGeom prst="line">
              <a:avLst/>
            </a:prstGeom>
            <a:ln w="254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1" name="Gerader Verbinder 120">
              <a:extLst>
                <a:ext uri="{FF2B5EF4-FFF2-40B4-BE49-F238E27FC236}">
                  <a16:creationId xmlns:a16="http://schemas.microsoft.com/office/drawing/2014/main" id="{41655BB6-73EC-7FD8-EA85-905002421884}"/>
                </a:ext>
              </a:extLst>
            </p:cNvPr>
            <p:cNvCxnSpPr>
              <a:cxnSpLocks/>
            </p:cNvCxnSpPr>
            <p:nvPr/>
          </p:nvCxnSpPr>
          <p:spPr>
            <a:xfrm>
              <a:off x="4527534" y="3768090"/>
              <a:ext cx="0" cy="160210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2" name="Gerader Verbinder 121">
              <a:extLst>
                <a:ext uri="{FF2B5EF4-FFF2-40B4-BE49-F238E27FC236}">
                  <a16:creationId xmlns:a16="http://schemas.microsoft.com/office/drawing/2014/main" id="{06C1C4F9-3BB7-EA02-A453-117A9BC1846B}"/>
                </a:ext>
              </a:extLst>
            </p:cNvPr>
            <p:cNvCxnSpPr>
              <a:cxnSpLocks/>
            </p:cNvCxnSpPr>
            <p:nvPr/>
          </p:nvCxnSpPr>
          <p:spPr>
            <a:xfrm>
              <a:off x="4557651" y="3768090"/>
              <a:ext cx="0" cy="159639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3" name="Gerader Verbinder 122">
              <a:extLst>
                <a:ext uri="{FF2B5EF4-FFF2-40B4-BE49-F238E27FC236}">
                  <a16:creationId xmlns:a16="http://schemas.microsoft.com/office/drawing/2014/main" id="{3AA961D0-66B6-8B8C-1FEB-48EAE97110ED}"/>
                </a:ext>
              </a:extLst>
            </p:cNvPr>
            <p:cNvCxnSpPr>
              <a:cxnSpLocks/>
            </p:cNvCxnSpPr>
            <p:nvPr/>
          </p:nvCxnSpPr>
          <p:spPr>
            <a:xfrm>
              <a:off x="4617885" y="3768090"/>
              <a:ext cx="0" cy="162306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4" name="Gerader Verbinder 123">
              <a:extLst>
                <a:ext uri="{FF2B5EF4-FFF2-40B4-BE49-F238E27FC236}">
                  <a16:creationId xmlns:a16="http://schemas.microsoft.com/office/drawing/2014/main" id="{F730C90D-B663-E1A1-1B2E-7BA770398A24}"/>
                </a:ext>
              </a:extLst>
            </p:cNvPr>
            <p:cNvCxnSpPr>
              <a:cxnSpLocks/>
            </p:cNvCxnSpPr>
            <p:nvPr/>
          </p:nvCxnSpPr>
          <p:spPr>
            <a:xfrm>
              <a:off x="4587768" y="3768090"/>
              <a:ext cx="0" cy="1605915"/>
            </a:xfrm>
            <a:prstGeom prst="line">
              <a:avLst/>
            </a:prstGeom>
            <a:ln w="254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5" name="Gerader Verbinder 124">
              <a:extLst>
                <a:ext uri="{FF2B5EF4-FFF2-40B4-BE49-F238E27FC236}">
                  <a16:creationId xmlns:a16="http://schemas.microsoft.com/office/drawing/2014/main" id="{31F1925A-098C-BDED-9D03-71D0879730A9}"/>
                </a:ext>
              </a:extLst>
            </p:cNvPr>
            <p:cNvCxnSpPr>
              <a:cxnSpLocks/>
            </p:cNvCxnSpPr>
            <p:nvPr/>
          </p:nvCxnSpPr>
          <p:spPr>
            <a:xfrm>
              <a:off x="4648002" y="3768090"/>
              <a:ext cx="0" cy="161925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6" name="Gerader Verbinder 125">
              <a:extLst>
                <a:ext uri="{FF2B5EF4-FFF2-40B4-BE49-F238E27FC236}">
                  <a16:creationId xmlns:a16="http://schemas.microsoft.com/office/drawing/2014/main" id="{C01FB0A1-E8DD-BD68-5BDA-7D7139ACE9F9}"/>
                </a:ext>
              </a:extLst>
            </p:cNvPr>
            <p:cNvCxnSpPr>
              <a:cxnSpLocks/>
            </p:cNvCxnSpPr>
            <p:nvPr/>
          </p:nvCxnSpPr>
          <p:spPr>
            <a:xfrm>
              <a:off x="4678119" y="3768090"/>
              <a:ext cx="0" cy="162496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7" name="Gerader Verbinder 126">
              <a:extLst>
                <a:ext uri="{FF2B5EF4-FFF2-40B4-BE49-F238E27FC236}">
                  <a16:creationId xmlns:a16="http://schemas.microsoft.com/office/drawing/2014/main" id="{85C3EA09-0D23-571C-EB3F-206C47568FF3}"/>
                </a:ext>
              </a:extLst>
            </p:cNvPr>
            <p:cNvCxnSpPr>
              <a:cxnSpLocks/>
            </p:cNvCxnSpPr>
            <p:nvPr/>
          </p:nvCxnSpPr>
          <p:spPr>
            <a:xfrm>
              <a:off x="4738353" y="3768090"/>
              <a:ext cx="0" cy="164211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8" name="Gerader Verbinder 127">
              <a:extLst>
                <a:ext uri="{FF2B5EF4-FFF2-40B4-BE49-F238E27FC236}">
                  <a16:creationId xmlns:a16="http://schemas.microsoft.com/office/drawing/2014/main" id="{B9C73E59-A36D-B051-B6CD-748072A27710}"/>
                </a:ext>
              </a:extLst>
            </p:cNvPr>
            <p:cNvCxnSpPr>
              <a:cxnSpLocks/>
            </p:cNvCxnSpPr>
            <p:nvPr/>
          </p:nvCxnSpPr>
          <p:spPr>
            <a:xfrm>
              <a:off x="4708236" y="3768090"/>
              <a:ext cx="0" cy="164211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9" name="Gerader Verbinder 128">
              <a:extLst>
                <a:ext uri="{FF2B5EF4-FFF2-40B4-BE49-F238E27FC236}">
                  <a16:creationId xmlns:a16="http://schemas.microsoft.com/office/drawing/2014/main" id="{1FA5A449-7C75-989A-4525-B59D8019D726}"/>
                </a:ext>
              </a:extLst>
            </p:cNvPr>
            <p:cNvCxnSpPr>
              <a:cxnSpLocks/>
            </p:cNvCxnSpPr>
            <p:nvPr/>
          </p:nvCxnSpPr>
          <p:spPr>
            <a:xfrm>
              <a:off x="4768470" y="3768090"/>
              <a:ext cx="0" cy="16497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0" name="Gerader Verbinder 129">
              <a:extLst>
                <a:ext uri="{FF2B5EF4-FFF2-40B4-BE49-F238E27FC236}">
                  <a16:creationId xmlns:a16="http://schemas.microsoft.com/office/drawing/2014/main" id="{017D9894-15A3-08D4-0C0B-6DC3445426A9}"/>
                </a:ext>
              </a:extLst>
            </p:cNvPr>
            <p:cNvCxnSpPr>
              <a:cxnSpLocks/>
            </p:cNvCxnSpPr>
            <p:nvPr/>
          </p:nvCxnSpPr>
          <p:spPr>
            <a:xfrm>
              <a:off x="4798587" y="3768090"/>
              <a:ext cx="0" cy="164592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1" name="Gerader Verbinder 130">
              <a:extLst>
                <a:ext uri="{FF2B5EF4-FFF2-40B4-BE49-F238E27FC236}">
                  <a16:creationId xmlns:a16="http://schemas.microsoft.com/office/drawing/2014/main" id="{20E848B7-8460-3DCC-5CBA-534819FBC3B0}"/>
                </a:ext>
              </a:extLst>
            </p:cNvPr>
            <p:cNvCxnSpPr>
              <a:cxnSpLocks/>
            </p:cNvCxnSpPr>
            <p:nvPr/>
          </p:nvCxnSpPr>
          <p:spPr>
            <a:xfrm>
              <a:off x="4858821" y="3768090"/>
              <a:ext cx="0" cy="165925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2" name="Gerader Verbinder 131">
              <a:extLst>
                <a:ext uri="{FF2B5EF4-FFF2-40B4-BE49-F238E27FC236}">
                  <a16:creationId xmlns:a16="http://schemas.microsoft.com/office/drawing/2014/main" id="{EEB081BD-76CC-BFA7-2208-2F22B807A1E3}"/>
                </a:ext>
              </a:extLst>
            </p:cNvPr>
            <p:cNvCxnSpPr>
              <a:cxnSpLocks/>
            </p:cNvCxnSpPr>
            <p:nvPr/>
          </p:nvCxnSpPr>
          <p:spPr>
            <a:xfrm>
              <a:off x="4828704" y="3768090"/>
              <a:ext cx="0" cy="1661160"/>
            </a:xfrm>
            <a:prstGeom prst="line">
              <a:avLst/>
            </a:prstGeom>
            <a:ln w="254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3" name="Gerader Verbinder 132">
              <a:extLst>
                <a:ext uri="{FF2B5EF4-FFF2-40B4-BE49-F238E27FC236}">
                  <a16:creationId xmlns:a16="http://schemas.microsoft.com/office/drawing/2014/main" id="{6C431B73-85F9-0592-4D88-7009018B67BB}"/>
                </a:ext>
              </a:extLst>
            </p:cNvPr>
            <p:cNvCxnSpPr>
              <a:cxnSpLocks/>
            </p:cNvCxnSpPr>
            <p:nvPr/>
          </p:nvCxnSpPr>
          <p:spPr>
            <a:xfrm>
              <a:off x="4888938" y="3768090"/>
              <a:ext cx="0" cy="1663065"/>
            </a:xfrm>
            <a:prstGeom prst="line">
              <a:avLst/>
            </a:prstGeom>
            <a:ln w="254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4" name="Gerader Verbinder 133">
              <a:extLst>
                <a:ext uri="{FF2B5EF4-FFF2-40B4-BE49-F238E27FC236}">
                  <a16:creationId xmlns:a16="http://schemas.microsoft.com/office/drawing/2014/main" id="{B373A3A9-984B-3CF4-0857-F1AC8AC153F8}"/>
                </a:ext>
              </a:extLst>
            </p:cNvPr>
            <p:cNvCxnSpPr>
              <a:cxnSpLocks/>
            </p:cNvCxnSpPr>
            <p:nvPr/>
          </p:nvCxnSpPr>
          <p:spPr>
            <a:xfrm>
              <a:off x="4919055" y="3768090"/>
              <a:ext cx="0" cy="167259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5" name="Gerader Verbinder 134">
              <a:extLst>
                <a:ext uri="{FF2B5EF4-FFF2-40B4-BE49-F238E27FC236}">
                  <a16:creationId xmlns:a16="http://schemas.microsoft.com/office/drawing/2014/main" id="{C4B7B9EC-9ED4-98E1-E740-744700C5B520}"/>
                </a:ext>
              </a:extLst>
            </p:cNvPr>
            <p:cNvCxnSpPr>
              <a:cxnSpLocks/>
            </p:cNvCxnSpPr>
            <p:nvPr/>
          </p:nvCxnSpPr>
          <p:spPr>
            <a:xfrm>
              <a:off x="4979289" y="3768090"/>
              <a:ext cx="0" cy="167830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6" name="Gerader Verbinder 135">
              <a:extLst>
                <a:ext uri="{FF2B5EF4-FFF2-40B4-BE49-F238E27FC236}">
                  <a16:creationId xmlns:a16="http://schemas.microsoft.com/office/drawing/2014/main" id="{96429B0F-D9C8-6361-C39B-C2ACAB8BF4DE}"/>
                </a:ext>
              </a:extLst>
            </p:cNvPr>
            <p:cNvCxnSpPr>
              <a:cxnSpLocks/>
            </p:cNvCxnSpPr>
            <p:nvPr/>
          </p:nvCxnSpPr>
          <p:spPr>
            <a:xfrm>
              <a:off x="4949172" y="3768090"/>
              <a:ext cx="0" cy="1664970"/>
            </a:xfrm>
            <a:prstGeom prst="line">
              <a:avLst/>
            </a:prstGeom>
            <a:ln w="254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7" name="Gerader Verbinder 136">
              <a:extLst>
                <a:ext uri="{FF2B5EF4-FFF2-40B4-BE49-F238E27FC236}">
                  <a16:creationId xmlns:a16="http://schemas.microsoft.com/office/drawing/2014/main" id="{80C712C2-62C0-B467-AF1F-5964C0DD6BF2}"/>
                </a:ext>
              </a:extLst>
            </p:cNvPr>
            <p:cNvCxnSpPr>
              <a:cxnSpLocks/>
            </p:cNvCxnSpPr>
            <p:nvPr/>
          </p:nvCxnSpPr>
          <p:spPr>
            <a:xfrm>
              <a:off x="5009406" y="3768090"/>
              <a:ext cx="0" cy="16764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8" name="Gerader Verbinder 137">
              <a:extLst>
                <a:ext uri="{FF2B5EF4-FFF2-40B4-BE49-F238E27FC236}">
                  <a16:creationId xmlns:a16="http://schemas.microsoft.com/office/drawing/2014/main" id="{45289FB4-58B8-B1D3-FE05-9D45AE27B3DE}"/>
                </a:ext>
              </a:extLst>
            </p:cNvPr>
            <p:cNvCxnSpPr>
              <a:cxnSpLocks/>
            </p:cNvCxnSpPr>
            <p:nvPr/>
          </p:nvCxnSpPr>
          <p:spPr>
            <a:xfrm>
              <a:off x="5039523" y="3768090"/>
              <a:ext cx="0" cy="168021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9" name="Gerader Verbinder 138">
              <a:extLst>
                <a:ext uri="{FF2B5EF4-FFF2-40B4-BE49-F238E27FC236}">
                  <a16:creationId xmlns:a16="http://schemas.microsoft.com/office/drawing/2014/main" id="{D529E409-2D15-F367-E5F5-E7FC1A32922F}"/>
                </a:ext>
              </a:extLst>
            </p:cNvPr>
            <p:cNvCxnSpPr>
              <a:cxnSpLocks/>
            </p:cNvCxnSpPr>
            <p:nvPr/>
          </p:nvCxnSpPr>
          <p:spPr>
            <a:xfrm>
              <a:off x="5099757" y="3768090"/>
              <a:ext cx="0" cy="168973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0" name="Gerader Verbinder 139">
              <a:extLst>
                <a:ext uri="{FF2B5EF4-FFF2-40B4-BE49-F238E27FC236}">
                  <a16:creationId xmlns:a16="http://schemas.microsoft.com/office/drawing/2014/main" id="{3252DDB4-84B1-53B8-7DB2-A81A142CDA0F}"/>
                </a:ext>
              </a:extLst>
            </p:cNvPr>
            <p:cNvCxnSpPr>
              <a:cxnSpLocks/>
            </p:cNvCxnSpPr>
            <p:nvPr/>
          </p:nvCxnSpPr>
          <p:spPr>
            <a:xfrm>
              <a:off x="5069640" y="3768090"/>
              <a:ext cx="0" cy="1678305"/>
            </a:xfrm>
            <a:prstGeom prst="line">
              <a:avLst/>
            </a:prstGeom>
            <a:ln w="254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1" name="Gerader Verbinder 140">
              <a:extLst>
                <a:ext uri="{FF2B5EF4-FFF2-40B4-BE49-F238E27FC236}">
                  <a16:creationId xmlns:a16="http://schemas.microsoft.com/office/drawing/2014/main" id="{40C55F20-2F21-8425-8402-C26A3B8AAFB4}"/>
                </a:ext>
              </a:extLst>
            </p:cNvPr>
            <p:cNvCxnSpPr>
              <a:cxnSpLocks/>
            </p:cNvCxnSpPr>
            <p:nvPr/>
          </p:nvCxnSpPr>
          <p:spPr>
            <a:xfrm>
              <a:off x="5129874" y="3768090"/>
              <a:ext cx="0" cy="168592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2" name="Gerader Verbinder 141">
              <a:extLst>
                <a:ext uri="{FF2B5EF4-FFF2-40B4-BE49-F238E27FC236}">
                  <a16:creationId xmlns:a16="http://schemas.microsoft.com/office/drawing/2014/main" id="{F226BF9B-E70D-822D-73A8-470591159091}"/>
                </a:ext>
              </a:extLst>
            </p:cNvPr>
            <p:cNvCxnSpPr>
              <a:cxnSpLocks/>
            </p:cNvCxnSpPr>
            <p:nvPr/>
          </p:nvCxnSpPr>
          <p:spPr>
            <a:xfrm>
              <a:off x="5159991" y="3768090"/>
              <a:ext cx="0" cy="169545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3" name="Gerader Verbinder 142">
              <a:extLst>
                <a:ext uri="{FF2B5EF4-FFF2-40B4-BE49-F238E27FC236}">
                  <a16:creationId xmlns:a16="http://schemas.microsoft.com/office/drawing/2014/main" id="{4DDDE04E-8C31-4D3C-4701-F6821829D6FC}"/>
                </a:ext>
              </a:extLst>
            </p:cNvPr>
            <p:cNvCxnSpPr>
              <a:cxnSpLocks/>
            </p:cNvCxnSpPr>
            <p:nvPr/>
          </p:nvCxnSpPr>
          <p:spPr>
            <a:xfrm>
              <a:off x="5220225" y="3768090"/>
              <a:ext cx="0" cy="170116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4" name="Gerader Verbinder 143">
              <a:extLst>
                <a:ext uri="{FF2B5EF4-FFF2-40B4-BE49-F238E27FC236}">
                  <a16:creationId xmlns:a16="http://schemas.microsoft.com/office/drawing/2014/main" id="{64DAD09F-FD56-7D2B-94EC-A739A81FC8CF}"/>
                </a:ext>
              </a:extLst>
            </p:cNvPr>
            <p:cNvCxnSpPr>
              <a:cxnSpLocks/>
            </p:cNvCxnSpPr>
            <p:nvPr/>
          </p:nvCxnSpPr>
          <p:spPr>
            <a:xfrm>
              <a:off x="5190108" y="3768090"/>
              <a:ext cx="0" cy="170116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5" name="Gerader Verbinder 144">
              <a:extLst>
                <a:ext uri="{FF2B5EF4-FFF2-40B4-BE49-F238E27FC236}">
                  <a16:creationId xmlns:a16="http://schemas.microsoft.com/office/drawing/2014/main" id="{BAE1C8C4-138C-02A7-3000-157A3DBFC224}"/>
                </a:ext>
              </a:extLst>
            </p:cNvPr>
            <p:cNvCxnSpPr>
              <a:cxnSpLocks/>
            </p:cNvCxnSpPr>
            <p:nvPr/>
          </p:nvCxnSpPr>
          <p:spPr>
            <a:xfrm>
              <a:off x="5250342" y="3768090"/>
              <a:ext cx="0" cy="170307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6" name="Gerader Verbinder 145">
              <a:extLst>
                <a:ext uri="{FF2B5EF4-FFF2-40B4-BE49-F238E27FC236}">
                  <a16:creationId xmlns:a16="http://schemas.microsoft.com/office/drawing/2014/main" id="{ECAE0B21-119C-6011-B964-C12705BE3611}"/>
                </a:ext>
              </a:extLst>
            </p:cNvPr>
            <p:cNvCxnSpPr>
              <a:cxnSpLocks/>
            </p:cNvCxnSpPr>
            <p:nvPr/>
          </p:nvCxnSpPr>
          <p:spPr>
            <a:xfrm>
              <a:off x="5280459" y="3768090"/>
              <a:ext cx="0" cy="170497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7" name="Gerader Verbinder 146">
              <a:extLst>
                <a:ext uri="{FF2B5EF4-FFF2-40B4-BE49-F238E27FC236}">
                  <a16:creationId xmlns:a16="http://schemas.microsoft.com/office/drawing/2014/main" id="{99CF3DCD-C03E-92A1-83B2-0B8FC562F589}"/>
                </a:ext>
              </a:extLst>
            </p:cNvPr>
            <p:cNvCxnSpPr>
              <a:cxnSpLocks/>
            </p:cNvCxnSpPr>
            <p:nvPr/>
          </p:nvCxnSpPr>
          <p:spPr>
            <a:xfrm>
              <a:off x="5340693" y="3768090"/>
              <a:ext cx="0" cy="172402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8" name="Gerader Verbinder 147">
              <a:extLst>
                <a:ext uri="{FF2B5EF4-FFF2-40B4-BE49-F238E27FC236}">
                  <a16:creationId xmlns:a16="http://schemas.microsoft.com/office/drawing/2014/main" id="{E133E781-2C6C-09BD-9D9F-54EB5AAB31F4}"/>
                </a:ext>
              </a:extLst>
            </p:cNvPr>
            <p:cNvCxnSpPr>
              <a:cxnSpLocks/>
            </p:cNvCxnSpPr>
            <p:nvPr/>
          </p:nvCxnSpPr>
          <p:spPr>
            <a:xfrm>
              <a:off x="5310576" y="3768090"/>
              <a:ext cx="0" cy="171831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9" name="Gerader Verbinder 148">
              <a:extLst>
                <a:ext uri="{FF2B5EF4-FFF2-40B4-BE49-F238E27FC236}">
                  <a16:creationId xmlns:a16="http://schemas.microsoft.com/office/drawing/2014/main" id="{6BC04D4D-9C17-FBAF-F466-71851405B22D}"/>
                </a:ext>
              </a:extLst>
            </p:cNvPr>
            <p:cNvCxnSpPr>
              <a:cxnSpLocks/>
            </p:cNvCxnSpPr>
            <p:nvPr/>
          </p:nvCxnSpPr>
          <p:spPr>
            <a:xfrm>
              <a:off x="5370810" y="3768090"/>
              <a:ext cx="0" cy="1727835"/>
            </a:xfrm>
            <a:prstGeom prst="line">
              <a:avLst/>
            </a:prstGeom>
            <a:ln w="254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0" name="Gerader Verbinder 149">
              <a:extLst>
                <a:ext uri="{FF2B5EF4-FFF2-40B4-BE49-F238E27FC236}">
                  <a16:creationId xmlns:a16="http://schemas.microsoft.com/office/drawing/2014/main" id="{C9DAADCC-6E81-C58E-E024-9F85CE3B5699}"/>
                </a:ext>
              </a:extLst>
            </p:cNvPr>
            <p:cNvCxnSpPr>
              <a:cxnSpLocks/>
            </p:cNvCxnSpPr>
            <p:nvPr/>
          </p:nvCxnSpPr>
          <p:spPr>
            <a:xfrm>
              <a:off x="5400927" y="3768090"/>
              <a:ext cx="0" cy="173545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1" name="Gerader Verbinder 150">
              <a:extLst>
                <a:ext uri="{FF2B5EF4-FFF2-40B4-BE49-F238E27FC236}">
                  <a16:creationId xmlns:a16="http://schemas.microsoft.com/office/drawing/2014/main" id="{A092EB7E-E2DC-BCCE-7493-6E4B2BBE47CC}"/>
                </a:ext>
              </a:extLst>
            </p:cNvPr>
            <p:cNvCxnSpPr>
              <a:cxnSpLocks/>
            </p:cNvCxnSpPr>
            <p:nvPr/>
          </p:nvCxnSpPr>
          <p:spPr>
            <a:xfrm>
              <a:off x="5461161" y="3768090"/>
              <a:ext cx="0" cy="173355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2" name="Gerader Verbinder 151">
              <a:extLst>
                <a:ext uri="{FF2B5EF4-FFF2-40B4-BE49-F238E27FC236}">
                  <a16:creationId xmlns:a16="http://schemas.microsoft.com/office/drawing/2014/main" id="{719176A7-08ED-93D1-F17A-7D50C6B970E8}"/>
                </a:ext>
              </a:extLst>
            </p:cNvPr>
            <p:cNvCxnSpPr>
              <a:cxnSpLocks/>
            </p:cNvCxnSpPr>
            <p:nvPr/>
          </p:nvCxnSpPr>
          <p:spPr>
            <a:xfrm>
              <a:off x="5431044" y="3768090"/>
              <a:ext cx="0" cy="173355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3" name="Gerader Verbinder 152">
              <a:extLst>
                <a:ext uri="{FF2B5EF4-FFF2-40B4-BE49-F238E27FC236}">
                  <a16:creationId xmlns:a16="http://schemas.microsoft.com/office/drawing/2014/main" id="{E4708BC7-4368-C1F6-26A6-839121CA62D5}"/>
                </a:ext>
              </a:extLst>
            </p:cNvPr>
            <p:cNvCxnSpPr>
              <a:cxnSpLocks/>
            </p:cNvCxnSpPr>
            <p:nvPr/>
          </p:nvCxnSpPr>
          <p:spPr>
            <a:xfrm>
              <a:off x="5491278" y="3768090"/>
              <a:ext cx="0" cy="173355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4" name="Gerader Verbinder 153">
              <a:extLst>
                <a:ext uri="{FF2B5EF4-FFF2-40B4-BE49-F238E27FC236}">
                  <a16:creationId xmlns:a16="http://schemas.microsoft.com/office/drawing/2014/main" id="{D74BD45C-7CA0-D5E3-A029-B61BF56C2C4B}"/>
                </a:ext>
              </a:extLst>
            </p:cNvPr>
            <p:cNvCxnSpPr>
              <a:cxnSpLocks/>
            </p:cNvCxnSpPr>
            <p:nvPr/>
          </p:nvCxnSpPr>
          <p:spPr>
            <a:xfrm>
              <a:off x="5521395" y="3768090"/>
              <a:ext cx="0" cy="175069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5" name="Gerader Verbinder 154">
              <a:extLst>
                <a:ext uri="{FF2B5EF4-FFF2-40B4-BE49-F238E27FC236}">
                  <a16:creationId xmlns:a16="http://schemas.microsoft.com/office/drawing/2014/main" id="{12A00E1A-BECB-C04F-322F-EC494B4F0A40}"/>
                </a:ext>
              </a:extLst>
            </p:cNvPr>
            <p:cNvCxnSpPr>
              <a:cxnSpLocks/>
            </p:cNvCxnSpPr>
            <p:nvPr/>
          </p:nvCxnSpPr>
          <p:spPr>
            <a:xfrm>
              <a:off x="5581629" y="3768090"/>
              <a:ext cx="0" cy="174117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6" name="Gerader Verbinder 155">
              <a:extLst>
                <a:ext uri="{FF2B5EF4-FFF2-40B4-BE49-F238E27FC236}">
                  <a16:creationId xmlns:a16="http://schemas.microsoft.com/office/drawing/2014/main" id="{ECE761B5-5D1C-07CB-5037-F0C7A5B11E79}"/>
                </a:ext>
              </a:extLst>
            </p:cNvPr>
            <p:cNvCxnSpPr>
              <a:cxnSpLocks/>
            </p:cNvCxnSpPr>
            <p:nvPr/>
          </p:nvCxnSpPr>
          <p:spPr>
            <a:xfrm>
              <a:off x="5551512" y="3768090"/>
              <a:ext cx="0" cy="174307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7" name="Gerader Verbinder 156">
              <a:extLst>
                <a:ext uri="{FF2B5EF4-FFF2-40B4-BE49-F238E27FC236}">
                  <a16:creationId xmlns:a16="http://schemas.microsoft.com/office/drawing/2014/main" id="{948B7C35-B602-C6CC-E437-14369C7A82C3}"/>
                </a:ext>
              </a:extLst>
            </p:cNvPr>
            <p:cNvCxnSpPr>
              <a:cxnSpLocks/>
            </p:cNvCxnSpPr>
            <p:nvPr/>
          </p:nvCxnSpPr>
          <p:spPr>
            <a:xfrm>
              <a:off x="5611746" y="3768090"/>
              <a:ext cx="0" cy="174879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8" name="Gerader Verbinder 157">
              <a:extLst>
                <a:ext uri="{FF2B5EF4-FFF2-40B4-BE49-F238E27FC236}">
                  <a16:creationId xmlns:a16="http://schemas.microsoft.com/office/drawing/2014/main" id="{2A9B6D31-673C-6B60-E54E-711FBAE7B75B}"/>
                </a:ext>
              </a:extLst>
            </p:cNvPr>
            <p:cNvCxnSpPr>
              <a:cxnSpLocks/>
            </p:cNvCxnSpPr>
            <p:nvPr/>
          </p:nvCxnSpPr>
          <p:spPr>
            <a:xfrm>
              <a:off x="5641863" y="3768090"/>
              <a:ext cx="0" cy="176022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9" name="Gerader Verbinder 158">
              <a:extLst>
                <a:ext uri="{FF2B5EF4-FFF2-40B4-BE49-F238E27FC236}">
                  <a16:creationId xmlns:a16="http://schemas.microsoft.com/office/drawing/2014/main" id="{F3D39FC8-5E9C-D42C-3922-9F1E408CEEC2}"/>
                </a:ext>
              </a:extLst>
            </p:cNvPr>
            <p:cNvCxnSpPr>
              <a:cxnSpLocks/>
            </p:cNvCxnSpPr>
            <p:nvPr/>
          </p:nvCxnSpPr>
          <p:spPr>
            <a:xfrm>
              <a:off x="5702097" y="3768090"/>
              <a:ext cx="0" cy="177355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0" name="Gerader Verbinder 159">
              <a:extLst>
                <a:ext uri="{FF2B5EF4-FFF2-40B4-BE49-F238E27FC236}">
                  <a16:creationId xmlns:a16="http://schemas.microsoft.com/office/drawing/2014/main" id="{3E422602-168F-F541-7E0E-4B677355D8C8}"/>
                </a:ext>
              </a:extLst>
            </p:cNvPr>
            <p:cNvCxnSpPr>
              <a:cxnSpLocks/>
            </p:cNvCxnSpPr>
            <p:nvPr/>
          </p:nvCxnSpPr>
          <p:spPr>
            <a:xfrm>
              <a:off x="5671980" y="3768090"/>
              <a:ext cx="0" cy="175831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1" name="Gerader Verbinder 160">
              <a:extLst>
                <a:ext uri="{FF2B5EF4-FFF2-40B4-BE49-F238E27FC236}">
                  <a16:creationId xmlns:a16="http://schemas.microsoft.com/office/drawing/2014/main" id="{A5BB7439-740F-9C39-BF0C-FAC78A85DADA}"/>
                </a:ext>
              </a:extLst>
            </p:cNvPr>
            <p:cNvCxnSpPr>
              <a:cxnSpLocks/>
            </p:cNvCxnSpPr>
            <p:nvPr/>
          </p:nvCxnSpPr>
          <p:spPr>
            <a:xfrm>
              <a:off x="5732214" y="3768090"/>
              <a:ext cx="0" cy="177546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2" name="Gerader Verbinder 161">
              <a:extLst>
                <a:ext uri="{FF2B5EF4-FFF2-40B4-BE49-F238E27FC236}">
                  <a16:creationId xmlns:a16="http://schemas.microsoft.com/office/drawing/2014/main" id="{61000A9C-1CEA-B3DF-2CB8-3E1C0928490C}"/>
                </a:ext>
              </a:extLst>
            </p:cNvPr>
            <p:cNvCxnSpPr>
              <a:cxnSpLocks/>
            </p:cNvCxnSpPr>
            <p:nvPr/>
          </p:nvCxnSpPr>
          <p:spPr>
            <a:xfrm>
              <a:off x="5762331" y="3768090"/>
              <a:ext cx="0" cy="178117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3" name="Gerader Verbinder 162">
              <a:extLst>
                <a:ext uri="{FF2B5EF4-FFF2-40B4-BE49-F238E27FC236}">
                  <a16:creationId xmlns:a16="http://schemas.microsoft.com/office/drawing/2014/main" id="{262AC971-6E4A-9325-457A-CE094BAC677C}"/>
                </a:ext>
              </a:extLst>
            </p:cNvPr>
            <p:cNvCxnSpPr>
              <a:cxnSpLocks/>
            </p:cNvCxnSpPr>
            <p:nvPr/>
          </p:nvCxnSpPr>
          <p:spPr>
            <a:xfrm>
              <a:off x="5822565" y="3768090"/>
              <a:ext cx="0" cy="179959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4" name="Gerader Verbinder 163">
              <a:extLst>
                <a:ext uri="{FF2B5EF4-FFF2-40B4-BE49-F238E27FC236}">
                  <a16:creationId xmlns:a16="http://schemas.microsoft.com/office/drawing/2014/main" id="{4C2BA1BC-6A4E-EE7E-4F9B-5D5EADAF2B76}"/>
                </a:ext>
              </a:extLst>
            </p:cNvPr>
            <p:cNvCxnSpPr>
              <a:cxnSpLocks/>
            </p:cNvCxnSpPr>
            <p:nvPr/>
          </p:nvCxnSpPr>
          <p:spPr>
            <a:xfrm>
              <a:off x="5792448" y="3768090"/>
              <a:ext cx="0" cy="17894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Gerader Verbinder 164">
              <a:extLst>
                <a:ext uri="{FF2B5EF4-FFF2-40B4-BE49-F238E27FC236}">
                  <a16:creationId xmlns:a16="http://schemas.microsoft.com/office/drawing/2014/main" id="{8A48D0E8-7E95-FA1D-931F-4429DCE8A9E0}"/>
                </a:ext>
              </a:extLst>
            </p:cNvPr>
            <p:cNvCxnSpPr>
              <a:cxnSpLocks/>
            </p:cNvCxnSpPr>
            <p:nvPr/>
          </p:nvCxnSpPr>
          <p:spPr>
            <a:xfrm>
              <a:off x="5852682" y="3768090"/>
              <a:ext cx="0" cy="179197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6" name="Gerader Verbinder 165">
              <a:extLst>
                <a:ext uri="{FF2B5EF4-FFF2-40B4-BE49-F238E27FC236}">
                  <a16:creationId xmlns:a16="http://schemas.microsoft.com/office/drawing/2014/main" id="{110FE106-8F3E-FE89-D1BB-C08D9621CF3B}"/>
                </a:ext>
              </a:extLst>
            </p:cNvPr>
            <p:cNvCxnSpPr>
              <a:cxnSpLocks/>
            </p:cNvCxnSpPr>
            <p:nvPr/>
          </p:nvCxnSpPr>
          <p:spPr>
            <a:xfrm>
              <a:off x="5882799" y="3768090"/>
              <a:ext cx="0" cy="180721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7" name="Gerader Verbinder 166">
              <a:extLst>
                <a:ext uri="{FF2B5EF4-FFF2-40B4-BE49-F238E27FC236}">
                  <a16:creationId xmlns:a16="http://schemas.microsoft.com/office/drawing/2014/main" id="{8550C42F-5E5F-3AD7-56DC-83F1393C5355}"/>
                </a:ext>
              </a:extLst>
            </p:cNvPr>
            <p:cNvCxnSpPr>
              <a:cxnSpLocks/>
            </p:cNvCxnSpPr>
            <p:nvPr/>
          </p:nvCxnSpPr>
          <p:spPr>
            <a:xfrm>
              <a:off x="5943033" y="3768090"/>
              <a:ext cx="0" cy="180467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8" name="Gerader Verbinder 167">
              <a:extLst>
                <a:ext uri="{FF2B5EF4-FFF2-40B4-BE49-F238E27FC236}">
                  <a16:creationId xmlns:a16="http://schemas.microsoft.com/office/drawing/2014/main" id="{C756B3AE-EE72-5B11-7348-D5CA0C25DF7D}"/>
                </a:ext>
              </a:extLst>
            </p:cNvPr>
            <p:cNvCxnSpPr>
              <a:cxnSpLocks/>
            </p:cNvCxnSpPr>
            <p:nvPr/>
          </p:nvCxnSpPr>
          <p:spPr>
            <a:xfrm>
              <a:off x="5912916" y="3768090"/>
              <a:ext cx="0" cy="180467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9" name="Gerader Verbinder 168">
              <a:extLst>
                <a:ext uri="{FF2B5EF4-FFF2-40B4-BE49-F238E27FC236}">
                  <a16:creationId xmlns:a16="http://schemas.microsoft.com/office/drawing/2014/main" id="{D169F878-53C3-70AF-4930-B9285E0F2926}"/>
                </a:ext>
              </a:extLst>
            </p:cNvPr>
            <p:cNvCxnSpPr>
              <a:cxnSpLocks/>
            </p:cNvCxnSpPr>
            <p:nvPr/>
          </p:nvCxnSpPr>
          <p:spPr>
            <a:xfrm>
              <a:off x="5973150" y="3768090"/>
              <a:ext cx="0" cy="181229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0" name="Gerader Verbinder 169">
              <a:extLst>
                <a:ext uri="{FF2B5EF4-FFF2-40B4-BE49-F238E27FC236}">
                  <a16:creationId xmlns:a16="http://schemas.microsoft.com/office/drawing/2014/main" id="{D1CEB819-078B-FD6F-C123-2D2798B37E02}"/>
                </a:ext>
              </a:extLst>
            </p:cNvPr>
            <p:cNvCxnSpPr>
              <a:cxnSpLocks/>
            </p:cNvCxnSpPr>
            <p:nvPr/>
          </p:nvCxnSpPr>
          <p:spPr>
            <a:xfrm>
              <a:off x="6003267" y="3768090"/>
              <a:ext cx="0" cy="1812290"/>
            </a:xfrm>
            <a:prstGeom prst="line">
              <a:avLst/>
            </a:prstGeom>
            <a:ln w="254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1" name="Gerader Verbinder 170">
              <a:extLst>
                <a:ext uri="{FF2B5EF4-FFF2-40B4-BE49-F238E27FC236}">
                  <a16:creationId xmlns:a16="http://schemas.microsoft.com/office/drawing/2014/main" id="{C73F9724-89F3-85F0-33AF-F443BF056339}"/>
                </a:ext>
              </a:extLst>
            </p:cNvPr>
            <p:cNvCxnSpPr>
              <a:cxnSpLocks/>
            </p:cNvCxnSpPr>
            <p:nvPr/>
          </p:nvCxnSpPr>
          <p:spPr>
            <a:xfrm>
              <a:off x="6063501" y="3768090"/>
              <a:ext cx="0" cy="182499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2" name="Gerader Verbinder 171">
              <a:extLst>
                <a:ext uri="{FF2B5EF4-FFF2-40B4-BE49-F238E27FC236}">
                  <a16:creationId xmlns:a16="http://schemas.microsoft.com/office/drawing/2014/main" id="{0E0A2383-8781-3E71-9537-E9AE1401C9D8}"/>
                </a:ext>
              </a:extLst>
            </p:cNvPr>
            <p:cNvCxnSpPr>
              <a:cxnSpLocks/>
            </p:cNvCxnSpPr>
            <p:nvPr/>
          </p:nvCxnSpPr>
          <p:spPr>
            <a:xfrm>
              <a:off x="6033384" y="3768090"/>
              <a:ext cx="0" cy="182499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3" name="Gerader Verbinder 172">
              <a:extLst>
                <a:ext uri="{FF2B5EF4-FFF2-40B4-BE49-F238E27FC236}">
                  <a16:creationId xmlns:a16="http://schemas.microsoft.com/office/drawing/2014/main" id="{0E4EB7A4-A9B4-C5B8-196A-793E4ED76F18}"/>
                </a:ext>
              </a:extLst>
            </p:cNvPr>
            <p:cNvCxnSpPr>
              <a:cxnSpLocks/>
            </p:cNvCxnSpPr>
            <p:nvPr/>
          </p:nvCxnSpPr>
          <p:spPr>
            <a:xfrm>
              <a:off x="6093618" y="3768090"/>
              <a:ext cx="0" cy="1827530"/>
            </a:xfrm>
            <a:prstGeom prst="line">
              <a:avLst/>
            </a:prstGeom>
            <a:ln w="254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4" name="Gerader Verbinder 173">
              <a:extLst>
                <a:ext uri="{FF2B5EF4-FFF2-40B4-BE49-F238E27FC236}">
                  <a16:creationId xmlns:a16="http://schemas.microsoft.com/office/drawing/2014/main" id="{0FA8C5DB-B852-2F58-45FC-96CF05B04757}"/>
                </a:ext>
              </a:extLst>
            </p:cNvPr>
            <p:cNvCxnSpPr>
              <a:cxnSpLocks/>
            </p:cNvCxnSpPr>
            <p:nvPr/>
          </p:nvCxnSpPr>
          <p:spPr>
            <a:xfrm>
              <a:off x="6123735" y="3768090"/>
              <a:ext cx="0" cy="183261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5" name="Gerader Verbinder 174">
              <a:extLst>
                <a:ext uri="{FF2B5EF4-FFF2-40B4-BE49-F238E27FC236}">
                  <a16:creationId xmlns:a16="http://schemas.microsoft.com/office/drawing/2014/main" id="{91294282-5643-87FF-85F1-948428236043}"/>
                </a:ext>
              </a:extLst>
            </p:cNvPr>
            <p:cNvCxnSpPr>
              <a:cxnSpLocks/>
            </p:cNvCxnSpPr>
            <p:nvPr/>
          </p:nvCxnSpPr>
          <p:spPr>
            <a:xfrm>
              <a:off x="6183969" y="3768090"/>
              <a:ext cx="0" cy="186309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6" name="Gerader Verbinder 175">
              <a:extLst>
                <a:ext uri="{FF2B5EF4-FFF2-40B4-BE49-F238E27FC236}">
                  <a16:creationId xmlns:a16="http://schemas.microsoft.com/office/drawing/2014/main" id="{9385B96E-2EB0-7D5E-1753-864D0152487E}"/>
                </a:ext>
              </a:extLst>
            </p:cNvPr>
            <p:cNvCxnSpPr>
              <a:cxnSpLocks/>
            </p:cNvCxnSpPr>
            <p:nvPr/>
          </p:nvCxnSpPr>
          <p:spPr>
            <a:xfrm>
              <a:off x="6153852" y="3768090"/>
              <a:ext cx="0" cy="184531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7" name="Gerader Verbinder 176">
              <a:extLst>
                <a:ext uri="{FF2B5EF4-FFF2-40B4-BE49-F238E27FC236}">
                  <a16:creationId xmlns:a16="http://schemas.microsoft.com/office/drawing/2014/main" id="{3150EBA0-2EBB-8E90-DDFF-7727B86BCA11}"/>
                </a:ext>
              </a:extLst>
            </p:cNvPr>
            <p:cNvCxnSpPr>
              <a:cxnSpLocks/>
            </p:cNvCxnSpPr>
            <p:nvPr/>
          </p:nvCxnSpPr>
          <p:spPr>
            <a:xfrm>
              <a:off x="6214086" y="3768090"/>
              <a:ext cx="0" cy="186309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8" name="Gerader Verbinder 177">
              <a:extLst>
                <a:ext uri="{FF2B5EF4-FFF2-40B4-BE49-F238E27FC236}">
                  <a16:creationId xmlns:a16="http://schemas.microsoft.com/office/drawing/2014/main" id="{C6285A26-1898-C6C6-A8F9-77FB42647A4E}"/>
                </a:ext>
              </a:extLst>
            </p:cNvPr>
            <p:cNvCxnSpPr>
              <a:cxnSpLocks/>
            </p:cNvCxnSpPr>
            <p:nvPr/>
          </p:nvCxnSpPr>
          <p:spPr>
            <a:xfrm>
              <a:off x="6244203" y="3768090"/>
              <a:ext cx="0" cy="186055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9" name="Gerader Verbinder 178">
              <a:extLst>
                <a:ext uri="{FF2B5EF4-FFF2-40B4-BE49-F238E27FC236}">
                  <a16:creationId xmlns:a16="http://schemas.microsoft.com/office/drawing/2014/main" id="{36CBD5D8-709E-E224-89F1-422B77CA4618}"/>
                </a:ext>
              </a:extLst>
            </p:cNvPr>
            <p:cNvCxnSpPr>
              <a:cxnSpLocks/>
            </p:cNvCxnSpPr>
            <p:nvPr/>
          </p:nvCxnSpPr>
          <p:spPr>
            <a:xfrm>
              <a:off x="6304437" y="3768090"/>
              <a:ext cx="0" cy="1860550"/>
            </a:xfrm>
            <a:prstGeom prst="line">
              <a:avLst/>
            </a:prstGeom>
            <a:ln w="254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0" name="Gerader Verbinder 179">
              <a:extLst>
                <a:ext uri="{FF2B5EF4-FFF2-40B4-BE49-F238E27FC236}">
                  <a16:creationId xmlns:a16="http://schemas.microsoft.com/office/drawing/2014/main" id="{99737D7B-1F34-D905-59DC-99D1E0E7C801}"/>
                </a:ext>
              </a:extLst>
            </p:cNvPr>
            <p:cNvCxnSpPr>
              <a:cxnSpLocks/>
            </p:cNvCxnSpPr>
            <p:nvPr/>
          </p:nvCxnSpPr>
          <p:spPr>
            <a:xfrm>
              <a:off x="6274320" y="3768090"/>
              <a:ext cx="0" cy="187325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1" name="Gerader Verbinder 180">
              <a:extLst>
                <a:ext uri="{FF2B5EF4-FFF2-40B4-BE49-F238E27FC236}">
                  <a16:creationId xmlns:a16="http://schemas.microsoft.com/office/drawing/2014/main" id="{FA686A6C-723D-0CA9-9E3B-69E807247D58}"/>
                </a:ext>
              </a:extLst>
            </p:cNvPr>
            <p:cNvCxnSpPr>
              <a:cxnSpLocks/>
            </p:cNvCxnSpPr>
            <p:nvPr/>
          </p:nvCxnSpPr>
          <p:spPr>
            <a:xfrm>
              <a:off x="6334554" y="3768090"/>
              <a:ext cx="0" cy="1860550"/>
            </a:xfrm>
            <a:prstGeom prst="line">
              <a:avLst/>
            </a:prstGeom>
            <a:ln w="254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2" name="Gerader Verbinder 181">
              <a:extLst>
                <a:ext uri="{FF2B5EF4-FFF2-40B4-BE49-F238E27FC236}">
                  <a16:creationId xmlns:a16="http://schemas.microsoft.com/office/drawing/2014/main" id="{6ADB7A64-48AB-38D9-1E73-A5D9A310F74E}"/>
                </a:ext>
              </a:extLst>
            </p:cNvPr>
            <p:cNvCxnSpPr>
              <a:cxnSpLocks/>
            </p:cNvCxnSpPr>
            <p:nvPr/>
          </p:nvCxnSpPr>
          <p:spPr>
            <a:xfrm>
              <a:off x="6364671" y="3768090"/>
              <a:ext cx="0" cy="186817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3" name="Gerader Verbinder 182">
              <a:extLst>
                <a:ext uri="{FF2B5EF4-FFF2-40B4-BE49-F238E27FC236}">
                  <a16:creationId xmlns:a16="http://schemas.microsoft.com/office/drawing/2014/main" id="{8B1A98EF-358E-1192-6731-462DE5868D0F}"/>
                </a:ext>
              </a:extLst>
            </p:cNvPr>
            <p:cNvCxnSpPr>
              <a:cxnSpLocks/>
            </p:cNvCxnSpPr>
            <p:nvPr/>
          </p:nvCxnSpPr>
          <p:spPr>
            <a:xfrm>
              <a:off x="6424905" y="3768090"/>
              <a:ext cx="0" cy="18783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4" name="Gerader Verbinder 183">
              <a:extLst>
                <a:ext uri="{FF2B5EF4-FFF2-40B4-BE49-F238E27FC236}">
                  <a16:creationId xmlns:a16="http://schemas.microsoft.com/office/drawing/2014/main" id="{E6FEDECC-357F-8323-CACB-F4E7FBF89BB3}"/>
                </a:ext>
              </a:extLst>
            </p:cNvPr>
            <p:cNvCxnSpPr>
              <a:cxnSpLocks/>
            </p:cNvCxnSpPr>
            <p:nvPr/>
          </p:nvCxnSpPr>
          <p:spPr>
            <a:xfrm>
              <a:off x="6394788" y="3768090"/>
              <a:ext cx="0" cy="187071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5" name="Gerader Verbinder 184">
              <a:extLst>
                <a:ext uri="{FF2B5EF4-FFF2-40B4-BE49-F238E27FC236}">
                  <a16:creationId xmlns:a16="http://schemas.microsoft.com/office/drawing/2014/main" id="{7A8D7694-3024-A7DA-BBB4-F8C70BEE3FD4}"/>
                </a:ext>
              </a:extLst>
            </p:cNvPr>
            <p:cNvCxnSpPr>
              <a:cxnSpLocks/>
            </p:cNvCxnSpPr>
            <p:nvPr/>
          </p:nvCxnSpPr>
          <p:spPr>
            <a:xfrm>
              <a:off x="6455022" y="3768090"/>
              <a:ext cx="0" cy="186817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6" name="Gerader Verbinder 185">
              <a:extLst>
                <a:ext uri="{FF2B5EF4-FFF2-40B4-BE49-F238E27FC236}">
                  <a16:creationId xmlns:a16="http://schemas.microsoft.com/office/drawing/2014/main" id="{790B74C4-860C-3045-53C0-2AC626184067}"/>
                </a:ext>
              </a:extLst>
            </p:cNvPr>
            <p:cNvCxnSpPr>
              <a:cxnSpLocks/>
            </p:cNvCxnSpPr>
            <p:nvPr/>
          </p:nvCxnSpPr>
          <p:spPr>
            <a:xfrm>
              <a:off x="6485139" y="3768090"/>
              <a:ext cx="0" cy="1878330"/>
            </a:xfrm>
            <a:prstGeom prst="line">
              <a:avLst/>
            </a:prstGeom>
            <a:ln w="254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7" name="Gerader Verbinder 186">
              <a:extLst>
                <a:ext uri="{FF2B5EF4-FFF2-40B4-BE49-F238E27FC236}">
                  <a16:creationId xmlns:a16="http://schemas.microsoft.com/office/drawing/2014/main" id="{FCE31B68-7B9E-A7B5-D4B5-775F90FA9271}"/>
                </a:ext>
              </a:extLst>
            </p:cNvPr>
            <p:cNvCxnSpPr>
              <a:cxnSpLocks/>
            </p:cNvCxnSpPr>
            <p:nvPr/>
          </p:nvCxnSpPr>
          <p:spPr>
            <a:xfrm>
              <a:off x="6545373" y="3768090"/>
              <a:ext cx="0" cy="1888490"/>
            </a:xfrm>
            <a:prstGeom prst="line">
              <a:avLst/>
            </a:prstGeom>
            <a:ln w="254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8" name="Gerader Verbinder 187">
              <a:extLst>
                <a:ext uri="{FF2B5EF4-FFF2-40B4-BE49-F238E27FC236}">
                  <a16:creationId xmlns:a16="http://schemas.microsoft.com/office/drawing/2014/main" id="{5C299EDE-14CA-12C0-5F0F-A53015E1D8A8}"/>
                </a:ext>
              </a:extLst>
            </p:cNvPr>
            <p:cNvCxnSpPr>
              <a:cxnSpLocks/>
            </p:cNvCxnSpPr>
            <p:nvPr/>
          </p:nvCxnSpPr>
          <p:spPr>
            <a:xfrm>
              <a:off x="6515256" y="3768090"/>
              <a:ext cx="0" cy="188595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9" name="Gerader Verbinder 188">
              <a:extLst>
                <a:ext uri="{FF2B5EF4-FFF2-40B4-BE49-F238E27FC236}">
                  <a16:creationId xmlns:a16="http://schemas.microsoft.com/office/drawing/2014/main" id="{3DDB3A02-9CA1-EE4A-965F-6980D7EE47DA}"/>
                </a:ext>
              </a:extLst>
            </p:cNvPr>
            <p:cNvCxnSpPr>
              <a:cxnSpLocks/>
            </p:cNvCxnSpPr>
            <p:nvPr/>
          </p:nvCxnSpPr>
          <p:spPr>
            <a:xfrm>
              <a:off x="6575490" y="3768090"/>
              <a:ext cx="0" cy="190881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0" name="Gerader Verbinder 189">
              <a:extLst>
                <a:ext uri="{FF2B5EF4-FFF2-40B4-BE49-F238E27FC236}">
                  <a16:creationId xmlns:a16="http://schemas.microsoft.com/office/drawing/2014/main" id="{82FF6CAE-8EE4-4462-7C62-FE188A5756CE}"/>
                </a:ext>
              </a:extLst>
            </p:cNvPr>
            <p:cNvCxnSpPr>
              <a:cxnSpLocks/>
            </p:cNvCxnSpPr>
            <p:nvPr/>
          </p:nvCxnSpPr>
          <p:spPr>
            <a:xfrm>
              <a:off x="6605607" y="3768090"/>
              <a:ext cx="0" cy="1911350"/>
            </a:xfrm>
            <a:prstGeom prst="line">
              <a:avLst/>
            </a:prstGeom>
            <a:ln w="254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1" name="Gerader Verbinder 190">
              <a:extLst>
                <a:ext uri="{FF2B5EF4-FFF2-40B4-BE49-F238E27FC236}">
                  <a16:creationId xmlns:a16="http://schemas.microsoft.com/office/drawing/2014/main" id="{AA8549A4-7A24-2E80-378D-736F01C1AD95}"/>
                </a:ext>
              </a:extLst>
            </p:cNvPr>
            <p:cNvCxnSpPr>
              <a:cxnSpLocks/>
            </p:cNvCxnSpPr>
            <p:nvPr/>
          </p:nvCxnSpPr>
          <p:spPr>
            <a:xfrm>
              <a:off x="6665841" y="3768090"/>
              <a:ext cx="0" cy="191135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2" name="Gerader Verbinder 191">
              <a:extLst>
                <a:ext uri="{FF2B5EF4-FFF2-40B4-BE49-F238E27FC236}">
                  <a16:creationId xmlns:a16="http://schemas.microsoft.com/office/drawing/2014/main" id="{86DE3232-1720-9F2E-1D05-CFCA2EED03CA}"/>
                </a:ext>
              </a:extLst>
            </p:cNvPr>
            <p:cNvCxnSpPr>
              <a:cxnSpLocks/>
            </p:cNvCxnSpPr>
            <p:nvPr/>
          </p:nvCxnSpPr>
          <p:spPr>
            <a:xfrm>
              <a:off x="6635724" y="3768090"/>
              <a:ext cx="0" cy="191135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3" name="Gerader Verbinder 192">
              <a:extLst>
                <a:ext uri="{FF2B5EF4-FFF2-40B4-BE49-F238E27FC236}">
                  <a16:creationId xmlns:a16="http://schemas.microsoft.com/office/drawing/2014/main" id="{D280B46C-A9F9-DDC7-8098-526EF72E994B}"/>
                </a:ext>
              </a:extLst>
            </p:cNvPr>
            <p:cNvCxnSpPr>
              <a:cxnSpLocks/>
            </p:cNvCxnSpPr>
            <p:nvPr/>
          </p:nvCxnSpPr>
          <p:spPr>
            <a:xfrm>
              <a:off x="6695958" y="3768090"/>
              <a:ext cx="0" cy="1921510"/>
            </a:xfrm>
            <a:prstGeom prst="line">
              <a:avLst/>
            </a:prstGeom>
            <a:ln w="254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4" name="Gerader Verbinder 193">
              <a:extLst>
                <a:ext uri="{FF2B5EF4-FFF2-40B4-BE49-F238E27FC236}">
                  <a16:creationId xmlns:a16="http://schemas.microsoft.com/office/drawing/2014/main" id="{E71EE492-9187-8260-595F-81F23E2BD9B0}"/>
                </a:ext>
              </a:extLst>
            </p:cNvPr>
            <p:cNvCxnSpPr>
              <a:cxnSpLocks/>
            </p:cNvCxnSpPr>
            <p:nvPr/>
          </p:nvCxnSpPr>
          <p:spPr>
            <a:xfrm>
              <a:off x="6726075" y="3768090"/>
              <a:ext cx="0" cy="193167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5" name="Gerader Verbinder 194">
              <a:extLst>
                <a:ext uri="{FF2B5EF4-FFF2-40B4-BE49-F238E27FC236}">
                  <a16:creationId xmlns:a16="http://schemas.microsoft.com/office/drawing/2014/main" id="{082F4993-0F50-4628-2BE3-BF4AEC6F072A}"/>
                </a:ext>
              </a:extLst>
            </p:cNvPr>
            <p:cNvCxnSpPr>
              <a:cxnSpLocks/>
            </p:cNvCxnSpPr>
            <p:nvPr/>
          </p:nvCxnSpPr>
          <p:spPr>
            <a:xfrm>
              <a:off x="6786309" y="3768090"/>
              <a:ext cx="0" cy="1959610"/>
            </a:xfrm>
            <a:prstGeom prst="line">
              <a:avLst/>
            </a:prstGeom>
            <a:ln w="254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6" name="Gerader Verbinder 195">
              <a:extLst>
                <a:ext uri="{FF2B5EF4-FFF2-40B4-BE49-F238E27FC236}">
                  <a16:creationId xmlns:a16="http://schemas.microsoft.com/office/drawing/2014/main" id="{C5A61DBB-3F57-B48C-06CE-A79476992C6F}"/>
                </a:ext>
              </a:extLst>
            </p:cNvPr>
            <p:cNvCxnSpPr>
              <a:cxnSpLocks/>
            </p:cNvCxnSpPr>
            <p:nvPr/>
          </p:nvCxnSpPr>
          <p:spPr>
            <a:xfrm>
              <a:off x="6756192" y="3768090"/>
              <a:ext cx="0" cy="193675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7" name="Gerader Verbinder 196">
              <a:extLst>
                <a:ext uri="{FF2B5EF4-FFF2-40B4-BE49-F238E27FC236}">
                  <a16:creationId xmlns:a16="http://schemas.microsoft.com/office/drawing/2014/main" id="{C1A6AC24-5F97-2FFA-DE88-2A7AA1E347EE}"/>
                </a:ext>
              </a:extLst>
            </p:cNvPr>
            <p:cNvCxnSpPr>
              <a:cxnSpLocks/>
            </p:cNvCxnSpPr>
            <p:nvPr/>
          </p:nvCxnSpPr>
          <p:spPr>
            <a:xfrm>
              <a:off x="6816426" y="3768090"/>
              <a:ext cx="0" cy="196977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8" name="Gerader Verbinder 197">
              <a:extLst>
                <a:ext uri="{FF2B5EF4-FFF2-40B4-BE49-F238E27FC236}">
                  <a16:creationId xmlns:a16="http://schemas.microsoft.com/office/drawing/2014/main" id="{106F7669-1A76-784E-7B92-295085D56DF4}"/>
                </a:ext>
              </a:extLst>
            </p:cNvPr>
            <p:cNvCxnSpPr>
              <a:cxnSpLocks/>
            </p:cNvCxnSpPr>
            <p:nvPr/>
          </p:nvCxnSpPr>
          <p:spPr>
            <a:xfrm>
              <a:off x="6846543" y="3768090"/>
              <a:ext cx="0" cy="195707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9" name="Gerader Verbinder 198">
              <a:extLst>
                <a:ext uri="{FF2B5EF4-FFF2-40B4-BE49-F238E27FC236}">
                  <a16:creationId xmlns:a16="http://schemas.microsoft.com/office/drawing/2014/main" id="{74FF8DDE-83F0-8692-EC01-E13B1F7026E1}"/>
                </a:ext>
              </a:extLst>
            </p:cNvPr>
            <p:cNvCxnSpPr>
              <a:cxnSpLocks/>
            </p:cNvCxnSpPr>
            <p:nvPr/>
          </p:nvCxnSpPr>
          <p:spPr>
            <a:xfrm>
              <a:off x="6906777" y="3768090"/>
              <a:ext cx="0" cy="1990725"/>
            </a:xfrm>
            <a:prstGeom prst="line">
              <a:avLst/>
            </a:prstGeom>
            <a:ln w="254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0" name="Gerader Verbinder 199">
              <a:extLst>
                <a:ext uri="{FF2B5EF4-FFF2-40B4-BE49-F238E27FC236}">
                  <a16:creationId xmlns:a16="http://schemas.microsoft.com/office/drawing/2014/main" id="{2097563A-DE7D-6622-2693-65A5737E3AB0}"/>
                </a:ext>
              </a:extLst>
            </p:cNvPr>
            <p:cNvCxnSpPr>
              <a:cxnSpLocks/>
            </p:cNvCxnSpPr>
            <p:nvPr/>
          </p:nvCxnSpPr>
          <p:spPr>
            <a:xfrm>
              <a:off x="6876660" y="3768090"/>
              <a:ext cx="0" cy="1990725"/>
            </a:xfrm>
            <a:prstGeom prst="line">
              <a:avLst/>
            </a:prstGeom>
            <a:ln w="254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1" name="Gerader Verbinder 200">
              <a:extLst>
                <a:ext uri="{FF2B5EF4-FFF2-40B4-BE49-F238E27FC236}">
                  <a16:creationId xmlns:a16="http://schemas.microsoft.com/office/drawing/2014/main" id="{5672CCC9-D4FA-209B-C276-E5C24CDDEFD7}"/>
                </a:ext>
              </a:extLst>
            </p:cNvPr>
            <p:cNvCxnSpPr>
              <a:cxnSpLocks/>
            </p:cNvCxnSpPr>
            <p:nvPr/>
          </p:nvCxnSpPr>
          <p:spPr>
            <a:xfrm>
              <a:off x="6936894" y="3768090"/>
              <a:ext cx="0" cy="1990725"/>
            </a:xfrm>
            <a:prstGeom prst="line">
              <a:avLst/>
            </a:prstGeom>
            <a:ln w="254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2" name="Gerader Verbinder 201">
              <a:extLst>
                <a:ext uri="{FF2B5EF4-FFF2-40B4-BE49-F238E27FC236}">
                  <a16:creationId xmlns:a16="http://schemas.microsoft.com/office/drawing/2014/main" id="{05E28350-8790-2928-183C-CC28C6961289}"/>
                </a:ext>
              </a:extLst>
            </p:cNvPr>
            <p:cNvCxnSpPr>
              <a:cxnSpLocks/>
            </p:cNvCxnSpPr>
            <p:nvPr/>
          </p:nvCxnSpPr>
          <p:spPr>
            <a:xfrm>
              <a:off x="6967011" y="3768090"/>
              <a:ext cx="0" cy="1990725"/>
            </a:xfrm>
            <a:prstGeom prst="line">
              <a:avLst/>
            </a:prstGeom>
            <a:ln w="254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3" name="Gerader Verbinder 202">
              <a:extLst>
                <a:ext uri="{FF2B5EF4-FFF2-40B4-BE49-F238E27FC236}">
                  <a16:creationId xmlns:a16="http://schemas.microsoft.com/office/drawing/2014/main" id="{235CEF6B-174F-215E-B35F-B9F7981FC81A}"/>
                </a:ext>
              </a:extLst>
            </p:cNvPr>
            <p:cNvCxnSpPr>
              <a:cxnSpLocks/>
            </p:cNvCxnSpPr>
            <p:nvPr/>
          </p:nvCxnSpPr>
          <p:spPr>
            <a:xfrm>
              <a:off x="7027245" y="3768090"/>
              <a:ext cx="0" cy="199072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4" name="Gerader Verbinder 203">
              <a:extLst>
                <a:ext uri="{FF2B5EF4-FFF2-40B4-BE49-F238E27FC236}">
                  <a16:creationId xmlns:a16="http://schemas.microsoft.com/office/drawing/2014/main" id="{4B477E37-DE56-C881-370A-2BB19268160B}"/>
                </a:ext>
              </a:extLst>
            </p:cNvPr>
            <p:cNvCxnSpPr>
              <a:cxnSpLocks/>
            </p:cNvCxnSpPr>
            <p:nvPr/>
          </p:nvCxnSpPr>
          <p:spPr>
            <a:xfrm>
              <a:off x="6997128" y="3768090"/>
              <a:ext cx="0" cy="199072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5" name="Gerader Verbinder 204">
              <a:extLst>
                <a:ext uri="{FF2B5EF4-FFF2-40B4-BE49-F238E27FC236}">
                  <a16:creationId xmlns:a16="http://schemas.microsoft.com/office/drawing/2014/main" id="{BE278BEA-90D3-3AC2-1E85-216602ACF2C6}"/>
                </a:ext>
              </a:extLst>
            </p:cNvPr>
            <p:cNvCxnSpPr>
              <a:cxnSpLocks/>
            </p:cNvCxnSpPr>
            <p:nvPr/>
          </p:nvCxnSpPr>
          <p:spPr>
            <a:xfrm>
              <a:off x="7057362" y="3768090"/>
              <a:ext cx="0" cy="1990725"/>
            </a:xfrm>
            <a:prstGeom prst="line">
              <a:avLst/>
            </a:prstGeom>
            <a:ln w="254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6" name="Gerader Verbinder 205">
              <a:extLst>
                <a:ext uri="{FF2B5EF4-FFF2-40B4-BE49-F238E27FC236}">
                  <a16:creationId xmlns:a16="http://schemas.microsoft.com/office/drawing/2014/main" id="{C539492A-58A4-89D1-C449-A329F92D1CDB}"/>
                </a:ext>
              </a:extLst>
            </p:cNvPr>
            <p:cNvCxnSpPr>
              <a:cxnSpLocks/>
            </p:cNvCxnSpPr>
            <p:nvPr/>
          </p:nvCxnSpPr>
          <p:spPr>
            <a:xfrm>
              <a:off x="7087479" y="3768090"/>
              <a:ext cx="0" cy="1990725"/>
            </a:xfrm>
            <a:prstGeom prst="line">
              <a:avLst/>
            </a:prstGeom>
            <a:ln w="254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7" name="Gerader Verbinder 206">
              <a:extLst>
                <a:ext uri="{FF2B5EF4-FFF2-40B4-BE49-F238E27FC236}">
                  <a16:creationId xmlns:a16="http://schemas.microsoft.com/office/drawing/2014/main" id="{EC96896F-9323-5D29-29A7-272178B32FF1}"/>
                </a:ext>
              </a:extLst>
            </p:cNvPr>
            <p:cNvCxnSpPr>
              <a:cxnSpLocks/>
            </p:cNvCxnSpPr>
            <p:nvPr/>
          </p:nvCxnSpPr>
          <p:spPr>
            <a:xfrm>
              <a:off x="7147713" y="3768090"/>
              <a:ext cx="0" cy="1994535"/>
            </a:xfrm>
            <a:prstGeom prst="line">
              <a:avLst/>
            </a:prstGeom>
            <a:ln w="254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8" name="Gerader Verbinder 207">
              <a:extLst>
                <a:ext uri="{FF2B5EF4-FFF2-40B4-BE49-F238E27FC236}">
                  <a16:creationId xmlns:a16="http://schemas.microsoft.com/office/drawing/2014/main" id="{E05D9A9F-01A6-E6CD-B8FF-A0393CEE7381}"/>
                </a:ext>
              </a:extLst>
            </p:cNvPr>
            <p:cNvCxnSpPr>
              <a:cxnSpLocks/>
            </p:cNvCxnSpPr>
            <p:nvPr/>
          </p:nvCxnSpPr>
          <p:spPr>
            <a:xfrm>
              <a:off x="7117596" y="3768090"/>
              <a:ext cx="0" cy="1990725"/>
            </a:xfrm>
            <a:prstGeom prst="line">
              <a:avLst/>
            </a:prstGeom>
            <a:ln w="254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9" name="Gerader Verbinder 208">
              <a:extLst>
                <a:ext uri="{FF2B5EF4-FFF2-40B4-BE49-F238E27FC236}">
                  <a16:creationId xmlns:a16="http://schemas.microsoft.com/office/drawing/2014/main" id="{7F55F3EB-4F97-E974-29C9-C01EF2BC2500}"/>
                </a:ext>
              </a:extLst>
            </p:cNvPr>
            <p:cNvCxnSpPr>
              <a:cxnSpLocks/>
            </p:cNvCxnSpPr>
            <p:nvPr/>
          </p:nvCxnSpPr>
          <p:spPr>
            <a:xfrm>
              <a:off x="7177830" y="3768090"/>
              <a:ext cx="0" cy="199072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0" name="Gerader Verbinder 209">
              <a:extLst>
                <a:ext uri="{FF2B5EF4-FFF2-40B4-BE49-F238E27FC236}">
                  <a16:creationId xmlns:a16="http://schemas.microsoft.com/office/drawing/2014/main" id="{74D59A31-0EC6-0A67-EA60-7A8767216505}"/>
                </a:ext>
              </a:extLst>
            </p:cNvPr>
            <p:cNvCxnSpPr>
              <a:cxnSpLocks/>
            </p:cNvCxnSpPr>
            <p:nvPr/>
          </p:nvCxnSpPr>
          <p:spPr>
            <a:xfrm>
              <a:off x="7207947" y="3768090"/>
              <a:ext cx="0" cy="199072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1" name="Gerader Verbinder 210">
              <a:extLst>
                <a:ext uri="{FF2B5EF4-FFF2-40B4-BE49-F238E27FC236}">
                  <a16:creationId xmlns:a16="http://schemas.microsoft.com/office/drawing/2014/main" id="{B589CBBD-7AB4-8065-16BB-5E1BFE7B83F6}"/>
                </a:ext>
              </a:extLst>
            </p:cNvPr>
            <p:cNvCxnSpPr>
              <a:cxnSpLocks/>
            </p:cNvCxnSpPr>
            <p:nvPr/>
          </p:nvCxnSpPr>
          <p:spPr>
            <a:xfrm>
              <a:off x="7268181" y="3768090"/>
              <a:ext cx="0" cy="1994535"/>
            </a:xfrm>
            <a:prstGeom prst="line">
              <a:avLst/>
            </a:prstGeom>
            <a:ln w="254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2" name="Gerader Verbinder 211">
              <a:extLst>
                <a:ext uri="{FF2B5EF4-FFF2-40B4-BE49-F238E27FC236}">
                  <a16:creationId xmlns:a16="http://schemas.microsoft.com/office/drawing/2014/main" id="{EC90A136-3085-2574-528F-690A3BFD1A39}"/>
                </a:ext>
              </a:extLst>
            </p:cNvPr>
            <p:cNvCxnSpPr>
              <a:cxnSpLocks/>
            </p:cNvCxnSpPr>
            <p:nvPr/>
          </p:nvCxnSpPr>
          <p:spPr>
            <a:xfrm>
              <a:off x="7238064" y="3768090"/>
              <a:ext cx="0" cy="199072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3" name="Gerader Verbinder 212">
              <a:extLst>
                <a:ext uri="{FF2B5EF4-FFF2-40B4-BE49-F238E27FC236}">
                  <a16:creationId xmlns:a16="http://schemas.microsoft.com/office/drawing/2014/main" id="{81AFA923-AE90-BF04-856C-5D45EDC6CCA6}"/>
                </a:ext>
              </a:extLst>
            </p:cNvPr>
            <p:cNvCxnSpPr>
              <a:cxnSpLocks/>
            </p:cNvCxnSpPr>
            <p:nvPr/>
          </p:nvCxnSpPr>
          <p:spPr>
            <a:xfrm>
              <a:off x="7298298" y="3768090"/>
              <a:ext cx="0" cy="1992630"/>
            </a:xfrm>
            <a:prstGeom prst="line">
              <a:avLst/>
            </a:prstGeom>
            <a:ln w="254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4" name="Gerader Verbinder 213">
              <a:extLst>
                <a:ext uri="{FF2B5EF4-FFF2-40B4-BE49-F238E27FC236}">
                  <a16:creationId xmlns:a16="http://schemas.microsoft.com/office/drawing/2014/main" id="{7B8922F6-E073-39ED-17A3-611B714D2AFE}"/>
                </a:ext>
              </a:extLst>
            </p:cNvPr>
            <p:cNvCxnSpPr>
              <a:cxnSpLocks/>
            </p:cNvCxnSpPr>
            <p:nvPr/>
          </p:nvCxnSpPr>
          <p:spPr>
            <a:xfrm>
              <a:off x="7328415" y="3768090"/>
              <a:ext cx="0" cy="199072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5" name="Gerader Verbinder 214">
              <a:extLst>
                <a:ext uri="{FF2B5EF4-FFF2-40B4-BE49-F238E27FC236}">
                  <a16:creationId xmlns:a16="http://schemas.microsoft.com/office/drawing/2014/main" id="{94C0D8EE-3247-5350-4B05-AFCF68A8685E}"/>
                </a:ext>
              </a:extLst>
            </p:cNvPr>
            <p:cNvCxnSpPr>
              <a:cxnSpLocks/>
            </p:cNvCxnSpPr>
            <p:nvPr/>
          </p:nvCxnSpPr>
          <p:spPr>
            <a:xfrm>
              <a:off x="7388649" y="3768090"/>
              <a:ext cx="0" cy="1990725"/>
            </a:xfrm>
            <a:prstGeom prst="line">
              <a:avLst/>
            </a:prstGeom>
            <a:ln w="254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6" name="Gerader Verbinder 215">
              <a:extLst>
                <a:ext uri="{FF2B5EF4-FFF2-40B4-BE49-F238E27FC236}">
                  <a16:creationId xmlns:a16="http://schemas.microsoft.com/office/drawing/2014/main" id="{3E964335-3E6C-B0AE-CEDF-3AED8E7EF5D3}"/>
                </a:ext>
              </a:extLst>
            </p:cNvPr>
            <p:cNvCxnSpPr>
              <a:cxnSpLocks/>
            </p:cNvCxnSpPr>
            <p:nvPr/>
          </p:nvCxnSpPr>
          <p:spPr>
            <a:xfrm>
              <a:off x="7358532" y="3768090"/>
              <a:ext cx="0" cy="199072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7" name="Gerader Verbinder 216">
              <a:extLst>
                <a:ext uri="{FF2B5EF4-FFF2-40B4-BE49-F238E27FC236}">
                  <a16:creationId xmlns:a16="http://schemas.microsoft.com/office/drawing/2014/main" id="{8FB807D6-2F96-1EF8-75D3-3512F0C2FA9C}"/>
                </a:ext>
              </a:extLst>
            </p:cNvPr>
            <p:cNvCxnSpPr>
              <a:cxnSpLocks/>
            </p:cNvCxnSpPr>
            <p:nvPr/>
          </p:nvCxnSpPr>
          <p:spPr>
            <a:xfrm>
              <a:off x="7418766" y="3768090"/>
              <a:ext cx="0" cy="199072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8" name="Gerader Verbinder 217">
              <a:extLst>
                <a:ext uri="{FF2B5EF4-FFF2-40B4-BE49-F238E27FC236}">
                  <a16:creationId xmlns:a16="http://schemas.microsoft.com/office/drawing/2014/main" id="{09216FC2-6B54-EF6C-8DA4-44C5270195CA}"/>
                </a:ext>
              </a:extLst>
            </p:cNvPr>
            <p:cNvCxnSpPr>
              <a:cxnSpLocks/>
            </p:cNvCxnSpPr>
            <p:nvPr/>
          </p:nvCxnSpPr>
          <p:spPr>
            <a:xfrm>
              <a:off x="7448883" y="3768090"/>
              <a:ext cx="0" cy="1990725"/>
            </a:xfrm>
            <a:prstGeom prst="line">
              <a:avLst/>
            </a:prstGeom>
            <a:ln w="254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9" name="Gerader Verbinder 218">
              <a:extLst>
                <a:ext uri="{FF2B5EF4-FFF2-40B4-BE49-F238E27FC236}">
                  <a16:creationId xmlns:a16="http://schemas.microsoft.com/office/drawing/2014/main" id="{1ED87E07-E2C7-441B-84FA-E281845877B2}"/>
                </a:ext>
              </a:extLst>
            </p:cNvPr>
            <p:cNvCxnSpPr>
              <a:cxnSpLocks/>
            </p:cNvCxnSpPr>
            <p:nvPr/>
          </p:nvCxnSpPr>
          <p:spPr>
            <a:xfrm>
              <a:off x="7509117" y="3768090"/>
              <a:ext cx="0" cy="199072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0" name="Gerader Verbinder 219">
              <a:extLst>
                <a:ext uri="{FF2B5EF4-FFF2-40B4-BE49-F238E27FC236}">
                  <a16:creationId xmlns:a16="http://schemas.microsoft.com/office/drawing/2014/main" id="{D605D287-668A-AFE5-0E57-661B579FACE0}"/>
                </a:ext>
              </a:extLst>
            </p:cNvPr>
            <p:cNvCxnSpPr>
              <a:cxnSpLocks/>
            </p:cNvCxnSpPr>
            <p:nvPr/>
          </p:nvCxnSpPr>
          <p:spPr>
            <a:xfrm>
              <a:off x="7479000" y="3768090"/>
              <a:ext cx="0" cy="199072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1" name="Gerader Verbinder 220">
              <a:extLst>
                <a:ext uri="{FF2B5EF4-FFF2-40B4-BE49-F238E27FC236}">
                  <a16:creationId xmlns:a16="http://schemas.microsoft.com/office/drawing/2014/main" id="{D7C303F5-2E0A-E655-FC41-98D0E10AF64A}"/>
                </a:ext>
              </a:extLst>
            </p:cNvPr>
            <p:cNvCxnSpPr>
              <a:cxnSpLocks/>
            </p:cNvCxnSpPr>
            <p:nvPr/>
          </p:nvCxnSpPr>
          <p:spPr>
            <a:xfrm>
              <a:off x="7539234" y="3768090"/>
              <a:ext cx="0" cy="199072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2" name="Gerader Verbinder 221">
              <a:extLst>
                <a:ext uri="{FF2B5EF4-FFF2-40B4-BE49-F238E27FC236}">
                  <a16:creationId xmlns:a16="http://schemas.microsoft.com/office/drawing/2014/main" id="{9674722D-1F04-2B55-3144-91BB4B709197}"/>
                </a:ext>
              </a:extLst>
            </p:cNvPr>
            <p:cNvCxnSpPr>
              <a:cxnSpLocks/>
            </p:cNvCxnSpPr>
            <p:nvPr/>
          </p:nvCxnSpPr>
          <p:spPr>
            <a:xfrm>
              <a:off x="7569351" y="3768090"/>
              <a:ext cx="0" cy="199072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Gerader Verbinder 222">
              <a:extLst>
                <a:ext uri="{FF2B5EF4-FFF2-40B4-BE49-F238E27FC236}">
                  <a16:creationId xmlns:a16="http://schemas.microsoft.com/office/drawing/2014/main" id="{AC176488-C27C-239C-EE08-BA254F72EA4C}"/>
                </a:ext>
              </a:extLst>
            </p:cNvPr>
            <p:cNvCxnSpPr>
              <a:cxnSpLocks/>
            </p:cNvCxnSpPr>
            <p:nvPr/>
          </p:nvCxnSpPr>
          <p:spPr>
            <a:xfrm>
              <a:off x="7629525" y="3768090"/>
              <a:ext cx="0" cy="1992630"/>
            </a:xfrm>
            <a:prstGeom prst="line">
              <a:avLst/>
            </a:prstGeom>
            <a:ln w="254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4" name="Gerader Verbinder 223">
              <a:extLst>
                <a:ext uri="{FF2B5EF4-FFF2-40B4-BE49-F238E27FC236}">
                  <a16:creationId xmlns:a16="http://schemas.microsoft.com/office/drawing/2014/main" id="{DC8C3B9B-A90D-ABC0-9B66-9C5E06DC717C}"/>
                </a:ext>
              </a:extLst>
            </p:cNvPr>
            <p:cNvCxnSpPr>
              <a:cxnSpLocks/>
            </p:cNvCxnSpPr>
            <p:nvPr/>
          </p:nvCxnSpPr>
          <p:spPr>
            <a:xfrm>
              <a:off x="7599468" y="3768090"/>
              <a:ext cx="0" cy="199072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641" name="Gerader Verbinder 16640">
              <a:extLst>
                <a:ext uri="{FF2B5EF4-FFF2-40B4-BE49-F238E27FC236}">
                  <a16:creationId xmlns:a16="http://schemas.microsoft.com/office/drawing/2014/main" id="{E3874647-C6E9-E27A-C7FB-197A1166A499}"/>
                </a:ext>
              </a:extLst>
            </p:cNvPr>
            <p:cNvCxnSpPr>
              <a:cxnSpLocks/>
            </p:cNvCxnSpPr>
            <p:nvPr/>
          </p:nvCxnSpPr>
          <p:spPr>
            <a:xfrm>
              <a:off x="942153" y="2392680"/>
              <a:ext cx="0" cy="137541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642" name="Gerader Verbinder 16641">
              <a:extLst>
                <a:ext uri="{FF2B5EF4-FFF2-40B4-BE49-F238E27FC236}">
                  <a16:creationId xmlns:a16="http://schemas.microsoft.com/office/drawing/2014/main" id="{9EF94B5B-673E-C21E-425C-94136379C4C5}"/>
                </a:ext>
              </a:extLst>
            </p:cNvPr>
            <p:cNvCxnSpPr>
              <a:cxnSpLocks/>
            </p:cNvCxnSpPr>
            <p:nvPr/>
          </p:nvCxnSpPr>
          <p:spPr>
            <a:xfrm>
              <a:off x="972270" y="2411730"/>
              <a:ext cx="0" cy="135636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643" name="Gerader Verbinder 16642">
              <a:extLst>
                <a:ext uri="{FF2B5EF4-FFF2-40B4-BE49-F238E27FC236}">
                  <a16:creationId xmlns:a16="http://schemas.microsoft.com/office/drawing/2014/main" id="{067C1093-6C67-2E40-ABED-34DE955C9168}"/>
                </a:ext>
              </a:extLst>
            </p:cNvPr>
            <p:cNvCxnSpPr>
              <a:cxnSpLocks/>
            </p:cNvCxnSpPr>
            <p:nvPr/>
          </p:nvCxnSpPr>
          <p:spPr>
            <a:xfrm>
              <a:off x="1002387" y="2907030"/>
              <a:ext cx="0" cy="861060"/>
            </a:xfrm>
            <a:prstGeom prst="line">
              <a:avLst/>
            </a:prstGeom>
            <a:ln w="254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644" name="Gerader Verbinder 16643">
              <a:extLst>
                <a:ext uri="{FF2B5EF4-FFF2-40B4-BE49-F238E27FC236}">
                  <a16:creationId xmlns:a16="http://schemas.microsoft.com/office/drawing/2014/main" id="{9BB56E52-05E0-CE2D-B78E-947F3E8E4440}"/>
                </a:ext>
              </a:extLst>
            </p:cNvPr>
            <p:cNvCxnSpPr>
              <a:cxnSpLocks/>
            </p:cNvCxnSpPr>
            <p:nvPr/>
          </p:nvCxnSpPr>
          <p:spPr>
            <a:xfrm>
              <a:off x="1062621" y="3357563"/>
              <a:ext cx="0" cy="410527"/>
            </a:xfrm>
            <a:prstGeom prst="line">
              <a:avLst/>
            </a:prstGeom>
            <a:ln w="254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645" name="Gerader Verbinder 16644">
              <a:extLst>
                <a:ext uri="{FF2B5EF4-FFF2-40B4-BE49-F238E27FC236}">
                  <a16:creationId xmlns:a16="http://schemas.microsoft.com/office/drawing/2014/main" id="{7643C904-3A99-DAEE-876A-C3D757D2BF0E}"/>
                </a:ext>
              </a:extLst>
            </p:cNvPr>
            <p:cNvCxnSpPr>
              <a:cxnSpLocks/>
            </p:cNvCxnSpPr>
            <p:nvPr/>
          </p:nvCxnSpPr>
          <p:spPr>
            <a:xfrm>
              <a:off x="1032504" y="2983230"/>
              <a:ext cx="0" cy="78486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646" name="Gerader Verbinder 16645">
              <a:extLst>
                <a:ext uri="{FF2B5EF4-FFF2-40B4-BE49-F238E27FC236}">
                  <a16:creationId xmlns:a16="http://schemas.microsoft.com/office/drawing/2014/main" id="{B7B8D4BB-D4D2-1477-D480-716A365EDBF1}"/>
                </a:ext>
              </a:extLst>
            </p:cNvPr>
            <p:cNvCxnSpPr>
              <a:cxnSpLocks/>
            </p:cNvCxnSpPr>
            <p:nvPr/>
          </p:nvCxnSpPr>
          <p:spPr>
            <a:xfrm>
              <a:off x="1092738" y="3634740"/>
              <a:ext cx="0" cy="13335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647" name="Gerader Verbinder 16646">
              <a:extLst>
                <a:ext uri="{FF2B5EF4-FFF2-40B4-BE49-F238E27FC236}">
                  <a16:creationId xmlns:a16="http://schemas.microsoft.com/office/drawing/2014/main" id="{C5D6BB5B-4917-59CC-7AEE-217B6B6B2438}"/>
                </a:ext>
              </a:extLst>
            </p:cNvPr>
            <p:cNvCxnSpPr>
              <a:cxnSpLocks/>
            </p:cNvCxnSpPr>
            <p:nvPr/>
          </p:nvCxnSpPr>
          <p:spPr>
            <a:xfrm>
              <a:off x="1122855" y="3703320"/>
              <a:ext cx="0" cy="6477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686" name="Gerader Verbinder 16685">
              <a:extLst>
                <a:ext uri="{FF2B5EF4-FFF2-40B4-BE49-F238E27FC236}">
                  <a16:creationId xmlns:a16="http://schemas.microsoft.com/office/drawing/2014/main" id="{D54847B1-5755-2487-4F3F-477E31F8AC37}"/>
                </a:ext>
              </a:extLst>
            </p:cNvPr>
            <p:cNvCxnSpPr>
              <a:cxnSpLocks/>
            </p:cNvCxnSpPr>
            <p:nvPr/>
          </p:nvCxnSpPr>
          <p:spPr>
            <a:xfrm>
              <a:off x="863600" y="1762125"/>
              <a:ext cx="0" cy="40100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88" name="Gerader Verbinder 16687">
              <a:extLst>
                <a:ext uri="{FF2B5EF4-FFF2-40B4-BE49-F238E27FC236}">
                  <a16:creationId xmlns:a16="http://schemas.microsoft.com/office/drawing/2014/main" id="{646CE83C-4028-8AAC-C8EA-C80B0FD18CCC}"/>
                </a:ext>
              </a:extLst>
            </p:cNvPr>
            <p:cNvCxnSpPr/>
            <p:nvPr/>
          </p:nvCxnSpPr>
          <p:spPr>
            <a:xfrm>
              <a:off x="853440" y="3768090"/>
              <a:ext cx="68275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90" name="Gerader Verbinder 16689">
              <a:extLst>
                <a:ext uri="{FF2B5EF4-FFF2-40B4-BE49-F238E27FC236}">
                  <a16:creationId xmlns:a16="http://schemas.microsoft.com/office/drawing/2014/main" id="{25C9815B-2404-7D90-BD51-A13DE255FCF5}"/>
                </a:ext>
              </a:extLst>
            </p:cNvPr>
            <p:cNvCxnSpPr>
              <a:cxnSpLocks/>
            </p:cNvCxnSpPr>
            <p:nvPr/>
          </p:nvCxnSpPr>
          <p:spPr>
            <a:xfrm>
              <a:off x="792480" y="1778000"/>
              <a:ext cx="71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91" name="Gerader Verbinder 16690">
              <a:extLst>
                <a:ext uri="{FF2B5EF4-FFF2-40B4-BE49-F238E27FC236}">
                  <a16:creationId xmlns:a16="http://schemas.microsoft.com/office/drawing/2014/main" id="{881F1216-2618-2F24-81E7-EBAA8A3D5427}"/>
                </a:ext>
              </a:extLst>
            </p:cNvPr>
            <p:cNvCxnSpPr>
              <a:cxnSpLocks/>
            </p:cNvCxnSpPr>
            <p:nvPr/>
          </p:nvCxnSpPr>
          <p:spPr>
            <a:xfrm>
              <a:off x="792480" y="2280920"/>
              <a:ext cx="71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92" name="Gerader Verbinder 16691">
              <a:extLst>
                <a:ext uri="{FF2B5EF4-FFF2-40B4-BE49-F238E27FC236}">
                  <a16:creationId xmlns:a16="http://schemas.microsoft.com/office/drawing/2014/main" id="{A25FFDF7-F2D5-B6BD-78FE-53A23433DF5F}"/>
                </a:ext>
              </a:extLst>
            </p:cNvPr>
            <p:cNvCxnSpPr>
              <a:cxnSpLocks/>
            </p:cNvCxnSpPr>
            <p:nvPr/>
          </p:nvCxnSpPr>
          <p:spPr>
            <a:xfrm>
              <a:off x="792480" y="2776220"/>
              <a:ext cx="71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93" name="Gerader Verbinder 16692">
              <a:extLst>
                <a:ext uri="{FF2B5EF4-FFF2-40B4-BE49-F238E27FC236}">
                  <a16:creationId xmlns:a16="http://schemas.microsoft.com/office/drawing/2014/main" id="{1174D6EF-70A2-3F12-63AB-AD926F7AED5A}"/>
                </a:ext>
              </a:extLst>
            </p:cNvPr>
            <p:cNvCxnSpPr>
              <a:cxnSpLocks/>
            </p:cNvCxnSpPr>
            <p:nvPr/>
          </p:nvCxnSpPr>
          <p:spPr>
            <a:xfrm>
              <a:off x="792480" y="3274060"/>
              <a:ext cx="71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94" name="Gerader Verbinder 16693">
              <a:extLst>
                <a:ext uri="{FF2B5EF4-FFF2-40B4-BE49-F238E27FC236}">
                  <a16:creationId xmlns:a16="http://schemas.microsoft.com/office/drawing/2014/main" id="{E44D98CB-3E93-9B1D-864B-6F4267344FD6}"/>
                </a:ext>
              </a:extLst>
            </p:cNvPr>
            <p:cNvCxnSpPr>
              <a:cxnSpLocks/>
            </p:cNvCxnSpPr>
            <p:nvPr/>
          </p:nvCxnSpPr>
          <p:spPr>
            <a:xfrm>
              <a:off x="792480" y="3768090"/>
              <a:ext cx="71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95" name="Gerader Verbinder 16694">
              <a:extLst>
                <a:ext uri="{FF2B5EF4-FFF2-40B4-BE49-F238E27FC236}">
                  <a16:creationId xmlns:a16="http://schemas.microsoft.com/office/drawing/2014/main" id="{13D40331-3299-8829-F1EB-5D9EBA221ADC}"/>
                </a:ext>
              </a:extLst>
            </p:cNvPr>
            <p:cNvCxnSpPr>
              <a:cxnSpLocks/>
            </p:cNvCxnSpPr>
            <p:nvPr/>
          </p:nvCxnSpPr>
          <p:spPr>
            <a:xfrm>
              <a:off x="792480" y="4263390"/>
              <a:ext cx="71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96" name="Gerader Verbinder 16695">
              <a:extLst>
                <a:ext uri="{FF2B5EF4-FFF2-40B4-BE49-F238E27FC236}">
                  <a16:creationId xmlns:a16="http://schemas.microsoft.com/office/drawing/2014/main" id="{24409546-4D33-CB54-398B-32227447DB00}"/>
                </a:ext>
              </a:extLst>
            </p:cNvPr>
            <p:cNvCxnSpPr>
              <a:cxnSpLocks/>
            </p:cNvCxnSpPr>
            <p:nvPr/>
          </p:nvCxnSpPr>
          <p:spPr>
            <a:xfrm>
              <a:off x="792480" y="4765040"/>
              <a:ext cx="71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97" name="Gerader Verbinder 16696">
              <a:extLst>
                <a:ext uri="{FF2B5EF4-FFF2-40B4-BE49-F238E27FC236}">
                  <a16:creationId xmlns:a16="http://schemas.microsoft.com/office/drawing/2014/main" id="{8E4B16C2-65C9-1367-AA0D-3878C2534788}"/>
                </a:ext>
              </a:extLst>
            </p:cNvPr>
            <p:cNvCxnSpPr>
              <a:cxnSpLocks/>
            </p:cNvCxnSpPr>
            <p:nvPr/>
          </p:nvCxnSpPr>
          <p:spPr>
            <a:xfrm>
              <a:off x="792480" y="5257800"/>
              <a:ext cx="71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98" name="Gerader Verbinder 16697">
              <a:extLst>
                <a:ext uri="{FF2B5EF4-FFF2-40B4-BE49-F238E27FC236}">
                  <a16:creationId xmlns:a16="http://schemas.microsoft.com/office/drawing/2014/main" id="{9409C330-0F75-DAE5-39D7-35C30AD275BC}"/>
                </a:ext>
              </a:extLst>
            </p:cNvPr>
            <p:cNvCxnSpPr>
              <a:cxnSpLocks/>
            </p:cNvCxnSpPr>
            <p:nvPr/>
          </p:nvCxnSpPr>
          <p:spPr>
            <a:xfrm>
              <a:off x="792480" y="5758815"/>
              <a:ext cx="71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701" name="Textfeld 16700">
              <a:extLst>
                <a:ext uri="{FF2B5EF4-FFF2-40B4-BE49-F238E27FC236}">
                  <a16:creationId xmlns:a16="http://schemas.microsoft.com/office/drawing/2014/main" id="{92B7C642-FE31-9AE7-D900-393657BD52B0}"/>
                </a:ext>
              </a:extLst>
            </p:cNvPr>
            <p:cNvSpPr txBox="1"/>
            <p:nvPr/>
          </p:nvSpPr>
          <p:spPr>
            <a:xfrm>
              <a:off x="450632" y="1647103"/>
              <a:ext cx="420308" cy="261610"/>
            </a:xfrm>
            <a:prstGeom prst="rect">
              <a:avLst/>
            </a:prstGeom>
            <a:noFill/>
          </p:spPr>
          <p:txBody>
            <a:bodyPr wrap="none" rtlCol="0">
              <a:spAutoFit/>
            </a:bodyPr>
            <a:lstStyle/>
            <a:p>
              <a:r>
                <a:rPr lang="de-DE" sz="1100"/>
                <a:t>100</a:t>
              </a:r>
            </a:p>
          </p:txBody>
        </p:sp>
        <p:sp>
          <p:nvSpPr>
            <p:cNvPr id="16702" name="Textfeld 16701">
              <a:extLst>
                <a:ext uri="{FF2B5EF4-FFF2-40B4-BE49-F238E27FC236}">
                  <a16:creationId xmlns:a16="http://schemas.microsoft.com/office/drawing/2014/main" id="{DD83F8FC-59A8-DD69-7B90-655C2C5AA228}"/>
                </a:ext>
              </a:extLst>
            </p:cNvPr>
            <p:cNvSpPr txBox="1"/>
            <p:nvPr/>
          </p:nvSpPr>
          <p:spPr>
            <a:xfrm>
              <a:off x="529180" y="2150503"/>
              <a:ext cx="341760" cy="261610"/>
            </a:xfrm>
            <a:prstGeom prst="rect">
              <a:avLst/>
            </a:prstGeom>
            <a:noFill/>
          </p:spPr>
          <p:txBody>
            <a:bodyPr wrap="none" rtlCol="0">
              <a:spAutoFit/>
            </a:bodyPr>
            <a:lstStyle/>
            <a:p>
              <a:r>
                <a:rPr lang="de-DE" sz="1100"/>
                <a:t>75</a:t>
              </a:r>
            </a:p>
          </p:txBody>
        </p:sp>
        <p:sp>
          <p:nvSpPr>
            <p:cNvPr id="16703" name="Textfeld 16702">
              <a:extLst>
                <a:ext uri="{FF2B5EF4-FFF2-40B4-BE49-F238E27FC236}">
                  <a16:creationId xmlns:a16="http://schemas.microsoft.com/office/drawing/2014/main" id="{D090CD00-FA8A-4986-F112-2B83FB26FEFF}"/>
                </a:ext>
              </a:extLst>
            </p:cNvPr>
            <p:cNvSpPr txBox="1"/>
            <p:nvPr/>
          </p:nvSpPr>
          <p:spPr>
            <a:xfrm>
              <a:off x="529180" y="2650712"/>
              <a:ext cx="341760" cy="261610"/>
            </a:xfrm>
            <a:prstGeom prst="rect">
              <a:avLst/>
            </a:prstGeom>
            <a:noFill/>
          </p:spPr>
          <p:txBody>
            <a:bodyPr wrap="none" rtlCol="0">
              <a:spAutoFit/>
            </a:bodyPr>
            <a:lstStyle/>
            <a:p>
              <a:r>
                <a:rPr lang="de-DE" sz="1100"/>
                <a:t>50</a:t>
              </a:r>
            </a:p>
          </p:txBody>
        </p:sp>
        <p:sp>
          <p:nvSpPr>
            <p:cNvPr id="16704" name="Textfeld 16703">
              <a:extLst>
                <a:ext uri="{FF2B5EF4-FFF2-40B4-BE49-F238E27FC236}">
                  <a16:creationId xmlns:a16="http://schemas.microsoft.com/office/drawing/2014/main" id="{DFDC2DF3-8147-0485-978D-F1FA1CDEC00E}"/>
                </a:ext>
              </a:extLst>
            </p:cNvPr>
            <p:cNvSpPr txBox="1"/>
            <p:nvPr/>
          </p:nvSpPr>
          <p:spPr>
            <a:xfrm>
              <a:off x="529180" y="3138079"/>
              <a:ext cx="341760" cy="261610"/>
            </a:xfrm>
            <a:prstGeom prst="rect">
              <a:avLst/>
            </a:prstGeom>
            <a:noFill/>
          </p:spPr>
          <p:txBody>
            <a:bodyPr wrap="none" rtlCol="0">
              <a:spAutoFit/>
            </a:bodyPr>
            <a:lstStyle/>
            <a:p>
              <a:r>
                <a:rPr lang="de-DE" sz="1100"/>
                <a:t>25</a:t>
              </a:r>
            </a:p>
          </p:txBody>
        </p:sp>
        <p:sp>
          <p:nvSpPr>
            <p:cNvPr id="16705" name="Textfeld 16704">
              <a:extLst>
                <a:ext uri="{FF2B5EF4-FFF2-40B4-BE49-F238E27FC236}">
                  <a16:creationId xmlns:a16="http://schemas.microsoft.com/office/drawing/2014/main" id="{01E622F7-96E2-C6FA-F6B4-A27830E1F89A}"/>
                </a:ext>
              </a:extLst>
            </p:cNvPr>
            <p:cNvSpPr txBox="1"/>
            <p:nvPr/>
          </p:nvSpPr>
          <p:spPr>
            <a:xfrm>
              <a:off x="607726" y="3638601"/>
              <a:ext cx="263214" cy="261610"/>
            </a:xfrm>
            <a:prstGeom prst="rect">
              <a:avLst/>
            </a:prstGeom>
            <a:noFill/>
          </p:spPr>
          <p:txBody>
            <a:bodyPr wrap="none" rtlCol="0">
              <a:spAutoFit/>
            </a:bodyPr>
            <a:lstStyle/>
            <a:p>
              <a:r>
                <a:rPr lang="de-DE" sz="1100"/>
                <a:t>0</a:t>
              </a:r>
            </a:p>
          </p:txBody>
        </p:sp>
        <p:sp>
          <p:nvSpPr>
            <p:cNvPr id="16706" name="Textfeld 16705">
              <a:extLst>
                <a:ext uri="{FF2B5EF4-FFF2-40B4-BE49-F238E27FC236}">
                  <a16:creationId xmlns:a16="http://schemas.microsoft.com/office/drawing/2014/main" id="{3F29441F-3177-1C84-81EB-2062E9B2F915}"/>
                </a:ext>
              </a:extLst>
            </p:cNvPr>
            <p:cNvSpPr txBox="1"/>
            <p:nvPr/>
          </p:nvSpPr>
          <p:spPr>
            <a:xfrm>
              <a:off x="482692" y="4133691"/>
              <a:ext cx="388248" cy="261610"/>
            </a:xfrm>
            <a:prstGeom prst="rect">
              <a:avLst/>
            </a:prstGeom>
            <a:noFill/>
          </p:spPr>
          <p:txBody>
            <a:bodyPr wrap="none" rtlCol="0">
              <a:spAutoFit/>
            </a:bodyPr>
            <a:lstStyle/>
            <a:p>
              <a:r>
                <a:rPr lang="de-DE" sz="1100"/>
                <a:t>-25</a:t>
              </a:r>
            </a:p>
          </p:txBody>
        </p:sp>
        <p:sp>
          <p:nvSpPr>
            <p:cNvPr id="16707" name="Textfeld 16706">
              <a:extLst>
                <a:ext uri="{FF2B5EF4-FFF2-40B4-BE49-F238E27FC236}">
                  <a16:creationId xmlns:a16="http://schemas.microsoft.com/office/drawing/2014/main" id="{39ED3A22-4686-BC2E-EBBE-DE316E968F47}"/>
                </a:ext>
              </a:extLst>
            </p:cNvPr>
            <p:cNvSpPr txBox="1"/>
            <p:nvPr/>
          </p:nvSpPr>
          <p:spPr>
            <a:xfrm>
              <a:off x="482692" y="4632800"/>
              <a:ext cx="388248" cy="261610"/>
            </a:xfrm>
            <a:prstGeom prst="rect">
              <a:avLst/>
            </a:prstGeom>
            <a:noFill/>
          </p:spPr>
          <p:txBody>
            <a:bodyPr wrap="none" rtlCol="0">
              <a:spAutoFit/>
            </a:bodyPr>
            <a:lstStyle/>
            <a:p>
              <a:r>
                <a:rPr lang="de-DE" sz="1100"/>
                <a:t>-50</a:t>
              </a:r>
            </a:p>
          </p:txBody>
        </p:sp>
        <p:sp>
          <p:nvSpPr>
            <p:cNvPr id="16708" name="Textfeld 16707">
              <a:extLst>
                <a:ext uri="{FF2B5EF4-FFF2-40B4-BE49-F238E27FC236}">
                  <a16:creationId xmlns:a16="http://schemas.microsoft.com/office/drawing/2014/main" id="{8E273BC2-87C4-578B-B622-1329BDDA9EF9}"/>
                </a:ext>
              </a:extLst>
            </p:cNvPr>
            <p:cNvSpPr txBox="1"/>
            <p:nvPr/>
          </p:nvSpPr>
          <p:spPr>
            <a:xfrm>
              <a:off x="482692" y="5127769"/>
              <a:ext cx="388248" cy="261610"/>
            </a:xfrm>
            <a:prstGeom prst="rect">
              <a:avLst/>
            </a:prstGeom>
            <a:noFill/>
          </p:spPr>
          <p:txBody>
            <a:bodyPr wrap="none" rtlCol="0">
              <a:spAutoFit/>
            </a:bodyPr>
            <a:lstStyle/>
            <a:p>
              <a:r>
                <a:rPr lang="de-DE" sz="1100"/>
                <a:t>-75</a:t>
              </a:r>
            </a:p>
          </p:txBody>
        </p:sp>
        <p:sp>
          <p:nvSpPr>
            <p:cNvPr id="16709" name="Textfeld 16708">
              <a:extLst>
                <a:ext uri="{FF2B5EF4-FFF2-40B4-BE49-F238E27FC236}">
                  <a16:creationId xmlns:a16="http://schemas.microsoft.com/office/drawing/2014/main" id="{D56D3D9C-C6F6-71D6-08EB-8BB9501A30EA}"/>
                </a:ext>
              </a:extLst>
            </p:cNvPr>
            <p:cNvSpPr txBox="1"/>
            <p:nvPr/>
          </p:nvSpPr>
          <p:spPr>
            <a:xfrm>
              <a:off x="404146" y="5622510"/>
              <a:ext cx="466794" cy="261610"/>
            </a:xfrm>
            <a:prstGeom prst="rect">
              <a:avLst/>
            </a:prstGeom>
            <a:noFill/>
          </p:spPr>
          <p:txBody>
            <a:bodyPr wrap="none" rtlCol="0">
              <a:spAutoFit/>
            </a:bodyPr>
            <a:lstStyle/>
            <a:p>
              <a:r>
                <a:rPr lang="de-DE" sz="1100"/>
                <a:t>-100</a:t>
              </a:r>
            </a:p>
          </p:txBody>
        </p:sp>
        <p:sp>
          <p:nvSpPr>
            <p:cNvPr id="16710" name="Textfeld 16709">
              <a:extLst>
                <a:ext uri="{FF2B5EF4-FFF2-40B4-BE49-F238E27FC236}">
                  <a16:creationId xmlns:a16="http://schemas.microsoft.com/office/drawing/2014/main" id="{00CCD2CA-D27A-158F-F530-21C2F8C78968}"/>
                </a:ext>
              </a:extLst>
            </p:cNvPr>
            <p:cNvSpPr txBox="1"/>
            <p:nvPr/>
          </p:nvSpPr>
          <p:spPr>
            <a:xfrm>
              <a:off x="1195013" y="2292652"/>
              <a:ext cx="268022" cy="200055"/>
            </a:xfrm>
            <a:prstGeom prst="rect">
              <a:avLst/>
            </a:prstGeom>
            <a:noFill/>
          </p:spPr>
          <p:txBody>
            <a:bodyPr wrap="none" rtlCol="0">
              <a:spAutoFit/>
            </a:bodyPr>
            <a:lstStyle/>
            <a:p>
              <a:r>
                <a:rPr lang="az-Cyrl-AZ" sz="700"/>
                <a:t>Ж</a:t>
              </a:r>
              <a:endParaRPr lang="de-DE" sz="700"/>
            </a:p>
          </p:txBody>
        </p:sp>
        <p:sp>
          <p:nvSpPr>
            <p:cNvPr id="16711" name="Textfeld 16710">
              <a:extLst>
                <a:ext uri="{FF2B5EF4-FFF2-40B4-BE49-F238E27FC236}">
                  <a16:creationId xmlns:a16="http://schemas.microsoft.com/office/drawing/2014/main" id="{EC1150D2-1BBE-9B33-62AA-2ED56822DFE6}"/>
                </a:ext>
              </a:extLst>
            </p:cNvPr>
            <p:cNvSpPr txBox="1"/>
            <p:nvPr/>
          </p:nvSpPr>
          <p:spPr>
            <a:xfrm>
              <a:off x="840851" y="2201612"/>
              <a:ext cx="268022" cy="200055"/>
            </a:xfrm>
            <a:prstGeom prst="rect">
              <a:avLst/>
            </a:prstGeom>
            <a:noFill/>
          </p:spPr>
          <p:txBody>
            <a:bodyPr wrap="none" rtlCol="0">
              <a:spAutoFit/>
            </a:bodyPr>
            <a:lstStyle/>
            <a:p>
              <a:r>
                <a:rPr lang="az-Cyrl-AZ" sz="700"/>
                <a:t>Ж</a:t>
              </a:r>
              <a:endParaRPr lang="de-DE" sz="700"/>
            </a:p>
          </p:txBody>
        </p:sp>
        <p:sp>
          <p:nvSpPr>
            <p:cNvPr id="16712" name="Textfeld 16711">
              <a:extLst>
                <a:ext uri="{FF2B5EF4-FFF2-40B4-BE49-F238E27FC236}">
                  <a16:creationId xmlns:a16="http://schemas.microsoft.com/office/drawing/2014/main" id="{3B6FFB01-41A2-F240-C5EE-DC78EC3FA9B4}"/>
                </a:ext>
              </a:extLst>
            </p:cNvPr>
            <p:cNvSpPr txBox="1"/>
            <p:nvPr/>
          </p:nvSpPr>
          <p:spPr>
            <a:xfrm>
              <a:off x="878034" y="2689463"/>
              <a:ext cx="268022" cy="200055"/>
            </a:xfrm>
            <a:prstGeom prst="rect">
              <a:avLst/>
            </a:prstGeom>
            <a:noFill/>
          </p:spPr>
          <p:txBody>
            <a:bodyPr wrap="none" rtlCol="0">
              <a:spAutoFit/>
            </a:bodyPr>
            <a:lstStyle/>
            <a:p>
              <a:r>
                <a:rPr lang="az-Cyrl-AZ" sz="700"/>
                <a:t>Ж</a:t>
              </a:r>
              <a:endParaRPr lang="de-DE" sz="700"/>
            </a:p>
          </p:txBody>
        </p:sp>
        <p:sp>
          <p:nvSpPr>
            <p:cNvPr id="16713" name="Textfeld 16712">
              <a:extLst>
                <a:ext uri="{FF2B5EF4-FFF2-40B4-BE49-F238E27FC236}">
                  <a16:creationId xmlns:a16="http://schemas.microsoft.com/office/drawing/2014/main" id="{CECC830B-3B21-650D-1660-C3D61CF3229E}"/>
                </a:ext>
              </a:extLst>
            </p:cNvPr>
            <p:cNvSpPr txBox="1"/>
            <p:nvPr/>
          </p:nvSpPr>
          <p:spPr>
            <a:xfrm>
              <a:off x="938936" y="3129699"/>
              <a:ext cx="268022" cy="200055"/>
            </a:xfrm>
            <a:prstGeom prst="rect">
              <a:avLst/>
            </a:prstGeom>
            <a:noFill/>
          </p:spPr>
          <p:txBody>
            <a:bodyPr wrap="none" rtlCol="0">
              <a:spAutoFit/>
            </a:bodyPr>
            <a:lstStyle/>
            <a:p>
              <a:r>
                <a:rPr lang="az-Cyrl-AZ" sz="700"/>
                <a:t>Ж</a:t>
              </a:r>
              <a:endParaRPr lang="de-DE" sz="700"/>
            </a:p>
          </p:txBody>
        </p:sp>
        <p:sp>
          <p:nvSpPr>
            <p:cNvPr id="16714" name="Textfeld 16713">
              <a:extLst>
                <a:ext uri="{FF2B5EF4-FFF2-40B4-BE49-F238E27FC236}">
                  <a16:creationId xmlns:a16="http://schemas.microsoft.com/office/drawing/2014/main" id="{D05974FE-B86F-F8FD-D3D4-3887DA9AE95E}"/>
                </a:ext>
              </a:extLst>
            </p:cNvPr>
            <p:cNvSpPr txBox="1"/>
            <p:nvPr/>
          </p:nvSpPr>
          <p:spPr>
            <a:xfrm>
              <a:off x="958727" y="3424379"/>
              <a:ext cx="268022" cy="200055"/>
            </a:xfrm>
            <a:prstGeom prst="rect">
              <a:avLst/>
            </a:prstGeom>
            <a:noFill/>
          </p:spPr>
          <p:txBody>
            <a:bodyPr wrap="none" rtlCol="0">
              <a:spAutoFit/>
            </a:bodyPr>
            <a:lstStyle/>
            <a:p>
              <a:r>
                <a:rPr lang="az-Cyrl-AZ" sz="700"/>
                <a:t>Ж</a:t>
              </a:r>
              <a:endParaRPr lang="de-DE" sz="700"/>
            </a:p>
          </p:txBody>
        </p:sp>
        <p:sp>
          <p:nvSpPr>
            <p:cNvPr id="16715" name="Textfeld 16714">
              <a:extLst>
                <a:ext uri="{FF2B5EF4-FFF2-40B4-BE49-F238E27FC236}">
                  <a16:creationId xmlns:a16="http://schemas.microsoft.com/office/drawing/2014/main" id="{BAFEAD82-39AA-558B-2828-96E8CADB5C68}"/>
                </a:ext>
              </a:extLst>
            </p:cNvPr>
            <p:cNvSpPr txBox="1"/>
            <p:nvPr/>
          </p:nvSpPr>
          <p:spPr>
            <a:xfrm>
              <a:off x="1020815" y="3803747"/>
              <a:ext cx="268022" cy="200055"/>
            </a:xfrm>
            <a:prstGeom prst="rect">
              <a:avLst/>
            </a:prstGeom>
            <a:noFill/>
          </p:spPr>
          <p:txBody>
            <a:bodyPr wrap="none" rtlCol="0">
              <a:spAutoFit/>
            </a:bodyPr>
            <a:lstStyle/>
            <a:p>
              <a:r>
                <a:rPr lang="az-Cyrl-AZ" sz="700"/>
                <a:t>Ж</a:t>
              </a:r>
              <a:endParaRPr lang="de-DE" sz="700"/>
            </a:p>
          </p:txBody>
        </p:sp>
        <p:sp>
          <p:nvSpPr>
            <p:cNvPr id="16716" name="Textfeld 16715">
              <a:extLst>
                <a:ext uri="{FF2B5EF4-FFF2-40B4-BE49-F238E27FC236}">
                  <a16:creationId xmlns:a16="http://schemas.microsoft.com/office/drawing/2014/main" id="{7694CA78-5366-433D-FF80-46C7DA0E254D}"/>
                </a:ext>
              </a:extLst>
            </p:cNvPr>
            <p:cNvSpPr txBox="1"/>
            <p:nvPr/>
          </p:nvSpPr>
          <p:spPr>
            <a:xfrm>
              <a:off x="1171486" y="3959044"/>
              <a:ext cx="268022" cy="200055"/>
            </a:xfrm>
            <a:prstGeom prst="rect">
              <a:avLst/>
            </a:prstGeom>
            <a:noFill/>
          </p:spPr>
          <p:txBody>
            <a:bodyPr wrap="none" rtlCol="0">
              <a:spAutoFit/>
            </a:bodyPr>
            <a:lstStyle/>
            <a:p>
              <a:r>
                <a:rPr lang="az-Cyrl-AZ" sz="700"/>
                <a:t>Ж</a:t>
              </a:r>
              <a:endParaRPr lang="de-DE" sz="700"/>
            </a:p>
          </p:txBody>
        </p:sp>
        <p:sp>
          <p:nvSpPr>
            <p:cNvPr id="16717" name="Textfeld 16716">
              <a:extLst>
                <a:ext uri="{FF2B5EF4-FFF2-40B4-BE49-F238E27FC236}">
                  <a16:creationId xmlns:a16="http://schemas.microsoft.com/office/drawing/2014/main" id="{0CE57410-BF69-D1AB-85F0-12F235B4958B}"/>
                </a:ext>
              </a:extLst>
            </p:cNvPr>
            <p:cNvSpPr txBox="1"/>
            <p:nvPr/>
          </p:nvSpPr>
          <p:spPr>
            <a:xfrm>
              <a:off x="1291954" y="4270027"/>
              <a:ext cx="268022" cy="200055"/>
            </a:xfrm>
            <a:prstGeom prst="rect">
              <a:avLst/>
            </a:prstGeom>
            <a:noFill/>
          </p:spPr>
          <p:txBody>
            <a:bodyPr wrap="none" rtlCol="0">
              <a:spAutoFit/>
            </a:bodyPr>
            <a:lstStyle/>
            <a:p>
              <a:r>
                <a:rPr lang="az-Cyrl-AZ" sz="700"/>
                <a:t>Ж</a:t>
              </a:r>
              <a:endParaRPr lang="de-DE" sz="700"/>
            </a:p>
          </p:txBody>
        </p:sp>
        <p:sp>
          <p:nvSpPr>
            <p:cNvPr id="16718" name="Textfeld 16717">
              <a:extLst>
                <a:ext uri="{FF2B5EF4-FFF2-40B4-BE49-F238E27FC236}">
                  <a16:creationId xmlns:a16="http://schemas.microsoft.com/office/drawing/2014/main" id="{37F7341D-FFA1-B454-244F-705BD9B62081}"/>
                </a:ext>
              </a:extLst>
            </p:cNvPr>
            <p:cNvSpPr txBox="1"/>
            <p:nvPr/>
          </p:nvSpPr>
          <p:spPr>
            <a:xfrm>
              <a:off x="1381875" y="4362909"/>
              <a:ext cx="268022" cy="200055"/>
            </a:xfrm>
            <a:prstGeom prst="rect">
              <a:avLst/>
            </a:prstGeom>
            <a:noFill/>
          </p:spPr>
          <p:txBody>
            <a:bodyPr wrap="none" rtlCol="0">
              <a:spAutoFit/>
            </a:bodyPr>
            <a:lstStyle/>
            <a:p>
              <a:r>
                <a:rPr lang="az-Cyrl-AZ" sz="700"/>
                <a:t>Ж</a:t>
              </a:r>
              <a:endParaRPr lang="de-DE" sz="700"/>
            </a:p>
          </p:txBody>
        </p:sp>
        <p:sp>
          <p:nvSpPr>
            <p:cNvPr id="16719" name="Textfeld 16718">
              <a:extLst>
                <a:ext uri="{FF2B5EF4-FFF2-40B4-BE49-F238E27FC236}">
                  <a16:creationId xmlns:a16="http://schemas.microsoft.com/office/drawing/2014/main" id="{BB742584-8D38-F1A3-CA22-730E3AC57C7D}"/>
                </a:ext>
              </a:extLst>
            </p:cNvPr>
            <p:cNvSpPr txBox="1"/>
            <p:nvPr/>
          </p:nvSpPr>
          <p:spPr>
            <a:xfrm>
              <a:off x="1715831" y="4696762"/>
              <a:ext cx="268022" cy="200055"/>
            </a:xfrm>
            <a:prstGeom prst="rect">
              <a:avLst/>
            </a:prstGeom>
            <a:noFill/>
          </p:spPr>
          <p:txBody>
            <a:bodyPr wrap="none" rtlCol="0">
              <a:spAutoFit/>
            </a:bodyPr>
            <a:lstStyle/>
            <a:p>
              <a:r>
                <a:rPr lang="az-Cyrl-AZ" sz="700"/>
                <a:t>Ж</a:t>
              </a:r>
              <a:endParaRPr lang="de-DE" sz="700"/>
            </a:p>
          </p:txBody>
        </p:sp>
        <p:sp>
          <p:nvSpPr>
            <p:cNvPr id="16720" name="Textfeld 16719">
              <a:extLst>
                <a:ext uri="{FF2B5EF4-FFF2-40B4-BE49-F238E27FC236}">
                  <a16:creationId xmlns:a16="http://schemas.microsoft.com/office/drawing/2014/main" id="{C5C27266-49A6-1B51-4988-F8557FA13EBD}"/>
                </a:ext>
              </a:extLst>
            </p:cNvPr>
            <p:cNvSpPr txBox="1"/>
            <p:nvPr/>
          </p:nvSpPr>
          <p:spPr>
            <a:xfrm>
              <a:off x="1804977" y="4776914"/>
              <a:ext cx="268022" cy="200055"/>
            </a:xfrm>
            <a:prstGeom prst="rect">
              <a:avLst/>
            </a:prstGeom>
            <a:noFill/>
          </p:spPr>
          <p:txBody>
            <a:bodyPr wrap="none" rtlCol="0">
              <a:spAutoFit/>
            </a:bodyPr>
            <a:lstStyle/>
            <a:p>
              <a:r>
                <a:rPr lang="az-Cyrl-AZ" sz="700"/>
                <a:t>Ж</a:t>
              </a:r>
              <a:endParaRPr lang="de-DE" sz="700"/>
            </a:p>
          </p:txBody>
        </p:sp>
        <p:sp>
          <p:nvSpPr>
            <p:cNvPr id="16721" name="Textfeld 16720">
              <a:extLst>
                <a:ext uri="{FF2B5EF4-FFF2-40B4-BE49-F238E27FC236}">
                  <a16:creationId xmlns:a16="http://schemas.microsoft.com/office/drawing/2014/main" id="{BFEBB92A-3B07-1618-337C-E8803B4F1201}"/>
                </a:ext>
              </a:extLst>
            </p:cNvPr>
            <p:cNvSpPr txBox="1"/>
            <p:nvPr/>
          </p:nvSpPr>
          <p:spPr>
            <a:xfrm>
              <a:off x="2075631" y="4913318"/>
              <a:ext cx="268022" cy="200055"/>
            </a:xfrm>
            <a:prstGeom prst="rect">
              <a:avLst/>
            </a:prstGeom>
            <a:noFill/>
          </p:spPr>
          <p:txBody>
            <a:bodyPr wrap="none" rtlCol="0">
              <a:spAutoFit/>
            </a:bodyPr>
            <a:lstStyle/>
            <a:p>
              <a:r>
                <a:rPr lang="az-Cyrl-AZ" sz="700"/>
                <a:t>Ж</a:t>
              </a:r>
              <a:endParaRPr lang="de-DE" sz="700"/>
            </a:p>
          </p:txBody>
        </p:sp>
        <p:sp>
          <p:nvSpPr>
            <p:cNvPr id="16722" name="Textfeld 16721">
              <a:extLst>
                <a:ext uri="{FF2B5EF4-FFF2-40B4-BE49-F238E27FC236}">
                  <a16:creationId xmlns:a16="http://schemas.microsoft.com/office/drawing/2014/main" id="{C02A76F5-4734-E109-7C72-2C2475C1DC31}"/>
                </a:ext>
              </a:extLst>
            </p:cNvPr>
            <p:cNvSpPr txBox="1"/>
            <p:nvPr/>
          </p:nvSpPr>
          <p:spPr>
            <a:xfrm>
              <a:off x="2170036" y="4949301"/>
              <a:ext cx="268022" cy="200055"/>
            </a:xfrm>
            <a:prstGeom prst="rect">
              <a:avLst/>
            </a:prstGeom>
            <a:noFill/>
          </p:spPr>
          <p:txBody>
            <a:bodyPr wrap="none" rtlCol="0">
              <a:spAutoFit/>
            </a:bodyPr>
            <a:lstStyle/>
            <a:p>
              <a:r>
                <a:rPr lang="az-Cyrl-AZ" sz="700"/>
                <a:t>Ж</a:t>
              </a:r>
              <a:endParaRPr lang="de-DE" sz="700"/>
            </a:p>
          </p:txBody>
        </p:sp>
        <p:sp>
          <p:nvSpPr>
            <p:cNvPr id="16723" name="Textfeld 16722">
              <a:extLst>
                <a:ext uri="{FF2B5EF4-FFF2-40B4-BE49-F238E27FC236}">
                  <a16:creationId xmlns:a16="http://schemas.microsoft.com/office/drawing/2014/main" id="{64D26D56-7089-CE7C-90B2-D09873536E57}"/>
                </a:ext>
              </a:extLst>
            </p:cNvPr>
            <p:cNvSpPr txBox="1"/>
            <p:nvPr/>
          </p:nvSpPr>
          <p:spPr>
            <a:xfrm>
              <a:off x="2225099" y="4960782"/>
              <a:ext cx="268022" cy="200055"/>
            </a:xfrm>
            <a:prstGeom prst="rect">
              <a:avLst/>
            </a:prstGeom>
            <a:noFill/>
          </p:spPr>
          <p:txBody>
            <a:bodyPr wrap="none" rtlCol="0">
              <a:spAutoFit/>
            </a:bodyPr>
            <a:lstStyle/>
            <a:p>
              <a:r>
                <a:rPr lang="az-Cyrl-AZ" sz="700"/>
                <a:t>Ж</a:t>
              </a:r>
              <a:endParaRPr lang="de-DE" sz="700"/>
            </a:p>
          </p:txBody>
        </p:sp>
        <p:sp>
          <p:nvSpPr>
            <p:cNvPr id="16724" name="Textfeld 16723">
              <a:extLst>
                <a:ext uri="{FF2B5EF4-FFF2-40B4-BE49-F238E27FC236}">
                  <a16:creationId xmlns:a16="http://schemas.microsoft.com/office/drawing/2014/main" id="{1BDF49FE-EC36-CE9A-B2A3-D156B9C45C88}"/>
                </a:ext>
              </a:extLst>
            </p:cNvPr>
            <p:cNvSpPr txBox="1"/>
            <p:nvPr/>
          </p:nvSpPr>
          <p:spPr>
            <a:xfrm>
              <a:off x="2260326" y="4965096"/>
              <a:ext cx="268022" cy="200055"/>
            </a:xfrm>
            <a:prstGeom prst="rect">
              <a:avLst/>
            </a:prstGeom>
            <a:noFill/>
          </p:spPr>
          <p:txBody>
            <a:bodyPr wrap="none" rtlCol="0">
              <a:spAutoFit/>
            </a:bodyPr>
            <a:lstStyle/>
            <a:p>
              <a:r>
                <a:rPr lang="az-Cyrl-AZ" sz="700"/>
                <a:t>Ж</a:t>
              </a:r>
              <a:endParaRPr lang="de-DE" sz="700"/>
            </a:p>
          </p:txBody>
        </p:sp>
        <p:sp>
          <p:nvSpPr>
            <p:cNvPr id="16725" name="Textfeld 16724">
              <a:extLst>
                <a:ext uri="{FF2B5EF4-FFF2-40B4-BE49-F238E27FC236}">
                  <a16:creationId xmlns:a16="http://schemas.microsoft.com/office/drawing/2014/main" id="{522F5597-3C5C-A7EC-115A-5C17EAA99C34}"/>
                </a:ext>
              </a:extLst>
            </p:cNvPr>
            <p:cNvSpPr txBox="1"/>
            <p:nvPr/>
          </p:nvSpPr>
          <p:spPr>
            <a:xfrm>
              <a:off x="2285273" y="4968430"/>
              <a:ext cx="268022" cy="200055"/>
            </a:xfrm>
            <a:prstGeom prst="rect">
              <a:avLst/>
            </a:prstGeom>
            <a:noFill/>
          </p:spPr>
          <p:txBody>
            <a:bodyPr wrap="none" rtlCol="0">
              <a:spAutoFit/>
            </a:bodyPr>
            <a:lstStyle/>
            <a:p>
              <a:r>
                <a:rPr lang="az-Cyrl-AZ" sz="700"/>
                <a:t>Ж</a:t>
              </a:r>
              <a:endParaRPr lang="de-DE" sz="700"/>
            </a:p>
          </p:txBody>
        </p:sp>
        <p:sp>
          <p:nvSpPr>
            <p:cNvPr id="16726" name="Textfeld 16725">
              <a:extLst>
                <a:ext uri="{FF2B5EF4-FFF2-40B4-BE49-F238E27FC236}">
                  <a16:creationId xmlns:a16="http://schemas.microsoft.com/office/drawing/2014/main" id="{55C56D6B-F515-D2C0-DF94-70D318CC1AC7}"/>
                </a:ext>
              </a:extLst>
            </p:cNvPr>
            <p:cNvSpPr txBox="1"/>
            <p:nvPr/>
          </p:nvSpPr>
          <p:spPr>
            <a:xfrm>
              <a:off x="2346619" y="4980467"/>
              <a:ext cx="268022" cy="200055"/>
            </a:xfrm>
            <a:prstGeom prst="rect">
              <a:avLst/>
            </a:prstGeom>
            <a:noFill/>
          </p:spPr>
          <p:txBody>
            <a:bodyPr wrap="none" rtlCol="0">
              <a:spAutoFit/>
            </a:bodyPr>
            <a:lstStyle/>
            <a:p>
              <a:r>
                <a:rPr lang="az-Cyrl-AZ" sz="700"/>
                <a:t>Ж</a:t>
              </a:r>
              <a:endParaRPr lang="de-DE" sz="700"/>
            </a:p>
          </p:txBody>
        </p:sp>
        <p:sp>
          <p:nvSpPr>
            <p:cNvPr id="16727" name="Textfeld 16726">
              <a:extLst>
                <a:ext uri="{FF2B5EF4-FFF2-40B4-BE49-F238E27FC236}">
                  <a16:creationId xmlns:a16="http://schemas.microsoft.com/office/drawing/2014/main" id="{C14D3DDB-2253-ADC1-E306-50E1C7FEA250}"/>
                </a:ext>
              </a:extLst>
            </p:cNvPr>
            <p:cNvSpPr txBox="1"/>
            <p:nvPr/>
          </p:nvSpPr>
          <p:spPr>
            <a:xfrm>
              <a:off x="2379803" y="5005514"/>
              <a:ext cx="268022" cy="200055"/>
            </a:xfrm>
            <a:prstGeom prst="rect">
              <a:avLst/>
            </a:prstGeom>
            <a:noFill/>
          </p:spPr>
          <p:txBody>
            <a:bodyPr wrap="none" rtlCol="0">
              <a:spAutoFit/>
            </a:bodyPr>
            <a:lstStyle/>
            <a:p>
              <a:r>
                <a:rPr lang="az-Cyrl-AZ" sz="700"/>
                <a:t>Ж</a:t>
              </a:r>
              <a:endParaRPr lang="de-DE" sz="700"/>
            </a:p>
          </p:txBody>
        </p:sp>
        <p:sp>
          <p:nvSpPr>
            <p:cNvPr id="16728" name="Textfeld 16727">
              <a:extLst>
                <a:ext uri="{FF2B5EF4-FFF2-40B4-BE49-F238E27FC236}">
                  <a16:creationId xmlns:a16="http://schemas.microsoft.com/office/drawing/2014/main" id="{8083B459-AB13-ADE0-66ED-18BFD5404F88}"/>
                </a:ext>
              </a:extLst>
            </p:cNvPr>
            <p:cNvSpPr txBox="1"/>
            <p:nvPr/>
          </p:nvSpPr>
          <p:spPr>
            <a:xfrm>
              <a:off x="2463450" y="5015039"/>
              <a:ext cx="268022" cy="200055"/>
            </a:xfrm>
            <a:prstGeom prst="rect">
              <a:avLst/>
            </a:prstGeom>
            <a:noFill/>
          </p:spPr>
          <p:txBody>
            <a:bodyPr wrap="none" rtlCol="0">
              <a:spAutoFit/>
            </a:bodyPr>
            <a:lstStyle/>
            <a:p>
              <a:r>
                <a:rPr lang="az-Cyrl-AZ" sz="700"/>
                <a:t>Ж</a:t>
              </a:r>
              <a:endParaRPr lang="de-DE" sz="700"/>
            </a:p>
          </p:txBody>
        </p:sp>
        <p:sp>
          <p:nvSpPr>
            <p:cNvPr id="16729" name="Textfeld 16728">
              <a:extLst>
                <a:ext uri="{FF2B5EF4-FFF2-40B4-BE49-F238E27FC236}">
                  <a16:creationId xmlns:a16="http://schemas.microsoft.com/office/drawing/2014/main" id="{8238C9D2-C552-38A8-E6B7-E9D69161E149}"/>
                </a:ext>
              </a:extLst>
            </p:cNvPr>
            <p:cNvSpPr txBox="1"/>
            <p:nvPr/>
          </p:nvSpPr>
          <p:spPr>
            <a:xfrm>
              <a:off x="2504337" y="5018185"/>
              <a:ext cx="268022" cy="200055"/>
            </a:xfrm>
            <a:prstGeom prst="rect">
              <a:avLst/>
            </a:prstGeom>
            <a:noFill/>
          </p:spPr>
          <p:txBody>
            <a:bodyPr wrap="none" rtlCol="0">
              <a:spAutoFit/>
            </a:bodyPr>
            <a:lstStyle/>
            <a:p>
              <a:r>
                <a:rPr lang="az-Cyrl-AZ" sz="700"/>
                <a:t>Ж</a:t>
              </a:r>
              <a:endParaRPr lang="de-DE" sz="700"/>
            </a:p>
          </p:txBody>
        </p:sp>
        <p:sp>
          <p:nvSpPr>
            <p:cNvPr id="16730" name="Textfeld 16729">
              <a:extLst>
                <a:ext uri="{FF2B5EF4-FFF2-40B4-BE49-F238E27FC236}">
                  <a16:creationId xmlns:a16="http://schemas.microsoft.com/office/drawing/2014/main" id="{5118E15C-C4A5-B22F-672E-390AC433F905}"/>
                </a:ext>
              </a:extLst>
            </p:cNvPr>
            <p:cNvSpPr txBox="1"/>
            <p:nvPr/>
          </p:nvSpPr>
          <p:spPr>
            <a:xfrm>
              <a:off x="2529942" y="5021396"/>
              <a:ext cx="268022" cy="200055"/>
            </a:xfrm>
            <a:prstGeom prst="rect">
              <a:avLst/>
            </a:prstGeom>
            <a:noFill/>
          </p:spPr>
          <p:txBody>
            <a:bodyPr wrap="none" rtlCol="0">
              <a:spAutoFit/>
            </a:bodyPr>
            <a:lstStyle/>
            <a:p>
              <a:r>
                <a:rPr lang="az-Cyrl-AZ" sz="700"/>
                <a:t>Ж</a:t>
              </a:r>
              <a:endParaRPr lang="de-DE" sz="700"/>
            </a:p>
          </p:txBody>
        </p:sp>
        <p:sp>
          <p:nvSpPr>
            <p:cNvPr id="16731" name="Textfeld 16730">
              <a:extLst>
                <a:ext uri="{FF2B5EF4-FFF2-40B4-BE49-F238E27FC236}">
                  <a16:creationId xmlns:a16="http://schemas.microsoft.com/office/drawing/2014/main" id="{2F7D53DF-BC4A-2052-FB24-173A4257C5C6}"/>
                </a:ext>
              </a:extLst>
            </p:cNvPr>
            <p:cNvSpPr txBox="1"/>
            <p:nvPr/>
          </p:nvSpPr>
          <p:spPr>
            <a:xfrm>
              <a:off x="2557818" y="5022157"/>
              <a:ext cx="268022" cy="200055"/>
            </a:xfrm>
            <a:prstGeom prst="rect">
              <a:avLst/>
            </a:prstGeom>
            <a:noFill/>
          </p:spPr>
          <p:txBody>
            <a:bodyPr wrap="none" rtlCol="0">
              <a:spAutoFit/>
            </a:bodyPr>
            <a:lstStyle/>
            <a:p>
              <a:r>
                <a:rPr lang="az-Cyrl-AZ" sz="700"/>
                <a:t>Ж</a:t>
              </a:r>
              <a:endParaRPr lang="de-DE" sz="700"/>
            </a:p>
          </p:txBody>
        </p:sp>
        <p:sp>
          <p:nvSpPr>
            <p:cNvPr id="16732" name="Textfeld 16731">
              <a:extLst>
                <a:ext uri="{FF2B5EF4-FFF2-40B4-BE49-F238E27FC236}">
                  <a16:creationId xmlns:a16="http://schemas.microsoft.com/office/drawing/2014/main" id="{EA4B41D6-8969-94B6-26CA-A3108F7C5960}"/>
                </a:ext>
              </a:extLst>
            </p:cNvPr>
            <p:cNvSpPr txBox="1"/>
            <p:nvPr/>
          </p:nvSpPr>
          <p:spPr>
            <a:xfrm>
              <a:off x="2651212" y="5045803"/>
              <a:ext cx="268022" cy="200055"/>
            </a:xfrm>
            <a:prstGeom prst="rect">
              <a:avLst/>
            </a:prstGeom>
            <a:noFill/>
          </p:spPr>
          <p:txBody>
            <a:bodyPr wrap="none" rtlCol="0">
              <a:spAutoFit/>
            </a:bodyPr>
            <a:lstStyle/>
            <a:p>
              <a:r>
                <a:rPr lang="az-Cyrl-AZ" sz="700"/>
                <a:t>Ж</a:t>
              </a:r>
              <a:endParaRPr lang="de-DE" sz="700"/>
            </a:p>
          </p:txBody>
        </p:sp>
        <p:sp>
          <p:nvSpPr>
            <p:cNvPr id="16733" name="Textfeld 16732">
              <a:extLst>
                <a:ext uri="{FF2B5EF4-FFF2-40B4-BE49-F238E27FC236}">
                  <a16:creationId xmlns:a16="http://schemas.microsoft.com/office/drawing/2014/main" id="{FC73BA21-D94F-50E8-E8CE-8B30B757FE34}"/>
                </a:ext>
              </a:extLst>
            </p:cNvPr>
            <p:cNvSpPr txBox="1"/>
            <p:nvPr/>
          </p:nvSpPr>
          <p:spPr>
            <a:xfrm>
              <a:off x="2982739" y="5102840"/>
              <a:ext cx="268022" cy="200055"/>
            </a:xfrm>
            <a:prstGeom prst="rect">
              <a:avLst/>
            </a:prstGeom>
            <a:noFill/>
          </p:spPr>
          <p:txBody>
            <a:bodyPr wrap="none" rtlCol="0">
              <a:spAutoFit/>
            </a:bodyPr>
            <a:lstStyle/>
            <a:p>
              <a:r>
                <a:rPr lang="az-Cyrl-AZ" sz="700"/>
                <a:t>Ж</a:t>
              </a:r>
              <a:endParaRPr lang="de-DE" sz="700"/>
            </a:p>
          </p:txBody>
        </p:sp>
        <p:sp>
          <p:nvSpPr>
            <p:cNvPr id="16734" name="Textfeld 16733">
              <a:extLst>
                <a:ext uri="{FF2B5EF4-FFF2-40B4-BE49-F238E27FC236}">
                  <a16:creationId xmlns:a16="http://schemas.microsoft.com/office/drawing/2014/main" id="{2F47937E-F492-FE1C-6318-D205F87243EE}"/>
                </a:ext>
              </a:extLst>
            </p:cNvPr>
            <p:cNvSpPr txBox="1"/>
            <p:nvPr/>
          </p:nvSpPr>
          <p:spPr>
            <a:xfrm>
              <a:off x="3042972" y="5105048"/>
              <a:ext cx="268022" cy="200055"/>
            </a:xfrm>
            <a:prstGeom prst="rect">
              <a:avLst/>
            </a:prstGeom>
            <a:noFill/>
          </p:spPr>
          <p:txBody>
            <a:bodyPr wrap="none" rtlCol="0">
              <a:spAutoFit/>
            </a:bodyPr>
            <a:lstStyle/>
            <a:p>
              <a:r>
                <a:rPr lang="az-Cyrl-AZ" sz="700"/>
                <a:t>Ж</a:t>
              </a:r>
              <a:endParaRPr lang="de-DE" sz="700"/>
            </a:p>
          </p:txBody>
        </p:sp>
        <p:sp>
          <p:nvSpPr>
            <p:cNvPr id="16735" name="Textfeld 16734">
              <a:extLst>
                <a:ext uri="{FF2B5EF4-FFF2-40B4-BE49-F238E27FC236}">
                  <a16:creationId xmlns:a16="http://schemas.microsoft.com/office/drawing/2014/main" id="{48AF5AC3-F146-B144-D6AE-FE8721EC58D8}"/>
                </a:ext>
              </a:extLst>
            </p:cNvPr>
            <p:cNvSpPr txBox="1"/>
            <p:nvPr/>
          </p:nvSpPr>
          <p:spPr>
            <a:xfrm>
              <a:off x="3191875" y="5124773"/>
              <a:ext cx="268022" cy="200055"/>
            </a:xfrm>
            <a:prstGeom prst="rect">
              <a:avLst/>
            </a:prstGeom>
            <a:noFill/>
          </p:spPr>
          <p:txBody>
            <a:bodyPr wrap="none" rtlCol="0">
              <a:spAutoFit/>
            </a:bodyPr>
            <a:lstStyle/>
            <a:p>
              <a:r>
                <a:rPr lang="az-Cyrl-AZ" sz="700"/>
                <a:t>Ж</a:t>
              </a:r>
              <a:endParaRPr lang="de-DE" sz="700"/>
            </a:p>
          </p:txBody>
        </p:sp>
        <p:sp>
          <p:nvSpPr>
            <p:cNvPr id="16736" name="Textfeld 16735">
              <a:extLst>
                <a:ext uri="{FF2B5EF4-FFF2-40B4-BE49-F238E27FC236}">
                  <a16:creationId xmlns:a16="http://schemas.microsoft.com/office/drawing/2014/main" id="{D29F6488-C96F-0140-4D79-F1553AF1F8D2}"/>
                </a:ext>
              </a:extLst>
            </p:cNvPr>
            <p:cNvSpPr txBox="1"/>
            <p:nvPr/>
          </p:nvSpPr>
          <p:spPr>
            <a:xfrm>
              <a:off x="3310727" y="5134298"/>
              <a:ext cx="268022" cy="200055"/>
            </a:xfrm>
            <a:prstGeom prst="rect">
              <a:avLst/>
            </a:prstGeom>
            <a:noFill/>
          </p:spPr>
          <p:txBody>
            <a:bodyPr wrap="none" rtlCol="0">
              <a:spAutoFit/>
            </a:bodyPr>
            <a:lstStyle/>
            <a:p>
              <a:r>
                <a:rPr lang="az-Cyrl-AZ" sz="700"/>
                <a:t>Ж</a:t>
              </a:r>
              <a:endParaRPr lang="de-DE" sz="700"/>
            </a:p>
          </p:txBody>
        </p:sp>
        <p:sp>
          <p:nvSpPr>
            <p:cNvPr id="16737" name="Textfeld 16736">
              <a:extLst>
                <a:ext uri="{FF2B5EF4-FFF2-40B4-BE49-F238E27FC236}">
                  <a16:creationId xmlns:a16="http://schemas.microsoft.com/office/drawing/2014/main" id="{B246B1A0-EF59-964C-9C27-DFD015D838E0}"/>
                </a:ext>
              </a:extLst>
            </p:cNvPr>
            <p:cNvSpPr txBox="1"/>
            <p:nvPr/>
          </p:nvSpPr>
          <p:spPr>
            <a:xfrm>
              <a:off x="3218560" y="5123167"/>
              <a:ext cx="268022" cy="200055"/>
            </a:xfrm>
            <a:prstGeom prst="rect">
              <a:avLst/>
            </a:prstGeom>
            <a:noFill/>
          </p:spPr>
          <p:txBody>
            <a:bodyPr wrap="none" rtlCol="0">
              <a:spAutoFit/>
            </a:bodyPr>
            <a:lstStyle/>
            <a:p>
              <a:r>
                <a:rPr lang="az-Cyrl-AZ" sz="700"/>
                <a:t>Ж</a:t>
              </a:r>
              <a:endParaRPr lang="de-DE" sz="700"/>
            </a:p>
          </p:txBody>
        </p:sp>
        <p:sp>
          <p:nvSpPr>
            <p:cNvPr id="16738" name="Textfeld 16737">
              <a:extLst>
                <a:ext uri="{FF2B5EF4-FFF2-40B4-BE49-F238E27FC236}">
                  <a16:creationId xmlns:a16="http://schemas.microsoft.com/office/drawing/2014/main" id="{2B8C0591-D96F-592D-8249-B1041B016ABA}"/>
                </a:ext>
              </a:extLst>
            </p:cNvPr>
            <p:cNvSpPr txBox="1"/>
            <p:nvPr/>
          </p:nvSpPr>
          <p:spPr>
            <a:xfrm>
              <a:off x="3251841" y="5123480"/>
              <a:ext cx="268022" cy="200055"/>
            </a:xfrm>
            <a:prstGeom prst="rect">
              <a:avLst/>
            </a:prstGeom>
            <a:noFill/>
          </p:spPr>
          <p:txBody>
            <a:bodyPr wrap="none" rtlCol="0">
              <a:spAutoFit/>
            </a:bodyPr>
            <a:lstStyle/>
            <a:p>
              <a:r>
                <a:rPr lang="az-Cyrl-AZ" sz="700"/>
                <a:t>Ж</a:t>
              </a:r>
              <a:endParaRPr lang="de-DE" sz="700"/>
            </a:p>
          </p:txBody>
        </p:sp>
        <p:sp>
          <p:nvSpPr>
            <p:cNvPr id="16739" name="Textfeld 16738">
              <a:extLst>
                <a:ext uri="{FF2B5EF4-FFF2-40B4-BE49-F238E27FC236}">
                  <a16:creationId xmlns:a16="http://schemas.microsoft.com/office/drawing/2014/main" id="{E85311DD-CAC3-9F5D-0203-0F3F818C09CC}"/>
                </a:ext>
              </a:extLst>
            </p:cNvPr>
            <p:cNvSpPr txBox="1"/>
            <p:nvPr/>
          </p:nvSpPr>
          <p:spPr>
            <a:xfrm>
              <a:off x="3373980" y="5168723"/>
              <a:ext cx="268022" cy="200055"/>
            </a:xfrm>
            <a:prstGeom prst="rect">
              <a:avLst/>
            </a:prstGeom>
            <a:noFill/>
          </p:spPr>
          <p:txBody>
            <a:bodyPr wrap="none" rtlCol="0">
              <a:spAutoFit/>
            </a:bodyPr>
            <a:lstStyle/>
            <a:p>
              <a:r>
                <a:rPr lang="az-Cyrl-AZ" sz="700"/>
                <a:t>Ж</a:t>
              </a:r>
              <a:endParaRPr lang="de-DE" sz="700"/>
            </a:p>
          </p:txBody>
        </p:sp>
        <p:sp>
          <p:nvSpPr>
            <p:cNvPr id="16740" name="Textfeld 16739">
              <a:extLst>
                <a:ext uri="{FF2B5EF4-FFF2-40B4-BE49-F238E27FC236}">
                  <a16:creationId xmlns:a16="http://schemas.microsoft.com/office/drawing/2014/main" id="{F67EA861-4E4A-B7FE-7EE0-B110D412D6DC}"/>
                </a:ext>
              </a:extLst>
            </p:cNvPr>
            <p:cNvSpPr txBox="1"/>
            <p:nvPr/>
          </p:nvSpPr>
          <p:spPr>
            <a:xfrm>
              <a:off x="3465702" y="5171884"/>
              <a:ext cx="268022" cy="200055"/>
            </a:xfrm>
            <a:prstGeom prst="rect">
              <a:avLst/>
            </a:prstGeom>
            <a:noFill/>
          </p:spPr>
          <p:txBody>
            <a:bodyPr wrap="none" rtlCol="0">
              <a:spAutoFit/>
            </a:bodyPr>
            <a:lstStyle/>
            <a:p>
              <a:r>
                <a:rPr lang="az-Cyrl-AZ" sz="700"/>
                <a:t>Ж</a:t>
              </a:r>
              <a:endParaRPr lang="de-DE" sz="700"/>
            </a:p>
          </p:txBody>
        </p:sp>
        <p:sp>
          <p:nvSpPr>
            <p:cNvPr id="16741" name="Textfeld 16740">
              <a:extLst>
                <a:ext uri="{FF2B5EF4-FFF2-40B4-BE49-F238E27FC236}">
                  <a16:creationId xmlns:a16="http://schemas.microsoft.com/office/drawing/2014/main" id="{5AC252EB-268A-3F17-7205-2BE014939CC5}"/>
                </a:ext>
              </a:extLst>
            </p:cNvPr>
            <p:cNvSpPr txBox="1"/>
            <p:nvPr/>
          </p:nvSpPr>
          <p:spPr>
            <a:xfrm>
              <a:off x="3736233" y="5210685"/>
              <a:ext cx="268022" cy="200055"/>
            </a:xfrm>
            <a:prstGeom prst="rect">
              <a:avLst/>
            </a:prstGeom>
            <a:noFill/>
          </p:spPr>
          <p:txBody>
            <a:bodyPr wrap="none" rtlCol="0">
              <a:spAutoFit/>
            </a:bodyPr>
            <a:lstStyle/>
            <a:p>
              <a:r>
                <a:rPr lang="az-Cyrl-AZ" sz="700"/>
                <a:t>Ж</a:t>
              </a:r>
              <a:endParaRPr lang="de-DE" sz="700"/>
            </a:p>
          </p:txBody>
        </p:sp>
        <p:sp>
          <p:nvSpPr>
            <p:cNvPr id="16742" name="Textfeld 16741">
              <a:extLst>
                <a:ext uri="{FF2B5EF4-FFF2-40B4-BE49-F238E27FC236}">
                  <a16:creationId xmlns:a16="http://schemas.microsoft.com/office/drawing/2014/main" id="{4544D903-03F3-5467-DCF3-A7B0877369E9}"/>
                </a:ext>
              </a:extLst>
            </p:cNvPr>
            <p:cNvSpPr txBox="1"/>
            <p:nvPr/>
          </p:nvSpPr>
          <p:spPr>
            <a:xfrm>
              <a:off x="3856701" y="5240539"/>
              <a:ext cx="268022" cy="200055"/>
            </a:xfrm>
            <a:prstGeom prst="rect">
              <a:avLst/>
            </a:prstGeom>
            <a:noFill/>
          </p:spPr>
          <p:txBody>
            <a:bodyPr wrap="none" rtlCol="0">
              <a:spAutoFit/>
            </a:bodyPr>
            <a:lstStyle/>
            <a:p>
              <a:r>
                <a:rPr lang="az-Cyrl-AZ" sz="700"/>
                <a:t>Ж</a:t>
              </a:r>
              <a:endParaRPr lang="de-DE" sz="700"/>
            </a:p>
          </p:txBody>
        </p:sp>
        <p:sp>
          <p:nvSpPr>
            <p:cNvPr id="16743" name="Textfeld 16742">
              <a:extLst>
                <a:ext uri="{FF2B5EF4-FFF2-40B4-BE49-F238E27FC236}">
                  <a16:creationId xmlns:a16="http://schemas.microsoft.com/office/drawing/2014/main" id="{F87729DF-8491-0054-28D6-8ED85BC99312}"/>
                </a:ext>
              </a:extLst>
            </p:cNvPr>
            <p:cNvSpPr txBox="1"/>
            <p:nvPr/>
          </p:nvSpPr>
          <p:spPr>
            <a:xfrm>
              <a:off x="3916904" y="5241099"/>
              <a:ext cx="268022" cy="200055"/>
            </a:xfrm>
            <a:prstGeom prst="rect">
              <a:avLst/>
            </a:prstGeom>
            <a:noFill/>
          </p:spPr>
          <p:txBody>
            <a:bodyPr wrap="none" rtlCol="0">
              <a:spAutoFit/>
            </a:bodyPr>
            <a:lstStyle/>
            <a:p>
              <a:r>
                <a:rPr lang="az-Cyrl-AZ" sz="700"/>
                <a:t>Ж</a:t>
              </a:r>
              <a:endParaRPr lang="de-DE" sz="700"/>
            </a:p>
          </p:txBody>
        </p:sp>
        <p:sp>
          <p:nvSpPr>
            <p:cNvPr id="16744" name="Textfeld 16743">
              <a:extLst>
                <a:ext uri="{FF2B5EF4-FFF2-40B4-BE49-F238E27FC236}">
                  <a16:creationId xmlns:a16="http://schemas.microsoft.com/office/drawing/2014/main" id="{55401E5E-5247-8E61-BA1E-F5976E6C995A}"/>
                </a:ext>
              </a:extLst>
            </p:cNvPr>
            <p:cNvSpPr txBox="1"/>
            <p:nvPr/>
          </p:nvSpPr>
          <p:spPr>
            <a:xfrm>
              <a:off x="3943962" y="5241099"/>
              <a:ext cx="268022" cy="200055"/>
            </a:xfrm>
            <a:prstGeom prst="rect">
              <a:avLst/>
            </a:prstGeom>
            <a:noFill/>
          </p:spPr>
          <p:txBody>
            <a:bodyPr wrap="none" rtlCol="0">
              <a:spAutoFit/>
            </a:bodyPr>
            <a:lstStyle/>
            <a:p>
              <a:r>
                <a:rPr lang="az-Cyrl-AZ" sz="700"/>
                <a:t>Ж</a:t>
              </a:r>
              <a:endParaRPr lang="de-DE" sz="700"/>
            </a:p>
          </p:txBody>
        </p:sp>
        <p:sp>
          <p:nvSpPr>
            <p:cNvPr id="16745" name="Textfeld 16744">
              <a:extLst>
                <a:ext uri="{FF2B5EF4-FFF2-40B4-BE49-F238E27FC236}">
                  <a16:creationId xmlns:a16="http://schemas.microsoft.com/office/drawing/2014/main" id="{90544D76-A5D1-6DCE-4A1A-0615104ED16F}"/>
                </a:ext>
              </a:extLst>
            </p:cNvPr>
            <p:cNvSpPr txBox="1"/>
            <p:nvPr/>
          </p:nvSpPr>
          <p:spPr>
            <a:xfrm>
              <a:off x="3978047" y="5246681"/>
              <a:ext cx="268022" cy="200055"/>
            </a:xfrm>
            <a:prstGeom prst="rect">
              <a:avLst/>
            </a:prstGeom>
            <a:noFill/>
          </p:spPr>
          <p:txBody>
            <a:bodyPr wrap="none" rtlCol="0">
              <a:spAutoFit/>
            </a:bodyPr>
            <a:lstStyle/>
            <a:p>
              <a:r>
                <a:rPr lang="az-Cyrl-AZ" sz="700"/>
                <a:t>Ж</a:t>
              </a:r>
              <a:endParaRPr lang="de-DE" sz="700"/>
            </a:p>
          </p:txBody>
        </p:sp>
        <p:sp>
          <p:nvSpPr>
            <p:cNvPr id="16746" name="Textfeld 16745">
              <a:extLst>
                <a:ext uri="{FF2B5EF4-FFF2-40B4-BE49-F238E27FC236}">
                  <a16:creationId xmlns:a16="http://schemas.microsoft.com/office/drawing/2014/main" id="{26A2912F-EE47-3C0E-14DD-8CEAA313AF09}"/>
                </a:ext>
              </a:extLst>
            </p:cNvPr>
            <p:cNvSpPr txBox="1"/>
            <p:nvPr/>
          </p:nvSpPr>
          <p:spPr>
            <a:xfrm>
              <a:off x="4004255" y="5246680"/>
              <a:ext cx="268022" cy="200055"/>
            </a:xfrm>
            <a:prstGeom prst="rect">
              <a:avLst/>
            </a:prstGeom>
            <a:noFill/>
          </p:spPr>
          <p:txBody>
            <a:bodyPr wrap="none" rtlCol="0">
              <a:spAutoFit/>
            </a:bodyPr>
            <a:lstStyle/>
            <a:p>
              <a:r>
                <a:rPr lang="az-Cyrl-AZ" sz="700"/>
                <a:t>Ж</a:t>
              </a:r>
              <a:endParaRPr lang="de-DE" sz="700"/>
            </a:p>
          </p:txBody>
        </p:sp>
        <p:sp>
          <p:nvSpPr>
            <p:cNvPr id="16747" name="Textfeld 16746">
              <a:extLst>
                <a:ext uri="{FF2B5EF4-FFF2-40B4-BE49-F238E27FC236}">
                  <a16:creationId xmlns:a16="http://schemas.microsoft.com/office/drawing/2014/main" id="{418852C3-E19B-228B-CB29-9FE6CA38DD2F}"/>
                </a:ext>
              </a:extLst>
            </p:cNvPr>
            <p:cNvSpPr txBox="1"/>
            <p:nvPr/>
          </p:nvSpPr>
          <p:spPr>
            <a:xfrm>
              <a:off x="4035857" y="5253960"/>
              <a:ext cx="268022" cy="200055"/>
            </a:xfrm>
            <a:prstGeom prst="rect">
              <a:avLst/>
            </a:prstGeom>
            <a:noFill/>
          </p:spPr>
          <p:txBody>
            <a:bodyPr wrap="none" rtlCol="0">
              <a:spAutoFit/>
            </a:bodyPr>
            <a:lstStyle/>
            <a:p>
              <a:r>
                <a:rPr lang="az-Cyrl-AZ" sz="700"/>
                <a:t>Ж</a:t>
              </a:r>
              <a:endParaRPr lang="de-DE" sz="700"/>
            </a:p>
          </p:txBody>
        </p:sp>
        <p:sp>
          <p:nvSpPr>
            <p:cNvPr id="16748" name="Textfeld 16747">
              <a:extLst>
                <a:ext uri="{FF2B5EF4-FFF2-40B4-BE49-F238E27FC236}">
                  <a16:creationId xmlns:a16="http://schemas.microsoft.com/office/drawing/2014/main" id="{4E517CBD-7A59-9407-11F2-04B52E3C1F0C}"/>
                </a:ext>
              </a:extLst>
            </p:cNvPr>
            <p:cNvSpPr txBox="1"/>
            <p:nvPr/>
          </p:nvSpPr>
          <p:spPr>
            <a:xfrm>
              <a:off x="4123481" y="5281768"/>
              <a:ext cx="268022" cy="200055"/>
            </a:xfrm>
            <a:prstGeom prst="rect">
              <a:avLst/>
            </a:prstGeom>
            <a:noFill/>
          </p:spPr>
          <p:txBody>
            <a:bodyPr wrap="none" rtlCol="0">
              <a:spAutoFit/>
            </a:bodyPr>
            <a:lstStyle/>
            <a:p>
              <a:r>
                <a:rPr lang="az-Cyrl-AZ" sz="700"/>
                <a:t>Ж</a:t>
              </a:r>
              <a:endParaRPr lang="de-DE" sz="700"/>
            </a:p>
          </p:txBody>
        </p:sp>
        <p:sp>
          <p:nvSpPr>
            <p:cNvPr id="16749" name="Textfeld 16748">
              <a:extLst>
                <a:ext uri="{FF2B5EF4-FFF2-40B4-BE49-F238E27FC236}">
                  <a16:creationId xmlns:a16="http://schemas.microsoft.com/office/drawing/2014/main" id="{8B9DC6A2-096E-CFB5-FD42-A0515E2DCC06}"/>
                </a:ext>
              </a:extLst>
            </p:cNvPr>
            <p:cNvSpPr txBox="1"/>
            <p:nvPr/>
          </p:nvSpPr>
          <p:spPr>
            <a:xfrm>
              <a:off x="4189981" y="5293169"/>
              <a:ext cx="268022" cy="200055"/>
            </a:xfrm>
            <a:prstGeom prst="rect">
              <a:avLst/>
            </a:prstGeom>
            <a:noFill/>
          </p:spPr>
          <p:txBody>
            <a:bodyPr wrap="none" rtlCol="0">
              <a:spAutoFit/>
            </a:bodyPr>
            <a:lstStyle/>
            <a:p>
              <a:r>
                <a:rPr lang="az-Cyrl-AZ" sz="700"/>
                <a:t>Ж</a:t>
              </a:r>
              <a:endParaRPr lang="de-DE" sz="700"/>
            </a:p>
          </p:txBody>
        </p:sp>
        <p:sp>
          <p:nvSpPr>
            <p:cNvPr id="16750" name="Textfeld 16749">
              <a:extLst>
                <a:ext uri="{FF2B5EF4-FFF2-40B4-BE49-F238E27FC236}">
                  <a16:creationId xmlns:a16="http://schemas.microsoft.com/office/drawing/2014/main" id="{3BC29A82-22C9-3B11-1EE4-F80B5284496A}"/>
                </a:ext>
              </a:extLst>
            </p:cNvPr>
            <p:cNvSpPr txBox="1"/>
            <p:nvPr/>
          </p:nvSpPr>
          <p:spPr>
            <a:xfrm>
              <a:off x="4218489" y="5293910"/>
              <a:ext cx="268022" cy="200055"/>
            </a:xfrm>
            <a:prstGeom prst="rect">
              <a:avLst/>
            </a:prstGeom>
            <a:noFill/>
          </p:spPr>
          <p:txBody>
            <a:bodyPr wrap="none" rtlCol="0">
              <a:spAutoFit/>
            </a:bodyPr>
            <a:lstStyle/>
            <a:p>
              <a:r>
                <a:rPr lang="az-Cyrl-AZ" sz="700"/>
                <a:t>Ж</a:t>
              </a:r>
              <a:endParaRPr lang="de-DE" sz="700"/>
            </a:p>
          </p:txBody>
        </p:sp>
        <p:sp>
          <p:nvSpPr>
            <p:cNvPr id="16751" name="Textfeld 16750">
              <a:extLst>
                <a:ext uri="{FF2B5EF4-FFF2-40B4-BE49-F238E27FC236}">
                  <a16:creationId xmlns:a16="http://schemas.microsoft.com/office/drawing/2014/main" id="{0B4E7E7C-528D-38E5-07D8-37826629E594}"/>
                </a:ext>
              </a:extLst>
            </p:cNvPr>
            <p:cNvSpPr txBox="1"/>
            <p:nvPr/>
          </p:nvSpPr>
          <p:spPr>
            <a:xfrm>
              <a:off x="4397675" y="5326874"/>
              <a:ext cx="268022" cy="200055"/>
            </a:xfrm>
            <a:prstGeom prst="rect">
              <a:avLst/>
            </a:prstGeom>
            <a:noFill/>
          </p:spPr>
          <p:txBody>
            <a:bodyPr wrap="none" rtlCol="0">
              <a:spAutoFit/>
            </a:bodyPr>
            <a:lstStyle/>
            <a:p>
              <a:r>
                <a:rPr lang="az-Cyrl-AZ" sz="700"/>
                <a:t>Ж</a:t>
              </a:r>
              <a:endParaRPr lang="de-DE" sz="700"/>
            </a:p>
          </p:txBody>
        </p:sp>
        <p:sp>
          <p:nvSpPr>
            <p:cNvPr id="16752" name="Textfeld 16751">
              <a:extLst>
                <a:ext uri="{FF2B5EF4-FFF2-40B4-BE49-F238E27FC236}">
                  <a16:creationId xmlns:a16="http://schemas.microsoft.com/office/drawing/2014/main" id="{77528A6E-6BE7-DF31-67B1-E0FD6664D288}"/>
                </a:ext>
              </a:extLst>
            </p:cNvPr>
            <p:cNvSpPr txBox="1"/>
            <p:nvPr/>
          </p:nvSpPr>
          <p:spPr>
            <a:xfrm>
              <a:off x="4431596" y="5328633"/>
              <a:ext cx="268022" cy="200055"/>
            </a:xfrm>
            <a:prstGeom prst="rect">
              <a:avLst/>
            </a:prstGeom>
            <a:noFill/>
          </p:spPr>
          <p:txBody>
            <a:bodyPr wrap="none" rtlCol="0">
              <a:spAutoFit/>
            </a:bodyPr>
            <a:lstStyle/>
            <a:p>
              <a:r>
                <a:rPr lang="az-Cyrl-AZ" sz="700"/>
                <a:t>Ж</a:t>
              </a:r>
              <a:endParaRPr lang="de-DE" sz="700"/>
            </a:p>
          </p:txBody>
        </p:sp>
        <p:sp>
          <p:nvSpPr>
            <p:cNvPr id="16753" name="Textfeld 16752">
              <a:extLst>
                <a:ext uri="{FF2B5EF4-FFF2-40B4-BE49-F238E27FC236}">
                  <a16:creationId xmlns:a16="http://schemas.microsoft.com/office/drawing/2014/main" id="{97A3108D-7EF5-E8F1-8B73-0B1007EE57AA}"/>
                </a:ext>
              </a:extLst>
            </p:cNvPr>
            <p:cNvSpPr txBox="1"/>
            <p:nvPr/>
          </p:nvSpPr>
          <p:spPr>
            <a:xfrm>
              <a:off x="4547249" y="5350541"/>
              <a:ext cx="268022" cy="200055"/>
            </a:xfrm>
            <a:prstGeom prst="rect">
              <a:avLst/>
            </a:prstGeom>
            <a:noFill/>
          </p:spPr>
          <p:txBody>
            <a:bodyPr wrap="none" rtlCol="0">
              <a:spAutoFit/>
            </a:bodyPr>
            <a:lstStyle/>
            <a:p>
              <a:r>
                <a:rPr lang="az-Cyrl-AZ" sz="700"/>
                <a:t>Ж</a:t>
              </a:r>
              <a:endParaRPr lang="de-DE" sz="700"/>
            </a:p>
          </p:txBody>
        </p:sp>
        <p:sp>
          <p:nvSpPr>
            <p:cNvPr id="16754" name="Textfeld 16753">
              <a:extLst>
                <a:ext uri="{FF2B5EF4-FFF2-40B4-BE49-F238E27FC236}">
                  <a16:creationId xmlns:a16="http://schemas.microsoft.com/office/drawing/2014/main" id="{10B5E603-5871-DE1C-A03C-18F7060A49AA}"/>
                </a:ext>
              </a:extLst>
            </p:cNvPr>
            <p:cNvSpPr txBox="1"/>
            <p:nvPr/>
          </p:nvSpPr>
          <p:spPr>
            <a:xfrm>
              <a:off x="4581170" y="5366194"/>
              <a:ext cx="268022" cy="200055"/>
            </a:xfrm>
            <a:prstGeom prst="rect">
              <a:avLst/>
            </a:prstGeom>
            <a:noFill/>
          </p:spPr>
          <p:txBody>
            <a:bodyPr wrap="none" rtlCol="0">
              <a:spAutoFit/>
            </a:bodyPr>
            <a:lstStyle/>
            <a:p>
              <a:r>
                <a:rPr lang="az-Cyrl-AZ" sz="700"/>
                <a:t>Ж</a:t>
              </a:r>
              <a:endParaRPr lang="de-DE" sz="700"/>
            </a:p>
          </p:txBody>
        </p:sp>
        <p:sp>
          <p:nvSpPr>
            <p:cNvPr id="16755" name="Textfeld 16754">
              <a:extLst>
                <a:ext uri="{FF2B5EF4-FFF2-40B4-BE49-F238E27FC236}">
                  <a16:creationId xmlns:a16="http://schemas.microsoft.com/office/drawing/2014/main" id="{2DAB9A14-F5CE-3A69-EC88-D708090DDC5A}"/>
                </a:ext>
              </a:extLst>
            </p:cNvPr>
            <p:cNvSpPr txBox="1"/>
            <p:nvPr/>
          </p:nvSpPr>
          <p:spPr>
            <a:xfrm>
              <a:off x="4613308" y="5368625"/>
              <a:ext cx="268022" cy="200055"/>
            </a:xfrm>
            <a:prstGeom prst="rect">
              <a:avLst/>
            </a:prstGeom>
            <a:noFill/>
          </p:spPr>
          <p:txBody>
            <a:bodyPr wrap="none" rtlCol="0">
              <a:spAutoFit/>
            </a:bodyPr>
            <a:lstStyle/>
            <a:p>
              <a:r>
                <a:rPr lang="az-Cyrl-AZ" sz="700"/>
                <a:t>Ж</a:t>
              </a:r>
              <a:endParaRPr lang="de-DE" sz="700"/>
            </a:p>
          </p:txBody>
        </p:sp>
        <p:sp>
          <p:nvSpPr>
            <p:cNvPr id="16756" name="Textfeld 16755">
              <a:extLst>
                <a:ext uri="{FF2B5EF4-FFF2-40B4-BE49-F238E27FC236}">
                  <a16:creationId xmlns:a16="http://schemas.microsoft.com/office/drawing/2014/main" id="{A6D74DD5-51F8-C294-1D1C-EC7AB4A5BD00}"/>
                </a:ext>
              </a:extLst>
            </p:cNvPr>
            <p:cNvSpPr txBox="1"/>
            <p:nvPr/>
          </p:nvSpPr>
          <p:spPr>
            <a:xfrm>
              <a:off x="4640170" y="5375785"/>
              <a:ext cx="268022" cy="200055"/>
            </a:xfrm>
            <a:prstGeom prst="rect">
              <a:avLst/>
            </a:prstGeom>
            <a:noFill/>
          </p:spPr>
          <p:txBody>
            <a:bodyPr wrap="none" rtlCol="0">
              <a:spAutoFit/>
            </a:bodyPr>
            <a:lstStyle/>
            <a:p>
              <a:r>
                <a:rPr lang="az-Cyrl-AZ" sz="700"/>
                <a:t>Ж</a:t>
              </a:r>
              <a:endParaRPr lang="de-DE" sz="700"/>
            </a:p>
          </p:txBody>
        </p:sp>
        <p:sp>
          <p:nvSpPr>
            <p:cNvPr id="16757" name="Textfeld 16756">
              <a:extLst>
                <a:ext uri="{FF2B5EF4-FFF2-40B4-BE49-F238E27FC236}">
                  <a16:creationId xmlns:a16="http://schemas.microsoft.com/office/drawing/2014/main" id="{BC2FDFC2-74B8-ED8F-5BC1-0C460FF21D70}"/>
                </a:ext>
              </a:extLst>
            </p:cNvPr>
            <p:cNvSpPr txBox="1"/>
            <p:nvPr/>
          </p:nvSpPr>
          <p:spPr>
            <a:xfrm>
              <a:off x="4671644" y="5382436"/>
              <a:ext cx="268022" cy="200055"/>
            </a:xfrm>
            <a:prstGeom prst="rect">
              <a:avLst/>
            </a:prstGeom>
            <a:noFill/>
          </p:spPr>
          <p:txBody>
            <a:bodyPr wrap="none" rtlCol="0">
              <a:spAutoFit/>
            </a:bodyPr>
            <a:lstStyle/>
            <a:p>
              <a:r>
                <a:rPr lang="az-Cyrl-AZ" sz="700"/>
                <a:t>Ж</a:t>
              </a:r>
              <a:endParaRPr lang="de-DE" sz="700"/>
            </a:p>
          </p:txBody>
        </p:sp>
        <p:sp>
          <p:nvSpPr>
            <p:cNvPr id="16758" name="Textfeld 16757">
              <a:extLst>
                <a:ext uri="{FF2B5EF4-FFF2-40B4-BE49-F238E27FC236}">
                  <a16:creationId xmlns:a16="http://schemas.microsoft.com/office/drawing/2014/main" id="{3D19B2BA-7362-3569-FE73-6F6953079708}"/>
                </a:ext>
              </a:extLst>
            </p:cNvPr>
            <p:cNvSpPr txBox="1"/>
            <p:nvPr/>
          </p:nvSpPr>
          <p:spPr>
            <a:xfrm>
              <a:off x="4733079" y="5384437"/>
              <a:ext cx="268022" cy="200055"/>
            </a:xfrm>
            <a:prstGeom prst="rect">
              <a:avLst/>
            </a:prstGeom>
            <a:noFill/>
          </p:spPr>
          <p:txBody>
            <a:bodyPr wrap="none" rtlCol="0">
              <a:spAutoFit/>
            </a:bodyPr>
            <a:lstStyle/>
            <a:p>
              <a:r>
                <a:rPr lang="az-Cyrl-AZ" sz="700"/>
                <a:t>Ж</a:t>
              </a:r>
              <a:endParaRPr lang="de-DE" sz="700"/>
            </a:p>
          </p:txBody>
        </p:sp>
        <p:sp>
          <p:nvSpPr>
            <p:cNvPr id="16759" name="Textfeld 16758">
              <a:extLst>
                <a:ext uri="{FF2B5EF4-FFF2-40B4-BE49-F238E27FC236}">
                  <a16:creationId xmlns:a16="http://schemas.microsoft.com/office/drawing/2014/main" id="{26C77AA4-3EF8-8443-E210-6018E2A38116}"/>
                </a:ext>
              </a:extLst>
            </p:cNvPr>
            <p:cNvSpPr txBox="1"/>
            <p:nvPr/>
          </p:nvSpPr>
          <p:spPr>
            <a:xfrm>
              <a:off x="4702327" y="5380371"/>
              <a:ext cx="268022" cy="200055"/>
            </a:xfrm>
            <a:prstGeom prst="rect">
              <a:avLst/>
            </a:prstGeom>
            <a:noFill/>
          </p:spPr>
          <p:txBody>
            <a:bodyPr wrap="none" rtlCol="0">
              <a:spAutoFit/>
            </a:bodyPr>
            <a:lstStyle/>
            <a:p>
              <a:r>
                <a:rPr lang="az-Cyrl-AZ" sz="700"/>
                <a:t>Ж</a:t>
              </a:r>
              <a:endParaRPr lang="de-DE" sz="700"/>
            </a:p>
          </p:txBody>
        </p:sp>
        <p:sp>
          <p:nvSpPr>
            <p:cNvPr id="16760" name="Textfeld 16759">
              <a:extLst>
                <a:ext uri="{FF2B5EF4-FFF2-40B4-BE49-F238E27FC236}">
                  <a16:creationId xmlns:a16="http://schemas.microsoft.com/office/drawing/2014/main" id="{DD0DC7D4-669D-AA4A-A97C-E9548363D41C}"/>
                </a:ext>
              </a:extLst>
            </p:cNvPr>
            <p:cNvSpPr txBox="1"/>
            <p:nvPr/>
          </p:nvSpPr>
          <p:spPr>
            <a:xfrm>
              <a:off x="4849771" y="5396366"/>
              <a:ext cx="268022" cy="200055"/>
            </a:xfrm>
            <a:prstGeom prst="rect">
              <a:avLst/>
            </a:prstGeom>
            <a:noFill/>
          </p:spPr>
          <p:txBody>
            <a:bodyPr wrap="none" rtlCol="0">
              <a:spAutoFit/>
            </a:bodyPr>
            <a:lstStyle/>
            <a:p>
              <a:r>
                <a:rPr lang="az-Cyrl-AZ" sz="700"/>
                <a:t>Ж</a:t>
              </a:r>
              <a:endParaRPr lang="de-DE" sz="700"/>
            </a:p>
          </p:txBody>
        </p:sp>
        <p:sp>
          <p:nvSpPr>
            <p:cNvPr id="16761" name="Textfeld 16760">
              <a:extLst>
                <a:ext uri="{FF2B5EF4-FFF2-40B4-BE49-F238E27FC236}">
                  <a16:creationId xmlns:a16="http://schemas.microsoft.com/office/drawing/2014/main" id="{C57F6D7F-FE91-9964-CD74-FFA8429B5595}"/>
                </a:ext>
              </a:extLst>
            </p:cNvPr>
            <p:cNvSpPr txBox="1"/>
            <p:nvPr/>
          </p:nvSpPr>
          <p:spPr>
            <a:xfrm>
              <a:off x="4880454" y="5397802"/>
              <a:ext cx="268022" cy="200055"/>
            </a:xfrm>
            <a:prstGeom prst="rect">
              <a:avLst/>
            </a:prstGeom>
            <a:noFill/>
          </p:spPr>
          <p:txBody>
            <a:bodyPr wrap="none" rtlCol="0">
              <a:spAutoFit/>
            </a:bodyPr>
            <a:lstStyle/>
            <a:p>
              <a:r>
                <a:rPr lang="az-Cyrl-AZ" sz="700"/>
                <a:t>Ж</a:t>
              </a:r>
              <a:endParaRPr lang="de-DE" sz="700"/>
            </a:p>
          </p:txBody>
        </p:sp>
        <p:sp>
          <p:nvSpPr>
            <p:cNvPr id="16762" name="Textfeld 16761">
              <a:extLst>
                <a:ext uri="{FF2B5EF4-FFF2-40B4-BE49-F238E27FC236}">
                  <a16:creationId xmlns:a16="http://schemas.microsoft.com/office/drawing/2014/main" id="{6BB348EB-33E1-AD3E-4B24-0E35D9DE1AC3}"/>
                </a:ext>
              </a:extLst>
            </p:cNvPr>
            <p:cNvSpPr txBox="1"/>
            <p:nvPr/>
          </p:nvSpPr>
          <p:spPr>
            <a:xfrm>
              <a:off x="4910376" y="5401612"/>
              <a:ext cx="268022" cy="200055"/>
            </a:xfrm>
            <a:prstGeom prst="rect">
              <a:avLst/>
            </a:prstGeom>
            <a:noFill/>
          </p:spPr>
          <p:txBody>
            <a:bodyPr wrap="none" rtlCol="0">
              <a:spAutoFit/>
            </a:bodyPr>
            <a:lstStyle/>
            <a:p>
              <a:r>
                <a:rPr lang="az-Cyrl-AZ" sz="700"/>
                <a:t>Ж</a:t>
              </a:r>
              <a:endParaRPr lang="de-DE" sz="700"/>
            </a:p>
          </p:txBody>
        </p:sp>
        <p:sp>
          <p:nvSpPr>
            <p:cNvPr id="16763" name="Textfeld 16762">
              <a:extLst>
                <a:ext uri="{FF2B5EF4-FFF2-40B4-BE49-F238E27FC236}">
                  <a16:creationId xmlns:a16="http://schemas.microsoft.com/office/drawing/2014/main" id="{DB6A2679-C24F-1BF4-11DB-41BD8DBA93E2}"/>
                </a:ext>
              </a:extLst>
            </p:cNvPr>
            <p:cNvSpPr txBox="1"/>
            <p:nvPr/>
          </p:nvSpPr>
          <p:spPr>
            <a:xfrm>
              <a:off x="5028184" y="5424000"/>
              <a:ext cx="268022" cy="200055"/>
            </a:xfrm>
            <a:prstGeom prst="rect">
              <a:avLst/>
            </a:prstGeom>
            <a:noFill/>
          </p:spPr>
          <p:txBody>
            <a:bodyPr wrap="none" rtlCol="0">
              <a:spAutoFit/>
            </a:bodyPr>
            <a:lstStyle/>
            <a:p>
              <a:r>
                <a:rPr lang="az-Cyrl-AZ" sz="700"/>
                <a:t>Ж</a:t>
              </a:r>
              <a:endParaRPr lang="de-DE" sz="700"/>
            </a:p>
          </p:txBody>
        </p:sp>
        <p:sp>
          <p:nvSpPr>
            <p:cNvPr id="16764" name="Textfeld 16763">
              <a:extLst>
                <a:ext uri="{FF2B5EF4-FFF2-40B4-BE49-F238E27FC236}">
                  <a16:creationId xmlns:a16="http://schemas.microsoft.com/office/drawing/2014/main" id="{4434E7E9-91D9-92E9-C417-2CA2798B3741}"/>
                </a:ext>
              </a:extLst>
            </p:cNvPr>
            <p:cNvSpPr txBox="1"/>
            <p:nvPr/>
          </p:nvSpPr>
          <p:spPr>
            <a:xfrm>
              <a:off x="5153567" y="5430931"/>
              <a:ext cx="268022" cy="200055"/>
            </a:xfrm>
            <a:prstGeom prst="rect">
              <a:avLst/>
            </a:prstGeom>
            <a:noFill/>
          </p:spPr>
          <p:txBody>
            <a:bodyPr wrap="none" rtlCol="0">
              <a:spAutoFit/>
            </a:bodyPr>
            <a:lstStyle/>
            <a:p>
              <a:r>
                <a:rPr lang="az-Cyrl-AZ" sz="700"/>
                <a:t>Ж</a:t>
              </a:r>
              <a:endParaRPr lang="de-DE" sz="700"/>
            </a:p>
          </p:txBody>
        </p:sp>
        <p:sp>
          <p:nvSpPr>
            <p:cNvPr id="16765" name="Textfeld 16764">
              <a:extLst>
                <a:ext uri="{FF2B5EF4-FFF2-40B4-BE49-F238E27FC236}">
                  <a16:creationId xmlns:a16="http://schemas.microsoft.com/office/drawing/2014/main" id="{90413963-E9F0-B98D-77F0-DE362A8F5A8A}"/>
                </a:ext>
              </a:extLst>
            </p:cNvPr>
            <p:cNvSpPr txBox="1"/>
            <p:nvPr/>
          </p:nvSpPr>
          <p:spPr>
            <a:xfrm>
              <a:off x="5064801" y="5424185"/>
              <a:ext cx="268022" cy="200055"/>
            </a:xfrm>
            <a:prstGeom prst="rect">
              <a:avLst/>
            </a:prstGeom>
            <a:noFill/>
          </p:spPr>
          <p:txBody>
            <a:bodyPr wrap="none" rtlCol="0">
              <a:spAutoFit/>
            </a:bodyPr>
            <a:lstStyle/>
            <a:p>
              <a:r>
                <a:rPr lang="az-Cyrl-AZ" sz="700"/>
                <a:t>Ж</a:t>
              </a:r>
              <a:endParaRPr lang="de-DE" sz="700"/>
            </a:p>
          </p:txBody>
        </p:sp>
        <p:sp>
          <p:nvSpPr>
            <p:cNvPr id="16766" name="Textfeld 16765">
              <a:extLst>
                <a:ext uri="{FF2B5EF4-FFF2-40B4-BE49-F238E27FC236}">
                  <a16:creationId xmlns:a16="http://schemas.microsoft.com/office/drawing/2014/main" id="{5122C8D4-91C1-294D-F5B0-F17C2337F305}"/>
                </a:ext>
              </a:extLst>
            </p:cNvPr>
            <p:cNvSpPr txBox="1"/>
            <p:nvPr/>
          </p:nvSpPr>
          <p:spPr>
            <a:xfrm>
              <a:off x="5094857" y="5426897"/>
              <a:ext cx="268022" cy="200055"/>
            </a:xfrm>
            <a:prstGeom prst="rect">
              <a:avLst/>
            </a:prstGeom>
            <a:noFill/>
          </p:spPr>
          <p:txBody>
            <a:bodyPr wrap="none" rtlCol="0">
              <a:spAutoFit/>
            </a:bodyPr>
            <a:lstStyle/>
            <a:p>
              <a:r>
                <a:rPr lang="az-Cyrl-AZ" sz="700"/>
                <a:t>Ж</a:t>
              </a:r>
              <a:endParaRPr lang="de-DE" sz="700"/>
            </a:p>
          </p:txBody>
        </p:sp>
        <p:sp>
          <p:nvSpPr>
            <p:cNvPr id="16767" name="Textfeld 16766">
              <a:extLst>
                <a:ext uri="{FF2B5EF4-FFF2-40B4-BE49-F238E27FC236}">
                  <a16:creationId xmlns:a16="http://schemas.microsoft.com/office/drawing/2014/main" id="{3EDB1760-F6D8-9295-2D8E-1B03A9AF2E8E}"/>
                </a:ext>
              </a:extLst>
            </p:cNvPr>
            <p:cNvSpPr txBox="1"/>
            <p:nvPr/>
          </p:nvSpPr>
          <p:spPr>
            <a:xfrm>
              <a:off x="5299093" y="5461444"/>
              <a:ext cx="268022" cy="200055"/>
            </a:xfrm>
            <a:prstGeom prst="rect">
              <a:avLst/>
            </a:prstGeom>
            <a:noFill/>
          </p:spPr>
          <p:txBody>
            <a:bodyPr wrap="none" rtlCol="0">
              <a:spAutoFit/>
            </a:bodyPr>
            <a:lstStyle/>
            <a:p>
              <a:r>
                <a:rPr lang="az-Cyrl-AZ" sz="700"/>
                <a:t>Ж</a:t>
              </a:r>
              <a:endParaRPr lang="de-DE" sz="700"/>
            </a:p>
          </p:txBody>
        </p:sp>
        <p:sp>
          <p:nvSpPr>
            <p:cNvPr id="16768" name="Textfeld 16767">
              <a:extLst>
                <a:ext uri="{FF2B5EF4-FFF2-40B4-BE49-F238E27FC236}">
                  <a16:creationId xmlns:a16="http://schemas.microsoft.com/office/drawing/2014/main" id="{360B54F5-5E47-67DF-D7C6-A99C9C787781}"/>
                </a:ext>
              </a:extLst>
            </p:cNvPr>
            <p:cNvSpPr txBox="1"/>
            <p:nvPr/>
          </p:nvSpPr>
          <p:spPr>
            <a:xfrm>
              <a:off x="5420409" y="5476684"/>
              <a:ext cx="268022" cy="200055"/>
            </a:xfrm>
            <a:prstGeom prst="rect">
              <a:avLst/>
            </a:prstGeom>
            <a:noFill/>
          </p:spPr>
          <p:txBody>
            <a:bodyPr wrap="none" rtlCol="0">
              <a:spAutoFit/>
            </a:bodyPr>
            <a:lstStyle/>
            <a:p>
              <a:r>
                <a:rPr lang="az-Cyrl-AZ" sz="700"/>
                <a:t>Ж</a:t>
              </a:r>
              <a:endParaRPr lang="de-DE" sz="700"/>
            </a:p>
          </p:txBody>
        </p:sp>
        <p:sp>
          <p:nvSpPr>
            <p:cNvPr id="16769" name="Textfeld 16768">
              <a:extLst>
                <a:ext uri="{FF2B5EF4-FFF2-40B4-BE49-F238E27FC236}">
                  <a16:creationId xmlns:a16="http://schemas.microsoft.com/office/drawing/2014/main" id="{A1E43D24-65A0-E775-4E1A-F03827AAAC27}"/>
                </a:ext>
              </a:extLst>
            </p:cNvPr>
            <p:cNvSpPr txBox="1"/>
            <p:nvPr/>
          </p:nvSpPr>
          <p:spPr>
            <a:xfrm>
              <a:off x="5454518" y="5475293"/>
              <a:ext cx="268022" cy="200055"/>
            </a:xfrm>
            <a:prstGeom prst="rect">
              <a:avLst/>
            </a:prstGeom>
            <a:noFill/>
          </p:spPr>
          <p:txBody>
            <a:bodyPr wrap="none" rtlCol="0">
              <a:spAutoFit/>
            </a:bodyPr>
            <a:lstStyle/>
            <a:p>
              <a:r>
                <a:rPr lang="az-Cyrl-AZ" sz="700"/>
                <a:t>Ж</a:t>
              </a:r>
              <a:endParaRPr lang="de-DE" sz="700"/>
            </a:p>
          </p:txBody>
        </p:sp>
        <p:sp>
          <p:nvSpPr>
            <p:cNvPr id="16770" name="Textfeld 16769">
              <a:extLst>
                <a:ext uri="{FF2B5EF4-FFF2-40B4-BE49-F238E27FC236}">
                  <a16:creationId xmlns:a16="http://schemas.microsoft.com/office/drawing/2014/main" id="{B0E55C85-F52D-C0B4-78D7-5450AD78C18E}"/>
                </a:ext>
              </a:extLst>
            </p:cNvPr>
            <p:cNvSpPr txBox="1"/>
            <p:nvPr/>
          </p:nvSpPr>
          <p:spPr>
            <a:xfrm>
              <a:off x="5486084" y="5477697"/>
              <a:ext cx="268022" cy="200055"/>
            </a:xfrm>
            <a:prstGeom prst="rect">
              <a:avLst/>
            </a:prstGeom>
            <a:noFill/>
          </p:spPr>
          <p:txBody>
            <a:bodyPr wrap="none" rtlCol="0">
              <a:spAutoFit/>
            </a:bodyPr>
            <a:lstStyle/>
            <a:p>
              <a:r>
                <a:rPr lang="az-Cyrl-AZ" sz="700"/>
                <a:t>Ж</a:t>
              </a:r>
              <a:endParaRPr lang="de-DE" sz="700"/>
            </a:p>
          </p:txBody>
        </p:sp>
        <p:sp>
          <p:nvSpPr>
            <p:cNvPr id="16771" name="Textfeld 16770">
              <a:extLst>
                <a:ext uri="{FF2B5EF4-FFF2-40B4-BE49-F238E27FC236}">
                  <a16:creationId xmlns:a16="http://schemas.microsoft.com/office/drawing/2014/main" id="{D8426492-9B0D-AE16-A55D-A27C44829C0A}"/>
                </a:ext>
              </a:extLst>
            </p:cNvPr>
            <p:cNvSpPr txBox="1"/>
            <p:nvPr/>
          </p:nvSpPr>
          <p:spPr>
            <a:xfrm>
              <a:off x="5632357" y="5502799"/>
              <a:ext cx="268022" cy="200055"/>
            </a:xfrm>
            <a:prstGeom prst="rect">
              <a:avLst/>
            </a:prstGeom>
            <a:noFill/>
          </p:spPr>
          <p:txBody>
            <a:bodyPr wrap="none" rtlCol="0">
              <a:spAutoFit/>
            </a:bodyPr>
            <a:lstStyle/>
            <a:p>
              <a:r>
                <a:rPr lang="az-Cyrl-AZ" sz="700"/>
                <a:t>Ж</a:t>
              </a:r>
              <a:endParaRPr lang="de-DE" sz="700"/>
            </a:p>
          </p:txBody>
        </p:sp>
        <p:sp>
          <p:nvSpPr>
            <p:cNvPr id="16772" name="Textfeld 16771">
              <a:extLst>
                <a:ext uri="{FF2B5EF4-FFF2-40B4-BE49-F238E27FC236}">
                  <a16:creationId xmlns:a16="http://schemas.microsoft.com/office/drawing/2014/main" id="{528ED574-F518-E47C-DFBC-4571B74D1E84}"/>
                </a:ext>
              </a:extLst>
            </p:cNvPr>
            <p:cNvSpPr txBox="1"/>
            <p:nvPr/>
          </p:nvSpPr>
          <p:spPr>
            <a:xfrm>
              <a:off x="5664599" y="5509958"/>
              <a:ext cx="268022" cy="200055"/>
            </a:xfrm>
            <a:prstGeom prst="rect">
              <a:avLst/>
            </a:prstGeom>
            <a:noFill/>
          </p:spPr>
          <p:txBody>
            <a:bodyPr wrap="none" rtlCol="0">
              <a:spAutoFit/>
            </a:bodyPr>
            <a:lstStyle/>
            <a:p>
              <a:r>
                <a:rPr lang="az-Cyrl-AZ" sz="700"/>
                <a:t>Ж</a:t>
              </a:r>
              <a:endParaRPr lang="de-DE" sz="700"/>
            </a:p>
          </p:txBody>
        </p:sp>
        <p:sp>
          <p:nvSpPr>
            <p:cNvPr id="16773" name="Textfeld 16772">
              <a:extLst>
                <a:ext uri="{FF2B5EF4-FFF2-40B4-BE49-F238E27FC236}">
                  <a16:creationId xmlns:a16="http://schemas.microsoft.com/office/drawing/2014/main" id="{5B4C6F6F-D854-605C-4750-110363E6E414}"/>
                </a:ext>
              </a:extLst>
            </p:cNvPr>
            <p:cNvSpPr txBox="1"/>
            <p:nvPr/>
          </p:nvSpPr>
          <p:spPr>
            <a:xfrm>
              <a:off x="5722708" y="5523553"/>
              <a:ext cx="268022" cy="200055"/>
            </a:xfrm>
            <a:prstGeom prst="rect">
              <a:avLst/>
            </a:prstGeom>
            <a:noFill/>
          </p:spPr>
          <p:txBody>
            <a:bodyPr wrap="none" rtlCol="0">
              <a:spAutoFit/>
            </a:bodyPr>
            <a:lstStyle/>
            <a:p>
              <a:r>
                <a:rPr lang="az-Cyrl-AZ" sz="700"/>
                <a:t>Ж</a:t>
              </a:r>
              <a:endParaRPr lang="de-DE" sz="700"/>
            </a:p>
          </p:txBody>
        </p:sp>
        <p:sp>
          <p:nvSpPr>
            <p:cNvPr id="16774" name="Textfeld 16773">
              <a:extLst>
                <a:ext uri="{FF2B5EF4-FFF2-40B4-BE49-F238E27FC236}">
                  <a16:creationId xmlns:a16="http://schemas.microsoft.com/office/drawing/2014/main" id="{BE05F73A-5E1D-0688-024C-916A77A6B8CE}"/>
                </a:ext>
              </a:extLst>
            </p:cNvPr>
            <p:cNvSpPr txBox="1"/>
            <p:nvPr/>
          </p:nvSpPr>
          <p:spPr>
            <a:xfrm>
              <a:off x="5785006" y="5530160"/>
              <a:ext cx="268022" cy="200055"/>
            </a:xfrm>
            <a:prstGeom prst="rect">
              <a:avLst/>
            </a:prstGeom>
            <a:noFill/>
          </p:spPr>
          <p:txBody>
            <a:bodyPr wrap="none" rtlCol="0">
              <a:spAutoFit/>
            </a:bodyPr>
            <a:lstStyle/>
            <a:p>
              <a:r>
                <a:rPr lang="az-Cyrl-AZ" sz="700"/>
                <a:t>Ж</a:t>
              </a:r>
              <a:endParaRPr lang="de-DE" sz="700"/>
            </a:p>
          </p:txBody>
        </p:sp>
        <p:sp>
          <p:nvSpPr>
            <p:cNvPr id="16775" name="Textfeld 16774">
              <a:extLst>
                <a:ext uri="{FF2B5EF4-FFF2-40B4-BE49-F238E27FC236}">
                  <a16:creationId xmlns:a16="http://schemas.microsoft.com/office/drawing/2014/main" id="{585B3037-467A-3C7D-68B5-78ACF31B3B06}"/>
                </a:ext>
              </a:extLst>
            </p:cNvPr>
            <p:cNvSpPr txBox="1"/>
            <p:nvPr/>
          </p:nvSpPr>
          <p:spPr>
            <a:xfrm>
              <a:off x="5932522" y="5554014"/>
              <a:ext cx="268022" cy="200055"/>
            </a:xfrm>
            <a:prstGeom prst="rect">
              <a:avLst/>
            </a:prstGeom>
            <a:noFill/>
          </p:spPr>
          <p:txBody>
            <a:bodyPr wrap="none" rtlCol="0">
              <a:spAutoFit/>
            </a:bodyPr>
            <a:lstStyle/>
            <a:p>
              <a:r>
                <a:rPr lang="az-Cyrl-AZ" sz="700"/>
                <a:t>Ж</a:t>
              </a:r>
              <a:endParaRPr lang="de-DE" sz="700"/>
            </a:p>
          </p:txBody>
        </p:sp>
        <p:sp>
          <p:nvSpPr>
            <p:cNvPr id="16776" name="Textfeld 16775">
              <a:extLst>
                <a:ext uri="{FF2B5EF4-FFF2-40B4-BE49-F238E27FC236}">
                  <a16:creationId xmlns:a16="http://schemas.microsoft.com/office/drawing/2014/main" id="{E7D07F4B-A294-DCA1-8D71-FC549D58A59E}"/>
                </a:ext>
              </a:extLst>
            </p:cNvPr>
            <p:cNvSpPr txBox="1"/>
            <p:nvPr/>
          </p:nvSpPr>
          <p:spPr>
            <a:xfrm>
              <a:off x="6028129" y="5579903"/>
              <a:ext cx="268022" cy="200055"/>
            </a:xfrm>
            <a:prstGeom prst="rect">
              <a:avLst/>
            </a:prstGeom>
            <a:noFill/>
          </p:spPr>
          <p:txBody>
            <a:bodyPr wrap="none" rtlCol="0">
              <a:spAutoFit/>
            </a:bodyPr>
            <a:lstStyle/>
            <a:p>
              <a:r>
                <a:rPr lang="az-Cyrl-AZ" sz="700"/>
                <a:t>Ж</a:t>
              </a:r>
              <a:endParaRPr lang="de-DE" sz="700"/>
            </a:p>
          </p:txBody>
        </p:sp>
        <p:sp>
          <p:nvSpPr>
            <p:cNvPr id="16777" name="Textfeld 16776">
              <a:extLst>
                <a:ext uri="{FF2B5EF4-FFF2-40B4-BE49-F238E27FC236}">
                  <a16:creationId xmlns:a16="http://schemas.microsoft.com/office/drawing/2014/main" id="{3AA86A76-6A48-647A-718A-331213A6F9C7}"/>
                </a:ext>
              </a:extLst>
            </p:cNvPr>
            <p:cNvSpPr txBox="1"/>
            <p:nvPr/>
          </p:nvSpPr>
          <p:spPr>
            <a:xfrm>
              <a:off x="6115698" y="5592597"/>
              <a:ext cx="268022" cy="200055"/>
            </a:xfrm>
            <a:prstGeom prst="rect">
              <a:avLst/>
            </a:prstGeom>
            <a:noFill/>
          </p:spPr>
          <p:txBody>
            <a:bodyPr wrap="none" rtlCol="0">
              <a:spAutoFit/>
            </a:bodyPr>
            <a:lstStyle/>
            <a:p>
              <a:r>
                <a:rPr lang="az-Cyrl-AZ" sz="700"/>
                <a:t>Ж</a:t>
              </a:r>
              <a:endParaRPr lang="de-DE" sz="700"/>
            </a:p>
          </p:txBody>
        </p:sp>
        <p:sp>
          <p:nvSpPr>
            <p:cNvPr id="16778" name="Textfeld 16777">
              <a:extLst>
                <a:ext uri="{FF2B5EF4-FFF2-40B4-BE49-F238E27FC236}">
                  <a16:creationId xmlns:a16="http://schemas.microsoft.com/office/drawing/2014/main" id="{376F6168-89DE-D37F-F9B3-63E9FF9F4DC6}"/>
                </a:ext>
              </a:extLst>
            </p:cNvPr>
            <p:cNvSpPr txBox="1"/>
            <p:nvPr/>
          </p:nvSpPr>
          <p:spPr>
            <a:xfrm>
              <a:off x="6142288" y="5593801"/>
              <a:ext cx="268022" cy="200055"/>
            </a:xfrm>
            <a:prstGeom prst="rect">
              <a:avLst/>
            </a:prstGeom>
            <a:noFill/>
          </p:spPr>
          <p:txBody>
            <a:bodyPr wrap="none" rtlCol="0">
              <a:spAutoFit/>
            </a:bodyPr>
            <a:lstStyle/>
            <a:p>
              <a:r>
                <a:rPr lang="az-Cyrl-AZ" sz="700"/>
                <a:t>Ж</a:t>
              </a:r>
              <a:endParaRPr lang="de-DE" sz="700"/>
            </a:p>
          </p:txBody>
        </p:sp>
        <p:sp>
          <p:nvSpPr>
            <p:cNvPr id="16779" name="Textfeld 16778">
              <a:extLst>
                <a:ext uri="{FF2B5EF4-FFF2-40B4-BE49-F238E27FC236}">
                  <a16:creationId xmlns:a16="http://schemas.microsoft.com/office/drawing/2014/main" id="{98DB0D0A-999D-5911-CF21-42EABC6C3DBF}"/>
                </a:ext>
              </a:extLst>
            </p:cNvPr>
            <p:cNvSpPr txBox="1"/>
            <p:nvPr/>
          </p:nvSpPr>
          <p:spPr>
            <a:xfrm>
              <a:off x="6178368" y="5592225"/>
              <a:ext cx="268022" cy="200055"/>
            </a:xfrm>
            <a:prstGeom prst="rect">
              <a:avLst/>
            </a:prstGeom>
            <a:noFill/>
          </p:spPr>
          <p:txBody>
            <a:bodyPr wrap="none" rtlCol="0">
              <a:spAutoFit/>
            </a:bodyPr>
            <a:lstStyle/>
            <a:p>
              <a:r>
                <a:rPr lang="az-Cyrl-AZ" sz="700"/>
                <a:t>Ж</a:t>
              </a:r>
              <a:endParaRPr lang="de-DE" sz="700"/>
            </a:p>
          </p:txBody>
        </p:sp>
        <p:sp>
          <p:nvSpPr>
            <p:cNvPr id="16780" name="Textfeld 16779">
              <a:extLst>
                <a:ext uri="{FF2B5EF4-FFF2-40B4-BE49-F238E27FC236}">
                  <a16:creationId xmlns:a16="http://schemas.microsoft.com/office/drawing/2014/main" id="{2B67C756-58D7-57CF-A3DF-CEEBF945B398}"/>
                </a:ext>
              </a:extLst>
            </p:cNvPr>
            <p:cNvSpPr txBox="1"/>
            <p:nvPr/>
          </p:nvSpPr>
          <p:spPr>
            <a:xfrm>
              <a:off x="6233258" y="5599732"/>
              <a:ext cx="268022" cy="200055"/>
            </a:xfrm>
            <a:prstGeom prst="rect">
              <a:avLst/>
            </a:prstGeom>
            <a:noFill/>
          </p:spPr>
          <p:txBody>
            <a:bodyPr wrap="none" rtlCol="0">
              <a:spAutoFit/>
            </a:bodyPr>
            <a:lstStyle/>
            <a:p>
              <a:r>
                <a:rPr lang="az-Cyrl-AZ" sz="700"/>
                <a:t>Ж</a:t>
              </a:r>
              <a:endParaRPr lang="de-DE" sz="700"/>
            </a:p>
          </p:txBody>
        </p:sp>
        <p:sp>
          <p:nvSpPr>
            <p:cNvPr id="16781" name="Textfeld 16780">
              <a:extLst>
                <a:ext uri="{FF2B5EF4-FFF2-40B4-BE49-F238E27FC236}">
                  <a16:creationId xmlns:a16="http://schemas.microsoft.com/office/drawing/2014/main" id="{98098868-A034-40F4-DBDB-16DE806A5B51}"/>
                </a:ext>
              </a:extLst>
            </p:cNvPr>
            <p:cNvSpPr txBox="1"/>
            <p:nvPr/>
          </p:nvSpPr>
          <p:spPr>
            <a:xfrm>
              <a:off x="6269744" y="5597656"/>
              <a:ext cx="268022" cy="200055"/>
            </a:xfrm>
            <a:prstGeom prst="rect">
              <a:avLst/>
            </a:prstGeom>
            <a:noFill/>
          </p:spPr>
          <p:txBody>
            <a:bodyPr wrap="none" rtlCol="0">
              <a:spAutoFit/>
            </a:bodyPr>
            <a:lstStyle/>
            <a:p>
              <a:r>
                <a:rPr lang="az-Cyrl-AZ" sz="700"/>
                <a:t>Ж</a:t>
              </a:r>
              <a:endParaRPr lang="de-DE" sz="700"/>
            </a:p>
          </p:txBody>
        </p:sp>
        <p:sp>
          <p:nvSpPr>
            <p:cNvPr id="16782" name="Textfeld 16781">
              <a:extLst>
                <a:ext uri="{FF2B5EF4-FFF2-40B4-BE49-F238E27FC236}">
                  <a16:creationId xmlns:a16="http://schemas.microsoft.com/office/drawing/2014/main" id="{6594EA2D-2AD4-8B8D-21BA-A648EAE14295}"/>
                </a:ext>
              </a:extLst>
            </p:cNvPr>
            <p:cNvSpPr txBox="1"/>
            <p:nvPr/>
          </p:nvSpPr>
          <p:spPr>
            <a:xfrm>
              <a:off x="6304007" y="5601353"/>
              <a:ext cx="268022" cy="200055"/>
            </a:xfrm>
            <a:prstGeom prst="rect">
              <a:avLst/>
            </a:prstGeom>
            <a:noFill/>
          </p:spPr>
          <p:txBody>
            <a:bodyPr wrap="none" rtlCol="0">
              <a:spAutoFit/>
            </a:bodyPr>
            <a:lstStyle/>
            <a:p>
              <a:r>
                <a:rPr lang="az-Cyrl-AZ" sz="700"/>
                <a:t>Ж</a:t>
              </a:r>
              <a:endParaRPr lang="de-DE" sz="700"/>
            </a:p>
          </p:txBody>
        </p:sp>
        <p:sp>
          <p:nvSpPr>
            <p:cNvPr id="16783" name="Textfeld 16782">
              <a:extLst>
                <a:ext uri="{FF2B5EF4-FFF2-40B4-BE49-F238E27FC236}">
                  <a16:creationId xmlns:a16="http://schemas.microsoft.com/office/drawing/2014/main" id="{F5DA556E-B502-A53E-8596-49FEB7729889}"/>
                </a:ext>
              </a:extLst>
            </p:cNvPr>
            <p:cNvSpPr txBox="1"/>
            <p:nvPr/>
          </p:nvSpPr>
          <p:spPr>
            <a:xfrm>
              <a:off x="6359053" y="5607465"/>
              <a:ext cx="268022" cy="200055"/>
            </a:xfrm>
            <a:prstGeom prst="rect">
              <a:avLst/>
            </a:prstGeom>
            <a:noFill/>
          </p:spPr>
          <p:txBody>
            <a:bodyPr wrap="none" rtlCol="0">
              <a:spAutoFit/>
            </a:bodyPr>
            <a:lstStyle/>
            <a:p>
              <a:r>
                <a:rPr lang="az-Cyrl-AZ" sz="700"/>
                <a:t>Ж</a:t>
              </a:r>
              <a:endParaRPr lang="de-DE" sz="700"/>
            </a:p>
          </p:txBody>
        </p:sp>
        <p:sp>
          <p:nvSpPr>
            <p:cNvPr id="16784" name="Textfeld 16783">
              <a:extLst>
                <a:ext uri="{FF2B5EF4-FFF2-40B4-BE49-F238E27FC236}">
                  <a16:creationId xmlns:a16="http://schemas.microsoft.com/office/drawing/2014/main" id="{776EC4A4-9744-197F-587C-30933D89EC2D}"/>
                </a:ext>
              </a:extLst>
            </p:cNvPr>
            <p:cNvSpPr txBox="1"/>
            <p:nvPr/>
          </p:nvSpPr>
          <p:spPr>
            <a:xfrm>
              <a:off x="6392231" y="5607465"/>
              <a:ext cx="268022" cy="200055"/>
            </a:xfrm>
            <a:prstGeom prst="rect">
              <a:avLst/>
            </a:prstGeom>
            <a:noFill/>
          </p:spPr>
          <p:txBody>
            <a:bodyPr wrap="none" rtlCol="0">
              <a:spAutoFit/>
            </a:bodyPr>
            <a:lstStyle/>
            <a:p>
              <a:r>
                <a:rPr lang="az-Cyrl-AZ" sz="700"/>
                <a:t>Ж</a:t>
              </a:r>
              <a:endParaRPr lang="de-DE" sz="700"/>
            </a:p>
          </p:txBody>
        </p:sp>
        <p:sp>
          <p:nvSpPr>
            <p:cNvPr id="16785" name="Textfeld 16784">
              <a:extLst>
                <a:ext uri="{FF2B5EF4-FFF2-40B4-BE49-F238E27FC236}">
                  <a16:creationId xmlns:a16="http://schemas.microsoft.com/office/drawing/2014/main" id="{1EB81A08-49D7-4BFB-9B52-C4C4578D35BC}"/>
                </a:ext>
              </a:extLst>
            </p:cNvPr>
            <p:cNvSpPr txBox="1"/>
            <p:nvPr/>
          </p:nvSpPr>
          <p:spPr>
            <a:xfrm>
              <a:off x="6446924" y="5634164"/>
              <a:ext cx="268022" cy="200055"/>
            </a:xfrm>
            <a:prstGeom prst="rect">
              <a:avLst/>
            </a:prstGeom>
            <a:noFill/>
          </p:spPr>
          <p:txBody>
            <a:bodyPr wrap="none" rtlCol="0">
              <a:spAutoFit/>
            </a:bodyPr>
            <a:lstStyle/>
            <a:p>
              <a:r>
                <a:rPr lang="az-Cyrl-AZ" sz="700"/>
                <a:t>Ж</a:t>
              </a:r>
              <a:endParaRPr lang="de-DE" sz="700"/>
            </a:p>
          </p:txBody>
        </p:sp>
        <p:sp>
          <p:nvSpPr>
            <p:cNvPr id="16786" name="Textfeld 16785">
              <a:extLst>
                <a:ext uri="{FF2B5EF4-FFF2-40B4-BE49-F238E27FC236}">
                  <a16:creationId xmlns:a16="http://schemas.microsoft.com/office/drawing/2014/main" id="{DCD4328B-47D4-11DD-A490-FD2D81E1668F}"/>
                </a:ext>
              </a:extLst>
            </p:cNvPr>
            <p:cNvSpPr txBox="1"/>
            <p:nvPr/>
          </p:nvSpPr>
          <p:spPr>
            <a:xfrm>
              <a:off x="6599928" y="5657493"/>
              <a:ext cx="268022" cy="200055"/>
            </a:xfrm>
            <a:prstGeom prst="rect">
              <a:avLst/>
            </a:prstGeom>
            <a:noFill/>
          </p:spPr>
          <p:txBody>
            <a:bodyPr wrap="none" rtlCol="0">
              <a:spAutoFit/>
            </a:bodyPr>
            <a:lstStyle/>
            <a:p>
              <a:r>
                <a:rPr lang="az-Cyrl-AZ" sz="700"/>
                <a:t>Ж</a:t>
              </a:r>
              <a:endParaRPr lang="de-DE" sz="700"/>
            </a:p>
          </p:txBody>
        </p:sp>
        <p:sp>
          <p:nvSpPr>
            <p:cNvPr id="16787" name="Textfeld 16786">
              <a:extLst>
                <a:ext uri="{FF2B5EF4-FFF2-40B4-BE49-F238E27FC236}">
                  <a16:creationId xmlns:a16="http://schemas.microsoft.com/office/drawing/2014/main" id="{57311450-FD0F-98A9-1AF3-954F00BF86F8}"/>
                </a:ext>
              </a:extLst>
            </p:cNvPr>
            <p:cNvSpPr txBox="1"/>
            <p:nvPr/>
          </p:nvSpPr>
          <p:spPr>
            <a:xfrm>
              <a:off x="6629892" y="5665374"/>
              <a:ext cx="268022" cy="200055"/>
            </a:xfrm>
            <a:prstGeom prst="rect">
              <a:avLst/>
            </a:prstGeom>
            <a:noFill/>
          </p:spPr>
          <p:txBody>
            <a:bodyPr wrap="none" rtlCol="0">
              <a:spAutoFit/>
            </a:bodyPr>
            <a:lstStyle/>
            <a:p>
              <a:r>
                <a:rPr lang="az-Cyrl-AZ" sz="700"/>
                <a:t>Ж</a:t>
              </a:r>
              <a:endParaRPr lang="de-DE" sz="700"/>
            </a:p>
          </p:txBody>
        </p:sp>
        <p:sp>
          <p:nvSpPr>
            <p:cNvPr id="16788" name="Textfeld 16787">
              <a:extLst>
                <a:ext uri="{FF2B5EF4-FFF2-40B4-BE49-F238E27FC236}">
                  <a16:creationId xmlns:a16="http://schemas.microsoft.com/office/drawing/2014/main" id="{7B3BFB8B-CAA3-C866-1CCB-710B0B0CE6C1}"/>
                </a:ext>
              </a:extLst>
            </p:cNvPr>
            <p:cNvSpPr txBox="1"/>
            <p:nvPr/>
          </p:nvSpPr>
          <p:spPr>
            <a:xfrm>
              <a:off x="6840349" y="5720712"/>
              <a:ext cx="268022" cy="200055"/>
            </a:xfrm>
            <a:prstGeom prst="rect">
              <a:avLst/>
            </a:prstGeom>
            <a:noFill/>
          </p:spPr>
          <p:txBody>
            <a:bodyPr wrap="none" rtlCol="0">
              <a:spAutoFit/>
            </a:bodyPr>
            <a:lstStyle/>
            <a:p>
              <a:r>
                <a:rPr lang="az-Cyrl-AZ" sz="700"/>
                <a:t>Ж</a:t>
              </a:r>
              <a:endParaRPr lang="de-DE" sz="700"/>
            </a:p>
          </p:txBody>
        </p:sp>
        <p:sp>
          <p:nvSpPr>
            <p:cNvPr id="16789" name="Textfeld 16788">
              <a:extLst>
                <a:ext uri="{FF2B5EF4-FFF2-40B4-BE49-F238E27FC236}">
                  <a16:creationId xmlns:a16="http://schemas.microsoft.com/office/drawing/2014/main" id="{CD088571-F5DE-5DF7-6CA3-3C90ECE14F41}"/>
                </a:ext>
              </a:extLst>
            </p:cNvPr>
            <p:cNvSpPr txBox="1"/>
            <p:nvPr/>
          </p:nvSpPr>
          <p:spPr>
            <a:xfrm>
              <a:off x="6870466" y="5714125"/>
              <a:ext cx="268022" cy="200055"/>
            </a:xfrm>
            <a:prstGeom prst="rect">
              <a:avLst/>
            </a:prstGeom>
            <a:noFill/>
          </p:spPr>
          <p:txBody>
            <a:bodyPr wrap="none" rtlCol="0">
              <a:spAutoFit/>
            </a:bodyPr>
            <a:lstStyle/>
            <a:p>
              <a:r>
                <a:rPr lang="az-Cyrl-AZ" sz="700"/>
                <a:t>Ж</a:t>
              </a:r>
              <a:endParaRPr lang="de-DE" sz="700"/>
            </a:p>
          </p:txBody>
        </p:sp>
        <p:sp>
          <p:nvSpPr>
            <p:cNvPr id="16790" name="Textfeld 16789">
              <a:extLst>
                <a:ext uri="{FF2B5EF4-FFF2-40B4-BE49-F238E27FC236}">
                  <a16:creationId xmlns:a16="http://schemas.microsoft.com/office/drawing/2014/main" id="{71B52D85-82BF-EC60-9EE4-25066C52FE19}"/>
                </a:ext>
              </a:extLst>
            </p:cNvPr>
            <p:cNvSpPr txBox="1"/>
            <p:nvPr/>
          </p:nvSpPr>
          <p:spPr>
            <a:xfrm>
              <a:off x="7025127" y="5720711"/>
              <a:ext cx="268022" cy="200055"/>
            </a:xfrm>
            <a:prstGeom prst="rect">
              <a:avLst/>
            </a:prstGeom>
            <a:noFill/>
          </p:spPr>
          <p:txBody>
            <a:bodyPr wrap="none" rtlCol="0">
              <a:spAutoFit/>
            </a:bodyPr>
            <a:lstStyle/>
            <a:p>
              <a:r>
                <a:rPr lang="az-Cyrl-AZ" sz="700"/>
                <a:t>Ж</a:t>
              </a:r>
              <a:endParaRPr lang="de-DE" sz="700"/>
            </a:p>
          </p:txBody>
        </p:sp>
        <p:sp>
          <p:nvSpPr>
            <p:cNvPr id="16791" name="Textfeld 16790">
              <a:extLst>
                <a:ext uri="{FF2B5EF4-FFF2-40B4-BE49-F238E27FC236}">
                  <a16:creationId xmlns:a16="http://schemas.microsoft.com/office/drawing/2014/main" id="{D77DBC00-B999-E8E5-F8B5-5FB34975B787}"/>
                </a:ext>
              </a:extLst>
            </p:cNvPr>
            <p:cNvSpPr txBox="1"/>
            <p:nvPr/>
          </p:nvSpPr>
          <p:spPr>
            <a:xfrm>
              <a:off x="7081657" y="5716996"/>
              <a:ext cx="268022" cy="200055"/>
            </a:xfrm>
            <a:prstGeom prst="rect">
              <a:avLst/>
            </a:prstGeom>
            <a:noFill/>
          </p:spPr>
          <p:txBody>
            <a:bodyPr wrap="none" rtlCol="0">
              <a:spAutoFit/>
            </a:bodyPr>
            <a:lstStyle/>
            <a:p>
              <a:r>
                <a:rPr lang="az-Cyrl-AZ" sz="700"/>
                <a:t>Ж</a:t>
              </a:r>
              <a:endParaRPr lang="de-DE" sz="700"/>
            </a:p>
          </p:txBody>
        </p:sp>
        <p:sp>
          <p:nvSpPr>
            <p:cNvPr id="16792" name="Textfeld 16791">
              <a:extLst>
                <a:ext uri="{FF2B5EF4-FFF2-40B4-BE49-F238E27FC236}">
                  <a16:creationId xmlns:a16="http://schemas.microsoft.com/office/drawing/2014/main" id="{3801E94C-3D0B-BD31-DC15-B9643E4F113A}"/>
                </a:ext>
              </a:extLst>
            </p:cNvPr>
            <p:cNvSpPr txBox="1"/>
            <p:nvPr/>
          </p:nvSpPr>
          <p:spPr>
            <a:xfrm>
              <a:off x="7118288" y="5716996"/>
              <a:ext cx="268022" cy="200055"/>
            </a:xfrm>
            <a:prstGeom prst="rect">
              <a:avLst/>
            </a:prstGeom>
            <a:noFill/>
          </p:spPr>
          <p:txBody>
            <a:bodyPr wrap="none" rtlCol="0">
              <a:spAutoFit/>
            </a:bodyPr>
            <a:lstStyle/>
            <a:p>
              <a:r>
                <a:rPr lang="az-Cyrl-AZ" sz="700"/>
                <a:t>Ж</a:t>
              </a:r>
              <a:endParaRPr lang="de-DE" sz="700"/>
            </a:p>
          </p:txBody>
        </p:sp>
        <p:sp>
          <p:nvSpPr>
            <p:cNvPr id="16793" name="Textfeld 16792">
              <a:extLst>
                <a:ext uri="{FF2B5EF4-FFF2-40B4-BE49-F238E27FC236}">
                  <a16:creationId xmlns:a16="http://schemas.microsoft.com/office/drawing/2014/main" id="{61C68219-07A0-A89B-796A-B49E6F186AAB}"/>
                </a:ext>
              </a:extLst>
            </p:cNvPr>
            <p:cNvSpPr txBox="1"/>
            <p:nvPr/>
          </p:nvSpPr>
          <p:spPr>
            <a:xfrm>
              <a:off x="7205841" y="5716996"/>
              <a:ext cx="268022" cy="200055"/>
            </a:xfrm>
            <a:prstGeom prst="rect">
              <a:avLst/>
            </a:prstGeom>
            <a:noFill/>
          </p:spPr>
          <p:txBody>
            <a:bodyPr wrap="none" rtlCol="0">
              <a:spAutoFit/>
            </a:bodyPr>
            <a:lstStyle/>
            <a:p>
              <a:r>
                <a:rPr lang="az-Cyrl-AZ" sz="700"/>
                <a:t>Ж</a:t>
              </a:r>
              <a:endParaRPr lang="de-DE" sz="700"/>
            </a:p>
          </p:txBody>
        </p:sp>
        <p:sp>
          <p:nvSpPr>
            <p:cNvPr id="16794" name="Textfeld 16793">
              <a:extLst>
                <a:ext uri="{FF2B5EF4-FFF2-40B4-BE49-F238E27FC236}">
                  <a16:creationId xmlns:a16="http://schemas.microsoft.com/office/drawing/2014/main" id="{9C5D84A0-2849-98DA-30AB-3B3639D30418}"/>
                </a:ext>
              </a:extLst>
            </p:cNvPr>
            <p:cNvSpPr txBox="1"/>
            <p:nvPr/>
          </p:nvSpPr>
          <p:spPr>
            <a:xfrm>
              <a:off x="7291520" y="5714124"/>
              <a:ext cx="268022" cy="200055"/>
            </a:xfrm>
            <a:prstGeom prst="rect">
              <a:avLst/>
            </a:prstGeom>
            <a:noFill/>
          </p:spPr>
          <p:txBody>
            <a:bodyPr wrap="none" rtlCol="0">
              <a:spAutoFit/>
            </a:bodyPr>
            <a:lstStyle/>
            <a:p>
              <a:r>
                <a:rPr lang="az-Cyrl-AZ" sz="700"/>
                <a:t>Ж</a:t>
              </a:r>
              <a:endParaRPr lang="de-DE" sz="700"/>
            </a:p>
          </p:txBody>
        </p:sp>
        <p:sp>
          <p:nvSpPr>
            <p:cNvPr id="16795" name="Textfeld 16794">
              <a:extLst>
                <a:ext uri="{FF2B5EF4-FFF2-40B4-BE49-F238E27FC236}">
                  <a16:creationId xmlns:a16="http://schemas.microsoft.com/office/drawing/2014/main" id="{96588A4B-8DA3-92A1-D1CD-63A2BECA40E2}"/>
                </a:ext>
              </a:extLst>
            </p:cNvPr>
            <p:cNvSpPr txBox="1"/>
            <p:nvPr/>
          </p:nvSpPr>
          <p:spPr>
            <a:xfrm>
              <a:off x="7379104" y="5714123"/>
              <a:ext cx="268022" cy="200055"/>
            </a:xfrm>
            <a:prstGeom prst="rect">
              <a:avLst/>
            </a:prstGeom>
            <a:noFill/>
          </p:spPr>
          <p:txBody>
            <a:bodyPr wrap="none" rtlCol="0">
              <a:spAutoFit/>
            </a:bodyPr>
            <a:lstStyle/>
            <a:p>
              <a:r>
                <a:rPr lang="az-Cyrl-AZ" sz="700"/>
                <a:t>Ж</a:t>
              </a:r>
              <a:endParaRPr lang="de-DE" sz="700"/>
            </a:p>
          </p:txBody>
        </p:sp>
        <p:sp>
          <p:nvSpPr>
            <p:cNvPr id="16796" name="Textfeld 16795">
              <a:extLst>
                <a:ext uri="{FF2B5EF4-FFF2-40B4-BE49-F238E27FC236}">
                  <a16:creationId xmlns:a16="http://schemas.microsoft.com/office/drawing/2014/main" id="{DF626A25-383B-D9B8-B95A-F1E0FCBABE45}"/>
                </a:ext>
              </a:extLst>
            </p:cNvPr>
            <p:cNvSpPr txBox="1"/>
            <p:nvPr/>
          </p:nvSpPr>
          <p:spPr>
            <a:xfrm>
              <a:off x="7447059" y="5716294"/>
              <a:ext cx="268022" cy="200055"/>
            </a:xfrm>
            <a:prstGeom prst="rect">
              <a:avLst/>
            </a:prstGeom>
            <a:noFill/>
          </p:spPr>
          <p:txBody>
            <a:bodyPr wrap="none" rtlCol="0">
              <a:spAutoFit/>
            </a:bodyPr>
            <a:lstStyle/>
            <a:p>
              <a:r>
                <a:rPr lang="az-Cyrl-AZ" sz="700"/>
                <a:t>Ж</a:t>
              </a:r>
              <a:endParaRPr lang="de-DE" sz="700"/>
            </a:p>
          </p:txBody>
        </p:sp>
        <p:sp>
          <p:nvSpPr>
            <p:cNvPr id="16797" name="Textfeld 16796">
              <a:extLst>
                <a:ext uri="{FF2B5EF4-FFF2-40B4-BE49-F238E27FC236}">
                  <a16:creationId xmlns:a16="http://schemas.microsoft.com/office/drawing/2014/main" id="{A7E50C7E-BBAE-DF00-2983-814122FF8E20}"/>
                </a:ext>
              </a:extLst>
            </p:cNvPr>
            <p:cNvSpPr txBox="1"/>
            <p:nvPr/>
          </p:nvSpPr>
          <p:spPr>
            <a:xfrm>
              <a:off x="7475719" y="5718397"/>
              <a:ext cx="268022" cy="200055"/>
            </a:xfrm>
            <a:prstGeom prst="rect">
              <a:avLst/>
            </a:prstGeom>
            <a:noFill/>
          </p:spPr>
          <p:txBody>
            <a:bodyPr wrap="none" rtlCol="0">
              <a:spAutoFit/>
            </a:bodyPr>
            <a:lstStyle/>
            <a:p>
              <a:r>
                <a:rPr lang="az-Cyrl-AZ" sz="700"/>
                <a:t>Ж</a:t>
              </a:r>
              <a:endParaRPr lang="de-DE" sz="700"/>
            </a:p>
          </p:txBody>
        </p:sp>
        <p:sp>
          <p:nvSpPr>
            <p:cNvPr id="16798" name="Textfeld 16797">
              <a:extLst>
                <a:ext uri="{FF2B5EF4-FFF2-40B4-BE49-F238E27FC236}">
                  <a16:creationId xmlns:a16="http://schemas.microsoft.com/office/drawing/2014/main" id="{BCF9231D-2BC8-23C1-2068-A4EAFFB41E88}"/>
                </a:ext>
              </a:extLst>
            </p:cNvPr>
            <p:cNvSpPr txBox="1"/>
            <p:nvPr/>
          </p:nvSpPr>
          <p:spPr>
            <a:xfrm>
              <a:off x="1364747" y="2240046"/>
              <a:ext cx="1513556" cy="276999"/>
            </a:xfrm>
            <a:prstGeom prst="rect">
              <a:avLst/>
            </a:prstGeom>
            <a:noFill/>
          </p:spPr>
          <p:txBody>
            <a:bodyPr wrap="none" rtlCol="0">
              <a:spAutoFit/>
            </a:bodyPr>
            <a:lstStyle/>
            <a:p>
              <a:r>
                <a:rPr lang="de-DE" sz="1200"/>
                <a:t>Prior BCL2 </a:t>
              </a:r>
              <a:r>
                <a:rPr lang="de-DE" sz="1200" err="1"/>
                <a:t>inhibitor</a:t>
              </a:r>
              <a:endParaRPr lang="de-DE" sz="1200"/>
            </a:p>
          </p:txBody>
        </p:sp>
        <p:sp>
          <p:nvSpPr>
            <p:cNvPr id="16799" name="Textfeld 16798">
              <a:extLst>
                <a:ext uri="{FF2B5EF4-FFF2-40B4-BE49-F238E27FC236}">
                  <a16:creationId xmlns:a16="http://schemas.microsoft.com/office/drawing/2014/main" id="{3E9C4F40-887C-286C-D97F-7435E44AED32}"/>
                </a:ext>
              </a:extLst>
            </p:cNvPr>
            <p:cNvSpPr txBox="1"/>
            <p:nvPr/>
          </p:nvSpPr>
          <p:spPr>
            <a:xfrm>
              <a:off x="1368127" y="2024640"/>
              <a:ext cx="3078087" cy="276999"/>
            </a:xfrm>
            <a:prstGeom prst="rect">
              <a:avLst/>
            </a:prstGeom>
            <a:noFill/>
          </p:spPr>
          <p:txBody>
            <a:bodyPr wrap="none" rtlCol="0">
              <a:spAutoFit/>
            </a:bodyPr>
            <a:lstStyle/>
            <a:p>
              <a:r>
                <a:rPr lang="de-DE" sz="1200"/>
                <a:t>Prior </a:t>
              </a:r>
              <a:r>
                <a:rPr lang="de-DE" sz="1200" err="1"/>
                <a:t>BTKi</a:t>
              </a:r>
              <a:r>
                <a:rPr lang="de-DE" sz="1200"/>
                <a:t> </a:t>
              </a:r>
              <a:r>
                <a:rPr lang="de-DE" sz="1200" err="1"/>
                <a:t>discontinuation</a:t>
              </a:r>
              <a:r>
                <a:rPr lang="de-DE" sz="1200"/>
                <a:t> </a:t>
              </a:r>
              <a:r>
                <a:rPr lang="de-DE" sz="1200" err="1"/>
                <a:t>for</a:t>
              </a:r>
              <a:r>
                <a:rPr lang="de-DE" sz="1200"/>
                <a:t> </a:t>
              </a:r>
              <a:r>
                <a:rPr lang="de-DE" sz="1200" err="1"/>
                <a:t>toxicity</a:t>
              </a:r>
              <a:r>
                <a:rPr lang="de-DE" sz="1200"/>
                <a:t>/</a:t>
              </a:r>
              <a:r>
                <a:rPr lang="de-DE" sz="1200" err="1"/>
                <a:t>other</a:t>
              </a:r>
              <a:endParaRPr lang="de-DE" sz="1200"/>
            </a:p>
          </p:txBody>
        </p:sp>
        <p:sp>
          <p:nvSpPr>
            <p:cNvPr id="16800" name="Textfeld 16799">
              <a:extLst>
                <a:ext uri="{FF2B5EF4-FFF2-40B4-BE49-F238E27FC236}">
                  <a16:creationId xmlns:a16="http://schemas.microsoft.com/office/drawing/2014/main" id="{947E2B4B-157B-DB7D-C3AC-BAAAB84A4432}"/>
                </a:ext>
              </a:extLst>
            </p:cNvPr>
            <p:cNvSpPr txBox="1"/>
            <p:nvPr/>
          </p:nvSpPr>
          <p:spPr>
            <a:xfrm>
              <a:off x="1375466" y="1814996"/>
              <a:ext cx="3015569" cy="276999"/>
            </a:xfrm>
            <a:prstGeom prst="rect">
              <a:avLst/>
            </a:prstGeom>
            <a:noFill/>
          </p:spPr>
          <p:txBody>
            <a:bodyPr wrap="none" rtlCol="0">
              <a:spAutoFit/>
            </a:bodyPr>
            <a:lstStyle/>
            <a:p>
              <a:r>
                <a:rPr lang="de-DE" sz="1200"/>
                <a:t>Prior </a:t>
              </a:r>
              <a:r>
                <a:rPr lang="de-DE" sz="1200" err="1"/>
                <a:t>BTKi</a:t>
              </a:r>
              <a:r>
                <a:rPr lang="de-DE" sz="1200"/>
                <a:t> </a:t>
              </a:r>
              <a:r>
                <a:rPr lang="de-DE" sz="1200" err="1"/>
                <a:t>discontinuation</a:t>
              </a:r>
              <a:r>
                <a:rPr lang="de-DE" sz="1200"/>
                <a:t> </a:t>
              </a:r>
              <a:r>
                <a:rPr lang="de-DE" sz="1200" err="1"/>
                <a:t>for</a:t>
              </a:r>
              <a:r>
                <a:rPr lang="de-DE" sz="1200"/>
                <a:t> </a:t>
              </a:r>
              <a:r>
                <a:rPr lang="de-DE" sz="1200" err="1"/>
                <a:t>progression</a:t>
              </a:r>
              <a:endParaRPr lang="de-DE" sz="1200"/>
            </a:p>
          </p:txBody>
        </p:sp>
        <p:sp>
          <p:nvSpPr>
            <p:cNvPr id="16801" name="Rechteck 16800">
              <a:extLst>
                <a:ext uri="{FF2B5EF4-FFF2-40B4-BE49-F238E27FC236}">
                  <a16:creationId xmlns:a16="http://schemas.microsoft.com/office/drawing/2014/main" id="{973C97D8-D156-FBB4-6443-4D92A86E65D8}"/>
                </a:ext>
              </a:extLst>
            </p:cNvPr>
            <p:cNvSpPr/>
            <p:nvPr/>
          </p:nvSpPr>
          <p:spPr>
            <a:xfrm>
              <a:off x="1256558" y="1893153"/>
              <a:ext cx="130027" cy="117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802" name="Rechteck 16801">
              <a:extLst>
                <a:ext uri="{FF2B5EF4-FFF2-40B4-BE49-F238E27FC236}">
                  <a16:creationId xmlns:a16="http://schemas.microsoft.com/office/drawing/2014/main" id="{18756ABA-B603-7971-2C16-5067EFD38CC5}"/>
                </a:ext>
              </a:extLst>
            </p:cNvPr>
            <p:cNvSpPr/>
            <p:nvPr/>
          </p:nvSpPr>
          <p:spPr>
            <a:xfrm>
              <a:off x="1260100" y="2103366"/>
              <a:ext cx="130027" cy="117458"/>
            </a:xfrm>
            <a:prstGeom prst="rect">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6804" name="Textfeld 16803">
            <a:extLst>
              <a:ext uri="{FF2B5EF4-FFF2-40B4-BE49-F238E27FC236}">
                <a16:creationId xmlns:a16="http://schemas.microsoft.com/office/drawing/2014/main" id="{AAF328A3-4DCD-2F6F-D057-E9B7DBF1FDFF}"/>
              </a:ext>
            </a:extLst>
          </p:cNvPr>
          <p:cNvSpPr txBox="1"/>
          <p:nvPr/>
        </p:nvSpPr>
        <p:spPr>
          <a:xfrm rot="16200000">
            <a:off x="-649766" y="3459383"/>
            <a:ext cx="2521844" cy="523220"/>
          </a:xfrm>
          <a:prstGeom prst="rect">
            <a:avLst/>
          </a:prstGeom>
          <a:noFill/>
        </p:spPr>
        <p:txBody>
          <a:bodyPr wrap="none" rtlCol="0">
            <a:spAutoFit/>
          </a:bodyPr>
          <a:lstStyle/>
          <a:p>
            <a:pPr algn="ctr"/>
            <a:r>
              <a:rPr lang="de-DE" sz="1400"/>
              <a:t>Change in </a:t>
            </a:r>
            <a:r>
              <a:rPr lang="de-DE" sz="1400" err="1"/>
              <a:t>sum</a:t>
            </a:r>
            <a:r>
              <a:rPr lang="de-DE" sz="1400"/>
              <a:t> </a:t>
            </a:r>
            <a:r>
              <a:rPr lang="de-DE" sz="1400" err="1"/>
              <a:t>of</a:t>
            </a:r>
            <a:r>
              <a:rPr lang="de-DE" sz="1400"/>
              <a:t> </a:t>
            </a:r>
            <a:r>
              <a:rPr lang="de-DE" sz="1400" err="1"/>
              <a:t>products</a:t>
            </a:r>
            <a:r>
              <a:rPr lang="de-DE" sz="1400"/>
              <a:t> </a:t>
            </a:r>
            <a:r>
              <a:rPr lang="de-DE" sz="1400" err="1"/>
              <a:t>of</a:t>
            </a:r>
            <a:endParaRPr lang="de-DE" sz="1400"/>
          </a:p>
          <a:p>
            <a:pPr algn="ctr"/>
            <a:r>
              <a:rPr lang="de-DE" sz="1400" err="1"/>
              <a:t>diameters</a:t>
            </a:r>
            <a:r>
              <a:rPr lang="de-DE" sz="1400"/>
              <a:t> </a:t>
            </a:r>
            <a:r>
              <a:rPr lang="de-DE" sz="1400" err="1"/>
              <a:t>from</a:t>
            </a:r>
            <a:r>
              <a:rPr lang="de-DE" sz="1400"/>
              <a:t> </a:t>
            </a:r>
            <a:r>
              <a:rPr lang="de-DE" sz="1400" err="1"/>
              <a:t>baseline</a:t>
            </a:r>
            <a:r>
              <a:rPr lang="de-DE" sz="1400"/>
              <a:t>, %</a:t>
            </a:r>
          </a:p>
        </p:txBody>
      </p:sp>
      <p:cxnSp>
        <p:nvCxnSpPr>
          <p:cNvPr id="5" name="Straight Connector 4">
            <a:extLst>
              <a:ext uri="{FF2B5EF4-FFF2-40B4-BE49-F238E27FC236}">
                <a16:creationId xmlns:a16="http://schemas.microsoft.com/office/drawing/2014/main" id="{8CFF462F-62FB-FB4E-9520-F228C01D8616}"/>
              </a:ext>
            </a:extLst>
          </p:cNvPr>
          <p:cNvCxnSpPr>
            <a:stCxn id="16707" idx="3"/>
          </p:cNvCxnSpPr>
          <p:nvPr/>
        </p:nvCxnSpPr>
        <p:spPr>
          <a:xfrm>
            <a:off x="1277606" y="4722777"/>
            <a:ext cx="6872801" cy="2937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15182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83CE59-52EF-18C5-CA0B-7E0B4A1DCC1B}"/>
              </a:ext>
            </a:extLst>
          </p:cNvPr>
          <p:cNvSpPr>
            <a:spLocks noGrp="1"/>
          </p:cNvSpPr>
          <p:nvPr>
            <p:ph type="title"/>
          </p:nvPr>
        </p:nvSpPr>
        <p:spPr/>
        <p:txBody>
          <a:bodyPr/>
          <a:lstStyle/>
          <a:p>
            <a:r>
              <a:rPr lang="en-US"/>
              <a:t>PFS in prior BTKi patients</a:t>
            </a:r>
          </a:p>
        </p:txBody>
      </p:sp>
      <p:sp>
        <p:nvSpPr>
          <p:cNvPr id="4" name="Footer Placeholder 3">
            <a:extLst>
              <a:ext uri="{FF2B5EF4-FFF2-40B4-BE49-F238E27FC236}">
                <a16:creationId xmlns:a16="http://schemas.microsoft.com/office/drawing/2014/main" id="{41B2CA3E-8D19-BBC5-B616-AB0D40F2C0DF}"/>
              </a:ext>
            </a:extLst>
          </p:cNvPr>
          <p:cNvSpPr>
            <a:spLocks noGrp="1"/>
          </p:cNvSpPr>
          <p:nvPr>
            <p:ph type="ftr" sz="quarter" idx="13"/>
          </p:nvPr>
        </p:nvSpPr>
        <p:spPr>
          <a:xfrm>
            <a:off x="407989" y="6057900"/>
            <a:ext cx="8532812" cy="611188"/>
          </a:xfrm>
        </p:spPr>
        <p:txBody>
          <a:bodyPr/>
          <a:lstStyle/>
          <a:p>
            <a:r>
              <a:rPr lang="en-GB"/>
              <a:t>Data </a:t>
            </a:r>
            <a:r>
              <a:rPr lang="en-GB" err="1"/>
              <a:t>cutoff</a:t>
            </a:r>
            <a:r>
              <a:rPr lang="en-GB"/>
              <a:t>: 29 July 2022. Response status according to independent review committee assessment.</a:t>
            </a:r>
            <a:endParaRPr lang="en-GB" b="1"/>
          </a:p>
          <a:p>
            <a:r>
              <a:rPr lang="en-GB" b="1"/>
              <a:t>BCL2, </a:t>
            </a:r>
            <a:r>
              <a:rPr lang="en-GB"/>
              <a:t>B-cell lymphoma 2; </a:t>
            </a:r>
            <a:r>
              <a:rPr lang="en-GB" b="1"/>
              <a:t>BTKi, </a:t>
            </a:r>
            <a:r>
              <a:rPr lang="en-GB"/>
              <a:t>Bruton's tyrosine kinase inhibitor; </a:t>
            </a:r>
            <a:r>
              <a:rPr lang="en-GB" b="1"/>
              <a:t>CI,</a:t>
            </a:r>
            <a:r>
              <a:rPr lang="en-GB"/>
              <a:t> confidence interval; </a:t>
            </a:r>
            <a:r>
              <a:rPr lang="en-GB" b="1"/>
              <a:t>PFS, </a:t>
            </a:r>
            <a:r>
              <a:rPr lang="en-GB"/>
              <a:t>progression-free survival.</a:t>
            </a:r>
            <a:endParaRPr lang="en-GB" b="1"/>
          </a:p>
          <a:p>
            <a:r>
              <a:rPr lang="en-GB" b="1"/>
              <a:t>Mato et al, Abstract #961 presented at ASH 2022.</a:t>
            </a:r>
          </a:p>
        </p:txBody>
      </p:sp>
      <p:sp>
        <p:nvSpPr>
          <p:cNvPr id="7" name="TextBox 6">
            <a:extLst>
              <a:ext uri="{FF2B5EF4-FFF2-40B4-BE49-F238E27FC236}">
                <a16:creationId xmlns:a16="http://schemas.microsoft.com/office/drawing/2014/main" id="{A481241F-2749-4B49-BDC4-1CF757177BE4}"/>
              </a:ext>
            </a:extLst>
          </p:cNvPr>
          <p:cNvSpPr txBox="1"/>
          <p:nvPr/>
        </p:nvSpPr>
        <p:spPr>
          <a:xfrm>
            <a:off x="416535" y="1344712"/>
            <a:ext cx="5577852" cy="646331"/>
          </a:xfrm>
          <a:prstGeom prst="rect">
            <a:avLst/>
          </a:prstGeom>
          <a:noFill/>
        </p:spPr>
        <p:txBody>
          <a:bodyPr wrap="square" rtlCol="0">
            <a:spAutoFit/>
          </a:bodyPr>
          <a:lstStyle/>
          <a:p>
            <a:pPr algn="ctr"/>
            <a:r>
              <a:rPr lang="en-US" b="1"/>
              <a:t>All prior BTKi patients</a:t>
            </a:r>
            <a:endParaRPr lang="en-US"/>
          </a:p>
          <a:p>
            <a:pPr algn="ctr"/>
            <a:r>
              <a:rPr lang="en-US"/>
              <a:t>Median prior lines=3</a:t>
            </a:r>
          </a:p>
        </p:txBody>
      </p:sp>
      <p:sp>
        <p:nvSpPr>
          <p:cNvPr id="8" name="TextBox 7">
            <a:extLst>
              <a:ext uri="{FF2B5EF4-FFF2-40B4-BE49-F238E27FC236}">
                <a16:creationId xmlns:a16="http://schemas.microsoft.com/office/drawing/2014/main" id="{050CEBBD-9D58-FB64-E231-4EDD9C9A7BCB}"/>
              </a:ext>
            </a:extLst>
          </p:cNvPr>
          <p:cNvSpPr txBox="1"/>
          <p:nvPr/>
        </p:nvSpPr>
        <p:spPr>
          <a:xfrm>
            <a:off x="6225349" y="1344712"/>
            <a:ext cx="5574046" cy="646331"/>
          </a:xfrm>
          <a:prstGeom prst="rect">
            <a:avLst/>
          </a:prstGeom>
          <a:noFill/>
        </p:spPr>
        <p:txBody>
          <a:bodyPr wrap="square" rtlCol="0">
            <a:spAutoFit/>
          </a:bodyPr>
          <a:lstStyle/>
          <a:p>
            <a:pPr algn="ctr"/>
            <a:r>
              <a:rPr lang="en-US" b="1"/>
              <a:t>Prior BTKi and BCL2i patients</a:t>
            </a:r>
            <a:endParaRPr lang="en-US"/>
          </a:p>
          <a:p>
            <a:pPr algn="ctr"/>
            <a:r>
              <a:rPr lang="en-US"/>
              <a:t>Median prior lines=5</a:t>
            </a:r>
          </a:p>
        </p:txBody>
      </p:sp>
      <p:sp>
        <p:nvSpPr>
          <p:cNvPr id="2" name="TextBox 1">
            <a:extLst>
              <a:ext uri="{FF2B5EF4-FFF2-40B4-BE49-F238E27FC236}">
                <a16:creationId xmlns:a16="http://schemas.microsoft.com/office/drawing/2014/main" id="{7879A0DC-953D-A88C-A645-884FC71E9D1F}"/>
              </a:ext>
            </a:extLst>
          </p:cNvPr>
          <p:cNvSpPr txBox="1"/>
          <p:nvPr/>
        </p:nvSpPr>
        <p:spPr>
          <a:xfrm>
            <a:off x="1016000" y="5907419"/>
            <a:ext cx="4876787" cy="307777"/>
          </a:xfrm>
          <a:prstGeom prst="rect">
            <a:avLst/>
          </a:prstGeom>
          <a:solidFill>
            <a:schemeClr val="bg2"/>
          </a:solidFill>
        </p:spPr>
        <p:txBody>
          <a:bodyPr wrap="square" rtlCol="0">
            <a:spAutoFit/>
          </a:bodyPr>
          <a:lstStyle/>
          <a:p>
            <a:pPr marL="227013" indent="-227013">
              <a:buClr>
                <a:schemeClr val="accent2"/>
              </a:buClr>
              <a:buFont typeface="Arial" panose="020B0604020202020204" pitchFamily="34" charset="0"/>
              <a:buChar char="•"/>
            </a:pPr>
            <a:r>
              <a:rPr lang="en-US" sz="1400"/>
              <a:t>Median follow-up: 19.4 months</a:t>
            </a:r>
          </a:p>
        </p:txBody>
      </p:sp>
      <p:sp>
        <p:nvSpPr>
          <p:cNvPr id="9" name="TextBox 8">
            <a:extLst>
              <a:ext uri="{FF2B5EF4-FFF2-40B4-BE49-F238E27FC236}">
                <a16:creationId xmlns:a16="http://schemas.microsoft.com/office/drawing/2014/main" id="{FFD71DAE-C1D4-17AD-0670-FE08CA479CA5}"/>
              </a:ext>
            </a:extLst>
          </p:cNvPr>
          <p:cNvSpPr txBox="1"/>
          <p:nvPr/>
        </p:nvSpPr>
        <p:spPr>
          <a:xfrm>
            <a:off x="6554567" y="5907419"/>
            <a:ext cx="5229445" cy="307777"/>
          </a:xfrm>
          <a:prstGeom prst="rect">
            <a:avLst/>
          </a:prstGeom>
          <a:solidFill>
            <a:schemeClr val="bg2"/>
          </a:solidFill>
        </p:spPr>
        <p:txBody>
          <a:bodyPr wrap="square" rtlCol="0">
            <a:spAutoFit/>
          </a:bodyPr>
          <a:lstStyle/>
          <a:p>
            <a:pPr marL="225425" indent="-225425">
              <a:buClr>
                <a:schemeClr val="accent2"/>
              </a:buClr>
              <a:buFont typeface="Arial" panose="020B0604020202020204" pitchFamily="34" charset="0"/>
              <a:buChar char="•"/>
            </a:pPr>
            <a:r>
              <a:rPr lang="en-US" sz="1400"/>
              <a:t>Median follow-up: 18.2 months</a:t>
            </a:r>
          </a:p>
        </p:txBody>
      </p:sp>
      <p:graphicFrame>
        <p:nvGraphicFramePr>
          <p:cNvPr id="11" name="Diagramm 10">
            <a:extLst>
              <a:ext uri="{FF2B5EF4-FFF2-40B4-BE49-F238E27FC236}">
                <a16:creationId xmlns:a16="http://schemas.microsoft.com/office/drawing/2014/main" id="{A92BE943-D9D1-853E-7B4D-B7ABFB8768F6}"/>
              </a:ext>
            </a:extLst>
          </p:cNvPr>
          <p:cNvGraphicFramePr/>
          <p:nvPr>
            <p:extLst>
              <p:ext uri="{D42A27DB-BD31-4B8C-83A1-F6EECF244321}">
                <p14:modId xmlns:p14="http://schemas.microsoft.com/office/powerpoint/2010/main" val="2189640721"/>
              </p:ext>
            </p:extLst>
          </p:nvPr>
        </p:nvGraphicFramePr>
        <p:xfrm>
          <a:off x="414074" y="1727156"/>
          <a:ext cx="5681926" cy="35920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elle 12">
            <a:extLst>
              <a:ext uri="{FF2B5EF4-FFF2-40B4-BE49-F238E27FC236}">
                <a16:creationId xmlns:a16="http://schemas.microsoft.com/office/drawing/2014/main" id="{45FDDB79-B4DC-29B0-ABDF-3AA35AD60633}"/>
              </a:ext>
            </a:extLst>
          </p:cNvPr>
          <p:cNvGraphicFramePr>
            <a:graphicFrameLocks noGrp="1"/>
          </p:cNvGraphicFramePr>
          <p:nvPr>
            <p:extLst>
              <p:ext uri="{D42A27DB-BD31-4B8C-83A1-F6EECF244321}">
                <p14:modId xmlns:p14="http://schemas.microsoft.com/office/powerpoint/2010/main" val="206987910"/>
              </p:ext>
            </p:extLst>
          </p:nvPr>
        </p:nvGraphicFramePr>
        <p:xfrm>
          <a:off x="1016000" y="5412895"/>
          <a:ext cx="4876787" cy="406746"/>
        </p:xfrm>
        <a:graphic>
          <a:graphicData uri="http://schemas.openxmlformats.org/drawingml/2006/table">
            <a:tbl>
              <a:tblPr firstRow="1" bandRow="1">
                <a:tableStyleId>{5C22544A-7EE6-4342-B048-85BDC9FD1C3A}</a:tableStyleId>
              </a:tblPr>
              <a:tblGrid>
                <a:gridCol w="256673">
                  <a:extLst>
                    <a:ext uri="{9D8B030D-6E8A-4147-A177-3AD203B41FA5}">
                      <a16:colId xmlns:a16="http://schemas.microsoft.com/office/drawing/2014/main" val="4216138728"/>
                    </a:ext>
                  </a:extLst>
                </a:gridCol>
                <a:gridCol w="256673">
                  <a:extLst>
                    <a:ext uri="{9D8B030D-6E8A-4147-A177-3AD203B41FA5}">
                      <a16:colId xmlns:a16="http://schemas.microsoft.com/office/drawing/2014/main" val="917031147"/>
                    </a:ext>
                  </a:extLst>
                </a:gridCol>
                <a:gridCol w="256673">
                  <a:extLst>
                    <a:ext uri="{9D8B030D-6E8A-4147-A177-3AD203B41FA5}">
                      <a16:colId xmlns:a16="http://schemas.microsoft.com/office/drawing/2014/main" val="3868012081"/>
                    </a:ext>
                  </a:extLst>
                </a:gridCol>
                <a:gridCol w="256673">
                  <a:extLst>
                    <a:ext uri="{9D8B030D-6E8A-4147-A177-3AD203B41FA5}">
                      <a16:colId xmlns:a16="http://schemas.microsoft.com/office/drawing/2014/main" val="1482656817"/>
                    </a:ext>
                  </a:extLst>
                </a:gridCol>
                <a:gridCol w="256673">
                  <a:extLst>
                    <a:ext uri="{9D8B030D-6E8A-4147-A177-3AD203B41FA5}">
                      <a16:colId xmlns:a16="http://schemas.microsoft.com/office/drawing/2014/main" val="960663959"/>
                    </a:ext>
                  </a:extLst>
                </a:gridCol>
                <a:gridCol w="256673">
                  <a:extLst>
                    <a:ext uri="{9D8B030D-6E8A-4147-A177-3AD203B41FA5}">
                      <a16:colId xmlns:a16="http://schemas.microsoft.com/office/drawing/2014/main" val="2459893048"/>
                    </a:ext>
                  </a:extLst>
                </a:gridCol>
                <a:gridCol w="256673">
                  <a:extLst>
                    <a:ext uri="{9D8B030D-6E8A-4147-A177-3AD203B41FA5}">
                      <a16:colId xmlns:a16="http://schemas.microsoft.com/office/drawing/2014/main" val="905794737"/>
                    </a:ext>
                  </a:extLst>
                </a:gridCol>
                <a:gridCol w="256673">
                  <a:extLst>
                    <a:ext uri="{9D8B030D-6E8A-4147-A177-3AD203B41FA5}">
                      <a16:colId xmlns:a16="http://schemas.microsoft.com/office/drawing/2014/main" val="1546272243"/>
                    </a:ext>
                  </a:extLst>
                </a:gridCol>
                <a:gridCol w="256673">
                  <a:extLst>
                    <a:ext uri="{9D8B030D-6E8A-4147-A177-3AD203B41FA5}">
                      <a16:colId xmlns:a16="http://schemas.microsoft.com/office/drawing/2014/main" val="1880072997"/>
                    </a:ext>
                  </a:extLst>
                </a:gridCol>
                <a:gridCol w="256673">
                  <a:extLst>
                    <a:ext uri="{9D8B030D-6E8A-4147-A177-3AD203B41FA5}">
                      <a16:colId xmlns:a16="http://schemas.microsoft.com/office/drawing/2014/main" val="67345015"/>
                    </a:ext>
                  </a:extLst>
                </a:gridCol>
                <a:gridCol w="256673">
                  <a:extLst>
                    <a:ext uri="{9D8B030D-6E8A-4147-A177-3AD203B41FA5}">
                      <a16:colId xmlns:a16="http://schemas.microsoft.com/office/drawing/2014/main" val="4280510421"/>
                    </a:ext>
                  </a:extLst>
                </a:gridCol>
                <a:gridCol w="256673">
                  <a:extLst>
                    <a:ext uri="{9D8B030D-6E8A-4147-A177-3AD203B41FA5}">
                      <a16:colId xmlns:a16="http://schemas.microsoft.com/office/drawing/2014/main" val="66188394"/>
                    </a:ext>
                  </a:extLst>
                </a:gridCol>
                <a:gridCol w="256673">
                  <a:extLst>
                    <a:ext uri="{9D8B030D-6E8A-4147-A177-3AD203B41FA5}">
                      <a16:colId xmlns:a16="http://schemas.microsoft.com/office/drawing/2014/main" val="3596896943"/>
                    </a:ext>
                  </a:extLst>
                </a:gridCol>
                <a:gridCol w="256673">
                  <a:extLst>
                    <a:ext uri="{9D8B030D-6E8A-4147-A177-3AD203B41FA5}">
                      <a16:colId xmlns:a16="http://schemas.microsoft.com/office/drawing/2014/main" val="1171050306"/>
                    </a:ext>
                  </a:extLst>
                </a:gridCol>
                <a:gridCol w="256673">
                  <a:extLst>
                    <a:ext uri="{9D8B030D-6E8A-4147-A177-3AD203B41FA5}">
                      <a16:colId xmlns:a16="http://schemas.microsoft.com/office/drawing/2014/main" val="191665247"/>
                    </a:ext>
                  </a:extLst>
                </a:gridCol>
                <a:gridCol w="256673">
                  <a:extLst>
                    <a:ext uri="{9D8B030D-6E8A-4147-A177-3AD203B41FA5}">
                      <a16:colId xmlns:a16="http://schemas.microsoft.com/office/drawing/2014/main" val="1945465521"/>
                    </a:ext>
                  </a:extLst>
                </a:gridCol>
                <a:gridCol w="256673">
                  <a:extLst>
                    <a:ext uri="{9D8B030D-6E8A-4147-A177-3AD203B41FA5}">
                      <a16:colId xmlns:a16="http://schemas.microsoft.com/office/drawing/2014/main" val="1944978963"/>
                    </a:ext>
                  </a:extLst>
                </a:gridCol>
                <a:gridCol w="256673">
                  <a:extLst>
                    <a:ext uri="{9D8B030D-6E8A-4147-A177-3AD203B41FA5}">
                      <a16:colId xmlns:a16="http://schemas.microsoft.com/office/drawing/2014/main" val="1245205831"/>
                    </a:ext>
                  </a:extLst>
                </a:gridCol>
                <a:gridCol w="256673">
                  <a:extLst>
                    <a:ext uri="{9D8B030D-6E8A-4147-A177-3AD203B41FA5}">
                      <a16:colId xmlns:a16="http://schemas.microsoft.com/office/drawing/2014/main" val="452319437"/>
                    </a:ext>
                  </a:extLst>
                </a:gridCol>
              </a:tblGrid>
              <a:tr h="203373">
                <a:tc gridSpan="19">
                  <a:txBody>
                    <a:bodyPr/>
                    <a:lstStyle/>
                    <a:p>
                      <a:r>
                        <a:rPr lang="de-DE" sz="1050"/>
                        <a:t>No. patients at risk</a:t>
                      </a:r>
                    </a:p>
                  </a:txBody>
                  <a:tcPr marL="72000" marR="0" marT="0" marB="0" anchor="ctr">
                    <a:solidFill>
                      <a:srgbClr val="002A5C"/>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45598865"/>
                  </a:ext>
                </a:extLst>
              </a:tr>
              <a:tr h="203373">
                <a:tc>
                  <a:txBody>
                    <a:bodyPr/>
                    <a:lstStyle/>
                    <a:p>
                      <a:pPr algn="ctr"/>
                      <a:r>
                        <a:rPr lang="de-DE" sz="1050"/>
                        <a:t>247</a:t>
                      </a:r>
                    </a:p>
                  </a:txBody>
                  <a:tcPr marL="0" marR="0" marT="0" marB="0" anchor="ctr"/>
                </a:tc>
                <a:tc>
                  <a:txBody>
                    <a:bodyPr/>
                    <a:lstStyle/>
                    <a:p>
                      <a:pPr algn="ctr"/>
                      <a:r>
                        <a:rPr lang="de-DE" sz="1050"/>
                        <a:t>228</a:t>
                      </a:r>
                    </a:p>
                  </a:txBody>
                  <a:tcPr marL="0" marR="0" marT="0" marB="0" anchor="ctr"/>
                </a:tc>
                <a:tc>
                  <a:txBody>
                    <a:bodyPr/>
                    <a:lstStyle/>
                    <a:p>
                      <a:pPr algn="ctr"/>
                      <a:r>
                        <a:rPr lang="de-DE" sz="1050"/>
                        <a:t>215</a:t>
                      </a:r>
                    </a:p>
                  </a:txBody>
                  <a:tcPr marL="0" marR="0" marT="0" marB="0" anchor="ctr"/>
                </a:tc>
                <a:tc>
                  <a:txBody>
                    <a:bodyPr/>
                    <a:lstStyle/>
                    <a:p>
                      <a:pPr algn="ctr"/>
                      <a:r>
                        <a:rPr lang="de-DE" sz="1050"/>
                        <a:t>202</a:t>
                      </a:r>
                    </a:p>
                  </a:txBody>
                  <a:tcPr marL="0" marR="0" marT="0" marB="0" anchor="ctr"/>
                </a:tc>
                <a:tc>
                  <a:txBody>
                    <a:bodyPr/>
                    <a:lstStyle/>
                    <a:p>
                      <a:pPr algn="ctr"/>
                      <a:r>
                        <a:rPr lang="de-DE" sz="1050"/>
                        <a:t>182</a:t>
                      </a:r>
                    </a:p>
                  </a:txBody>
                  <a:tcPr marL="0" marR="0" marT="0" marB="0" anchor="ctr"/>
                </a:tc>
                <a:tc>
                  <a:txBody>
                    <a:bodyPr/>
                    <a:lstStyle/>
                    <a:p>
                      <a:pPr algn="ctr"/>
                      <a:r>
                        <a:rPr lang="de-DE" sz="1050"/>
                        <a:t>162</a:t>
                      </a:r>
                    </a:p>
                  </a:txBody>
                  <a:tcPr marL="0" marR="0" marT="0" marB="0" anchor="ctr"/>
                </a:tc>
                <a:tc>
                  <a:txBody>
                    <a:bodyPr/>
                    <a:lstStyle/>
                    <a:p>
                      <a:pPr algn="ctr"/>
                      <a:r>
                        <a:rPr lang="de-DE" sz="1050"/>
                        <a:t>144</a:t>
                      </a:r>
                    </a:p>
                  </a:txBody>
                  <a:tcPr marL="0" marR="0" marT="0" marB="0" anchor="ctr"/>
                </a:tc>
                <a:tc>
                  <a:txBody>
                    <a:bodyPr/>
                    <a:lstStyle/>
                    <a:p>
                      <a:pPr algn="ctr"/>
                      <a:r>
                        <a:rPr lang="de-DE" sz="1050"/>
                        <a:t>113</a:t>
                      </a:r>
                    </a:p>
                  </a:txBody>
                  <a:tcPr marL="0" marR="0" marT="0" marB="0" anchor="ctr"/>
                </a:tc>
                <a:tc>
                  <a:txBody>
                    <a:bodyPr/>
                    <a:lstStyle/>
                    <a:p>
                      <a:pPr algn="ctr"/>
                      <a:r>
                        <a:rPr lang="de-DE" sz="1050"/>
                        <a:t>103</a:t>
                      </a:r>
                    </a:p>
                  </a:txBody>
                  <a:tcPr marL="0" marR="0" marT="0" marB="0" anchor="ctr"/>
                </a:tc>
                <a:tc>
                  <a:txBody>
                    <a:bodyPr/>
                    <a:lstStyle/>
                    <a:p>
                      <a:pPr algn="ctr"/>
                      <a:r>
                        <a:rPr lang="de-DE" sz="1050"/>
                        <a:t>82</a:t>
                      </a:r>
                    </a:p>
                  </a:txBody>
                  <a:tcPr marL="0" marR="0" marT="0" marB="0" anchor="ctr"/>
                </a:tc>
                <a:tc>
                  <a:txBody>
                    <a:bodyPr/>
                    <a:lstStyle/>
                    <a:p>
                      <a:pPr algn="ctr"/>
                      <a:r>
                        <a:rPr lang="de-DE" sz="1050"/>
                        <a:t>57</a:t>
                      </a:r>
                    </a:p>
                  </a:txBody>
                  <a:tcPr marL="0" marR="0" marT="0" marB="0" anchor="ctr"/>
                </a:tc>
                <a:tc>
                  <a:txBody>
                    <a:bodyPr/>
                    <a:lstStyle/>
                    <a:p>
                      <a:pPr algn="ctr"/>
                      <a:r>
                        <a:rPr lang="de-DE" sz="1050"/>
                        <a:t>46</a:t>
                      </a:r>
                    </a:p>
                  </a:txBody>
                  <a:tcPr marL="0" marR="0" marT="0" marB="0" anchor="ctr"/>
                </a:tc>
                <a:tc>
                  <a:txBody>
                    <a:bodyPr/>
                    <a:lstStyle/>
                    <a:p>
                      <a:pPr algn="ctr"/>
                      <a:r>
                        <a:rPr lang="de-DE" sz="1050"/>
                        <a:t>22</a:t>
                      </a:r>
                    </a:p>
                  </a:txBody>
                  <a:tcPr marL="0" marR="0" marT="0" marB="0" anchor="ctr"/>
                </a:tc>
                <a:tc>
                  <a:txBody>
                    <a:bodyPr/>
                    <a:lstStyle/>
                    <a:p>
                      <a:pPr algn="ctr"/>
                      <a:r>
                        <a:rPr lang="de-DE" sz="1050"/>
                        <a:t>19</a:t>
                      </a:r>
                    </a:p>
                  </a:txBody>
                  <a:tcPr marL="0" marR="0" marT="0" marB="0" anchor="ctr"/>
                </a:tc>
                <a:tc>
                  <a:txBody>
                    <a:bodyPr/>
                    <a:lstStyle/>
                    <a:p>
                      <a:pPr algn="ctr"/>
                      <a:r>
                        <a:rPr lang="de-DE" sz="1050"/>
                        <a:t>5</a:t>
                      </a:r>
                    </a:p>
                  </a:txBody>
                  <a:tcPr marL="0" marR="0" marT="0" marB="0" anchor="ctr"/>
                </a:tc>
                <a:tc>
                  <a:txBody>
                    <a:bodyPr/>
                    <a:lstStyle/>
                    <a:p>
                      <a:pPr algn="ctr"/>
                      <a:r>
                        <a:rPr lang="de-DE" sz="1050"/>
                        <a:t>4</a:t>
                      </a:r>
                    </a:p>
                  </a:txBody>
                  <a:tcPr marL="0" marR="0" marT="0" marB="0" anchor="ctr"/>
                </a:tc>
                <a:tc>
                  <a:txBody>
                    <a:bodyPr/>
                    <a:lstStyle/>
                    <a:p>
                      <a:pPr algn="ctr"/>
                      <a:r>
                        <a:rPr lang="de-DE" sz="1050"/>
                        <a:t>4</a:t>
                      </a:r>
                    </a:p>
                  </a:txBody>
                  <a:tcPr marL="0" marR="0" marT="0" marB="0" anchor="ctr"/>
                </a:tc>
                <a:tc>
                  <a:txBody>
                    <a:bodyPr/>
                    <a:lstStyle/>
                    <a:p>
                      <a:pPr algn="ctr"/>
                      <a:r>
                        <a:rPr lang="de-DE" sz="1050"/>
                        <a:t>1</a:t>
                      </a:r>
                    </a:p>
                  </a:txBody>
                  <a:tcPr marL="0" marR="0" marT="0" marB="0" anchor="ctr"/>
                </a:tc>
                <a:tc>
                  <a:txBody>
                    <a:bodyPr/>
                    <a:lstStyle/>
                    <a:p>
                      <a:pPr algn="ctr"/>
                      <a:r>
                        <a:rPr lang="de-DE" sz="1050"/>
                        <a:t>0</a:t>
                      </a:r>
                    </a:p>
                  </a:txBody>
                  <a:tcPr marL="0" marR="0" marT="0" marB="0" anchor="ctr"/>
                </a:tc>
                <a:extLst>
                  <a:ext uri="{0D108BD9-81ED-4DB2-BD59-A6C34878D82A}">
                    <a16:rowId xmlns:a16="http://schemas.microsoft.com/office/drawing/2014/main" val="2987814825"/>
                  </a:ext>
                </a:extLst>
              </a:tr>
            </a:tbl>
          </a:graphicData>
        </a:graphic>
      </p:graphicFrame>
      <p:graphicFrame>
        <p:nvGraphicFramePr>
          <p:cNvPr id="14" name="Tabelle 12">
            <a:extLst>
              <a:ext uri="{FF2B5EF4-FFF2-40B4-BE49-F238E27FC236}">
                <a16:creationId xmlns:a16="http://schemas.microsoft.com/office/drawing/2014/main" id="{F41F8CBA-3ED3-03AC-B291-B9AA8AB90D2B}"/>
              </a:ext>
            </a:extLst>
          </p:cNvPr>
          <p:cNvGraphicFramePr>
            <a:graphicFrameLocks noGrp="1"/>
          </p:cNvGraphicFramePr>
          <p:nvPr>
            <p:extLst>
              <p:ext uri="{D42A27DB-BD31-4B8C-83A1-F6EECF244321}">
                <p14:modId xmlns:p14="http://schemas.microsoft.com/office/powerpoint/2010/main" val="3530952181"/>
              </p:ext>
            </p:extLst>
          </p:nvPr>
        </p:nvGraphicFramePr>
        <p:xfrm>
          <a:off x="6554567" y="5412895"/>
          <a:ext cx="5224677" cy="416783"/>
        </p:xfrm>
        <a:graphic>
          <a:graphicData uri="http://schemas.openxmlformats.org/drawingml/2006/table">
            <a:tbl>
              <a:tblPr firstRow="1" bandRow="1">
                <a:tableStyleId>{5C22544A-7EE6-4342-B048-85BDC9FD1C3A}</a:tableStyleId>
              </a:tblPr>
              <a:tblGrid>
                <a:gridCol w="274983">
                  <a:extLst>
                    <a:ext uri="{9D8B030D-6E8A-4147-A177-3AD203B41FA5}">
                      <a16:colId xmlns:a16="http://schemas.microsoft.com/office/drawing/2014/main" val="4216138728"/>
                    </a:ext>
                  </a:extLst>
                </a:gridCol>
                <a:gridCol w="274983">
                  <a:extLst>
                    <a:ext uri="{9D8B030D-6E8A-4147-A177-3AD203B41FA5}">
                      <a16:colId xmlns:a16="http://schemas.microsoft.com/office/drawing/2014/main" val="917031147"/>
                    </a:ext>
                  </a:extLst>
                </a:gridCol>
                <a:gridCol w="274983">
                  <a:extLst>
                    <a:ext uri="{9D8B030D-6E8A-4147-A177-3AD203B41FA5}">
                      <a16:colId xmlns:a16="http://schemas.microsoft.com/office/drawing/2014/main" val="3868012081"/>
                    </a:ext>
                  </a:extLst>
                </a:gridCol>
                <a:gridCol w="274983">
                  <a:extLst>
                    <a:ext uri="{9D8B030D-6E8A-4147-A177-3AD203B41FA5}">
                      <a16:colId xmlns:a16="http://schemas.microsoft.com/office/drawing/2014/main" val="1482656817"/>
                    </a:ext>
                  </a:extLst>
                </a:gridCol>
                <a:gridCol w="274983">
                  <a:extLst>
                    <a:ext uri="{9D8B030D-6E8A-4147-A177-3AD203B41FA5}">
                      <a16:colId xmlns:a16="http://schemas.microsoft.com/office/drawing/2014/main" val="960663959"/>
                    </a:ext>
                  </a:extLst>
                </a:gridCol>
                <a:gridCol w="274983">
                  <a:extLst>
                    <a:ext uri="{9D8B030D-6E8A-4147-A177-3AD203B41FA5}">
                      <a16:colId xmlns:a16="http://schemas.microsoft.com/office/drawing/2014/main" val="2459893048"/>
                    </a:ext>
                  </a:extLst>
                </a:gridCol>
                <a:gridCol w="274983">
                  <a:extLst>
                    <a:ext uri="{9D8B030D-6E8A-4147-A177-3AD203B41FA5}">
                      <a16:colId xmlns:a16="http://schemas.microsoft.com/office/drawing/2014/main" val="905794737"/>
                    </a:ext>
                  </a:extLst>
                </a:gridCol>
                <a:gridCol w="274983">
                  <a:extLst>
                    <a:ext uri="{9D8B030D-6E8A-4147-A177-3AD203B41FA5}">
                      <a16:colId xmlns:a16="http://schemas.microsoft.com/office/drawing/2014/main" val="1546272243"/>
                    </a:ext>
                  </a:extLst>
                </a:gridCol>
                <a:gridCol w="274983">
                  <a:extLst>
                    <a:ext uri="{9D8B030D-6E8A-4147-A177-3AD203B41FA5}">
                      <a16:colId xmlns:a16="http://schemas.microsoft.com/office/drawing/2014/main" val="1880072997"/>
                    </a:ext>
                  </a:extLst>
                </a:gridCol>
                <a:gridCol w="274983">
                  <a:extLst>
                    <a:ext uri="{9D8B030D-6E8A-4147-A177-3AD203B41FA5}">
                      <a16:colId xmlns:a16="http://schemas.microsoft.com/office/drawing/2014/main" val="67345015"/>
                    </a:ext>
                  </a:extLst>
                </a:gridCol>
                <a:gridCol w="274983">
                  <a:extLst>
                    <a:ext uri="{9D8B030D-6E8A-4147-A177-3AD203B41FA5}">
                      <a16:colId xmlns:a16="http://schemas.microsoft.com/office/drawing/2014/main" val="4280510421"/>
                    </a:ext>
                  </a:extLst>
                </a:gridCol>
                <a:gridCol w="274983">
                  <a:extLst>
                    <a:ext uri="{9D8B030D-6E8A-4147-A177-3AD203B41FA5}">
                      <a16:colId xmlns:a16="http://schemas.microsoft.com/office/drawing/2014/main" val="66188394"/>
                    </a:ext>
                  </a:extLst>
                </a:gridCol>
                <a:gridCol w="274983">
                  <a:extLst>
                    <a:ext uri="{9D8B030D-6E8A-4147-A177-3AD203B41FA5}">
                      <a16:colId xmlns:a16="http://schemas.microsoft.com/office/drawing/2014/main" val="3596896943"/>
                    </a:ext>
                  </a:extLst>
                </a:gridCol>
                <a:gridCol w="274983">
                  <a:extLst>
                    <a:ext uri="{9D8B030D-6E8A-4147-A177-3AD203B41FA5}">
                      <a16:colId xmlns:a16="http://schemas.microsoft.com/office/drawing/2014/main" val="1171050306"/>
                    </a:ext>
                  </a:extLst>
                </a:gridCol>
                <a:gridCol w="274983">
                  <a:extLst>
                    <a:ext uri="{9D8B030D-6E8A-4147-A177-3AD203B41FA5}">
                      <a16:colId xmlns:a16="http://schemas.microsoft.com/office/drawing/2014/main" val="191665247"/>
                    </a:ext>
                  </a:extLst>
                </a:gridCol>
                <a:gridCol w="274983">
                  <a:extLst>
                    <a:ext uri="{9D8B030D-6E8A-4147-A177-3AD203B41FA5}">
                      <a16:colId xmlns:a16="http://schemas.microsoft.com/office/drawing/2014/main" val="1945465521"/>
                    </a:ext>
                  </a:extLst>
                </a:gridCol>
                <a:gridCol w="274983">
                  <a:extLst>
                    <a:ext uri="{9D8B030D-6E8A-4147-A177-3AD203B41FA5}">
                      <a16:colId xmlns:a16="http://schemas.microsoft.com/office/drawing/2014/main" val="1944978963"/>
                    </a:ext>
                  </a:extLst>
                </a:gridCol>
                <a:gridCol w="274983">
                  <a:extLst>
                    <a:ext uri="{9D8B030D-6E8A-4147-A177-3AD203B41FA5}">
                      <a16:colId xmlns:a16="http://schemas.microsoft.com/office/drawing/2014/main" val="1245205831"/>
                    </a:ext>
                  </a:extLst>
                </a:gridCol>
                <a:gridCol w="274983">
                  <a:extLst>
                    <a:ext uri="{9D8B030D-6E8A-4147-A177-3AD203B41FA5}">
                      <a16:colId xmlns:a16="http://schemas.microsoft.com/office/drawing/2014/main" val="452319437"/>
                    </a:ext>
                  </a:extLst>
                </a:gridCol>
              </a:tblGrid>
              <a:tr h="203146">
                <a:tc gridSpan="19">
                  <a:txBody>
                    <a:bodyPr/>
                    <a:lstStyle/>
                    <a:p>
                      <a:r>
                        <a:rPr lang="de-DE" sz="1100"/>
                        <a:t>No. patients at risk</a:t>
                      </a:r>
                    </a:p>
                  </a:txBody>
                  <a:tcPr marL="91540" marR="91540" marT="0" marB="0"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45598865"/>
                  </a:ext>
                </a:extLst>
              </a:tr>
              <a:tr h="213637">
                <a:tc>
                  <a:txBody>
                    <a:bodyPr/>
                    <a:lstStyle/>
                    <a:p>
                      <a:pPr algn="ctr"/>
                      <a:r>
                        <a:rPr lang="de-DE" sz="1100"/>
                        <a:t>100</a:t>
                      </a:r>
                    </a:p>
                  </a:txBody>
                  <a:tcPr marL="0" marR="0" marT="0" marB="0" anchor="ctr"/>
                </a:tc>
                <a:tc>
                  <a:txBody>
                    <a:bodyPr/>
                    <a:lstStyle/>
                    <a:p>
                      <a:pPr algn="ctr"/>
                      <a:r>
                        <a:rPr lang="de-DE" sz="1100"/>
                        <a:t>89</a:t>
                      </a:r>
                    </a:p>
                  </a:txBody>
                  <a:tcPr marL="0" marR="0" marT="0" marB="0" anchor="ctr"/>
                </a:tc>
                <a:tc>
                  <a:txBody>
                    <a:bodyPr/>
                    <a:lstStyle/>
                    <a:p>
                      <a:pPr algn="ctr"/>
                      <a:r>
                        <a:rPr lang="de-DE" sz="1100"/>
                        <a:t>84</a:t>
                      </a:r>
                    </a:p>
                  </a:txBody>
                  <a:tcPr marL="0" marR="0" marT="0" marB="0" anchor="ctr"/>
                </a:tc>
                <a:tc>
                  <a:txBody>
                    <a:bodyPr/>
                    <a:lstStyle/>
                    <a:p>
                      <a:pPr algn="ctr"/>
                      <a:r>
                        <a:rPr lang="de-DE" sz="1100"/>
                        <a:t>79</a:t>
                      </a:r>
                    </a:p>
                  </a:txBody>
                  <a:tcPr marL="0" marR="0" marT="0" marB="0" anchor="ctr"/>
                </a:tc>
                <a:tc>
                  <a:txBody>
                    <a:bodyPr/>
                    <a:lstStyle/>
                    <a:p>
                      <a:pPr algn="ctr"/>
                      <a:r>
                        <a:rPr lang="de-DE" sz="1100"/>
                        <a:t>70</a:t>
                      </a:r>
                    </a:p>
                  </a:txBody>
                  <a:tcPr marL="0" marR="0" marT="0" marB="0" anchor="ctr"/>
                </a:tc>
                <a:tc>
                  <a:txBody>
                    <a:bodyPr/>
                    <a:lstStyle/>
                    <a:p>
                      <a:pPr algn="ctr"/>
                      <a:r>
                        <a:rPr lang="de-DE" sz="1100"/>
                        <a:t>60</a:t>
                      </a:r>
                    </a:p>
                  </a:txBody>
                  <a:tcPr marL="0" marR="0" marT="0" marB="0" anchor="ctr"/>
                </a:tc>
                <a:tc>
                  <a:txBody>
                    <a:bodyPr/>
                    <a:lstStyle/>
                    <a:p>
                      <a:pPr algn="ctr"/>
                      <a:r>
                        <a:rPr lang="de-DE" sz="1100"/>
                        <a:t>50</a:t>
                      </a:r>
                    </a:p>
                  </a:txBody>
                  <a:tcPr marL="0" marR="0" marT="0" marB="0" anchor="ctr"/>
                </a:tc>
                <a:tc>
                  <a:txBody>
                    <a:bodyPr/>
                    <a:lstStyle/>
                    <a:p>
                      <a:pPr algn="ctr"/>
                      <a:r>
                        <a:rPr lang="de-DE" sz="1100"/>
                        <a:t>38</a:t>
                      </a:r>
                    </a:p>
                  </a:txBody>
                  <a:tcPr marL="0" marR="0" marT="0" marB="0" anchor="ctr"/>
                </a:tc>
                <a:tc>
                  <a:txBody>
                    <a:bodyPr/>
                    <a:lstStyle/>
                    <a:p>
                      <a:pPr algn="ctr"/>
                      <a:r>
                        <a:rPr lang="de-DE" sz="1100"/>
                        <a:t>33</a:t>
                      </a:r>
                    </a:p>
                  </a:txBody>
                  <a:tcPr marL="0" marR="0" marT="0" marB="0" anchor="ctr"/>
                </a:tc>
                <a:tc>
                  <a:txBody>
                    <a:bodyPr/>
                    <a:lstStyle/>
                    <a:p>
                      <a:pPr algn="ctr"/>
                      <a:r>
                        <a:rPr lang="de-DE" sz="1100"/>
                        <a:t>21</a:t>
                      </a:r>
                    </a:p>
                  </a:txBody>
                  <a:tcPr marL="0" marR="0" marT="0" marB="0" anchor="ctr"/>
                </a:tc>
                <a:tc>
                  <a:txBody>
                    <a:bodyPr/>
                    <a:lstStyle/>
                    <a:p>
                      <a:pPr algn="ctr"/>
                      <a:r>
                        <a:rPr lang="de-DE" sz="1100"/>
                        <a:t>12</a:t>
                      </a:r>
                    </a:p>
                  </a:txBody>
                  <a:tcPr marL="0" marR="0" marT="0" marB="0" anchor="ctr"/>
                </a:tc>
                <a:tc>
                  <a:txBody>
                    <a:bodyPr/>
                    <a:lstStyle/>
                    <a:p>
                      <a:pPr algn="ctr"/>
                      <a:r>
                        <a:rPr lang="de-DE" sz="1100"/>
                        <a:t>8</a:t>
                      </a:r>
                    </a:p>
                  </a:txBody>
                  <a:tcPr marL="0" marR="0" marT="0" marB="0" anchor="ctr"/>
                </a:tc>
                <a:tc>
                  <a:txBody>
                    <a:bodyPr/>
                    <a:lstStyle/>
                    <a:p>
                      <a:pPr algn="ctr"/>
                      <a:r>
                        <a:rPr lang="de-DE" sz="1100"/>
                        <a:t>3</a:t>
                      </a:r>
                    </a:p>
                  </a:txBody>
                  <a:tcPr marL="0" marR="0" marT="0" marB="0" anchor="ctr"/>
                </a:tc>
                <a:tc>
                  <a:txBody>
                    <a:bodyPr/>
                    <a:lstStyle/>
                    <a:p>
                      <a:pPr algn="ctr"/>
                      <a:r>
                        <a:rPr lang="de-DE" sz="1100"/>
                        <a:t>3</a:t>
                      </a:r>
                    </a:p>
                  </a:txBody>
                  <a:tcPr marL="0" marR="0" marT="0" marB="0" anchor="ctr"/>
                </a:tc>
                <a:tc>
                  <a:txBody>
                    <a:bodyPr/>
                    <a:lstStyle/>
                    <a:p>
                      <a:pPr algn="ctr"/>
                      <a:r>
                        <a:rPr lang="de-DE" sz="1100"/>
                        <a:t>0</a:t>
                      </a:r>
                    </a:p>
                  </a:txBody>
                  <a:tcPr marL="0" marR="0" marT="0" marB="0" anchor="ctr"/>
                </a:tc>
                <a:tc>
                  <a:txBody>
                    <a:bodyPr/>
                    <a:lstStyle/>
                    <a:p>
                      <a:pPr algn="ctr"/>
                      <a:endParaRPr lang="de-DE" sz="1100"/>
                    </a:p>
                  </a:txBody>
                  <a:tcPr marL="0" marR="0" marT="0" marB="0" anchor="ctr"/>
                </a:tc>
                <a:tc>
                  <a:txBody>
                    <a:bodyPr/>
                    <a:lstStyle/>
                    <a:p>
                      <a:pPr algn="ctr"/>
                      <a:endParaRPr lang="de-DE" sz="1100"/>
                    </a:p>
                  </a:txBody>
                  <a:tcPr marL="0" marR="0" marT="0" marB="0" anchor="ctr"/>
                </a:tc>
                <a:tc>
                  <a:txBody>
                    <a:bodyPr/>
                    <a:lstStyle/>
                    <a:p>
                      <a:pPr algn="ctr"/>
                      <a:endParaRPr lang="de-DE" sz="1100"/>
                    </a:p>
                  </a:txBody>
                  <a:tcPr marL="0" marR="0" marT="0" marB="0" anchor="ctr"/>
                </a:tc>
                <a:tc>
                  <a:txBody>
                    <a:bodyPr/>
                    <a:lstStyle/>
                    <a:p>
                      <a:pPr algn="ctr"/>
                      <a:endParaRPr lang="de-DE" sz="1100"/>
                    </a:p>
                  </a:txBody>
                  <a:tcPr marL="0" marR="0" marT="0" marB="0" anchor="ctr"/>
                </a:tc>
                <a:extLst>
                  <a:ext uri="{0D108BD9-81ED-4DB2-BD59-A6C34878D82A}">
                    <a16:rowId xmlns:a16="http://schemas.microsoft.com/office/drawing/2014/main" val="2987814825"/>
                  </a:ext>
                </a:extLst>
              </a:tr>
            </a:tbl>
          </a:graphicData>
        </a:graphic>
      </p:graphicFrame>
      <p:pic>
        <p:nvPicPr>
          <p:cNvPr id="16" name="Grafik 15">
            <a:extLst>
              <a:ext uri="{FF2B5EF4-FFF2-40B4-BE49-F238E27FC236}">
                <a16:creationId xmlns:a16="http://schemas.microsoft.com/office/drawing/2014/main" id="{E004AAA8-E495-499E-CBBD-182A42C2E79C}"/>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0547" r="1768" b="34863"/>
          <a:stretch/>
        </p:blipFill>
        <p:spPr>
          <a:xfrm>
            <a:off x="1016000" y="1992313"/>
            <a:ext cx="4954272" cy="2376487"/>
          </a:xfrm>
          <a:prstGeom prst="rect">
            <a:avLst/>
          </a:prstGeom>
        </p:spPr>
      </p:pic>
      <p:cxnSp>
        <p:nvCxnSpPr>
          <p:cNvPr id="18" name="Gerader Verbinder 17">
            <a:extLst>
              <a:ext uri="{FF2B5EF4-FFF2-40B4-BE49-F238E27FC236}">
                <a16:creationId xmlns:a16="http://schemas.microsoft.com/office/drawing/2014/main" id="{2BAB8EAF-5BB3-6CA5-8218-B505BAF14355}"/>
              </a:ext>
            </a:extLst>
          </p:cNvPr>
          <p:cNvCxnSpPr>
            <a:cxnSpLocks/>
          </p:cNvCxnSpPr>
          <p:nvPr/>
        </p:nvCxnSpPr>
        <p:spPr>
          <a:xfrm flipV="1">
            <a:off x="1924365" y="2500148"/>
            <a:ext cx="0" cy="2336800"/>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20" name="Gerader Verbinder 19">
            <a:extLst>
              <a:ext uri="{FF2B5EF4-FFF2-40B4-BE49-F238E27FC236}">
                <a16:creationId xmlns:a16="http://schemas.microsoft.com/office/drawing/2014/main" id="{F5981F0B-D2F4-9DF9-6728-F7F2452C21F4}"/>
              </a:ext>
            </a:extLst>
          </p:cNvPr>
          <p:cNvCxnSpPr>
            <a:cxnSpLocks/>
          </p:cNvCxnSpPr>
          <p:nvPr/>
        </p:nvCxnSpPr>
        <p:spPr>
          <a:xfrm flipV="1">
            <a:off x="2686365" y="2995448"/>
            <a:ext cx="0" cy="1841500"/>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15" name="Gerader Verbinder 14">
            <a:extLst>
              <a:ext uri="{FF2B5EF4-FFF2-40B4-BE49-F238E27FC236}">
                <a16:creationId xmlns:a16="http://schemas.microsoft.com/office/drawing/2014/main" id="{51BE09D1-EE69-4D69-D644-6A4F01FC7DE8}"/>
              </a:ext>
            </a:extLst>
          </p:cNvPr>
          <p:cNvCxnSpPr>
            <a:cxnSpLocks/>
          </p:cNvCxnSpPr>
          <p:nvPr/>
        </p:nvCxnSpPr>
        <p:spPr>
          <a:xfrm flipV="1">
            <a:off x="3450746" y="3336761"/>
            <a:ext cx="0" cy="1500187"/>
          </a:xfrm>
          <a:prstGeom prst="line">
            <a:avLst/>
          </a:prstGeom>
          <a:ln w="19050">
            <a:prstDash val="dash"/>
          </a:ln>
        </p:spPr>
        <p:style>
          <a:lnRef idx="1">
            <a:schemeClr val="dk1"/>
          </a:lnRef>
          <a:fillRef idx="0">
            <a:schemeClr val="dk1"/>
          </a:fillRef>
          <a:effectRef idx="0">
            <a:schemeClr val="dk1"/>
          </a:effectRef>
          <a:fontRef idx="minor">
            <a:schemeClr val="tx1"/>
          </a:fontRef>
        </p:style>
      </p:cxnSp>
      <p:graphicFrame>
        <p:nvGraphicFramePr>
          <p:cNvPr id="19" name="Tabelle 20">
            <a:extLst>
              <a:ext uri="{FF2B5EF4-FFF2-40B4-BE49-F238E27FC236}">
                <a16:creationId xmlns:a16="http://schemas.microsoft.com/office/drawing/2014/main" id="{0E4A14E5-DAD4-7AB7-4332-2642401DCA34}"/>
              </a:ext>
            </a:extLst>
          </p:cNvPr>
          <p:cNvGraphicFramePr>
            <a:graphicFrameLocks noGrp="1"/>
          </p:cNvGraphicFramePr>
          <p:nvPr>
            <p:extLst>
              <p:ext uri="{D42A27DB-BD31-4B8C-83A1-F6EECF244321}">
                <p14:modId xmlns:p14="http://schemas.microsoft.com/office/powerpoint/2010/main" val="3252593961"/>
              </p:ext>
            </p:extLst>
          </p:nvPr>
        </p:nvGraphicFramePr>
        <p:xfrm>
          <a:off x="3228787" y="1992632"/>
          <a:ext cx="2664000" cy="621652"/>
        </p:xfrm>
        <a:graphic>
          <a:graphicData uri="http://schemas.openxmlformats.org/drawingml/2006/table">
            <a:tbl>
              <a:tblPr firstRow="1" bandRow="1">
                <a:tableStyleId>{5C22544A-7EE6-4342-B048-85BDC9FD1C3A}</a:tableStyleId>
              </a:tblPr>
              <a:tblGrid>
                <a:gridCol w="861204">
                  <a:extLst>
                    <a:ext uri="{9D8B030D-6E8A-4147-A177-3AD203B41FA5}">
                      <a16:colId xmlns:a16="http://schemas.microsoft.com/office/drawing/2014/main" val="1762509040"/>
                    </a:ext>
                  </a:extLst>
                </a:gridCol>
                <a:gridCol w="794796">
                  <a:extLst>
                    <a:ext uri="{9D8B030D-6E8A-4147-A177-3AD203B41FA5}">
                      <a16:colId xmlns:a16="http://schemas.microsoft.com/office/drawing/2014/main" val="4172616720"/>
                    </a:ext>
                  </a:extLst>
                </a:gridCol>
                <a:gridCol w="1008000">
                  <a:extLst>
                    <a:ext uri="{9D8B030D-6E8A-4147-A177-3AD203B41FA5}">
                      <a16:colId xmlns:a16="http://schemas.microsoft.com/office/drawing/2014/main" val="3954859385"/>
                    </a:ext>
                  </a:extLst>
                </a:gridCol>
              </a:tblGrid>
              <a:tr h="234457">
                <a:tc>
                  <a:txBody>
                    <a:bodyPr/>
                    <a:lstStyle/>
                    <a:p>
                      <a:pPr algn="ctr"/>
                      <a:r>
                        <a:rPr lang="de-DE" sz="1050"/>
                        <a:t>Median, months</a:t>
                      </a:r>
                    </a:p>
                  </a:txBody>
                  <a:tcPr marL="70797" marR="70797" marT="35398" marB="35398" anchor="ctr"/>
                </a:tc>
                <a:tc>
                  <a:txBody>
                    <a:bodyPr/>
                    <a:lstStyle/>
                    <a:p>
                      <a:pPr algn="ctr"/>
                      <a:r>
                        <a:rPr lang="de-DE" sz="1050"/>
                        <a:t>95% CI</a:t>
                      </a:r>
                    </a:p>
                  </a:txBody>
                  <a:tcPr marL="70797" marR="70797" marT="35398" marB="35398" anchor="ctr"/>
                </a:tc>
                <a:tc>
                  <a:txBody>
                    <a:bodyPr/>
                    <a:lstStyle/>
                    <a:p>
                      <a:pPr algn="ctr"/>
                      <a:r>
                        <a:rPr lang="de-DE" sz="1050"/>
                        <a:t>Censored, n (%)</a:t>
                      </a:r>
                    </a:p>
                  </a:txBody>
                  <a:tcPr marL="70797" marR="70797" marT="35398" marB="35398" anchor="ctr"/>
                </a:tc>
                <a:extLst>
                  <a:ext uri="{0D108BD9-81ED-4DB2-BD59-A6C34878D82A}">
                    <a16:rowId xmlns:a16="http://schemas.microsoft.com/office/drawing/2014/main" val="1759761135"/>
                  </a:ext>
                </a:extLst>
              </a:tr>
              <a:tr h="167497">
                <a:tc>
                  <a:txBody>
                    <a:bodyPr/>
                    <a:lstStyle/>
                    <a:p>
                      <a:pPr algn="ctr"/>
                      <a:r>
                        <a:rPr lang="de-DE" sz="1050"/>
                        <a:t>19.6</a:t>
                      </a:r>
                    </a:p>
                  </a:txBody>
                  <a:tcPr marL="70797" marR="70797" marT="35398" marB="35398" anchor="ctr"/>
                </a:tc>
                <a:tc>
                  <a:txBody>
                    <a:bodyPr/>
                    <a:lstStyle/>
                    <a:p>
                      <a:pPr algn="ctr"/>
                      <a:r>
                        <a:rPr lang="de-DE" sz="1050"/>
                        <a:t>16.9-22.1</a:t>
                      </a:r>
                    </a:p>
                  </a:txBody>
                  <a:tcPr marL="70797" marR="70797" marT="35398" marB="35398" anchor="ctr"/>
                </a:tc>
                <a:tc>
                  <a:txBody>
                    <a:bodyPr/>
                    <a:lstStyle/>
                    <a:p>
                      <a:pPr algn="ctr"/>
                      <a:r>
                        <a:rPr lang="de-DE" sz="1050"/>
                        <a:t>126 (51)</a:t>
                      </a:r>
                    </a:p>
                  </a:txBody>
                  <a:tcPr marL="70797" marR="70797" marT="35398" marB="35398" anchor="ctr"/>
                </a:tc>
                <a:extLst>
                  <a:ext uri="{0D108BD9-81ED-4DB2-BD59-A6C34878D82A}">
                    <a16:rowId xmlns:a16="http://schemas.microsoft.com/office/drawing/2014/main" val="1455203274"/>
                  </a:ext>
                </a:extLst>
              </a:tr>
            </a:tbl>
          </a:graphicData>
        </a:graphic>
      </p:graphicFrame>
      <p:sp>
        <p:nvSpPr>
          <p:cNvPr id="21" name="Textfeld 20">
            <a:extLst>
              <a:ext uri="{FF2B5EF4-FFF2-40B4-BE49-F238E27FC236}">
                <a16:creationId xmlns:a16="http://schemas.microsoft.com/office/drawing/2014/main" id="{517F0242-D299-4A8A-1B80-7716E66EAF98}"/>
              </a:ext>
            </a:extLst>
          </p:cNvPr>
          <p:cNvSpPr txBox="1"/>
          <p:nvPr/>
        </p:nvSpPr>
        <p:spPr>
          <a:xfrm>
            <a:off x="1842554" y="2233709"/>
            <a:ext cx="811163" cy="261610"/>
          </a:xfrm>
          <a:prstGeom prst="rect">
            <a:avLst/>
          </a:prstGeom>
          <a:noFill/>
        </p:spPr>
        <p:txBody>
          <a:bodyPr wrap="square" rtlCol="0">
            <a:spAutoFit/>
          </a:bodyPr>
          <a:lstStyle/>
          <a:p>
            <a:r>
              <a:rPr lang="de-DE" sz="1050"/>
              <a:t>87.4%</a:t>
            </a:r>
          </a:p>
        </p:txBody>
      </p:sp>
      <p:sp>
        <p:nvSpPr>
          <p:cNvPr id="22" name="Textfeld 21">
            <a:extLst>
              <a:ext uri="{FF2B5EF4-FFF2-40B4-BE49-F238E27FC236}">
                <a16:creationId xmlns:a16="http://schemas.microsoft.com/office/drawing/2014/main" id="{EFF415A7-80AF-CCD6-7B86-9D979858D976}"/>
              </a:ext>
            </a:extLst>
          </p:cNvPr>
          <p:cNvSpPr txBox="1"/>
          <p:nvPr/>
        </p:nvSpPr>
        <p:spPr>
          <a:xfrm>
            <a:off x="2616514" y="2733426"/>
            <a:ext cx="811163" cy="261610"/>
          </a:xfrm>
          <a:prstGeom prst="rect">
            <a:avLst/>
          </a:prstGeom>
          <a:noFill/>
        </p:spPr>
        <p:txBody>
          <a:bodyPr wrap="square" rtlCol="0">
            <a:spAutoFit/>
          </a:bodyPr>
          <a:lstStyle/>
          <a:p>
            <a:r>
              <a:rPr lang="de-DE" sz="1050"/>
              <a:t>68.9%</a:t>
            </a:r>
          </a:p>
        </p:txBody>
      </p:sp>
      <p:sp>
        <p:nvSpPr>
          <p:cNvPr id="23" name="Textfeld 22">
            <a:extLst>
              <a:ext uri="{FF2B5EF4-FFF2-40B4-BE49-F238E27FC236}">
                <a16:creationId xmlns:a16="http://schemas.microsoft.com/office/drawing/2014/main" id="{551F1BD2-C379-9C23-53FC-0F9D91029761}"/>
              </a:ext>
            </a:extLst>
          </p:cNvPr>
          <p:cNvSpPr txBox="1"/>
          <p:nvPr/>
        </p:nvSpPr>
        <p:spPr>
          <a:xfrm>
            <a:off x="3386930" y="3075151"/>
            <a:ext cx="811163" cy="261610"/>
          </a:xfrm>
          <a:prstGeom prst="rect">
            <a:avLst/>
          </a:prstGeom>
          <a:noFill/>
        </p:spPr>
        <p:txBody>
          <a:bodyPr wrap="square" rtlCol="0">
            <a:spAutoFit/>
          </a:bodyPr>
          <a:lstStyle/>
          <a:p>
            <a:r>
              <a:rPr lang="de-DE" sz="1050"/>
              <a:t>56.2%</a:t>
            </a:r>
          </a:p>
        </p:txBody>
      </p:sp>
      <p:graphicFrame>
        <p:nvGraphicFramePr>
          <p:cNvPr id="24" name="Diagramm 23">
            <a:extLst>
              <a:ext uri="{FF2B5EF4-FFF2-40B4-BE49-F238E27FC236}">
                <a16:creationId xmlns:a16="http://schemas.microsoft.com/office/drawing/2014/main" id="{531C1419-E014-4006-C413-55175ECF4C4D}"/>
              </a:ext>
            </a:extLst>
          </p:cNvPr>
          <p:cNvGraphicFramePr/>
          <p:nvPr>
            <p:extLst>
              <p:ext uri="{D42A27DB-BD31-4B8C-83A1-F6EECF244321}">
                <p14:modId xmlns:p14="http://schemas.microsoft.com/office/powerpoint/2010/main" val="4106996173"/>
              </p:ext>
            </p:extLst>
          </p:nvPr>
        </p:nvGraphicFramePr>
        <p:xfrm>
          <a:off x="5965596" y="1727531"/>
          <a:ext cx="5833799" cy="3592082"/>
        </p:xfrm>
        <a:graphic>
          <a:graphicData uri="http://schemas.openxmlformats.org/drawingml/2006/chart">
            <c:chart xmlns:c="http://schemas.openxmlformats.org/drawingml/2006/chart" xmlns:r="http://schemas.openxmlformats.org/officeDocument/2006/relationships" r:id="rId6"/>
          </a:graphicData>
        </a:graphic>
      </p:graphicFrame>
      <p:pic>
        <p:nvPicPr>
          <p:cNvPr id="26" name="Grafik 25">
            <a:extLst>
              <a:ext uri="{FF2B5EF4-FFF2-40B4-BE49-F238E27FC236}">
                <a16:creationId xmlns:a16="http://schemas.microsoft.com/office/drawing/2014/main" id="{68DFE3E2-2452-652D-21CD-17108BA83393}"/>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10261" t="2834" r="26078" b="44764"/>
          <a:stretch/>
        </p:blipFill>
        <p:spPr>
          <a:xfrm>
            <a:off x="6647258" y="2084325"/>
            <a:ext cx="3959782" cy="2449575"/>
          </a:xfrm>
          <a:prstGeom prst="rect">
            <a:avLst/>
          </a:prstGeom>
        </p:spPr>
      </p:pic>
      <p:sp>
        <p:nvSpPr>
          <p:cNvPr id="27" name="Textfeld 26">
            <a:extLst>
              <a:ext uri="{FF2B5EF4-FFF2-40B4-BE49-F238E27FC236}">
                <a16:creationId xmlns:a16="http://schemas.microsoft.com/office/drawing/2014/main" id="{1FC3C1DD-40ED-9DAF-F618-F68068472EF3}"/>
              </a:ext>
            </a:extLst>
          </p:cNvPr>
          <p:cNvSpPr txBox="1"/>
          <p:nvPr/>
        </p:nvSpPr>
        <p:spPr>
          <a:xfrm>
            <a:off x="7411949" y="2302495"/>
            <a:ext cx="811163" cy="261610"/>
          </a:xfrm>
          <a:prstGeom prst="rect">
            <a:avLst/>
          </a:prstGeom>
          <a:noFill/>
        </p:spPr>
        <p:txBody>
          <a:bodyPr wrap="square" rtlCol="0">
            <a:spAutoFit/>
          </a:bodyPr>
          <a:lstStyle/>
          <a:p>
            <a:r>
              <a:rPr lang="de-DE" sz="1050"/>
              <a:t>83.4%</a:t>
            </a:r>
          </a:p>
        </p:txBody>
      </p:sp>
      <p:sp>
        <p:nvSpPr>
          <p:cNvPr id="28" name="Textfeld 27">
            <a:extLst>
              <a:ext uri="{FF2B5EF4-FFF2-40B4-BE49-F238E27FC236}">
                <a16:creationId xmlns:a16="http://schemas.microsoft.com/office/drawing/2014/main" id="{98A4A94B-65D0-996F-8A8D-1A2669C42E69}"/>
              </a:ext>
            </a:extLst>
          </p:cNvPr>
          <p:cNvSpPr txBox="1"/>
          <p:nvPr/>
        </p:nvSpPr>
        <p:spPr>
          <a:xfrm>
            <a:off x="8206970" y="2885826"/>
            <a:ext cx="811163" cy="261610"/>
          </a:xfrm>
          <a:prstGeom prst="rect">
            <a:avLst/>
          </a:prstGeom>
          <a:noFill/>
        </p:spPr>
        <p:txBody>
          <a:bodyPr wrap="square" rtlCol="0">
            <a:spAutoFit/>
          </a:bodyPr>
          <a:lstStyle/>
          <a:p>
            <a:r>
              <a:rPr lang="de-DE" sz="1050"/>
              <a:t>60.9%</a:t>
            </a:r>
          </a:p>
        </p:txBody>
      </p:sp>
      <p:sp>
        <p:nvSpPr>
          <p:cNvPr id="29" name="Textfeld 28">
            <a:extLst>
              <a:ext uri="{FF2B5EF4-FFF2-40B4-BE49-F238E27FC236}">
                <a16:creationId xmlns:a16="http://schemas.microsoft.com/office/drawing/2014/main" id="{975CA39B-2232-8BF6-6BE4-C6545B4C2714}"/>
              </a:ext>
            </a:extLst>
          </p:cNvPr>
          <p:cNvSpPr txBox="1"/>
          <p:nvPr/>
        </p:nvSpPr>
        <p:spPr>
          <a:xfrm>
            <a:off x="9093420" y="3402811"/>
            <a:ext cx="811163" cy="261610"/>
          </a:xfrm>
          <a:prstGeom prst="rect">
            <a:avLst/>
          </a:prstGeom>
          <a:noFill/>
        </p:spPr>
        <p:txBody>
          <a:bodyPr wrap="square" rtlCol="0">
            <a:spAutoFit/>
          </a:bodyPr>
          <a:lstStyle/>
          <a:p>
            <a:r>
              <a:rPr lang="de-DE" sz="1050"/>
              <a:t>42.2%</a:t>
            </a:r>
          </a:p>
        </p:txBody>
      </p:sp>
      <p:graphicFrame>
        <p:nvGraphicFramePr>
          <p:cNvPr id="30" name="Tabelle 20">
            <a:extLst>
              <a:ext uri="{FF2B5EF4-FFF2-40B4-BE49-F238E27FC236}">
                <a16:creationId xmlns:a16="http://schemas.microsoft.com/office/drawing/2014/main" id="{63D9FDF0-99E1-B5C9-06DC-311B01E120AA}"/>
              </a:ext>
            </a:extLst>
          </p:cNvPr>
          <p:cNvGraphicFramePr>
            <a:graphicFrameLocks noGrp="1"/>
          </p:cNvGraphicFramePr>
          <p:nvPr>
            <p:extLst>
              <p:ext uri="{D42A27DB-BD31-4B8C-83A1-F6EECF244321}">
                <p14:modId xmlns:p14="http://schemas.microsoft.com/office/powerpoint/2010/main" val="1068083456"/>
              </p:ext>
            </p:extLst>
          </p:nvPr>
        </p:nvGraphicFramePr>
        <p:xfrm>
          <a:off x="9115244" y="1992632"/>
          <a:ext cx="2664000" cy="621652"/>
        </p:xfrm>
        <a:graphic>
          <a:graphicData uri="http://schemas.openxmlformats.org/drawingml/2006/table">
            <a:tbl>
              <a:tblPr firstRow="1" bandRow="1">
                <a:tableStyleId>{5C22544A-7EE6-4342-B048-85BDC9FD1C3A}</a:tableStyleId>
              </a:tblPr>
              <a:tblGrid>
                <a:gridCol w="846238">
                  <a:extLst>
                    <a:ext uri="{9D8B030D-6E8A-4147-A177-3AD203B41FA5}">
                      <a16:colId xmlns:a16="http://schemas.microsoft.com/office/drawing/2014/main" val="1762509040"/>
                    </a:ext>
                  </a:extLst>
                </a:gridCol>
                <a:gridCol w="809762">
                  <a:extLst>
                    <a:ext uri="{9D8B030D-6E8A-4147-A177-3AD203B41FA5}">
                      <a16:colId xmlns:a16="http://schemas.microsoft.com/office/drawing/2014/main" val="4172616720"/>
                    </a:ext>
                  </a:extLst>
                </a:gridCol>
                <a:gridCol w="1008000">
                  <a:extLst>
                    <a:ext uri="{9D8B030D-6E8A-4147-A177-3AD203B41FA5}">
                      <a16:colId xmlns:a16="http://schemas.microsoft.com/office/drawing/2014/main" val="3954859385"/>
                    </a:ext>
                  </a:extLst>
                </a:gridCol>
              </a:tblGrid>
              <a:tr h="234457">
                <a:tc>
                  <a:txBody>
                    <a:bodyPr/>
                    <a:lstStyle/>
                    <a:p>
                      <a:pPr algn="ctr"/>
                      <a:r>
                        <a:rPr lang="de-DE" sz="1050"/>
                        <a:t>Median, months</a:t>
                      </a:r>
                    </a:p>
                  </a:txBody>
                  <a:tcPr marL="70797" marR="70797" marT="35398" marB="35398" anchor="ctr"/>
                </a:tc>
                <a:tc>
                  <a:txBody>
                    <a:bodyPr/>
                    <a:lstStyle/>
                    <a:p>
                      <a:pPr algn="ctr"/>
                      <a:r>
                        <a:rPr lang="de-DE" sz="1050"/>
                        <a:t>95% CI</a:t>
                      </a:r>
                    </a:p>
                  </a:txBody>
                  <a:tcPr marL="70797" marR="70797" marT="35398" marB="35398" anchor="ctr"/>
                </a:tc>
                <a:tc>
                  <a:txBody>
                    <a:bodyPr/>
                    <a:lstStyle/>
                    <a:p>
                      <a:pPr algn="ctr"/>
                      <a:r>
                        <a:rPr lang="de-DE" sz="1050"/>
                        <a:t>Censored, n (%)</a:t>
                      </a:r>
                    </a:p>
                  </a:txBody>
                  <a:tcPr marL="70797" marR="70797" marT="35398" marB="35398" anchor="ctr"/>
                </a:tc>
                <a:extLst>
                  <a:ext uri="{0D108BD9-81ED-4DB2-BD59-A6C34878D82A}">
                    <a16:rowId xmlns:a16="http://schemas.microsoft.com/office/drawing/2014/main" val="1759761135"/>
                  </a:ext>
                </a:extLst>
              </a:tr>
              <a:tr h="167497">
                <a:tc>
                  <a:txBody>
                    <a:bodyPr/>
                    <a:lstStyle/>
                    <a:p>
                      <a:pPr algn="ctr"/>
                      <a:r>
                        <a:rPr lang="de-DE" sz="1050"/>
                        <a:t>16.8</a:t>
                      </a:r>
                    </a:p>
                  </a:txBody>
                  <a:tcPr marL="70797" marR="70797" marT="35398" marB="35398" anchor="ctr"/>
                </a:tc>
                <a:tc>
                  <a:txBody>
                    <a:bodyPr/>
                    <a:lstStyle/>
                    <a:p>
                      <a:pPr algn="ctr"/>
                      <a:r>
                        <a:rPr lang="de-DE" sz="1050"/>
                        <a:t>13.2-18.7</a:t>
                      </a:r>
                    </a:p>
                  </a:txBody>
                  <a:tcPr marL="70797" marR="70797" marT="35398" marB="35398" anchor="ctr"/>
                </a:tc>
                <a:tc>
                  <a:txBody>
                    <a:bodyPr/>
                    <a:lstStyle/>
                    <a:p>
                      <a:pPr algn="ctr"/>
                      <a:r>
                        <a:rPr lang="de-DE" sz="1050"/>
                        <a:t>44 (44)</a:t>
                      </a:r>
                    </a:p>
                  </a:txBody>
                  <a:tcPr marL="70797" marR="70797" marT="35398" marB="35398" anchor="ctr"/>
                </a:tc>
                <a:extLst>
                  <a:ext uri="{0D108BD9-81ED-4DB2-BD59-A6C34878D82A}">
                    <a16:rowId xmlns:a16="http://schemas.microsoft.com/office/drawing/2014/main" val="1455203274"/>
                  </a:ext>
                </a:extLst>
              </a:tr>
            </a:tbl>
          </a:graphicData>
        </a:graphic>
      </p:graphicFrame>
      <p:cxnSp>
        <p:nvCxnSpPr>
          <p:cNvPr id="35" name="Gerader Verbinder 34">
            <a:extLst>
              <a:ext uri="{FF2B5EF4-FFF2-40B4-BE49-F238E27FC236}">
                <a16:creationId xmlns:a16="http://schemas.microsoft.com/office/drawing/2014/main" id="{87CED39F-5536-B410-61A7-03E4E2DDB433}"/>
              </a:ext>
            </a:extLst>
          </p:cNvPr>
          <p:cNvCxnSpPr>
            <a:cxnSpLocks/>
          </p:cNvCxnSpPr>
          <p:nvPr/>
        </p:nvCxnSpPr>
        <p:spPr>
          <a:xfrm flipV="1">
            <a:off x="7547989" y="2564105"/>
            <a:ext cx="0" cy="2253793"/>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36" name="Gerader Verbinder 35">
            <a:extLst>
              <a:ext uri="{FF2B5EF4-FFF2-40B4-BE49-F238E27FC236}">
                <a16:creationId xmlns:a16="http://schemas.microsoft.com/office/drawing/2014/main" id="{100FF090-5CD1-386D-0D95-334F373EF518}"/>
              </a:ext>
            </a:extLst>
          </p:cNvPr>
          <p:cNvCxnSpPr>
            <a:cxnSpLocks/>
          </p:cNvCxnSpPr>
          <p:nvPr/>
        </p:nvCxnSpPr>
        <p:spPr>
          <a:xfrm flipV="1">
            <a:off x="8360789" y="3194050"/>
            <a:ext cx="0" cy="1623848"/>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37" name="Gerader Verbinder 36">
            <a:extLst>
              <a:ext uri="{FF2B5EF4-FFF2-40B4-BE49-F238E27FC236}">
                <a16:creationId xmlns:a16="http://schemas.microsoft.com/office/drawing/2014/main" id="{1234F5A7-ADEA-4196-1939-32E12451E2FA}"/>
              </a:ext>
            </a:extLst>
          </p:cNvPr>
          <p:cNvCxnSpPr>
            <a:cxnSpLocks/>
          </p:cNvCxnSpPr>
          <p:nvPr/>
        </p:nvCxnSpPr>
        <p:spPr>
          <a:xfrm flipV="1">
            <a:off x="9182320" y="3664421"/>
            <a:ext cx="0" cy="1153477"/>
          </a:xfrm>
          <a:prstGeom prst="line">
            <a:avLst/>
          </a:prstGeom>
          <a:ln w="19050">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850846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DD03BD-C0AC-D803-0F95-3C331017D874}"/>
              </a:ext>
            </a:extLst>
          </p:cNvPr>
          <p:cNvSpPr>
            <a:spLocks noGrp="1"/>
          </p:cNvSpPr>
          <p:nvPr>
            <p:ph type="title"/>
          </p:nvPr>
        </p:nvSpPr>
        <p:spPr/>
        <p:txBody>
          <a:bodyPr/>
          <a:lstStyle/>
          <a:p>
            <a:r>
              <a:rPr lang="en-US"/>
              <a:t>ORR in CLL/SLL subgroups</a:t>
            </a:r>
          </a:p>
        </p:txBody>
      </p:sp>
      <p:sp>
        <p:nvSpPr>
          <p:cNvPr id="4" name="Footer Placeholder 3">
            <a:extLst>
              <a:ext uri="{FF2B5EF4-FFF2-40B4-BE49-F238E27FC236}">
                <a16:creationId xmlns:a16="http://schemas.microsoft.com/office/drawing/2014/main" id="{8D6A98FC-3C83-2C24-71C2-EFB125FECB13}"/>
              </a:ext>
            </a:extLst>
          </p:cNvPr>
          <p:cNvSpPr>
            <a:spLocks noGrp="1"/>
          </p:cNvSpPr>
          <p:nvPr>
            <p:ph type="ftr" sz="quarter" idx="13"/>
          </p:nvPr>
        </p:nvSpPr>
        <p:spPr>
          <a:xfrm>
            <a:off x="407989" y="6057900"/>
            <a:ext cx="8532812" cy="611188"/>
          </a:xfrm>
        </p:spPr>
        <p:txBody>
          <a:bodyPr/>
          <a:lstStyle/>
          <a:p>
            <a:r>
              <a:rPr lang="en-GB"/>
              <a:t>Data </a:t>
            </a:r>
            <a:r>
              <a:rPr lang="en-GB" err="1"/>
              <a:t>cutoff</a:t>
            </a:r>
            <a:r>
              <a:rPr lang="en-GB"/>
              <a:t>: 29 July 2022. </a:t>
            </a:r>
            <a:r>
              <a:rPr lang="en-GB" baseline="30000" err="1"/>
              <a:t>a</a:t>
            </a:r>
            <a:r>
              <a:rPr lang="en-GB" err="1"/>
              <a:t>Prior</a:t>
            </a:r>
            <a:r>
              <a:rPr lang="en-GB"/>
              <a:t> therapy labels indicate that  patients received at least the prior therapy, rows are not mutually exclusive. </a:t>
            </a:r>
            <a:r>
              <a:rPr lang="en-GB" baseline="30000" err="1"/>
              <a:t>b</a:t>
            </a:r>
            <a:r>
              <a:rPr lang="en-GB" err="1"/>
              <a:t>Patients</a:t>
            </a:r>
            <a:r>
              <a:rPr lang="en-GB"/>
              <a:t> with available mutation data who progressed on any prior BTKi. </a:t>
            </a:r>
            <a:r>
              <a:rPr lang="en-GB" baseline="30000" err="1"/>
              <a:t>c</a:t>
            </a:r>
            <a:r>
              <a:rPr lang="en-GB" err="1"/>
              <a:t>Response</a:t>
            </a:r>
            <a:r>
              <a:rPr lang="en-GB"/>
              <a:t> includes partial response with lymphocytosis. Response status according to independent review committee assessment.</a:t>
            </a:r>
            <a:endParaRPr lang="en-GB" b="1"/>
          </a:p>
          <a:p>
            <a:r>
              <a:rPr lang="en-GB" b="1"/>
              <a:t>BCL2, </a:t>
            </a:r>
            <a:r>
              <a:rPr lang="en-GB"/>
              <a:t>B-cell lymphoma 2; </a:t>
            </a:r>
            <a:r>
              <a:rPr lang="en-GB" b="1"/>
              <a:t>BTKi, </a:t>
            </a:r>
            <a:r>
              <a:rPr lang="en-GB"/>
              <a:t>Bruton's tyrosine kinase inhibitor; </a:t>
            </a:r>
            <a:r>
              <a:rPr lang="en-GB" b="1"/>
              <a:t>CI,</a:t>
            </a:r>
            <a:r>
              <a:rPr lang="en-GB"/>
              <a:t> confidence interval; </a:t>
            </a:r>
            <a:r>
              <a:rPr lang="en-GB" b="1"/>
              <a:t>CIT, </a:t>
            </a:r>
            <a:r>
              <a:rPr lang="en-GB"/>
              <a:t>chemoimmunotherapy; </a:t>
            </a:r>
            <a:r>
              <a:rPr lang="en-GB" b="1"/>
              <a:t>CLL, </a:t>
            </a:r>
            <a:r>
              <a:rPr lang="en-GB"/>
              <a:t>chronic lymphocytic </a:t>
            </a:r>
            <a:r>
              <a:rPr lang="en-GB" err="1"/>
              <a:t>leukemia</a:t>
            </a:r>
            <a:r>
              <a:rPr lang="en-GB"/>
              <a:t>; </a:t>
            </a:r>
            <a:r>
              <a:rPr lang="en-GB" b="1"/>
              <a:t>del, </a:t>
            </a:r>
            <a:r>
              <a:rPr lang="en-GB"/>
              <a:t>deletion; </a:t>
            </a:r>
            <a:r>
              <a:rPr lang="en-GB" b="1"/>
              <a:t>ECOG PS, </a:t>
            </a:r>
            <a:r>
              <a:rPr lang="en-GB"/>
              <a:t>Eastern Cooperative Oncology Group performance score</a:t>
            </a:r>
            <a:r>
              <a:rPr lang="en-GB" b="1"/>
              <a:t>; IGHV, </a:t>
            </a:r>
            <a:r>
              <a:rPr lang="en-GB"/>
              <a:t>immunoglobulin heavy chain gene; </a:t>
            </a:r>
            <a:r>
              <a:rPr lang="en-GB" b="1"/>
              <a:t>ORR, </a:t>
            </a:r>
            <a:r>
              <a:rPr lang="en-GB"/>
              <a:t>overall response rate; </a:t>
            </a:r>
            <a:r>
              <a:rPr lang="en-GB" b="1"/>
              <a:t>SLL, </a:t>
            </a:r>
            <a:r>
              <a:rPr lang="en-GB"/>
              <a:t>small lymphocytic lymphoma.</a:t>
            </a:r>
            <a:endParaRPr lang="en-GB" b="1"/>
          </a:p>
          <a:p>
            <a:r>
              <a:rPr lang="en-GB" b="1"/>
              <a:t>Mato et al, Abstract #961 presented at ASH 2022.</a:t>
            </a:r>
          </a:p>
        </p:txBody>
      </p:sp>
      <p:graphicFrame>
        <p:nvGraphicFramePr>
          <p:cNvPr id="6" name="Tabelle 6">
            <a:extLst>
              <a:ext uri="{FF2B5EF4-FFF2-40B4-BE49-F238E27FC236}">
                <a16:creationId xmlns:a16="http://schemas.microsoft.com/office/drawing/2014/main" id="{52EC9EF8-9B6B-2997-A4C7-9205DD094A4B}"/>
              </a:ext>
            </a:extLst>
          </p:cNvPr>
          <p:cNvGraphicFramePr>
            <a:graphicFrameLocks noGrp="1"/>
          </p:cNvGraphicFramePr>
          <p:nvPr>
            <p:extLst>
              <p:ext uri="{D42A27DB-BD31-4B8C-83A1-F6EECF244321}">
                <p14:modId xmlns:p14="http://schemas.microsoft.com/office/powerpoint/2010/main" val="1043545685"/>
              </p:ext>
            </p:extLst>
          </p:nvPr>
        </p:nvGraphicFramePr>
        <p:xfrm>
          <a:off x="402435" y="1665288"/>
          <a:ext cx="5576975" cy="4170360"/>
        </p:xfrm>
        <a:graphic>
          <a:graphicData uri="http://schemas.openxmlformats.org/drawingml/2006/table">
            <a:tbl>
              <a:tblPr firstRow="1" bandRow="1">
                <a:tableStyleId>{5C22544A-7EE6-4342-B048-85BDC9FD1C3A}</a:tableStyleId>
              </a:tblPr>
              <a:tblGrid>
                <a:gridCol w="2424352">
                  <a:extLst>
                    <a:ext uri="{9D8B030D-6E8A-4147-A177-3AD203B41FA5}">
                      <a16:colId xmlns:a16="http://schemas.microsoft.com/office/drawing/2014/main" val="2541378730"/>
                    </a:ext>
                  </a:extLst>
                </a:gridCol>
                <a:gridCol w="673994">
                  <a:extLst>
                    <a:ext uri="{9D8B030D-6E8A-4147-A177-3AD203B41FA5}">
                      <a16:colId xmlns:a16="http://schemas.microsoft.com/office/drawing/2014/main" val="732607374"/>
                    </a:ext>
                  </a:extLst>
                </a:gridCol>
                <a:gridCol w="1320729">
                  <a:extLst>
                    <a:ext uri="{9D8B030D-6E8A-4147-A177-3AD203B41FA5}">
                      <a16:colId xmlns:a16="http://schemas.microsoft.com/office/drawing/2014/main" val="422378195"/>
                    </a:ext>
                  </a:extLst>
                </a:gridCol>
                <a:gridCol w="1157900">
                  <a:extLst>
                    <a:ext uri="{9D8B030D-6E8A-4147-A177-3AD203B41FA5}">
                      <a16:colId xmlns:a16="http://schemas.microsoft.com/office/drawing/2014/main" val="4127689341"/>
                    </a:ext>
                  </a:extLst>
                </a:gridCol>
              </a:tblGrid>
              <a:tr h="139012">
                <a:tc gridSpan="3">
                  <a:txBody>
                    <a:bodyPr/>
                    <a:lstStyle/>
                    <a:p>
                      <a:pPr algn="ctr"/>
                      <a:r>
                        <a:rPr lang="de-DE" sz="900"/>
                        <a:t>Responders/patients</a:t>
                      </a:r>
                    </a:p>
                  </a:txBody>
                  <a:tcPr marT="0" marB="0" anchor="ctr"/>
                </a:tc>
                <a:tc hMerge="1">
                  <a:txBody>
                    <a:bodyPr/>
                    <a:lstStyle/>
                    <a:p>
                      <a:endParaRPr lang="de-DE"/>
                    </a:p>
                  </a:txBody>
                  <a:tcPr/>
                </a:tc>
                <a:tc hMerge="1">
                  <a:txBody>
                    <a:bodyPr/>
                    <a:lstStyle/>
                    <a:p>
                      <a:endParaRPr lang="de-DE"/>
                    </a:p>
                  </a:txBody>
                  <a:tcPr/>
                </a:tc>
                <a:tc>
                  <a:txBody>
                    <a:bodyPr/>
                    <a:lstStyle/>
                    <a:p>
                      <a:pPr algn="ctr"/>
                      <a:r>
                        <a:rPr lang="de-DE" sz="900"/>
                        <a:t>ORR</a:t>
                      </a:r>
                      <a:r>
                        <a:rPr lang="de-DE" sz="900" baseline="30000"/>
                        <a:t>c</a:t>
                      </a:r>
                      <a:r>
                        <a:rPr lang="de-DE" sz="900" baseline="0"/>
                        <a:t>, % (95% CI)</a:t>
                      </a:r>
                      <a:endParaRPr lang="de-DE" sz="900"/>
                    </a:p>
                  </a:txBody>
                  <a:tcPr marT="0" marB="0" anchor="ctr"/>
                </a:tc>
                <a:extLst>
                  <a:ext uri="{0D108BD9-81ED-4DB2-BD59-A6C34878D82A}">
                    <a16:rowId xmlns:a16="http://schemas.microsoft.com/office/drawing/2014/main" val="2168534469"/>
                  </a:ext>
                </a:extLst>
              </a:tr>
              <a:tr h="139012">
                <a:tc>
                  <a:txBody>
                    <a:bodyPr/>
                    <a:lstStyle/>
                    <a:p>
                      <a:r>
                        <a:rPr lang="de-DE" sz="900" b="1">
                          <a:solidFill>
                            <a:schemeClr val="tx1"/>
                          </a:solidFill>
                        </a:rPr>
                        <a:t>All Patients</a:t>
                      </a:r>
                    </a:p>
                  </a:txBody>
                  <a:tcPr marT="0" marB="0" anchor="ctr"/>
                </a:tc>
                <a:tc>
                  <a:txBody>
                    <a:bodyPr/>
                    <a:lstStyle/>
                    <a:p>
                      <a:pPr algn="ctr"/>
                      <a:r>
                        <a:rPr lang="de-DE" sz="900">
                          <a:solidFill>
                            <a:schemeClr val="tx1"/>
                          </a:solidFill>
                        </a:rPr>
                        <a:t>203/247</a:t>
                      </a:r>
                    </a:p>
                  </a:txBody>
                  <a:tcPr marT="0" marB="0" anchor="ctr"/>
                </a:tc>
                <a:tc>
                  <a:txBody>
                    <a:bodyPr/>
                    <a:lstStyle/>
                    <a:p>
                      <a:pPr algn="ctr"/>
                      <a:endParaRPr lang="de-DE" sz="900">
                        <a:solidFill>
                          <a:schemeClr val="tx1"/>
                        </a:solidFill>
                      </a:endParaRPr>
                    </a:p>
                  </a:txBody>
                  <a:tcPr marT="0" marB="0" anchor="ctr"/>
                </a:tc>
                <a:tc>
                  <a:txBody>
                    <a:bodyPr/>
                    <a:lstStyle/>
                    <a:p>
                      <a:pPr algn="ctr"/>
                      <a:r>
                        <a:rPr lang="de-DE" sz="900">
                          <a:solidFill>
                            <a:schemeClr val="tx1"/>
                          </a:solidFill>
                        </a:rPr>
                        <a:t>82.2 (76.8-86.7)</a:t>
                      </a:r>
                    </a:p>
                  </a:txBody>
                  <a:tcPr marT="0" marB="0" anchor="ctr"/>
                </a:tc>
                <a:extLst>
                  <a:ext uri="{0D108BD9-81ED-4DB2-BD59-A6C34878D82A}">
                    <a16:rowId xmlns:a16="http://schemas.microsoft.com/office/drawing/2014/main" val="1052107647"/>
                  </a:ext>
                </a:extLst>
              </a:tr>
              <a:tr h="139012">
                <a:tc>
                  <a:txBody>
                    <a:bodyPr/>
                    <a:lstStyle/>
                    <a:p>
                      <a:r>
                        <a:rPr lang="de-DE" sz="900" b="1">
                          <a:solidFill>
                            <a:schemeClr val="tx1"/>
                          </a:solidFill>
                        </a:rPr>
                        <a:t>Age, years</a:t>
                      </a:r>
                    </a:p>
                  </a:txBody>
                  <a:tcPr marT="0" marB="0" anchor="ctr"/>
                </a:tc>
                <a:tc>
                  <a:txBody>
                    <a:bodyPr/>
                    <a:lstStyle/>
                    <a:p>
                      <a:pPr algn="ctr"/>
                      <a:endParaRPr lang="de-DE" sz="900">
                        <a:solidFill>
                          <a:schemeClr val="tx1"/>
                        </a:solidFill>
                      </a:endParaRPr>
                    </a:p>
                  </a:txBody>
                  <a:tcPr marT="0" marB="0" anchor="ctr"/>
                </a:tc>
                <a:tc>
                  <a:txBody>
                    <a:bodyPr/>
                    <a:lstStyle/>
                    <a:p>
                      <a:pPr algn="ctr"/>
                      <a:endParaRPr lang="de-DE" sz="900">
                        <a:solidFill>
                          <a:schemeClr val="tx1"/>
                        </a:solidFill>
                      </a:endParaRPr>
                    </a:p>
                  </a:txBody>
                  <a:tcPr marT="0" marB="0" anchor="ctr"/>
                </a:tc>
                <a:tc>
                  <a:txBody>
                    <a:bodyPr/>
                    <a:lstStyle/>
                    <a:p>
                      <a:pPr algn="ctr"/>
                      <a:endParaRPr lang="de-DE" sz="900">
                        <a:solidFill>
                          <a:schemeClr val="tx1"/>
                        </a:solidFill>
                      </a:endParaRPr>
                    </a:p>
                  </a:txBody>
                  <a:tcPr marT="0" marB="0" anchor="ctr"/>
                </a:tc>
                <a:extLst>
                  <a:ext uri="{0D108BD9-81ED-4DB2-BD59-A6C34878D82A}">
                    <a16:rowId xmlns:a16="http://schemas.microsoft.com/office/drawing/2014/main" val="4004016278"/>
                  </a:ext>
                </a:extLst>
              </a:tr>
              <a:tr h="139012">
                <a:tc>
                  <a:txBody>
                    <a:bodyPr/>
                    <a:lstStyle/>
                    <a:p>
                      <a:pPr lvl="1"/>
                      <a:r>
                        <a:rPr lang="de-DE" sz="900" b="0">
                          <a:solidFill>
                            <a:schemeClr val="tx1"/>
                          </a:solidFill>
                        </a:rPr>
                        <a:t>&lt;75</a:t>
                      </a:r>
                    </a:p>
                  </a:txBody>
                  <a:tcPr marT="0" marB="0" anchor="ctr">
                    <a:solidFill>
                      <a:srgbClr val="E7E8EA"/>
                    </a:solidFill>
                  </a:tcPr>
                </a:tc>
                <a:tc>
                  <a:txBody>
                    <a:bodyPr/>
                    <a:lstStyle/>
                    <a:p>
                      <a:pPr algn="ctr"/>
                      <a:r>
                        <a:rPr lang="de-DE" sz="900">
                          <a:solidFill>
                            <a:schemeClr val="tx1"/>
                          </a:solidFill>
                        </a:rPr>
                        <a:t>162/199</a:t>
                      </a:r>
                    </a:p>
                  </a:txBody>
                  <a:tcPr marT="0" marB="0" anchor="ctr">
                    <a:solidFill>
                      <a:srgbClr val="E7E8EA"/>
                    </a:solidFill>
                  </a:tcPr>
                </a:tc>
                <a:tc>
                  <a:txBody>
                    <a:bodyPr/>
                    <a:lstStyle/>
                    <a:p>
                      <a:pPr algn="ctr"/>
                      <a:endParaRPr lang="de-DE" sz="900">
                        <a:solidFill>
                          <a:schemeClr val="tx1"/>
                        </a:solidFill>
                      </a:endParaRPr>
                    </a:p>
                  </a:txBody>
                  <a:tcPr marT="0" marB="0" anchor="ctr">
                    <a:solidFill>
                      <a:srgbClr val="E7E8EA"/>
                    </a:solidFill>
                  </a:tcPr>
                </a:tc>
                <a:tc>
                  <a:txBody>
                    <a:bodyPr/>
                    <a:lstStyle/>
                    <a:p>
                      <a:pPr algn="ctr"/>
                      <a:r>
                        <a:rPr lang="de-DE" sz="900">
                          <a:solidFill>
                            <a:schemeClr val="tx1"/>
                          </a:solidFill>
                        </a:rPr>
                        <a:t>81.4 (75.3-86.6)</a:t>
                      </a:r>
                    </a:p>
                  </a:txBody>
                  <a:tcPr marT="0" marB="0" anchor="ctr">
                    <a:solidFill>
                      <a:srgbClr val="E7E8EA"/>
                    </a:solidFill>
                  </a:tcPr>
                </a:tc>
                <a:extLst>
                  <a:ext uri="{0D108BD9-81ED-4DB2-BD59-A6C34878D82A}">
                    <a16:rowId xmlns:a16="http://schemas.microsoft.com/office/drawing/2014/main" val="3817330565"/>
                  </a:ext>
                </a:extLst>
              </a:tr>
              <a:tr h="139012">
                <a:tc>
                  <a:txBody>
                    <a:bodyPr/>
                    <a:lstStyle/>
                    <a:p>
                      <a:pPr lvl="1"/>
                      <a:r>
                        <a:rPr lang="de-DE" sz="900" b="0">
                          <a:solidFill>
                            <a:schemeClr val="tx1"/>
                          </a:solidFill>
                        </a:rPr>
                        <a:t>≥75</a:t>
                      </a:r>
                    </a:p>
                  </a:txBody>
                  <a:tcPr marT="0" marB="0" anchor="ctr"/>
                </a:tc>
                <a:tc>
                  <a:txBody>
                    <a:bodyPr/>
                    <a:lstStyle/>
                    <a:p>
                      <a:pPr algn="ctr"/>
                      <a:r>
                        <a:rPr lang="de-DE" sz="900">
                          <a:solidFill>
                            <a:schemeClr val="tx1"/>
                          </a:solidFill>
                        </a:rPr>
                        <a:t>41/48</a:t>
                      </a:r>
                    </a:p>
                  </a:txBody>
                  <a:tcPr marT="0" marB="0" anchor="ctr"/>
                </a:tc>
                <a:tc>
                  <a:txBody>
                    <a:bodyPr/>
                    <a:lstStyle/>
                    <a:p>
                      <a:pPr algn="ctr"/>
                      <a:endParaRPr lang="de-DE" sz="900">
                        <a:solidFill>
                          <a:schemeClr val="tx1"/>
                        </a:solidFill>
                      </a:endParaRPr>
                    </a:p>
                  </a:txBody>
                  <a:tcPr marT="0" marB="0" anchor="ctr"/>
                </a:tc>
                <a:tc>
                  <a:txBody>
                    <a:bodyPr/>
                    <a:lstStyle/>
                    <a:p>
                      <a:pPr algn="ctr"/>
                      <a:r>
                        <a:rPr lang="de-DE" sz="900">
                          <a:solidFill>
                            <a:schemeClr val="tx1"/>
                          </a:solidFill>
                        </a:rPr>
                        <a:t>85.4 (72.2-93.9)</a:t>
                      </a:r>
                    </a:p>
                  </a:txBody>
                  <a:tcPr marT="0" marB="0" anchor="ctr"/>
                </a:tc>
                <a:extLst>
                  <a:ext uri="{0D108BD9-81ED-4DB2-BD59-A6C34878D82A}">
                    <a16:rowId xmlns:a16="http://schemas.microsoft.com/office/drawing/2014/main" val="3280529008"/>
                  </a:ext>
                </a:extLst>
              </a:tr>
              <a:tr h="139012">
                <a:tc>
                  <a:txBody>
                    <a:bodyPr/>
                    <a:lstStyle/>
                    <a:p>
                      <a:r>
                        <a:rPr lang="de-DE" sz="900" b="1">
                          <a:solidFill>
                            <a:schemeClr val="tx1"/>
                          </a:solidFill>
                        </a:rPr>
                        <a:t>ECOG PS at baseline</a:t>
                      </a:r>
                    </a:p>
                  </a:txBody>
                  <a:tcPr marT="0" marB="0" anchor="ctr">
                    <a:solidFill>
                      <a:srgbClr val="CBCDD2"/>
                    </a:solidFill>
                  </a:tcPr>
                </a:tc>
                <a:tc>
                  <a:txBody>
                    <a:bodyPr/>
                    <a:lstStyle/>
                    <a:p>
                      <a:pPr algn="ctr"/>
                      <a:endParaRPr lang="de-DE" sz="900">
                        <a:solidFill>
                          <a:schemeClr val="tx1"/>
                        </a:solidFill>
                      </a:endParaRPr>
                    </a:p>
                  </a:txBody>
                  <a:tcPr marT="0" marB="0" anchor="ctr">
                    <a:solidFill>
                      <a:srgbClr val="CBCDD2"/>
                    </a:solidFill>
                  </a:tcPr>
                </a:tc>
                <a:tc>
                  <a:txBody>
                    <a:bodyPr/>
                    <a:lstStyle/>
                    <a:p>
                      <a:pPr algn="ctr"/>
                      <a:endParaRPr lang="de-DE" sz="900">
                        <a:solidFill>
                          <a:schemeClr val="tx1"/>
                        </a:solidFill>
                      </a:endParaRPr>
                    </a:p>
                  </a:txBody>
                  <a:tcPr marT="0" marB="0" anchor="ctr">
                    <a:solidFill>
                      <a:srgbClr val="CBCDD2"/>
                    </a:solidFill>
                  </a:tcPr>
                </a:tc>
                <a:tc>
                  <a:txBody>
                    <a:bodyPr/>
                    <a:lstStyle/>
                    <a:p>
                      <a:pPr algn="ctr"/>
                      <a:endParaRPr lang="de-DE" sz="900">
                        <a:solidFill>
                          <a:schemeClr val="tx1"/>
                        </a:solidFill>
                      </a:endParaRPr>
                    </a:p>
                  </a:txBody>
                  <a:tcPr marT="0" marB="0" anchor="ctr">
                    <a:solidFill>
                      <a:srgbClr val="CBCDD2"/>
                    </a:solidFill>
                  </a:tcPr>
                </a:tc>
                <a:extLst>
                  <a:ext uri="{0D108BD9-81ED-4DB2-BD59-A6C34878D82A}">
                    <a16:rowId xmlns:a16="http://schemas.microsoft.com/office/drawing/2014/main" val="2703840410"/>
                  </a:ext>
                </a:extLst>
              </a:tr>
              <a:tr h="139012">
                <a:tc>
                  <a:txBody>
                    <a:bodyPr/>
                    <a:lstStyle/>
                    <a:p>
                      <a:pPr lvl="1"/>
                      <a:r>
                        <a:rPr lang="de-DE" sz="900" b="0">
                          <a:solidFill>
                            <a:schemeClr val="tx1"/>
                          </a:solidFill>
                        </a:rPr>
                        <a:t>0</a:t>
                      </a:r>
                    </a:p>
                  </a:txBody>
                  <a:tcPr marT="0" marB="0" anchor="ctr">
                    <a:solidFill>
                      <a:srgbClr val="CBCDD2"/>
                    </a:solidFill>
                  </a:tcPr>
                </a:tc>
                <a:tc>
                  <a:txBody>
                    <a:bodyPr/>
                    <a:lstStyle/>
                    <a:p>
                      <a:pPr algn="ctr"/>
                      <a:r>
                        <a:rPr lang="de-DE" sz="900">
                          <a:solidFill>
                            <a:schemeClr val="tx1"/>
                          </a:solidFill>
                        </a:rPr>
                        <a:t>110/133</a:t>
                      </a:r>
                    </a:p>
                  </a:txBody>
                  <a:tcPr marT="0" marB="0" anchor="ctr">
                    <a:solidFill>
                      <a:srgbClr val="CBCDD2"/>
                    </a:solidFill>
                  </a:tcPr>
                </a:tc>
                <a:tc>
                  <a:txBody>
                    <a:bodyPr/>
                    <a:lstStyle/>
                    <a:p>
                      <a:pPr algn="ctr"/>
                      <a:endParaRPr lang="de-DE" sz="900">
                        <a:solidFill>
                          <a:schemeClr val="tx1"/>
                        </a:solidFill>
                      </a:endParaRPr>
                    </a:p>
                  </a:txBody>
                  <a:tcPr marT="0" marB="0" anchor="ctr">
                    <a:solidFill>
                      <a:srgbClr val="CBCDD2"/>
                    </a:solidFill>
                  </a:tcPr>
                </a:tc>
                <a:tc>
                  <a:txBody>
                    <a:bodyPr/>
                    <a:lstStyle/>
                    <a:p>
                      <a:pPr algn="ctr"/>
                      <a:r>
                        <a:rPr lang="de-DE" sz="900">
                          <a:solidFill>
                            <a:schemeClr val="tx1"/>
                          </a:solidFill>
                        </a:rPr>
                        <a:t>82.7 (75.2-88.7)</a:t>
                      </a:r>
                    </a:p>
                  </a:txBody>
                  <a:tcPr marT="0" marB="0" anchor="ctr">
                    <a:solidFill>
                      <a:srgbClr val="CBCDD2"/>
                    </a:solidFill>
                  </a:tcPr>
                </a:tc>
                <a:extLst>
                  <a:ext uri="{0D108BD9-81ED-4DB2-BD59-A6C34878D82A}">
                    <a16:rowId xmlns:a16="http://schemas.microsoft.com/office/drawing/2014/main" val="1638080602"/>
                  </a:ext>
                </a:extLst>
              </a:tr>
              <a:tr h="139012">
                <a:tc>
                  <a:txBody>
                    <a:bodyPr/>
                    <a:lstStyle/>
                    <a:p>
                      <a:pPr lvl="1"/>
                      <a:r>
                        <a:rPr lang="de-DE" sz="900" b="0">
                          <a:solidFill>
                            <a:schemeClr val="tx1"/>
                          </a:solidFill>
                        </a:rPr>
                        <a:t>1</a:t>
                      </a:r>
                    </a:p>
                  </a:txBody>
                  <a:tcPr marT="0" marB="0" anchor="ctr">
                    <a:solidFill>
                      <a:srgbClr val="CBCDD2"/>
                    </a:solidFill>
                  </a:tcPr>
                </a:tc>
                <a:tc>
                  <a:txBody>
                    <a:bodyPr/>
                    <a:lstStyle/>
                    <a:p>
                      <a:pPr algn="ctr"/>
                      <a:r>
                        <a:rPr lang="de-DE" sz="900">
                          <a:solidFill>
                            <a:schemeClr val="tx1"/>
                          </a:solidFill>
                        </a:rPr>
                        <a:t>79/97</a:t>
                      </a:r>
                    </a:p>
                  </a:txBody>
                  <a:tcPr marT="0" marB="0" anchor="ctr">
                    <a:solidFill>
                      <a:srgbClr val="CBCDD2"/>
                    </a:solidFill>
                  </a:tcPr>
                </a:tc>
                <a:tc>
                  <a:txBody>
                    <a:bodyPr/>
                    <a:lstStyle/>
                    <a:p>
                      <a:pPr algn="ctr"/>
                      <a:endParaRPr lang="de-DE" sz="900">
                        <a:solidFill>
                          <a:schemeClr val="tx1"/>
                        </a:solidFill>
                      </a:endParaRPr>
                    </a:p>
                  </a:txBody>
                  <a:tcPr marT="0" marB="0" anchor="ctr">
                    <a:solidFill>
                      <a:srgbClr val="CBCDD2"/>
                    </a:solidFill>
                  </a:tcPr>
                </a:tc>
                <a:tc>
                  <a:txBody>
                    <a:bodyPr/>
                    <a:lstStyle/>
                    <a:p>
                      <a:pPr algn="ctr"/>
                      <a:r>
                        <a:rPr lang="de-DE" sz="900">
                          <a:solidFill>
                            <a:schemeClr val="tx1"/>
                          </a:solidFill>
                        </a:rPr>
                        <a:t>81.4 (72.3-88.6)</a:t>
                      </a:r>
                    </a:p>
                  </a:txBody>
                  <a:tcPr marT="0" marB="0" anchor="ctr">
                    <a:solidFill>
                      <a:srgbClr val="CBCDD2"/>
                    </a:solidFill>
                  </a:tcPr>
                </a:tc>
                <a:extLst>
                  <a:ext uri="{0D108BD9-81ED-4DB2-BD59-A6C34878D82A}">
                    <a16:rowId xmlns:a16="http://schemas.microsoft.com/office/drawing/2014/main" val="2788683660"/>
                  </a:ext>
                </a:extLst>
              </a:tr>
              <a:tr h="139012">
                <a:tc>
                  <a:txBody>
                    <a:bodyPr/>
                    <a:lstStyle/>
                    <a:p>
                      <a:pPr lvl="1"/>
                      <a:r>
                        <a:rPr lang="de-DE" sz="900" b="0">
                          <a:solidFill>
                            <a:schemeClr val="tx1"/>
                          </a:solidFill>
                        </a:rPr>
                        <a:t>2</a:t>
                      </a:r>
                    </a:p>
                  </a:txBody>
                  <a:tcPr marT="0" marB="0" anchor="ctr">
                    <a:solidFill>
                      <a:srgbClr val="CBCDD2"/>
                    </a:solidFill>
                  </a:tcPr>
                </a:tc>
                <a:tc>
                  <a:txBody>
                    <a:bodyPr/>
                    <a:lstStyle/>
                    <a:p>
                      <a:pPr algn="ctr"/>
                      <a:r>
                        <a:rPr lang="de-DE" sz="900">
                          <a:solidFill>
                            <a:schemeClr val="tx1"/>
                          </a:solidFill>
                        </a:rPr>
                        <a:t>14/17</a:t>
                      </a:r>
                    </a:p>
                  </a:txBody>
                  <a:tcPr marT="0" marB="0" anchor="ctr">
                    <a:solidFill>
                      <a:srgbClr val="CBCDD2"/>
                    </a:solidFill>
                  </a:tcPr>
                </a:tc>
                <a:tc>
                  <a:txBody>
                    <a:bodyPr/>
                    <a:lstStyle/>
                    <a:p>
                      <a:pPr algn="ctr"/>
                      <a:endParaRPr lang="de-DE" sz="900">
                        <a:solidFill>
                          <a:schemeClr val="tx1"/>
                        </a:solidFill>
                      </a:endParaRPr>
                    </a:p>
                  </a:txBody>
                  <a:tcPr marT="0" marB="0" anchor="ctr">
                    <a:solidFill>
                      <a:srgbClr val="CBCDD2"/>
                    </a:solidFill>
                  </a:tcPr>
                </a:tc>
                <a:tc>
                  <a:txBody>
                    <a:bodyPr/>
                    <a:lstStyle/>
                    <a:p>
                      <a:pPr algn="ctr"/>
                      <a:r>
                        <a:rPr lang="de-DE" sz="900">
                          <a:solidFill>
                            <a:schemeClr val="tx1"/>
                          </a:solidFill>
                        </a:rPr>
                        <a:t>82.4 (56.6-96.2)</a:t>
                      </a:r>
                    </a:p>
                  </a:txBody>
                  <a:tcPr marT="0" marB="0" anchor="ctr">
                    <a:solidFill>
                      <a:srgbClr val="CBCDD2"/>
                    </a:solidFill>
                  </a:tcPr>
                </a:tc>
                <a:extLst>
                  <a:ext uri="{0D108BD9-81ED-4DB2-BD59-A6C34878D82A}">
                    <a16:rowId xmlns:a16="http://schemas.microsoft.com/office/drawing/2014/main" val="3848483339"/>
                  </a:ext>
                </a:extLst>
              </a:tr>
              <a:tr h="139012">
                <a:tc>
                  <a:txBody>
                    <a:bodyPr/>
                    <a:lstStyle/>
                    <a:p>
                      <a:r>
                        <a:rPr lang="de-DE" sz="900" b="1">
                          <a:solidFill>
                            <a:schemeClr val="tx1"/>
                          </a:solidFill>
                        </a:rPr>
                        <a:t>Rai staging</a:t>
                      </a:r>
                    </a:p>
                  </a:txBody>
                  <a:tcPr marT="0" marB="0" anchor="ctr">
                    <a:solidFill>
                      <a:srgbClr val="E7E8EA"/>
                    </a:solidFill>
                  </a:tcPr>
                </a:tc>
                <a:tc>
                  <a:txBody>
                    <a:bodyPr/>
                    <a:lstStyle/>
                    <a:p>
                      <a:pPr algn="ctr"/>
                      <a:endParaRPr lang="de-DE" sz="900">
                        <a:solidFill>
                          <a:schemeClr val="tx1"/>
                        </a:solidFill>
                      </a:endParaRPr>
                    </a:p>
                  </a:txBody>
                  <a:tcPr marT="0" marB="0" anchor="ctr">
                    <a:solidFill>
                      <a:srgbClr val="E7E8EA"/>
                    </a:solidFill>
                  </a:tcPr>
                </a:tc>
                <a:tc>
                  <a:txBody>
                    <a:bodyPr/>
                    <a:lstStyle/>
                    <a:p>
                      <a:pPr algn="ctr"/>
                      <a:endParaRPr lang="de-DE" sz="900">
                        <a:solidFill>
                          <a:schemeClr val="tx1"/>
                        </a:solidFill>
                      </a:endParaRPr>
                    </a:p>
                  </a:txBody>
                  <a:tcPr marT="0" marB="0" anchor="ctr">
                    <a:solidFill>
                      <a:srgbClr val="E7E8EA"/>
                    </a:solidFill>
                  </a:tcPr>
                </a:tc>
                <a:tc>
                  <a:txBody>
                    <a:bodyPr/>
                    <a:lstStyle/>
                    <a:p>
                      <a:pPr algn="ctr"/>
                      <a:endParaRPr lang="de-DE" sz="900">
                        <a:solidFill>
                          <a:schemeClr val="tx1"/>
                        </a:solidFill>
                      </a:endParaRPr>
                    </a:p>
                  </a:txBody>
                  <a:tcPr marT="0" marB="0" anchor="ctr">
                    <a:solidFill>
                      <a:srgbClr val="E7E8EA"/>
                    </a:solidFill>
                  </a:tcPr>
                </a:tc>
                <a:extLst>
                  <a:ext uri="{0D108BD9-81ED-4DB2-BD59-A6C34878D82A}">
                    <a16:rowId xmlns:a16="http://schemas.microsoft.com/office/drawing/2014/main" val="1943955864"/>
                  </a:ext>
                </a:extLst>
              </a:tr>
              <a:tr h="139012">
                <a:tc>
                  <a:txBody>
                    <a:bodyPr/>
                    <a:lstStyle/>
                    <a:p>
                      <a:pPr lvl="1"/>
                      <a:r>
                        <a:rPr lang="de-DE" sz="900" b="0">
                          <a:solidFill>
                            <a:schemeClr val="tx1"/>
                          </a:solidFill>
                        </a:rPr>
                        <a:t>Stage 0 – II</a:t>
                      </a:r>
                    </a:p>
                  </a:txBody>
                  <a:tcPr marT="0" marB="0" anchor="ctr">
                    <a:solidFill>
                      <a:srgbClr val="E7E8EA"/>
                    </a:solidFill>
                  </a:tcPr>
                </a:tc>
                <a:tc>
                  <a:txBody>
                    <a:bodyPr/>
                    <a:lstStyle/>
                    <a:p>
                      <a:pPr algn="ctr"/>
                      <a:r>
                        <a:rPr lang="de-DE" sz="900">
                          <a:solidFill>
                            <a:schemeClr val="tx1"/>
                          </a:solidFill>
                        </a:rPr>
                        <a:t>106/131</a:t>
                      </a:r>
                    </a:p>
                  </a:txBody>
                  <a:tcPr marT="0" marB="0" anchor="ctr">
                    <a:solidFill>
                      <a:srgbClr val="E7E8EA"/>
                    </a:solidFill>
                  </a:tcPr>
                </a:tc>
                <a:tc>
                  <a:txBody>
                    <a:bodyPr/>
                    <a:lstStyle/>
                    <a:p>
                      <a:pPr algn="ctr"/>
                      <a:endParaRPr lang="de-DE" sz="900">
                        <a:solidFill>
                          <a:schemeClr val="tx1"/>
                        </a:solidFill>
                      </a:endParaRPr>
                    </a:p>
                  </a:txBody>
                  <a:tcPr marT="0" marB="0" anchor="ctr">
                    <a:solidFill>
                      <a:srgbClr val="E7E8EA"/>
                    </a:solidFill>
                  </a:tcPr>
                </a:tc>
                <a:tc>
                  <a:txBody>
                    <a:bodyPr/>
                    <a:lstStyle/>
                    <a:p>
                      <a:pPr algn="ctr"/>
                      <a:r>
                        <a:rPr lang="de-DE" sz="900">
                          <a:solidFill>
                            <a:schemeClr val="tx1"/>
                          </a:solidFill>
                        </a:rPr>
                        <a:t>80.9 (73.1-87.3)</a:t>
                      </a:r>
                    </a:p>
                  </a:txBody>
                  <a:tcPr marT="0" marB="0" anchor="ctr">
                    <a:solidFill>
                      <a:srgbClr val="E7E8EA"/>
                    </a:solidFill>
                  </a:tcPr>
                </a:tc>
                <a:extLst>
                  <a:ext uri="{0D108BD9-81ED-4DB2-BD59-A6C34878D82A}">
                    <a16:rowId xmlns:a16="http://schemas.microsoft.com/office/drawing/2014/main" val="2972453401"/>
                  </a:ext>
                </a:extLst>
              </a:tr>
              <a:tr h="139012">
                <a:tc>
                  <a:txBody>
                    <a:bodyPr/>
                    <a:lstStyle/>
                    <a:p>
                      <a:pPr lvl="1"/>
                      <a:r>
                        <a:rPr lang="de-DE" sz="900" b="0">
                          <a:solidFill>
                            <a:schemeClr val="tx1"/>
                          </a:solidFill>
                        </a:rPr>
                        <a:t>Stage III – IV</a:t>
                      </a:r>
                    </a:p>
                  </a:txBody>
                  <a:tcPr marT="0" marB="0" anchor="ctr">
                    <a:solidFill>
                      <a:srgbClr val="E7E8EA"/>
                    </a:solidFill>
                  </a:tcPr>
                </a:tc>
                <a:tc>
                  <a:txBody>
                    <a:bodyPr/>
                    <a:lstStyle/>
                    <a:p>
                      <a:pPr algn="ctr"/>
                      <a:r>
                        <a:rPr lang="de-DE" sz="900">
                          <a:solidFill>
                            <a:schemeClr val="tx1"/>
                          </a:solidFill>
                        </a:rPr>
                        <a:t>84/102</a:t>
                      </a:r>
                    </a:p>
                  </a:txBody>
                  <a:tcPr marT="0" marB="0" anchor="ctr">
                    <a:solidFill>
                      <a:srgbClr val="E7E8EA"/>
                    </a:solidFill>
                  </a:tcPr>
                </a:tc>
                <a:tc>
                  <a:txBody>
                    <a:bodyPr/>
                    <a:lstStyle/>
                    <a:p>
                      <a:pPr algn="ctr"/>
                      <a:endParaRPr lang="de-DE" sz="900">
                        <a:solidFill>
                          <a:schemeClr val="tx1"/>
                        </a:solidFill>
                      </a:endParaRPr>
                    </a:p>
                  </a:txBody>
                  <a:tcPr marT="0" marB="0" anchor="ctr">
                    <a:solidFill>
                      <a:srgbClr val="E7E8EA"/>
                    </a:solidFill>
                  </a:tcPr>
                </a:tc>
                <a:tc>
                  <a:txBody>
                    <a:bodyPr/>
                    <a:lstStyle/>
                    <a:p>
                      <a:pPr algn="ctr"/>
                      <a:r>
                        <a:rPr lang="de-DE" sz="900">
                          <a:solidFill>
                            <a:schemeClr val="tx1"/>
                          </a:solidFill>
                        </a:rPr>
                        <a:t>82.4 (73.6-89.2)</a:t>
                      </a:r>
                    </a:p>
                  </a:txBody>
                  <a:tcPr marT="0" marB="0" anchor="ctr">
                    <a:solidFill>
                      <a:srgbClr val="E7E8EA"/>
                    </a:solidFill>
                  </a:tcPr>
                </a:tc>
                <a:extLst>
                  <a:ext uri="{0D108BD9-81ED-4DB2-BD59-A6C34878D82A}">
                    <a16:rowId xmlns:a16="http://schemas.microsoft.com/office/drawing/2014/main" val="4260991152"/>
                  </a:ext>
                </a:extLst>
              </a:tr>
              <a:tr h="139012">
                <a:tc>
                  <a:txBody>
                    <a:bodyPr/>
                    <a:lstStyle/>
                    <a:p>
                      <a:r>
                        <a:rPr lang="de-DE" sz="900" b="1">
                          <a:solidFill>
                            <a:schemeClr val="tx1"/>
                          </a:solidFill>
                        </a:rPr>
                        <a:t>Prior lines of systemic therapies</a:t>
                      </a:r>
                    </a:p>
                  </a:txBody>
                  <a:tcPr marT="0" marB="0" anchor="ctr">
                    <a:solidFill>
                      <a:srgbClr val="CBCDD2"/>
                    </a:solidFill>
                  </a:tcPr>
                </a:tc>
                <a:tc>
                  <a:txBody>
                    <a:bodyPr/>
                    <a:lstStyle/>
                    <a:p>
                      <a:pPr algn="ctr"/>
                      <a:endParaRPr lang="de-DE" sz="900">
                        <a:solidFill>
                          <a:schemeClr val="tx1"/>
                        </a:solidFill>
                      </a:endParaRPr>
                    </a:p>
                  </a:txBody>
                  <a:tcPr marT="0" marB="0" anchor="ctr">
                    <a:solidFill>
                      <a:srgbClr val="CBCDD2"/>
                    </a:solidFill>
                  </a:tcPr>
                </a:tc>
                <a:tc>
                  <a:txBody>
                    <a:bodyPr/>
                    <a:lstStyle/>
                    <a:p>
                      <a:pPr algn="ctr"/>
                      <a:endParaRPr lang="de-DE" sz="900">
                        <a:solidFill>
                          <a:schemeClr val="tx1"/>
                        </a:solidFill>
                      </a:endParaRPr>
                    </a:p>
                  </a:txBody>
                  <a:tcPr marT="0" marB="0" anchor="ctr">
                    <a:solidFill>
                      <a:srgbClr val="CBCDD2"/>
                    </a:solidFill>
                  </a:tcPr>
                </a:tc>
                <a:tc>
                  <a:txBody>
                    <a:bodyPr/>
                    <a:lstStyle/>
                    <a:p>
                      <a:pPr algn="ctr"/>
                      <a:endParaRPr lang="de-DE" sz="900">
                        <a:solidFill>
                          <a:schemeClr val="tx1"/>
                        </a:solidFill>
                      </a:endParaRPr>
                    </a:p>
                  </a:txBody>
                  <a:tcPr marT="0" marB="0" anchor="ctr">
                    <a:solidFill>
                      <a:srgbClr val="CBCDD2"/>
                    </a:solidFill>
                  </a:tcPr>
                </a:tc>
                <a:extLst>
                  <a:ext uri="{0D108BD9-81ED-4DB2-BD59-A6C34878D82A}">
                    <a16:rowId xmlns:a16="http://schemas.microsoft.com/office/drawing/2014/main" val="3698131028"/>
                  </a:ext>
                </a:extLst>
              </a:tr>
              <a:tr h="139012">
                <a:tc>
                  <a:txBody>
                    <a:bodyPr/>
                    <a:lstStyle/>
                    <a:p>
                      <a:pPr lvl="1"/>
                      <a:r>
                        <a:rPr lang="de-DE" sz="900" b="0">
                          <a:solidFill>
                            <a:schemeClr val="tx1"/>
                          </a:solidFill>
                        </a:rPr>
                        <a:t>≤3</a:t>
                      </a:r>
                    </a:p>
                  </a:txBody>
                  <a:tcPr marT="0" marB="0" anchor="ctr">
                    <a:solidFill>
                      <a:srgbClr val="CBCDD2"/>
                    </a:solidFill>
                  </a:tcPr>
                </a:tc>
                <a:tc>
                  <a:txBody>
                    <a:bodyPr/>
                    <a:lstStyle/>
                    <a:p>
                      <a:pPr algn="ctr"/>
                      <a:r>
                        <a:rPr lang="de-DE" sz="900">
                          <a:solidFill>
                            <a:schemeClr val="tx1"/>
                          </a:solidFill>
                        </a:rPr>
                        <a:t>111/131</a:t>
                      </a:r>
                    </a:p>
                  </a:txBody>
                  <a:tcPr marT="0" marB="0" anchor="ctr">
                    <a:solidFill>
                      <a:srgbClr val="CBCDD2"/>
                    </a:solidFill>
                  </a:tcPr>
                </a:tc>
                <a:tc>
                  <a:txBody>
                    <a:bodyPr/>
                    <a:lstStyle/>
                    <a:p>
                      <a:pPr algn="ctr"/>
                      <a:endParaRPr lang="de-DE" sz="900">
                        <a:solidFill>
                          <a:schemeClr val="tx1"/>
                        </a:solidFill>
                      </a:endParaRPr>
                    </a:p>
                  </a:txBody>
                  <a:tcPr marT="0" marB="0" anchor="ctr">
                    <a:solidFill>
                      <a:srgbClr val="CBCDD2"/>
                    </a:solidFill>
                  </a:tcPr>
                </a:tc>
                <a:tc>
                  <a:txBody>
                    <a:bodyPr/>
                    <a:lstStyle/>
                    <a:p>
                      <a:pPr algn="ctr"/>
                      <a:r>
                        <a:rPr lang="de-DE" sz="900">
                          <a:solidFill>
                            <a:schemeClr val="tx1"/>
                          </a:solidFill>
                        </a:rPr>
                        <a:t>84.7 (77.4-90.4)</a:t>
                      </a:r>
                    </a:p>
                  </a:txBody>
                  <a:tcPr marT="0" marB="0" anchor="ctr">
                    <a:solidFill>
                      <a:srgbClr val="CBCDD2"/>
                    </a:solidFill>
                  </a:tcPr>
                </a:tc>
                <a:extLst>
                  <a:ext uri="{0D108BD9-81ED-4DB2-BD59-A6C34878D82A}">
                    <a16:rowId xmlns:a16="http://schemas.microsoft.com/office/drawing/2014/main" val="647028457"/>
                  </a:ext>
                </a:extLst>
              </a:tr>
              <a:tr h="139012">
                <a:tc>
                  <a:txBody>
                    <a:bodyPr/>
                    <a:lstStyle/>
                    <a:p>
                      <a:pPr lvl="1"/>
                      <a:r>
                        <a:rPr lang="de-DE" sz="900" b="0">
                          <a:solidFill>
                            <a:schemeClr val="tx1"/>
                          </a:solidFill>
                        </a:rPr>
                        <a:t>&gt;3</a:t>
                      </a:r>
                    </a:p>
                  </a:txBody>
                  <a:tcPr marT="0" marB="0" anchor="ctr">
                    <a:solidFill>
                      <a:srgbClr val="CBCDD2"/>
                    </a:solidFill>
                  </a:tcPr>
                </a:tc>
                <a:tc>
                  <a:txBody>
                    <a:bodyPr/>
                    <a:lstStyle/>
                    <a:p>
                      <a:pPr algn="ctr"/>
                      <a:r>
                        <a:rPr lang="de-DE" sz="900">
                          <a:solidFill>
                            <a:schemeClr val="tx1"/>
                          </a:solidFill>
                        </a:rPr>
                        <a:t>92/116</a:t>
                      </a:r>
                    </a:p>
                  </a:txBody>
                  <a:tcPr marT="0" marB="0" anchor="ctr">
                    <a:solidFill>
                      <a:srgbClr val="CBCDD2"/>
                    </a:solidFill>
                  </a:tcPr>
                </a:tc>
                <a:tc>
                  <a:txBody>
                    <a:bodyPr/>
                    <a:lstStyle/>
                    <a:p>
                      <a:pPr algn="ctr"/>
                      <a:endParaRPr lang="de-DE" sz="900">
                        <a:solidFill>
                          <a:schemeClr val="tx1"/>
                        </a:solidFill>
                      </a:endParaRPr>
                    </a:p>
                  </a:txBody>
                  <a:tcPr marT="0" marB="0" anchor="ctr">
                    <a:solidFill>
                      <a:srgbClr val="CBCDD2"/>
                    </a:solidFill>
                  </a:tcPr>
                </a:tc>
                <a:tc>
                  <a:txBody>
                    <a:bodyPr/>
                    <a:lstStyle/>
                    <a:p>
                      <a:pPr algn="ctr"/>
                      <a:r>
                        <a:rPr lang="de-DE" sz="900">
                          <a:solidFill>
                            <a:schemeClr val="tx1"/>
                          </a:solidFill>
                        </a:rPr>
                        <a:t>79.3 (70.8-86.3)</a:t>
                      </a:r>
                    </a:p>
                  </a:txBody>
                  <a:tcPr marT="0" marB="0" anchor="ctr">
                    <a:solidFill>
                      <a:srgbClr val="CBCDD2"/>
                    </a:solidFill>
                  </a:tcPr>
                </a:tc>
                <a:extLst>
                  <a:ext uri="{0D108BD9-81ED-4DB2-BD59-A6C34878D82A}">
                    <a16:rowId xmlns:a16="http://schemas.microsoft.com/office/drawing/2014/main" val="4293463972"/>
                  </a:ext>
                </a:extLst>
              </a:tr>
              <a:tr h="139012">
                <a:tc>
                  <a:txBody>
                    <a:bodyPr/>
                    <a:lstStyle/>
                    <a:p>
                      <a:r>
                        <a:rPr lang="de-DE" sz="900" b="1">
                          <a:solidFill>
                            <a:schemeClr val="tx1"/>
                          </a:solidFill>
                        </a:rPr>
                        <a:t>Prior BTKi and BCL2i</a:t>
                      </a:r>
                      <a:r>
                        <a:rPr lang="de-DE" sz="900" b="1" baseline="30000">
                          <a:solidFill>
                            <a:schemeClr val="tx1"/>
                          </a:solidFill>
                        </a:rPr>
                        <a:t>a</a:t>
                      </a:r>
                      <a:endParaRPr lang="de-DE" sz="900" b="1">
                        <a:solidFill>
                          <a:schemeClr val="tx1"/>
                        </a:solidFill>
                      </a:endParaRPr>
                    </a:p>
                  </a:txBody>
                  <a:tcPr marT="0" marB="0" anchor="ctr">
                    <a:solidFill>
                      <a:srgbClr val="E7E8EA"/>
                    </a:solidFill>
                  </a:tcPr>
                </a:tc>
                <a:tc>
                  <a:txBody>
                    <a:bodyPr/>
                    <a:lstStyle/>
                    <a:p>
                      <a:pPr algn="ctr"/>
                      <a:endParaRPr lang="de-DE" sz="900">
                        <a:solidFill>
                          <a:schemeClr val="tx1"/>
                        </a:solidFill>
                      </a:endParaRPr>
                    </a:p>
                  </a:txBody>
                  <a:tcPr marT="0" marB="0" anchor="ctr">
                    <a:solidFill>
                      <a:srgbClr val="E7E8EA"/>
                    </a:solidFill>
                  </a:tcPr>
                </a:tc>
                <a:tc>
                  <a:txBody>
                    <a:bodyPr/>
                    <a:lstStyle/>
                    <a:p>
                      <a:pPr algn="ctr"/>
                      <a:endParaRPr lang="de-DE" sz="900">
                        <a:solidFill>
                          <a:schemeClr val="tx1"/>
                        </a:solidFill>
                      </a:endParaRPr>
                    </a:p>
                  </a:txBody>
                  <a:tcPr marT="0" marB="0" anchor="ctr">
                    <a:solidFill>
                      <a:srgbClr val="E7E8EA"/>
                    </a:solidFill>
                  </a:tcPr>
                </a:tc>
                <a:tc>
                  <a:txBody>
                    <a:bodyPr/>
                    <a:lstStyle/>
                    <a:p>
                      <a:pPr algn="ctr"/>
                      <a:endParaRPr lang="de-DE" sz="900">
                        <a:solidFill>
                          <a:schemeClr val="tx1"/>
                        </a:solidFill>
                      </a:endParaRPr>
                    </a:p>
                  </a:txBody>
                  <a:tcPr marT="0" marB="0" anchor="ctr">
                    <a:solidFill>
                      <a:srgbClr val="E7E8EA"/>
                    </a:solidFill>
                  </a:tcPr>
                </a:tc>
                <a:extLst>
                  <a:ext uri="{0D108BD9-81ED-4DB2-BD59-A6C34878D82A}">
                    <a16:rowId xmlns:a16="http://schemas.microsoft.com/office/drawing/2014/main" val="1025777091"/>
                  </a:ext>
                </a:extLst>
              </a:tr>
              <a:tr h="139012">
                <a:tc>
                  <a:txBody>
                    <a:bodyPr/>
                    <a:lstStyle/>
                    <a:p>
                      <a:pPr lvl="1"/>
                      <a:r>
                        <a:rPr lang="de-DE" sz="900" b="0">
                          <a:solidFill>
                            <a:schemeClr val="tx1"/>
                          </a:solidFill>
                        </a:rPr>
                        <a:t>Yes</a:t>
                      </a:r>
                    </a:p>
                  </a:txBody>
                  <a:tcPr marT="0" marB="0" anchor="ctr">
                    <a:solidFill>
                      <a:srgbClr val="E7E8EA"/>
                    </a:solidFill>
                  </a:tcPr>
                </a:tc>
                <a:tc>
                  <a:txBody>
                    <a:bodyPr/>
                    <a:lstStyle/>
                    <a:p>
                      <a:pPr algn="ctr"/>
                      <a:r>
                        <a:rPr lang="de-DE" sz="900">
                          <a:solidFill>
                            <a:schemeClr val="tx1"/>
                          </a:solidFill>
                        </a:rPr>
                        <a:t>79/100</a:t>
                      </a:r>
                    </a:p>
                  </a:txBody>
                  <a:tcPr marT="0" marB="0" anchor="ctr">
                    <a:solidFill>
                      <a:srgbClr val="E7E8EA"/>
                    </a:solidFill>
                  </a:tcPr>
                </a:tc>
                <a:tc>
                  <a:txBody>
                    <a:bodyPr/>
                    <a:lstStyle/>
                    <a:p>
                      <a:pPr algn="ctr"/>
                      <a:endParaRPr lang="de-DE" sz="900">
                        <a:solidFill>
                          <a:schemeClr val="tx1"/>
                        </a:solidFill>
                      </a:endParaRPr>
                    </a:p>
                  </a:txBody>
                  <a:tcPr marT="0" marB="0" anchor="ctr">
                    <a:solidFill>
                      <a:srgbClr val="E7E8EA"/>
                    </a:solidFill>
                  </a:tcPr>
                </a:tc>
                <a:tc>
                  <a:txBody>
                    <a:bodyPr/>
                    <a:lstStyle/>
                    <a:p>
                      <a:pPr algn="ctr"/>
                      <a:r>
                        <a:rPr lang="de-DE" sz="900">
                          <a:solidFill>
                            <a:schemeClr val="tx1"/>
                          </a:solidFill>
                        </a:rPr>
                        <a:t>79.0 (69.7-86.5)</a:t>
                      </a:r>
                    </a:p>
                  </a:txBody>
                  <a:tcPr marT="0" marB="0" anchor="ctr">
                    <a:solidFill>
                      <a:srgbClr val="E7E8EA"/>
                    </a:solidFill>
                  </a:tcPr>
                </a:tc>
                <a:extLst>
                  <a:ext uri="{0D108BD9-81ED-4DB2-BD59-A6C34878D82A}">
                    <a16:rowId xmlns:a16="http://schemas.microsoft.com/office/drawing/2014/main" val="1541426040"/>
                  </a:ext>
                </a:extLst>
              </a:tr>
              <a:tr h="139012">
                <a:tc>
                  <a:txBody>
                    <a:bodyPr/>
                    <a:lstStyle/>
                    <a:p>
                      <a:pPr lvl="1"/>
                      <a:r>
                        <a:rPr lang="de-DE" sz="900" b="0">
                          <a:solidFill>
                            <a:schemeClr val="tx1"/>
                          </a:solidFill>
                        </a:rPr>
                        <a:t>No</a:t>
                      </a:r>
                    </a:p>
                  </a:txBody>
                  <a:tcPr marT="0" marB="0" anchor="ctr">
                    <a:solidFill>
                      <a:srgbClr val="E7E8EA"/>
                    </a:solidFill>
                  </a:tcPr>
                </a:tc>
                <a:tc>
                  <a:txBody>
                    <a:bodyPr/>
                    <a:lstStyle/>
                    <a:p>
                      <a:pPr algn="ctr"/>
                      <a:r>
                        <a:rPr lang="de-DE" sz="900">
                          <a:solidFill>
                            <a:schemeClr val="tx1"/>
                          </a:solidFill>
                        </a:rPr>
                        <a:t>124/147</a:t>
                      </a:r>
                    </a:p>
                  </a:txBody>
                  <a:tcPr marT="0" marB="0" anchor="ctr">
                    <a:solidFill>
                      <a:srgbClr val="E7E8EA"/>
                    </a:solidFill>
                  </a:tcPr>
                </a:tc>
                <a:tc>
                  <a:txBody>
                    <a:bodyPr/>
                    <a:lstStyle/>
                    <a:p>
                      <a:pPr algn="ctr"/>
                      <a:endParaRPr lang="de-DE" sz="900">
                        <a:solidFill>
                          <a:schemeClr val="tx1"/>
                        </a:solidFill>
                      </a:endParaRPr>
                    </a:p>
                  </a:txBody>
                  <a:tcPr marT="0" marB="0" anchor="ctr">
                    <a:solidFill>
                      <a:srgbClr val="E7E8EA"/>
                    </a:solidFill>
                  </a:tcPr>
                </a:tc>
                <a:tc>
                  <a:txBody>
                    <a:bodyPr/>
                    <a:lstStyle/>
                    <a:p>
                      <a:pPr algn="ctr"/>
                      <a:r>
                        <a:rPr lang="de-DE" sz="900">
                          <a:solidFill>
                            <a:schemeClr val="tx1"/>
                          </a:solidFill>
                        </a:rPr>
                        <a:t>84.4 (77.5-89.8)</a:t>
                      </a:r>
                    </a:p>
                  </a:txBody>
                  <a:tcPr marT="0" marB="0" anchor="ctr">
                    <a:solidFill>
                      <a:srgbClr val="E7E8EA"/>
                    </a:solidFill>
                  </a:tcPr>
                </a:tc>
                <a:extLst>
                  <a:ext uri="{0D108BD9-81ED-4DB2-BD59-A6C34878D82A}">
                    <a16:rowId xmlns:a16="http://schemas.microsoft.com/office/drawing/2014/main" val="2858098868"/>
                  </a:ext>
                </a:extLst>
              </a:tr>
              <a:tr h="139012">
                <a:tc>
                  <a:txBody>
                    <a:bodyPr/>
                    <a:lstStyle/>
                    <a:p>
                      <a:r>
                        <a:rPr lang="de-DE" sz="900" b="1">
                          <a:solidFill>
                            <a:schemeClr val="tx1"/>
                          </a:solidFill>
                        </a:rPr>
                        <a:t>Prior BTKi and stem cell transplant</a:t>
                      </a:r>
                      <a:r>
                        <a:rPr lang="de-DE" sz="900" b="1" baseline="30000">
                          <a:solidFill>
                            <a:schemeClr val="tx1"/>
                          </a:solidFill>
                        </a:rPr>
                        <a:t>a</a:t>
                      </a:r>
                      <a:endParaRPr lang="de-DE" sz="900" b="1">
                        <a:solidFill>
                          <a:schemeClr val="tx1"/>
                        </a:solidFill>
                      </a:endParaRPr>
                    </a:p>
                  </a:txBody>
                  <a:tcPr marT="0" marB="0" anchor="ctr">
                    <a:solidFill>
                      <a:srgbClr val="CBCDD2"/>
                    </a:solidFill>
                  </a:tcPr>
                </a:tc>
                <a:tc>
                  <a:txBody>
                    <a:bodyPr/>
                    <a:lstStyle/>
                    <a:p>
                      <a:pPr algn="ctr"/>
                      <a:endParaRPr lang="de-DE" sz="900">
                        <a:solidFill>
                          <a:schemeClr val="tx1"/>
                        </a:solidFill>
                      </a:endParaRPr>
                    </a:p>
                  </a:txBody>
                  <a:tcPr marT="0" marB="0" anchor="ctr">
                    <a:solidFill>
                      <a:srgbClr val="CBCDD2"/>
                    </a:solidFill>
                  </a:tcPr>
                </a:tc>
                <a:tc>
                  <a:txBody>
                    <a:bodyPr/>
                    <a:lstStyle/>
                    <a:p>
                      <a:pPr algn="ctr"/>
                      <a:endParaRPr lang="de-DE" sz="900">
                        <a:solidFill>
                          <a:schemeClr val="tx1"/>
                        </a:solidFill>
                      </a:endParaRPr>
                    </a:p>
                  </a:txBody>
                  <a:tcPr marT="0" marB="0" anchor="ctr">
                    <a:solidFill>
                      <a:srgbClr val="CBCDD2"/>
                    </a:solidFill>
                  </a:tcPr>
                </a:tc>
                <a:tc>
                  <a:txBody>
                    <a:bodyPr/>
                    <a:lstStyle/>
                    <a:p>
                      <a:pPr algn="ctr"/>
                      <a:endParaRPr lang="de-DE" sz="900">
                        <a:solidFill>
                          <a:schemeClr val="tx1"/>
                        </a:solidFill>
                      </a:endParaRPr>
                    </a:p>
                  </a:txBody>
                  <a:tcPr marT="0" marB="0" anchor="ctr">
                    <a:solidFill>
                      <a:srgbClr val="CBCDD2"/>
                    </a:solidFill>
                  </a:tcPr>
                </a:tc>
                <a:extLst>
                  <a:ext uri="{0D108BD9-81ED-4DB2-BD59-A6C34878D82A}">
                    <a16:rowId xmlns:a16="http://schemas.microsoft.com/office/drawing/2014/main" val="3866425328"/>
                  </a:ext>
                </a:extLst>
              </a:tr>
              <a:tr h="139012">
                <a:tc>
                  <a:txBody>
                    <a:bodyPr/>
                    <a:lstStyle/>
                    <a:p>
                      <a:pPr lvl="1"/>
                      <a:r>
                        <a:rPr lang="de-DE" sz="900" b="0">
                          <a:solidFill>
                            <a:schemeClr val="tx1"/>
                          </a:solidFill>
                        </a:rPr>
                        <a:t>Yes</a:t>
                      </a:r>
                    </a:p>
                  </a:txBody>
                  <a:tcPr marT="0" marB="0" anchor="ctr">
                    <a:solidFill>
                      <a:srgbClr val="CBCDD2"/>
                    </a:solidFill>
                  </a:tcPr>
                </a:tc>
                <a:tc>
                  <a:txBody>
                    <a:bodyPr/>
                    <a:lstStyle/>
                    <a:p>
                      <a:pPr algn="ctr"/>
                      <a:r>
                        <a:rPr lang="de-DE" sz="900">
                          <a:solidFill>
                            <a:schemeClr val="tx1"/>
                          </a:solidFill>
                        </a:rPr>
                        <a:t>5/6</a:t>
                      </a:r>
                    </a:p>
                  </a:txBody>
                  <a:tcPr marT="0" marB="0" anchor="ctr">
                    <a:solidFill>
                      <a:srgbClr val="CBCDD2"/>
                    </a:solidFill>
                  </a:tcPr>
                </a:tc>
                <a:tc>
                  <a:txBody>
                    <a:bodyPr/>
                    <a:lstStyle/>
                    <a:p>
                      <a:pPr algn="ctr"/>
                      <a:endParaRPr lang="de-DE" sz="900">
                        <a:solidFill>
                          <a:schemeClr val="tx1"/>
                        </a:solidFill>
                      </a:endParaRPr>
                    </a:p>
                  </a:txBody>
                  <a:tcPr marT="0" marB="0" anchor="ctr">
                    <a:solidFill>
                      <a:srgbClr val="CBCDD2"/>
                    </a:solidFill>
                  </a:tcPr>
                </a:tc>
                <a:tc>
                  <a:txBody>
                    <a:bodyPr/>
                    <a:lstStyle/>
                    <a:p>
                      <a:pPr algn="ctr"/>
                      <a:r>
                        <a:rPr lang="de-DE" sz="900">
                          <a:solidFill>
                            <a:schemeClr val="tx1"/>
                          </a:solidFill>
                        </a:rPr>
                        <a:t>83.3 (35.9-99.6)</a:t>
                      </a:r>
                    </a:p>
                  </a:txBody>
                  <a:tcPr marT="0" marB="0" anchor="ctr">
                    <a:solidFill>
                      <a:srgbClr val="CBCDD2"/>
                    </a:solidFill>
                  </a:tcPr>
                </a:tc>
                <a:extLst>
                  <a:ext uri="{0D108BD9-81ED-4DB2-BD59-A6C34878D82A}">
                    <a16:rowId xmlns:a16="http://schemas.microsoft.com/office/drawing/2014/main" val="2357600023"/>
                  </a:ext>
                </a:extLst>
              </a:tr>
              <a:tr h="139012">
                <a:tc>
                  <a:txBody>
                    <a:bodyPr/>
                    <a:lstStyle/>
                    <a:p>
                      <a:pPr lvl="1"/>
                      <a:r>
                        <a:rPr lang="de-DE" sz="900" b="0">
                          <a:solidFill>
                            <a:schemeClr val="tx1"/>
                          </a:solidFill>
                        </a:rPr>
                        <a:t>No</a:t>
                      </a:r>
                    </a:p>
                  </a:txBody>
                  <a:tcPr marT="0" marB="0" anchor="ctr">
                    <a:solidFill>
                      <a:srgbClr val="CBCDD2"/>
                    </a:solidFill>
                  </a:tcPr>
                </a:tc>
                <a:tc>
                  <a:txBody>
                    <a:bodyPr/>
                    <a:lstStyle/>
                    <a:p>
                      <a:pPr algn="ctr"/>
                      <a:r>
                        <a:rPr lang="de-DE" sz="900">
                          <a:solidFill>
                            <a:schemeClr val="tx1"/>
                          </a:solidFill>
                        </a:rPr>
                        <a:t>198/241</a:t>
                      </a:r>
                    </a:p>
                  </a:txBody>
                  <a:tcPr marT="0" marB="0" anchor="ctr">
                    <a:solidFill>
                      <a:srgbClr val="CBCDD2"/>
                    </a:solidFill>
                  </a:tcPr>
                </a:tc>
                <a:tc>
                  <a:txBody>
                    <a:bodyPr/>
                    <a:lstStyle/>
                    <a:p>
                      <a:pPr algn="ctr"/>
                      <a:endParaRPr lang="de-DE" sz="900">
                        <a:solidFill>
                          <a:schemeClr val="tx1"/>
                        </a:solidFill>
                      </a:endParaRPr>
                    </a:p>
                  </a:txBody>
                  <a:tcPr marT="0" marB="0" anchor="ctr">
                    <a:solidFill>
                      <a:srgbClr val="CBCDD2"/>
                    </a:solidFill>
                  </a:tcPr>
                </a:tc>
                <a:tc>
                  <a:txBody>
                    <a:bodyPr/>
                    <a:lstStyle/>
                    <a:p>
                      <a:pPr algn="ctr"/>
                      <a:r>
                        <a:rPr lang="de-DE" sz="900">
                          <a:solidFill>
                            <a:schemeClr val="tx1"/>
                          </a:solidFill>
                        </a:rPr>
                        <a:t>82.2 (76.7-86.8)</a:t>
                      </a:r>
                    </a:p>
                  </a:txBody>
                  <a:tcPr marT="0" marB="0" anchor="ctr">
                    <a:solidFill>
                      <a:srgbClr val="CBCDD2"/>
                    </a:solidFill>
                  </a:tcPr>
                </a:tc>
                <a:extLst>
                  <a:ext uri="{0D108BD9-81ED-4DB2-BD59-A6C34878D82A}">
                    <a16:rowId xmlns:a16="http://schemas.microsoft.com/office/drawing/2014/main" val="1885871657"/>
                  </a:ext>
                </a:extLst>
              </a:tr>
              <a:tr h="139012">
                <a:tc>
                  <a:txBody>
                    <a:bodyPr/>
                    <a:lstStyle/>
                    <a:p>
                      <a:r>
                        <a:rPr lang="de-DE" sz="900" b="1">
                          <a:solidFill>
                            <a:schemeClr val="tx1"/>
                          </a:solidFill>
                        </a:rPr>
                        <a:t>Prior BTKi and CIT</a:t>
                      </a:r>
                      <a:r>
                        <a:rPr lang="de-DE" sz="900" b="1" baseline="30000">
                          <a:solidFill>
                            <a:schemeClr val="tx1"/>
                          </a:solidFill>
                        </a:rPr>
                        <a:t>a</a:t>
                      </a:r>
                      <a:endParaRPr lang="de-DE" sz="900" b="1">
                        <a:solidFill>
                          <a:schemeClr val="tx1"/>
                        </a:solidFill>
                      </a:endParaRPr>
                    </a:p>
                  </a:txBody>
                  <a:tcPr marT="0" marB="0" anchor="ctr">
                    <a:solidFill>
                      <a:srgbClr val="E7E8EA"/>
                    </a:solidFill>
                  </a:tcPr>
                </a:tc>
                <a:tc>
                  <a:txBody>
                    <a:bodyPr/>
                    <a:lstStyle/>
                    <a:p>
                      <a:pPr algn="ctr"/>
                      <a:endParaRPr lang="de-DE" sz="900">
                        <a:solidFill>
                          <a:schemeClr val="tx1"/>
                        </a:solidFill>
                      </a:endParaRPr>
                    </a:p>
                  </a:txBody>
                  <a:tcPr marT="0" marB="0" anchor="ctr">
                    <a:solidFill>
                      <a:srgbClr val="E7E8EA"/>
                    </a:solidFill>
                  </a:tcPr>
                </a:tc>
                <a:tc>
                  <a:txBody>
                    <a:bodyPr/>
                    <a:lstStyle/>
                    <a:p>
                      <a:pPr algn="ctr"/>
                      <a:endParaRPr lang="de-DE" sz="900">
                        <a:solidFill>
                          <a:schemeClr val="tx1"/>
                        </a:solidFill>
                      </a:endParaRPr>
                    </a:p>
                  </a:txBody>
                  <a:tcPr marT="0" marB="0" anchor="ctr">
                    <a:solidFill>
                      <a:srgbClr val="E7E8EA"/>
                    </a:solidFill>
                  </a:tcPr>
                </a:tc>
                <a:tc>
                  <a:txBody>
                    <a:bodyPr/>
                    <a:lstStyle/>
                    <a:p>
                      <a:pPr algn="ctr"/>
                      <a:endParaRPr lang="de-DE" sz="900">
                        <a:solidFill>
                          <a:schemeClr val="tx1"/>
                        </a:solidFill>
                      </a:endParaRPr>
                    </a:p>
                  </a:txBody>
                  <a:tcPr marT="0" marB="0" anchor="ctr">
                    <a:solidFill>
                      <a:srgbClr val="E7E8EA"/>
                    </a:solidFill>
                  </a:tcPr>
                </a:tc>
                <a:extLst>
                  <a:ext uri="{0D108BD9-81ED-4DB2-BD59-A6C34878D82A}">
                    <a16:rowId xmlns:a16="http://schemas.microsoft.com/office/drawing/2014/main" val="3953509862"/>
                  </a:ext>
                </a:extLst>
              </a:tr>
              <a:tr h="139012">
                <a:tc>
                  <a:txBody>
                    <a:bodyPr/>
                    <a:lstStyle/>
                    <a:p>
                      <a:pPr lvl="1"/>
                      <a:r>
                        <a:rPr lang="de-DE" sz="900" b="0">
                          <a:solidFill>
                            <a:schemeClr val="tx1"/>
                          </a:solidFill>
                        </a:rPr>
                        <a:t>Yes</a:t>
                      </a:r>
                    </a:p>
                  </a:txBody>
                  <a:tcPr marT="0" marB="0" anchor="ctr">
                    <a:solidFill>
                      <a:srgbClr val="E7E8EA"/>
                    </a:solidFill>
                  </a:tcPr>
                </a:tc>
                <a:tc>
                  <a:txBody>
                    <a:bodyPr/>
                    <a:lstStyle/>
                    <a:p>
                      <a:pPr algn="ctr"/>
                      <a:r>
                        <a:rPr lang="de-DE" sz="900">
                          <a:solidFill>
                            <a:schemeClr val="tx1"/>
                          </a:solidFill>
                        </a:rPr>
                        <a:t>155/188</a:t>
                      </a:r>
                    </a:p>
                  </a:txBody>
                  <a:tcPr marT="0" marB="0" anchor="ctr">
                    <a:solidFill>
                      <a:srgbClr val="E7E8EA"/>
                    </a:solidFill>
                  </a:tcPr>
                </a:tc>
                <a:tc>
                  <a:txBody>
                    <a:bodyPr/>
                    <a:lstStyle/>
                    <a:p>
                      <a:pPr algn="ctr"/>
                      <a:endParaRPr lang="de-DE" sz="900">
                        <a:solidFill>
                          <a:schemeClr val="tx1"/>
                        </a:solidFill>
                      </a:endParaRPr>
                    </a:p>
                  </a:txBody>
                  <a:tcPr marT="0" marB="0" anchor="ctr">
                    <a:solidFill>
                      <a:srgbClr val="E7E8EA"/>
                    </a:solidFill>
                  </a:tcPr>
                </a:tc>
                <a:tc>
                  <a:txBody>
                    <a:bodyPr/>
                    <a:lstStyle/>
                    <a:p>
                      <a:pPr algn="ctr"/>
                      <a:r>
                        <a:rPr lang="de-DE" sz="900">
                          <a:solidFill>
                            <a:schemeClr val="tx1"/>
                          </a:solidFill>
                        </a:rPr>
                        <a:t>82.4 (76.2-87.6)</a:t>
                      </a:r>
                    </a:p>
                  </a:txBody>
                  <a:tcPr marT="0" marB="0" anchor="ctr">
                    <a:solidFill>
                      <a:srgbClr val="E7E8EA"/>
                    </a:solidFill>
                  </a:tcPr>
                </a:tc>
                <a:extLst>
                  <a:ext uri="{0D108BD9-81ED-4DB2-BD59-A6C34878D82A}">
                    <a16:rowId xmlns:a16="http://schemas.microsoft.com/office/drawing/2014/main" val="1181507701"/>
                  </a:ext>
                </a:extLst>
              </a:tr>
              <a:tr h="139012">
                <a:tc>
                  <a:txBody>
                    <a:bodyPr/>
                    <a:lstStyle/>
                    <a:p>
                      <a:pPr lvl="1"/>
                      <a:r>
                        <a:rPr lang="de-DE" sz="900" b="0">
                          <a:solidFill>
                            <a:schemeClr val="tx1"/>
                          </a:solidFill>
                        </a:rPr>
                        <a:t>No</a:t>
                      </a:r>
                    </a:p>
                  </a:txBody>
                  <a:tcPr marT="0" marB="0" anchor="ctr">
                    <a:solidFill>
                      <a:srgbClr val="E7E8EA"/>
                    </a:solidFill>
                  </a:tcPr>
                </a:tc>
                <a:tc>
                  <a:txBody>
                    <a:bodyPr/>
                    <a:lstStyle/>
                    <a:p>
                      <a:pPr algn="ctr"/>
                      <a:r>
                        <a:rPr lang="de-DE" sz="900">
                          <a:solidFill>
                            <a:schemeClr val="tx1"/>
                          </a:solidFill>
                        </a:rPr>
                        <a:t>48/59</a:t>
                      </a:r>
                    </a:p>
                  </a:txBody>
                  <a:tcPr marT="0" marB="0" anchor="ctr">
                    <a:solidFill>
                      <a:srgbClr val="E7E8EA"/>
                    </a:solidFill>
                  </a:tcPr>
                </a:tc>
                <a:tc>
                  <a:txBody>
                    <a:bodyPr/>
                    <a:lstStyle/>
                    <a:p>
                      <a:pPr algn="ctr"/>
                      <a:endParaRPr lang="de-DE" sz="900">
                        <a:solidFill>
                          <a:schemeClr val="tx1"/>
                        </a:solidFill>
                      </a:endParaRPr>
                    </a:p>
                  </a:txBody>
                  <a:tcPr marT="0" marB="0" anchor="ctr">
                    <a:solidFill>
                      <a:srgbClr val="E7E8EA"/>
                    </a:solidFill>
                  </a:tcPr>
                </a:tc>
                <a:tc>
                  <a:txBody>
                    <a:bodyPr/>
                    <a:lstStyle/>
                    <a:p>
                      <a:pPr algn="ctr"/>
                      <a:r>
                        <a:rPr lang="de-DE" sz="900">
                          <a:solidFill>
                            <a:schemeClr val="tx1"/>
                          </a:solidFill>
                        </a:rPr>
                        <a:t>81.4 (69.1-90.3)</a:t>
                      </a:r>
                    </a:p>
                  </a:txBody>
                  <a:tcPr marT="0" marB="0" anchor="ctr">
                    <a:solidFill>
                      <a:srgbClr val="E7E8EA"/>
                    </a:solidFill>
                  </a:tcPr>
                </a:tc>
                <a:extLst>
                  <a:ext uri="{0D108BD9-81ED-4DB2-BD59-A6C34878D82A}">
                    <a16:rowId xmlns:a16="http://schemas.microsoft.com/office/drawing/2014/main" val="1307237340"/>
                  </a:ext>
                </a:extLst>
              </a:tr>
              <a:tr h="139012">
                <a:tc>
                  <a:txBody>
                    <a:bodyPr/>
                    <a:lstStyle/>
                    <a:p>
                      <a:r>
                        <a:rPr lang="de-DE" sz="900" b="1">
                          <a:solidFill>
                            <a:schemeClr val="tx1"/>
                          </a:solidFill>
                        </a:rPr>
                        <a:t>Prior BTKi, CIT, and BCL2i</a:t>
                      </a:r>
                      <a:r>
                        <a:rPr lang="de-DE" sz="900" b="1" baseline="30000">
                          <a:solidFill>
                            <a:schemeClr val="tx1"/>
                          </a:solidFill>
                        </a:rPr>
                        <a:t>a</a:t>
                      </a:r>
                      <a:endParaRPr lang="de-DE" sz="900" b="1">
                        <a:solidFill>
                          <a:schemeClr val="tx1"/>
                        </a:solidFill>
                      </a:endParaRPr>
                    </a:p>
                  </a:txBody>
                  <a:tcPr marT="0" marB="0" anchor="ctr">
                    <a:solidFill>
                      <a:srgbClr val="CBCDD2"/>
                    </a:solidFill>
                  </a:tcPr>
                </a:tc>
                <a:tc>
                  <a:txBody>
                    <a:bodyPr/>
                    <a:lstStyle/>
                    <a:p>
                      <a:pPr algn="ctr"/>
                      <a:endParaRPr lang="de-DE" sz="900">
                        <a:solidFill>
                          <a:schemeClr val="tx1"/>
                        </a:solidFill>
                      </a:endParaRPr>
                    </a:p>
                  </a:txBody>
                  <a:tcPr marT="0" marB="0" anchor="ctr">
                    <a:solidFill>
                      <a:srgbClr val="CBCDD2"/>
                    </a:solidFill>
                  </a:tcPr>
                </a:tc>
                <a:tc>
                  <a:txBody>
                    <a:bodyPr/>
                    <a:lstStyle/>
                    <a:p>
                      <a:pPr algn="ctr"/>
                      <a:endParaRPr lang="de-DE" sz="900">
                        <a:solidFill>
                          <a:schemeClr val="tx1"/>
                        </a:solidFill>
                      </a:endParaRPr>
                    </a:p>
                  </a:txBody>
                  <a:tcPr marT="0" marB="0" anchor="ctr">
                    <a:solidFill>
                      <a:srgbClr val="CBCDD2"/>
                    </a:solidFill>
                  </a:tcPr>
                </a:tc>
                <a:tc>
                  <a:txBody>
                    <a:bodyPr/>
                    <a:lstStyle/>
                    <a:p>
                      <a:pPr algn="ctr"/>
                      <a:endParaRPr lang="de-DE" sz="900">
                        <a:solidFill>
                          <a:schemeClr val="tx1"/>
                        </a:solidFill>
                      </a:endParaRPr>
                    </a:p>
                  </a:txBody>
                  <a:tcPr marT="0" marB="0" anchor="ctr">
                    <a:solidFill>
                      <a:srgbClr val="CBCDD2"/>
                    </a:solidFill>
                  </a:tcPr>
                </a:tc>
                <a:extLst>
                  <a:ext uri="{0D108BD9-81ED-4DB2-BD59-A6C34878D82A}">
                    <a16:rowId xmlns:a16="http://schemas.microsoft.com/office/drawing/2014/main" val="3645299605"/>
                  </a:ext>
                </a:extLst>
              </a:tr>
              <a:tr h="139012">
                <a:tc>
                  <a:txBody>
                    <a:bodyPr/>
                    <a:lstStyle/>
                    <a:p>
                      <a:pPr lvl="1"/>
                      <a:r>
                        <a:rPr lang="de-DE" sz="900" b="0">
                          <a:solidFill>
                            <a:schemeClr val="tx1"/>
                          </a:solidFill>
                        </a:rPr>
                        <a:t>Yes</a:t>
                      </a:r>
                    </a:p>
                  </a:txBody>
                  <a:tcPr marT="0" marB="0" anchor="ctr">
                    <a:solidFill>
                      <a:srgbClr val="CBCDD2"/>
                    </a:solidFill>
                  </a:tcPr>
                </a:tc>
                <a:tc>
                  <a:txBody>
                    <a:bodyPr/>
                    <a:lstStyle/>
                    <a:p>
                      <a:pPr algn="ctr"/>
                      <a:r>
                        <a:rPr lang="de-DE" sz="900">
                          <a:solidFill>
                            <a:schemeClr val="tx1"/>
                          </a:solidFill>
                        </a:rPr>
                        <a:t>66/84</a:t>
                      </a:r>
                    </a:p>
                  </a:txBody>
                  <a:tcPr marT="0" marB="0" anchor="ctr">
                    <a:solidFill>
                      <a:srgbClr val="CBCDD2"/>
                    </a:solidFill>
                  </a:tcPr>
                </a:tc>
                <a:tc>
                  <a:txBody>
                    <a:bodyPr/>
                    <a:lstStyle/>
                    <a:p>
                      <a:pPr algn="ctr"/>
                      <a:endParaRPr lang="de-DE" sz="900">
                        <a:solidFill>
                          <a:schemeClr val="tx1"/>
                        </a:solidFill>
                      </a:endParaRPr>
                    </a:p>
                  </a:txBody>
                  <a:tcPr marT="0" marB="0" anchor="ctr">
                    <a:solidFill>
                      <a:srgbClr val="CBCDD2"/>
                    </a:solidFill>
                  </a:tcPr>
                </a:tc>
                <a:tc>
                  <a:txBody>
                    <a:bodyPr/>
                    <a:lstStyle/>
                    <a:p>
                      <a:pPr algn="ctr"/>
                      <a:r>
                        <a:rPr lang="de-DE" sz="900">
                          <a:solidFill>
                            <a:schemeClr val="tx1"/>
                          </a:solidFill>
                        </a:rPr>
                        <a:t>78.6 (68.3-86.8)</a:t>
                      </a:r>
                    </a:p>
                  </a:txBody>
                  <a:tcPr marT="0" marB="0" anchor="ctr">
                    <a:solidFill>
                      <a:srgbClr val="CBCDD2"/>
                    </a:solidFill>
                  </a:tcPr>
                </a:tc>
                <a:extLst>
                  <a:ext uri="{0D108BD9-81ED-4DB2-BD59-A6C34878D82A}">
                    <a16:rowId xmlns:a16="http://schemas.microsoft.com/office/drawing/2014/main" val="3998100262"/>
                  </a:ext>
                </a:extLst>
              </a:tr>
              <a:tr h="139012">
                <a:tc>
                  <a:txBody>
                    <a:bodyPr/>
                    <a:lstStyle/>
                    <a:p>
                      <a:pPr lvl="1"/>
                      <a:r>
                        <a:rPr lang="de-DE" sz="900" b="0">
                          <a:solidFill>
                            <a:schemeClr val="tx1"/>
                          </a:solidFill>
                        </a:rPr>
                        <a:t>No</a:t>
                      </a:r>
                    </a:p>
                  </a:txBody>
                  <a:tcPr marT="0" marB="0" anchor="ctr">
                    <a:solidFill>
                      <a:srgbClr val="CBCDD2"/>
                    </a:solidFill>
                  </a:tcPr>
                </a:tc>
                <a:tc>
                  <a:txBody>
                    <a:bodyPr/>
                    <a:lstStyle/>
                    <a:p>
                      <a:pPr algn="ctr"/>
                      <a:r>
                        <a:rPr lang="de-DE" sz="900">
                          <a:solidFill>
                            <a:schemeClr val="tx1"/>
                          </a:solidFill>
                        </a:rPr>
                        <a:t>137/163</a:t>
                      </a:r>
                    </a:p>
                  </a:txBody>
                  <a:tcPr marT="0" marB="0" anchor="ctr">
                    <a:solidFill>
                      <a:srgbClr val="CBCDD2"/>
                    </a:solidFill>
                  </a:tcPr>
                </a:tc>
                <a:tc>
                  <a:txBody>
                    <a:bodyPr/>
                    <a:lstStyle/>
                    <a:p>
                      <a:pPr algn="ctr"/>
                      <a:endParaRPr lang="de-DE" sz="900">
                        <a:solidFill>
                          <a:schemeClr val="tx1"/>
                        </a:solidFill>
                      </a:endParaRPr>
                    </a:p>
                  </a:txBody>
                  <a:tcPr marT="0" marB="0" anchor="ctr">
                    <a:solidFill>
                      <a:srgbClr val="CBCDD2"/>
                    </a:solidFill>
                  </a:tcPr>
                </a:tc>
                <a:tc>
                  <a:txBody>
                    <a:bodyPr/>
                    <a:lstStyle/>
                    <a:p>
                      <a:pPr algn="ctr"/>
                      <a:r>
                        <a:rPr lang="de-DE" sz="900">
                          <a:solidFill>
                            <a:schemeClr val="tx1"/>
                          </a:solidFill>
                        </a:rPr>
                        <a:t>84.0 (77.5-89.3)</a:t>
                      </a:r>
                    </a:p>
                  </a:txBody>
                  <a:tcPr marT="0" marB="0" anchor="ctr">
                    <a:solidFill>
                      <a:srgbClr val="CBCDD2"/>
                    </a:solidFill>
                  </a:tcPr>
                </a:tc>
                <a:extLst>
                  <a:ext uri="{0D108BD9-81ED-4DB2-BD59-A6C34878D82A}">
                    <a16:rowId xmlns:a16="http://schemas.microsoft.com/office/drawing/2014/main" val="3098082482"/>
                  </a:ext>
                </a:extLst>
              </a:tr>
              <a:tr h="139012">
                <a:tc>
                  <a:txBody>
                    <a:bodyPr/>
                    <a:lstStyle/>
                    <a:p>
                      <a:r>
                        <a:rPr lang="de-DE" sz="900" b="1">
                          <a:solidFill>
                            <a:schemeClr val="tx1"/>
                          </a:solidFill>
                        </a:rPr>
                        <a:t>Prior BTKi, CIT, BCL2, and Pl3Ki</a:t>
                      </a:r>
                      <a:r>
                        <a:rPr lang="de-DE" sz="900" b="1" baseline="30000">
                          <a:solidFill>
                            <a:schemeClr val="tx1"/>
                          </a:solidFill>
                        </a:rPr>
                        <a:t>a</a:t>
                      </a:r>
                      <a:endParaRPr lang="de-DE" sz="900" b="1">
                        <a:solidFill>
                          <a:schemeClr val="tx1"/>
                        </a:solidFill>
                      </a:endParaRPr>
                    </a:p>
                  </a:txBody>
                  <a:tcPr marT="0" marB="0" anchor="ctr">
                    <a:solidFill>
                      <a:srgbClr val="E7E8EA"/>
                    </a:solidFill>
                  </a:tcPr>
                </a:tc>
                <a:tc>
                  <a:txBody>
                    <a:bodyPr/>
                    <a:lstStyle/>
                    <a:p>
                      <a:pPr algn="ctr"/>
                      <a:endParaRPr lang="de-DE" sz="900">
                        <a:solidFill>
                          <a:schemeClr val="tx1"/>
                        </a:solidFill>
                      </a:endParaRPr>
                    </a:p>
                  </a:txBody>
                  <a:tcPr marT="0" marB="0" anchor="ctr">
                    <a:solidFill>
                      <a:srgbClr val="E7E8EA"/>
                    </a:solidFill>
                  </a:tcPr>
                </a:tc>
                <a:tc>
                  <a:txBody>
                    <a:bodyPr/>
                    <a:lstStyle/>
                    <a:p>
                      <a:pPr algn="ctr"/>
                      <a:endParaRPr lang="de-DE" sz="900">
                        <a:solidFill>
                          <a:schemeClr val="tx1"/>
                        </a:solidFill>
                      </a:endParaRPr>
                    </a:p>
                  </a:txBody>
                  <a:tcPr marT="0" marB="0" anchor="ctr">
                    <a:solidFill>
                      <a:srgbClr val="E7E8EA"/>
                    </a:solidFill>
                  </a:tcPr>
                </a:tc>
                <a:tc>
                  <a:txBody>
                    <a:bodyPr/>
                    <a:lstStyle/>
                    <a:p>
                      <a:pPr algn="ctr"/>
                      <a:endParaRPr lang="de-DE" sz="900">
                        <a:solidFill>
                          <a:schemeClr val="tx1"/>
                        </a:solidFill>
                      </a:endParaRPr>
                    </a:p>
                  </a:txBody>
                  <a:tcPr marT="0" marB="0" anchor="ctr">
                    <a:solidFill>
                      <a:srgbClr val="E7E8EA"/>
                    </a:solidFill>
                  </a:tcPr>
                </a:tc>
                <a:extLst>
                  <a:ext uri="{0D108BD9-81ED-4DB2-BD59-A6C34878D82A}">
                    <a16:rowId xmlns:a16="http://schemas.microsoft.com/office/drawing/2014/main" val="1241953693"/>
                  </a:ext>
                </a:extLst>
              </a:tr>
              <a:tr h="139012">
                <a:tc>
                  <a:txBody>
                    <a:bodyPr/>
                    <a:lstStyle/>
                    <a:p>
                      <a:pPr lvl="1"/>
                      <a:r>
                        <a:rPr lang="de-DE" sz="900" b="0">
                          <a:solidFill>
                            <a:schemeClr val="tx1"/>
                          </a:solidFill>
                        </a:rPr>
                        <a:t>Yes</a:t>
                      </a:r>
                    </a:p>
                  </a:txBody>
                  <a:tcPr marT="0" marB="0" anchor="ctr">
                    <a:solidFill>
                      <a:srgbClr val="E7E8EA"/>
                    </a:solidFill>
                  </a:tcPr>
                </a:tc>
                <a:tc>
                  <a:txBody>
                    <a:bodyPr/>
                    <a:lstStyle/>
                    <a:p>
                      <a:pPr algn="ctr"/>
                      <a:r>
                        <a:rPr lang="de-DE" sz="900">
                          <a:solidFill>
                            <a:schemeClr val="tx1"/>
                          </a:solidFill>
                        </a:rPr>
                        <a:t>21/27</a:t>
                      </a:r>
                    </a:p>
                  </a:txBody>
                  <a:tcPr marT="0" marB="0" anchor="ctr">
                    <a:solidFill>
                      <a:srgbClr val="E7E8EA"/>
                    </a:solidFill>
                  </a:tcPr>
                </a:tc>
                <a:tc>
                  <a:txBody>
                    <a:bodyPr/>
                    <a:lstStyle/>
                    <a:p>
                      <a:pPr algn="ctr"/>
                      <a:endParaRPr lang="de-DE" sz="900">
                        <a:solidFill>
                          <a:schemeClr val="tx1"/>
                        </a:solidFill>
                      </a:endParaRPr>
                    </a:p>
                  </a:txBody>
                  <a:tcPr marT="0" marB="0" anchor="ctr">
                    <a:solidFill>
                      <a:srgbClr val="E7E8EA"/>
                    </a:solidFill>
                  </a:tcPr>
                </a:tc>
                <a:tc>
                  <a:txBody>
                    <a:bodyPr/>
                    <a:lstStyle/>
                    <a:p>
                      <a:pPr algn="ctr"/>
                      <a:r>
                        <a:rPr lang="de-DE" sz="900">
                          <a:solidFill>
                            <a:schemeClr val="tx1"/>
                          </a:solidFill>
                        </a:rPr>
                        <a:t>77.8 (57.7-91.4)</a:t>
                      </a:r>
                    </a:p>
                  </a:txBody>
                  <a:tcPr marT="0" marB="0" anchor="ctr">
                    <a:solidFill>
                      <a:srgbClr val="E7E8EA"/>
                    </a:solidFill>
                  </a:tcPr>
                </a:tc>
                <a:extLst>
                  <a:ext uri="{0D108BD9-81ED-4DB2-BD59-A6C34878D82A}">
                    <a16:rowId xmlns:a16="http://schemas.microsoft.com/office/drawing/2014/main" val="3976814203"/>
                  </a:ext>
                </a:extLst>
              </a:tr>
              <a:tr h="139012">
                <a:tc>
                  <a:txBody>
                    <a:bodyPr/>
                    <a:lstStyle/>
                    <a:p>
                      <a:pPr lvl="1"/>
                      <a:r>
                        <a:rPr lang="de-DE" sz="900" b="0">
                          <a:solidFill>
                            <a:schemeClr val="tx1"/>
                          </a:solidFill>
                        </a:rPr>
                        <a:t>No</a:t>
                      </a:r>
                    </a:p>
                  </a:txBody>
                  <a:tcPr marT="0" marB="0" anchor="ctr">
                    <a:solidFill>
                      <a:srgbClr val="E7E8EA"/>
                    </a:solidFill>
                  </a:tcPr>
                </a:tc>
                <a:tc>
                  <a:txBody>
                    <a:bodyPr/>
                    <a:lstStyle/>
                    <a:p>
                      <a:pPr algn="ctr"/>
                      <a:r>
                        <a:rPr lang="de-DE" sz="900">
                          <a:solidFill>
                            <a:schemeClr val="tx1"/>
                          </a:solidFill>
                        </a:rPr>
                        <a:t>182/220</a:t>
                      </a:r>
                    </a:p>
                  </a:txBody>
                  <a:tcPr marT="0" marB="0" anchor="ctr">
                    <a:solidFill>
                      <a:srgbClr val="E7E8EA"/>
                    </a:solidFill>
                  </a:tcPr>
                </a:tc>
                <a:tc>
                  <a:txBody>
                    <a:bodyPr/>
                    <a:lstStyle/>
                    <a:p>
                      <a:pPr algn="ctr"/>
                      <a:endParaRPr lang="de-DE" sz="900">
                        <a:solidFill>
                          <a:schemeClr val="tx1"/>
                        </a:solidFill>
                      </a:endParaRPr>
                    </a:p>
                  </a:txBody>
                  <a:tcPr marT="0" marB="0" anchor="ctr">
                    <a:solidFill>
                      <a:srgbClr val="E7E8EA"/>
                    </a:solidFill>
                  </a:tcPr>
                </a:tc>
                <a:tc>
                  <a:txBody>
                    <a:bodyPr/>
                    <a:lstStyle/>
                    <a:p>
                      <a:pPr algn="ctr"/>
                      <a:r>
                        <a:rPr lang="de-DE" sz="900">
                          <a:solidFill>
                            <a:schemeClr val="tx1"/>
                          </a:solidFill>
                        </a:rPr>
                        <a:t>82.7 (77.1-87.5)</a:t>
                      </a:r>
                    </a:p>
                  </a:txBody>
                  <a:tcPr marT="0" marB="0" anchor="ctr">
                    <a:solidFill>
                      <a:srgbClr val="E7E8EA"/>
                    </a:solidFill>
                  </a:tcPr>
                </a:tc>
                <a:extLst>
                  <a:ext uri="{0D108BD9-81ED-4DB2-BD59-A6C34878D82A}">
                    <a16:rowId xmlns:a16="http://schemas.microsoft.com/office/drawing/2014/main" val="918434156"/>
                  </a:ext>
                </a:extLst>
              </a:tr>
            </a:tbl>
          </a:graphicData>
        </a:graphic>
      </p:graphicFrame>
      <p:cxnSp>
        <p:nvCxnSpPr>
          <p:cNvPr id="8" name="Gerader Verbinder 7">
            <a:extLst>
              <a:ext uri="{FF2B5EF4-FFF2-40B4-BE49-F238E27FC236}">
                <a16:creationId xmlns:a16="http://schemas.microsoft.com/office/drawing/2014/main" id="{BDC7E304-B0BE-60D1-3AA7-B57EFD1913E7}"/>
              </a:ext>
            </a:extLst>
          </p:cNvPr>
          <p:cNvCxnSpPr/>
          <p:nvPr/>
        </p:nvCxnSpPr>
        <p:spPr>
          <a:xfrm>
            <a:off x="4500752" y="1819275"/>
            <a:ext cx="0" cy="4086225"/>
          </a:xfrm>
          <a:prstGeom prst="line">
            <a:avLst/>
          </a:prstGeom>
          <a:ln w="12700">
            <a:prstDash val="dash"/>
          </a:ln>
        </p:spPr>
        <p:style>
          <a:lnRef idx="1">
            <a:schemeClr val="dk1"/>
          </a:lnRef>
          <a:fillRef idx="0">
            <a:schemeClr val="dk1"/>
          </a:fillRef>
          <a:effectRef idx="0">
            <a:schemeClr val="dk1"/>
          </a:effectRef>
          <a:fontRef idx="minor">
            <a:schemeClr val="tx1"/>
          </a:fontRef>
        </p:style>
      </p:cxnSp>
      <p:grpSp>
        <p:nvGrpSpPr>
          <p:cNvPr id="150" name="Gruppieren 149">
            <a:extLst>
              <a:ext uri="{FF2B5EF4-FFF2-40B4-BE49-F238E27FC236}">
                <a16:creationId xmlns:a16="http://schemas.microsoft.com/office/drawing/2014/main" id="{9280A80E-4ABB-4C69-038D-5738F5662803}"/>
              </a:ext>
            </a:extLst>
          </p:cNvPr>
          <p:cNvGrpSpPr/>
          <p:nvPr/>
        </p:nvGrpSpPr>
        <p:grpSpPr>
          <a:xfrm>
            <a:off x="4436935" y="1840899"/>
            <a:ext cx="120967" cy="73025"/>
            <a:chOff x="4451033" y="1840899"/>
            <a:chExt cx="120967" cy="73025"/>
          </a:xfrm>
        </p:grpSpPr>
        <p:sp>
          <p:nvSpPr>
            <p:cNvPr id="9" name="Ellipse 8">
              <a:extLst>
                <a:ext uri="{FF2B5EF4-FFF2-40B4-BE49-F238E27FC236}">
                  <a16:creationId xmlns:a16="http://schemas.microsoft.com/office/drawing/2014/main" id="{97EE07DF-77DE-FE52-91CA-04A18BA64B7A}"/>
                </a:ext>
              </a:extLst>
            </p:cNvPr>
            <p:cNvSpPr/>
            <p:nvPr/>
          </p:nvSpPr>
          <p:spPr>
            <a:xfrm>
              <a:off x="4495800" y="1854552"/>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5" name="Gruppieren 24">
              <a:extLst>
                <a:ext uri="{FF2B5EF4-FFF2-40B4-BE49-F238E27FC236}">
                  <a16:creationId xmlns:a16="http://schemas.microsoft.com/office/drawing/2014/main" id="{5DE4B22C-AD37-2ACB-0937-4E9AEBBFA0B2}"/>
                </a:ext>
              </a:extLst>
            </p:cNvPr>
            <p:cNvGrpSpPr/>
            <p:nvPr/>
          </p:nvGrpSpPr>
          <p:grpSpPr>
            <a:xfrm>
              <a:off x="4451033" y="1840899"/>
              <a:ext cx="120967" cy="73025"/>
              <a:chOff x="4521996" y="1546225"/>
              <a:chExt cx="161924" cy="73025"/>
            </a:xfrm>
          </p:grpSpPr>
          <p:grpSp>
            <p:nvGrpSpPr>
              <p:cNvPr id="24" name="Gruppieren 23">
                <a:extLst>
                  <a:ext uri="{FF2B5EF4-FFF2-40B4-BE49-F238E27FC236}">
                    <a16:creationId xmlns:a16="http://schemas.microsoft.com/office/drawing/2014/main" id="{62C88C4D-8C00-3EC0-CFC1-C44918899D96}"/>
                  </a:ext>
                </a:extLst>
              </p:cNvPr>
              <p:cNvGrpSpPr/>
              <p:nvPr/>
            </p:nvGrpSpPr>
            <p:grpSpPr>
              <a:xfrm>
                <a:off x="4521996" y="1546225"/>
                <a:ext cx="161924" cy="73025"/>
                <a:chOff x="4387850" y="1546225"/>
                <a:chExt cx="161924" cy="73025"/>
              </a:xfrm>
            </p:grpSpPr>
            <p:cxnSp>
              <p:nvCxnSpPr>
                <p:cNvPr id="20" name="Gerader Verbinder 19">
                  <a:extLst>
                    <a:ext uri="{FF2B5EF4-FFF2-40B4-BE49-F238E27FC236}">
                      <a16:creationId xmlns:a16="http://schemas.microsoft.com/office/drawing/2014/main" id="{1E044807-A168-1334-2528-69CF8E12E7F1}"/>
                    </a:ext>
                  </a:extLst>
                </p:cNvPr>
                <p:cNvCxnSpPr>
                  <a:cxnSpLocks/>
                </p:cNvCxnSpPr>
                <p:nvPr/>
              </p:nvCxnSpPr>
              <p:spPr>
                <a:xfrm>
                  <a:off x="4387850" y="1582737"/>
                  <a:ext cx="161924" cy="0"/>
                </a:xfrm>
                <a:prstGeom prst="line">
                  <a:avLst/>
                </a:prstGeom>
              </p:spPr>
              <p:style>
                <a:lnRef idx="1">
                  <a:schemeClr val="dk1"/>
                </a:lnRef>
                <a:fillRef idx="0">
                  <a:schemeClr val="dk1"/>
                </a:fillRef>
                <a:effectRef idx="0">
                  <a:schemeClr val="dk1"/>
                </a:effectRef>
                <a:fontRef idx="minor">
                  <a:schemeClr val="tx1"/>
                </a:fontRef>
              </p:style>
            </p:cxnSp>
            <p:cxnSp>
              <p:nvCxnSpPr>
                <p:cNvPr id="22" name="Gerader Verbinder 21">
                  <a:extLst>
                    <a:ext uri="{FF2B5EF4-FFF2-40B4-BE49-F238E27FC236}">
                      <a16:creationId xmlns:a16="http://schemas.microsoft.com/office/drawing/2014/main" id="{FB1A65F6-87EA-1ECC-CDE4-1A25995B578B}"/>
                    </a:ext>
                  </a:extLst>
                </p:cNvPr>
                <p:cNvCxnSpPr>
                  <a:cxnSpLocks/>
                </p:cNvCxnSpPr>
                <p:nvPr/>
              </p:nvCxnSpPr>
              <p:spPr>
                <a:xfrm>
                  <a:off x="4387850" y="1546225"/>
                  <a:ext cx="0" cy="73025"/>
                </a:xfrm>
                <a:prstGeom prst="line">
                  <a:avLst/>
                </a:prstGeom>
              </p:spPr>
              <p:style>
                <a:lnRef idx="1">
                  <a:schemeClr val="dk1"/>
                </a:lnRef>
                <a:fillRef idx="0">
                  <a:schemeClr val="dk1"/>
                </a:fillRef>
                <a:effectRef idx="0">
                  <a:schemeClr val="dk1"/>
                </a:effectRef>
                <a:fontRef idx="minor">
                  <a:schemeClr val="tx1"/>
                </a:fontRef>
              </p:style>
            </p:cxnSp>
          </p:grpSp>
          <p:cxnSp>
            <p:nvCxnSpPr>
              <p:cNvPr id="23" name="Gerader Verbinder 22">
                <a:extLst>
                  <a:ext uri="{FF2B5EF4-FFF2-40B4-BE49-F238E27FC236}">
                    <a16:creationId xmlns:a16="http://schemas.microsoft.com/office/drawing/2014/main" id="{B6181F54-2CE4-1B28-5BB3-5053D5F54553}"/>
                  </a:ext>
                </a:extLst>
              </p:cNvPr>
              <p:cNvCxnSpPr>
                <a:cxnSpLocks/>
              </p:cNvCxnSpPr>
              <p:nvPr/>
            </p:nvCxnSpPr>
            <p:spPr>
              <a:xfrm>
                <a:off x="4683920" y="1546225"/>
                <a:ext cx="0" cy="73025"/>
              </a:xfrm>
              <a:prstGeom prst="line">
                <a:avLst/>
              </a:prstGeom>
            </p:spPr>
            <p:style>
              <a:lnRef idx="1">
                <a:schemeClr val="dk1"/>
              </a:lnRef>
              <a:fillRef idx="0">
                <a:schemeClr val="dk1"/>
              </a:fillRef>
              <a:effectRef idx="0">
                <a:schemeClr val="dk1"/>
              </a:effectRef>
              <a:fontRef idx="minor">
                <a:schemeClr val="tx1"/>
              </a:fontRef>
            </p:style>
          </p:cxnSp>
        </p:grpSp>
      </p:grpSp>
      <p:grpSp>
        <p:nvGrpSpPr>
          <p:cNvPr id="151" name="Gruppieren 150">
            <a:extLst>
              <a:ext uri="{FF2B5EF4-FFF2-40B4-BE49-F238E27FC236}">
                <a16:creationId xmlns:a16="http://schemas.microsoft.com/office/drawing/2014/main" id="{F3D38878-7948-7807-840E-E06F0FBC028F}"/>
              </a:ext>
            </a:extLst>
          </p:cNvPr>
          <p:cNvGrpSpPr/>
          <p:nvPr/>
        </p:nvGrpSpPr>
        <p:grpSpPr>
          <a:xfrm>
            <a:off x="4422171" y="2112684"/>
            <a:ext cx="133349" cy="73025"/>
            <a:chOff x="4436269" y="2107921"/>
            <a:chExt cx="133349" cy="73025"/>
          </a:xfrm>
        </p:grpSpPr>
        <p:sp>
          <p:nvSpPr>
            <p:cNvPr id="10" name="Ellipse 9">
              <a:extLst>
                <a:ext uri="{FF2B5EF4-FFF2-40B4-BE49-F238E27FC236}">
                  <a16:creationId xmlns:a16="http://schemas.microsoft.com/office/drawing/2014/main" id="{BDDC2C3F-6803-F2EB-7A45-342EBBF14742}"/>
                </a:ext>
              </a:extLst>
            </p:cNvPr>
            <p:cNvSpPr/>
            <p:nvPr/>
          </p:nvSpPr>
          <p:spPr>
            <a:xfrm>
              <a:off x="4486276" y="2121574"/>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6" name="Gruppieren 25">
              <a:extLst>
                <a:ext uri="{FF2B5EF4-FFF2-40B4-BE49-F238E27FC236}">
                  <a16:creationId xmlns:a16="http://schemas.microsoft.com/office/drawing/2014/main" id="{9AFCA768-06FB-DC01-F395-87F6C5AB4DF8}"/>
                </a:ext>
              </a:extLst>
            </p:cNvPr>
            <p:cNvGrpSpPr/>
            <p:nvPr/>
          </p:nvGrpSpPr>
          <p:grpSpPr>
            <a:xfrm>
              <a:off x="4436269" y="2107921"/>
              <a:ext cx="133349" cy="73025"/>
              <a:chOff x="4521996" y="1546225"/>
              <a:chExt cx="161924" cy="73025"/>
            </a:xfrm>
          </p:grpSpPr>
          <p:grpSp>
            <p:nvGrpSpPr>
              <p:cNvPr id="27" name="Gruppieren 26">
                <a:extLst>
                  <a:ext uri="{FF2B5EF4-FFF2-40B4-BE49-F238E27FC236}">
                    <a16:creationId xmlns:a16="http://schemas.microsoft.com/office/drawing/2014/main" id="{25745148-3BC6-4652-398E-5AE5F2DDEE6B}"/>
                  </a:ext>
                </a:extLst>
              </p:cNvPr>
              <p:cNvGrpSpPr/>
              <p:nvPr/>
            </p:nvGrpSpPr>
            <p:grpSpPr>
              <a:xfrm>
                <a:off x="4521996" y="1546225"/>
                <a:ext cx="161924" cy="73025"/>
                <a:chOff x="4387850" y="1546225"/>
                <a:chExt cx="161924" cy="73025"/>
              </a:xfrm>
            </p:grpSpPr>
            <p:cxnSp>
              <p:nvCxnSpPr>
                <p:cNvPr id="29" name="Gerader Verbinder 28">
                  <a:extLst>
                    <a:ext uri="{FF2B5EF4-FFF2-40B4-BE49-F238E27FC236}">
                      <a16:creationId xmlns:a16="http://schemas.microsoft.com/office/drawing/2014/main" id="{84AF2C27-8DB7-33E1-7CF0-D015125F85E1}"/>
                    </a:ext>
                  </a:extLst>
                </p:cNvPr>
                <p:cNvCxnSpPr>
                  <a:cxnSpLocks/>
                </p:cNvCxnSpPr>
                <p:nvPr/>
              </p:nvCxnSpPr>
              <p:spPr>
                <a:xfrm>
                  <a:off x="4387850" y="1582737"/>
                  <a:ext cx="161924" cy="0"/>
                </a:xfrm>
                <a:prstGeom prst="line">
                  <a:avLst/>
                </a:prstGeom>
              </p:spPr>
              <p:style>
                <a:lnRef idx="1">
                  <a:schemeClr val="dk1"/>
                </a:lnRef>
                <a:fillRef idx="0">
                  <a:schemeClr val="dk1"/>
                </a:fillRef>
                <a:effectRef idx="0">
                  <a:schemeClr val="dk1"/>
                </a:effectRef>
                <a:fontRef idx="minor">
                  <a:schemeClr val="tx1"/>
                </a:fontRef>
              </p:style>
            </p:cxnSp>
            <p:cxnSp>
              <p:nvCxnSpPr>
                <p:cNvPr id="30" name="Gerader Verbinder 29">
                  <a:extLst>
                    <a:ext uri="{FF2B5EF4-FFF2-40B4-BE49-F238E27FC236}">
                      <a16:creationId xmlns:a16="http://schemas.microsoft.com/office/drawing/2014/main" id="{CFD723A4-5B80-36DA-183F-3348DC002164}"/>
                    </a:ext>
                  </a:extLst>
                </p:cNvPr>
                <p:cNvCxnSpPr>
                  <a:cxnSpLocks/>
                </p:cNvCxnSpPr>
                <p:nvPr/>
              </p:nvCxnSpPr>
              <p:spPr>
                <a:xfrm>
                  <a:off x="4387850" y="1546225"/>
                  <a:ext cx="0" cy="73025"/>
                </a:xfrm>
                <a:prstGeom prst="line">
                  <a:avLst/>
                </a:prstGeom>
              </p:spPr>
              <p:style>
                <a:lnRef idx="1">
                  <a:schemeClr val="dk1"/>
                </a:lnRef>
                <a:fillRef idx="0">
                  <a:schemeClr val="dk1"/>
                </a:fillRef>
                <a:effectRef idx="0">
                  <a:schemeClr val="dk1"/>
                </a:effectRef>
                <a:fontRef idx="minor">
                  <a:schemeClr val="tx1"/>
                </a:fontRef>
              </p:style>
            </p:cxnSp>
          </p:grpSp>
          <p:cxnSp>
            <p:nvCxnSpPr>
              <p:cNvPr id="28" name="Gerader Verbinder 27">
                <a:extLst>
                  <a:ext uri="{FF2B5EF4-FFF2-40B4-BE49-F238E27FC236}">
                    <a16:creationId xmlns:a16="http://schemas.microsoft.com/office/drawing/2014/main" id="{1081CD58-721B-6600-44C5-E07249B3BC75}"/>
                  </a:ext>
                </a:extLst>
              </p:cNvPr>
              <p:cNvCxnSpPr>
                <a:cxnSpLocks/>
              </p:cNvCxnSpPr>
              <p:nvPr/>
            </p:nvCxnSpPr>
            <p:spPr>
              <a:xfrm>
                <a:off x="4683920" y="1546225"/>
                <a:ext cx="0" cy="73025"/>
              </a:xfrm>
              <a:prstGeom prst="line">
                <a:avLst/>
              </a:prstGeom>
            </p:spPr>
            <p:style>
              <a:lnRef idx="1">
                <a:schemeClr val="dk1"/>
              </a:lnRef>
              <a:fillRef idx="0">
                <a:schemeClr val="dk1"/>
              </a:fillRef>
              <a:effectRef idx="0">
                <a:schemeClr val="dk1"/>
              </a:effectRef>
              <a:fontRef idx="minor">
                <a:schemeClr val="tx1"/>
              </a:fontRef>
            </p:style>
          </p:cxnSp>
        </p:grpSp>
      </p:grpSp>
      <p:grpSp>
        <p:nvGrpSpPr>
          <p:cNvPr id="152" name="Gruppieren 151">
            <a:extLst>
              <a:ext uri="{FF2B5EF4-FFF2-40B4-BE49-F238E27FC236}">
                <a16:creationId xmlns:a16="http://schemas.microsoft.com/office/drawing/2014/main" id="{799609FE-1A05-D114-DC27-E4FD6F6626D8}"/>
              </a:ext>
            </a:extLst>
          </p:cNvPr>
          <p:cNvGrpSpPr/>
          <p:nvPr/>
        </p:nvGrpSpPr>
        <p:grpSpPr>
          <a:xfrm>
            <a:off x="4386452" y="2253336"/>
            <a:ext cx="254794" cy="73025"/>
            <a:chOff x="4400550" y="2258099"/>
            <a:chExt cx="254794" cy="73025"/>
          </a:xfrm>
        </p:grpSpPr>
        <p:sp>
          <p:nvSpPr>
            <p:cNvPr id="11" name="Ellipse 10">
              <a:extLst>
                <a:ext uri="{FF2B5EF4-FFF2-40B4-BE49-F238E27FC236}">
                  <a16:creationId xmlns:a16="http://schemas.microsoft.com/office/drawing/2014/main" id="{A6FA432F-4917-127E-2235-1F477D04E8B5}"/>
                </a:ext>
              </a:extLst>
            </p:cNvPr>
            <p:cNvSpPr/>
            <p:nvPr/>
          </p:nvSpPr>
          <p:spPr>
            <a:xfrm>
              <a:off x="4533900" y="2271752"/>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1" name="Gruppieren 30">
              <a:extLst>
                <a:ext uri="{FF2B5EF4-FFF2-40B4-BE49-F238E27FC236}">
                  <a16:creationId xmlns:a16="http://schemas.microsoft.com/office/drawing/2014/main" id="{3161DF3B-E8E4-1C12-9A9A-0115137A5351}"/>
                </a:ext>
              </a:extLst>
            </p:cNvPr>
            <p:cNvGrpSpPr/>
            <p:nvPr/>
          </p:nvGrpSpPr>
          <p:grpSpPr>
            <a:xfrm>
              <a:off x="4400550" y="2258099"/>
              <a:ext cx="254794" cy="73025"/>
              <a:chOff x="4521996" y="1546225"/>
              <a:chExt cx="161924" cy="73025"/>
            </a:xfrm>
          </p:grpSpPr>
          <p:grpSp>
            <p:nvGrpSpPr>
              <p:cNvPr id="32" name="Gruppieren 31">
                <a:extLst>
                  <a:ext uri="{FF2B5EF4-FFF2-40B4-BE49-F238E27FC236}">
                    <a16:creationId xmlns:a16="http://schemas.microsoft.com/office/drawing/2014/main" id="{3BF84336-43A4-F663-D4CC-2CFC986228FE}"/>
                  </a:ext>
                </a:extLst>
              </p:cNvPr>
              <p:cNvGrpSpPr/>
              <p:nvPr/>
            </p:nvGrpSpPr>
            <p:grpSpPr>
              <a:xfrm>
                <a:off x="4521996" y="1546225"/>
                <a:ext cx="161924" cy="73025"/>
                <a:chOff x="4387850" y="1546225"/>
                <a:chExt cx="161924" cy="73025"/>
              </a:xfrm>
            </p:grpSpPr>
            <p:cxnSp>
              <p:nvCxnSpPr>
                <p:cNvPr id="34" name="Gerader Verbinder 33">
                  <a:extLst>
                    <a:ext uri="{FF2B5EF4-FFF2-40B4-BE49-F238E27FC236}">
                      <a16:creationId xmlns:a16="http://schemas.microsoft.com/office/drawing/2014/main" id="{06107CAA-CB83-4E26-6507-B0364CCE4600}"/>
                    </a:ext>
                  </a:extLst>
                </p:cNvPr>
                <p:cNvCxnSpPr>
                  <a:cxnSpLocks/>
                </p:cNvCxnSpPr>
                <p:nvPr/>
              </p:nvCxnSpPr>
              <p:spPr>
                <a:xfrm>
                  <a:off x="4387850" y="1582737"/>
                  <a:ext cx="161924" cy="0"/>
                </a:xfrm>
                <a:prstGeom prst="line">
                  <a:avLst/>
                </a:prstGeom>
              </p:spPr>
              <p:style>
                <a:lnRef idx="1">
                  <a:schemeClr val="dk1"/>
                </a:lnRef>
                <a:fillRef idx="0">
                  <a:schemeClr val="dk1"/>
                </a:fillRef>
                <a:effectRef idx="0">
                  <a:schemeClr val="dk1"/>
                </a:effectRef>
                <a:fontRef idx="minor">
                  <a:schemeClr val="tx1"/>
                </a:fontRef>
              </p:style>
            </p:cxnSp>
            <p:cxnSp>
              <p:nvCxnSpPr>
                <p:cNvPr id="35" name="Gerader Verbinder 34">
                  <a:extLst>
                    <a:ext uri="{FF2B5EF4-FFF2-40B4-BE49-F238E27FC236}">
                      <a16:creationId xmlns:a16="http://schemas.microsoft.com/office/drawing/2014/main" id="{4A8F1606-53E6-2E4D-6FF2-F319B0A65D81}"/>
                    </a:ext>
                  </a:extLst>
                </p:cNvPr>
                <p:cNvCxnSpPr>
                  <a:cxnSpLocks/>
                </p:cNvCxnSpPr>
                <p:nvPr/>
              </p:nvCxnSpPr>
              <p:spPr>
                <a:xfrm>
                  <a:off x="4387850" y="1546225"/>
                  <a:ext cx="0" cy="73025"/>
                </a:xfrm>
                <a:prstGeom prst="line">
                  <a:avLst/>
                </a:prstGeom>
              </p:spPr>
              <p:style>
                <a:lnRef idx="1">
                  <a:schemeClr val="dk1"/>
                </a:lnRef>
                <a:fillRef idx="0">
                  <a:schemeClr val="dk1"/>
                </a:fillRef>
                <a:effectRef idx="0">
                  <a:schemeClr val="dk1"/>
                </a:effectRef>
                <a:fontRef idx="minor">
                  <a:schemeClr val="tx1"/>
                </a:fontRef>
              </p:style>
            </p:cxnSp>
          </p:grpSp>
          <p:cxnSp>
            <p:nvCxnSpPr>
              <p:cNvPr id="33" name="Gerader Verbinder 32">
                <a:extLst>
                  <a:ext uri="{FF2B5EF4-FFF2-40B4-BE49-F238E27FC236}">
                    <a16:creationId xmlns:a16="http://schemas.microsoft.com/office/drawing/2014/main" id="{97C92EC4-D409-FC0E-05BF-F98C3EF9FB07}"/>
                  </a:ext>
                </a:extLst>
              </p:cNvPr>
              <p:cNvCxnSpPr>
                <a:cxnSpLocks/>
              </p:cNvCxnSpPr>
              <p:nvPr/>
            </p:nvCxnSpPr>
            <p:spPr>
              <a:xfrm>
                <a:off x="4683920" y="1546225"/>
                <a:ext cx="0" cy="73025"/>
              </a:xfrm>
              <a:prstGeom prst="line">
                <a:avLst/>
              </a:prstGeom>
            </p:spPr>
            <p:style>
              <a:lnRef idx="1">
                <a:schemeClr val="dk1"/>
              </a:lnRef>
              <a:fillRef idx="0">
                <a:schemeClr val="dk1"/>
              </a:fillRef>
              <a:effectRef idx="0">
                <a:schemeClr val="dk1"/>
              </a:effectRef>
              <a:fontRef idx="minor">
                <a:schemeClr val="tx1"/>
              </a:fontRef>
            </p:style>
          </p:cxnSp>
        </p:grpSp>
      </p:grpSp>
      <p:grpSp>
        <p:nvGrpSpPr>
          <p:cNvPr id="153" name="Gruppieren 152">
            <a:extLst>
              <a:ext uri="{FF2B5EF4-FFF2-40B4-BE49-F238E27FC236}">
                <a16:creationId xmlns:a16="http://schemas.microsoft.com/office/drawing/2014/main" id="{4B892695-FFE5-E45B-7563-8FDEA5ADE2D6}"/>
              </a:ext>
            </a:extLst>
          </p:cNvPr>
          <p:cNvGrpSpPr/>
          <p:nvPr/>
        </p:nvGrpSpPr>
        <p:grpSpPr>
          <a:xfrm>
            <a:off x="4419790" y="2530035"/>
            <a:ext cx="154781" cy="73025"/>
            <a:chOff x="4433888" y="2534798"/>
            <a:chExt cx="154781" cy="73025"/>
          </a:xfrm>
        </p:grpSpPr>
        <p:sp>
          <p:nvSpPr>
            <p:cNvPr id="12" name="Ellipse 11">
              <a:extLst>
                <a:ext uri="{FF2B5EF4-FFF2-40B4-BE49-F238E27FC236}">
                  <a16:creationId xmlns:a16="http://schemas.microsoft.com/office/drawing/2014/main" id="{0AEB9352-3E77-D00C-ED1B-F117C109D420}"/>
                </a:ext>
              </a:extLst>
            </p:cNvPr>
            <p:cNvSpPr/>
            <p:nvPr/>
          </p:nvSpPr>
          <p:spPr>
            <a:xfrm>
              <a:off x="4494845" y="254845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6" name="Gruppieren 35">
              <a:extLst>
                <a:ext uri="{FF2B5EF4-FFF2-40B4-BE49-F238E27FC236}">
                  <a16:creationId xmlns:a16="http://schemas.microsoft.com/office/drawing/2014/main" id="{BC9F0A68-E824-F963-F6C7-1DD0D897BC08}"/>
                </a:ext>
              </a:extLst>
            </p:cNvPr>
            <p:cNvGrpSpPr/>
            <p:nvPr/>
          </p:nvGrpSpPr>
          <p:grpSpPr>
            <a:xfrm>
              <a:off x="4433888" y="2534798"/>
              <a:ext cx="154781" cy="73025"/>
              <a:chOff x="4521996" y="1546225"/>
              <a:chExt cx="161924" cy="73025"/>
            </a:xfrm>
          </p:grpSpPr>
          <p:grpSp>
            <p:nvGrpSpPr>
              <p:cNvPr id="37" name="Gruppieren 36">
                <a:extLst>
                  <a:ext uri="{FF2B5EF4-FFF2-40B4-BE49-F238E27FC236}">
                    <a16:creationId xmlns:a16="http://schemas.microsoft.com/office/drawing/2014/main" id="{D150DE53-32A5-1BAF-C314-C2A2CD429F69}"/>
                  </a:ext>
                </a:extLst>
              </p:cNvPr>
              <p:cNvGrpSpPr/>
              <p:nvPr/>
            </p:nvGrpSpPr>
            <p:grpSpPr>
              <a:xfrm>
                <a:off x="4521996" y="1546225"/>
                <a:ext cx="161924" cy="73025"/>
                <a:chOff x="4387850" y="1546225"/>
                <a:chExt cx="161924" cy="73025"/>
              </a:xfrm>
            </p:grpSpPr>
            <p:cxnSp>
              <p:nvCxnSpPr>
                <p:cNvPr id="39" name="Gerader Verbinder 38">
                  <a:extLst>
                    <a:ext uri="{FF2B5EF4-FFF2-40B4-BE49-F238E27FC236}">
                      <a16:creationId xmlns:a16="http://schemas.microsoft.com/office/drawing/2014/main" id="{A8646E29-E43F-D7E5-AC88-02D68031D6E1}"/>
                    </a:ext>
                  </a:extLst>
                </p:cNvPr>
                <p:cNvCxnSpPr>
                  <a:cxnSpLocks/>
                </p:cNvCxnSpPr>
                <p:nvPr/>
              </p:nvCxnSpPr>
              <p:spPr>
                <a:xfrm>
                  <a:off x="4387850" y="1582737"/>
                  <a:ext cx="161924" cy="0"/>
                </a:xfrm>
                <a:prstGeom prst="line">
                  <a:avLst/>
                </a:prstGeom>
              </p:spPr>
              <p:style>
                <a:lnRef idx="1">
                  <a:schemeClr val="dk1"/>
                </a:lnRef>
                <a:fillRef idx="0">
                  <a:schemeClr val="dk1"/>
                </a:fillRef>
                <a:effectRef idx="0">
                  <a:schemeClr val="dk1"/>
                </a:effectRef>
                <a:fontRef idx="minor">
                  <a:schemeClr val="tx1"/>
                </a:fontRef>
              </p:style>
            </p:cxnSp>
            <p:cxnSp>
              <p:nvCxnSpPr>
                <p:cNvPr id="40" name="Gerader Verbinder 39">
                  <a:extLst>
                    <a:ext uri="{FF2B5EF4-FFF2-40B4-BE49-F238E27FC236}">
                      <a16:creationId xmlns:a16="http://schemas.microsoft.com/office/drawing/2014/main" id="{9D6A6BB4-7783-72DB-4ACC-18751F19F17C}"/>
                    </a:ext>
                  </a:extLst>
                </p:cNvPr>
                <p:cNvCxnSpPr>
                  <a:cxnSpLocks/>
                </p:cNvCxnSpPr>
                <p:nvPr/>
              </p:nvCxnSpPr>
              <p:spPr>
                <a:xfrm>
                  <a:off x="4387850" y="1546225"/>
                  <a:ext cx="0" cy="73025"/>
                </a:xfrm>
                <a:prstGeom prst="line">
                  <a:avLst/>
                </a:prstGeom>
              </p:spPr>
              <p:style>
                <a:lnRef idx="1">
                  <a:schemeClr val="dk1"/>
                </a:lnRef>
                <a:fillRef idx="0">
                  <a:schemeClr val="dk1"/>
                </a:fillRef>
                <a:effectRef idx="0">
                  <a:schemeClr val="dk1"/>
                </a:effectRef>
                <a:fontRef idx="minor">
                  <a:schemeClr val="tx1"/>
                </a:fontRef>
              </p:style>
            </p:cxnSp>
          </p:grpSp>
          <p:cxnSp>
            <p:nvCxnSpPr>
              <p:cNvPr id="38" name="Gerader Verbinder 37">
                <a:extLst>
                  <a:ext uri="{FF2B5EF4-FFF2-40B4-BE49-F238E27FC236}">
                    <a16:creationId xmlns:a16="http://schemas.microsoft.com/office/drawing/2014/main" id="{D32ECCBE-BD62-ABF9-D50C-9B32777EE99B}"/>
                  </a:ext>
                </a:extLst>
              </p:cNvPr>
              <p:cNvCxnSpPr>
                <a:cxnSpLocks/>
              </p:cNvCxnSpPr>
              <p:nvPr/>
            </p:nvCxnSpPr>
            <p:spPr>
              <a:xfrm>
                <a:off x="4683920" y="1546225"/>
                <a:ext cx="0" cy="73025"/>
              </a:xfrm>
              <a:prstGeom prst="line">
                <a:avLst/>
              </a:prstGeom>
            </p:spPr>
            <p:style>
              <a:lnRef idx="1">
                <a:schemeClr val="dk1"/>
              </a:lnRef>
              <a:fillRef idx="0">
                <a:schemeClr val="dk1"/>
              </a:fillRef>
              <a:effectRef idx="0">
                <a:schemeClr val="dk1"/>
              </a:effectRef>
              <a:fontRef idx="minor">
                <a:schemeClr val="tx1"/>
              </a:fontRef>
            </p:style>
          </p:cxnSp>
        </p:grpSp>
      </p:grpSp>
      <p:grpSp>
        <p:nvGrpSpPr>
          <p:cNvPr id="154" name="Gruppieren 153">
            <a:extLst>
              <a:ext uri="{FF2B5EF4-FFF2-40B4-BE49-F238E27FC236}">
                <a16:creationId xmlns:a16="http://schemas.microsoft.com/office/drawing/2014/main" id="{82F07040-2A8A-18CF-2ECD-79A1F7EE5044}"/>
              </a:ext>
            </a:extLst>
          </p:cNvPr>
          <p:cNvGrpSpPr/>
          <p:nvPr/>
        </p:nvGrpSpPr>
        <p:grpSpPr>
          <a:xfrm>
            <a:off x="4386452" y="2670015"/>
            <a:ext cx="188119" cy="73025"/>
            <a:chOff x="4400550" y="2660489"/>
            <a:chExt cx="188119" cy="73025"/>
          </a:xfrm>
        </p:grpSpPr>
        <p:sp>
          <p:nvSpPr>
            <p:cNvPr id="13" name="Ellipse 12">
              <a:extLst>
                <a:ext uri="{FF2B5EF4-FFF2-40B4-BE49-F238E27FC236}">
                  <a16:creationId xmlns:a16="http://schemas.microsoft.com/office/drawing/2014/main" id="{8C7EAC05-009D-476B-7468-3F0A8CF76F90}"/>
                </a:ext>
              </a:extLst>
            </p:cNvPr>
            <p:cNvSpPr/>
            <p:nvPr/>
          </p:nvSpPr>
          <p:spPr>
            <a:xfrm>
              <a:off x="4483896" y="2674142"/>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1" name="Gruppieren 40">
              <a:extLst>
                <a:ext uri="{FF2B5EF4-FFF2-40B4-BE49-F238E27FC236}">
                  <a16:creationId xmlns:a16="http://schemas.microsoft.com/office/drawing/2014/main" id="{AD49CFC3-068E-52F4-C530-B3338BD22BD3}"/>
                </a:ext>
              </a:extLst>
            </p:cNvPr>
            <p:cNvGrpSpPr/>
            <p:nvPr/>
          </p:nvGrpSpPr>
          <p:grpSpPr>
            <a:xfrm>
              <a:off x="4400550" y="2660489"/>
              <a:ext cx="188119" cy="73025"/>
              <a:chOff x="4521996" y="1546225"/>
              <a:chExt cx="161924" cy="73025"/>
            </a:xfrm>
          </p:grpSpPr>
          <p:grpSp>
            <p:nvGrpSpPr>
              <p:cNvPr id="42" name="Gruppieren 41">
                <a:extLst>
                  <a:ext uri="{FF2B5EF4-FFF2-40B4-BE49-F238E27FC236}">
                    <a16:creationId xmlns:a16="http://schemas.microsoft.com/office/drawing/2014/main" id="{CFC34D29-DFA1-F542-773C-82918604FAA0}"/>
                  </a:ext>
                </a:extLst>
              </p:cNvPr>
              <p:cNvGrpSpPr/>
              <p:nvPr/>
            </p:nvGrpSpPr>
            <p:grpSpPr>
              <a:xfrm>
                <a:off x="4521996" y="1546225"/>
                <a:ext cx="161924" cy="73025"/>
                <a:chOff x="4387850" y="1546225"/>
                <a:chExt cx="161924" cy="73025"/>
              </a:xfrm>
            </p:grpSpPr>
            <p:cxnSp>
              <p:nvCxnSpPr>
                <p:cNvPr id="44" name="Gerader Verbinder 43">
                  <a:extLst>
                    <a:ext uri="{FF2B5EF4-FFF2-40B4-BE49-F238E27FC236}">
                      <a16:creationId xmlns:a16="http://schemas.microsoft.com/office/drawing/2014/main" id="{88211920-BC5F-8A31-5A30-158D841BA00C}"/>
                    </a:ext>
                  </a:extLst>
                </p:cNvPr>
                <p:cNvCxnSpPr>
                  <a:cxnSpLocks/>
                </p:cNvCxnSpPr>
                <p:nvPr/>
              </p:nvCxnSpPr>
              <p:spPr>
                <a:xfrm>
                  <a:off x="4387850" y="1582737"/>
                  <a:ext cx="161924" cy="0"/>
                </a:xfrm>
                <a:prstGeom prst="line">
                  <a:avLst/>
                </a:prstGeom>
              </p:spPr>
              <p:style>
                <a:lnRef idx="1">
                  <a:schemeClr val="dk1"/>
                </a:lnRef>
                <a:fillRef idx="0">
                  <a:schemeClr val="dk1"/>
                </a:fillRef>
                <a:effectRef idx="0">
                  <a:schemeClr val="dk1"/>
                </a:effectRef>
                <a:fontRef idx="minor">
                  <a:schemeClr val="tx1"/>
                </a:fontRef>
              </p:style>
            </p:cxnSp>
            <p:cxnSp>
              <p:nvCxnSpPr>
                <p:cNvPr id="45" name="Gerader Verbinder 44">
                  <a:extLst>
                    <a:ext uri="{FF2B5EF4-FFF2-40B4-BE49-F238E27FC236}">
                      <a16:creationId xmlns:a16="http://schemas.microsoft.com/office/drawing/2014/main" id="{D5693B2B-A364-3E70-5976-005877363DF8}"/>
                    </a:ext>
                  </a:extLst>
                </p:cNvPr>
                <p:cNvCxnSpPr>
                  <a:cxnSpLocks/>
                </p:cNvCxnSpPr>
                <p:nvPr/>
              </p:nvCxnSpPr>
              <p:spPr>
                <a:xfrm>
                  <a:off x="4387850" y="1546225"/>
                  <a:ext cx="0" cy="73025"/>
                </a:xfrm>
                <a:prstGeom prst="line">
                  <a:avLst/>
                </a:prstGeom>
              </p:spPr>
              <p:style>
                <a:lnRef idx="1">
                  <a:schemeClr val="dk1"/>
                </a:lnRef>
                <a:fillRef idx="0">
                  <a:schemeClr val="dk1"/>
                </a:fillRef>
                <a:effectRef idx="0">
                  <a:schemeClr val="dk1"/>
                </a:effectRef>
                <a:fontRef idx="minor">
                  <a:schemeClr val="tx1"/>
                </a:fontRef>
              </p:style>
            </p:cxnSp>
          </p:grpSp>
          <p:cxnSp>
            <p:nvCxnSpPr>
              <p:cNvPr id="43" name="Gerader Verbinder 42">
                <a:extLst>
                  <a:ext uri="{FF2B5EF4-FFF2-40B4-BE49-F238E27FC236}">
                    <a16:creationId xmlns:a16="http://schemas.microsoft.com/office/drawing/2014/main" id="{26740C55-5B3E-8C4C-6E30-231D98055659}"/>
                  </a:ext>
                </a:extLst>
              </p:cNvPr>
              <p:cNvCxnSpPr>
                <a:cxnSpLocks/>
              </p:cNvCxnSpPr>
              <p:nvPr/>
            </p:nvCxnSpPr>
            <p:spPr>
              <a:xfrm>
                <a:off x="4683920" y="1546225"/>
                <a:ext cx="0" cy="73025"/>
              </a:xfrm>
              <a:prstGeom prst="line">
                <a:avLst/>
              </a:prstGeom>
            </p:spPr>
            <p:style>
              <a:lnRef idx="1">
                <a:schemeClr val="dk1"/>
              </a:lnRef>
              <a:fillRef idx="0">
                <a:schemeClr val="dk1"/>
              </a:fillRef>
              <a:effectRef idx="0">
                <a:schemeClr val="dk1"/>
              </a:effectRef>
              <a:fontRef idx="minor">
                <a:schemeClr val="tx1"/>
              </a:fontRef>
            </p:style>
          </p:cxnSp>
        </p:grpSp>
      </p:grpSp>
      <p:grpSp>
        <p:nvGrpSpPr>
          <p:cNvPr id="155" name="Gruppieren 154">
            <a:extLst>
              <a:ext uri="{FF2B5EF4-FFF2-40B4-BE49-F238E27FC236}">
                <a16:creationId xmlns:a16="http://schemas.microsoft.com/office/drawing/2014/main" id="{839786A3-08BF-606F-B1B4-D18C99BBE372}"/>
              </a:ext>
            </a:extLst>
          </p:cNvPr>
          <p:cNvGrpSpPr/>
          <p:nvPr/>
        </p:nvGrpSpPr>
        <p:grpSpPr>
          <a:xfrm>
            <a:off x="4209575" y="2808648"/>
            <a:ext cx="459581" cy="73025"/>
            <a:chOff x="4214813" y="2808648"/>
            <a:chExt cx="459581" cy="73025"/>
          </a:xfrm>
        </p:grpSpPr>
        <p:sp>
          <p:nvSpPr>
            <p:cNvPr id="14" name="Ellipse 13">
              <a:extLst>
                <a:ext uri="{FF2B5EF4-FFF2-40B4-BE49-F238E27FC236}">
                  <a16:creationId xmlns:a16="http://schemas.microsoft.com/office/drawing/2014/main" id="{140D3500-DA48-DC5C-B7E9-B52B866E5931}"/>
                </a:ext>
              </a:extLst>
            </p:cNvPr>
            <p:cNvSpPr/>
            <p:nvPr/>
          </p:nvSpPr>
          <p:spPr>
            <a:xfrm>
              <a:off x="4493420" y="282230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6" name="Gruppieren 45">
              <a:extLst>
                <a:ext uri="{FF2B5EF4-FFF2-40B4-BE49-F238E27FC236}">
                  <a16:creationId xmlns:a16="http://schemas.microsoft.com/office/drawing/2014/main" id="{6B3D1BE1-DA34-4AD8-80CE-820B485ADADB}"/>
                </a:ext>
              </a:extLst>
            </p:cNvPr>
            <p:cNvGrpSpPr/>
            <p:nvPr/>
          </p:nvGrpSpPr>
          <p:grpSpPr>
            <a:xfrm>
              <a:off x="4214813" y="2808648"/>
              <a:ext cx="459581" cy="73025"/>
              <a:chOff x="4521996" y="1546225"/>
              <a:chExt cx="161924" cy="73025"/>
            </a:xfrm>
          </p:grpSpPr>
          <p:grpSp>
            <p:nvGrpSpPr>
              <p:cNvPr id="47" name="Gruppieren 46">
                <a:extLst>
                  <a:ext uri="{FF2B5EF4-FFF2-40B4-BE49-F238E27FC236}">
                    <a16:creationId xmlns:a16="http://schemas.microsoft.com/office/drawing/2014/main" id="{2B8D02F5-6BB1-61F2-B5B9-195730AA316C}"/>
                  </a:ext>
                </a:extLst>
              </p:cNvPr>
              <p:cNvGrpSpPr/>
              <p:nvPr/>
            </p:nvGrpSpPr>
            <p:grpSpPr>
              <a:xfrm>
                <a:off x="4521996" y="1546225"/>
                <a:ext cx="161924" cy="73025"/>
                <a:chOff x="4387850" y="1546225"/>
                <a:chExt cx="161924" cy="73025"/>
              </a:xfrm>
            </p:grpSpPr>
            <p:cxnSp>
              <p:nvCxnSpPr>
                <p:cNvPr id="49" name="Gerader Verbinder 48">
                  <a:extLst>
                    <a:ext uri="{FF2B5EF4-FFF2-40B4-BE49-F238E27FC236}">
                      <a16:creationId xmlns:a16="http://schemas.microsoft.com/office/drawing/2014/main" id="{821CC329-CAB5-6001-AAEB-1D14E5418613}"/>
                    </a:ext>
                  </a:extLst>
                </p:cNvPr>
                <p:cNvCxnSpPr>
                  <a:cxnSpLocks/>
                </p:cNvCxnSpPr>
                <p:nvPr/>
              </p:nvCxnSpPr>
              <p:spPr>
                <a:xfrm>
                  <a:off x="4387850" y="1582737"/>
                  <a:ext cx="161924" cy="0"/>
                </a:xfrm>
                <a:prstGeom prst="line">
                  <a:avLst/>
                </a:prstGeom>
              </p:spPr>
              <p:style>
                <a:lnRef idx="1">
                  <a:schemeClr val="dk1"/>
                </a:lnRef>
                <a:fillRef idx="0">
                  <a:schemeClr val="dk1"/>
                </a:fillRef>
                <a:effectRef idx="0">
                  <a:schemeClr val="dk1"/>
                </a:effectRef>
                <a:fontRef idx="minor">
                  <a:schemeClr val="tx1"/>
                </a:fontRef>
              </p:style>
            </p:cxnSp>
            <p:cxnSp>
              <p:nvCxnSpPr>
                <p:cNvPr id="50" name="Gerader Verbinder 49">
                  <a:extLst>
                    <a:ext uri="{FF2B5EF4-FFF2-40B4-BE49-F238E27FC236}">
                      <a16:creationId xmlns:a16="http://schemas.microsoft.com/office/drawing/2014/main" id="{B0A45912-474A-3DB0-25EF-E5A8ED862F19}"/>
                    </a:ext>
                  </a:extLst>
                </p:cNvPr>
                <p:cNvCxnSpPr>
                  <a:cxnSpLocks/>
                </p:cNvCxnSpPr>
                <p:nvPr/>
              </p:nvCxnSpPr>
              <p:spPr>
                <a:xfrm>
                  <a:off x="4387850" y="1546225"/>
                  <a:ext cx="0" cy="73025"/>
                </a:xfrm>
                <a:prstGeom prst="line">
                  <a:avLst/>
                </a:prstGeom>
              </p:spPr>
              <p:style>
                <a:lnRef idx="1">
                  <a:schemeClr val="dk1"/>
                </a:lnRef>
                <a:fillRef idx="0">
                  <a:schemeClr val="dk1"/>
                </a:fillRef>
                <a:effectRef idx="0">
                  <a:schemeClr val="dk1"/>
                </a:effectRef>
                <a:fontRef idx="minor">
                  <a:schemeClr val="tx1"/>
                </a:fontRef>
              </p:style>
            </p:cxnSp>
          </p:grpSp>
          <p:cxnSp>
            <p:nvCxnSpPr>
              <p:cNvPr id="48" name="Gerader Verbinder 47">
                <a:extLst>
                  <a:ext uri="{FF2B5EF4-FFF2-40B4-BE49-F238E27FC236}">
                    <a16:creationId xmlns:a16="http://schemas.microsoft.com/office/drawing/2014/main" id="{0EFBB7FF-ED52-917F-00B5-2C8413279291}"/>
                  </a:ext>
                </a:extLst>
              </p:cNvPr>
              <p:cNvCxnSpPr>
                <a:cxnSpLocks/>
              </p:cNvCxnSpPr>
              <p:nvPr/>
            </p:nvCxnSpPr>
            <p:spPr>
              <a:xfrm>
                <a:off x="4683920" y="1546225"/>
                <a:ext cx="0" cy="73025"/>
              </a:xfrm>
              <a:prstGeom prst="line">
                <a:avLst/>
              </a:prstGeom>
            </p:spPr>
            <p:style>
              <a:lnRef idx="1">
                <a:schemeClr val="dk1"/>
              </a:lnRef>
              <a:fillRef idx="0">
                <a:schemeClr val="dk1"/>
              </a:fillRef>
              <a:effectRef idx="0">
                <a:schemeClr val="dk1"/>
              </a:effectRef>
              <a:fontRef idx="minor">
                <a:schemeClr val="tx1"/>
              </a:fontRef>
            </p:style>
          </p:cxnSp>
        </p:grpSp>
      </p:grpSp>
      <p:grpSp>
        <p:nvGrpSpPr>
          <p:cNvPr id="156" name="Gruppieren 155">
            <a:extLst>
              <a:ext uri="{FF2B5EF4-FFF2-40B4-BE49-F238E27FC236}">
                <a16:creationId xmlns:a16="http://schemas.microsoft.com/office/drawing/2014/main" id="{223CD764-C1A2-2B03-3AA7-CF5D39D3B58C}"/>
              </a:ext>
            </a:extLst>
          </p:cNvPr>
          <p:cNvGrpSpPr/>
          <p:nvPr/>
        </p:nvGrpSpPr>
        <p:grpSpPr>
          <a:xfrm>
            <a:off x="4393596" y="3091240"/>
            <a:ext cx="164306" cy="73025"/>
            <a:chOff x="4407694" y="3091240"/>
            <a:chExt cx="164306" cy="73025"/>
          </a:xfrm>
        </p:grpSpPr>
        <p:sp>
          <p:nvSpPr>
            <p:cNvPr id="15" name="Ellipse 14">
              <a:extLst>
                <a:ext uri="{FF2B5EF4-FFF2-40B4-BE49-F238E27FC236}">
                  <a16:creationId xmlns:a16="http://schemas.microsoft.com/office/drawing/2014/main" id="{AF35622E-4E46-5B35-8995-6C38D5E6B333}"/>
                </a:ext>
              </a:extLst>
            </p:cNvPr>
            <p:cNvSpPr/>
            <p:nvPr/>
          </p:nvSpPr>
          <p:spPr>
            <a:xfrm>
              <a:off x="4479132" y="3104893"/>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1" name="Gruppieren 50">
              <a:extLst>
                <a:ext uri="{FF2B5EF4-FFF2-40B4-BE49-F238E27FC236}">
                  <a16:creationId xmlns:a16="http://schemas.microsoft.com/office/drawing/2014/main" id="{53033A41-F273-E92B-B786-5B48CC71FFCA}"/>
                </a:ext>
              </a:extLst>
            </p:cNvPr>
            <p:cNvGrpSpPr/>
            <p:nvPr/>
          </p:nvGrpSpPr>
          <p:grpSpPr>
            <a:xfrm>
              <a:off x="4407694" y="3091240"/>
              <a:ext cx="164306" cy="73025"/>
              <a:chOff x="4521996" y="1546225"/>
              <a:chExt cx="161924" cy="73025"/>
            </a:xfrm>
          </p:grpSpPr>
          <p:grpSp>
            <p:nvGrpSpPr>
              <p:cNvPr id="52" name="Gruppieren 51">
                <a:extLst>
                  <a:ext uri="{FF2B5EF4-FFF2-40B4-BE49-F238E27FC236}">
                    <a16:creationId xmlns:a16="http://schemas.microsoft.com/office/drawing/2014/main" id="{1A407B9D-E6F4-9E42-5C49-6B7FDB9B324F}"/>
                  </a:ext>
                </a:extLst>
              </p:cNvPr>
              <p:cNvGrpSpPr/>
              <p:nvPr/>
            </p:nvGrpSpPr>
            <p:grpSpPr>
              <a:xfrm>
                <a:off x="4521996" y="1546225"/>
                <a:ext cx="161924" cy="73025"/>
                <a:chOff x="4387850" y="1546225"/>
                <a:chExt cx="161924" cy="73025"/>
              </a:xfrm>
            </p:grpSpPr>
            <p:cxnSp>
              <p:nvCxnSpPr>
                <p:cNvPr id="54" name="Gerader Verbinder 53">
                  <a:extLst>
                    <a:ext uri="{FF2B5EF4-FFF2-40B4-BE49-F238E27FC236}">
                      <a16:creationId xmlns:a16="http://schemas.microsoft.com/office/drawing/2014/main" id="{8504577B-CE84-BB60-1A59-5887A5422B17}"/>
                    </a:ext>
                  </a:extLst>
                </p:cNvPr>
                <p:cNvCxnSpPr>
                  <a:cxnSpLocks/>
                </p:cNvCxnSpPr>
                <p:nvPr/>
              </p:nvCxnSpPr>
              <p:spPr>
                <a:xfrm>
                  <a:off x="4387850" y="1582737"/>
                  <a:ext cx="161924" cy="0"/>
                </a:xfrm>
                <a:prstGeom prst="line">
                  <a:avLst/>
                </a:prstGeom>
              </p:spPr>
              <p:style>
                <a:lnRef idx="1">
                  <a:schemeClr val="dk1"/>
                </a:lnRef>
                <a:fillRef idx="0">
                  <a:schemeClr val="dk1"/>
                </a:fillRef>
                <a:effectRef idx="0">
                  <a:schemeClr val="dk1"/>
                </a:effectRef>
                <a:fontRef idx="minor">
                  <a:schemeClr val="tx1"/>
                </a:fontRef>
              </p:style>
            </p:cxnSp>
            <p:cxnSp>
              <p:nvCxnSpPr>
                <p:cNvPr id="55" name="Gerader Verbinder 54">
                  <a:extLst>
                    <a:ext uri="{FF2B5EF4-FFF2-40B4-BE49-F238E27FC236}">
                      <a16:creationId xmlns:a16="http://schemas.microsoft.com/office/drawing/2014/main" id="{5CF8DF08-3997-B47F-0913-5AFCCD3BDFA2}"/>
                    </a:ext>
                  </a:extLst>
                </p:cNvPr>
                <p:cNvCxnSpPr>
                  <a:cxnSpLocks/>
                </p:cNvCxnSpPr>
                <p:nvPr/>
              </p:nvCxnSpPr>
              <p:spPr>
                <a:xfrm>
                  <a:off x="4387850" y="1546225"/>
                  <a:ext cx="0" cy="73025"/>
                </a:xfrm>
                <a:prstGeom prst="line">
                  <a:avLst/>
                </a:prstGeom>
              </p:spPr>
              <p:style>
                <a:lnRef idx="1">
                  <a:schemeClr val="dk1"/>
                </a:lnRef>
                <a:fillRef idx="0">
                  <a:schemeClr val="dk1"/>
                </a:fillRef>
                <a:effectRef idx="0">
                  <a:schemeClr val="dk1"/>
                </a:effectRef>
                <a:fontRef idx="minor">
                  <a:schemeClr val="tx1"/>
                </a:fontRef>
              </p:style>
            </p:cxnSp>
          </p:grpSp>
          <p:cxnSp>
            <p:nvCxnSpPr>
              <p:cNvPr id="53" name="Gerader Verbinder 52">
                <a:extLst>
                  <a:ext uri="{FF2B5EF4-FFF2-40B4-BE49-F238E27FC236}">
                    <a16:creationId xmlns:a16="http://schemas.microsoft.com/office/drawing/2014/main" id="{C6B7F253-D56F-0F9D-1327-E9DEE789609E}"/>
                  </a:ext>
                </a:extLst>
              </p:cNvPr>
              <p:cNvCxnSpPr>
                <a:cxnSpLocks/>
              </p:cNvCxnSpPr>
              <p:nvPr/>
            </p:nvCxnSpPr>
            <p:spPr>
              <a:xfrm>
                <a:off x="4683920" y="1546225"/>
                <a:ext cx="0" cy="73025"/>
              </a:xfrm>
              <a:prstGeom prst="line">
                <a:avLst/>
              </a:prstGeom>
            </p:spPr>
            <p:style>
              <a:lnRef idx="1">
                <a:schemeClr val="dk1"/>
              </a:lnRef>
              <a:fillRef idx="0">
                <a:schemeClr val="dk1"/>
              </a:fillRef>
              <a:effectRef idx="0">
                <a:schemeClr val="dk1"/>
              </a:effectRef>
              <a:fontRef idx="minor">
                <a:schemeClr val="tx1"/>
              </a:fontRef>
            </p:style>
          </p:cxnSp>
        </p:grpSp>
      </p:grpSp>
      <p:grpSp>
        <p:nvGrpSpPr>
          <p:cNvPr id="157" name="Gruppieren 156">
            <a:extLst>
              <a:ext uri="{FF2B5EF4-FFF2-40B4-BE49-F238E27FC236}">
                <a16:creationId xmlns:a16="http://schemas.microsoft.com/office/drawing/2014/main" id="{552F7BCF-918E-4FA0-3A20-4DDF103FC960}"/>
              </a:ext>
            </a:extLst>
          </p:cNvPr>
          <p:cNvGrpSpPr/>
          <p:nvPr/>
        </p:nvGrpSpPr>
        <p:grpSpPr>
          <a:xfrm>
            <a:off x="4397168" y="3225110"/>
            <a:ext cx="186927" cy="73025"/>
            <a:chOff x="4411266" y="3215584"/>
            <a:chExt cx="186927" cy="73025"/>
          </a:xfrm>
        </p:grpSpPr>
        <p:sp>
          <p:nvSpPr>
            <p:cNvPr id="16" name="Ellipse 15">
              <a:extLst>
                <a:ext uri="{FF2B5EF4-FFF2-40B4-BE49-F238E27FC236}">
                  <a16:creationId xmlns:a16="http://schemas.microsoft.com/office/drawing/2014/main" id="{B7C565FC-D8C9-BC29-3C79-E1D137F0B39D}"/>
                </a:ext>
              </a:extLst>
            </p:cNvPr>
            <p:cNvSpPr/>
            <p:nvPr/>
          </p:nvSpPr>
          <p:spPr>
            <a:xfrm>
              <a:off x="4498181" y="3229237"/>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6" name="Gruppieren 55">
              <a:extLst>
                <a:ext uri="{FF2B5EF4-FFF2-40B4-BE49-F238E27FC236}">
                  <a16:creationId xmlns:a16="http://schemas.microsoft.com/office/drawing/2014/main" id="{4AA70A30-44DD-566C-821B-5F5D97D33F0B}"/>
                </a:ext>
              </a:extLst>
            </p:cNvPr>
            <p:cNvGrpSpPr/>
            <p:nvPr/>
          </p:nvGrpSpPr>
          <p:grpSpPr>
            <a:xfrm>
              <a:off x="4411266" y="3215584"/>
              <a:ext cx="186927" cy="73025"/>
              <a:chOff x="4521996" y="1546225"/>
              <a:chExt cx="161924" cy="73025"/>
            </a:xfrm>
          </p:grpSpPr>
          <p:grpSp>
            <p:nvGrpSpPr>
              <p:cNvPr id="57" name="Gruppieren 56">
                <a:extLst>
                  <a:ext uri="{FF2B5EF4-FFF2-40B4-BE49-F238E27FC236}">
                    <a16:creationId xmlns:a16="http://schemas.microsoft.com/office/drawing/2014/main" id="{9A8A5AEB-AA84-A806-A392-BD63C4F61A69}"/>
                  </a:ext>
                </a:extLst>
              </p:cNvPr>
              <p:cNvGrpSpPr/>
              <p:nvPr/>
            </p:nvGrpSpPr>
            <p:grpSpPr>
              <a:xfrm>
                <a:off x="4521996" y="1546225"/>
                <a:ext cx="161924" cy="73025"/>
                <a:chOff x="4387850" y="1546225"/>
                <a:chExt cx="161924" cy="73025"/>
              </a:xfrm>
            </p:grpSpPr>
            <p:cxnSp>
              <p:nvCxnSpPr>
                <p:cNvPr id="59" name="Gerader Verbinder 58">
                  <a:extLst>
                    <a:ext uri="{FF2B5EF4-FFF2-40B4-BE49-F238E27FC236}">
                      <a16:creationId xmlns:a16="http://schemas.microsoft.com/office/drawing/2014/main" id="{69A900EA-1F28-61A2-E100-761519EBE030}"/>
                    </a:ext>
                  </a:extLst>
                </p:cNvPr>
                <p:cNvCxnSpPr>
                  <a:cxnSpLocks/>
                </p:cNvCxnSpPr>
                <p:nvPr/>
              </p:nvCxnSpPr>
              <p:spPr>
                <a:xfrm>
                  <a:off x="4387850" y="1582737"/>
                  <a:ext cx="161924" cy="0"/>
                </a:xfrm>
                <a:prstGeom prst="line">
                  <a:avLst/>
                </a:prstGeom>
              </p:spPr>
              <p:style>
                <a:lnRef idx="1">
                  <a:schemeClr val="dk1"/>
                </a:lnRef>
                <a:fillRef idx="0">
                  <a:schemeClr val="dk1"/>
                </a:fillRef>
                <a:effectRef idx="0">
                  <a:schemeClr val="dk1"/>
                </a:effectRef>
                <a:fontRef idx="minor">
                  <a:schemeClr val="tx1"/>
                </a:fontRef>
              </p:style>
            </p:cxnSp>
            <p:cxnSp>
              <p:nvCxnSpPr>
                <p:cNvPr id="60" name="Gerader Verbinder 59">
                  <a:extLst>
                    <a:ext uri="{FF2B5EF4-FFF2-40B4-BE49-F238E27FC236}">
                      <a16:creationId xmlns:a16="http://schemas.microsoft.com/office/drawing/2014/main" id="{FCF9DB5B-CA33-B523-B809-1FBD1E1F6CA8}"/>
                    </a:ext>
                  </a:extLst>
                </p:cNvPr>
                <p:cNvCxnSpPr>
                  <a:cxnSpLocks/>
                </p:cNvCxnSpPr>
                <p:nvPr/>
              </p:nvCxnSpPr>
              <p:spPr>
                <a:xfrm>
                  <a:off x="4387850" y="1546225"/>
                  <a:ext cx="0" cy="73025"/>
                </a:xfrm>
                <a:prstGeom prst="line">
                  <a:avLst/>
                </a:prstGeom>
              </p:spPr>
              <p:style>
                <a:lnRef idx="1">
                  <a:schemeClr val="dk1"/>
                </a:lnRef>
                <a:fillRef idx="0">
                  <a:schemeClr val="dk1"/>
                </a:fillRef>
                <a:effectRef idx="0">
                  <a:schemeClr val="dk1"/>
                </a:effectRef>
                <a:fontRef idx="minor">
                  <a:schemeClr val="tx1"/>
                </a:fontRef>
              </p:style>
            </p:cxnSp>
          </p:grpSp>
          <p:cxnSp>
            <p:nvCxnSpPr>
              <p:cNvPr id="58" name="Gerader Verbinder 57">
                <a:extLst>
                  <a:ext uri="{FF2B5EF4-FFF2-40B4-BE49-F238E27FC236}">
                    <a16:creationId xmlns:a16="http://schemas.microsoft.com/office/drawing/2014/main" id="{16B585D8-0B70-8E8A-C13A-2E182721FDC6}"/>
                  </a:ext>
                </a:extLst>
              </p:cNvPr>
              <p:cNvCxnSpPr>
                <a:cxnSpLocks/>
              </p:cNvCxnSpPr>
              <p:nvPr/>
            </p:nvCxnSpPr>
            <p:spPr>
              <a:xfrm>
                <a:off x="4683920" y="1546225"/>
                <a:ext cx="0" cy="73025"/>
              </a:xfrm>
              <a:prstGeom prst="line">
                <a:avLst/>
              </a:prstGeom>
            </p:spPr>
            <p:style>
              <a:lnRef idx="1">
                <a:schemeClr val="dk1"/>
              </a:lnRef>
              <a:fillRef idx="0">
                <a:schemeClr val="dk1"/>
              </a:fillRef>
              <a:effectRef idx="0">
                <a:schemeClr val="dk1"/>
              </a:effectRef>
              <a:fontRef idx="minor">
                <a:schemeClr val="tx1"/>
              </a:fontRef>
            </p:style>
          </p:cxnSp>
        </p:grpSp>
      </p:grpSp>
      <p:grpSp>
        <p:nvGrpSpPr>
          <p:cNvPr id="158" name="Gruppieren 157">
            <a:extLst>
              <a:ext uri="{FF2B5EF4-FFF2-40B4-BE49-F238E27FC236}">
                <a16:creationId xmlns:a16="http://schemas.microsoft.com/office/drawing/2014/main" id="{E2A1BB72-FF06-BAD5-D713-153ED0E422FB}"/>
              </a:ext>
            </a:extLst>
          </p:cNvPr>
          <p:cNvGrpSpPr/>
          <p:nvPr/>
        </p:nvGrpSpPr>
        <p:grpSpPr>
          <a:xfrm>
            <a:off x="4452795" y="3507789"/>
            <a:ext cx="150018" cy="73025"/>
            <a:chOff x="4462463" y="3507789"/>
            <a:chExt cx="150018" cy="73025"/>
          </a:xfrm>
        </p:grpSpPr>
        <p:sp>
          <p:nvSpPr>
            <p:cNvPr id="17" name="Ellipse 16">
              <a:extLst>
                <a:ext uri="{FF2B5EF4-FFF2-40B4-BE49-F238E27FC236}">
                  <a16:creationId xmlns:a16="http://schemas.microsoft.com/office/drawing/2014/main" id="{68CB1FC1-E6D3-3071-E32B-A2743418293F}"/>
                </a:ext>
              </a:extLst>
            </p:cNvPr>
            <p:cNvSpPr/>
            <p:nvPr/>
          </p:nvSpPr>
          <p:spPr>
            <a:xfrm>
              <a:off x="4521996" y="3521442"/>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1" name="Gruppieren 60">
              <a:extLst>
                <a:ext uri="{FF2B5EF4-FFF2-40B4-BE49-F238E27FC236}">
                  <a16:creationId xmlns:a16="http://schemas.microsoft.com/office/drawing/2014/main" id="{465B9CF2-2F0B-C811-3209-82AA630E04AD}"/>
                </a:ext>
              </a:extLst>
            </p:cNvPr>
            <p:cNvGrpSpPr/>
            <p:nvPr/>
          </p:nvGrpSpPr>
          <p:grpSpPr>
            <a:xfrm>
              <a:off x="4462463" y="3507789"/>
              <a:ext cx="150018" cy="73025"/>
              <a:chOff x="4521996" y="1546225"/>
              <a:chExt cx="161924" cy="73025"/>
            </a:xfrm>
          </p:grpSpPr>
          <p:grpSp>
            <p:nvGrpSpPr>
              <p:cNvPr id="62" name="Gruppieren 61">
                <a:extLst>
                  <a:ext uri="{FF2B5EF4-FFF2-40B4-BE49-F238E27FC236}">
                    <a16:creationId xmlns:a16="http://schemas.microsoft.com/office/drawing/2014/main" id="{2D1C67B6-0B3E-D295-C896-054487BB8ABC}"/>
                  </a:ext>
                </a:extLst>
              </p:cNvPr>
              <p:cNvGrpSpPr/>
              <p:nvPr/>
            </p:nvGrpSpPr>
            <p:grpSpPr>
              <a:xfrm>
                <a:off x="4521996" y="1546225"/>
                <a:ext cx="161924" cy="73025"/>
                <a:chOff x="4387850" y="1546225"/>
                <a:chExt cx="161924" cy="73025"/>
              </a:xfrm>
            </p:grpSpPr>
            <p:cxnSp>
              <p:nvCxnSpPr>
                <p:cNvPr id="64" name="Gerader Verbinder 63">
                  <a:extLst>
                    <a:ext uri="{FF2B5EF4-FFF2-40B4-BE49-F238E27FC236}">
                      <a16:creationId xmlns:a16="http://schemas.microsoft.com/office/drawing/2014/main" id="{FB3EC330-D379-D6F7-3C8E-3C34747492E9}"/>
                    </a:ext>
                  </a:extLst>
                </p:cNvPr>
                <p:cNvCxnSpPr>
                  <a:cxnSpLocks/>
                </p:cNvCxnSpPr>
                <p:nvPr/>
              </p:nvCxnSpPr>
              <p:spPr>
                <a:xfrm>
                  <a:off x="4387850" y="1582737"/>
                  <a:ext cx="161924" cy="0"/>
                </a:xfrm>
                <a:prstGeom prst="line">
                  <a:avLst/>
                </a:prstGeom>
              </p:spPr>
              <p:style>
                <a:lnRef idx="1">
                  <a:schemeClr val="dk1"/>
                </a:lnRef>
                <a:fillRef idx="0">
                  <a:schemeClr val="dk1"/>
                </a:fillRef>
                <a:effectRef idx="0">
                  <a:schemeClr val="dk1"/>
                </a:effectRef>
                <a:fontRef idx="minor">
                  <a:schemeClr val="tx1"/>
                </a:fontRef>
              </p:style>
            </p:cxnSp>
            <p:cxnSp>
              <p:nvCxnSpPr>
                <p:cNvPr id="65" name="Gerader Verbinder 64">
                  <a:extLst>
                    <a:ext uri="{FF2B5EF4-FFF2-40B4-BE49-F238E27FC236}">
                      <a16:creationId xmlns:a16="http://schemas.microsoft.com/office/drawing/2014/main" id="{D7DBFE72-B70F-7FD8-4E93-95785C07B00F}"/>
                    </a:ext>
                  </a:extLst>
                </p:cNvPr>
                <p:cNvCxnSpPr>
                  <a:cxnSpLocks/>
                </p:cNvCxnSpPr>
                <p:nvPr/>
              </p:nvCxnSpPr>
              <p:spPr>
                <a:xfrm>
                  <a:off x="4387850" y="1546225"/>
                  <a:ext cx="0" cy="73025"/>
                </a:xfrm>
                <a:prstGeom prst="line">
                  <a:avLst/>
                </a:prstGeom>
              </p:spPr>
              <p:style>
                <a:lnRef idx="1">
                  <a:schemeClr val="dk1"/>
                </a:lnRef>
                <a:fillRef idx="0">
                  <a:schemeClr val="dk1"/>
                </a:fillRef>
                <a:effectRef idx="0">
                  <a:schemeClr val="dk1"/>
                </a:effectRef>
                <a:fontRef idx="minor">
                  <a:schemeClr val="tx1"/>
                </a:fontRef>
              </p:style>
            </p:cxnSp>
          </p:grpSp>
          <p:cxnSp>
            <p:nvCxnSpPr>
              <p:cNvPr id="63" name="Gerader Verbinder 62">
                <a:extLst>
                  <a:ext uri="{FF2B5EF4-FFF2-40B4-BE49-F238E27FC236}">
                    <a16:creationId xmlns:a16="http://schemas.microsoft.com/office/drawing/2014/main" id="{29240A3A-2448-ABAE-F8F7-16524287A67A}"/>
                  </a:ext>
                </a:extLst>
              </p:cNvPr>
              <p:cNvCxnSpPr>
                <a:cxnSpLocks/>
              </p:cNvCxnSpPr>
              <p:nvPr/>
            </p:nvCxnSpPr>
            <p:spPr>
              <a:xfrm>
                <a:off x="4683920" y="1546225"/>
                <a:ext cx="0" cy="73025"/>
              </a:xfrm>
              <a:prstGeom prst="line">
                <a:avLst/>
              </a:prstGeom>
            </p:spPr>
            <p:style>
              <a:lnRef idx="1">
                <a:schemeClr val="dk1"/>
              </a:lnRef>
              <a:fillRef idx="0">
                <a:schemeClr val="dk1"/>
              </a:fillRef>
              <a:effectRef idx="0">
                <a:schemeClr val="dk1"/>
              </a:effectRef>
              <a:fontRef idx="minor">
                <a:schemeClr val="tx1"/>
              </a:fontRef>
            </p:style>
          </p:cxnSp>
        </p:grpSp>
      </p:grpSp>
      <p:grpSp>
        <p:nvGrpSpPr>
          <p:cNvPr id="159" name="Gruppieren 158">
            <a:extLst>
              <a:ext uri="{FF2B5EF4-FFF2-40B4-BE49-F238E27FC236}">
                <a16:creationId xmlns:a16="http://schemas.microsoft.com/office/drawing/2014/main" id="{BEEC4603-F806-AADE-9C3A-D814D9CD4C2A}"/>
              </a:ext>
            </a:extLst>
          </p:cNvPr>
          <p:cNvGrpSpPr/>
          <p:nvPr/>
        </p:nvGrpSpPr>
        <p:grpSpPr>
          <a:xfrm>
            <a:off x="4367878" y="3644058"/>
            <a:ext cx="185261" cy="73025"/>
            <a:chOff x="4381976" y="3648821"/>
            <a:chExt cx="185261" cy="73025"/>
          </a:xfrm>
        </p:grpSpPr>
        <p:sp>
          <p:nvSpPr>
            <p:cNvPr id="18" name="Ellipse 17">
              <a:extLst>
                <a:ext uri="{FF2B5EF4-FFF2-40B4-BE49-F238E27FC236}">
                  <a16:creationId xmlns:a16="http://schemas.microsoft.com/office/drawing/2014/main" id="{527412AC-B43E-9E6A-F8CA-2F1E2CBE653E}"/>
                </a:ext>
              </a:extLst>
            </p:cNvPr>
            <p:cNvSpPr/>
            <p:nvPr/>
          </p:nvSpPr>
          <p:spPr>
            <a:xfrm>
              <a:off x="4460560" y="3662474"/>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6" name="Gruppieren 65">
              <a:extLst>
                <a:ext uri="{FF2B5EF4-FFF2-40B4-BE49-F238E27FC236}">
                  <a16:creationId xmlns:a16="http://schemas.microsoft.com/office/drawing/2014/main" id="{3E7359CC-6586-9E15-5391-35941405096B}"/>
                </a:ext>
              </a:extLst>
            </p:cNvPr>
            <p:cNvGrpSpPr/>
            <p:nvPr/>
          </p:nvGrpSpPr>
          <p:grpSpPr>
            <a:xfrm>
              <a:off x="4381976" y="3648821"/>
              <a:ext cx="185261" cy="73025"/>
              <a:chOff x="4521996" y="1546225"/>
              <a:chExt cx="161924" cy="73025"/>
            </a:xfrm>
          </p:grpSpPr>
          <p:grpSp>
            <p:nvGrpSpPr>
              <p:cNvPr id="67" name="Gruppieren 66">
                <a:extLst>
                  <a:ext uri="{FF2B5EF4-FFF2-40B4-BE49-F238E27FC236}">
                    <a16:creationId xmlns:a16="http://schemas.microsoft.com/office/drawing/2014/main" id="{841AB3AF-D825-6BE5-7BB9-688CAA3EF232}"/>
                  </a:ext>
                </a:extLst>
              </p:cNvPr>
              <p:cNvGrpSpPr/>
              <p:nvPr/>
            </p:nvGrpSpPr>
            <p:grpSpPr>
              <a:xfrm>
                <a:off x="4521996" y="1546225"/>
                <a:ext cx="161924" cy="73025"/>
                <a:chOff x="4387850" y="1546225"/>
                <a:chExt cx="161924" cy="73025"/>
              </a:xfrm>
            </p:grpSpPr>
            <p:cxnSp>
              <p:nvCxnSpPr>
                <p:cNvPr id="69" name="Gerader Verbinder 68">
                  <a:extLst>
                    <a:ext uri="{FF2B5EF4-FFF2-40B4-BE49-F238E27FC236}">
                      <a16:creationId xmlns:a16="http://schemas.microsoft.com/office/drawing/2014/main" id="{14BD4F43-EF66-3E61-7C03-B4175AD6A843}"/>
                    </a:ext>
                  </a:extLst>
                </p:cNvPr>
                <p:cNvCxnSpPr>
                  <a:cxnSpLocks/>
                </p:cNvCxnSpPr>
                <p:nvPr/>
              </p:nvCxnSpPr>
              <p:spPr>
                <a:xfrm>
                  <a:off x="4387850" y="1582737"/>
                  <a:ext cx="161924" cy="0"/>
                </a:xfrm>
                <a:prstGeom prst="line">
                  <a:avLst/>
                </a:prstGeom>
              </p:spPr>
              <p:style>
                <a:lnRef idx="1">
                  <a:schemeClr val="dk1"/>
                </a:lnRef>
                <a:fillRef idx="0">
                  <a:schemeClr val="dk1"/>
                </a:fillRef>
                <a:effectRef idx="0">
                  <a:schemeClr val="dk1"/>
                </a:effectRef>
                <a:fontRef idx="minor">
                  <a:schemeClr val="tx1"/>
                </a:fontRef>
              </p:style>
            </p:cxnSp>
            <p:cxnSp>
              <p:nvCxnSpPr>
                <p:cNvPr id="70" name="Gerader Verbinder 69">
                  <a:extLst>
                    <a:ext uri="{FF2B5EF4-FFF2-40B4-BE49-F238E27FC236}">
                      <a16:creationId xmlns:a16="http://schemas.microsoft.com/office/drawing/2014/main" id="{100A12CD-FE6A-E258-BBF6-D5C14E7E0CFD}"/>
                    </a:ext>
                  </a:extLst>
                </p:cNvPr>
                <p:cNvCxnSpPr>
                  <a:cxnSpLocks/>
                </p:cNvCxnSpPr>
                <p:nvPr/>
              </p:nvCxnSpPr>
              <p:spPr>
                <a:xfrm>
                  <a:off x="4387850" y="1546225"/>
                  <a:ext cx="0" cy="73025"/>
                </a:xfrm>
                <a:prstGeom prst="line">
                  <a:avLst/>
                </a:prstGeom>
              </p:spPr>
              <p:style>
                <a:lnRef idx="1">
                  <a:schemeClr val="dk1"/>
                </a:lnRef>
                <a:fillRef idx="0">
                  <a:schemeClr val="dk1"/>
                </a:fillRef>
                <a:effectRef idx="0">
                  <a:schemeClr val="dk1"/>
                </a:effectRef>
                <a:fontRef idx="minor">
                  <a:schemeClr val="tx1"/>
                </a:fontRef>
              </p:style>
            </p:cxnSp>
          </p:grpSp>
          <p:cxnSp>
            <p:nvCxnSpPr>
              <p:cNvPr id="68" name="Gerader Verbinder 67">
                <a:extLst>
                  <a:ext uri="{FF2B5EF4-FFF2-40B4-BE49-F238E27FC236}">
                    <a16:creationId xmlns:a16="http://schemas.microsoft.com/office/drawing/2014/main" id="{A01B4AC8-7F08-3033-3282-EFDA0857EDAB}"/>
                  </a:ext>
                </a:extLst>
              </p:cNvPr>
              <p:cNvCxnSpPr>
                <a:cxnSpLocks/>
              </p:cNvCxnSpPr>
              <p:nvPr/>
            </p:nvCxnSpPr>
            <p:spPr>
              <a:xfrm>
                <a:off x="4683920" y="1546225"/>
                <a:ext cx="0" cy="73025"/>
              </a:xfrm>
              <a:prstGeom prst="line">
                <a:avLst/>
              </a:prstGeom>
            </p:spPr>
            <p:style>
              <a:lnRef idx="1">
                <a:schemeClr val="dk1"/>
              </a:lnRef>
              <a:fillRef idx="0">
                <a:schemeClr val="dk1"/>
              </a:fillRef>
              <a:effectRef idx="0">
                <a:schemeClr val="dk1"/>
              </a:effectRef>
              <a:fontRef idx="minor">
                <a:schemeClr val="tx1"/>
              </a:fontRef>
            </p:style>
          </p:cxnSp>
        </p:grpSp>
      </p:grpSp>
      <p:grpSp>
        <p:nvGrpSpPr>
          <p:cNvPr id="160" name="Gruppieren 159">
            <a:extLst>
              <a:ext uri="{FF2B5EF4-FFF2-40B4-BE49-F238E27FC236}">
                <a16:creationId xmlns:a16="http://schemas.microsoft.com/office/drawing/2014/main" id="{EB9117E4-DDC0-6346-4BDA-37EB8B5B472E}"/>
              </a:ext>
            </a:extLst>
          </p:cNvPr>
          <p:cNvGrpSpPr/>
          <p:nvPr/>
        </p:nvGrpSpPr>
        <p:grpSpPr>
          <a:xfrm>
            <a:off x="4355496" y="3922689"/>
            <a:ext cx="200025" cy="73025"/>
            <a:chOff x="4369594" y="3922689"/>
            <a:chExt cx="200025" cy="73025"/>
          </a:xfrm>
        </p:grpSpPr>
        <p:sp>
          <p:nvSpPr>
            <p:cNvPr id="71" name="Ellipse 70">
              <a:extLst>
                <a:ext uri="{FF2B5EF4-FFF2-40B4-BE49-F238E27FC236}">
                  <a16:creationId xmlns:a16="http://schemas.microsoft.com/office/drawing/2014/main" id="{720F3CE8-0F25-E1F0-89EC-9690989E925B}"/>
                </a:ext>
              </a:extLst>
            </p:cNvPr>
            <p:cNvSpPr/>
            <p:nvPr/>
          </p:nvSpPr>
          <p:spPr>
            <a:xfrm>
              <a:off x="4456272" y="3936342"/>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72" name="Gruppieren 71">
              <a:extLst>
                <a:ext uri="{FF2B5EF4-FFF2-40B4-BE49-F238E27FC236}">
                  <a16:creationId xmlns:a16="http://schemas.microsoft.com/office/drawing/2014/main" id="{D38B07FB-EF5E-E6A7-3EFF-6DFABD109E38}"/>
                </a:ext>
              </a:extLst>
            </p:cNvPr>
            <p:cNvGrpSpPr/>
            <p:nvPr/>
          </p:nvGrpSpPr>
          <p:grpSpPr>
            <a:xfrm>
              <a:off x="4369594" y="3922689"/>
              <a:ext cx="200025" cy="73025"/>
              <a:chOff x="4521996" y="1546225"/>
              <a:chExt cx="161924" cy="73025"/>
            </a:xfrm>
          </p:grpSpPr>
          <p:grpSp>
            <p:nvGrpSpPr>
              <p:cNvPr id="73" name="Gruppieren 72">
                <a:extLst>
                  <a:ext uri="{FF2B5EF4-FFF2-40B4-BE49-F238E27FC236}">
                    <a16:creationId xmlns:a16="http://schemas.microsoft.com/office/drawing/2014/main" id="{6722656A-BDE2-BC07-E2DF-C9007CA0DBBB}"/>
                  </a:ext>
                </a:extLst>
              </p:cNvPr>
              <p:cNvGrpSpPr/>
              <p:nvPr/>
            </p:nvGrpSpPr>
            <p:grpSpPr>
              <a:xfrm>
                <a:off x="4521996" y="1546225"/>
                <a:ext cx="161924" cy="73025"/>
                <a:chOff x="4387850" y="1546225"/>
                <a:chExt cx="161924" cy="73025"/>
              </a:xfrm>
            </p:grpSpPr>
            <p:cxnSp>
              <p:nvCxnSpPr>
                <p:cNvPr id="75" name="Gerader Verbinder 74">
                  <a:extLst>
                    <a:ext uri="{FF2B5EF4-FFF2-40B4-BE49-F238E27FC236}">
                      <a16:creationId xmlns:a16="http://schemas.microsoft.com/office/drawing/2014/main" id="{48F5B2D0-FE2B-5C01-4A89-CC9D76F54453}"/>
                    </a:ext>
                  </a:extLst>
                </p:cNvPr>
                <p:cNvCxnSpPr>
                  <a:cxnSpLocks/>
                </p:cNvCxnSpPr>
                <p:nvPr/>
              </p:nvCxnSpPr>
              <p:spPr>
                <a:xfrm>
                  <a:off x="4387850" y="1582737"/>
                  <a:ext cx="161924" cy="0"/>
                </a:xfrm>
                <a:prstGeom prst="line">
                  <a:avLst/>
                </a:prstGeom>
              </p:spPr>
              <p:style>
                <a:lnRef idx="1">
                  <a:schemeClr val="dk1"/>
                </a:lnRef>
                <a:fillRef idx="0">
                  <a:schemeClr val="dk1"/>
                </a:fillRef>
                <a:effectRef idx="0">
                  <a:schemeClr val="dk1"/>
                </a:effectRef>
                <a:fontRef idx="minor">
                  <a:schemeClr val="tx1"/>
                </a:fontRef>
              </p:style>
            </p:cxnSp>
            <p:cxnSp>
              <p:nvCxnSpPr>
                <p:cNvPr id="76" name="Gerader Verbinder 75">
                  <a:extLst>
                    <a:ext uri="{FF2B5EF4-FFF2-40B4-BE49-F238E27FC236}">
                      <a16:creationId xmlns:a16="http://schemas.microsoft.com/office/drawing/2014/main" id="{3D5EF5DE-E553-B97F-F37A-F406974A7259}"/>
                    </a:ext>
                  </a:extLst>
                </p:cNvPr>
                <p:cNvCxnSpPr>
                  <a:cxnSpLocks/>
                </p:cNvCxnSpPr>
                <p:nvPr/>
              </p:nvCxnSpPr>
              <p:spPr>
                <a:xfrm>
                  <a:off x="4387850" y="1546225"/>
                  <a:ext cx="0" cy="73025"/>
                </a:xfrm>
                <a:prstGeom prst="line">
                  <a:avLst/>
                </a:prstGeom>
              </p:spPr>
              <p:style>
                <a:lnRef idx="1">
                  <a:schemeClr val="dk1"/>
                </a:lnRef>
                <a:fillRef idx="0">
                  <a:schemeClr val="dk1"/>
                </a:fillRef>
                <a:effectRef idx="0">
                  <a:schemeClr val="dk1"/>
                </a:effectRef>
                <a:fontRef idx="minor">
                  <a:schemeClr val="tx1"/>
                </a:fontRef>
              </p:style>
            </p:cxnSp>
          </p:grpSp>
          <p:cxnSp>
            <p:nvCxnSpPr>
              <p:cNvPr id="74" name="Gerader Verbinder 73">
                <a:extLst>
                  <a:ext uri="{FF2B5EF4-FFF2-40B4-BE49-F238E27FC236}">
                    <a16:creationId xmlns:a16="http://schemas.microsoft.com/office/drawing/2014/main" id="{72B215B5-3F7E-073E-57F5-BE1C1C2D3CB6}"/>
                  </a:ext>
                </a:extLst>
              </p:cNvPr>
              <p:cNvCxnSpPr>
                <a:cxnSpLocks/>
              </p:cNvCxnSpPr>
              <p:nvPr/>
            </p:nvCxnSpPr>
            <p:spPr>
              <a:xfrm>
                <a:off x="4683920" y="1546225"/>
                <a:ext cx="0" cy="73025"/>
              </a:xfrm>
              <a:prstGeom prst="line">
                <a:avLst/>
              </a:prstGeom>
            </p:spPr>
            <p:style>
              <a:lnRef idx="1">
                <a:schemeClr val="dk1"/>
              </a:lnRef>
              <a:fillRef idx="0">
                <a:schemeClr val="dk1"/>
              </a:fillRef>
              <a:effectRef idx="0">
                <a:schemeClr val="dk1"/>
              </a:effectRef>
              <a:fontRef idx="minor">
                <a:schemeClr val="tx1"/>
              </a:fontRef>
            </p:style>
          </p:cxnSp>
        </p:grpSp>
      </p:grpSp>
      <p:grpSp>
        <p:nvGrpSpPr>
          <p:cNvPr id="161" name="Gruppieren 160">
            <a:extLst>
              <a:ext uri="{FF2B5EF4-FFF2-40B4-BE49-F238E27FC236}">
                <a16:creationId xmlns:a16="http://schemas.microsoft.com/office/drawing/2014/main" id="{00433A78-20B9-3720-E962-A0384484B8CA}"/>
              </a:ext>
            </a:extLst>
          </p:cNvPr>
          <p:cNvGrpSpPr/>
          <p:nvPr/>
        </p:nvGrpSpPr>
        <p:grpSpPr>
          <a:xfrm>
            <a:off x="4462653" y="4066078"/>
            <a:ext cx="130968" cy="73025"/>
            <a:chOff x="4476751" y="4061315"/>
            <a:chExt cx="130968" cy="73025"/>
          </a:xfrm>
        </p:grpSpPr>
        <p:sp>
          <p:nvSpPr>
            <p:cNvPr id="77" name="Ellipse 76">
              <a:extLst>
                <a:ext uri="{FF2B5EF4-FFF2-40B4-BE49-F238E27FC236}">
                  <a16:creationId xmlns:a16="http://schemas.microsoft.com/office/drawing/2014/main" id="{95270420-1E1F-C047-0A96-E05DC92285FC}"/>
                </a:ext>
              </a:extLst>
            </p:cNvPr>
            <p:cNvSpPr/>
            <p:nvPr/>
          </p:nvSpPr>
          <p:spPr>
            <a:xfrm>
              <a:off x="4521518" y="407496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78" name="Gruppieren 77">
              <a:extLst>
                <a:ext uri="{FF2B5EF4-FFF2-40B4-BE49-F238E27FC236}">
                  <a16:creationId xmlns:a16="http://schemas.microsoft.com/office/drawing/2014/main" id="{AF74414F-8224-D63B-3B54-4ACEA134EA0E}"/>
                </a:ext>
              </a:extLst>
            </p:cNvPr>
            <p:cNvGrpSpPr/>
            <p:nvPr/>
          </p:nvGrpSpPr>
          <p:grpSpPr>
            <a:xfrm>
              <a:off x="4476751" y="4061315"/>
              <a:ext cx="130968" cy="73025"/>
              <a:chOff x="4521996" y="1546225"/>
              <a:chExt cx="161924" cy="73025"/>
            </a:xfrm>
          </p:grpSpPr>
          <p:grpSp>
            <p:nvGrpSpPr>
              <p:cNvPr id="79" name="Gruppieren 78">
                <a:extLst>
                  <a:ext uri="{FF2B5EF4-FFF2-40B4-BE49-F238E27FC236}">
                    <a16:creationId xmlns:a16="http://schemas.microsoft.com/office/drawing/2014/main" id="{0DC09525-1B68-A8D7-5794-0D9F78FADBD9}"/>
                  </a:ext>
                </a:extLst>
              </p:cNvPr>
              <p:cNvGrpSpPr/>
              <p:nvPr/>
            </p:nvGrpSpPr>
            <p:grpSpPr>
              <a:xfrm>
                <a:off x="4521996" y="1546225"/>
                <a:ext cx="161924" cy="73025"/>
                <a:chOff x="4387850" y="1546225"/>
                <a:chExt cx="161924" cy="73025"/>
              </a:xfrm>
            </p:grpSpPr>
            <p:cxnSp>
              <p:nvCxnSpPr>
                <p:cNvPr id="81" name="Gerader Verbinder 80">
                  <a:extLst>
                    <a:ext uri="{FF2B5EF4-FFF2-40B4-BE49-F238E27FC236}">
                      <a16:creationId xmlns:a16="http://schemas.microsoft.com/office/drawing/2014/main" id="{E4B6401B-0DFC-8226-301D-41BE20058033}"/>
                    </a:ext>
                  </a:extLst>
                </p:cNvPr>
                <p:cNvCxnSpPr>
                  <a:cxnSpLocks/>
                </p:cNvCxnSpPr>
                <p:nvPr/>
              </p:nvCxnSpPr>
              <p:spPr>
                <a:xfrm>
                  <a:off x="4387850" y="1582737"/>
                  <a:ext cx="161924" cy="0"/>
                </a:xfrm>
                <a:prstGeom prst="line">
                  <a:avLst/>
                </a:prstGeom>
              </p:spPr>
              <p:style>
                <a:lnRef idx="1">
                  <a:schemeClr val="dk1"/>
                </a:lnRef>
                <a:fillRef idx="0">
                  <a:schemeClr val="dk1"/>
                </a:fillRef>
                <a:effectRef idx="0">
                  <a:schemeClr val="dk1"/>
                </a:effectRef>
                <a:fontRef idx="minor">
                  <a:schemeClr val="tx1"/>
                </a:fontRef>
              </p:style>
            </p:cxnSp>
            <p:cxnSp>
              <p:nvCxnSpPr>
                <p:cNvPr id="82" name="Gerader Verbinder 81">
                  <a:extLst>
                    <a:ext uri="{FF2B5EF4-FFF2-40B4-BE49-F238E27FC236}">
                      <a16:creationId xmlns:a16="http://schemas.microsoft.com/office/drawing/2014/main" id="{7909AE56-50D1-5AE2-835C-77E090BE1C7E}"/>
                    </a:ext>
                  </a:extLst>
                </p:cNvPr>
                <p:cNvCxnSpPr>
                  <a:cxnSpLocks/>
                </p:cNvCxnSpPr>
                <p:nvPr/>
              </p:nvCxnSpPr>
              <p:spPr>
                <a:xfrm>
                  <a:off x="4387850" y="1546225"/>
                  <a:ext cx="0" cy="73025"/>
                </a:xfrm>
                <a:prstGeom prst="line">
                  <a:avLst/>
                </a:prstGeom>
              </p:spPr>
              <p:style>
                <a:lnRef idx="1">
                  <a:schemeClr val="dk1"/>
                </a:lnRef>
                <a:fillRef idx="0">
                  <a:schemeClr val="dk1"/>
                </a:fillRef>
                <a:effectRef idx="0">
                  <a:schemeClr val="dk1"/>
                </a:effectRef>
                <a:fontRef idx="minor">
                  <a:schemeClr val="tx1"/>
                </a:fontRef>
              </p:style>
            </p:cxnSp>
          </p:grpSp>
          <p:cxnSp>
            <p:nvCxnSpPr>
              <p:cNvPr id="80" name="Gerader Verbinder 79">
                <a:extLst>
                  <a:ext uri="{FF2B5EF4-FFF2-40B4-BE49-F238E27FC236}">
                    <a16:creationId xmlns:a16="http://schemas.microsoft.com/office/drawing/2014/main" id="{D781BC19-1BAD-928D-4D97-4409F9CC42D7}"/>
                  </a:ext>
                </a:extLst>
              </p:cNvPr>
              <p:cNvCxnSpPr>
                <a:cxnSpLocks/>
              </p:cNvCxnSpPr>
              <p:nvPr/>
            </p:nvCxnSpPr>
            <p:spPr>
              <a:xfrm>
                <a:off x="4683920" y="1546225"/>
                <a:ext cx="0" cy="73025"/>
              </a:xfrm>
              <a:prstGeom prst="line">
                <a:avLst/>
              </a:prstGeom>
            </p:spPr>
            <p:style>
              <a:lnRef idx="1">
                <a:schemeClr val="dk1"/>
              </a:lnRef>
              <a:fillRef idx="0">
                <a:schemeClr val="dk1"/>
              </a:fillRef>
              <a:effectRef idx="0">
                <a:schemeClr val="dk1"/>
              </a:effectRef>
              <a:fontRef idx="minor">
                <a:schemeClr val="tx1"/>
              </a:fontRef>
            </p:style>
          </p:cxnSp>
        </p:grpSp>
      </p:grpSp>
      <p:grpSp>
        <p:nvGrpSpPr>
          <p:cNvPr id="162" name="Gruppieren 161">
            <a:extLst>
              <a:ext uri="{FF2B5EF4-FFF2-40B4-BE49-F238E27FC236}">
                <a16:creationId xmlns:a16="http://schemas.microsoft.com/office/drawing/2014/main" id="{2B5A3DC1-40FC-E863-F51B-55EA80AD9900}"/>
              </a:ext>
            </a:extLst>
          </p:cNvPr>
          <p:cNvGrpSpPr/>
          <p:nvPr/>
        </p:nvGrpSpPr>
        <p:grpSpPr>
          <a:xfrm>
            <a:off x="3962590" y="4358551"/>
            <a:ext cx="740568" cy="73025"/>
            <a:chOff x="3976688" y="4336067"/>
            <a:chExt cx="740568" cy="73025"/>
          </a:xfrm>
        </p:grpSpPr>
        <p:sp>
          <p:nvSpPr>
            <p:cNvPr id="83" name="Ellipse 82">
              <a:extLst>
                <a:ext uri="{FF2B5EF4-FFF2-40B4-BE49-F238E27FC236}">
                  <a16:creationId xmlns:a16="http://schemas.microsoft.com/office/drawing/2014/main" id="{05870889-B563-EDD4-08D2-C04D3A9D3BBF}"/>
                </a:ext>
              </a:extLst>
            </p:cNvPr>
            <p:cNvSpPr/>
            <p:nvPr/>
          </p:nvSpPr>
          <p:spPr>
            <a:xfrm>
              <a:off x="4510563" y="434972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84" name="Gruppieren 83">
              <a:extLst>
                <a:ext uri="{FF2B5EF4-FFF2-40B4-BE49-F238E27FC236}">
                  <a16:creationId xmlns:a16="http://schemas.microsoft.com/office/drawing/2014/main" id="{F549DFDE-7ACE-79DE-3BEF-0EF562BE061A}"/>
                </a:ext>
              </a:extLst>
            </p:cNvPr>
            <p:cNvGrpSpPr/>
            <p:nvPr/>
          </p:nvGrpSpPr>
          <p:grpSpPr>
            <a:xfrm>
              <a:off x="3976688" y="4336067"/>
              <a:ext cx="740568" cy="73025"/>
              <a:chOff x="4521996" y="1546225"/>
              <a:chExt cx="161924" cy="73025"/>
            </a:xfrm>
          </p:grpSpPr>
          <p:grpSp>
            <p:nvGrpSpPr>
              <p:cNvPr id="85" name="Gruppieren 84">
                <a:extLst>
                  <a:ext uri="{FF2B5EF4-FFF2-40B4-BE49-F238E27FC236}">
                    <a16:creationId xmlns:a16="http://schemas.microsoft.com/office/drawing/2014/main" id="{364F702B-02B0-EB12-EA22-A0B9188C436D}"/>
                  </a:ext>
                </a:extLst>
              </p:cNvPr>
              <p:cNvGrpSpPr/>
              <p:nvPr/>
            </p:nvGrpSpPr>
            <p:grpSpPr>
              <a:xfrm>
                <a:off x="4521996" y="1546225"/>
                <a:ext cx="161924" cy="73025"/>
                <a:chOff x="4387850" y="1546225"/>
                <a:chExt cx="161924" cy="73025"/>
              </a:xfrm>
            </p:grpSpPr>
            <p:cxnSp>
              <p:nvCxnSpPr>
                <p:cNvPr id="87" name="Gerader Verbinder 86">
                  <a:extLst>
                    <a:ext uri="{FF2B5EF4-FFF2-40B4-BE49-F238E27FC236}">
                      <a16:creationId xmlns:a16="http://schemas.microsoft.com/office/drawing/2014/main" id="{6F8D60F3-58DF-E616-0B3B-049CB0E53572}"/>
                    </a:ext>
                  </a:extLst>
                </p:cNvPr>
                <p:cNvCxnSpPr>
                  <a:cxnSpLocks/>
                </p:cNvCxnSpPr>
                <p:nvPr/>
              </p:nvCxnSpPr>
              <p:spPr>
                <a:xfrm>
                  <a:off x="4387850" y="1582737"/>
                  <a:ext cx="161924" cy="0"/>
                </a:xfrm>
                <a:prstGeom prst="line">
                  <a:avLst/>
                </a:prstGeom>
              </p:spPr>
              <p:style>
                <a:lnRef idx="1">
                  <a:schemeClr val="dk1"/>
                </a:lnRef>
                <a:fillRef idx="0">
                  <a:schemeClr val="dk1"/>
                </a:fillRef>
                <a:effectRef idx="0">
                  <a:schemeClr val="dk1"/>
                </a:effectRef>
                <a:fontRef idx="minor">
                  <a:schemeClr val="tx1"/>
                </a:fontRef>
              </p:style>
            </p:cxnSp>
            <p:cxnSp>
              <p:nvCxnSpPr>
                <p:cNvPr id="88" name="Gerader Verbinder 87">
                  <a:extLst>
                    <a:ext uri="{FF2B5EF4-FFF2-40B4-BE49-F238E27FC236}">
                      <a16:creationId xmlns:a16="http://schemas.microsoft.com/office/drawing/2014/main" id="{7C9A6E90-26DB-B654-375C-AB7AD85AA81C}"/>
                    </a:ext>
                  </a:extLst>
                </p:cNvPr>
                <p:cNvCxnSpPr>
                  <a:cxnSpLocks/>
                </p:cNvCxnSpPr>
                <p:nvPr/>
              </p:nvCxnSpPr>
              <p:spPr>
                <a:xfrm>
                  <a:off x="4387850" y="1546225"/>
                  <a:ext cx="0" cy="73025"/>
                </a:xfrm>
                <a:prstGeom prst="line">
                  <a:avLst/>
                </a:prstGeom>
              </p:spPr>
              <p:style>
                <a:lnRef idx="1">
                  <a:schemeClr val="dk1"/>
                </a:lnRef>
                <a:fillRef idx="0">
                  <a:schemeClr val="dk1"/>
                </a:fillRef>
                <a:effectRef idx="0">
                  <a:schemeClr val="dk1"/>
                </a:effectRef>
                <a:fontRef idx="minor">
                  <a:schemeClr val="tx1"/>
                </a:fontRef>
              </p:style>
            </p:cxnSp>
          </p:grpSp>
          <p:cxnSp>
            <p:nvCxnSpPr>
              <p:cNvPr id="86" name="Gerader Verbinder 85">
                <a:extLst>
                  <a:ext uri="{FF2B5EF4-FFF2-40B4-BE49-F238E27FC236}">
                    <a16:creationId xmlns:a16="http://schemas.microsoft.com/office/drawing/2014/main" id="{6CF7CD8B-38FA-C7AF-00D6-5C33A6E0E325}"/>
                  </a:ext>
                </a:extLst>
              </p:cNvPr>
              <p:cNvCxnSpPr>
                <a:cxnSpLocks/>
              </p:cNvCxnSpPr>
              <p:nvPr/>
            </p:nvCxnSpPr>
            <p:spPr>
              <a:xfrm>
                <a:off x="4683920" y="1546225"/>
                <a:ext cx="0" cy="73025"/>
              </a:xfrm>
              <a:prstGeom prst="line">
                <a:avLst/>
              </a:prstGeom>
            </p:spPr>
            <p:style>
              <a:lnRef idx="1">
                <a:schemeClr val="dk1"/>
              </a:lnRef>
              <a:fillRef idx="0">
                <a:schemeClr val="dk1"/>
              </a:fillRef>
              <a:effectRef idx="0">
                <a:schemeClr val="dk1"/>
              </a:effectRef>
              <a:fontRef idx="minor">
                <a:schemeClr val="tx1"/>
              </a:fontRef>
            </p:style>
          </p:cxnSp>
        </p:grpSp>
      </p:grpSp>
      <p:grpSp>
        <p:nvGrpSpPr>
          <p:cNvPr id="163" name="Gruppieren 162">
            <a:extLst>
              <a:ext uri="{FF2B5EF4-FFF2-40B4-BE49-F238E27FC236}">
                <a16:creationId xmlns:a16="http://schemas.microsoft.com/office/drawing/2014/main" id="{B3822C3B-527D-5A1A-730E-879D76D69272}"/>
              </a:ext>
            </a:extLst>
          </p:cNvPr>
          <p:cNvGrpSpPr/>
          <p:nvPr/>
        </p:nvGrpSpPr>
        <p:grpSpPr>
          <a:xfrm>
            <a:off x="4434555" y="4515381"/>
            <a:ext cx="120967" cy="73025"/>
            <a:chOff x="4448653" y="4470746"/>
            <a:chExt cx="120967" cy="73025"/>
          </a:xfrm>
        </p:grpSpPr>
        <p:sp>
          <p:nvSpPr>
            <p:cNvPr id="89" name="Ellipse 88">
              <a:extLst>
                <a:ext uri="{FF2B5EF4-FFF2-40B4-BE49-F238E27FC236}">
                  <a16:creationId xmlns:a16="http://schemas.microsoft.com/office/drawing/2014/main" id="{46E40318-8F96-6DAB-F1DE-81AFDCB8A358}"/>
                </a:ext>
              </a:extLst>
            </p:cNvPr>
            <p:cNvSpPr/>
            <p:nvPr/>
          </p:nvSpPr>
          <p:spPr>
            <a:xfrm>
              <a:off x="4493420" y="4484399"/>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90" name="Gruppieren 89">
              <a:extLst>
                <a:ext uri="{FF2B5EF4-FFF2-40B4-BE49-F238E27FC236}">
                  <a16:creationId xmlns:a16="http://schemas.microsoft.com/office/drawing/2014/main" id="{DA76A973-5E80-C777-FC63-796A461D8C63}"/>
                </a:ext>
              </a:extLst>
            </p:cNvPr>
            <p:cNvGrpSpPr/>
            <p:nvPr/>
          </p:nvGrpSpPr>
          <p:grpSpPr>
            <a:xfrm>
              <a:off x="4448653" y="4470746"/>
              <a:ext cx="120967" cy="73025"/>
              <a:chOff x="4521996" y="1546225"/>
              <a:chExt cx="161924" cy="73025"/>
            </a:xfrm>
          </p:grpSpPr>
          <p:grpSp>
            <p:nvGrpSpPr>
              <p:cNvPr id="91" name="Gruppieren 90">
                <a:extLst>
                  <a:ext uri="{FF2B5EF4-FFF2-40B4-BE49-F238E27FC236}">
                    <a16:creationId xmlns:a16="http://schemas.microsoft.com/office/drawing/2014/main" id="{5E01330E-793E-AC94-87F1-41912E70778B}"/>
                  </a:ext>
                </a:extLst>
              </p:cNvPr>
              <p:cNvGrpSpPr/>
              <p:nvPr/>
            </p:nvGrpSpPr>
            <p:grpSpPr>
              <a:xfrm>
                <a:off x="4521996" y="1546225"/>
                <a:ext cx="161924" cy="73025"/>
                <a:chOff x="4387850" y="1546225"/>
                <a:chExt cx="161924" cy="73025"/>
              </a:xfrm>
            </p:grpSpPr>
            <p:cxnSp>
              <p:nvCxnSpPr>
                <p:cNvPr id="93" name="Gerader Verbinder 92">
                  <a:extLst>
                    <a:ext uri="{FF2B5EF4-FFF2-40B4-BE49-F238E27FC236}">
                      <a16:creationId xmlns:a16="http://schemas.microsoft.com/office/drawing/2014/main" id="{F3AD0196-C5C1-0B0F-756F-4EE3A8660A22}"/>
                    </a:ext>
                  </a:extLst>
                </p:cNvPr>
                <p:cNvCxnSpPr>
                  <a:cxnSpLocks/>
                </p:cNvCxnSpPr>
                <p:nvPr/>
              </p:nvCxnSpPr>
              <p:spPr>
                <a:xfrm>
                  <a:off x="4387850" y="1582737"/>
                  <a:ext cx="161924" cy="0"/>
                </a:xfrm>
                <a:prstGeom prst="line">
                  <a:avLst/>
                </a:prstGeom>
              </p:spPr>
              <p:style>
                <a:lnRef idx="1">
                  <a:schemeClr val="dk1"/>
                </a:lnRef>
                <a:fillRef idx="0">
                  <a:schemeClr val="dk1"/>
                </a:fillRef>
                <a:effectRef idx="0">
                  <a:schemeClr val="dk1"/>
                </a:effectRef>
                <a:fontRef idx="minor">
                  <a:schemeClr val="tx1"/>
                </a:fontRef>
              </p:style>
            </p:cxnSp>
            <p:cxnSp>
              <p:nvCxnSpPr>
                <p:cNvPr id="94" name="Gerader Verbinder 93">
                  <a:extLst>
                    <a:ext uri="{FF2B5EF4-FFF2-40B4-BE49-F238E27FC236}">
                      <a16:creationId xmlns:a16="http://schemas.microsoft.com/office/drawing/2014/main" id="{2B150934-F224-26DA-37C6-8CC6F66C0BD1}"/>
                    </a:ext>
                  </a:extLst>
                </p:cNvPr>
                <p:cNvCxnSpPr>
                  <a:cxnSpLocks/>
                </p:cNvCxnSpPr>
                <p:nvPr/>
              </p:nvCxnSpPr>
              <p:spPr>
                <a:xfrm>
                  <a:off x="4387850" y="1546225"/>
                  <a:ext cx="0" cy="73025"/>
                </a:xfrm>
                <a:prstGeom prst="line">
                  <a:avLst/>
                </a:prstGeom>
              </p:spPr>
              <p:style>
                <a:lnRef idx="1">
                  <a:schemeClr val="dk1"/>
                </a:lnRef>
                <a:fillRef idx="0">
                  <a:schemeClr val="dk1"/>
                </a:fillRef>
                <a:effectRef idx="0">
                  <a:schemeClr val="dk1"/>
                </a:effectRef>
                <a:fontRef idx="minor">
                  <a:schemeClr val="tx1"/>
                </a:fontRef>
              </p:style>
            </p:cxnSp>
          </p:grpSp>
          <p:cxnSp>
            <p:nvCxnSpPr>
              <p:cNvPr id="92" name="Gerader Verbinder 91">
                <a:extLst>
                  <a:ext uri="{FF2B5EF4-FFF2-40B4-BE49-F238E27FC236}">
                    <a16:creationId xmlns:a16="http://schemas.microsoft.com/office/drawing/2014/main" id="{F28C62A0-3909-C0D8-8940-B4C6E91DB062}"/>
                  </a:ext>
                </a:extLst>
              </p:cNvPr>
              <p:cNvCxnSpPr>
                <a:cxnSpLocks/>
              </p:cNvCxnSpPr>
              <p:nvPr/>
            </p:nvCxnSpPr>
            <p:spPr>
              <a:xfrm>
                <a:off x="4683920" y="1546225"/>
                <a:ext cx="0" cy="73025"/>
              </a:xfrm>
              <a:prstGeom prst="line">
                <a:avLst/>
              </a:prstGeom>
            </p:spPr>
            <p:style>
              <a:lnRef idx="1">
                <a:schemeClr val="dk1"/>
              </a:lnRef>
              <a:fillRef idx="0">
                <a:schemeClr val="dk1"/>
              </a:fillRef>
              <a:effectRef idx="0">
                <a:schemeClr val="dk1"/>
              </a:effectRef>
              <a:fontRef idx="minor">
                <a:schemeClr val="tx1"/>
              </a:fontRef>
            </p:style>
          </p:cxnSp>
        </p:grpSp>
      </p:grpSp>
      <p:grpSp>
        <p:nvGrpSpPr>
          <p:cNvPr id="164" name="Gruppieren 163">
            <a:extLst>
              <a:ext uri="{FF2B5EF4-FFF2-40B4-BE49-F238E27FC236}">
                <a16:creationId xmlns:a16="http://schemas.microsoft.com/office/drawing/2014/main" id="{53FF9F19-915B-1030-A148-58DBE26B43C5}"/>
              </a:ext>
            </a:extLst>
          </p:cNvPr>
          <p:cNvGrpSpPr/>
          <p:nvPr/>
        </p:nvGrpSpPr>
        <p:grpSpPr>
          <a:xfrm>
            <a:off x="4431697" y="4792270"/>
            <a:ext cx="133350" cy="73025"/>
            <a:chOff x="4445795" y="4756828"/>
            <a:chExt cx="133350" cy="73025"/>
          </a:xfrm>
        </p:grpSpPr>
        <p:sp>
          <p:nvSpPr>
            <p:cNvPr id="95" name="Ellipse 94">
              <a:extLst>
                <a:ext uri="{FF2B5EF4-FFF2-40B4-BE49-F238E27FC236}">
                  <a16:creationId xmlns:a16="http://schemas.microsoft.com/office/drawing/2014/main" id="{DFA71081-9752-EF5D-67D9-F10B55D2B303}"/>
                </a:ext>
              </a:extLst>
            </p:cNvPr>
            <p:cNvSpPr/>
            <p:nvPr/>
          </p:nvSpPr>
          <p:spPr>
            <a:xfrm>
              <a:off x="4493420" y="477048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96" name="Gruppieren 95">
              <a:extLst>
                <a:ext uri="{FF2B5EF4-FFF2-40B4-BE49-F238E27FC236}">
                  <a16:creationId xmlns:a16="http://schemas.microsoft.com/office/drawing/2014/main" id="{5989D75C-FA2A-F6FD-C410-71A774D364C3}"/>
                </a:ext>
              </a:extLst>
            </p:cNvPr>
            <p:cNvGrpSpPr/>
            <p:nvPr/>
          </p:nvGrpSpPr>
          <p:grpSpPr>
            <a:xfrm>
              <a:off x="4445795" y="4756828"/>
              <a:ext cx="133350" cy="73025"/>
              <a:chOff x="4521996" y="1546225"/>
              <a:chExt cx="161924" cy="73025"/>
            </a:xfrm>
          </p:grpSpPr>
          <p:grpSp>
            <p:nvGrpSpPr>
              <p:cNvPr id="97" name="Gruppieren 96">
                <a:extLst>
                  <a:ext uri="{FF2B5EF4-FFF2-40B4-BE49-F238E27FC236}">
                    <a16:creationId xmlns:a16="http://schemas.microsoft.com/office/drawing/2014/main" id="{20E0582C-FA52-D092-94AC-106DDA317EB1}"/>
                  </a:ext>
                </a:extLst>
              </p:cNvPr>
              <p:cNvGrpSpPr/>
              <p:nvPr/>
            </p:nvGrpSpPr>
            <p:grpSpPr>
              <a:xfrm>
                <a:off x="4521996" y="1546225"/>
                <a:ext cx="161924" cy="73025"/>
                <a:chOff x="4387850" y="1546225"/>
                <a:chExt cx="161924" cy="73025"/>
              </a:xfrm>
            </p:grpSpPr>
            <p:cxnSp>
              <p:nvCxnSpPr>
                <p:cNvPr id="99" name="Gerader Verbinder 98">
                  <a:extLst>
                    <a:ext uri="{FF2B5EF4-FFF2-40B4-BE49-F238E27FC236}">
                      <a16:creationId xmlns:a16="http://schemas.microsoft.com/office/drawing/2014/main" id="{34CE3D4E-4FF3-F94A-03BF-B95AFA722F0D}"/>
                    </a:ext>
                  </a:extLst>
                </p:cNvPr>
                <p:cNvCxnSpPr>
                  <a:cxnSpLocks/>
                </p:cNvCxnSpPr>
                <p:nvPr/>
              </p:nvCxnSpPr>
              <p:spPr>
                <a:xfrm>
                  <a:off x="4387850" y="1582737"/>
                  <a:ext cx="161924" cy="0"/>
                </a:xfrm>
                <a:prstGeom prst="line">
                  <a:avLst/>
                </a:prstGeom>
              </p:spPr>
              <p:style>
                <a:lnRef idx="1">
                  <a:schemeClr val="dk1"/>
                </a:lnRef>
                <a:fillRef idx="0">
                  <a:schemeClr val="dk1"/>
                </a:fillRef>
                <a:effectRef idx="0">
                  <a:schemeClr val="dk1"/>
                </a:effectRef>
                <a:fontRef idx="minor">
                  <a:schemeClr val="tx1"/>
                </a:fontRef>
              </p:style>
            </p:cxnSp>
            <p:cxnSp>
              <p:nvCxnSpPr>
                <p:cNvPr id="100" name="Gerader Verbinder 99">
                  <a:extLst>
                    <a:ext uri="{FF2B5EF4-FFF2-40B4-BE49-F238E27FC236}">
                      <a16:creationId xmlns:a16="http://schemas.microsoft.com/office/drawing/2014/main" id="{99F1CB77-3A3B-CA3C-6772-A08EFC7AF96D}"/>
                    </a:ext>
                  </a:extLst>
                </p:cNvPr>
                <p:cNvCxnSpPr>
                  <a:cxnSpLocks/>
                </p:cNvCxnSpPr>
                <p:nvPr/>
              </p:nvCxnSpPr>
              <p:spPr>
                <a:xfrm>
                  <a:off x="4387850" y="1546225"/>
                  <a:ext cx="0" cy="73025"/>
                </a:xfrm>
                <a:prstGeom prst="line">
                  <a:avLst/>
                </a:prstGeom>
              </p:spPr>
              <p:style>
                <a:lnRef idx="1">
                  <a:schemeClr val="dk1"/>
                </a:lnRef>
                <a:fillRef idx="0">
                  <a:schemeClr val="dk1"/>
                </a:fillRef>
                <a:effectRef idx="0">
                  <a:schemeClr val="dk1"/>
                </a:effectRef>
                <a:fontRef idx="minor">
                  <a:schemeClr val="tx1"/>
                </a:fontRef>
              </p:style>
            </p:cxnSp>
          </p:grpSp>
          <p:cxnSp>
            <p:nvCxnSpPr>
              <p:cNvPr id="98" name="Gerader Verbinder 97">
                <a:extLst>
                  <a:ext uri="{FF2B5EF4-FFF2-40B4-BE49-F238E27FC236}">
                    <a16:creationId xmlns:a16="http://schemas.microsoft.com/office/drawing/2014/main" id="{60CC1C88-EFF0-2F82-350B-451CE2085FCC}"/>
                  </a:ext>
                </a:extLst>
              </p:cNvPr>
              <p:cNvCxnSpPr>
                <a:cxnSpLocks/>
              </p:cNvCxnSpPr>
              <p:nvPr/>
            </p:nvCxnSpPr>
            <p:spPr>
              <a:xfrm>
                <a:off x="4683920" y="1546225"/>
                <a:ext cx="0" cy="73025"/>
              </a:xfrm>
              <a:prstGeom prst="line">
                <a:avLst/>
              </a:prstGeom>
            </p:spPr>
            <p:style>
              <a:lnRef idx="1">
                <a:schemeClr val="dk1"/>
              </a:lnRef>
              <a:fillRef idx="0">
                <a:schemeClr val="dk1"/>
              </a:fillRef>
              <a:effectRef idx="0">
                <a:schemeClr val="dk1"/>
              </a:effectRef>
              <a:fontRef idx="minor">
                <a:schemeClr val="tx1"/>
              </a:fontRef>
            </p:style>
          </p:cxnSp>
        </p:grpSp>
      </p:grpSp>
      <p:grpSp>
        <p:nvGrpSpPr>
          <p:cNvPr id="165" name="Gruppieren 164">
            <a:extLst>
              <a:ext uri="{FF2B5EF4-FFF2-40B4-BE49-F238E27FC236}">
                <a16:creationId xmlns:a16="http://schemas.microsoft.com/office/drawing/2014/main" id="{7798ECA4-A2A6-C70A-D1BE-B2CA21E6F51C}"/>
              </a:ext>
            </a:extLst>
          </p:cNvPr>
          <p:cNvGrpSpPr/>
          <p:nvPr/>
        </p:nvGrpSpPr>
        <p:grpSpPr>
          <a:xfrm>
            <a:off x="4348352" y="4943866"/>
            <a:ext cx="242888" cy="73025"/>
            <a:chOff x="4362450" y="4895133"/>
            <a:chExt cx="242888" cy="73025"/>
          </a:xfrm>
        </p:grpSpPr>
        <p:sp>
          <p:nvSpPr>
            <p:cNvPr id="101" name="Ellipse 100">
              <a:extLst>
                <a:ext uri="{FF2B5EF4-FFF2-40B4-BE49-F238E27FC236}">
                  <a16:creationId xmlns:a16="http://schemas.microsoft.com/office/drawing/2014/main" id="{6D4D2C01-A85B-033E-F4B0-3EF72796FD11}"/>
                </a:ext>
              </a:extLst>
            </p:cNvPr>
            <p:cNvSpPr/>
            <p:nvPr/>
          </p:nvSpPr>
          <p:spPr>
            <a:xfrm>
              <a:off x="4481515" y="4908786"/>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02" name="Gruppieren 101">
              <a:extLst>
                <a:ext uri="{FF2B5EF4-FFF2-40B4-BE49-F238E27FC236}">
                  <a16:creationId xmlns:a16="http://schemas.microsoft.com/office/drawing/2014/main" id="{81FCD27D-BBE9-0BAF-FC68-DAE03C31BE0D}"/>
                </a:ext>
              </a:extLst>
            </p:cNvPr>
            <p:cNvGrpSpPr/>
            <p:nvPr/>
          </p:nvGrpSpPr>
          <p:grpSpPr>
            <a:xfrm>
              <a:off x="4362450" y="4895133"/>
              <a:ext cx="242888" cy="73025"/>
              <a:chOff x="4521996" y="1546225"/>
              <a:chExt cx="161924" cy="73025"/>
            </a:xfrm>
          </p:grpSpPr>
          <p:grpSp>
            <p:nvGrpSpPr>
              <p:cNvPr id="103" name="Gruppieren 102">
                <a:extLst>
                  <a:ext uri="{FF2B5EF4-FFF2-40B4-BE49-F238E27FC236}">
                    <a16:creationId xmlns:a16="http://schemas.microsoft.com/office/drawing/2014/main" id="{8C0A0CED-10B8-138F-C245-4E90D69CA8A5}"/>
                  </a:ext>
                </a:extLst>
              </p:cNvPr>
              <p:cNvGrpSpPr/>
              <p:nvPr/>
            </p:nvGrpSpPr>
            <p:grpSpPr>
              <a:xfrm>
                <a:off x="4521996" y="1546225"/>
                <a:ext cx="161924" cy="73025"/>
                <a:chOff x="4387850" y="1546225"/>
                <a:chExt cx="161924" cy="73025"/>
              </a:xfrm>
            </p:grpSpPr>
            <p:cxnSp>
              <p:nvCxnSpPr>
                <p:cNvPr id="105" name="Gerader Verbinder 104">
                  <a:extLst>
                    <a:ext uri="{FF2B5EF4-FFF2-40B4-BE49-F238E27FC236}">
                      <a16:creationId xmlns:a16="http://schemas.microsoft.com/office/drawing/2014/main" id="{ACB553E0-753E-A70F-CD0B-A9BF08BB835B}"/>
                    </a:ext>
                  </a:extLst>
                </p:cNvPr>
                <p:cNvCxnSpPr>
                  <a:cxnSpLocks/>
                </p:cNvCxnSpPr>
                <p:nvPr/>
              </p:nvCxnSpPr>
              <p:spPr>
                <a:xfrm>
                  <a:off x="4387850" y="1582737"/>
                  <a:ext cx="161924" cy="0"/>
                </a:xfrm>
                <a:prstGeom prst="line">
                  <a:avLst/>
                </a:prstGeom>
              </p:spPr>
              <p:style>
                <a:lnRef idx="1">
                  <a:schemeClr val="dk1"/>
                </a:lnRef>
                <a:fillRef idx="0">
                  <a:schemeClr val="dk1"/>
                </a:fillRef>
                <a:effectRef idx="0">
                  <a:schemeClr val="dk1"/>
                </a:effectRef>
                <a:fontRef idx="minor">
                  <a:schemeClr val="tx1"/>
                </a:fontRef>
              </p:style>
            </p:cxnSp>
            <p:cxnSp>
              <p:nvCxnSpPr>
                <p:cNvPr id="106" name="Gerader Verbinder 105">
                  <a:extLst>
                    <a:ext uri="{FF2B5EF4-FFF2-40B4-BE49-F238E27FC236}">
                      <a16:creationId xmlns:a16="http://schemas.microsoft.com/office/drawing/2014/main" id="{C3D57F58-971F-D008-56C7-9C83464872DD}"/>
                    </a:ext>
                  </a:extLst>
                </p:cNvPr>
                <p:cNvCxnSpPr>
                  <a:cxnSpLocks/>
                </p:cNvCxnSpPr>
                <p:nvPr/>
              </p:nvCxnSpPr>
              <p:spPr>
                <a:xfrm>
                  <a:off x="4387850" y="1546225"/>
                  <a:ext cx="0" cy="73025"/>
                </a:xfrm>
                <a:prstGeom prst="line">
                  <a:avLst/>
                </a:prstGeom>
              </p:spPr>
              <p:style>
                <a:lnRef idx="1">
                  <a:schemeClr val="dk1"/>
                </a:lnRef>
                <a:fillRef idx="0">
                  <a:schemeClr val="dk1"/>
                </a:fillRef>
                <a:effectRef idx="0">
                  <a:schemeClr val="dk1"/>
                </a:effectRef>
                <a:fontRef idx="minor">
                  <a:schemeClr val="tx1"/>
                </a:fontRef>
              </p:style>
            </p:cxnSp>
          </p:grpSp>
          <p:cxnSp>
            <p:nvCxnSpPr>
              <p:cNvPr id="104" name="Gerader Verbinder 103">
                <a:extLst>
                  <a:ext uri="{FF2B5EF4-FFF2-40B4-BE49-F238E27FC236}">
                    <a16:creationId xmlns:a16="http://schemas.microsoft.com/office/drawing/2014/main" id="{BA049B11-AB1D-6A65-DA02-783F7DA9C363}"/>
                  </a:ext>
                </a:extLst>
              </p:cNvPr>
              <p:cNvCxnSpPr>
                <a:cxnSpLocks/>
              </p:cNvCxnSpPr>
              <p:nvPr/>
            </p:nvCxnSpPr>
            <p:spPr>
              <a:xfrm>
                <a:off x="4683920" y="1546225"/>
                <a:ext cx="0" cy="73025"/>
              </a:xfrm>
              <a:prstGeom prst="line">
                <a:avLst/>
              </a:prstGeom>
            </p:spPr>
            <p:style>
              <a:lnRef idx="1">
                <a:schemeClr val="dk1"/>
              </a:lnRef>
              <a:fillRef idx="0">
                <a:schemeClr val="dk1"/>
              </a:fillRef>
              <a:effectRef idx="0">
                <a:schemeClr val="dk1"/>
              </a:effectRef>
              <a:fontRef idx="minor">
                <a:schemeClr val="tx1"/>
              </a:fontRef>
            </p:style>
          </p:cxnSp>
        </p:grpSp>
      </p:grpSp>
      <p:grpSp>
        <p:nvGrpSpPr>
          <p:cNvPr id="166" name="Gruppieren 165">
            <a:extLst>
              <a:ext uri="{FF2B5EF4-FFF2-40B4-BE49-F238E27FC236}">
                <a16:creationId xmlns:a16="http://schemas.microsoft.com/office/drawing/2014/main" id="{47A8B429-8D81-EA10-2C6B-C24D00F0F698}"/>
              </a:ext>
            </a:extLst>
          </p:cNvPr>
          <p:cNvGrpSpPr/>
          <p:nvPr/>
        </p:nvGrpSpPr>
        <p:grpSpPr>
          <a:xfrm>
            <a:off x="4348020" y="5218179"/>
            <a:ext cx="211931" cy="73025"/>
            <a:chOff x="4357688" y="5173877"/>
            <a:chExt cx="211931" cy="73025"/>
          </a:xfrm>
        </p:grpSpPr>
        <p:sp>
          <p:nvSpPr>
            <p:cNvPr id="107" name="Ellipse 106">
              <a:extLst>
                <a:ext uri="{FF2B5EF4-FFF2-40B4-BE49-F238E27FC236}">
                  <a16:creationId xmlns:a16="http://schemas.microsoft.com/office/drawing/2014/main" id="{BDE5D694-5F69-E83C-EC97-BF7E3EA12846}"/>
                </a:ext>
              </a:extLst>
            </p:cNvPr>
            <p:cNvSpPr/>
            <p:nvPr/>
          </p:nvSpPr>
          <p:spPr>
            <a:xfrm>
              <a:off x="4452461" y="518753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08" name="Gruppieren 107">
              <a:extLst>
                <a:ext uri="{FF2B5EF4-FFF2-40B4-BE49-F238E27FC236}">
                  <a16:creationId xmlns:a16="http://schemas.microsoft.com/office/drawing/2014/main" id="{ECAC2E78-9E9A-A0AF-FF14-F8D3C52F505D}"/>
                </a:ext>
              </a:extLst>
            </p:cNvPr>
            <p:cNvGrpSpPr/>
            <p:nvPr/>
          </p:nvGrpSpPr>
          <p:grpSpPr>
            <a:xfrm>
              <a:off x="4357688" y="5173877"/>
              <a:ext cx="211931" cy="73025"/>
              <a:chOff x="4521996" y="1546225"/>
              <a:chExt cx="161924" cy="73025"/>
            </a:xfrm>
          </p:grpSpPr>
          <p:grpSp>
            <p:nvGrpSpPr>
              <p:cNvPr id="109" name="Gruppieren 108">
                <a:extLst>
                  <a:ext uri="{FF2B5EF4-FFF2-40B4-BE49-F238E27FC236}">
                    <a16:creationId xmlns:a16="http://schemas.microsoft.com/office/drawing/2014/main" id="{664D6865-B3DF-CB28-A66C-8B54CC5A5CA9}"/>
                  </a:ext>
                </a:extLst>
              </p:cNvPr>
              <p:cNvGrpSpPr/>
              <p:nvPr/>
            </p:nvGrpSpPr>
            <p:grpSpPr>
              <a:xfrm>
                <a:off x="4521996" y="1546225"/>
                <a:ext cx="161924" cy="73025"/>
                <a:chOff x="4387850" y="1546225"/>
                <a:chExt cx="161924" cy="73025"/>
              </a:xfrm>
            </p:grpSpPr>
            <p:cxnSp>
              <p:nvCxnSpPr>
                <p:cNvPr id="111" name="Gerader Verbinder 110">
                  <a:extLst>
                    <a:ext uri="{FF2B5EF4-FFF2-40B4-BE49-F238E27FC236}">
                      <a16:creationId xmlns:a16="http://schemas.microsoft.com/office/drawing/2014/main" id="{860939EA-D1FB-BFA2-5A53-5722851A57E7}"/>
                    </a:ext>
                  </a:extLst>
                </p:cNvPr>
                <p:cNvCxnSpPr>
                  <a:cxnSpLocks/>
                </p:cNvCxnSpPr>
                <p:nvPr/>
              </p:nvCxnSpPr>
              <p:spPr>
                <a:xfrm>
                  <a:off x="4387850" y="1582737"/>
                  <a:ext cx="161924" cy="0"/>
                </a:xfrm>
                <a:prstGeom prst="line">
                  <a:avLst/>
                </a:prstGeom>
              </p:spPr>
              <p:style>
                <a:lnRef idx="1">
                  <a:schemeClr val="dk1"/>
                </a:lnRef>
                <a:fillRef idx="0">
                  <a:schemeClr val="dk1"/>
                </a:fillRef>
                <a:effectRef idx="0">
                  <a:schemeClr val="dk1"/>
                </a:effectRef>
                <a:fontRef idx="minor">
                  <a:schemeClr val="tx1"/>
                </a:fontRef>
              </p:style>
            </p:cxnSp>
            <p:cxnSp>
              <p:nvCxnSpPr>
                <p:cNvPr id="112" name="Gerader Verbinder 111">
                  <a:extLst>
                    <a:ext uri="{FF2B5EF4-FFF2-40B4-BE49-F238E27FC236}">
                      <a16:creationId xmlns:a16="http://schemas.microsoft.com/office/drawing/2014/main" id="{7AE3EE33-5644-10C9-473D-AB672EA596F9}"/>
                    </a:ext>
                  </a:extLst>
                </p:cNvPr>
                <p:cNvCxnSpPr>
                  <a:cxnSpLocks/>
                </p:cNvCxnSpPr>
                <p:nvPr/>
              </p:nvCxnSpPr>
              <p:spPr>
                <a:xfrm>
                  <a:off x="4387850" y="1546225"/>
                  <a:ext cx="0" cy="73025"/>
                </a:xfrm>
                <a:prstGeom prst="line">
                  <a:avLst/>
                </a:prstGeom>
              </p:spPr>
              <p:style>
                <a:lnRef idx="1">
                  <a:schemeClr val="dk1"/>
                </a:lnRef>
                <a:fillRef idx="0">
                  <a:schemeClr val="dk1"/>
                </a:fillRef>
                <a:effectRef idx="0">
                  <a:schemeClr val="dk1"/>
                </a:effectRef>
                <a:fontRef idx="minor">
                  <a:schemeClr val="tx1"/>
                </a:fontRef>
              </p:style>
            </p:cxnSp>
          </p:grpSp>
          <p:cxnSp>
            <p:nvCxnSpPr>
              <p:cNvPr id="110" name="Gerader Verbinder 109">
                <a:extLst>
                  <a:ext uri="{FF2B5EF4-FFF2-40B4-BE49-F238E27FC236}">
                    <a16:creationId xmlns:a16="http://schemas.microsoft.com/office/drawing/2014/main" id="{28579DB4-5412-90CA-8251-53E96B95B5C0}"/>
                  </a:ext>
                </a:extLst>
              </p:cNvPr>
              <p:cNvCxnSpPr>
                <a:cxnSpLocks/>
              </p:cNvCxnSpPr>
              <p:nvPr/>
            </p:nvCxnSpPr>
            <p:spPr>
              <a:xfrm>
                <a:off x="4683920" y="1546225"/>
                <a:ext cx="0" cy="73025"/>
              </a:xfrm>
              <a:prstGeom prst="line">
                <a:avLst/>
              </a:prstGeom>
            </p:spPr>
            <p:style>
              <a:lnRef idx="1">
                <a:schemeClr val="dk1"/>
              </a:lnRef>
              <a:fillRef idx="0">
                <a:schemeClr val="dk1"/>
              </a:fillRef>
              <a:effectRef idx="0">
                <a:schemeClr val="dk1"/>
              </a:effectRef>
              <a:fontRef idx="minor">
                <a:schemeClr val="tx1"/>
              </a:fontRef>
            </p:style>
          </p:cxnSp>
        </p:grpSp>
      </p:grpSp>
      <p:grpSp>
        <p:nvGrpSpPr>
          <p:cNvPr id="167" name="Gruppieren 166">
            <a:extLst>
              <a:ext uri="{FF2B5EF4-FFF2-40B4-BE49-F238E27FC236}">
                <a16:creationId xmlns:a16="http://schemas.microsoft.com/office/drawing/2014/main" id="{56941BC2-A2BC-8275-FA3E-83CC48CC7A0C}"/>
              </a:ext>
            </a:extLst>
          </p:cNvPr>
          <p:cNvGrpSpPr/>
          <p:nvPr/>
        </p:nvGrpSpPr>
        <p:grpSpPr>
          <a:xfrm>
            <a:off x="4445984" y="5385501"/>
            <a:ext cx="140494" cy="73025"/>
            <a:chOff x="4460082" y="5310187"/>
            <a:chExt cx="140494" cy="73025"/>
          </a:xfrm>
        </p:grpSpPr>
        <p:sp>
          <p:nvSpPr>
            <p:cNvPr id="113" name="Ellipse 112">
              <a:extLst>
                <a:ext uri="{FF2B5EF4-FFF2-40B4-BE49-F238E27FC236}">
                  <a16:creationId xmlns:a16="http://schemas.microsoft.com/office/drawing/2014/main" id="{1F56F692-78CC-CB18-8BC3-08790937AD37}"/>
                </a:ext>
              </a:extLst>
            </p:cNvPr>
            <p:cNvSpPr/>
            <p:nvPr/>
          </p:nvSpPr>
          <p:spPr>
            <a:xfrm>
              <a:off x="4515325" y="532384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14" name="Gruppieren 113">
              <a:extLst>
                <a:ext uri="{FF2B5EF4-FFF2-40B4-BE49-F238E27FC236}">
                  <a16:creationId xmlns:a16="http://schemas.microsoft.com/office/drawing/2014/main" id="{68070548-575D-B002-583A-8D7AACFD8466}"/>
                </a:ext>
              </a:extLst>
            </p:cNvPr>
            <p:cNvGrpSpPr/>
            <p:nvPr/>
          </p:nvGrpSpPr>
          <p:grpSpPr>
            <a:xfrm>
              <a:off x="4460082" y="5310187"/>
              <a:ext cx="140494" cy="73025"/>
              <a:chOff x="4521996" y="1546225"/>
              <a:chExt cx="161924" cy="73025"/>
            </a:xfrm>
          </p:grpSpPr>
          <p:grpSp>
            <p:nvGrpSpPr>
              <p:cNvPr id="115" name="Gruppieren 114">
                <a:extLst>
                  <a:ext uri="{FF2B5EF4-FFF2-40B4-BE49-F238E27FC236}">
                    <a16:creationId xmlns:a16="http://schemas.microsoft.com/office/drawing/2014/main" id="{EBCBFA37-BA45-2B52-0C61-3E5D8B24A8CB}"/>
                  </a:ext>
                </a:extLst>
              </p:cNvPr>
              <p:cNvGrpSpPr/>
              <p:nvPr/>
            </p:nvGrpSpPr>
            <p:grpSpPr>
              <a:xfrm>
                <a:off x="4521996" y="1546225"/>
                <a:ext cx="161924" cy="73025"/>
                <a:chOff x="4387850" y="1546225"/>
                <a:chExt cx="161924" cy="73025"/>
              </a:xfrm>
            </p:grpSpPr>
            <p:cxnSp>
              <p:nvCxnSpPr>
                <p:cNvPr id="117" name="Gerader Verbinder 116">
                  <a:extLst>
                    <a:ext uri="{FF2B5EF4-FFF2-40B4-BE49-F238E27FC236}">
                      <a16:creationId xmlns:a16="http://schemas.microsoft.com/office/drawing/2014/main" id="{7BF5B777-E709-DBB2-D8AD-DE3EC26AC9B5}"/>
                    </a:ext>
                  </a:extLst>
                </p:cNvPr>
                <p:cNvCxnSpPr>
                  <a:cxnSpLocks/>
                </p:cNvCxnSpPr>
                <p:nvPr/>
              </p:nvCxnSpPr>
              <p:spPr>
                <a:xfrm>
                  <a:off x="4387850" y="1582737"/>
                  <a:ext cx="161924" cy="0"/>
                </a:xfrm>
                <a:prstGeom prst="line">
                  <a:avLst/>
                </a:prstGeom>
              </p:spPr>
              <p:style>
                <a:lnRef idx="1">
                  <a:schemeClr val="dk1"/>
                </a:lnRef>
                <a:fillRef idx="0">
                  <a:schemeClr val="dk1"/>
                </a:fillRef>
                <a:effectRef idx="0">
                  <a:schemeClr val="dk1"/>
                </a:effectRef>
                <a:fontRef idx="minor">
                  <a:schemeClr val="tx1"/>
                </a:fontRef>
              </p:style>
            </p:cxnSp>
            <p:cxnSp>
              <p:nvCxnSpPr>
                <p:cNvPr id="118" name="Gerader Verbinder 117">
                  <a:extLst>
                    <a:ext uri="{FF2B5EF4-FFF2-40B4-BE49-F238E27FC236}">
                      <a16:creationId xmlns:a16="http://schemas.microsoft.com/office/drawing/2014/main" id="{70C06AC4-0A97-D048-5CFB-E3361FD23395}"/>
                    </a:ext>
                  </a:extLst>
                </p:cNvPr>
                <p:cNvCxnSpPr>
                  <a:cxnSpLocks/>
                </p:cNvCxnSpPr>
                <p:nvPr/>
              </p:nvCxnSpPr>
              <p:spPr>
                <a:xfrm>
                  <a:off x="4387850" y="1546225"/>
                  <a:ext cx="0" cy="73025"/>
                </a:xfrm>
                <a:prstGeom prst="line">
                  <a:avLst/>
                </a:prstGeom>
              </p:spPr>
              <p:style>
                <a:lnRef idx="1">
                  <a:schemeClr val="dk1"/>
                </a:lnRef>
                <a:fillRef idx="0">
                  <a:schemeClr val="dk1"/>
                </a:fillRef>
                <a:effectRef idx="0">
                  <a:schemeClr val="dk1"/>
                </a:effectRef>
                <a:fontRef idx="minor">
                  <a:schemeClr val="tx1"/>
                </a:fontRef>
              </p:style>
            </p:cxnSp>
          </p:grpSp>
          <p:cxnSp>
            <p:nvCxnSpPr>
              <p:cNvPr id="116" name="Gerader Verbinder 115">
                <a:extLst>
                  <a:ext uri="{FF2B5EF4-FFF2-40B4-BE49-F238E27FC236}">
                    <a16:creationId xmlns:a16="http://schemas.microsoft.com/office/drawing/2014/main" id="{E8550EA3-7F16-BF46-9BAA-C4E9E1B61A0F}"/>
                  </a:ext>
                </a:extLst>
              </p:cNvPr>
              <p:cNvCxnSpPr>
                <a:cxnSpLocks/>
              </p:cNvCxnSpPr>
              <p:nvPr/>
            </p:nvCxnSpPr>
            <p:spPr>
              <a:xfrm>
                <a:off x="4683920" y="1546225"/>
                <a:ext cx="0" cy="73025"/>
              </a:xfrm>
              <a:prstGeom prst="line">
                <a:avLst/>
              </a:prstGeom>
            </p:spPr>
            <p:style>
              <a:lnRef idx="1">
                <a:schemeClr val="dk1"/>
              </a:lnRef>
              <a:fillRef idx="0">
                <a:schemeClr val="dk1"/>
              </a:fillRef>
              <a:effectRef idx="0">
                <a:schemeClr val="dk1"/>
              </a:effectRef>
              <a:fontRef idx="minor">
                <a:schemeClr val="tx1"/>
              </a:fontRef>
            </p:style>
          </p:cxnSp>
        </p:grpSp>
      </p:grpSp>
      <p:sp>
        <p:nvSpPr>
          <p:cNvPr id="124" name="Ellipse 123">
            <a:extLst>
              <a:ext uri="{FF2B5EF4-FFF2-40B4-BE49-F238E27FC236}">
                <a16:creationId xmlns:a16="http://schemas.microsoft.com/office/drawing/2014/main" id="{222B7D7C-456C-A006-4D8A-E072BCDEF37B}"/>
              </a:ext>
            </a:extLst>
          </p:cNvPr>
          <p:cNvSpPr/>
          <p:nvPr/>
        </p:nvSpPr>
        <p:spPr>
          <a:xfrm>
            <a:off x="4428839" y="569060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25" name="Gruppieren 124">
            <a:extLst>
              <a:ext uri="{FF2B5EF4-FFF2-40B4-BE49-F238E27FC236}">
                <a16:creationId xmlns:a16="http://schemas.microsoft.com/office/drawing/2014/main" id="{742B819C-2910-3794-52A9-8ABFB08D3B61}"/>
              </a:ext>
            </a:extLst>
          </p:cNvPr>
          <p:cNvGrpSpPr/>
          <p:nvPr/>
        </p:nvGrpSpPr>
        <p:grpSpPr>
          <a:xfrm>
            <a:off x="4221814" y="5681377"/>
            <a:ext cx="392906" cy="73025"/>
            <a:chOff x="4521996" y="1546225"/>
            <a:chExt cx="161924" cy="73025"/>
          </a:xfrm>
        </p:grpSpPr>
        <p:grpSp>
          <p:nvGrpSpPr>
            <p:cNvPr id="126" name="Gruppieren 125">
              <a:extLst>
                <a:ext uri="{FF2B5EF4-FFF2-40B4-BE49-F238E27FC236}">
                  <a16:creationId xmlns:a16="http://schemas.microsoft.com/office/drawing/2014/main" id="{6AFDD023-BB8B-BED6-B805-6966ADACAE27}"/>
                </a:ext>
              </a:extLst>
            </p:cNvPr>
            <p:cNvGrpSpPr/>
            <p:nvPr/>
          </p:nvGrpSpPr>
          <p:grpSpPr>
            <a:xfrm>
              <a:off x="4521996" y="1546225"/>
              <a:ext cx="161924" cy="73025"/>
              <a:chOff x="4387850" y="1546225"/>
              <a:chExt cx="161924" cy="73025"/>
            </a:xfrm>
          </p:grpSpPr>
          <p:cxnSp>
            <p:nvCxnSpPr>
              <p:cNvPr id="128" name="Gerader Verbinder 127">
                <a:extLst>
                  <a:ext uri="{FF2B5EF4-FFF2-40B4-BE49-F238E27FC236}">
                    <a16:creationId xmlns:a16="http://schemas.microsoft.com/office/drawing/2014/main" id="{51B765CA-2445-B8C9-AEEE-10628760C95A}"/>
                  </a:ext>
                </a:extLst>
              </p:cNvPr>
              <p:cNvCxnSpPr>
                <a:cxnSpLocks/>
              </p:cNvCxnSpPr>
              <p:nvPr/>
            </p:nvCxnSpPr>
            <p:spPr>
              <a:xfrm>
                <a:off x="4387850" y="1582737"/>
                <a:ext cx="161924" cy="0"/>
              </a:xfrm>
              <a:prstGeom prst="line">
                <a:avLst/>
              </a:prstGeom>
            </p:spPr>
            <p:style>
              <a:lnRef idx="1">
                <a:schemeClr val="dk1"/>
              </a:lnRef>
              <a:fillRef idx="0">
                <a:schemeClr val="dk1"/>
              </a:fillRef>
              <a:effectRef idx="0">
                <a:schemeClr val="dk1"/>
              </a:effectRef>
              <a:fontRef idx="minor">
                <a:schemeClr val="tx1"/>
              </a:fontRef>
            </p:style>
          </p:cxnSp>
          <p:cxnSp>
            <p:nvCxnSpPr>
              <p:cNvPr id="129" name="Gerader Verbinder 128">
                <a:extLst>
                  <a:ext uri="{FF2B5EF4-FFF2-40B4-BE49-F238E27FC236}">
                    <a16:creationId xmlns:a16="http://schemas.microsoft.com/office/drawing/2014/main" id="{F8595A36-837B-8EBC-B8D4-3C9C6478757A}"/>
                  </a:ext>
                </a:extLst>
              </p:cNvPr>
              <p:cNvCxnSpPr>
                <a:cxnSpLocks/>
              </p:cNvCxnSpPr>
              <p:nvPr/>
            </p:nvCxnSpPr>
            <p:spPr>
              <a:xfrm>
                <a:off x="4387850" y="1546225"/>
                <a:ext cx="0" cy="73025"/>
              </a:xfrm>
              <a:prstGeom prst="line">
                <a:avLst/>
              </a:prstGeom>
            </p:spPr>
            <p:style>
              <a:lnRef idx="1">
                <a:schemeClr val="dk1"/>
              </a:lnRef>
              <a:fillRef idx="0">
                <a:schemeClr val="dk1"/>
              </a:fillRef>
              <a:effectRef idx="0">
                <a:schemeClr val="dk1"/>
              </a:effectRef>
              <a:fontRef idx="minor">
                <a:schemeClr val="tx1"/>
              </a:fontRef>
            </p:style>
          </p:cxnSp>
        </p:grpSp>
        <p:cxnSp>
          <p:nvCxnSpPr>
            <p:cNvPr id="127" name="Gerader Verbinder 126">
              <a:extLst>
                <a:ext uri="{FF2B5EF4-FFF2-40B4-BE49-F238E27FC236}">
                  <a16:creationId xmlns:a16="http://schemas.microsoft.com/office/drawing/2014/main" id="{0F49041D-EEAE-70D4-7A13-30FD8E08BF01}"/>
                </a:ext>
              </a:extLst>
            </p:cNvPr>
            <p:cNvCxnSpPr>
              <a:cxnSpLocks/>
            </p:cNvCxnSpPr>
            <p:nvPr/>
          </p:nvCxnSpPr>
          <p:spPr>
            <a:xfrm>
              <a:off x="4683920" y="1546225"/>
              <a:ext cx="0" cy="73025"/>
            </a:xfrm>
            <a:prstGeom prst="line">
              <a:avLst/>
            </a:prstGeom>
          </p:spPr>
          <p:style>
            <a:lnRef idx="1">
              <a:schemeClr val="dk1"/>
            </a:lnRef>
            <a:fillRef idx="0">
              <a:schemeClr val="dk1"/>
            </a:fillRef>
            <a:effectRef idx="0">
              <a:schemeClr val="dk1"/>
            </a:effectRef>
            <a:fontRef idx="minor">
              <a:schemeClr val="tx1"/>
            </a:fontRef>
          </p:style>
        </p:cxnSp>
      </p:grpSp>
      <p:grpSp>
        <p:nvGrpSpPr>
          <p:cNvPr id="168" name="Gruppieren 167">
            <a:extLst>
              <a:ext uri="{FF2B5EF4-FFF2-40B4-BE49-F238E27FC236}">
                <a16:creationId xmlns:a16="http://schemas.microsoft.com/office/drawing/2014/main" id="{7CBC6774-E098-B6BC-9FEB-E7703CAE488D}"/>
              </a:ext>
            </a:extLst>
          </p:cNvPr>
          <p:cNvGrpSpPr/>
          <p:nvPr/>
        </p:nvGrpSpPr>
        <p:grpSpPr>
          <a:xfrm>
            <a:off x="4444555" y="5784963"/>
            <a:ext cx="120967" cy="73025"/>
            <a:chOff x="4458653" y="5731800"/>
            <a:chExt cx="120967" cy="73025"/>
          </a:xfrm>
        </p:grpSpPr>
        <p:sp>
          <p:nvSpPr>
            <p:cNvPr id="130" name="Ellipse 129">
              <a:extLst>
                <a:ext uri="{FF2B5EF4-FFF2-40B4-BE49-F238E27FC236}">
                  <a16:creationId xmlns:a16="http://schemas.microsoft.com/office/drawing/2014/main" id="{926288DD-AB2D-8E2C-AB2B-6CBB21807DBE}"/>
                </a:ext>
              </a:extLst>
            </p:cNvPr>
            <p:cNvSpPr/>
            <p:nvPr/>
          </p:nvSpPr>
          <p:spPr>
            <a:xfrm>
              <a:off x="4503420" y="5745453"/>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31" name="Gruppieren 130">
              <a:extLst>
                <a:ext uri="{FF2B5EF4-FFF2-40B4-BE49-F238E27FC236}">
                  <a16:creationId xmlns:a16="http://schemas.microsoft.com/office/drawing/2014/main" id="{6C619A44-4049-B58C-7E83-5C4BE4EFA337}"/>
                </a:ext>
              </a:extLst>
            </p:cNvPr>
            <p:cNvGrpSpPr/>
            <p:nvPr/>
          </p:nvGrpSpPr>
          <p:grpSpPr>
            <a:xfrm>
              <a:off x="4458653" y="5731800"/>
              <a:ext cx="120967" cy="73025"/>
              <a:chOff x="4521996" y="1546225"/>
              <a:chExt cx="161924" cy="73025"/>
            </a:xfrm>
          </p:grpSpPr>
          <p:grpSp>
            <p:nvGrpSpPr>
              <p:cNvPr id="132" name="Gruppieren 131">
                <a:extLst>
                  <a:ext uri="{FF2B5EF4-FFF2-40B4-BE49-F238E27FC236}">
                    <a16:creationId xmlns:a16="http://schemas.microsoft.com/office/drawing/2014/main" id="{4E4399BC-8F52-78EF-0736-574B56298A1C}"/>
                  </a:ext>
                </a:extLst>
              </p:cNvPr>
              <p:cNvGrpSpPr/>
              <p:nvPr/>
            </p:nvGrpSpPr>
            <p:grpSpPr>
              <a:xfrm>
                <a:off x="4521996" y="1546225"/>
                <a:ext cx="161924" cy="73025"/>
                <a:chOff x="4387850" y="1546225"/>
                <a:chExt cx="161924" cy="73025"/>
              </a:xfrm>
            </p:grpSpPr>
            <p:cxnSp>
              <p:nvCxnSpPr>
                <p:cNvPr id="134" name="Gerader Verbinder 133">
                  <a:extLst>
                    <a:ext uri="{FF2B5EF4-FFF2-40B4-BE49-F238E27FC236}">
                      <a16:creationId xmlns:a16="http://schemas.microsoft.com/office/drawing/2014/main" id="{4CD8C6E2-A2CA-DEED-BC7D-B21AAB854478}"/>
                    </a:ext>
                  </a:extLst>
                </p:cNvPr>
                <p:cNvCxnSpPr>
                  <a:cxnSpLocks/>
                </p:cNvCxnSpPr>
                <p:nvPr/>
              </p:nvCxnSpPr>
              <p:spPr>
                <a:xfrm>
                  <a:off x="4387850" y="1582737"/>
                  <a:ext cx="161924" cy="0"/>
                </a:xfrm>
                <a:prstGeom prst="line">
                  <a:avLst/>
                </a:prstGeom>
              </p:spPr>
              <p:style>
                <a:lnRef idx="1">
                  <a:schemeClr val="dk1"/>
                </a:lnRef>
                <a:fillRef idx="0">
                  <a:schemeClr val="dk1"/>
                </a:fillRef>
                <a:effectRef idx="0">
                  <a:schemeClr val="dk1"/>
                </a:effectRef>
                <a:fontRef idx="minor">
                  <a:schemeClr val="tx1"/>
                </a:fontRef>
              </p:style>
            </p:cxnSp>
            <p:cxnSp>
              <p:nvCxnSpPr>
                <p:cNvPr id="135" name="Gerader Verbinder 134">
                  <a:extLst>
                    <a:ext uri="{FF2B5EF4-FFF2-40B4-BE49-F238E27FC236}">
                      <a16:creationId xmlns:a16="http://schemas.microsoft.com/office/drawing/2014/main" id="{8F8EEC28-7B56-A55A-0E8B-E6204BFF652D}"/>
                    </a:ext>
                  </a:extLst>
                </p:cNvPr>
                <p:cNvCxnSpPr>
                  <a:cxnSpLocks/>
                </p:cNvCxnSpPr>
                <p:nvPr/>
              </p:nvCxnSpPr>
              <p:spPr>
                <a:xfrm>
                  <a:off x="4387850" y="1546225"/>
                  <a:ext cx="0" cy="73025"/>
                </a:xfrm>
                <a:prstGeom prst="line">
                  <a:avLst/>
                </a:prstGeom>
              </p:spPr>
              <p:style>
                <a:lnRef idx="1">
                  <a:schemeClr val="dk1"/>
                </a:lnRef>
                <a:fillRef idx="0">
                  <a:schemeClr val="dk1"/>
                </a:fillRef>
                <a:effectRef idx="0">
                  <a:schemeClr val="dk1"/>
                </a:effectRef>
                <a:fontRef idx="minor">
                  <a:schemeClr val="tx1"/>
                </a:fontRef>
              </p:style>
            </p:cxnSp>
          </p:grpSp>
          <p:cxnSp>
            <p:nvCxnSpPr>
              <p:cNvPr id="133" name="Gerader Verbinder 132">
                <a:extLst>
                  <a:ext uri="{FF2B5EF4-FFF2-40B4-BE49-F238E27FC236}">
                    <a16:creationId xmlns:a16="http://schemas.microsoft.com/office/drawing/2014/main" id="{3D8AA839-D1E7-A2FB-92BC-7FF683CF053A}"/>
                  </a:ext>
                </a:extLst>
              </p:cNvPr>
              <p:cNvCxnSpPr>
                <a:cxnSpLocks/>
              </p:cNvCxnSpPr>
              <p:nvPr/>
            </p:nvCxnSpPr>
            <p:spPr>
              <a:xfrm>
                <a:off x="4683920" y="1546225"/>
                <a:ext cx="0" cy="73025"/>
              </a:xfrm>
              <a:prstGeom prst="line">
                <a:avLst/>
              </a:prstGeom>
            </p:spPr>
            <p:style>
              <a:lnRef idx="1">
                <a:schemeClr val="dk1"/>
              </a:lnRef>
              <a:fillRef idx="0">
                <a:schemeClr val="dk1"/>
              </a:fillRef>
              <a:effectRef idx="0">
                <a:schemeClr val="dk1"/>
              </a:effectRef>
              <a:fontRef idx="minor">
                <a:schemeClr val="tx1"/>
              </a:fontRef>
            </p:style>
          </p:cxnSp>
        </p:grpSp>
      </p:grpSp>
      <p:grpSp>
        <p:nvGrpSpPr>
          <p:cNvPr id="144" name="Gruppieren 143">
            <a:extLst>
              <a:ext uri="{FF2B5EF4-FFF2-40B4-BE49-F238E27FC236}">
                <a16:creationId xmlns:a16="http://schemas.microsoft.com/office/drawing/2014/main" id="{7F0BEF59-ABFD-60FE-BECA-910F4A8E8099}"/>
              </a:ext>
            </a:extLst>
          </p:cNvPr>
          <p:cNvGrpSpPr/>
          <p:nvPr/>
        </p:nvGrpSpPr>
        <p:grpSpPr>
          <a:xfrm>
            <a:off x="3514915" y="5868590"/>
            <a:ext cx="1275824" cy="35719"/>
            <a:chOff x="3529013" y="5868590"/>
            <a:chExt cx="1275824" cy="35719"/>
          </a:xfrm>
        </p:grpSpPr>
        <p:cxnSp>
          <p:nvCxnSpPr>
            <p:cNvPr id="137" name="Gerader Verbinder 136">
              <a:extLst>
                <a:ext uri="{FF2B5EF4-FFF2-40B4-BE49-F238E27FC236}">
                  <a16:creationId xmlns:a16="http://schemas.microsoft.com/office/drawing/2014/main" id="{7D809984-F0CD-9414-D78C-B9AD5C5D4B23}"/>
                </a:ext>
              </a:extLst>
            </p:cNvPr>
            <p:cNvCxnSpPr>
              <a:cxnSpLocks/>
            </p:cNvCxnSpPr>
            <p:nvPr/>
          </p:nvCxnSpPr>
          <p:spPr>
            <a:xfrm>
              <a:off x="3529013" y="5868590"/>
              <a:ext cx="12758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Gerader Verbinder 138">
              <a:extLst>
                <a:ext uri="{FF2B5EF4-FFF2-40B4-BE49-F238E27FC236}">
                  <a16:creationId xmlns:a16="http://schemas.microsoft.com/office/drawing/2014/main" id="{F3CCCDA8-F17D-F95E-12D1-AAF253DF2835}"/>
                </a:ext>
              </a:extLst>
            </p:cNvPr>
            <p:cNvCxnSpPr>
              <a:cxnSpLocks/>
            </p:cNvCxnSpPr>
            <p:nvPr/>
          </p:nvCxnSpPr>
          <p:spPr>
            <a:xfrm>
              <a:off x="3562350" y="5868590"/>
              <a:ext cx="0" cy="357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Gerader Verbinder 139">
              <a:extLst>
                <a:ext uri="{FF2B5EF4-FFF2-40B4-BE49-F238E27FC236}">
                  <a16:creationId xmlns:a16="http://schemas.microsoft.com/office/drawing/2014/main" id="{306079E3-AA8E-D0E1-2019-7C5A23F51A21}"/>
                </a:ext>
              </a:extLst>
            </p:cNvPr>
            <p:cNvCxnSpPr>
              <a:cxnSpLocks/>
            </p:cNvCxnSpPr>
            <p:nvPr/>
          </p:nvCxnSpPr>
          <p:spPr>
            <a:xfrm>
              <a:off x="3852862" y="5868590"/>
              <a:ext cx="0" cy="357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Gerader Verbinder 140">
              <a:extLst>
                <a:ext uri="{FF2B5EF4-FFF2-40B4-BE49-F238E27FC236}">
                  <a16:creationId xmlns:a16="http://schemas.microsoft.com/office/drawing/2014/main" id="{E6D46969-7CA0-8B5B-F5DD-713DCA4C37BF}"/>
                </a:ext>
              </a:extLst>
            </p:cNvPr>
            <p:cNvCxnSpPr>
              <a:cxnSpLocks/>
            </p:cNvCxnSpPr>
            <p:nvPr/>
          </p:nvCxnSpPr>
          <p:spPr>
            <a:xfrm>
              <a:off x="4143374" y="5868590"/>
              <a:ext cx="0" cy="357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Gerader Verbinder 141">
              <a:extLst>
                <a:ext uri="{FF2B5EF4-FFF2-40B4-BE49-F238E27FC236}">
                  <a16:creationId xmlns:a16="http://schemas.microsoft.com/office/drawing/2014/main" id="{E203CB86-AA84-215F-EC65-530CA3836C82}"/>
                </a:ext>
              </a:extLst>
            </p:cNvPr>
            <p:cNvCxnSpPr>
              <a:cxnSpLocks/>
            </p:cNvCxnSpPr>
            <p:nvPr/>
          </p:nvCxnSpPr>
          <p:spPr>
            <a:xfrm>
              <a:off x="4433886" y="5868590"/>
              <a:ext cx="0" cy="357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Gerader Verbinder 142">
              <a:extLst>
                <a:ext uri="{FF2B5EF4-FFF2-40B4-BE49-F238E27FC236}">
                  <a16:creationId xmlns:a16="http://schemas.microsoft.com/office/drawing/2014/main" id="{2424CCF8-F7BB-5E94-0740-74863AC9237B}"/>
                </a:ext>
              </a:extLst>
            </p:cNvPr>
            <p:cNvCxnSpPr>
              <a:cxnSpLocks/>
            </p:cNvCxnSpPr>
            <p:nvPr/>
          </p:nvCxnSpPr>
          <p:spPr>
            <a:xfrm>
              <a:off x="4724399" y="5868590"/>
              <a:ext cx="0" cy="357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5" name="Textfeld 144">
            <a:extLst>
              <a:ext uri="{FF2B5EF4-FFF2-40B4-BE49-F238E27FC236}">
                <a16:creationId xmlns:a16="http://schemas.microsoft.com/office/drawing/2014/main" id="{922119DE-4156-DE99-761A-2825D26E4220}"/>
              </a:ext>
            </a:extLst>
          </p:cNvPr>
          <p:cNvSpPr txBox="1"/>
          <p:nvPr/>
        </p:nvSpPr>
        <p:spPr>
          <a:xfrm>
            <a:off x="3430617" y="5913855"/>
            <a:ext cx="238711" cy="138499"/>
          </a:xfrm>
          <a:prstGeom prst="rect">
            <a:avLst/>
          </a:prstGeom>
          <a:noFill/>
        </p:spPr>
        <p:txBody>
          <a:bodyPr wrap="square" lIns="0" tIns="0" rIns="0" bIns="0" rtlCol="0">
            <a:spAutoFit/>
          </a:bodyPr>
          <a:lstStyle/>
          <a:p>
            <a:pPr algn="ctr"/>
            <a:r>
              <a:rPr lang="de-DE" sz="900"/>
              <a:t>0</a:t>
            </a:r>
          </a:p>
        </p:txBody>
      </p:sp>
      <p:sp>
        <p:nvSpPr>
          <p:cNvPr id="146" name="Textfeld 145">
            <a:extLst>
              <a:ext uri="{FF2B5EF4-FFF2-40B4-BE49-F238E27FC236}">
                <a16:creationId xmlns:a16="http://schemas.microsoft.com/office/drawing/2014/main" id="{64793A5F-9362-DEA2-9142-BE87C23963B8}"/>
              </a:ext>
            </a:extLst>
          </p:cNvPr>
          <p:cNvSpPr txBox="1"/>
          <p:nvPr/>
        </p:nvSpPr>
        <p:spPr>
          <a:xfrm>
            <a:off x="3720773" y="5913855"/>
            <a:ext cx="238711" cy="138499"/>
          </a:xfrm>
          <a:prstGeom prst="rect">
            <a:avLst/>
          </a:prstGeom>
          <a:noFill/>
        </p:spPr>
        <p:txBody>
          <a:bodyPr wrap="square" lIns="0" tIns="0" rIns="0" bIns="0" rtlCol="0">
            <a:spAutoFit/>
          </a:bodyPr>
          <a:lstStyle/>
          <a:p>
            <a:pPr algn="ctr"/>
            <a:r>
              <a:rPr lang="de-DE" sz="900"/>
              <a:t>25</a:t>
            </a:r>
          </a:p>
        </p:txBody>
      </p:sp>
      <p:sp>
        <p:nvSpPr>
          <p:cNvPr id="147" name="Textfeld 146">
            <a:extLst>
              <a:ext uri="{FF2B5EF4-FFF2-40B4-BE49-F238E27FC236}">
                <a16:creationId xmlns:a16="http://schemas.microsoft.com/office/drawing/2014/main" id="{922B4259-6E82-D311-4377-032B67A6F051}"/>
              </a:ext>
            </a:extLst>
          </p:cNvPr>
          <p:cNvSpPr txBox="1"/>
          <p:nvPr/>
        </p:nvSpPr>
        <p:spPr>
          <a:xfrm>
            <a:off x="4010929" y="5913855"/>
            <a:ext cx="238711" cy="138499"/>
          </a:xfrm>
          <a:prstGeom prst="rect">
            <a:avLst/>
          </a:prstGeom>
          <a:noFill/>
        </p:spPr>
        <p:txBody>
          <a:bodyPr wrap="square" lIns="0" tIns="0" rIns="0" bIns="0" rtlCol="0">
            <a:spAutoFit/>
          </a:bodyPr>
          <a:lstStyle/>
          <a:p>
            <a:pPr algn="ctr"/>
            <a:r>
              <a:rPr lang="de-DE" sz="900"/>
              <a:t>50</a:t>
            </a:r>
          </a:p>
        </p:txBody>
      </p:sp>
      <p:sp>
        <p:nvSpPr>
          <p:cNvPr id="148" name="Textfeld 147">
            <a:extLst>
              <a:ext uri="{FF2B5EF4-FFF2-40B4-BE49-F238E27FC236}">
                <a16:creationId xmlns:a16="http://schemas.microsoft.com/office/drawing/2014/main" id="{5C246AE3-211B-EC87-9B04-C807AE04F696}"/>
              </a:ext>
            </a:extLst>
          </p:cNvPr>
          <p:cNvSpPr txBox="1"/>
          <p:nvPr/>
        </p:nvSpPr>
        <p:spPr>
          <a:xfrm>
            <a:off x="4301085" y="5913855"/>
            <a:ext cx="238711" cy="138499"/>
          </a:xfrm>
          <a:prstGeom prst="rect">
            <a:avLst/>
          </a:prstGeom>
          <a:noFill/>
        </p:spPr>
        <p:txBody>
          <a:bodyPr wrap="square" lIns="0" tIns="0" rIns="0" bIns="0" rtlCol="0">
            <a:spAutoFit/>
          </a:bodyPr>
          <a:lstStyle/>
          <a:p>
            <a:pPr algn="ctr"/>
            <a:r>
              <a:rPr lang="de-DE" sz="900"/>
              <a:t>75</a:t>
            </a:r>
          </a:p>
        </p:txBody>
      </p:sp>
      <p:sp>
        <p:nvSpPr>
          <p:cNvPr id="149" name="Textfeld 148">
            <a:extLst>
              <a:ext uri="{FF2B5EF4-FFF2-40B4-BE49-F238E27FC236}">
                <a16:creationId xmlns:a16="http://schemas.microsoft.com/office/drawing/2014/main" id="{37383DF0-FE23-6412-E0A4-4BC7F6554180}"/>
              </a:ext>
            </a:extLst>
          </p:cNvPr>
          <p:cNvSpPr txBox="1"/>
          <p:nvPr/>
        </p:nvSpPr>
        <p:spPr>
          <a:xfrm>
            <a:off x="4591240" y="5913855"/>
            <a:ext cx="238711" cy="138499"/>
          </a:xfrm>
          <a:prstGeom prst="rect">
            <a:avLst/>
          </a:prstGeom>
          <a:noFill/>
        </p:spPr>
        <p:txBody>
          <a:bodyPr wrap="square" lIns="0" tIns="0" rIns="0" bIns="0" rtlCol="0">
            <a:spAutoFit/>
          </a:bodyPr>
          <a:lstStyle/>
          <a:p>
            <a:pPr algn="ctr"/>
            <a:r>
              <a:rPr lang="de-DE" sz="900"/>
              <a:t>100</a:t>
            </a:r>
          </a:p>
        </p:txBody>
      </p:sp>
      <p:graphicFrame>
        <p:nvGraphicFramePr>
          <p:cNvPr id="169" name="Tabelle 6">
            <a:extLst>
              <a:ext uri="{FF2B5EF4-FFF2-40B4-BE49-F238E27FC236}">
                <a16:creationId xmlns:a16="http://schemas.microsoft.com/office/drawing/2014/main" id="{ED9688F4-1BC3-AECF-59DA-D9779E6AAAFC}"/>
              </a:ext>
            </a:extLst>
          </p:cNvPr>
          <p:cNvGraphicFramePr>
            <a:graphicFrameLocks noGrp="1"/>
          </p:cNvGraphicFramePr>
          <p:nvPr>
            <p:extLst>
              <p:ext uri="{D42A27DB-BD31-4B8C-83A1-F6EECF244321}">
                <p14:modId xmlns:p14="http://schemas.microsoft.com/office/powerpoint/2010/main" val="736898209"/>
              </p:ext>
            </p:extLst>
          </p:nvPr>
        </p:nvGraphicFramePr>
        <p:xfrm>
          <a:off x="6226906" y="1665288"/>
          <a:ext cx="5548560" cy="3058264"/>
        </p:xfrm>
        <a:graphic>
          <a:graphicData uri="http://schemas.openxmlformats.org/drawingml/2006/table">
            <a:tbl>
              <a:tblPr firstRow="1" bandRow="1">
                <a:tableStyleId>{5C22544A-7EE6-4342-B048-85BDC9FD1C3A}</a:tableStyleId>
              </a:tblPr>
              <a:tblGrid>
                <a:gridCol w="2412000">
                  <a:extLst>
                    <a:ext uri="{9D8B030D-6E8A-4147-A177-3AD203B41FA5}">
                      <a16:colId xmlns:a16="http://schemas.microsoft.com/office/drawing/2014/main" val="2541378730"/>
                    </a:ext>
                  </a:extLst>
                </a:gridCol>
                <a:gridCol w="670560">
                  <a:extLst>
                    <a:ext uri="{9D8B030D-6E8A-4147-A177-3AD203B41FA5}">
                      <a16:colId xmlns:a16="http://schemas.microsoft.com/office/drawing/2014/main" val="732607374"/>
                    </a:ext>
                  </a:extLst>
                </a:gridCol>
                <a:gridCol w="1314000">
                  <a:extLst>
                    <a:ext uri="{9D8B030D-6E8A-4147-A177-3AD203B41FA5}">
                      <a16:colId xmlns:a16="http://schemas.microsoft.com/office/drawing/2014/main" val="422378195"/>
                    </a:ext>
                  </a:extLst>
                </a:gridCol>
                <a:gridCol w="1152000">
                  <a:extLst>
                    <a:ext uri="{9D8B030D-6E8A-4147-A177-3AD203B41FA5}">
                      <a16:colId xmlns:a16="http://schemas.microsoft.com/office/drawing/2014/main" val="4127689341"/>
                    </a:ext>
                  </a:extLst>
                </a:gridCol>
              </a:tblGrid>
              <a:tr h="139012">
                <a:tc gridSpan="3">
                  <a:txBody>
                    <a:bodyPr/>
                    <a:lstStyle/>
                    <a:p>
                      <a:pPr algn="ctr"/>
                      <a:r>
                        <a:rPr lang="de-DE" sz="900"/>
                        <a:t>Responders/patients</a:t>
                      </a:r>
                    </a:p>
                  </a:txBody>
                  <a:tcPr marT="0" marB="0" anchor="ctr"/>
                </a:tc>
                <a:tc hMerge="1">
                  <a:txBody>
                    <a:bodyPr/>
                    <a:lstStyle/>
                    <a:p>
                      <a:endParaRPr lang="de-DE"/>
                    </a:p>
                  </a:txBody>
                  <a:tcPr/>
                </a:tc>
                <a:tc hMerge="1">
                  <a:txBody>
                    <a:bodyPr/>
                    <a:lstStyle/>
                    <a:p>
                      <a:endParaRPr lang="de-DE"/>
                    </a:p>
                  </a:txBody>
                  <a:tcPr/>
                </a:tc>
                <a:tc>
                  <a:txBody>
                    <a:bodyPr/>
                    <a:lstStyle/>
                    <a:p>
                      <a:pPr algn="ctr"/>
                      <a:r>
                        <a:rPr lang="de-DE" sz="900"/>
                        <a:t>ORR</a:t>
                      </a:r>
                      <a:r>
                        <a:rPr lang="de-DE" sz="900" baseline="30000"/>
                        <a:t>c</a:t>
                      </a:r>
                      <a:r>
                        <a:rPr lang="de-DE" sz="900" baseline="0"/>
                        <a:t>, % (95% CI)</a:t>
                      </a:r>
                      <a:endParaRPr lang="de-DE" sz="900"/>
                    </a:p>
                  </a:txBody>
                  <a:tcPr marT="0" marB="0" anchor="ctr"/>
                </a:tc>
                <a:extLst>
                  <a:ext uri="{0D108BD9-81ED-4DB2-BD59-A6C34878D82A}">
                    <a16:rowId xmlns:a16="http://schemas.microsoft.com/office/drawing/2014/main" val="2168534469"/>
                  </a:ext>
                </a:extLst>
              </a:tr>
              <a:tr h="139012">
                <a:tc>
                  <a:txBody>
                    <a:bodyPr/>
                    <a:lstStyle/>
                    <a:p>
                      <a:r>
                        <a:rPr lang="de-DE" sz="900" b="1" i="1">
                          <a:solidFill>
                            <a:schemeClr val="tx1"/>
                          </a:solidFill>
                        </a:rPr>
                        <a:t>BTK</a:t>
                      </a:r>
                      <a:r>
                        <a:rPr lang="de-DE" sz="900" b="1">
                          <a:solidFill>
                            <a:schemeClr val="tx1"/>
                          </a:solidFill>
                        </a:rPr>
                        <a:t> C481 mutation status</a:t>
                      </a:r>
                      <a:r>
                        <a:rPr lang="de-DE" sz="900" b="1" baseline="30000">
                          <a:solidFill>
                            <a:schemeClr val="tx1"/>
                          </a:solidFill>
                        </a:rPr>
                        <a:t>b</a:t>
                      </a:r>
                      <a:endParaRPr lang="de-DE" sz="900" b="1">
                        <a:solidFill>
                          <a:schemeClr val="tx1"/>
                        </a:solidFill>
                      </a:endParaRPr>
                    </a:p>
                  </a:txBody>
                  <a:tcPr marT="0" marB="0" anchor="ctr">
                    <a:solidFill>
                      <a:srgbClr val="CBCDD2"/>
                    </a:solidFill>
                  </a:tcPr>
                </a:tc>
                <a:tc>
                  <a:txBody>
                    <a:bodyPr/>
                    <a:lstStyle/>
                    <a:p>
                      <a:pPr algn="ctr"/>
                      <a:endParaRPr lang="de-DE" sz="900">
                        <a:solidFill>
                          <a:schemeClr val="tx1"/>
                        </a:solidFill>
                      </a:endParaRPr>
                    </a:p>
                  </a:txBody>
                  <a:tcPr marT="0" marB="0" anchor="ctr">
                    <a:solidFill>
                      <a:srgbClr val="CBCDD2"/>
                    </a:solidFill>
                  </a:tcPr>
                </a:tc>
                <a:tc>
                  <a:txBody>
                    <a:bodyPr/>
                    <a:lstStyle/>
                    <a:p>
                      <a:pPr algn="ctr"/>
                      <a:endParaRPr lang="de-DE" sz="900">
                        <a:solidFill>
                          <a:schemeClr val="tx1"/>
                        </a:solidFill>
                      </a:endParaRPr>
                    </a:p>
                  </a:txBody>
                  <a:tcPr marT="0" marB="0" anchor="ctr">
                    <a:solidFill>
                      <a:srgbClr val="CBCDD2"/>
                    </a:solidFill>
                  </a:tcPr>
                </a:tc>
                <a:tc>
                  <a:txBody>
                    <a:bodyPr/>
                    <a:lstStyle/>
                    <a:p>
                      <a:pPr algn="ctr"/>
                      <a:endParaRPr lang="de-DE" sz="900">
                        <a:solidFill>
                          <a:schemeClr val="tx1"/>
                        </a:solidFill>
                      </a:endParaRPr>
                    </a:p>
                  </a:txBody>
                  <a:tcPr marT="0" marB="0" anchor="ctr">
                    <a:solidFill>
                      <a:srgbClr val="CBCDD2"/>
                    </a:solidFill>
                  </a:tcPr>
                </a:tc>
                <a:extLst>
                  <a:ext uri="{0D108BD9-81ED-4DB2-BD59-A6C34878D82A}">
                    <a16:rowId xmlns:a16="http://schemas.microsoft.com/office/drawing/2014/main" val="1052107647"/>
                  </a:ext>
                </a:extLst>
              </a:tr>
              <a:tr h="139012">
                <a:tc>
                  <a:txBody>
                    <a:bodyPr/>
                    <a:lstStyle/>
                    <a:p>
                      <a:pPr lvl="1"/>
                      <a:r>
                        <a:rPr lang="de-DE" sz="900" b="0">
                          <a:solidFill>
                            <a:schemeClr val="tx1"/>
                          </a:solidFill>
                        </a:rPr>
                        <a:t>Mutated</a:t>
                      </a:r>
                    </a:p>
                  </a:txBody>
                  <a:tcPr marT="0" marB="0" anchor="ctr">
                    <a:solidFill>
                      <a:srgbClr val="CBCDD2"/>
                    </a:solidFill>
                  </a:tcPr>
                </a:tc>
                <a:tc>
                  <a:txBody>
                    <a:bodyPr/>
                    <a:lstStyle/>
                    <a:p>
                      <a:pPr algn="ctr"/>
                      <a:r>
                        <a:rPr lang="de-DE" sz="900">
                          <a:solidFill>
                            <a:schemeClr val="tx1"/>
                          </a:solidFill>
                        </a:rPr>
                        <a:t>72/81</a:t>
                      </a:r>
                    </a:p>
                  </a:txBody>
                  <a:tcPr marT="0" marB="0" anchor="ctr">
                    <a:solidFill>
                      <a:srgbClr val="CBCDD2"/>
                    </a:solidFill>
                  </a:tcPr>
                </a:tc>
                <a:tc>
                  <a:txBody>
                    <a:bodyPr/>
                    <a:lstStyle/>
                    <a:p>
                      <a:pPr algn="ctr"/>
                      <a:endParaRPr lang="de-DE" sz="900">
                        <a:solidFill>
                          <a:schemeClr val="tx1"/>
                        </a:solidFill>
                      </a:endParaRPr>
                    </a:p>
                  </a:txBody>
                  <a:tcPr marT="0" marB="0" anchor="ctr">
                    <a:solidFill>
                      <a:srgbClr val="CBCDD2"/>
                    </a:solidFill>
                  </a:tcPr>
                </a:tc>
                <a:tc>
                  <a:txBody>
                    <a:bodyPr/>
                    <a:lstStyle/>
                    <a:p>
                      <a:pPr algn="ctr"/>
                      <a:r>
                        <a:rPr lang="de-DE" sz="900">
                          <a:solidFill>
                            <a:schemeClr val="tx1"/>
                          </a:solidFill>
                        </a:rPr>
                        <a:t>88.9 (80.0-94.8)</a:t>
                      </a:r>
                    </a:p>
                  </a:txBody>
                  <a:tcPr marT="0" marB="0" anchor="ctr">
                    <a:solidFill>
                      <a:srgbClr val="CBCDD2"/>
                    </a:solidFill>
                  </a:tcPr>
                </a:tc>
                <a:extLst>
                  <a:ext uri="{0D108BD9-81ED-4DB2-BD59-A6C34878D82A}">
                    <a16:rowId xmlns:a16="http://schemas.microsoft.com/office/drawing/2014/main" val="4004016278"/>
                  </a:ext>
                </a:extLst>
              </a:tr>
              <a:tr h="139012">
                <a:tc>
                  <a:txBody>
                    <a:bodyPr/>
                    <a:lstStyle/>
                    <a:p>
                      <a:pPr lvl="1"/>
                      <a:r>
                        <a:rPr lang="de-DE" sz="900" b="0">
                          <a:solidFill>
                            <a:schemeClr val="tx1"/>
                          </a:solidFill>
                        </a:rPr>
                        <a:t>Unmutated</a:t>
                      </a:r>
                    </a:p>
                  </a:txBody>
                  <a:tcPr marT="0" marB="0" anchor="ctr">
                    <a:solidFill>
                      <a:srgbClr val="CBCDD2"/>
                    </a:solidFill>
                  </a:tcPr>
                </a:tc>
                <a:tc>
                  <a:txBody>
                    <a:bodyPr/>
                    <a:lstStyle/>
                    <a:p>
                      <a:pPr algn="ctr"/>
                      <a:r>
                        <a:rPr lang="de-DE" sz="900">
                          <a:solidFill>
                            <a:schemeClr val="tx1"/>
                          </a:solidFill>
                        </a:rPr>
                        <a:t>68/92</a:t>
                      </a:r>
                    </a:p>
                  </a:txBody>
                  <a:tcPr marT="0" marB="0" anchor="ctr">
                    <a:solidFill>
                      <a:srgbClr val="CBCDD2"/>
                    </a:solidFill>
                  </a:tcPr>
                </a:tc>
                <a:tc>
                  <a:txBody>
                    <a:bodyPr/>
                    <a:lstStyle/>
                    <a:p>
                      <a:pPr algn="ctr"/>
                      <a:endParaRPr lang="de-DE" sz="900">
                        <a:solidFill>
                          <a:schemeClr val="tx1"/>
                        </a:solidFill>
                      </a:endParaRPr>
                    </a:p>
                  </a:txBody>
                  <a:tcPr marT="0" marB="0" anchor="ctr">
                    <a:solidFill>
                      <a:srgbClr val="CBCDD2"/>
                    </a:solidFill>
                  </a:tcPr>
                </a:tc>
                <a:tc>
                  <a:txBody>
                    <a:bodyPr/>
                    <a:lstStyle/>
                    <a:p>
                      <a:pPr algn="ctr"/>
                      <a:r>
                        <a:rPr lang="de-DE" sz="900">
                          <a:solidFill>
                            <a:schemeClr val="tx1"/>
                          </a:solidFill>
                        </a:rPr>
                        <a:t>73.9 (63.7-82.5)</a:t>
                      </a:r>
                    </a:p>
                  </a:txBody>
                  <a:tcPr marT="0" marB="0" anchor="ctr">
                    <a:solidFill>
                      <a:srgbClr val="CBCDD2"/>
                    </a:solidFill>
                  </a:tcPr>
                </a:tc>
                <a:extLst>
                  <a:ext uri="{0D108BD9-81ED-4DB2-BD59-A6C34878D82A}">
                    <a16:rowId xmlns:a16="http://schemas.microsoft.com/office/drawing/2014/main" val="3817330565"/>
                  </a:ext>
                </a:extLst>
              </a:tr>
              <a:tr h="139012">
                <a:tc>
                  <a:txBody>
                    <a:bodyPr/>
                    <a:lstStyle/>
                    <a:p>
                      <a:r>
                        <a:rPr lang="de-DE" sz="900" b="1" i="1">
                          <a:solidFill>
                            <a:schemeClr val="tx1"/>
                          </a:solidFill>
                        </a:rPr>
                        <a:t>PLC</a:t>
                      </a:r>
                      <a:r>
                        <a:rPr lang="de-DE" sz="900" b="1">
                          <a:solidFill>
                            <a:schemeClr val="tx1"/>
                          </a:solidFill>
                        </a:rPr>
                        <a:t>g2 mutation status</a:t>
                      </a:r>
                      <a:r>
                        <a:rPr lang="de-DE" sz="900" b="1" baseline="30000">
                          <a:solidFill>
                            <a:schemeClr val="tx1"/>
                          </a:solidFill>
                        </a:rPr>
                        <a:t>b</a:t>
                      </a:r>
                      <a:endParaRPr lang="de-DE" sz="900" b="1">
                        <a:solidFill>
                          <a:schemeClr val="tx1"/>
                        </a:solidFill>
                      </a:endParaRPr>
                    </a:p>
                  </a:txBody>
                  <a:tcPr marT="0" marB="0" anchor="ctr">
                    <a:solidFill>
                      <a:srgbClr val="E7E8EA"/>
                    </a:solidFill>
                  </a:tcPr>
                </a:tc>
                <a:tc>
                  <a:txBody>
                    <a:bodyPr/>
                    <a:lstStyle/>
                    <a:p>
                      <a:pPr algn="ctr"/>
                      <a:endParaRPr lang="de-DE" sz="900">
                        <a:solidFill>
                          <a:schemeClr val="tx1"/>
                        </a:solidFill>
                      </a:endParaRPr>
                    </a:p>
                  </a:txBody>
                  <a:tcPr marT="0" marB="0" anchor="ctr">
                    <a:solidFill>
                      <a:srgbClr val="E7E8EA"/>
                    </a:solidFill>
                  </a:tcPr>
                </a:tc>
                <a:tc>
                  <a:txBody>
                    <a:bodyPr/>
                    <a:lstStyle/>
                    <a:p>
                      <a:pPr algn="ctr"/>
                      <a:endParaRPr lang="de-DE" sz="900">
                        <a:solidFill>
                          <a:schemeClr val="tx1"/>
                        </a:solidFill>
                      </a:endParaRPr>
                    </a:p>
                  </a:txBody>
                  <a:tcPr marT="0" marB="0" anchor="ctr">
                    <a:solidFill>
                      <a:srgbClr val="E7E8EA"/>
                    </a:solidFill>
                  </a:tcPr>
                </a:tc>
                <a:tc>
                  <a:txBody>
                    <a:bodyPr/>
                    <a:lstStyle/>
                    <a:p>
                      <a:pPr algn="ctr"/>
                      <a:endParaRPr lang="de-DE" sz="900">
                        <a:solidFill>
                          <a:schemeClr val="tx1"/>
                        </a:solidFill>
                      </a:endParaRPr>
                    </a:p>
                  </a:txBody>
                  <a:tcPr marT="0" marB="0" anchor="ctr">
                    <a:solidFill>
                      <a:srgbClr val="E7E8EA"/>
                    </a:solidFill>
                  </a:tcPr>
                </a:tc>
                <a:extLst>
                  <a:ext uri="{0D108BD9-81ED-4DB2-BD59-A6C34878D82A}">
                    <a16:rowId xmlns:a16="http://schemas.microsoft.com/office/drawing/2014/main" val="3280529008"/>
                  </a:ext>
                </a:extLst>
              </a:tr>
              <a:tr h="139012">
                <a:tc>
                  <a:txBody>
                    <a:bodyPr/>
                    <a:lstStyle/>
                    <a:p>
                      <a:pPr lvl="1"/>
                      <a:r>
                        <a:rPr lang="de-DE" sz="900" b="0">
                          <a:solidFill>
                            <a:schemeClr val="tx1"/>
                          </a:solidFill>
                        </a:rPr>
                        <a:t>Mutated</a:t>
                      </a:r>
                    </a:p>
                  </a:txBody>
                  <a:tcPr marT="0" marB="0" anchor="ctr">
                    <a:solidFill>
                      <a:srgbClr val="E7E8EA"/>
                    </a:solidFill>
                  </a:tcPr>
                </a:tc>
                <a:tc>
                  <a:txBody>
                    <a:bodyPr/>
                    <a:lstStyle/>
                    <a:p>
                      <a:pPr algn="ctr"/>
                      <a:r>
                        <a:rPr lang="de-DE" sz="900">
                          <a:solidFill>
                            <a:schemeClr val="tx1"/>
                          </a:solidFill>
                        </a:rPr>
                        <a:t>10/18</a:t>
                      </a:r>
                    </a:p>
                  </a:txBody>
                  <a:tcPr marT="0" marB="0" anchor="ctr">
                    <a:solidFill>
                      <a:srgbClr val="E7E8EA"/>
                    </a:solidFill>
                  </a:tcPr>
                </a:tc>
                <a:tc>
                  <a:txBody>
                    <a:bodyPr/>
                    <a:lstStyle/>
                    <a:p>
                      <a:pPr algn="ctr"/>
                      <a:endParaRPr lang="de-DE" sz="900">
                        <a:solidFill>
                          <a:schemeClr val="tx1"/>
                        </a:solidFill>
                      </a:endParaRPr>
                    </a:p>
                  </a:txBody>
                  <a:tcPr marT="0" marB="0" anchor="ctr">
                    <a:solidFill>
                      <a:srgbClr val="E7E8EA"/>
                    </a:solidFill>
                  </a:tcPr>
                </a:tc>
                <a:tc>
                  <a:txBody>
                    <a:bodyPr/>
                    <a:lstStyle/>
                    <a:p>
                      <a:pPr algn="ctr"/>
                      <a:r>
                        <a:rPr lang="de-DE" sz="900">
                          <a:solidFill>
                            <a:schemeClr val="tx1"/>
                          </a:solidFill>
                        </a:rPr>
                        <a:t>55.6 (30.8-78.5)</a:t>
                      </a:r>
                    </a:p>
                  </a:txBody>
                  <a:tcPr marT="0" marB="0" anchor="ctr">
                    <a:solidFill>
                      <a:srgbClr val="E7E8EA"/>
                    </a:solidFill>
                  </a:tcPr>
                </a:tc>
                <a:extLst>
                  <a:ext uri="{0D108BD9-81ED-4DB2-BD59-A6C34878D82A}">
                    <a16:rowId xmlns:a16="http://schemas.microsoft.com/office/drawing/2014/main" val="2703840410"/>
                  </a:ext>
                </a:extLst>
              </a:tr>
              <a:tr h="139012">
                <a:tc>
                  <a:txBody>
                    <a:bodyPr/>
                    <a:lstStyle/>
                    <a:p>
                      <a:pPr lvl="1"/>
                      <a:r>
                        <a:rPr lang="de-DE" sz="900" b="0">
                          <a:solidFill>
                            <a:schemeClr val="tx1"/>
                          </a:solidFill>
                        </a:rPr>
                        <a:t>Unmutated</a:t>
                      </a:r>
                    </a:p>
                  </a:txBody>
                  <a:tcPr marT="0" marB="0" anchor="ctr">
                    <a:solidFill>
                      <a:srgbClr val="E7E8EA"/>
                    </a:solidFill>
                  </a:tcPr>
                </a:tc>
                <a:tc>
                  <a:txBody>
                    <a:bodyPr/>
                    <a:lstStyle/>
                    <a:p>
                      <a:pPr algn="ctr"/>
                      <a:r>
                        <a:rPr lang="de-DE" sz="900">
                          <a:solidFill>
                            <a:schemeClr val="tx1"/>
                          </a:solidFill>
                        </a:rPr>
                        <a:t>130/155</a:t>
                      </a:r>
                    </a:p>
                  </a:txBody>
                  <a:tcPr marT="0" marB="0" anchor="ctr">
                    <a:solidFill>
                      <a:srgbClr val="E7E8EA"/>
                    </a:solidFill>
                  </a:tcPr>
                </a:tc>
                <a:tc>
                  <a:txBody>
                    <a:bodyPr/>
                    <a:lstStyle/>
                    <a:p>
                      <a:pPr algn="ctr"/>
                      <a:endParaRPr lang="de-DE" sz="900">
                        <a:solidFill>
                          <a:schemeClr val="tx1"/>
                        </a:solidFill>
                      </a:endParaRPr>
                    </a:p>
                  </a:txBody>
                  <a:tcPr marT="0" marB="0" anchor="ctr">
                    <a:solidFill>
                      <a:srgbClr val="E7E8EA"/>
                    </a:solidFill>
                  </a:tcPr>
                </a:tc>
                <a:tc>
                  <a:txBody>
                    <a:bodyPr/>
                    <a:lstStyle/>
                    <a:p>
                      <a:pPr algn="ctr"/>
                      <a:r>
                        <a:rPr lang="de-DE" sz="900">
                          <a:solidFill>
                            <a:schemeClr val="tx1"/>
                          </a:solidFill>
                        </a:rPr>
                        <a:t>83.9 (77.1-89.3)</a:t>
                      </a:r>
                    </a:p>
                  </a:txBody>
                  <a:tcPr marT="0" marB="0" anchor="ctr">
                    <a:solidFill>
                      <a:srgbClr val="E7E8EA"/>
                    </a:solidFill>
                  </a:tcPr>
                </a:tc>
                <a:extLst>
                  <a:ext uri="{0D108BD9-81ED-4DB2-BD59-A6C34878D82A}">
                    <a16:rowId xmlns:a16="http://schemas.microsoft.com/office/drawing/2014/main" val="1638080602"/>
                  </a:ext>
                </a:extLst>
              </a:tr>
              <a:tr h="139012">
                <a:tc>
                  <a:txBody>
                    <a:bodyPr/>
                    <a:lstStyle/>
                    <a:p>
                      <a:r>
                        <a:rPr lang="de-DE" sz="900" b="1" i="1">
                          <a:solidFill>
                            <a:schemeClr val="tx1"/>
                          </a:solidFill>
                        </a:rPr>
                        <a:t>IGHV</a:t>
                      </a:r>
                      <a:r>
                        <a:rPr lang="de-DE" sz="900" b="1">
                          <a:solidFill>
                            <a:schemeClr val="tx1"/>
                          </a:solidFill>
                        </a:rPr>
                        <a:t> mutation</a:t>
                      </a:r>
                    </a:p>
                  </a:txBody>
                  <a:tcPr marT="0" marB="0" anchor="ctr">
                    <a:solidFill>
                      <a:srgbClr val="CBCDD2"/>
                    </a:solidFill>
                  </a:tcPr>
                </a:tc>
                <a:tc>
                  <a:txBody>
                    <a:bodyPr/>
                    <a:lstStyle/>
                    <a:p>
                      <a:pPr algn="ctr"/>
                      <a:endParaRPr lang="de-DE" sz="900">
                        <a:solidFill>
                          <a:schemeClr val="tx1"/>
                        </a:solidFill>
                      </a:endParaRPr>
                    </a:p>
                  </a:txBody>
                  <a:tcPr marT="0" marB="0" anchor="ctr">
                    <a:solidFill>
                      <a:srgbClr val="CBCDD2"/>
                    </a:solidFill>
                  </a:tcPr>
                </a:tc>
                <a:tc>
                  <a:txBody>
                    <a:bodyPr/>
                    <a:lstStyle/>
                    <a:p>
                      <a:pPr algn="ctr"/>
                      <a:endParaRPr lang="de-DE" sz="900">
                        <a:solidFill>
                          <a:schemeClr val="tx1"/>
                        </a:solidFill>
                      </a:endParaRPr>
                    </a:p>
                  </a:txBody>
                  <a:tcPr marT="0" marB="0" anchor="ctr">
                    <a:solidFill>
                      <a:srgbClr val="CBCDD2"/>
                    </a:solidFill>
                  </a:tcPr>
                </a:tc>
                <a:tc>
                  <a:txBody>
                    <a:bodyPr/>
                    <a:lstStyle/>
                    <a:p>
                      <a:pPr algn="ctr"/>
                      <a:endParaRPr lang="de-DE" sz="900">
                        <a:solidFill>
                          <a:schemeClr val="tx1"/>
                        </a:solidFill>
                      </a:endParaRPr>
                    </a:p>
                  </a:txBody>
                  <a:tcPr marT="0" marB="0" anchor="ctr">
                    <a:solidFill>
                      <a:srgbClr val="CBCDD2"/>
                    </a:solidFill>
                  </a:tcPr>
                </a:tc>
                <a:extLst>
                  <a:ext uri="{0D108BD9-81ED-4DB2-BD59-A6C34878D82A}">
                    <a16:rowId xmlns:a16="http://schemas.microsoft.com/office/drawing/2014/main" val="2788683660"/>
                  </a:ext>
                </a:extLst>
              </a:tr>
              <a:tr h="139012">
                <a:tc>
                  <a:txBody>
                    <a:bodyPr/>
                    <a:lstStyle/>
                    <a:p>
                      <a:pPr lvl="1"/>
                      <a:r>
                        <a:rPr lang="de-DE" sz="900" b="0">
                          <a:solidFill>
                            <a:schemeClr val="tx1"/>
                          </a:solidFill>
                        </a:rPr>
                        <a:t>Mutated</a:t>
                      </a:r>
                    </a:p>
                  </a:txBody>
                  <a:tcPr marT="0" marB="0" anchor="ctr">
                    <a:solidFill>
                      <a:srgbClr val="CBCDD2"/>
                    </a:solidFill>
                  </a:tcPr>
                </a:tc>
                <a:tc>
                  <a:txBody>
                    <a:bodyPr/>
                    <a:lstStyle/>
                    <a:p>
                      <a:pPr algn="ctr"/>
                      <a:r>
                        <a:rPr lang="de-DE" sz="900">
                          <a:solidFill>
                            <a:schemeClr val="tx1"/>
                          </a:solidFill>
                        </a:rPr>
                        <a:t>23/30</a:t>
                      </a:r>
                    </a:p>
                  </a:txBody>
                  <a:tcPr marT="0" marB="0" anchor="ctr">
                    <a:solidFill>
                      <a:srgbClr val="CBCDD2"/>
                    </a:solidFill>
                  </a:tcPr>
                </a:tc>
                <a:tc>
                  <a:txBody>
                    <a:bodyPr/>
                    <a:lstStyle/>
                    <a:p>
                      <a:pPr algn="ctr"/>
                      <a:endParaRPr lang="de-DE" sz="900">
                        <a:solidFill>
                          <a:schemeClr val="tx1"/>
                        </a:solidFill>
                      </a:endParaRPr>
                    </a:p>
                  </a:txBody>
                  <a:tcPr marT="0" marB="0" anchor="ctr">
                    <a:solidFill>
                      <a:srgbClr val="CBCDD2"/>
                    </a:solidFill>
                  </a:tcPr>
                </a:tc>
                <a:tc>
                  <a:txBody>
                    <a:bodyPr/>
                    <a:lstStyle/>
                    <a:p>
                      <a:pPr algn="ctr"/>
                      <a:r>
                        <a:rPr lang="de-DE" sz="900">
                          <a:solidFill>
                            <a:schemeClr val="tx1"/>
                          </a:solidFill>
                        </a:rPr>
                        <a:t>76.7 (57.7-90.1)</a:t>
                      </a:r>
                    </a:p>
                  </a:txBody>
                  <a:tcPr marT="0" marB="0" anchor="ctr">
                    <a:solidFill>
                      <a:srgbClr val="CBCDD2"/>
                    </a:solidFill>
                  </a:tcPr>
                </a:tc>
                <a:extLst>
                  <a:ext uri="{0D108BD9-81ED-4DB2-BD59-A6C34878D82A}">
                    <a16:rowId xmlns:a16="http://schemas.microsoft.com/office/drawing/2014/main" val="3848483339"/>
                  </a:ext>
                </a:extLst>
              </a:tr>
              <a:tr h="139012">
                <a:tc>
                  <a:txBody>
                    <a:bodyPr/>
                    <a:lstStyle/>
                    <a:p>
                      <a:pPr lvl="1"/>
                      <a:r>
                        <a:rPr lang="de-DE" sz="900" b="0">
                          <a:solidFill>
                            <a:schemeClr val="tx1"/>
                          </a:solidFill>
                        </a:rPr>
                        <a:t>Unmutated</a:t>
                      </a:r>
                    </a:p>
                  </a:txBody>
                  <a:tcPr marT="0" marB="0" anchor="ctr">
                    <a:solidFill>
                      <a:srgbClr val="CBCDD2"/>
                    </a:solidFill>
                  </a:tcPr>
                </a:tc>
                <a:tc>
                  <a:txBody>
                    <a:bodyPr/>
                    <a:lstStyle/>
                    <a:p>
                      <a:pPr algn="ctr"/>
                      <a:r>
                        <a:rPr lang="de-DE" sz="900">
                          <a:solidFill>
                            <a:schemeClr val="tx1"/>
                          </a:solidFill>
                        </a:rPr>
                        <a:t>139/168</a:t>
                      </a:r>
                    </a:p>
                  </a:txBody>
                  <a:tcPr marT="0" marB="0" anchor="ctr">
                    <a:solidFill>
                      <a:srgbClr val="CBCDD2"/>
                    </a:solidFill>
                  </a:tcPr>
                </a:tc>
                <a:tc>
                  <a:txBody>
                    <a:bodyPr/>
                    <a:lstStyle/>
                    <a:p>
                      <a:pPr algn="ctr"/>
                      <a:endParaRPr lang="de-DE" sz="900">
                        <a:solidFill>
                          <a:schemeClr val="tx1"/>
                        </a:solidFill>
                      </a:endParaRPr>
                    </a:p>
                  </a:txBody>
                  <a:tcPr marT="0" marB="0" anchor="ctr">
                    <a:solidFill>
                      <a:srgbClr val="CBCDD2"/>
                    </a:solidFill>
                  </a:tcPr>
                </a:tc>
                <a:tc>
                  <a:txBody>
                    <a:bodyPr/>
                    <a:lstStyle/>
                    <a:p>
                      <a:pPr algn="ctr"/>
                      <a:r>
                        <a:rPr lang="de-DE" sz="900">
                          <a:solidFill>
                            <a:schemeClr val="tx1"/>
                          </a:solidFill>
                        </a:rPr>
                        <a:t>82.7 (76.2-88.1)</a:t>
                      </a:r>
                    </a:p>
                  </a:txBody>
                  <a:tcPr marT="0" marB="0" anchor="ctr">
                    <a:solidFill>
                      <a:srgbClr val="CBCDD2"/>
                    </a:solidFill>
                  </a:tcPr>
                </a:tc>
                <a:extLst>
                  <a:ext uri="{0D108BD9-81ED-4DB2-BD59-A6C34878D82A}">
                    <a16:rowId xmlns:a16="http://schemas.microsoft.com/office/drawing/2014/main" val="1943955864"/>
                  </a:ext>
                </a:extLst>
              </a:tr>
              <a:tr h="139012">
                <a:tc>
                  <a:txBody>
                    <a:bodyPr/>
                    <a:lstStyle/>
                    <a:p>
                      <a:r>
                        <a:rPr lang="de-DE" sz="900" b="1">
                          <a:solidFill>
                            <a:schemeClr val="tx1"/>
                          </a:solidFill>
                        </a:rPr>
                        <a:t>Complex karyotype</a:t>
                      </a:r>
                    </a:p>
                  </a:txBody>
                  <a:tcPr marT="0" marB="0" anchor="ctr">
                    <a:solidFill>
                      <a:srgbClr val="E7E8EA"/>
                    </a:solidFill>
                  </a:tcPr>
                </a:tc>
                <a:tc>
                  <a:txBody>
                    <a:bodyPr/>
                    <a:lstStyle/>
                    <a:p>
                      <a:pPr algn="ctr"/>
                      <a:endParaRPr lang="de-DE" sz="900">
                        <a:solidFill>
                          <a:schemeClr val="tx1"/>
                        </a:solidFill>
                      </a:endParaRPr>
                    </a:p>
                  </a:txBody>
                  <a:tcPr marT="0" marB="0" anchor="ctr">
                    <a:solidFill>
                      <a:srgbClr val="E7E8EA"/>
                    </a:solidFill>
                  </a:tcPr>
                </a:tc>
                <a:tc>
                  <a:txBody>
                    <a:bodyPr/>
                    <a:lstStyle/>
                    <a:p>
                      <a:pPr algn="ctr"/>
                      <a:endParaRPr lang="de-DE" sz="900">
                        <a:solidFill>
                          <a:schemeClr val="tx1"/>
                        </a:solidFill>
                      </a:endParaRPr>
                    </a:p>
                  </a:txBody>
                  <a:tcPr marT="0" marB="0" anchor="ctr">
                    <a:solidFill>
                      <a:srgbClr val="E7E8EA"/>
                    </a:solidFill>
                  </a:tcPr>
                </a:tc>
                <a:tc>
                  <a:txBody>
                    <a:bodyPr/>
                    <a:lstStyle/>
                    <a:p>
                      <a:pPr algn="ctr"/>
                      <a:endParaRPr lang="de-DE" sz="900">
                        <a:solidFill>
                          <a:schemeClr val="tx1"/>
                        </a:solidFill>
                      </a:endParaRPr>
                    </a:p>
                  </a:txBody>
                  <a:tcPr marT="0" marB="0" anchor="ctr">
                    <a:solidFill>
                      <a:srgbClr val="E7E8EA"/>
                    </a:solidFill>
                  </a:tcPr>
                </a:tc>
                <a:extLst>
                  <a:ext uri="{0D108BD9-81ED-4DB2-BD59-A6C34878D82A}">
                    <a16:rowId xmlns:a16="http://schemas.microsoft.com/office/drawing/2014/main" val="2972453401"/>
                  </a:ext>
                </a:extLst>
              </a:tr>
              <a:tr h="139012">
                <a:tc>
                  <a:txBody>
                    <a:bodyPr/>
                    <a:lstStyle/>
                    <a:p>
                      <a:pPr lvl="1"/>
                      <a:r>
                        <a:rPr lang="de-DE" sz="900" b="0">
                          <a:solidFill>
                            <a:schemeClr val="tx1"/>
                          </a:solidFill>
                        </a:rPr>
                        <a:t>Yes</a:t>
                      </a:r>
                    </a:p>
                  </a:txBody>
                  <a:tcPr marT="0" marB="0" anchor="ctr">
                    <a:solidFill>
                      <a:srgbClr val="E7E8EA"/>
                    </a:solidFill>
                  </a:tcPr>
                </a:tc>
                <a:tc>
                  <a:txBody>
                    <a:bodyPr/>
                    <a:lstStyle/>
                    <a:p>
                      <a:pPr algn="ctr"/>
                      <a:r>
                        <a:rPr lang="de-DE" sz="900">
                          <a:solidFill>
                            <a:schemeClr val="tx1"/>
                          </a:solidFill>
                        </a:rPr>
                        <a:t>22/24</a:t>
                      </a:r>
                    </a:p>
                  </a:txBody>
                  <a:tcPr marT="0" marB="0" anchor="ctr">
                    <a:solidFill>
                      <a:srgbClr val="E7E8EA"/>
                    </a:solidFill>
                  </a:tcPr>
                </a:tc>
                <a:tc>
                  <a:txBody>
                    <a:bodyPr/>
                    <a:lstStyle/>
                    <a:p>
                      <a:pPr algn="ctr"/>
                      <a:endParaRPr lang="de-DE" sz="900">
                        <a:solidFill>
                          <a:schemeClr val="tx1"/>
                        </a:solidFill>
                      </a:endParaRPr>
                    </a:p>
                  </a:txBody>
                  <a:tcPr marT="0" marB="0" anchor="ctr">
                    <a:solidFill>
                      <a:srgbClr val="E7E8EA"/>
                    </a:solidFill>
                  </a:tcPr>
                </a:tc>
                <a:tc>
                  <a:txBody>
                    <a:bodyPr/>
                    <a:lstStyle/>
                    <a:p>
                      <a:pPr algn="ctr"/>
                      <a:r>
                        <a:rPr lang="de-DE" sz="900">
                          <a:solidFill>
                            <a:schemeClr val="tx1"/>
                          </a:solidFill>
                        </a:rPr>
                        <a:t>91.7 (73.0-99.0)</a:t>
                      </a:r>
                    </a:p>
                  </a:txBody>
                  <a:tcPr marT="0" marB="0" anchor="ctr">
                    <a:solidFill>
                      <a:srgbClr val="E7E8EA"/>
                    </a:solidFill>
                  </a:tcPr>
                </a:tc>
                <a:extLst>
                  <a:ext uri="{0D108BD9-81ED-4DB2-BD59-A6C34878D82A}">
                    <a16:rowId xmlns:a16="http://schemas.microsoft.com/office/drawing/2014/main" val="4260991152"/>
                  </a:ext>
                </a:extLst>
              </a:tr>
              <a:tr h="139012">
                <a:tc>
                  <a:txBody>
                    <a:bodyPr/>
                    <a:lstStyle/>
                    <a:p>
                      <a:pPr lvl="1"/>
                      <a:r>
                        <a:rPr lang="de-DE" sz="900" b="0">
                          <a:solidFill>
                            <a:schemeClr val="tx1"/>
                          </a:solidFill>
                        </a:rPr>
                        <a:t>No</a:t>
                      </a:r>
                    </a:p>
                  </a:txBody>
                  <a:tcPr marT="0" marB="0" anchor="ctr">
                    <a:solidFill>
                      <a:srgbClr val="E7E8EA"/>
                    </a:solidFill>
                  </a:tcPr>
                </a:tc>
                <a:tc>
                  <a:txBody>
                    <a:bodyPr/>
                    <a:lstStyle/>
                    <a:p>
                      <a:pPr algn="ctr"/>
                      <a:r>
                        <a:rPr lang="de-DE" sz="900">
                          <a:solidFill>
                            <a:schemeClr val="tx1"/>
                          </a:solidFill>
                        </a:rPr>
                        <a:t>25/33</a:t>
                      </a:r>
                    </a:p>
                  </a:txBody>
                  <a:tcPr marT="0" marB="0" anchor="ctr">
                    <a:solidFill>
                      <a:srgbClr val="E7E8EA"/>
                    </a:solidFill>
                  </a:tcPr>
                </a:tc>
                <a:tc>
                  <a:txBody>
                    <a:bodyPr/>
                    <a:lstStyle/>
                    <a:p>
                      <a:pPr algn="ctr"/>
                      <a:endParaRPr lang="de-DE" sz="900">
                        <a:solidFill>
                          <a:schemeClr val="tx1"/>
                        </a:solidFill>
                      </a:endParaRPr>
                    </a:p>
                  </a:txBody>
                  <a:tcPr marT="0" marB="0" anchor="ctr">
                    <a:solidFill>
                      <a:srgbClr val="E7E8EA"/>
                    </a:solidFill>
                  </a:tcPr>
                </a:tc>
                <a:tc>
                  <a:txBody>
                    <a:bodyPr/>
                    <a:lstStyle/>
                    <a:p>
                      <a:pPr algn="ctr"/>
                      <a:r>
                        <a:rPr lang="de-DE" sz="900">
                          <a:solidFill>
                            <a:schemeClr val="tx1"/>
                          </a:solidFill>
                        </a:rPr>
                        <a:t>75.8 (57.7-88.9)</a:t>
                      </a:r>
                    </a:p>
                  </a:txBody>
                  <a:tcPr marT="0" marB="0" anchor="ctr">
                    <a:solidFill>
                      <a:srgbClr val="E7E8EA"/>
                    </a:solidFill>
                  </a:tcPr>
                </a:tc>
                <a:extLst>
                  <a:ext uri="{0D108BD9-81ED-4DB2-BD59-A6C34878D82A}">
                    <a16:rowId xmlns:a16="http://schemas.microsoft.com/office/drawing/2014/main" val="3698131028"/>
                  </a:ext>
                </a:extLst>
              </a:tr>
              <a:tr h="139012">
                <a:tc>
                  <a:txBody>
                    <a:bodyPr/>
                    <a:lstStyle/>
                    <a:p>
                      <a:r>
                        <a:rPr lang="de-DE" sz="900" b="1">
                          <a:solidFill>
                            <a:schemeClr val="tx1"/>
                          </a:solidFill>
                        </a:rPr>
                        <a:t>del(11q)</a:t>
                      </a:r>
                    </a:p>
                  </a:txBody>
                  <a:tcPr marT="0" marB="0" anchor="ctr">
                    <a:solidFill>
                      <a:srgbClr val="CBCDD2"/>
                    </a:solidFill>
                  </a:tcPr>
                </a:tc>
                <a:tc>
                  <a:txBody>
                    <a:bodyPr/>
                    <a:lstStyle/>
                    <a:p>
                      <a:pPr algn="ctr"/>
                      <a:endParaRPr lang="de-DE" sz="900">
                        <a:solidFill>
                          <a:schemeClr val="tx1"/>
                        </a:solidFill>
                      </a:endParaRPr>
                    </a:p>
                  </a:txBody>
                  <a:tcPr marT="0" marB="0" anchor="ctr">
                    <a:solidFill>
                      <a:srgbClr val="CBCDD2"/>
                    </a:solidFill>
                  </a:tcPr>
                </a:tc>
                <a:tc>
                  <a:txBody>
                    <a:bodyPr/>
                    <a:lstStyle/>
                    <a:p>
                      <a:pPr algn="ctr"/>
                      <a:endParaRPr lang="de-DE" sz="900">
                        <a:solidFill>
                          <a:schemeClr val="tx1"/>
                        </a:solidFill>
                      </a:endParaRPr>
                    </a:p>
                  </a:txBody>
                  <a:tcPr marT="0" marB="0" anchor="ctr">
                    <a:solidFill>
                      <a:srgbClr val="CBCDD2"/>
                    </a:solidFill>
                  </a:tcPr>
                </a:tc>
                <a:tc>
                  <a:txBody>
                    <a:bodyPr/>
                    <a:lstStyle/>
                    <a:p>
                      <a:pPr algn="ctr"/>
                      <a:endParaRPr lang="de-DE" sz="900">
                        <a:solidFill>
                          <a:schemeClr val="tx1"/>
                        </a:solidFill>
                      </a:endParaRPr>
                    </a:p>
                  </a:txBody>
                  <a:tcPr marT="0" marB="0" anchor="ctr">
                    <a:solidFill>
                      <a:srgbClr val="CBCDD2"/>
                    </a:solidFill>
                  </a:tcPr>
                </a:tc>
                <a:extLst>
                  <a:ext uri="{0D108BD9-81ED-4DB2-BD59-A6C34878D82A}">
                    <a16:rowId xmlns:a16="http://schemas.microsoft.com/office/drawing/2014/main" val="647028457"/>
                  </a:ext>
                </a:extLst>
              </a:tr>
              <a:tr h="139012">
                <a:tc>
                  <a:txBody>
                    <a:bodyPr/>
                    <a:lstStyle/>
                    <a:p>
                      <a:pPr lvl="1"/>
                      <a:r>
                        <a:rPr lang="de-DE" sz="900" b="0">
                          <a:solidFill>
                            <a:schemeClr val="tx1"/>
                          </a:solidFill>
                        </a:rPr>
                        <a:t>Yes</a:t>
                      </a:r>
                    </a:p>
                  </a:txBody>
                  <a:tcPr marT="0" marB="0" anchor="ctr">
                    <a:solidFill>
                      <a:srgbClr val="CBCDD2"/>
                    </a:solidFill>
                  </a:tcPr>
                </a:tc>
                <a:tc>
                  <a:txBody>
                    <a:bodyPr/>
                    <a:lstStyle/>
                    <a:p>
                      <a:pPr algn="ctr"/>
                      <a:r>
                        <a:rPr lang="de-DE" sz="900">
                          <a:solidFill>
                            <a:schemeClr val="tx1"/>
                          </a:solidFill>
                        </a:rPr>
                        <a:t>41/44</a:t>
                      </a:r>
                    </a:p>
                  </a:txBody>
                  <a:tcPr marT="0" marB="0" anchor="ctr">
                    <a:solidFill>
                      <a:srgbClr val="CBCDD2"/>
                    </a:solidFill>
                  </a:tcPr>
                </a:tc>
                <a:tc>
                  <a:txBody>
                    <a:bodyPr/>
                    <a:lstStyle/>
                    <a:p>
                      <a:pPr algn="ctr"/>
                      <a:endParaRPr lang="de-DE" sz="900">
                        <a:solidFill>
                          <a:schemeClr val="tx1"/>
                        </a:solidFill>
                      </a:endParaRPr>
                    </a:p>
                  </a:txBody>
                  <a:tcPr marT="0" marB="0" anchor="ctr">
                    <a:solidFill>
                      <a:srgbClr val="CBCDD2"/>
                    </a:solidFill>
                  </a:tcPr>
                </a:tc>
                <a:tc>
                  <a:txBody>
                    <a:bodyPr/>
                    <a:lstStyle/>
                    <a:p>
                      <a:pPr algn="ctr"/>
                      <a:r>
                        <a:rPr lang="de-DE" sz="900">
                          <a:solidFill>
                            <a:schemeClr val="tx1"/>
                          </a:solidFill>
                        </a:rPr>
                        <a:t>93.2 (81.3-98.6)</a:t>
                      </a:r>
                    </a:p>
                  </a:txBody>
                  <a:tcPr marT="0" marB="0" anchor="ctr">
                    <a:solidFill>
                      <a:srgbClr val="CBCDD2"/>
                    </a:solidFill>
                  </a:tcPr>
                </a:tc>
                <a:extLst>
                  <a:ext uri="{0D108BD9-81ED-4DB2-BD59-A6C34878D82A}">
                    <a16:rowId xmlns:a16="http://schemas.microsoft.com/office/drawing/2014/main" val="4293463972"/>
                  </a:ext>
                </a:extLst>
              </a:tr>
              <a:tr h="139012">
                <a:tc>
                  <a:txBody>
                    <a:bodyPr/>
                    <a:lstStyle/>
                    <a:p>
                      <a:pPr lvl="1"/>
                      <a:r>
                        <a:rPr lang="de-DE" sz="900" b="0">
                          <a:solidFill>
                            <a:schemeClr val="tx1"/>
                          </a:solidFill>
                        </a:rPr>
                        <a:t>No</a:t>
                      </a:r>
                    </a:p>
                  </a:txBody>
                  <a:tcPr marT="0" marB="0" anchor="ctr">
                    <a:solidFill>
                      <a:srgbClr val="CBCDD2"/>
                    </a:solidFill>
                  </a:tcPr>
                </a:tc>
                <a:tc>
                  <a:txBody>
                    <a:bodyPr/>
                    <a:lstStyle/>
                    <a:p>
                      <a:pPr algn="ctr"/>
                      <a:r>
                        <a:rPr lang="de-DE" sz="900">
                          <a:solidFill>
                            <a:schemeClr val="tx1"/>
                          </a:solidFill>
                        </a:rPr>
                        <a:t>102/132</a:t>
                      </a:r>
                    </a:p>
                  </a:txBody>
                  <a:tcPr marT="0" marB="0" anchor="ctr">
                    <a:solidFill>
                      <a:srgbClr val="CBCDD2"/>
                    </a:solidFill>
                  </a:tcPr>
                </a:tc>
                <a:tc>
                  <a:txBody>
                    <a:bodyPr/>
                    <a:lstStyle/>
                    <a:p>
                      <a:pPr algn="ctr"/>
                      <a:endParaRPr lang="de-DE" sz="900">
                        <a:solidFill>
                          <a:schemeClr val="tx1"/>
                        </a:solidFill>
                      </a:endParaRPr>
                    </a:p>
                  </a:txBody>
                  <a:tcPr marT="0" marB="0" anchor="ctr">
                    <a:solidFill>
                      <a:srgbClr val="CBCDD2"/>
                    </a:solidFill>
                  </a:tcPr>
                </a:tc>
                <a:tc>
                  <a:txBody>
                    <a:bodyPr/>
                    <a:lstStyle/>
                    <a:p>
                      <a:pPr algn="ctr"/>
                      <a:r>
                        <a:rPr lang="de-DE" sz="900">
                          <a:solidFill>
                            <a:schemeClr val="tx1"/>
                          </a:solidFill>
                        </a:rPr>
                        <a:t>77.3 (69.2-84.1)</a:t>
                      </a:r>
                    </a:p>
                  </a:txBody>
                  <a:tcPr marT="0" marB="0" anchor="ctr">
                    <a:solidFill>
                      <a:srgbClr val="CBCDD2"/>
                    </a:solidFill>
                  </a:tcPr>
                </a:tc>
                <a:extLst>
                  <a:ext uri="{0D108BD9-81ED-4DB2-BD59-A6C34878D82A}">
                    <a16:rowId xmlns:a16="http://schemas.microsoft.com/office/drawing/2014/main" val="1025777091"/>
                  </a:ext>
                </a:extLst>
              </a:tr>
              <a:tr h="139012">
                <a:tc>
                  <a:txBody>
                    <a:bodyPr/>
                    <a:lstStyle/>
                    <a:p>
                      <a:r>
                        <a:rPr lang="de-DE" sz="900" b="1">
                          <a:solidFill>
                            <a:schemeClr val="tx1"/>
                          </a:solidFill>
                        </a:rPr>
                        <a:t>del(17p) and/or </a:t>
                      </a:r>
                      <a:r>
                        <a:rPr lang="de-DE" sz="900" b="1" i="1">
                          <a:solidFill>
                            <a:schemeClr val="tx1"/>
                          </a:solidFill>
                        </a:rPr>
                        <a:t>TP53</a:t>
                      </a:r>
                      <a:r>
                        <a:rPr lang="de-DE" sz="900" b="1">
                          <a:solidFill>
                            <a:schemeClr val="tx1"/>
                          </a:solidFill>
                        </a:rPr>
                        <a:t> Mutaion</a:t>
                      </a:r>
                    </a:p>
                  </a:txBody>
                  <a:tcPr marT="0" marB="0" anchor="ctr">
                    <a:solidFill>
                      <a:srgbClr val="E7E8EA"/>
                    </a:solidFill>
                  </a:tcPr>
                </a:tc>
                <a:tc>
                  <a:txBody>
                    <a:bodyPr/>
                    <a:lstStyle/>
                    <a:p>
                      <a:pPr algn="ctr"/>
                      <a:endParaRPr lang="de-DE" sz="900">
                        <a:solidFill>
                          <a:schemeClr val="tx1"/>
                        </a:solidFill>
                      </a:endParaRPr>
                    </a:p>
                  </a:txBody>
                  <a:tcPr marT="0" marB="0" anchor="ctr">
                    <a:solidFill>
                      <a:srgbClr val="E7E8EA"/>
                    </a:solidFill>
                  </a:tcPr>
                </a:tc>
                <a:tc>
                  <a:txBody>
                    <a:bodyPr/>
                    <a:lstStyle/>
                    <a:p>
                      <a:pPr algn="ctr"/>
                      <a:endParaRPr lang="de-DE" sz="900">
                        <a:solidFill>
                          <a:schemeClr val="tx1"/>
                        </a:solidFill>
                      </a:endParaRPr>
                    </a:p>
                  </a:txBody>
                  <a:tcPr marT="0" marB="0" anchor="ctr">
                    <a:solidFill>
                      <a:srgbClr val="E7E8EA"/>
                    </a:solidFill>
                  </a:tcPr>
                </a:tc>
                <a:tc>
                  <a:txBody>
                    <a:bodyPr/>
                    <a:lstStyle/>
                    <a:p>
                      <a:pPr algn="ctr"/>
                      <a:endParaRPr lang="de-DE" sz="900">
                        <a:solidFill>
                          <a:schemeClr val="tx1"/>
                        </a:solidFill>
                      </a:endParaRPr>
                    </a:p>
                  </a:txBody>
                  <a:tcPr marT="0" marB="0" anchor="ctr">
                    <a:solidFill>
                      <a:srgbClr val="E7E8EA"/>
                    </a:solidFill>
                  </a:tcPr>
                </a:tc>
                <a:extLst>
                  <a:ext uri="{0D108BD9-81ED-4DB2-BD59-A6C34878D82A}">
                    <a16:rowId xmlns:a16="http://schemas.microsoft.com/office/drawing/2014/main" val="1541426040"/>
                  </a:ext>
                </a:extLst>
              </a:tr>
              <a:tr h="139012">
                <a:tc>
                  <a:txBody>
                    <a:bodyPr/>
                    <a:lstStyle/>
                    <a:p>
                      <a:pPr lvl="1"/>
                      <a:r>
                        <a:rPr lang="de-DE" sz="900" b="0">
                          <a:solidFill>
                            <a:schemeClr val="tx1"/>
                          </a:solidFill>
                        </a:rPr>
                        <a:t>Yes</a:t>
                      </a:r>
                    </a:p>
                  </a:txBody>
                  <a:tcPr marT="0" marB="0" anchor="ctr">
                    <a:solidFill>
                      <a:srgbClr val="E7E8EA"/>
                    </a:solidFill>
                  </a:tcPr>
                </a:tc>
                <a:tc>
                  <a:txBody>
                    <a:bodyPr/>
                    <a:lstStyle/>
                    <a:p>
                      <a:pPr algn="ctr"/>
                      <a:r>
                        <a:rPr lang="de-DE" sz="900">
                          <a:solidFill>
                            <a:schemeClr val="tx1"/>
                          </a:solidFill>
                        </a:rPr>
                        <a:t>78/90</a:t>
                      </a:r>
                    </a:p>
                  </a:txBody>
                  <a:tcPr marT="0" marB="0" anchor="ctr">
                    <a:solidFill>
                      <a:srgbClr val="E7E8EA"/>
                    </a:solidFill>
                  </a:tcPr>
                </a:tc>
                <a:tc>
                  <a:txBody>
                    <a:bodyPr/>
                    <a:lstStyle/>
                    <a:p>
                      <a:pPr algn="ctr"/>
                      <a:endParaRPr lang="de-DE" sz="900">
                        <a:solidFill>
                          <a:schemeClr val="tx1"/>
                        </a:solidFill>
                      </a:endParaRPr>
                    </a:p>
                  </a:txBody>
                  <a:tcPr marT="0" marB="0" anchor="ctr">
                    <a:solidFill>
                      <a:srgbClr val="E7E8EA"/>
                    </a:solidFill>
                  </a:tcPr>
                </a:tc>
                <a:tc>
                  <a:txBody>
                    <a:bodyPr/>
                    <a:lstStyle/>
                    <a:p>
                      <a:pPr algn="ctr"/>
                      <a:r>
                        <a:rPr lang="de-DE" sz="900">
                          <a:solidFill>
                            <a:schemeClr val="tx1"/>
                          </a:solidFill>
                        </a:rPr>
                        <a:t>86.7 (77.9-92.9)</a:t>
                      </a:r>
                    </a:p>
                  </a:txBody>
                  <a:tcPr marT="0" marB="0" anchor="ctr">
                    <a:solidFill>
                      <a:srgbClr val="E7E8EA"/>
                    </a:solidFill>
                  </a:tcPr>
                </a:tc>
                <a:extLst>
                  <a:ext uri="{0D108BD9-81ED-4DB2-BD59-A6C34878D82A}">
                    <a16:rowId xmlns:a16="http://schemas.microsoft.com/office/drawing/2014/main" val="2858098868"/>
                  </a:ext>
                </a:extLst>
              </a:tr>
              <a:tr h="139012">
                <a:tc>
                  <a:txBody>
                    <a:bodyPr/>
                    <a:lstStyle/>
                    <a:p>
                      <a:pPr lvl="1"/>
                      <a:r>
                        <a:rPr lang="de-DE" sz="900" b="0">
                          <a:solidFill>
                            <a:schemeClr val="tx1"/>
                          </a:solidFill>
                        </a:rPr>
                        <a:t>No</a:t>
                      </a:r>
                    </a:p>
                  </a:txBody>
                  <a:tcPr marT="0" marB="0" anchor="ctr">
                    <a:solidFill>
                      <a:srgbClr val="E7E8EA"/>
                    </a:solidFill>
                  </a:tcPr>
                </a:tc>
                <a:tc>
                  <a:txBody>
                    <a:bodyPr/>
                    <a:lstStyle/>
                    <a:p>
                      <a:pPr algn="ctr"/>
                      <a:r>
                        <a:rPr lang="de-DE" sz="900">
                          <a:solidFill>
                            <a:schemeClr val="tx1"/>
                          </a:solidFill>
                        </a:rPr>
                        <a:t>81/103</a:t>
                      </a:r>
                    </a:p>
                  </a:txBody>
                  <a:tcPr marT="0" marB="0" anchor="ctr">
                    <a:solidFill>
                      <a:srgbClr val="E7E8EA"/>
                    </a:solidFill>
                  </a:tcPr>
                </a:tc>
                <a:tc>
                  <a:txBody>
                    <a:bodyPr/>
                    <a:lstStyle/>
                    <a:p>
                      <a:pPr algn="ctr"/>
                      <a:endParaRPr lang="de-DE" sz="900">
                        <a:solidFill>
                          <a:schemeClr val="tx1"/>
                        </a:solidFill>
                      </a:endParaRPr>
                    </a:p>
                  </a:txBody>
                  <a:tcPr marT="0" marB="0" anchor="ctr">
                    <a:solidFill>
                      <a:srgbClr val="E7E8EA"/>
                    </a:solidFill>
                  </a:tcPr>
                </a:tc>
                <a:tc>
                  <a:txBody>
                    <a:bodyPr/>
                    <a:lstStyle/>
                    <a:p>
                      <a:pPr algn="ctr"/>
                      <a:r>
                        <a:rPr lang="de-DE" sz="900">
                          <a:solidFill>
                            <a:schemeClr val="tx1"/>
                          </a:solidFill>
                        </a:rPr>
                        <a:t>78.6 (69.5-86.1)</a:t>
                      </a:r>
                    </a:p>
                  </a:txBody>
                  <a:tcPr marT="0" marB="0" anchor="ctr">
                    <a:solidFill>
                      <a:srgbClr val="E7E8EA"/>
                    </a:solidFill>
                  </a:tcPr>
                </a:tc>
                <a:extLst>
                  <a:ext uri="{0D108BD9-81ED-4DB2-BD59-A6C34878D82A}">
                    <a16:rowId xmlns:a16="http://schemas.microsoft.com/office/drawing/2014/main" val="3866425328"/>
                  </a:ext>
                </a:extLst>
              </a:tr>
              <a:tr h="139012">
                <a:tc>
                  <a:txBody>
                    <a:bodyPr/>
                    <a:lstStyle/>
                    <a:p>
                      <a:r>
                        <a:rPr lang="de-DE" sz="900" b="1">
                          <a:solidFill>
                            <a:schemeClr val="tx1"/>
                          </a:solidFill>
                        </a:rPr>
                        <a:t>Reason for any BTKi discontinuation</a:t>
                      </a:r>
                    </a:p>
                  </a:txBody>
                  <a:tcPr marT="0" marB="0" anchor="ctr">
                    <a:solidFill>
                      <a:srgbClr val="CBCDD2"/>
                    </a:solidFill>
                  </a:tcPr>
                </a:tc>
                <a:tc>
                  <a:txBody>
                    <a:bodyPr/>
                    <a:lstStyle/>
                    <a:p>
                      <a:pPr algn="ctr"/>
                      <a:endParaRPr lang="de-DE" sz="900">
                        <a:solidFill>
                          <a:schemeClr val="tx1"/>
                        </a:solidFill>
                      </a:endParaRPr>
                    </a:p>
                  </a:txBody>
                  <a:tcPr marT="0" marB="0" anchor="ctr">
                    <a:solidFill>
                      <a:srgbClr val="CBCDD2"/>
                    </a:solidFill>
                  </a:tcPr>
                </a:tc>
                <a:tc>
                  <a:txBody>
                    <a:bodyPr/>
                    <a:lstStyle/>
                    <a:p>
                      <a:pPr algn="ctr"/>
                      <a:endParaRPr lang="de-DE" sz="900">
                        <a:solidFill>
                          <a:schemeClr val="tx1"/>
                        </a:solidFill>
                      </a:endParaRPr>
                    </a:p>
                  </a:txBody>
                  <a:tcPr marT="0" marB="0" anchor="ctr">
                    <a:solidFill>
                      <a:srgbClr val="CBCDD2"/>
                    </a:solidFill>
                  </a:tcPr>
                </a:tc>
                <a:tc>
                  <a:txBody>
                    <a:bodyPr/>
                    <a:lstStyle/>
                    <a:p>
                      <a:pPr algn="ctr"/>
                      <a:endParaRPr lang="de-DE" sz="900">
                        <a:solidFill>
                          <a:schemeClr val="tx1"/>
                        </a:solidFill>
                      </a:endParaRPr>
                    </a:p>
                  </a:txBody>
                  <a:tcPr marT="0" marB="0" anchor="ctr">
                    <a:solidFill>
                      <a:srgbClr val="CBCDD2"/>
                    </a:solidFill>
                  </a:tcPr>
                </a:tc>
                <a:extLst>
                  <a:ext uri="{0D108BD9-81ED-4DB2-BD59-A6C34878D82A}">
                    <a16:rowId xmlns:a16="http://schemas.microsoft.com/office/drawing/2014/main" val="2357600023"/>
                  </a:ext>
                </a:extLst>
              </a:tr>
              <a:tr h="139012">
                <a:tc>
                  <a:txBody>
                    <a:bodyPr/>
                    <a:lstStyle/>
                    <a:p>
                      <a:pPr lvl="1"/>
                      <a:r>
                        <a:rPr lang="de-DE" sz="900" b="0">
                          <a:solidFill>
                            <a:schemeClr val="tx1"/>
                          </a:solidFill>
                        </a:rPr>
                        <a:t>Disease progression</a:t>
                      </a:r>
                    </a:p>
                  </a:txBody>
                  <a:tcPr marT="0" marB="0" anchor="ctr">
                    <a:solidFill>
                      <a:srgbClr val="CBCDD2"/>
                    </a:solidFill>
                  </a:tcPr>
                </a:tc>
                <a:tc>
                  <a:txBody>
                    <a:bodyPr/>
                    <a:lstStyle/>
                    <a:p>
                      <a:pPr algn="ctr"/>
                      <a:r>
                        <a:rPr lang="de-DE" sz="900">
                          <a:solidFill>
                            <a:schemeClr val="tx1"/>
                          </a:solidFill>
                        </a:rPr>
                        <a:t>153/190</a:t>
                      </a:r>
                    </a:p>
                  </a:txBody>
                  <a:tcPr marT="0" marB="0" anchor="ctr">
                    <a:solidFill>
                      <a:srgbClr val="CBCDD2"/>
                    </a:solidFill>
                  </a:tcPr>
                </a:tc>
                <a:tc>
                  <a:txBody>
                    <a:bodyPr/>
                    <a:lstStyle/>
                    <a:p>
                      <a:pPr algn="ctr"/>
                      <a:endParaRPr lang="de-DE" sz="900">
                        <a:solidFill>
                          <a:schemeClr val="tx1"/>
                        </a:solidFill>
                      </a:endParaRPr>
                    </a:p>
                  </a:txBody>
                  <a:tcPr marT="0" marB="0" anchor="ctr">
                    <a:solidFill>
                      <a:srgbClr val="CBCDD2"/>
                    </a:solidFill>
                  </a:tcPr>
                </a:tc>
                <a:tc>
                  <a:txBody>
                    <a:bodyPr/>
                    <a:lstStyle/>
                    <a:p>
                      <a:pPr algn="ctr"/>
                      <a:r>
                        <a:rPr lang="de-DE" sz="900">
                          <a:solidFill>
                            <a:schemeClr val="tx1"/>
                          </a:solidFill>
                        </a:rPr>
                        <a:t>80.5 (74.2-85.9)</a:t>
                      </a:r>
                    </a:p>
                  </a:txBody>
                  <a:tcPr marT="0" marB="0" anchor="ctr">
                    <a:solidFill>
                      <a:srgbClr val="CBCDD2"/>
                    </a:solidFill>
                  </a:tcPr>
                </a:tc>
                <a:extLst>
                  <a:ext uri="{0D108BD9-81ED-4DB2-BD59-A6C34878D82A}">
                    <a16:rowId xmlns:a16="http://schemas.microsoft.com/office/drawing/2014/main" val="1885871657"/>
                  </a:ext>
                </a:extLst>
              </a:tr>
              <a:tr h="139012">
                <a:tc>
                  <a:txBody>
                    <a:bodyPr/>
                    <a:lstStyle/>
                    <a:p>
                      <a:pPr lvl="1"/>
                      <a:r>
                        <a:rPr lang="de-DE" sz="900" b="0">
                          <a:solidFill>
                            <a:schemeClr val="tx1"/>
                          </a:solidFill>
                        </a:rPr>
                        <a:t>Toxicity/other</a:t>
                      </a:r>
                    </a:p>
                  </a:txBody>
                  <a:tcPr marT="0" marB="0" anchor="ctr">
                    <a:solidFill>
                      <a:srgbClr val="CBCDD2"/>
                    </a:solidFill>
                  </a:tcPr>
                </a:tc>
                <a:tc>
                  <a:txBody>
                    <a:bodyPr/>
                    <a:lstStyle/>
                    <a:p>
                      <a:pPr algn="ctr"/>
                      <a:r>
                        <a:rPr lang="de-DE" sz="900">
                          <a:solidFill>
                            <a:schemeClr val="tx1"/>
                          </a:solidFill>
                        </a:rPr>
                        <a:t>50/57</a:t>
                      </a:r>
                    </a:p>
                  </a:txBody>
                  <a:tcPr marT="0" marB="0" anchor="ctr">
                    <a:solidFill>
                      <a:srgbClr val="CBCDD2"/>
                    </a:solidFill>
                  </a:tcPr>
                </a:tc>
                <a:tc>
                  <a:txBody>
                    <a:bodyPr/>
                    <a:lstStyle/>
                    <a:p>
                      <a:pPr algn="ctr"/>
                      <a:endParaRPr lang="de-DE" sz="900">
                        <a:solidFill>
                          <a:schemeClr val="tx1"/>
                        </a:solidFill>
                      </a:endParaRPr>
                    </a:p>
                  </a:txBody>
                  <a:tcPr marT="0" marB="0" anchor="ctr">
                    <a:solidFill>
                      <a:srgbClr val="CBCDD2"/>
                    </a:solidFill>
                  </a:tcPr>
                </a:tc>
                <a:tc>
                  <a:txBody>
                    <a:bodyPr/>
                    <a:lstStyle/>
                    <a:p>
                      <a:pPr algn="ctr"/>
                      <a:r>
                        <a:rPr lang="de-DE" sz="900">
                          <a:solidFill>
                            <a:schemeClr val="tx1"/>
                          </a:solidFill>
                        </a:rPr>
                        <a:t>87.7 (76.3-94.9)</a:t>
                      </a:r>
                    </a:p>
                  </a:txBody>
                  <a:tcPr marT="0" marB="0" anchor="ctr">
                    <a:solidFill>
                      <a:srgbClr val="CBCDD2"/>
                    </a:solidFill>
                  </a:tcPr>
                </a:tc>
                <a:extLst>
                  <a:ext uri="{0D108BD9-81ED-4DB2-BD59-A6C34878D82A}">
                    <a16:rowId xmlns:a16="http://schemas.microsoft.com/office/drawing/2014/main" val="3953509862"/>
                  </a:ext>
                </a:extLst>
              </a:tr>
            </a:tbl>
          </a:graphicData>
        </a:graphic>
      </p:graphicFrame>
      <p:grpSp>
        <p:nvGrpSpPr>
          <p:cNvPr id="277" name="Gruppieren 276">
            <a:extLst>
              <a:ext uri="{FF2B5EF4-FFF2-40B4-BE49-F238E27FC236}">
                <a16:creationId xmlns:a16="http://schemas.microsoft.com/office/drawing/2014/main" id="{C315F8EA-8456-39C9-5EDD-5CB466B9BDB0}"/>
              </a:ext>
            </a:extLst>
          </p:cNvPr>
          <p:cNvGrpSpPr/>
          <p:nvPr/>
        </p:nvGrpSpPr>
        <p:grpSpPr>
          <a:xfrm>
            <a:off x="9253377" y="1800225"/>
            <a:ext cx="1399334" cy="3169963"/>
            <a:chOff x="9062877" y="1800225"/>
            <a:chExt cx="1399334" cy="3169963"/>
          </a:xfrm>
        </p:grpSpPr>
        <p:grpSp>
          <p:nvGrpSpPr>
            <p:cNvPr id="276" name="Gruppieren 275">
              <a:extLst>
                <a:ext uri="{FF2B5EF4-FFF2-40B4-BE49-F238E27FC236}">
                  <a16:creationId xmlns:a16="http://schemas.microsoft.com/office/drawing/2014/main" id="{3B6A7375-C7D9-6DFD-DA48-E79428C2B91A}"/>
                </a:ext>
              </a:extLst>
            </p:cNvPr>
            <p:cNvGrpSpPr/>
            <p:nvPr/>
          </p:nvGrpSpPr>
          <p:grpSpPr>
            <a:xfrm>
              <a:off x="10065545" y="4619108"/>
              <a:ext cx="214312" cy="73025"/>
              <a:chOff x="10065545" y="4619108"/>
              <a:chExt cx="214312" cy="73025"/>
            </a:xfrm>
          </p:grpSpPr>
          <p:grpSp>
            <p:nvGrpSpPr>
              <p:cNvPr id="183" name="Gruppieren 182">
                <a:extLst>
                  <a:ext uri="{FF2B5EF4-FFF2-40B4-BE49-F238E27FC236}">
                    <a16:creationId xmlns:a16="http://schemas.microsoft.com/office/drawing/2014/main" id="{E4567962-FED6-1FCC-F1B1-9657234AD2B1}"/>
                  </a:ext>
                </a:extLst>
              </p:cNvPr>
              <p:cNvGrpSpPr/>
              <p:nvPr/>
            </p:nvGrpSpPr>
            <p:grpSpPr>
              <a:xfrm>
                <a:off x="10065545" y="4619108"/>
                <a:ext cx="214312" cy="73025"/>
                <a:chOff x="10351453" y="2131614"/>
                <a:chExt cx="120967" cy="73025"/>
              </a:xfrm>
            </p:grpSpPr>
            <p:cxnSp>
              <p:nvCxnSpPr>
                <p:cNvPr id="180" name="Gerader Verbinder 179">
                  <a:extLst>
                    <a:ext uri="{FF2B5EF4-FFF2-40B4-BE49-F238E27FC236}">
                      <a16:creationId xmlns:a16="http://schemas.microsoft.com/office/drawing/2014/main" id="{4CAFDB8A-8A04-7261-AB6C-41EF39DD5B41}"/>
                    </a:ext>
                  </a:extLst>
                </p:cNvPr>
                <p:cNvCxnSpPr>
                  <a:cxnSpLocks/>
                </p:cNvCxnSpPr>
                <p:nvPr/>
              </p:nvCxnSpPr>
              <p:spPr>
                <a:xfrm>
                  <a:off x="10351453" y="2168126"/>
                  <a:ext cx="120967" cy="0"/>
                </a:xfrm>
                <a:prstGeom prst="line">
                  <a:avLst/>
                </a:prstGeom>
              </p:spPr>
              <p:style>
                <a:lnRef idx="1">
                  <a:schemeClr val="dk1"/>
                </a:lnRef>
                <a:fillRef idx="0">
                  <a:schemeClr val="dk1"/>
                </a:fillRef>
                <a:effectRef idx="0">
                  <a:schemeClr val="dk1"/>
                </a:effectRef>
                <a:fontRef idx="minor">
                  <a:schemeClr val="tx1"/>
                </a:fontRef>
              </p:style>
            </p:cxnSp>
            <p:cxnSp>
              <p:nvCxnSpPr>
                <p:cNvPr id="181" name="Gerader Verbinder 180">
                  <a:extLst>
                    <a:ext uri="{FF2B5EF4-FFF2-40B4-BE49-F238E27FC236}">
                      <a16:creationId xmlns:a16="http://schemas.microsoft.com/office/drawing/2014/main" id="{CC9B8339-1AFC-0F1F-BFCC-29F744F8A81A}"/>
                    </a:ext>
                  </a:extLst>
                </p:cNvPr>
                <p:cNvCxnSpPr>
                  <a:cxnSpLocks/>
                </p:cNvCxnSpPr>
                <p:nvPr/>
              </p:nvCxnSpPr>
              <p:spPr>
                <a:xfrm>
                  <a:off x="10351453" y="2131614"/>
                  <a:ext cx="0" cy="73025"/>
                </a:xfrm>
                <a:prstGeom prst="line">
                  <a:avLst/>
                </a:prstGeom>
              </p:spPr>
              <p:style>
                <a:lnRef idx="1">
                  <a:schemeClr val="dk1"/>
                </a:lnRef>
                <a:fillRef idx="0">
                  <a:schemeClr val="dk1"/>
                </a:fillRef>
                <a:effectRef idx="0">
                  <a:schemeClr val="dk1"/>
                </a:effectRef>
                <a:fontRef idx="minor">
                  <a:schemeClr val="tx1"/>
                </a:fontRef>
              </p:style>
            </p:cxnSp>
            <p:cxnSp>
              <p:nvCxnSpPr>
                <p:cNvPr id="182" name="Gerader Verbinder 181">
                  <a:extLst>
                    <a:ext uri="{FF2B5EF4-FFF2-40B4-BE49-F238E27FC236}">
                      <a16:creationId xmlns:a16="http://schemas.microsoft.com/office/drawing/2014/main" id="{A61AA20D-5862-66F1-BE54-EEEAC81BFA94}"/>
                    </a:ext>
                  </a:extLst>
                </p:cNvPr>
                <p:cNvCxnSpPr>
                  <a:cxnSpLocks/>
                </p:cNvCxnSpPr>
                <p:nvPr/>
              </p:nvCxnSpPr>
              <p:spPr>
                <a:xfrm>
                  <a:off x="10472420" y="2131614"/>
                  <a:ext cx="0" cy="73025"/>
                </a:xfrm>
                <a:prstGeom prst="line">
                  <a:avLst/>
                </a:prstGeom>
              </p:spPr>
              <p:style>
                <a:lnRef idx="1">
                  <a:schemeClr val="dk1"/>
                </a:lnRef>
                <a:fillRef idx="0">
                  <a:schemeClr val="dk1"/>
                </a:fillRef>
                <a:effectRef idx="0">
                  <a:schemeClr val="dk1"/>
                </a:effectRef>
                <a:fontRef idx="minor">
                  <a:schemeClr val="tx1"/>
                </a:fontRef>
              </p:style>
            </p:cxnSp>
          </p:grpSp>
          <p:sp>
            <p:nvSpPr>
              <p:cNvPr id="196" name="Ellipse 195">
                <a:extLst>
                  <a:ext uri="{FF2B5EF4-FFF2-40B4-BE49-F238E27FC236}">
                    <a16:creationId xmlns:a16="http://schemas.microsoft.com/office/drawing/2014/main" id="{331D1447-3BF1-6EB8-1148-ABFC5F74B567}"/>
                  </a:ext>
                </a:extLst>
              </p:cNvPr>
              <p:cNvSpPr/>
              <p:nvPr/>
            </p:nvSpPr>
            <p:spPr>
              <a:xfrm>
                <a:off x="10177462" y="463276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75" name="Gruppieren 274">
              <a:extLst>
                <a:ext uri="{FF2B5EF4-FFF2-40B4-BE49-F238E27FC236}">
                  <a16:creationId xmlns:a16="http://schemas.microsoft.com/office/drawing/2014/main" id="{E98269B9-D74D-B87A-3700-F9C000F8640A}"/>
                </a:ext>
              </a:extLst>
            </p:cNvPr>
            <p:cNvGrpSpPr/>
            <p:nvPr/>
          </p:nvGrpSpPr>
          <p:grpSpPr>
            <a:xfrm>
              <a:off x="10042368" y="4475509"/>
              <a:ext cx="135095" cy="73025"/>
              <a:chOff x="10042368" y="4475509"/>
              <a:chExt cx="135095" cy="73025"/>
            </a:xfrm>
          </p:grpSpPr>
          <p:sp>
            <p:nvSpPr>
              <p:cNvPr id="195" name="Ellipse 194">
                <a:extLst>
                  <a:ext uri="{FF2B5EF4-FFF2-40B4-BE49-F238E27FC236}">
                    <a16:creationId xmlns:a16="http://schemas.microsoft.com/office/drawing/2014/main" id="{33F0B788-2872-2E05-AAF6-464A832E9720}"/>
                  </a:ext>
                </a:extLst>
              </p:cNvPr>
              <p:cNvSpPr/>
              <p:nvPr/>
            </p:nvSpPr>
            <p:spPr>
              <a:xfrm>
                <a:off x="10095546" y="4489162"/>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97" name="Gruppieren 196">
                <a:extLst>
                  <a:ext uri="{FF2B5EF4-FFF2-40B4-BE49-F238E27FC236}">
                    <a16:creationId xmlns:a16="http://schemas.microsoft.com/office/drawing/2014/main" id="{29463913-A71A-3E6C-0FC5-55434A924FDA}"/>
                  </a:ext>
                </a:extLst>
              </p:cNvPr>
              <p:cNvGrpSpPr/>
              <p:nvPr/>
            </p:nvGrpSpPr>
            <p:grpSpPr>
              <a:xfrm>
                <a:off x="10042368" y="4475509"/>
                <a:ext cx="135095" cy="73025"/>
                <a:chOff x="10351453" y="2131614"/>
                <a:chExt cx="120967" cy="73025"/>
              </a:xfrm>
            </p:grpSpPr>
            <p:cxnSp>
              <p:nvCxnSpPr>
                <p:cNvPr id="198" name="Gerader Verbinder 197">
                  <a:extLst>
                    <a:ext uri="{FF2B5EF4-FFF2-40B4-BE49-F238E27FC236}">
                      <a16:creationId xmlns:a16="http://schemas.microsoft.com/office/drawing/2014/main" id="{6F8DFE0F-C420-9628-9875-3DEA1F3BF3A9}"/>
                    </a:ext>
                  </a:extLst>
                </p:cNvPr>
                <p:cNvCxnSpPr>
                  <a:cxnSpLocks/>
                </p:cNvCxnSpPr>
                <p:nvPr/>
              </p:nvCxnSpPr>
              <p:spPr>
                <a:xfrm>
                  <a:off x="10351453" y="2168126"/>
                  <a:ext cx="120967" cy="0"/>
                </a:xfrm>
                <a:prstGeom prst="line">
                  <a:avLst/>
                </a:prstGeom>
              </p:spPr>
              <p:style>
                <a:lnRef idx="1">
                  <a:schemeClr val="dk1"/>
                </a:lnRef>
                <a:fillRef idx="0">
                  <a:schemeClr val="dk1"/>
                </a:fillRef>
                <a:effectRef idx="0">
                  <a:schemeClr val="dk1"/>
                </a:effectRef>
                <a:fontRef idx="minor">
                  <a:schemeClr val="tx1"/>
                </a:fontRef>
              </p:style>
            </p:cxnSp>
            <p:cxnSp>
              <p:nvCxnSpPr>
                <p:cNvPr id="199" name="Gerader Verbinder 198">
                  <a:extLst>
                    <a:ext uri="{FF2B5EF4-FFF2-40B4-BE49-F238E27FC236}">
                      <a16:creationId xmlns:a16="http://schemas.microsoft.com/office/drawing/2014/main" id="{11326EFE-4302-169D-6B1B-BBE703E5AFD3}"/>
                    </a:ext>
                  </a:extLst>
                </p:cNvPr>
                <p:cNvCxnSpPr>
                  <a:cxnSpLocks/>
                </p:cNvCxnSpPr>
                <p:nvPr/>
              </p:nvCxnSpPr>
              <p:spPr>
                <a:xfrm>
                  <a:off x="10351453" y="2131614"/>
                  <a:ext cx="0" cy="73025"/>
                </a:xfrm>
                <a:prstGeom prst="line">
                  <a:avLst/>
                </a:prstGeom>
              </p:spPr>
              <p:style>
                <a:lnRef idx="1">
                  <a:schemeClr val="dk1"/>
                </a:lnRef>
                <a:fillRef idx="0">
                  <a:schemeClr val="dk1"/>
                </a:fillRef>
                <a:effectRef idx="0">
                  <a:schemeClr val="dk1"/>
                </a:effectRef>
                <a:fontRef idx="minor">
                  <a:schemeClr val="tx1"/>
                </a:fontRef>
              </p:style>
            </p:cxnSp>
            <p:cxnSp>
              <p:nvCxnSpPr>
                <p:cNvPr id="200" name="Gerader Verbinder 199">
                  <a:extLst>
                    <a:ext uri="{FF2B5EF4-FFF2-40B4-BE49-F238E27FC236}">
                      <a16:creationId xmlns:a16="http://schemas.microsoft.com/office/drawing/2014/main" id="{7F249522-EEBD-54E0-8F66-3A060995C425}"/>
                    </a:ext>
                  </a:extLst>
                </p:cNvPr>
                <p:cNvCxnSpPr>
                  <a:cxnSpLocks/>
                </p:cNvCxnSpPr>
                <p:nvPr/>
              </p:nvCxnSpPr>
              <p:spPr>
                <a:xfrm>
                  <a:off x="10472420" y="2131614"/>
                  <a:ext cx="0" cy="73025"/>
                </a:xfrm>
                <a:prstGeom prst="line">
                  <a:avLst/>
                </a:prstGeom>
              </p:spPr>
              <p:style>
                <a:lnRef idx="1">
                  <a:schemeClr val="dk1"/>
                </a:lnRef>
                <a:fillRef idx="0">
                  <a:schemeClr val="dk1"/>
                </a:fillRef>
                <a:effectRef idx="0">
                  <a:schemeClr val="dk1"/>
                </a:effectRef>
                <a:fontRef idx="minor">
                  <a:schemeClr val="tx1"/>
                </a:fontRef>
              </p:style>
            </p:cxnSp>
          </p:grpSp>
        </p:grpSp>
        <p:grpSp>
          <p:nvGrpSpPr>
            <p:cNvPr id="274" name="Gruppieren 273">
              <a:extLst>
                <a:ext uri="{FF2B5EF4-FFF2-40B4-BE49-F238E27FC236}">
                  <a16:creationId xmlns:a16="http://schemas.microsoft.com/office/drawing/2014/main" id="{D2CC66C0-A5DA-3F97-A548-23CAAFDA522D}"/>
                </a:ext>
              </a:extLst>
            </p:cNvPr>
            <p:cNvGrpSpPr/>
            <p:nvPr/>
          </p:nvGrpSpPr>
          <p:grpSpPr>
            <a:xfrm>
              <a:off x="9982200" y="4199546"/>
              <a:ext cx="192881" cy="73025"/>
              <a:chOff x="9982200" y="4205896"/>
              <a:chExt cx="192881" cy="73025"/>
            </a:xfrm>
          </p:grpSpPr>
          <p:sp>
            <p:nvSpPr>
              <p:cNvPr id="194" name="Ellipse 193">
                <a:extLst>
                  <a:ext uri="{FF2B5EF4-FFF2-40B4-BE49-F238E27FC236}">
                    <a16:creationId xmlns:a16="http://schemas.microsoft.com/office/drawing/2014/main" id="{F3146851-0812-862F-BE2C-1CFDE65B5D4D}"/>
                  </a:ext>
                </a:extLst>
              </p:cNvPr>
              <p:cNvSpPr/>
              <p:nvPr/>
            </p:nvSpPr>
            <p:spPr>
              <a:xfrm>
                <a:off x="10069512" y="4219549"/>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01" name="Gruppieren 200">
                <a:extLst>
                  <a:ext uri="{FF2B5EF4-FFF2-40B4-BE49-F238E27FC236}">
                    <a16:creationId xmlns:a16="http://schemas.microsoft.com/office/drawing/2014/main" id="{4D0EE618-69D8-17E9-29E6-913EC31FA2EF}"/>
                  </a:ext>
                </a:extLst>
              </p:cNvPr>
              <p:cNvGrpSpPr/>
              <p:nvPr/>
            </p:nvGrpSpPr>
            <p:grpSpPr>
              <a:xfrm>
                <a:off x="9982200" y="4205896"/>
                <a:ext cx="192881" cy="73025"/>
                <a:chOff x="10351453" y="2131614"/>
                <a:chExt cx="120967" cy="73025"/>
              </a:xfrm>
            </p:grpSpPr>
            <p:cxnSp>
              <p:nvCxnSpPr>
                <p:cNvPr id="202" name="Gerader Verbinder 201">
                  <a:extLst>
                    <a:ext uri="{FF2B5EF4-FFF2-40B4-BE49-F238E27FC236}">
                      <a16:creationId xmlns:a16="http://schemas.microsoft.com/office/drawing/2014/main" id="{A8351D00-B6A1-1DDF-E1C9-271C38819E2F}"/>
                    </a:ext>
                  </a:extLst>
                </p:cNvPr>
                <p:cNvCxnSpPr>
                  <a:cxnSpLocks/>
                </p:cNvCxnSpPr>
                <p:nvPr/>
              </p:nvCxnSpPr>
              <p:spPr>
                <a:xfrm>
                  <a:off x="10351453" y="2168126"/>
                  <a:ext cx="120967" cy="0"/>
                </a:xfrm>
                <a:prstGeom prst="line">
                  <a:avLst/>
                </a:prstGeom>
              </p:spPr>
              <p:style>
                <a:lnRef idx="1">
                  <a:schemeClr val="dk1"/>
                </a:lnRef>
                <a:fillRef idx="0">
                  <a:schemeClr val="dk1"/>
                </a:fillRef>
                <a:effectRef idx="0">
                  <a:schemeClr val="dk1"/>
                </a:effectRef>
                <a:fontRef idx="minor">
                  <a:schemeClr val="tx1"/>
                </a:fontRef>
              </p:style>
            </p:cxnSp>
            <p:cxnSp>
              <p:nvCxnSpPr>
                <p:cNvPr id="203" name="Gerader Verbinder 202">
                  <a:extLst>
                    <a:ext uri="{FF2B5EF4-FFF2-40B4-BE49-F238E27FC236}">
                      <a16:creationId xmlns:a16="http://schemas.microsoft.com/office/drawing/2014/main" id="{764E96CE-874B-CB4C-5587-AA8248C36C98}"/>
                    </a:ext>
                  </a:extLst>
                </p:cNvPr>
                <p:cNvCxnSpPr>
                  <a:cxnSpLocks/>
                </p:cNvCxnSpPr>
                <p:nvPr/>
              </p:nvCxnSpPr>
              <p:spPr>
                <a:xfrm>
                  <a:off x="10351453" y="2131614"/>
                  <a:ext cx="0" cy="73025"/>
                </a:xfrm>
                <a:prstGeom prst="line">
                  <a:avLst/>
                </a:prstGeom>
              </p:spPr>
              <p:style>
                <a:lnRef idx="1">
                  <a:schemeClr val="dk1"/>
                </a:lnRef>
                <a:fillRef idx="0">
                  <a:schemeClr val="dk1"/>
                </a:fillRef>
                <a:effectRef idx="0">
                  <a:schemeClr val="dk1"/>
                </a:effectRef>
                <a:fontRef idx="minor">
                  <a:schemeClr val="tx1"/>
                </a:fontRef>
              </p:style>
            </p:cxnSp>
            <p:cxnSp>
              <p:nvCxnSpPr>
                <p:cNvPr id="204" name="Gerader Verbinder 203">
                  <a:extLst>
                    <a:ext uri="{FF2B5EF4-FFF2-40B4-BE49-F238E27FC236}">
                      <a16:creationId xmlns:a16="http://schemas.microsoft.com/office/drawing/2014/main" id="{C9441A70-702E-E077-097D-9313BB533196}"/>
                    </a:ext>
                  </a:extLst>
                </p:cNvPr>
                <p:cNvCxnSpPr>
                  <a:cxnSpLocks/>
                </p:cNvCxnSpPr>
                <p:nvPr/>
              </p:nvCxnSpPr>
              <p:spPr>
                <a:xfrm>
                  <a:off x="10472420" y="2131614"/>
                  <a:ext cx="0" cy="73025"/>
                </a:xfrm>
                <a:prstGeom prst="line">
                  <a:avLst/>
                </a:prstGeom>
              </p:spPr>
              <p:style>
                <a:lnRef idx="1">
                  <a:schemeClr val="dk1"/>
                </a:lnRef>
                <a:fillRef idx="0">
                  <a:schemeClr val="dk1"/>
                </a:fillRef>
                <a:effectRef idx="0">
                  <a:schemeClr val="dk1"/>
                </a:effectRef>
                <a:fontRef idx="minor">
                  <a:schemeClr val="tx1"/>
                </a:fontRef>
              </p:style>
            </p:cxnSp>
          </p:grpSp>
        </p:grpSp>
        <p:grpSp>
          <p:nvGrpSpPr>
            <p:cNvPr id="273" name="Gruppieren 272">
              <a:extLst>
                <a:ext uri="{FF2B5EF4-FFF2-40B4-BE49-F238E27FC236}">
                  <a16:creationId xmlns:a16="http://schemas.microsoft.com/office/drawing/2014/main" id="{CFAE5375-088F-3E3D-8FCF-FD1F4125F170}"/>
                </a:ext>
              </a:extLst>
            </p:cNvPr>
            <p:cNvGrpSpPr/>
            <p:nvPr/>
          </p:nvGrpSpPr>
          <p:grpSpPr>
            <a:xfrm>
              <a:off x="10082213" y="4063434"/>
              <a:ext cx="173832" cy="73025"/>
              <a:chOff x="10082213" y="4066609"/>
              <a:chExt cx="173832" cy="73025"/>
            </a:xfrm>
          </p:grpSpPr>
          <p:sp>
            <p:nvSpPr>
              <p:cNvPr id="193" name="Ellipse 192">
                <a:extLst>
                  <a:ext uri="{FF2B5EF4-FFF2-40B4-BE49-F238E27FC236}">
                    <a16:creationId xmlns:a16="http://schemas.microsoft.com/office/drawing/2014/main" id="{51F49B5A-0139-302D-A500-089F8682DB2E}"/>
                  </a:ext>
                </a:extLst>
              </p:cNvPr>
              <p:cNvSpPr/>
              <p:nvPr/>
            </p:nvSpPr>
            <p:spPr>
              <a:xfrm>
                <a:off x="10164762" y="4080262"/>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05" name="Gruppieren 204">
                <a:extLst>
                  <a:ext uri="{FF2B5EF4-FFF2-40B4-BE49-F238E27FC236}">
                    <a16:creationId xmlns:a16="http://schemas.microsoft.com/office/drawing/2014/main" id="{BF30ACBB-ED07-F944-45BB-C6DEEEF15880}"/>
                  </a:ext>
                </a:extLst>
              </p:cNvPr>
              <p:cNvGrpSpPr/>
              <p:nvPr/>
            </p:nvGrpSpPr>
            <p:grpSpPr>
              <a:xfrm>
                <a:off x="10082213" y="4066609"/>
                <a:ext cx="173832" cy="73025"/>
                <a:chOff x="10351453" y="2131614"/>
                <a:chExt cx="120967" cy="73025"/>
              </a:xfrm>
            </p:grpSpPr>
            <p:cxnSp>
              <p:nvCxnSpPr>
                <p:cNvPr id="206" name="Gerader Verbinder 205">
                  <a:extLst>
                    <a:ext uri="{FF2B5EF4-FFF2-40B4-BE49-F238E27FC236}">
                      <a16:creationId xmlns:a16="http://schemas.microsoft.com/office/drawing/2014/main" id="{1BAD2B23-118E-6153-836D-05AB4B7109B5}"/>
                    </a:ext>
                  </a:extLst>
                </p:cNvPr>
                <p:cNvCxnSpPr>
                  <a:cxnSpLocks/>
                </p:cNvCxnSpPr>
                <p:nvPr/>
              </p:nvCxnSpPr>
              <p:spPr>
                <a:xfrm>
                  <a:off x="10351453" y="2168126"/>
                  <a:ext cx="120967" cy="0"/>
                </a:xfrm>
                <a:prstGeom prst="line">
                  <a:avLst/>
                </a:prstGeom>
              </p:spPr>
              <p:style>
                <a:lnRef idx="1">
                  <a:schemeClr val="dk1"/>
                </a:lnRef>
                <a:fillRef idx="0">
                  <a:schemeClr val="dk1"/>
                </a:fillRef>
                <a:effectRef idx="0">
                  <a:schemeClr val="dk1"/>
                </a:effectRef>
                <a:fontRef idx="minor">
                  <a:schemeClr val="tx1"/>
                </a:fontRef>
              </p:style>
            </p:cxnSp>
            <p:cxnSp>
              <p:nvCxnSpPr>
                <p:cNvPr id="207" name="Gerader Verbinder 206">
                  <a:extLst>
                    <a:ext uri="{FF2B5EF4-FFF2-40B4-BE49-F238E27FC236}">
                      <a16:creationId xmlns:a16="http://schemas.microsoft.com/office/drawing/2014/main" id="{AD2B1279-5DC0-8B71-B8C4-A7BF5957E755}"/>
                    </a:ext>
                  </a:extLst>
                </p:cNvPr>
                <p:cNvCxnSpPr>
                  <a:cxnSpLocks/>
                </p:cNvCxnSpPr>
                <p:nvPr/>
              </p:nvCxnSpPr>
              <p:spPr>
                <a:xfrm>
                  <a:off x="10351453" y="2131614"/>
                  <a:ext cx="0" cy="73025"/>
                </a:xfrm>
                <a:prstGeom prst="line">
                  <a:avLst/>
                </a:prstGeom>
              </p:spPr>
              <p:style>
                <a:lnRef idx="1">
                  <a:schemeClr val="dk1"/>
                </a:lnRef>
                <a:fillRef idx="0">
                  <a:schemeClr val="dk1"/>
                </a:fillRef>
                <a:effectRef idx="0">
                  <a:schemeClr val="dk1"/>
                </a:effectRef>
                <a:fontRef idx="minor">
                  <a:schemeClr val="tx1"/>
                </a:fontRef>
              </p:style>
            </p:cxnSp>
            <p:cxnSp>
              <p:nvCxnSpPr>
                <p:cNvPr id="208" name="Gerader Verbinder 207">
                  <a:extLst>
                    <a:ext uri="{FF2B5EF4-FFF2-40B4-BE49-F238E27FC236}">
                      <a16:creationId xmlns:a16="http://schemas.microsoft.com/office/drawing/2014/main" id="{268EA080-F2B6-8C0A-DF45-50CA41CCBB8C}"/>
                    </a:ext>
                  </a:extLst>
                </p:cNvPr>
                <p:cNvCxnSpPr>
                  <a:cxnSpLocks/>
                </p:cNvCxnSpPr>
                <p:nvPr/>
              </p:nvCxnSpPr>
              <p:spPr>
                <a:xfrm>
                  <a:off x="10472420" y="2131614"/>
                  <a:ext cx="0" cy="73025"/>
                </a:xfrm>
                <a:prstGeom prst="line">
                  <a:avLst/>
                </a:prstGeom>
              </p:spPr>
              <p:style>
                <a:lnRef idx="1">
                  <a:schemeClr val="dk1"/>
                </a:lnRef>
                <a:fillRef idx="0">
                  <a:schemeClr val="dk1"/>
                </a:fillRef>
                <a:effectRef idx="0">
                  <a:schemeClr val="dk1"/>
                </a:effectRef>
                <a:fontRef idx="minor">
                  <a:schemeClr val="tx1"/>
                </a:fontRef>
              </p:style>
            </p:cxnSp>
          </p:grpSp>
        </p:grpSp>
        <p:grpSp>
          <p:nvGrpSpPr>
            <p:cNvPr id="272" name="Gruppieren 271">
              <a:extLst>
                <a:ext uri="{FF2B5EF4-FFF2-40B4-BE49-F238E27FC236}">
                  <a16:creationId xmlns:a16="http://schemas.microsoft.com/office/drawing/2014/main" id="{1050B349-49DA-7504-845B-E0D9D29E6BF1}"/>
                </a:ext>
              </a:extLst>
            </p:cNvPr>
            <p:cNvGrpSpPr/>
            <p:nvPr/>
          </p:nvGrpSpPr>
          <p:grpSpPr>
            <a:xfrm>
              <a:off x="9979819" y="3785567"/>
              <a:ext cx="173831" cy="73025"/>
              <a:chOff x="9979819" y="3785567"/>
              <a:chExt cx="173831" cy="73025"/>
            </a:xfrm>
          </p:grpSpPr>
          <p:sp>
            <p:nvSpPr>
              <p:cNvPr id="192" name="Ellipse 191">
                <a:extLst>
                  <a:ext uri="{FF2B5EF4-FFF2-40B4-BE49-F238E27FC236}">
                    <a16:creationId xmlns:a16="http://schemas.microsoft.com/office/drawing/2014/main" id="{B0357CE9-2239-B773-B24E-A639D25A21DE}"/>
                  </a:ext>
                </a:extLst>
              </p:cNvPr>
              <p:cNvSpPr/>
              <p:nvPr/>
            </p:nvSpPr>
            <p:spPr>
              <a:xfrm>
                <a:off x="10053249" y="379922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09" name="Gruppieren 208">
                <a:extLst>
                  <a:ext uri="{FF2B5EF4-FFF2-40B4-BE49-F238E27FC236}">
                    <a16:creationId xmlns:a16="http://schemas.microsoft.com/office/drawing/2014/main" id="{D24C009E-A338-8A3A-F78A-161F325A19D1}"/>
                  </a:ext>
                </a:extLst>
              </p:cNvPr>
              <p:cNvGrpSpPr/>
              <p:nvPr/>
            </p:nvGrpSpPr>
            <p:grpSpPr>
              <a:xfrm>
                <a:off x="9979819" y="3785567"/>
                <a:ext cx="173831" cy="73025"/>
                <a:chOff x="10351453" y="2131614"/>
                <a:chExt cx="120967" cy="73025"/>
              </a:xfrm>
            </p:grpSpPr>
            <p:cxnSp>
              <p:nvCxnSpPr>
                <p:cNvPr id="210" name="Gerader Verbinder 209">
                  <a:extLst>
                    <a:ext uri="{FF2B5EF4-FFF2-40B4-BE49-F238E27FC236}">
                      <a16:creationId xmlns:a16="http://schemas.microsoft.com/office/drawing/2014/main" id="{03AE4A5D-CC93-11A0-EA49-049ABE07C680}"/>
                    </a:ext>
                  </a:extLst>
                </p:cNvPr>
                <p:cNvCxnSpPr>
                  <a:cxnSpLocks/>
                </p:cNvCxnSpPr>
                <p:nvPr/>
              </p:nvCxnSpPr>
              <p:spPr>
                <a:xfrm>
                  <a:off x="10351453" y="2168126"/>
                  <a:ext cx="120967" cy="0"/>
                </a:xfrm>
                <a:prstGeom prst="line">
                  <a:avLst/>
                </a:prstGeom>
              </p:spPr>
              <p:style>
                <a:lnRef idx="1">
                  <a:schemeClr val="dk1"/>
                </a:lnRef>
                <a:fillRef idx="0">
                  <a:schemeClr val="dk1"/>
                </a:fillRef>
                <a:effectRef idx="0">
                  <a:schemeClr val="dk1"/>
                </a:effectRef>
                <a:fontRef idx="minor">
                  <a:schemeClr val="tx1"/>
                </a:fontRef>
              </p:style>
            </p:cxnSp>
            <p:cxnSp>
              <p:nvCxnSpPr>
                <p:cNvPr id="211" name="Gerader Verbinder 210">
                  <a:extLst>
                    <a:ext uri="{FF2B5EF4-FFF2-40B4-BE49-F238E27FC236}">
                      <a16:creationId xmlns:a16="http://schemas.microsoft.com/office/drawing/2014/main" id="{B57973AD-92BA-CF53-F2A0-B2D277552CEB}"/>
                    </a:ext>
                  </a:extLst>
                </p:cNvPr>
                <p:cNvCxnSpPr>
                  <a:cxnSpLocks/>
                </p:cNvCxnSpPr>
                <p:nvPr/>
              </p:nvCxnSpPr>
              <p:spPr>
                <a:xfrm>
                  <a:off x="10351453" y="2131614"/>
                  <a:ext cx="0" cy="73025"/>
                </a:xfrm>
                <a:prstGeom prst="line">
                  <a:avLst/>
                </a:prstGeom>
              </p:spPr>
              <p:style>
                <a:lnRef idx="1">
                  <a:schemeClr val="dk1"/>
                </a:lnRef>
                <a:fillRef idx="0">
                  <a:schemeClr val="dk1"/>
                </a:fillRef>
                <a:effectRef idx="0">
                  <a:schemeClr val="dk1"/>
                </a:effectRef>
                <a:fontRef idx="minor">
                  <a:schemeClr val="tx1"/>
                </a:fontRef>
              </p:style>
            </p:cxnSp>
            <p:cxnSp>
              <p:nvCxnSpPr>
                <p:cNvPr id="212" name="Gerader Verbinder 211">
                  <a:extLst>
                    <a:ext uri="{FF2B5EF4-FFF2-40B4-BE49-F238E27FC236}">
                      <a16:creationId xmlns:a16="http://schemas.microsoft.com/office/drawing/2014/main" id="{2AEDBDAB-5BAE-0748-99C0-0AD14DF9B852}"/>
                    </a:ext>
                  </a:extLst>
                </p:cNvPr>
                <p:cNvCxnSpPr>
                  <a:cxnSpLocks/>
                </p:cNvCxnSpPr>
                <p:nvPr/>
              </p:nvCxnSpPr>
              <p:spPr>
                <a:xfrm>
                  <a:off x="10472420" y="2131614"/>
                  <a:ext cx="0" cy="73025"/>
                </a:xfrm>
                <a:prstGeom prst="line">
                  <a:avLst/>
                </a:prstGeom>
              </p:spPr>
              <p:style>
                <a:lnRef idx="1">
                  <a:schemeClr val="dk1"/>
                </a:lnRef>
                <a:fillRef idx="0">
                  <a:schemeClr val="dk1"/>
                </a:fillRef>
                <a:effectRef idx="0">
                  <a:schemeClr val="dk1"/>
                </a:effectRef>
                <a:fontRef idx="minor">
                  <a:schemeClr val="tx1"/>
                </a:fontRef>
              </p:style>
            </p:cxnSp>
          </p:grpSp>
        </p:grpSp>
        <p:grpSp>
          <p:nvGrpSpPr>
            <p:cNvPr id="271" name="Gruppieren 270">
              <a:extLst>
                <a:ext uri="{FF2B5EF4-FFF2-40B4-BE49-F238E27FC236}">
                  <a16:creationId xmlns:a16="http://schemas.microsoft.com/office/drawing/2014/main" id="{81E3C39D-CFE6-F532-9B13-57A177AAC2BA}"/>
                </a:ext>
              </a:extLst>
            </p:cNvPr>
            <p:cNvGrpSpPr/>
            <p:nvPr/>
          </p:nvGrpSpPr>
          <p:grpSpPr>
            <a:xfrm>
              <a:off x="10126665" y="3642518"/>
              <a:ext cx="198435" cy="73025"/>
              <a:chOff x="10126665" y="3642518"/>
              <a:chExt cx="198435" cy="73025"/>
            </a:xfrm>
          </p:grpSpPr>
          <p:sp>
            <p:nvSpPr>
              <p:cNvPr id="191" name="Ellipse 190">
                <a:extLst>
                  <a:ext uri="{FF2B5EF4-FFF2-40B4-BE49-F238E27FC236}">
                    <a16:creationId xmlns:a16="http://schemas.microsoft.com/office/drawing/2014/main" id="{34025546-AB77-859A-82F5-18658FC08BA9}"/>
                  </a:ext>
                </a:extLst>
              </p:cNvPr>
              <p:cNvSpPr/>
              <p:nvPr/>
            </p:nvSpPr>
            <p:spPr>
              <a:xfrm>
                <a:off x="10239690" y="365617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13" name="Gruppieren 212">
                <a:extLst>
                  <a:ext uri="{FF2B5EF4-FFF2-40B4-BE49-F238E27FC236}">
                    <a16:creationId xmlns:a16="http://schemas.microsoft.com/office/drawing/2014/main" id="{271C0D91-1DA1-AC35-FFB8-B527974DFA26}"/>
                  </a:ext>
                </a:extLst>
              </p:cNvPr>
              <p:cNvGrpSpPr/>
              <p:nvPr/>
            </p:nvGrpSpPr>
            <p:grpSpPr>
              <a:xfrm>
                <a:off x="10126665" y="3642518"/>
                <a:ext cx="198435" cy="73025"/>
                <a:chOff x="10351453" y="2131614"/>
                <a:chExt cx="120967" cy="73025"/>
              </a:xfrm>
            </p:grpSpPr>
            <p:cxnSp>
              <p:nvCxnSpPr>
                <p:cNvPr id="214" name="Gerader Verbinder 213">
                  <a:extLst>
                    <a:ext uri="{FF2B5EF4-FFF2-40B4-BE49-F238E27FC236}">
                      <a16:creationId xmlns:a16="http://schemas.microsoft.com/office/drawing/2014/main" id="{76D6C941-E004-6260-025C-11CD8B96B1DE}"/>
                    </a:ext>
                  </a:extLst>
                </p:cNvPr>
                <p:cNvCxnSpPr>
                  <a:cxnSpLocks/>
                </p:cNvCxnSpPr>
                <p:nvPr/>
              </p:nvCxnSpPr>
              <p:spPr>
                <a:xfrm>
                  <a:off x="10351453" y="2168126"/>
                  <a:ext cx="120967" cy="0"/>
                </a:xfrm>
                <a:prstGeom prst="line">
                  <a:avLst/>
                </a:prstGeom>
              </p:spPr>
              <p:style>
                <a:lnRef idx="1">
                  <a:schemeClr val="dk1"/>
                </a:lnRef>
                <a:fillRef idx="0">
                  <a:schemeClr val="dk1"/>
                </a:fillRef>
                <a:effectRef idx="0">
                  <a:schemeClr val="dk1"/>
                </a:effectRef>
                <a:fontRef idx="minor">
                  <a:schemeClr val="tx1"/>
                </a:fontRef>
              </p:style>
            </p:cxnSp>
            <p:cxnSp>
              <p:nvCxnSpPr>
                <p:cNvPr id="215" name="Gerader Verbinder 214">
                  <a:extLst>
                    <a:ext uri="{FF2B5EF4-FFF2-40B4-BE49-F238E27FC236}">
                      <a16:creationId xmlns:a16="http://schemas.microsoft.com/office/drawing/2014/main" id="{0C044311-D989-546F-4271-7E40AF34A224}"/>
                    </a:ext>
                  </a:extLst>
                </p:cNvPr>
                <p:cNvCxnSpPr>
                  <a:cxnSpLocks/>
                </p:cNvCxnSpPr>
                <p:nvPr/>
              </p:nvCxnSpPr>
              <p:spPr>
                <a:xfrm>
                  <a:off x="10351453" y="2131614"/>
                  <a:ext cx="0" cy="73025"/>
                </a:xfrm>
                <a:prstGeom prst="line">
                  <a:avLst/>
                </a:prstGeom>
              </p:spPr>
              <p:style>
                <a:lnRef idx="1">
                  <a:schemeClr val="dk1"/>
                </a:lnRef>
                <a:fillRef idx="0">
                  <a:schemeClr val="dk1"/>
                </a:fillRef>
                <a:effectRef idx="0">
                  <a:schemeClr val="dk1"/>
                </a:effectRef>
                <a:fontRef idx="minor">
                  <a:schemeClr val="tx1"/>
                </a:fontRef>
              </p:style>
            </p:cxnSp>
            <p:cxnSp>
              <p:nvCxnSpPr>
                <p:cNvPr id="216" name="Gerader Verbinder 215">
                  <a:extLst>
                    <a:ext uri="{FF2B5EF4-FFF2-40B4-BE49-F238E27FC236}">
                      <a16:creationId xmlns:a16="http://schemas.microsoft.com/office/drawing/2014/main" id="{BE5A48CD-202C-F987-EC13-957CD627F3B5}"/>
                    </a:ext>
                  </a:extLst>
                </p:cNvPr>
                <p:cNvCxnSpPr>
                  <a:cxnSpLocks/>
                </p:cNvCxnSpPr>
                <p:nvPr/>
              </p:nvCxnSpPr>
              <p:spPr>
                <a:xfrm>
                  <a:off x="10472420" y="2131614"/>
                  <a:ext cx="0" cy="73025"/>
                </a:xfrm>
                <a:prstGeom prst="line">
                  <a:avLst/>
                </a:prstGeom>
              </p:spPr>
              <p:style>
                <a:lnRef idx="1">
                  <a:schemeClr val="dk1"/>
                </a:lnRef>
                <a:fillRef idx="0">
                  <a:schemeClr val="dk1"/>
                </a:fillRef>
                <a:effectRef idx="0">
                  <a:schemeClr val="dk1"/>
                </a:effectRef>
                <a:fontRef idx="minor">
                  <a:schemeClr val="tx1"/>
                </a:fontRef>
              </p:style>
            </p:cxnSp>
          </p:grpSp>
        </p:grpSp>
        <p:grpSp>
          <p:nvGrpSpPr>
            <p:cNvPr id="270" name="Gruppieren 269">
              <a:extLst>
                <a:ext uri="{FF2B5EF4-FFF2-40B4-BE49-F238E27FC236}">
                  <a16:creationId xmlns:a16="http://schemas.microsoft.com/office/drawing/2014/main" id="{74E80E9E-73FA-AB5C-D935-C8E432EC63AF}"/>
                </a:ext>
              </a:extLst>
            </p:cNvPr>
            <p:cNvGrpSpPr/>
            <p:nvPr/>
          </p:nvGrpSpPr>
          <p:grpSpPr>
            <a:xfrm>
              <a:off x="9846469" y="3368356"/>
              <a:ext cx="361950" cy="73025"/>
              <a:chOff x="9846469" y="3368356"/>
              <a:chExt cx="361950" cy="73025"/>
            </a:xfrm>
          </p:grpSpPr>
          <p:sp>
            <p:nvSpPr>
              <p:cNvPr id="190" name="Ellipse 189">
                <a:extLst>
                  <a:ext uri="{FF2B5EF4-FFF2-40B4-BE49-F238E27FC236}">
                    <a16:creationId xmlns:a16="http://schemas.microsoft.com/office/drawing/2014/main" id="{14B11D2E-8932-92AC-D93B-E4FEE842958B}"/>
                  </a:ext>
                </a:extLst>
              </p:cNvPr>
              <p:cNvSpPr/>
              <p:nvPr/>
            </p:nvSpPr>
            <p:spPr>
              <a:xfrm>
                <a:off x="10036491" y="3382009"/>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17" name="Gruppieren 216">
                <a:extLst>
                  <a:ext uri="{FF2B5EF4-FFF2-40B4-BE49-F238E27FC236}">
                    <a16:creationId xmlns:a16="http://schemas.microsoft.com/office/drawing/2014/main" id="{F718375F-C817-D84C-92FD-4C1B31BE6128}"/>
                  </a:ext>
                </a:extLst>
              </p:cNvPr>
              <p:cNvGrpSpPr/>
              <p:nvPr/>
            </p:nvGrpSpPr>
            <p:grpSpPr>
              <a:xfrm>
                <a:off x="9846469" y="3368356"/>
                <a:ext cx="361950" cy="73025"/>
                <a:chOff x="10351453" y="2131614"/>
                <a:chExt cx="120967" cy="73025"/>
              </a:xfrm>
            </p:grpSpPr>
            <p:cxnSp>
              <p:nvCxnSpPr>
                <p:cNvPr id="218" name="Gerader Verbinder 217">
                  <a:extLst>
                    <a:ext uri="{FF2B5EF4-FFF2-40B4-BE49-F238E27FC236}">
                      <a16:creationId xmlns:a16="http://schemas.microsoft.com/office/drawing/2014/main" id="{30F60EC9-1617-166F-3526-805CD9DFF712}"/>
                    </a:ext>
                  </a:extLst>
                </p:cNvPr>
                <p:cNvCxnSpPr>
                  <a:cxnSpLocks/>
                </p:cNvCxnSpPr>
                <p:nvPr/>
              </p:nvCxnSpPr>
              <p:spPr>
                <a:xfrm>
                  <a:off x="10351453" y="2168126"/>
                  <a:ext cx="120967" cy="0"/>
                </a:xfrm>
                <a:prstGeom prst="line">
                  <a:avLst/>
                </a:prstGeom>
              </p:spPr>
              <p:style>
                <a:lnRef idx="1">
                  <a:schemeClr val="dk1"/>
                </a:lnRef>
                <a:fillRef idx="0">
                  <a:schemeClr val="dk1"/>
                </a:fillRef>
                <a:effectRef idx="0">
                  <a:schemeClr val="dk1"/>
                </a:effectRef>
                <a:fontRef idx="minor">
                  <a:schemeClr val="tx1"/>
                </a:fontRef>
              </p:style>
            </p:cxnSp>
            <p:cxnSp>
              <p:nvCxnSpPr>
                <p:cNvPr id="219" name="Gerader Verbinder 218">
                  <a:extLst>
                    <a:ext uri="{FF2B5EF4-FFF2-40B4-BE49-F238E27FC236}">
                      <a16:creationId xmlns:a16="http://schemas.microsoft.com/office/drawing/2014/main" id="{3C5BC3E3-13DC-949D-CD1E-C6BCE8B985CF}"/>
                    </a:ext>
                  </a:extLst>
                </p:cNvPr>
                <p:cNvCxnSpPr>
                  <a:cxnSpLocks/>
                </p:cNvCxnSpPr>
                <p:nvPr/>
              </p:nvCxnSpPr>
              <p:spPr>
                <a:xfrm>
                  <a:off x="10351453" y="2131614"/>
                  <a:ext cx="0" cy="73025"/>
                </a:xfrm>
                <a:prstGeom prst="line">
                  <a:avLst/>
                </a:prstGeom>
              </p:spPr>
              <p:style>
                <a:lnRef idx="1">
                  <a:schemeClr val="dk1"/>
                </a:lnRef>
                <a:fillRef idx="0">
                  <a:schemeClr val="dk1"/>
                </a:fillRef>
                <a:effectRef idx="0">
                  <a:schemeClr val="dk1"/>
                </a:effectRef>
                <a:fontRef idx="minor">
                  <a:schemeClr val="tx1"/>
                </a:fontRef>
              </p:style>
            </p:cxnSp>
            <p:cxnSp>
              <p:nvCxnSpPr>
                <p:cNvPr id="220" name="Gerader Verbinder 219">
                  <a:extLst>
                    <a:ext uri="{FF2B5EF4-FFF2-40B4-BE49-F238E27FC236}">
                      <a16:creationId xmlns:a16="http://schemas.microsoft.com/office/drawing/2014/main" id="{77071935-4790-DD7D-FA5E-F6BEFF1DCCBC}"/>
                    </a:ext>
                  </a:extLst>
                </p:cNvPr>
                <p:cNvCxnSpPr>
                  <a:cxnSpLocks/>
                </p:cNvCxnSpPr>
                <p:nvPr/>
              </p:nvCxnSpPr>
              <p:spPr>
                <a:xfrm>
                  <a:off x="10472420" y="2131614"/>
                  <a:ext cx="0" cy="73025"/>
                </a:xfrm>
                <a:prstGeom prst="line">
                  <a:avLst/>
                </a:prstGeom>
              </p:spPr>
              <p:style>
                <a:lnRef idx="1">
                  <a:schemeClr val="dk1"/>
                </a:lnRef>
                <a:fillRef idx="0">
                  <a:schemeClr val="dk1"/>
                </a:fillRef>
                <a:effectRef idx="0">
                  <a:schemeClr val="dk1"/>
                </a:effectRef>
                <a:fontRef idx="minor">
                  <a:schemeClr val="tx1"/>
                </a:fontRef>
              </p:style>
            </p:cxnSp>
          </p:grpSp>
        </p:grpSp>
        <p:grpSp>
          <p:nvGrpSpPr>
            <p:cNvPr id="269" name="Gruppieren 268">
              <a:extLst>
                <a:ext uri="{FF2B5EF4-FFF2-40B4-BE49-F238E27FC236}">
                  <a16:creationId xmlns:a16="http://schemas.microsoft.com/office/drawing/2014/main" id="{79B236B1-8D65-A1C6-691F-8B3F624F1BF6}"/>
                </a:ext>
              </a:extLst>
            </p:cNvPr>
            <p:cNvGrpSpPr/>
            <p:nvPr/>
          </p:nvGrpSpPr>
          <p:grpSpPr>
            <a:xfrm>
              <a:off x="10020300" y="3232282"/>
              <a:ext cx="307181" cy="73025"/>
              <a:chOff x="10020300" y="3232282"/>
              <a:chExt cx="307181" cy="73025"/>
            </a:xfrm>
          </p:grpSpPr>
          <p:sp>
            <p:nvSpPr>
              <p:cNvPr id="189" name="Ellipse 188">
                <a:extLst>
                  <a:ext uri="{FF2B5EF4-FFF2-40B4-BE49-F238E27FC236}">
                    <a16:creationId xmlns:a16="http://schemas.microsoft.com/office/drawing/2014/main" id="{8CB9EC8E-2EFA-2211-7ECE-99E850050B23}"/>
                  </a:ext>
                </a:extLst>
              </p:cNvPr>
              <p:cNvSpPr/>
              <p:nvPr/>
            </p:nvSpPr>
            <p:spPr>
              <a:xfrm>
                <a:off x="10220483" y="324593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21" name="Gruppieren 220">
                <a:extLst>
                  <a:ext uri="{FF2B5EF4-FFF2-40B4-BE49-F238E27FC236}">
                    <a16:creationId xmlns:a16="http://schemas.microsoft.com/office/drawing/2014/main" id="{587CF533-CBE3-EE33-A65A-427B4836748A}"/>
                  </a:ext>
                </a:extLst>
              </p:cNvPr>
              <p:cNvGrpSpPr/>
              <p:nvPr/>
            </p:nvGrpSpPr>
            <p:grpSpPr>
              <a:xfrm>
                <a:off x="10020300" y="3232282"/>
                <a:ext cx="307181" cy="73025"/>
                <a:chOff x="10351453" y="2131614"/>
                <a:chExt cx="120967" cy="73025"/>
              </a:xfrm>
            </p:grpSpPr>
            <p:cxnSp>
              <p:nvCxnSpPr>
                <p:cNvPr id="222" name="Gerader Verbinder 221">
                  <a:extLst>
                    <a:ext uri="{FF2B5EF4-FFF2-40B4-BE49-F238E27FC236}">
                      <a16:creationId xmlns:a16="http://schemas.microsoft.com/office/drawing/2014/main" id="{9CFF8934-B056-6F02-2FCA-B86CBDB7DCA9}"/>
                    </a:ext>
                  </a:extLst>
                </p:cNvPr>
                <p:cNvCxnSpPr>
                  <a:cxnSpLocks/>
                </p:cNvCxnSpPr>
                <p:nvPr/>
              </p:nvCxnSpPr>
              <p:spPr>
                <a:xfrm>
                  <a:off x="10351453" y="2168126"/>
                  <a:ext cx="120967" cy="0"/>
                </a:xfrm>
                <a:prstGeom prst="line">
                  <a:avLst/>
                </a:prstGeom>
              </p:spPr>
              <p:style>
                <a:lnRef idx="1">
                  <a:schemeClr val="dk1"/>
                </a:lnRef>
                <a:fillRef idx="0">
                  <a:schemeClr val="dk1"/>
                </a:fillRef>
                <a:effectRef idx="0">
                  <a:schemeClr val="dk1"/>
                </a:effectRef>
                <a:fontRef idx="minor">
                  <a:schemeClr val="tx1"/>
                </a:fontRef>
              </p:style>
            </p:cxnSp>
            <p:cxnSp>
              <p:nvCxnSpPr>
                <p:cNvPr id="223" name="Gerader Verbinder 222">
                  <a:extLst>
                    <a:ext uri="{FF2B5EF4-FFF2-40B4-BE49-F238E27FC236}">
                      <a16:creationId xmlns:a16="http://schemas.microsoft.com/office/drawing/2014/main" id="{B2BDB778-2213-6FDC-7764-F7A1295694A8}"/>
                    </a:ext>
                  </a:extLst>
                </p:cNvPr>
                <p:cNvCxnSpPr>
                  <a:cxnSpLocks/>
                </p:cNvCxnSpPr>
                <p:nvPr/>
              </p:nvCxnSpPr>
              <p:spPr>
                <a:xfrm>
                  <a:off x="10351453" y="2131614"/>
                  <a:ext cx="0" cy="73025"/>
                </a:xfrm>
                <a:prstGeom prst="line">
                  <a:avLst/>
                </a:prstGeom>
              </p:spPr>
              <p:style>
                <a:lnRef idx="1">
                  <a:schemeClr val="dk1"/>
                </a:lnRef>
                <a:fillRef idx="0">
                  <a:schemeClr val="dk1"/>
                </a:fillRef>
                <a:effectRef idx="0">
                  <a:schemeClr val="dk1"/>
                </a:effectRef>
                <a:fontRef idx="minor">
                  <a:schemeClr val="tx1"/>
                </a:fontRef>
              </p:style>
            </p:cxnSp>
            <p:cxnSp>
              <p:nvCxnSpPr>
                <p:cNvPr id="224" name="Gerader Verbinder 223">
                  <a:extLst>
                    <a:ext uri="{FF2B5EF4-FFF2-40B4-BE49-F238E27FC236}">
                      <a16:creationId xmlns:a16="http://schemas.microsoft.com/office/drawing/2014/main" id="{9D5C5471-A997-1CE3-D18E-264D25FAA991}"/>
                    </a:ext>
                  </a:extLst>
                </p:cNvPr>
                <p:cNvCxnSpPr>
                  <a:cxnSpLocks/>
                </p:cNvCxnSpPr>
                <p:nvPr/>
              </p:nvCxnSpPr>
              <p:spPr>
                <a:xfrm>
                  <a:off x="10472420" y="2131614"/>
                  <a:ext cx="0" cy="73025"/>
                </a:xfrm>
                <a:prstGeom prst="line">
                  <a:avLst/>
                </a:prstGeom>
              </p:spPr>
              <p:style>
                <a:lnRef idx="1">
                  <a:schemeClr val="dk1"/>
                </a:lnRef>
                <a:fillRef idx="0">
                  <a:schemeClr val="dk1"/>
                </a:fillRef>
                <a:effectRef idx="0">
                  <a:schemeClr val="dk1"/>
                </a:effectRef>
                <a:fontRef idx="minor">
                  <a:schemeClr val="tx1"/>
                </a:fontRef>
              </p:style>
            </p:cxnSp>
          </p:grpSp>
        </p:grpSp>
        <p:grpSp>
          <p:nvGrpSpPr>
            <p:cNvPr id="268" name="Gruppieren 267">
              <a:extLst>
                <a:ext uri="{FF2B5EF4-FFF2-40B4-BE49-F238E27FC236}">
                  <a16:creationId xmlns:a16="http://schemas.microsoft.com/office/drawing/2014/main" id="{3493E5F8-1C0E-5151-F1F4-0E2FAA51ED08}"/>
                </a:ext>
              </a:extLst>
            </p:cNvPr>
            <p:cNvGrpSpPr/>
            <p:nvPr/>
          </p:nvGrpSpPr>
          <p:grpSpPr>
            <a:xfrm>
              <a:off x="10058400" y="2950909"/>
              <a:ext cx="145256" cy="73025"/>
              <a:chOff x="10058400" y="2950909"/>
              <a:chExt cx="145256" cy="73025"/>
            </a:xfrm>
          </p:grpSpPr>
          <p:sp>
            <p:nvSpPr>
              <p:cNvPr id="188" name="Ellipse 187">
                <a:extLst>
                  <a:ext uri="{FF2B5EF4-FFF2-40B4-BE49-F238E27FC236}">
                    <a16:creationId xmlns:a16="http://schemas.microsoft.com/office/drawing/2014/main" id="{60B4CA24-A5DF-5048-7E45-9646162A0406}"/>
                  </a:ext>
                </a:extLst>
              </p:cNvPr>
              <p:cNvSpPr/>
              <p:nvPr/>
            </p:nvSpPr>
            <p:spPr>
              <a:xfrm>
                <a:off x="10115869" y="2964562"/>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25" name="Gruppieren 224">
                <a:extLst>
                  <a:ext uri="{FF2B5EF4-FFF2-40B4-BE49-F238E27FC236}">
                    <a16:creationId xmlns:a16="http://schemas.microsoft.com/office/drawing/2014/main" id="{468A8692-E158-1FF4-876B-E4B91236956F}"/>
                  </a:ext>
                </a:extLst>
              </p:cNvPr>
              <p:cNvGrpSpPr/>
              <p:nvPr/>
            </p:nvGrpSpPr>
            <p:grpSpPr>
              <a:xfrm>
                <a:off x="10058400" y="2950909"/>
                <a:ext cx="145256" cy="73025"/>
                <a:chOff x="10351453" y="2131614"/>
                <a:chExt cx="120967" cy="73025"/>
              </a:xfrm>
            </p:grpSpPr>
            <p:cxnSp>
              <p:nvCxnSpPr>
                <p:cNvPr id="226" name="Gerader Verbinder 225">
                  <a:extLst>
                    <a:ext uri="{FF2B5EF4-FFF2-40B4-BE49-F238E27FC236}">
                      <a16:creationId xmlns:a16="http://schemas.microsoft.com/office/drawing/2014/main" id="{53AEAC42-8755-CF1A-3C96-DCB65A888651}"/>
                    </a:ext>
                  </a:extLst>
                </p:cNvPr>
                <p:cNvCxnSpPr>
                  <a:cxnSpLocks/>
                </p:cNvCxnSpPr>
                <p:nvPr/>
              </p:nvCxnSpPr>
              <p:spPr>
                <a:xfrm>
                  <a:off x="10351453" y="2168126"/>
                  <a:ext cx="120967" cy="0"/>
                </a:xfrm>
                <a:prstGeom prst="line">
                  <a:avLst/>
                </a:prstGeom>
              </p:spPr>
              <p:style>
                <a:lnRef idx="1">
                  <a:schemeClr val="dk1"/>
                </a:lnRef>
                <a:fillRef idx="0">
                  <a:schemeClr val="dk1"/>
                </a:fillRef>
                <a:effectRef idx="0">
                  <a:schemeClr val="dk1"/>
                </a:effectRef>
                <a:fontRef idx="minor">
                  <a:schemeClr val="tx1"/>
                </a:fontRef>
              </p:style>
            </p:cxnSp>
            <p:cxnSp>
              <p:nvCxnSpPr>
                <p:cNvPr id="227" name="Gerader Verbinder 226">
                  <a:extLst>
                    <a:ext uri="{FF2B5EF4-FFF2-40B4-BE49-F238E27FC236}">
                      <a16:creationId xmlns:a16="http://schemas.microsoft.com/office/drawing/2014/main" id="{DF82CE45-08CF-EF83-E6A7-3C058B755DAF}"/>
                    </a:ext>
                  </a:extLst>
                </p:cNvPr>
                <p:cNvCxnSpPr>
                  <a:cxnSpLocks/>
                </p:cNvCxnSpPr>
                <p:nvPr/>
              </p:nvCxnSpPr>
              <p:spPr>
                <a:xfrm>
                  <a:off x="10351453" y="2131614"/>
                  <a:ext cx="0" cy="73025"/>
                </a:xfrm>
                <a:prstGeom prst="line">
                  <a:avLst/>
                </a:prstGeom>
              </p:spPr>
              <p:style>
                <a:lnRef idx="1">
                  <a:schemeClr val="dk1"/>
                </a:lnRef>
                <a:fillRef idx="0">
                  <a:schemeClr val="dk1"/>
                </a:fillRef>
                <a:effectRef idx="0">
                  <a:schemeClr val="dk1"/>
                </a:effectRef>
                <a:fontRef idx="minor">
                  <a:schemeClr val="tx1"/>
                </a:fontRef>
              </p:style>
            </p:cxnSp>
            <p:cxnSp>
              <p:nvCxnSpPr>
                <p:cNvPr id="228" name="Gerader Verbinder 227">
                  <a:extLst>
                    <a:ext uri="{FF2B5EF4-FFF2-40B4-BE49-F238E27FC236}">
                      <a16:creationId xmlns:a16="http://schemas.microsoft.com/office/drawing/2014/main" id="{CF798868-636A-29D7-8D3D-9E9404775350}"/>
                    </a:ext>
                  </a:extLst>
                </p:cNvPr>
                <p:cNvCxnSpPr>
                  <a:cxnSpLocks/>
                </p:cNvCxnSpPr>
                <p:nvPr/>
              </p:nvCxnSpPr>
              <p:spPr>
                <a:xfrm>
                  <a:off x="10472420" y="2131614"/>
                  <a:ext cx="0" cy="73025"/>
                </a:xfrm>
                <a:prstGeom prst="line">
                  <a:avLst/>
                </a:prstGeom>
              </p:spPr>
              <p:style>
                <a:lnRef idx="1">
                  <a:schemeClr val="dk1"/>
                </a:lnRef>
                <a:fillRef idx="0">
                  <a:schemeClr val="dk1"/>
                </a:fillRef>
                <a:effectRef idx="0">
                  <a:schemeClr val="dk1"/>
                </a:effectRef>
                <a:fontRef idx="minor">
                  <a:schemeClr val="tx1"/>
                </a:fontRef>
              </p:style>
            </p:cxnSp>
          </p:grpSp>
        </p:grpSp>
        <p:grpSp>
          <p:nvGrpSpPr>
            <p:cNvPr id="267" name="Gruppieren 266">
              <a:extLst>
                <a:ext uri="{FF2B5EF4-FFF2-40B4-BE49-F238E27FC236}">
                  <a16:creationId xmlns:a16="http://schemas.microsoft.com/office/drawing/2014/main" id="{D782B6C9-2DE8-C2F9-B0B9-7A8200EF9626}"/>
                </a:ext>
              </a:extLst>
            </p:cNvPr>
            <p:cNvGrpSpPr/>
            <p:nvPr/>
          </p:nvGrpSpPr>
          <p:grpSpPr>
            <a:xfrm>
              <a:off x="9846469" y="2813114"/>
              <a:ext cx="378619" cy="73025"/>
              <a:chOff x="9846469" y="2813114"/>
              <a:chExt cx="378619" cy="73025"/>
            </a:xfrm>
          </p:grpSpPr>
          <p:sp>
            <p:nvSpPr>
              <p:cNvPr id="187" name="Ellipse 186">
                <a:extLst>
                  <a:ext uri="{FF2B5EF4-FFF2-40B4-BE49-F238E27FC236}">
                    <a16:creationId xmlns:a16="http://schemas.microsoft.com/office/drawing/2014/main" id="{72843E86-9FE2-2C56-FD8A-2BB620E763C7}"/>
                  </a:ext>
                </a:extLst>
              </p:cNvPr>
              <p:cNvSpPr/>
              <p:nvPr/>
            </p:nvSpPr>
            <p:spPr>
              <a:xfrm>
                <a:off x="10040550" y="2826767"/>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29" name="Gruppieren 228">
                <a:extLst>
                  <a:ext uri="{FF2B5EF4-FFF2-40B4-BE49-F238E27FC236}">
                    <a16:creationId xmlns:a16="http://schemas.microsoft.com/office/drawing/2014/main" id="{9E5644D7-1005-0A5B-06E3-92D37E7D42C5}"/>
                  </a:ext>
                </a:extLst>
              </p:cNvPr>
              <p:cNvGrpSpPr/>
              <p:nvPr/>
            </p:nvGrpSpPr>
            <p:grpSpPr>
              <a:xfrm>
                <a:off x="9846469" y="2813114"/>
                <a:ext cx="378619" cy="73025"/>
                <a:chOff x="10351453" y="2131614"/>
                <a:chExt cx="120967" cy="73025"/>
              </a:xfrm>
            </p:grpSpPr>
            <p:cxnSp>
              <p:nvCxnSpPr>
                <p:cNvPr id="230" name="Gerader Verbinder 229">
                  <a:extLst>
                    <a:ext uri="{FF2B5EF4-FFF2-40B4-BE49-F238E27FC236}">
                      <a16:creationId xmlns:a16="http://schemas.microsoft.com/office/drawing/2014/main" id="{1B9806FC-A62C-E3A9-4D8C-899E58817F47}"/>
                    </a:ext>
                  </a:extLst>
                </p:cNvPr>
                <p:cNvCxnSpPr>
                  <a:cxnSpLocks/>
                </p:cNvCxnSpPr>
                <p:nvPr/>
              </p:nvCxnSpPr>
              <p:spPr>
                <a:xfrm>
                  <a:off x="10351453" y="2168126"/>
                  <a:ext cx="120967" cy="0"/>
                </a:xfrm>
                <a:prstGeom prst="line">
                  <a:avLst/>
                </a:prstGeom>
              </p:spPr>
              <p:style>
                <a:lnRef idx="1">
                  <a:schemeClr val="dk1"/>
                </a:lnRef>
                <a:fillRef idx="0">
                  <a:schemeClr val="dk1"/>
                </a:fillRef>
                <a:effectRef idx="0">
                  <a:schemeClr val="dk1"/>
                </a:effectRef>
                <a:fontRef idx="minor">
                  <a:schemeClr val="tx1"/>
                </a:fontRef>
              </p:style>
            </p:cxnSp>
            <p:cxnSp>
              <p:nvCxnSpPr>
                <p:cNvPr id="231" name="Gerader Verbinder 230">
                  <a:extLst>
                    <a:ext uri="{FF2B5EF4-FFF2-40B4-BE49-F238E27FC236}">
                      <a16:creationId xmlns:a16="http://schemas.microsoft.com/office/drawing/2014/main" id="{1D7878F6-4CCF-27AF-D38F-DA0F59589DB0}"/>
                    </a:ext>
                  </a:extLst>
                </p:cNvPr>
                <p:cNvCxnSpPr>
                  <a:cxnSpLocks/>
                </p:cNvCxnSpPr>
                <p:nvPr/>
              </p:nvCxnSpPr>
              <p:spPr>
                <a:xfrm>
                  <a:off x="10351453" y="2131614"/>
                  <a:ext cx="0" cy="73025"/>
                </a:xfrm>
                <a:prstGeom prst="line">
                  <a:avLst/>
                </a:prstGeom>
              </p:spPr>
              <p:style>
                <a:lnRef idx="1">
                  <a:schemeClr val="dk1"/>
                </a:lnRef>
                <a:fillRef idx="0">
                  <a:schemeClr val="dk1"/>
                </a:fillRef>
                <a:effectRef idx="0">
                  <a:schemeClr val="dk1"/>
                </a:effectRef>
                <a:fontRef idx="minor">
                  <a:schemeClr val="tx1"/>
                </a:fontRef>
              </p:style>
            </p:cxnSp>
            <p:cxnSp>
              <p:nvCxnSpPr>
                <p:cNvPr id="232" name="Gerader Verbinder 231">
                  <a:extLst>
                    <a:ext uri="{FF2B5EF4-FFF2-40B4-BE49-F238E27FC236}">
                      <a16:creationId xmlns:a16="http://schemas.microsoft.com/office/drawing/2014/main" id="{A77BEAD1-7681-930F-5915-86E6F7AEED58}"/>
                    </a:ext>
                  </a:extLst>
                </p:cNvPr>
                <p:cNvCxnSpPr>
                  <a:cxnSpLocks/>
                </p:cNvCxnSpPr>
                <p:nvPr/>
              </p:nvCxnSpPr>
              <p:spPr>
                <a:xfrm>
                  <a:off x="10472420" y="2131614"/>
                  <a:ext cx="0" cy="73025"/>
                </a:xfrm>
                <a:prstGeom prst="line">
                  <a:avLst/>
                </a:prstGeom>
              </p:spPr>
              <p:style>
                <a:lnRef idx="1">
                  <a:schemeClr val="dk1"/>
                </a:lnRef>
                <a:fillRef idx="0">
                  <a:schemeClr val="dk1"/>
                </a:fillRef>
                <a:effectRef idx="0">
                  <a:schemeClr val="dk1"/>
                </a:effectRef>
                <a:fontRef idx="minor">
                  <a:schemeClr val="tx1"/>
                </a:fontRef>
              </p:style>
            </p:cxnSp>
          </p:grpSp>
        </p:grpSp>
        <p:grpSp>
          <p:nvGrpSpPr>
            <p:cNvPr id="266" name="Gruppieren 265">
              <a:extLst>
                <a:ext uri="{FF2B5EF4-FFF2-40B4-BE49-F238E27FC236}">
                  <a16:creationId xmlns:a16="http://schemas.microsoft.com/office/drawing/2014/main" id="{0B48351A-847F-D8EA-2F55-37B5E292C960}"/>
                </a:ext>
              </a:extLst>
            </p:cNvPr>
            <p:cNvGrpSpPr/>
            <p:nvPr/>
          </p:nvGrpSpPr>
          <p:grpSpPr>
            <a:xfrm>
              <a:off x="10070306" y="2533755"/>
              <a:ext cx="145257" cy="73025"/>
              <a:chOff x="10070306" y="2533755"/>
              <a:chExt cx="145257" cy="73025"/>
            </a:xfrm>
          </p:grpSpPr>
          <p:sp>
            <p:nvSpPr>
              <p:cNvPr id="186" name="Ellipse 185">
                <a:extLst>
                  <a:ext uri="{FF2B5EF4-FFF2-40B4-BE49-F238E27FC236}">
                    <a16:creationId xmlns:a16="http://schemas.microsoft.com/office/drawing/2014/main" id="{EB906177-7A9D-DBB8-0FE7-9D9B6C165ED3}"/>
                  </a:ext>
                </a:extLst>
              </p:cNvPr>
              <p:cNvSpPr/>
              <p:nvPr/>
            </p:nvSpPr>
            <p:spPr>
              <a:xfrm>
                <a:off x="10126665" y="254740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33" name="Gruppieren 232">
                <a:extLst>
                  <a:ext uri="{FF2B5EF4-FFF2-40B4-BE49-F238E27FC236}">
                    <a16:creationId xmlns:a16="http://schemas.microsoft.com/office/drawing/2014/main" id="{60ACF672-4D2B-B5F9-580C-BAFBA8C85953}"/>
                  </a:ext>
                </a:extLst>
              </p:cNvPr>
              <p:cNvGrpSpPr/>
              <p:nvPr/>
            </p:nvGrpSpPr>
            <p:grpSpPr>
              <a:xfrm>
                <a:off x="10070306" y="2533755"/>
                <a:ext cx="145257" cy="73025"/>
                <a:chOff x="10351453" y="2131614"/>
                <a:chExt cx="120967" cy="73025"/>
              </a:xfrm>
            </p:grpSpPr>
            <p:cxnSp>
              <p:nvCxnSpPr>
                <p:cNvPr id="234" name="Gerader Verbinder 233">
                  <a:extLst>
                    <a:ext uri="{FF2B5EF4-FFF2-40B4-BE49-F238E27FC236}">
                      <a16:creationId xmlns:a16="http://schemas.microsoft.com/office/drawing/2014/main" id="{B94026CB-B73D-F464-A419-E73487D6F246}"/>
                    </a:ext>
                  </a:extLst>
                </p:cNvPr>
                <p:cNvCxnSpPr>
                  <a:cxnSpLocks/>
                </p:cNvCxnSpPr>
                <p:nvPr/>
              </p:nvCxnSpPr>
              <p:spPr>
                <a:xfrm>
                  <a:off x="10351453" y="2168126"/>
                  <a:ext cx="120967" cy="0"/>
                </a:xfrm>
                <a:prstGeom prst="line">
                  <a:avLst/>
                </a:prstGeom>
              </p:spPr>
              <p:style>
                <a:lnRef idx="1">
                  <a:schemeClr val="dk1"/>
                </a:lnRef>
                <a:fillRef idx="0">
                  <a:schemeClr val="dk1"/>
                </a:fillRef>
                <a:effectRef idx="0">
                  <a:schemeClr val="dk1"/>
                </a:effectRef>
                <a:fontRef idx="minor">
                  <a:schemeClr val="tx1"/>
                </a:fontRef>
              </p:style>
            </p:cxnSp>
            <p:cxnSp>
              <p:nvCxnSpPr>
                <p:cNvPr id="235" name="Gerader Verbinder 234">
                  <a:extLst>
                    <a:ext uri="{FF2B5EF4-FFF2-40B4-BE49-F238E27FC236}">
                      <a16:creationId xmlns:a16="http://schemas.microsoft.com/office/drawing/2014/main" id="{A34583F9-AA42-D085-B52F-405098F314B2}"/>
                    </a:ext>
                  </a:extLst>
                </p:cNvPr>
                <p:cNvCxnSpPr>
                  <a:cxnSpLocks/>
                </p:cNvCxnSpPr>
                <p:nvPr/>
              </p:nvCxnSpPr>
              <p:spPr>
                <a:xfrm>
                  <a:off x="10351453" y="2131614"/>
                  <a:ext cx="0" cy="73025"/>
                </a:xfrm>
                <a:prstGeom prst="line">
                  <a:avLst/>
                </a:prstGeom>
              </p:spPr>
              <p:style>
                <a:lnRef idx="1">
                  <a:schemeClr val="dk1"/>
                </a:lnRef>
                <a:fillRef idx="0">
                  <a:schemeClr val="dk1"/>
                </a:fillRef>
                <a:effectRef idx="0">
                  <a:schemeClr val="dk1"/>
                </a:effectRef>
                <a:fontRef idx="minor">
                  <a:schemeClr val="tx1"/>
                </a:fontRef>
              </p:style>
            </p:cxnSp>
            <p:cxnSp>
              <p:nvCxnSpPr>
                <p:cNvPr id="236" name="Gerader Verbinder 235">
                  <a:extLst>
                    <a:ext uri="{FF2B5EF4-FFF2-40B4-BE49-F238E27FC236}">
                      <a16:creationId xmlns:a16="http://schemas.microsoft.com/office/drawing/2014/main" id="{65EADDEC-849B-61EF-F390-9D55327E39D9}"/>
                    </a:ext>
                  </a:extLst>
                </p:cNvPr>
                <p:cNvCxnSpPr>
                  <a:cxnSpLocks/>
                </p:cNvCxnSpPr>
                <p:nvPr/>
              </p:nvCxnSpPr>
              <p:spPr>
                <a:xfrm>
                  <a:off x="10472420" y="2131614"/>
                  <a:ext cx="0" cy="73025"/>
                </a:xfrm>
                <a:prstGeom prst="line">
                  <a:avLst/>
                </a:prstGeom>
              </p:spPr>
              <p:style>
                <a:lnRef idx="1">
                  <a:schemeClr val="dk1"/>
                </a:lnRef>
                <a:fillRef idx="0">
                  <a:schemeClr val="dk1"/>
                </a:fillRef>
                <a:effectRef idx="0">
                  <a:schemeClr val="dk1"/>
                </a:effectRef>
                <a:fontRef idx="minor">
                  <a:schemeClr val="tx1"/>
                </a:fontRef>
              </p:style>
            </p:cxnSp>
          </p:grpSp>
        </p:grpSp>
        <p:grpSp>
          <p:nvGrpSpPr>
            <p:cNvPr id="265" name="Gruppieren 264">
              <a:extLst>
                <a:ext uri="{FF2B5EF4-FFF2-40B4-BE49-F238E27FC236}">
                  <a16:creationId xmlns:a16="http://schemas.microsoft.com/office/drawing/2014/main" id="{ABD64E7C-4D18-CBB8-13A7-0CB231260470}"/>
                </a:ext>
              </a:extLst>
            </p:cNvPr>
            <p:cNvGrpSpPr/>
            <p:nvPr/>
          </p:nvGrpSpPr>
          <p:grpSpPr>
            <a:xfrm>
              <a:off x="9536907" y="2393695"/>
              <a:ext cx="554832" cy="73025"/>
              <a:chOff x="9536907" y="2393695"/>
              <a:chExt cx="554832" cy="73025"/>
            </a:xfrm>
          </p:grpSpPr>
          <p:sp>
            <p:nvSpPr>
              <p:cNvPr id="185" name="Ellipse 184">
                <a:extLst>
                  <a:ext uri="{FF2B5EF4-FFF2-40B4-BE49-F238E27FC236}">
                    <a16:creationId xmlns:a16="http://schemas.microsoft.com/office/drawing/2014/main" id="{B9A1A89D-2C2A-5FA3-403C-C1DDA7C62410}"/>
                  </a:ext>
                </a:extLst>
              </p:cNvPr>
              <p:cNvSpPr/>
              <p:nvPr/>
            </p:nvSpPr>
            <p:spPr>
              <a:xfrm>
                <a:off x="9798525" y="240734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37" name="Gruppieren 236">
                <a:extLst>
                  <a:ext uri="{FF2B5EF4-FFF2-40B4-BE49-F238E27FC236}">
                    <a16:creationId xmlns:a16="http://schemas.microsoft.com/office/drawing/2014/main" id="{87CBB9A5-2EF0-986A-506F-74C9F6B17827}"/>
                  </a:ext>
                </a:extLst>
              </p:cNvPr>
              <p:cNvGrpSpPr/>
              <p:nvPr/>
            </p:nvGrpSpPr>
            <p:grpSpPr>
              <a:xfrm>
                <a:off x="9536907" y="2393695"/>
                <a:ext cx="554832" cy="73025"/>
                <a:chOff x="10351453" y="2131614"/>
                <a:chExt cx="120967" cy="73025"/>
              </a:xfrm>
            </p:grpSpPr>
            <p:cxnSp>
              <p:nvCxnSpPr>
                <p:cNvPr id="238" name="Gerader Verbinder 237">
                  <a:extLst>
                    <a:ext uri="{FF2B5EF4-FFF2-40B4-BE49-F238E27FC236}">
                      <a16:creationId xmlns:a16="http://schemas.microsoft.com/office/drawing/2014/main" id="{0FC68252-8D6D-2843-468F-64B6762EF1BF}"/>
                    </a:ext>
                  </a:extLst>
                </p:cNvPr>
                <p:cNvCxnSpPr>
                  <a:cxnSpLocks/>
                </p:cNvCxnSpPr>
                <p:nvPr/>
              </p:nvCxnSpPr>
              <p:spPr>
                <a:xfrm>
                  <a:off x="10351453" y="2168126"/>
                  <a:ext cx="120967" cy="0"/>
                </a:xfrm>
                <a:prstGeom prst="line">
                  <a:avLst/>
                </a:prstGeom>
              </p:spPr>
              <p:style>
                <a:lnRef idx="1">
                  <a:schemeClr val="dk1"/>
                </a:lnRef>
                <a:fillRef idx="0">
                  <a:schemeClr val="dk1"/>
                </a:fillRef>
                <a:effectRef idx="0">
                  <a:schemeClr val="dk1"/>
                </a:effectRef>
                <a:fontRef idx="minor">
                  <a:schemeClr val="tx1"/>
                </a:fontRef>
              </p:style>
            </p:cxnSp>
            <p:cxnSp>
              <p:nvCxnSpPr>
                <p:cNvPr id="239" name="Gerader Verbinder 238">
                  <a:extLst>
                    <a:ext uri="{FF2B5EF4-FFF2-40B4-BE49-F238E27FC236}">
                      <a16:creationId xmlns:a16="http://schemas.microsoft.com/office/drawing/2014/main" id="{32BA01ED-1AE7-1CE1-BB19-7908614B5E3F}"/>
                    </a:ext>
                  </a:extLst>
                </p:cNvPr>
                <p:cNvCxnSpPr>
                  <a:cxnSpLocks/>
                </p:cNvCxnSpPr>
                <p:nvPr/>
              </p:nvCxnSpPr>
              <p:spPr>
                <a:xfrm>
                  <a:off x="10351453" y="2131614"/>
                  <a:ext cx="0" cy="73025"/>
                </a:xfrm>
                <a:prstGeom prst="line">
                  <a:avLst/>
                </a:prstGeom>
              </p:spPr>
              <p:style>
                <a:lnRef idx="1">
                  <a:schemeClr val="dk1"/>
                </a:lnRef>
                <a:fillRef idx="0">
                  <a:schemeClr val="dk1"/>
                </a:fillRef>
                <a:effectRef idx="0">
                  <a:schemeClr val="dk1"/>
                </a:effectRef>
                <a:fontRef idx="minor">
                  <a:schemeClr val="tx1"/>
                </a:fontRef>
              </p:style>
            </p:cxnSp>
            <p:cxnSp>
              <p:nvCxnSpPr>
                <p:cNvPr id="240" name="Gerader Verbinder 239">
                  <a:extLst>
                    <a:ext uri="{FF2B5EF4-FFF2-40B4-BE49-F238E27FC236}">
                      <a16:creationId xmlns:a16="http://schemas.microsoft.com/office/drawing/2014/main" id="{23E6BA23-A4BA-59D8-61F5-44724CA86CF8}"/>
                    </a:ext>
                  </a:extLst>
                </p:cNvPr>
                <p:cNvCxnSpPr>
                  <a:cxnSpLocks/>
                </p:cNvCxnSpPr>
                <p:nvPr/>
              </p:nvCxnSpPr>
              <p:spPr>
                <a:xfrm>
                  <a:off x="10472420" y="2131614"/>
                  <a:ext cx="0" cy="73025"/>
                </a:xfrm>
                <a:prstGeom prst="line">
                  <a:avLst/>
                </a:prstGeom>
              </p:spPr>
              <p:style>
                <a:lnRef idx="1">
                  <a:schemeClr val="dk1"/>
                </a:lnRef>
                <a:fillRef idx="0">
                  <a:schemeClr val="dk1"/>
                </a:fillRef>
                <a:effectRef idx="0">
                  <a:schemeClr val="dk1"/>
                </a:effectRef>
                <a:fontRef idx="minor">
                  <a:schemeClr val="tx1"/>
                </a:fontRef>
              </p:style>
            </p:cxnSp>
          </p:grpSp>
        </p:grpSp>
        <p:grpSp>
          <p:nvGrpSpPr>
            <p:cNvPr id="264" name="Gruppieren 263">
              <a:extLst>
                <a:ext uri="{FF2B5EF4-FFF2-40B4-BE49-F238E27FC236}">
                  <a16:creationId xmlns:a16="http://schemas.microsoft.com/office/drawing/2014/main" id="{2CC239DB-A4E6-90C9-A7BA-95DF80B3ADF3}"/>
                </a:ext>
              </a:extLst>
            </p:cNvPr>
            <p:cNvGrpSpPr/>
            <p:nvPr/>
          </p:nvGrpSpPr>
          <p:grpSpPr>
            <a:xfrm>
              <a:off x="9913381" y="2112749"/>
              <a:ext cx="218838" cy="73025"/>
              <a:chOff x="9913381" y="2112749"/>
              <a:chExt cx="218838" cy="73025"/>
            </a:xfrm>
          </p:grpSpPr>
          <p:sp>
            <p:nvSpPr>
              <p:cNvPr id="184" name="Ellipse 183">
                <a:extLst>
                  <a:ext uri="{FF2B5EF4-FFF2-40B4-BE49-F238E27FC236}">
                    <a16:creationId xmlns:a16="http://schemas.microsoft.com/office/drawing/2014/main" id="{FD4F5BF9-5C40-9B63-02D9-81D8750B873F}"/>
                  </a:ext>
                </a:extLst>
              </p:cNvPr>
              <p:cNvSpPr/>
              <p:nvPr/>
            </p:nvSpPr>
            <p:spPr>
              <a:xfrm>
                <a:off x="10010457" y="2126402"/>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41" name="Gruppieren 240">
                <a:extLst>
                  <a:ext uri="{FF2B5EF4-FFF2-40B4-BE49-F238E27FC236}">
                    <a16:creationId xmlns:a16="http://schemas.microsoft.com/office/drawing/2014/main" id="{BC476C83-F23F-AD1F-44FB-1948644131F3}"/>
                  </a:ext>
                </a:extLst>
              </p:cNvPr>
              <p:cNvGrpSpPr/>
              <p:nvPr/>
            </p:nvGrpSpPr>
            <p:grpSpPr>
              <a:xfrm>
                <a:off x="9913381" y="2112749"/>
                <a:ext cx="218838" cy="73025"/>
                <a:chOff x="10351453" y="2131614"/>
                <a:chExt cx="120967" cy="73025"/>
              </a:xfrm>
            </p:grpSpPr>
            <p:cxnSp>
              <p:nvCxnSpPr>
                <p:cNvPr id="242" name="Gerader Verbinder 241">
                  <a:extLst>
                    <a:ext uri="{FF2B5EF4-FFF2-40B4-BE49-F238E27FC236}">
                      <a16:creationId xmlns:a16="http://schemas.microsoft.com/office/drawing/2014/main" id="{9FACE9D2-E2EF-C3A2-FE40-45BE42DFC574}"/>
                    </a:ext>
                  </a:extLst>
                </p:cNvPr>
                <p:cNvCxnSpPr>
                  <a:cxnSpLocks/>
                </p:cNvCxnSpPr>
                <p:nvPr/>
              </p:nvCxnSpPr>
              <p:spPr>
                <a:xfrm>
                  <a:off x="10351453" y="2168126"/>
                  <a:ext cx="120967" cy="0"/>
                </a:xfrm>
                <a:prstGeom prst="line">
                  <a:avLst/>
                </a:prstGeom>
              </p:spPr>
              <p:style>
                <a:lnRef idx="1">
                  <a:schemeClr val="dk1"/>
                </a:lnRef>
                <a:fillRef idx="0">
                  <a:schemeClr val="dk1"/>
                </a:fillRef>
                <a:effectRef idx="0">
                  <a:schemeClr val="dk1"/>
                </a:effectRef>
                <a:fontRef idx="minor">
                  <a:schemeClr val="tx1"/>
                </a:fontRef>
              </p:style>
            </p:cxnSp>
            <p:cxnSp>
              <p:nvCxnSpPr>
                <p:cNvPr id="243" name="Gerader Verbinder 242">
                  <a:extLst>
                    <a:ext uri="{FF2B5EF4-FFF2-40B4-BE49-F238E27FC236}">
                      <a16:creationId xmlns:a16="http://schemas.microsoft.com/office/drawing/2014/main" id="{05235AED-DD66-7D3A-4585-0F366E02B579}"/>
                    </a:ext>
                  </a:extLst>
                </p:cNvPr>
                <p:cNvCxnSpPr>
                  <a:cxnSpLocks/>
                </p:cNvCxnSpPr>
                <p:nvPr/>
              </p:nvCxnSpPr>
              <p:spPr>
                <a:xfrm>
                  <a:off x="10351453" y="2131614"/>
                  <a:ext cx="0" cy="73025"/>
                </a:xfrm>
                <a:prstGeom prst="line">
                  <a:avLst/>
                </a:prstGeom>
              </p:spPr>
              <p:style>
                <a:lnRef idx="1">
                  <a:schemeClr val="dk1"/>
                </a:lnRef>
                <a:fillRef idx="0">
                  <a:schemeClr val="dk1"/>
                </a:fillRef>
                <a:effectRef idx="0">
                  <a:schemeClr val="dk1"/>
                </a:effectRef>
                <a:fontRef idx="minor">
                  <a:schemeClr val="tx1"/>
                </a:fontRef>
              </p:style>
            </p:cxnSp>
            <p:cxnSp>
              <p:nvCxnSpPr>
                <p:cNvPr id="244" name="Gerader Verbinder 243">
                  <a:extLst>
                    <a:ext uri="{FF2B5EF4-FFF2-40B4-BE49-F238E27FC236}">
                      <a16:creationId xmlns:a16="http://schemas.microsoft.com/office/drawing/2014/main" id="{AB022103-538E-83BE-0365-37BC9495AA44}"/>
                    </a:ext>
                  </a:extLst>
                </p:cNvPr>
                <p:cNvCxnSpPr>
                  <a:cxnSpLocks/>
                </p:cNvCxnSpPr>
                <p:nvPr/>
              </p:nvCxnSpPr>
              <p:spPr>
                <a:xfrm>
                  <a:off x="10472420" y="2131614"/>
                  <a:ext cx="0" cy="73025"/>
                </a:xfrm>
                <a:prstGeom prst="line">
                  <a:avLst/>
                </a:prstGeom>
              </p:spPr>
              <p:style>
                <a:lnRef idx="1">
                  <a:schemeClr val="dk1"/>
                </a:lnRef>
                <a:fillRef idx="0">
                  <a:schemeClr val="dk1"/>
                </a:fillRef>
                <a:effectRef idx="0">
                  <a:schemeClr val="dk1"/>
                </a:effectRef>
                <a:fontRef idx="minor">
                  <a:schemeClr val="tx1"/>
                </a:fontRef>
              </p:style>
            </p:cxnSp>
          </p:grpSp>
        </p:grpSp>
        <p:grpSp>
          <p:nvGrpSpPr>
            <p:cNvPr id="263" name="Gruppieren 262">
              <a:extLst>
                <a:ext uri="{FF2B5EF4-FFF2-40B4-BE49-F238E27FC236}">
                  <a16:creationId xmlns:a16="http://schemas.microsoft.com/office/drawing/2014/main" id="{980E36F5-0696-F4C1-4D9D-6761FFA9B963}"/>
                </a:ext>
              </a:extLst>
            </p:cNvPr>
            <p:cNvGrpSpPr/>
            <p:nvPr/>
          </p:nvGrpSpPr>
          <p:grpSpPr>
            <a:xfrm>
              <a:off x="10103644" y="1982249"/>
              <a:ext cx="173831" cy="73025"/>
              <a:chOff x="10103644" y="1982249"/>
              <a:chExt cx="173831" cy="73025"/>
            </a:xfrm>
          </p:grpSpPr>
          <p:sp>
            <p:nvSpPr>
              <p:cNvPr id="171" name="Ellipse 170">
                <a:extLst>
                  <a:ext uri="{FF2B5EF4-FFF2-40B4-BE49-F238E27FC236}">
                    <a16:creationId xmlns:a16="http://schemas.microsoft.com/office/drawing/2014/main" id="{2DB5C04E-2145-4412-9A7F-87818EE5FA2A}"/>
                  </a:ext>
                </a:extLst>
              </p:cNvPr>
              <p:cNvSpPr/>
              <p:nvPr/>
            </p:nvSpPr>
            <p:spPr>
              <a:xfrm>
                <a:off x="10184289" y="1995902"/>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45" name="Gruppieren 244">
                <a:extLst>
                  <a:ext uri="{FF2B5EF4-FFF2-40B4-BE49-F238E27FC236}">
                    <a16:creationId xmlns:a16="http://schemas.microsoft.com/office/drawing/2014/main" id="{07FC1A24-01D1-9E21-9267-A3206049F5D8}"/>
                  </a:ext>
                </a:extLst>
              </p:cNvPr>
              <p:cNvGrpSpPr/>
              <p:nvPr/>
            </p:nvGrpSpPr>
            <p:grpSpPr>
              <a:xfrm>
                <a:off x="10103644" y="1982249"/>
                <a:ext cx="173831" cy="73025"/>
                <a:chOff x="10351453" y="2131614"/>
                <a:chExt cx="120967" cy="73025"/>
              </a:xfrm>
            </p:grpSpPr>
            <p:cxnSp>
              <p:nvCxnSpPr>
                <p:cNvPr id="246" name="Gerader Verbinder 245">
                  <a:extLst>
                    <a:ext uri="{FF2B5EF4-FFF2-40B4-BE49-F238E27FC236}">
                      <a16:creationId xmlns:a16="http://schemas.microsoft.com/office/drawing/2014/main" id="{E1A0FAD7-6FDF-FE9F-6DB4-74BCEBB25298}"/>
                    </a:ext>
                  </a:extLst>
                </p:cNvPr>
                <p:cNvCxnSpPr>
                  <a:cxnSpLocks/>
                </p:cNvCxnSpPr>
                <p:nvPr/>
              </p:nvCxnSpPr>
              <p:spPr>
                <a:xfrm>
                  <a:off x="10351453" y="2168126"/>
                  <a:ext cx="120967" cy="0"/>
                </a:xfrm>
                <a:prstGeom prst="line">
                  <a:avLst/>
                </a:prstGeom>
              </p:spPr>
              <p:style>
                <a:lnRef idx="1">
                  <a:schemeClr val="dk1"/>
                </a:lnRef>
                <a:fillRef idx="0">
                  <a:schemeClr val="dk1"/>
                </a:fillRef>
                <a:effectRef idx="0">
                  <a:schemeClr val="dk1"/>
                </a:effectRef>
                <a:fontRef idx="minor">
                  <a:schemeClr val="tx1"/>
                </a:fontRef>
              </p:style>
            </p:cxnSp>
            <p:cxnSp>
              <p:nvCxnSpPr>
                <p:cNvPr id="247" name="Gerader Verbinder 246">
                  <a:extLst>
                    <a:ext uri="{FF2B5EF4-FFF2-40B4-BE49-F238E27FC236}">
                      <a16:creationId xmlns:a16="http://schemas.microsoft.com/office/drawing/2014/main" id="{D3CB7DD6-EF4F-31B6-06AC-D70E49806515}"/>
                    </a:ext>
                  </a:extLst>
                </p:cNvPr>
                <p:cNvCxnSpPr>
                  <a:cxnSpLocks/>
                </p:cNvCxnSpPr>
                <p:nvPr/>
              </p:nvCxnSpPr>
              <p:spPr>
                <a:xfrm>
                  <a:off x="10351453" y="2131614"/>
                  <a:ext cx="0" cy="73025"/>
                </a:xfrm>
                <a:prstGeom prst="line">
                  <a:avLst/>
                </a:prstGeom>
              </p:spPr>
              <p:style>
                <a:lnRef idx="1">
                  <a:schemeClr val="dk1"/>
                </a:lnRef>
                <a:fillRef idx="0">
                  <a:schemeClr val="dk1"/>
                </a:fillRef>
                <a:effectRef idx="0">
                  <a:schemeClr val="dk1"/>
                </a:effectRef>
                <a:fontRef idx="minor">
                  <a:schemeClr val="tx1"/>
                </a:fontRef>
              </p:style>
            </p:cxnSp>
            <p:cxnSp>
              <p:nvCxnSpPr>
                <p:cNvPr id="248" name="Gerader Verbinder 247">
                  <a:extLst>
                    <a:ext uri="{FF2B5EF4-FFF2-40B4-BE49-F238E27FC236}">
                      <a16:creationId xmlns:a16="http://schemas.microsoft.com/office/drawing/2014/main" id="{AB175ADE-9398-26C4-946F-79B492DD7903}"/>
                    </a:ext>
                  </a:extLst>
                </p:cNvPr>
                <p:cNvCxnSpPr>
                  <a:cxnSpLocks/>
                </p:cNvCxnSpPr>
                <p:nvPr/>
              </p:nvCxnSpPr>
              <p:spPr>
                <a:xfrm>
                  <a:off x="10472420" y="2131614"/>
                  <a:ext cx="0" cy="73025"/>
                </a:xfrm>
                <a:prstGeom prst="line">
                  <a:avLst/>
                </a:prstGeom>
              </p:spPr>
              <p:style>
                <a:lnRef idx="1">
                  <a:schemeClr val="dk1"/>
                </a:lnRef>
                <a:fillRef idx="0">
                  <a:schemeClr val="dk1"/>
                </a:fillRef>
                <a:effectRef idx="0">
                  <a:schemeClr val="dk1"/>
                </a:effectRef>
                <a:fontRef idx="minor">
                  <a:schemeClr val="tx1"/>
                </a:fontRef>
              </p:style>
            </p:cxnSp>
          </p:grpSp>
        </p:grpSp>
        <p:cxnSp>
          <p:nvCxnSpPr>
            <p:cNvPr id="249" name="Gerader Verbinder 248">
              <a:extLst>
                <a:ext uri="{FF2B5EF4-FFF2-40B4-BE49-F238E27FC236}">
                  <a16:creationId xmlns:a16="http://schemas.microsoft.com/office/drawing/2014/main" id="{AE2EB50E-D612-3F27-9FF7-EB4FF8A83514}"/>
                </a:ext>
              </a:extLst>
            </p:cNvPr>
            <p:cNvCxnSpPr>
              <a:cxnSpLocks/>
            </p:cNvCxnSpPr>
            <p:nvPr/>
          </p:nvCxnSpPr>
          <p:spPr>
            <a:xfrm>
              <a:off x="10126665" y="1800225"/>
              <a:ext cx="0" cy="3029628"/>
            </a:xfrm>
            <a:prstGeom prst="line">
              <a:avLst/>
            </a:prstGeom>
            <a:ln w="12700">
              <a:prstDash val="dash"/>
            </a:ln>
          </p:spPr>
          <p:style>
            <a:lnRef idx="1">
              <a:schemeClr val="dk1"/>
            </a:lnRef>
            <a:fillRef idx="0">
              <a:schemeClr val="dk1"/>
            </a:fillRef>
            <a:effectRef idx="0">
              <a:schemeClr val="dk1"/>
            </a:effectRef>
            <a:fontRef idx="minor">
              <a:schemeClr val="tx1"/>
            </a:fontRef>
          </p:style>
        </p:cxnSp>
        <p:grpSp>
          <p:nvGrpSpPr>
            <p:cNvPr id="251" name="Gruppieren 250">
              <a:extLst>
                <a:ext uri="{FF2B5EF4-FFF2-40B4-BE49-F238E27FC236}">
                  <a16:creationId xmlns:a16="http://schemas.microsoft.com/office/drawing/2014/main" id="{FEA2391D-4893-4869-974A-C77BAB5FD593}"/>
                </a:ext>
              </a:extLst>
            </p:cNvPr>
            <p:cNvGrpSpPr/>
            <p:nvPr/>
          </p:nvGrpSpPr>
          <p:grpSpPr>
            <a:xfrm>
              <a:off x="9147175" y="4786424"/>
              <a:ext cx="1235868" cy="35719"/>
              <a:chOff x="3529013" y="5868590"/>
              <a:chExt cx="1235868" cy="35719"/>
            </a:xfrm>
          </p:grpSpPr>
          <p:cxnSp>
            <p:nvCxnSpPr>
              <p:cNvPr id="252" name="Gerader Verbinder 251">
                <a:extLst>
                  <a:ext uri="{FF2B5EF4-FFF2-40B4-BE49-F238E27FC236}">
                    <a16:creationId xmlns:a16="http://schemas.microsoft.com/office/drawing/2014/main" id="{2DAAB9D3-F529-7F38-9C35-33C43D5E2065}"/>
                  </a:ext>
                </a:extLst>
              </p:cNvPr>
              <p:cNvCxnSpPr>
                <a:cxnSpLocks/>
              </p:cNvCxnSpPr>
              <p:nvPr/>
            </p:nvCxnSpPr>
            <p:spPr>
              <a:xfrm>
                <a:off x="3529013" y="5868590"/>
                <a:ext cx="123586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Gerader Verbinder 252">
                <a:extLst>
                  <a:ext uri="{FF2B5EF4-FFF2-40B4-BE49-F238E27FC236}">
                    <a16:creationId xmlns:a16="http://schemas.microsoft.com/office/drawing/2014/main" id="{2A6CB818-99B7-BF7A-D7DB-673E6A20C856}"/>
                  </a:ext>
                </a:extLst>
              </p:cNvPr>
              <p:cNvCxnSpPr>
                <a:cxnSpLocks/>
              </p:cNvCxnSpPr>
              <p:nvPr/>
            </p:nvCxnSpPr>
            <p:spPr>
              <a:xfrm>
                <a:off x="3562350" y="5868590"/>
                <a:ext cx="0" cy="357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Gerader Verbinder 253">
                <a:extLst>
                  <a:ext uri="{FF2B5EF4-FFF2-40B4-BE49-F238E27FC236}">
                    <a16:creationId xmlns:a16="http://schemas.microsoft.com/office/drawing/2014/main" id="{D164D721-4964-3D99-0B6C-19042CC2C74E}"/>
                  </a:ext>
                </a:extLst>
              </p:cNvPr>
              <p:cNvCxnSpPr>
                <a:cxnSpLocks/>
              </p:cNvCxnSpPr>
              <p:nvPr/>
            </p:nvCxnSpPr>
            <p:spPr>
              <a:xfrm>
                <a:off x="3852862" y="5868590"/>
                <a:ext cx="0" cy="357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Gerader Verbinder 254">
                <a:extLst>
                  <a:ext uri="{FF2B5EF4-FFF2-40B4-BE49-F238E27FC236}">
                    <a16:creationId xmlns:a16="http://schemas.microsoft.com/office/drawing/2014/main" id="{3EB85EBA-A08F-CA4D-A5AD-CFCDFB354D10}"/>
                  </a:ext>
                </a:extLst>
              </p:cNvPr>
              <p:cNvCxnSpPr>
                <a:cxnSpLocks/>
              </p:cNvCxnSpPr>
              <p:nvPr/>
            </p:nvCxnSpPr>
            <p:spPr>
              <a:xfrm>
                <a:off x="4143374" y="5868590"/>
                <a:ext cx="0" cy="357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Gerader Verbinder 255">
                <a:extLst>
                  <a:ext uri="{FF2B5EF4-FFF2-40B4-BE49-F238E27FC236}">
                    <a16:creationId xmlns:a16="http://schemas.microsoft.com/office/drawing/2014/main" id="{FB19ACBE-6D20-962A-81F3-CD6E7A8EC830}"/>
                  </a:ext>
                </a:extLst>
              </p:cNvPr>
              <p:cNvCxnSpPr>
                <a:cxnSpLocks/>
              </p:cNvCxnSpPr>
              <p:nvPr/>
            </p:nvCxnSpPr>
            <p:spPr>
              <a:xfrm>
                <a:off x="4433886" y="5868590"/>
                <a:ext cx="0" cy="357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Gerader Verbinder 256">
                <a:extLst>
                  <a:ext uri="{FF2B5EF4-FFF2-40B4-BE49-F238E27FC236}">
                    <a16:creationId xmlns:a16="http://schemas.microsoft.com/office/drawing/2014/main" id="{886DC4EB-6817-540B-0B1D-2217074CDBFE}"/>
                  </a:ext>
                </a:extLst>
              </p:cNvPr>
              <p:cNvCxnSpPr>
                <a:cxnSpLocks/>
              </p:cNvCxnSpPr>
              <p:nvPr/>
            </p:nvCxnSpPr>
            <p:spPr>
              <a:xfrm>
                <a:off x="4724399" y="5868590"/>
                <a:ext cx="0" cy="357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8" name="Textfeld 257">
              <a:extLst>
                <a:ext uri="{FF2B5EF4-FFF2-40B4-BE49-F238E27FC236}">
                  <a16:creationId xmlns:a16="http://schemas.microsoft.com/office/drawing/2014/main" id="{9625E4F3-4E6B-5BF6-3F64-04033F636F5F}"/>
                </a:ext>
              </a:extLst>
            </p:cNvPr>
            <p:cNvSpPr txBox="1"/>
            <p:nvPr/>
          </p:nvSpPr>
          <p:spPr>
            <a:xfrm>
              <a:off x="9062877" y="4831689"/>
              <a:ext cx="238711" cy="138499"/>
            </a:xfrm>
            <a:prstGeom prst="rect">
              <a:avLst/>
            </a:prstGeom>
            <a:noFill/>
          </p:spPr>
          <p:txBody>
            <a:bodyPr wrap="square" lIns="0" tIns="0" rIns="0" bIns="0" rtlCol="0">
              <a:spAutoFit/>
            </a:bodyPr>
            <a:lstStyle/>
            <a:p>
              <a:pPr algn="ctr"/>
              <a:r>
                <a:rPr lang="de-DE" sz="900"/>
                <a:t>0</a:t>
              </a:r>
            </a:p>
          </p:txBody>
        </p:sp>
        <p:sp>
          <p:nvSpPr>
            <p:cNvPr id="259" name="Textfeld 258">
              <a:extLst>
                <a:ext uri="{FF2B5EF4-FFF2-40B4-BE49-F238E27FC236}">
                  <a16:creationId xmlns:a16="http://schemas.microsoft.com/office/drawing/2014/main" id="{666EBD5B-6067-F6A8-E9AF-27C535490D64}"/>
                </a:ext>
              </a:extLst>
            </p:cNvPr>
            <p:cNvSpPr txBox="1"/>
            <p:nvPr/>
          </p:nvSpPr>
          <p:spPr>
            <a:xfrm>
              <a:off x="9353033" y="4831689"/>
              <a:ext cx="238711" cy="138499"/>
            </a:xfrm>
            <a:prstGeom prst="rect">
              <a:avLst/>
            </a:prstGeom>
            <a:noFill/>
          </p:spPr>
          <p:txBody>
            <a:bodyPr wrap="square" lIns="0" tIns="0" rIns="0" bIns="0" rtlCol="0">
              <a:spAutoFit/>
            </a:bodyPr>
            <a:lstStyle/>
            <a:p>
              <a:pPr algn="ctr"/>
              <a:r>
                <a:rPr lang="de-DE" sz="900"/>
                <a:t>25</a:t>
              </a:r>
            </a:p>
          </p:txBody>
        </p:sp>
        <p:sp>
          <p:nvSpPr>
            <p:cNvPr id="260" name="Textfeld 259">
              <a:extLst>
                <a:ext uri="{FF2B5EF4-FFF2-40B4-BE49-F238E27FC236}">
                  <a16:creationId xmlns:a16="http://schemas.microsoft.com/office/drawing/2014/main" id="{3F229520-4C6C-DCAC-B669-3071A3A81978}"/>
                </a:ext>
              </a:extLst>
            </p:cNvPr>
            <p:cNvSpPr txBox="1"/>
            <p:nvPr/>
          </p:nvSpPr>
          <p:spPr>
            <a:xfrm>
              <a:off x="9643189" y="4831689"/>
              <a:ext cx="238711" cy="138499"/>
            </a:xfrm>
            <a:prstGeom prst="rect">
              <a:avLst/>
            </a:prstGeom>
            <a:noFill/>
          </p:spPr>
          <p:txBody>
            <a:bodyPr wrap="square" lIns="0" tIns="0" rIns="0" bIns="0" rtlCol="0">
              <a:spAutoFit/>
            </a:bodyPr>
            <a:lstStyle/>
            <a:p>
              <a:pPr algn="ctr"/>
              <a:r>
                <a:rPr lang="de-DE" sz="900"/>
                <a:t>50</a:t>
              </a:r>
            </a:p>
          </p:txBody>
        </p:sp>
        <p:sp>
          <p:nvSpPr>
            <p:cNvPr id="261" name="Textfeld 260">
              <a:extLst>
                <a:ext uri="{FF2B5EF4-FFF2-40B4-BE49-F238E27FC236}">
                  <a16:creationId xmlns:a16="http://schemas.microsoft.com/office/drawing/2014/main" id="{08B963A0-F96B-7E51-0C3C-3E884F1CDE83}"/>
                </a:ext>
              </a:extLst>
            </p:cNvPr>
            <p:cNvSpPr txBox="1"/>
            <p:nvPr/>
          </p:nvSpPr>
          <p:spPr>
            <a:xfrm>
              <a:off x="9933345" y="4831689"/>
              <a:ext cx="238711" cy="138499"/>
            </a:xfrm>
            <a:prstGeom prst="rect">
              <a:avLst/>
            </a:prstGeom>
            <a:noFill/>
          </p:spPr>
          <p:txBody>
            <a:bodyPr wrap="square" lIns="0" tIns="0" rIns="0" bIns="0" rtlCol="0">
              <a:spAutoFit/>
            </a:bodyPr>
            <a:lstStyle/>
            <a:p>
              <a:pPr algn="ctr"/>
              <a:r>
                <a:rPr lang="de-DE" sz="900"/>
                <a:t>75</a:t>
              </a:r>
            </a:p>
          </p:txBody>
        </p:sp>
        <p:sp>
          <p:nvSpPr>
            <p:cNvPr id="262" name="Textfeld 261">
              <a:extLst>
                <a:ext uri="{FF2B5EF4-FFF2-40B4-BE49-F238E27FC236}">
                  <a16:creationId xmlns:a16="http://schemas.microsoft.com/office/drawing/2014/main" id="{7EA85974-1B46-8888-AC0E-745AFC856F49}"/>
                </a:ext>
              </a:extLst>
            </p:cNvPr>
            <p:cNvSpPr txBox="1"/>
            <p:nvPr/>
          </p:nvSpPr>
          <p:spPr>
            <a:xfrm>
              <a:off x="10223500" y="4831689"/>
              <a:ext cx="238711" cy="138499"/>
            </a:xfrm>
            <a:prstGeom prst="rect">
              <a:avLst/>
            </a:prstGeom>
            <a:noFill/>
          </p:spPr>
          <p:txBody>
            <a:bodyPr wrap="square" lIns="0" tIns="0" rIns="0" bIns="0" rtlCol="0">
              <a:spAutoFit/>
            </a:bodyPr>
            <a:lstStyle/>
            <a:p>
              <a:pPr algn="ctr"/>
              <a:r>
                <a:rPr lang="de-DE" sz="900"/>
                <a:t>100</a:t>
              </a:r>
            </a:p>
          </p:txBody>
        </p:sp>
      </p:grpSp>
    </p:spTree>
    <p:extLst>
      <p:ext uri="{BB962C8B-B14F-4D97-AF65-F5344CB8AC3E}">
        <p14:creationId xmlns:p14="http://schemas.microsoft.com/office/powerpoint/2010/main" val="20697871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FAF4D71C-D0A2-C259-6A41-C3F7D6DE80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10206" y="2563113"/>
            <a:ext cx="4256270" cy="2115237"/>
          </a:xfrm>
          <a:prstGeom prst="rect">
            <a:avLst/>
          </a:prstGeom>
        </p:spPr>
      </p:pic>
      <p:graphicFrame>
        <p:nvGraphicFramePr>
          <p:cNvPr id="17" name="Diagramm 16">
            <a:extLst>
              <a:ext uri="{FF2B5EF4-FFF2-40B4-BE49-F238E27FC236}">
                <a16:creationId xmlns:a16="http://schemas.microsoft.com/office/drawing/2014/main" id="{79D5A03D-1D20-2E34-5745-F2608F1D7A1F}"/>
              </a:ext>
            </a:extLst>
          </p:cNvPr>
          <p:cNvGraphicFramePr/>
          <p:nvPr>
            <p:extLst>
              <p:ext uri="{D42A27DB-BD31-4B8C-83A1-F6EECF244321}">
                <p14:modId xmlns:p14="http://schemas.microsoft.com/office/powerpoint/2010/main" val="1197427894"/>
              </p:ext>
            </p:extLst>
          </p:nvPr>
        </p:nvGraphicFramePr>
        <p:xfrm>
          <a:off x="6182158" y="2276741"/>
          <a:ext cx="5447231" cy="2834286"/>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a:extLst>
              <a:ext uri="{FF2B5EF4-FFF2-40B4-BE49-F238E27FC236}">
                <a16:creationId xmlns:a16="http://schemas.microsoft.com/office/drawing/2014/main" id="{04E7F1B0-2625-053C-474A-441A224488EE}"/>
              </a:ext>
            </a:extLst>
          </p:cNvPr>
          <p:cNvSpPr>
            <a:spLocks noGrp="1"/>
          </p:cNvSpPr>
          <p:nvPr>
            <p:ph type="title"/>
          </p:nvPr>
        </p:nvSpPr>
        <p:spPr/>
        <p:txBody>
          <a:bodyPr/>
          <a:lstStyle/>
          <a:p>
            <a:r>
              <a:rPr lang="en-US"/>
              <a:t>PFS in CLL/SLL subgroups</a:t>
            </a:r>
          </a:p>
        </p:txBody>
      </p:sp>
      <p:sp>
        <p:nvSpPr>
          <p:cNvPr id="4" name="Footer Placeholder 3">
            <a:extLst>
              <a:ext uri="{FF2B5EF4-FFF2-40B4-BE49-F238E27FC236}">
                <a16:creationId xmlns:a16="http://schemas.microsoft.com/office/drawing/2014/main" id="{E1603A9A-A6FE-7FD2-50E6-4768BAF47F98}"/>
              </a:ext>
            </a:extLst>
          </p:cNvPr>
          <p:cNvSpPr>
            <a:spLocks noGrp="1"/>
          </p:cNvSpPr>
          <p:nvPr>
            <p:ph type="ftr" sz="quarter" idx="13"/>
          </p:nvPr>
        </p:nvSpPr>
        <p:spPr>
          <a:xfrm>
            <a:off x="407988" y="6273800"/>
            <a:ext cx="8532812" cy="552475"/>
          </a:xfrm>
        </p:spPr>
        <p:txBody>
          <a:bodyPr/>
          <a:lstStyle/>
          <a:p>
            <a:r>
              <a:rPr lang="en-GB"/>
              <a:t>Data </a:t>
            </a:r>
            <a:r>
              <a:rPr lang="en-GB" err="1"/>
              <a:t>cutoff</a:t>
            </a:r>
            <a:r>
              <a:rPr lang="en-GB"/>
              <a:t>: 29 July 2022. Response status according to independent review committee assessment.</a:t>
            </a:r>
            <a:r>
              <a:rPr lang="en-GB" b="1"/>
              <a:t> </a:t>
            </a:r>
            <a:r>
              <a:rPr lang="en-GB" baseline="30000" err="1"/>
              <a:t>a</a:t>
            </a:r>
            <a:r>
              <a:rPr lang="en-GB" i="1" err="1"/>
              <a:t>BTK</a:t>
            </a:r>
            <a:r>
              <a:rPr lang="en-GB"/>
              <a:t> C481 mutation status, del(17p), and </a:t>
            </a:r>
            <a:r>
              <a:rPr lang="en-GB" i="1"/>
              <a:t>TP53</a:t>
            </a:r>
            <a:r>
              <a:rPr lang="en-GB"/>
              <a:t> mutation status were centrally determined and based on pre-treatment samples. </a:t>
            </a:r>
            <a:r>
              <a:rPr lang="en-GB" baseline="30000" err="1"/>
              <a:t>b</a:t>
            </a:r>
            <a:r>
              <a:rPr lang="en-GB" err="1"/>
              <a:t>Patients</a:t>
            </a:r>
            <a:r>
              <a:rPr lang="en-GB"/>
              <a:t> with available mutation data who progressed on any prior BTKi. </a:t>
            </a:r>
          </a:p>
          <a:p>
            <a:r>
              <a:rPr lang="en-GB" b="1"/>
              <a:t>BTK, </a:t>
            </a:r>
            <a:r>
              <a:rPr lang="en-GB"/>
              <a:t>Bruton's tyrosine kinase; </a:t>
            </a:r>
            <a:r>
              <a:rPr lang="en-GB" b="1"/>
              <a:t>CI,</a:t>
            </a:r>
            <a:r>
              <a:rPr lang="en-GB"/>
              <a:t> confidence interval; </a:t>
            </a:r>
            <a:r>
              <a:rPr lang="en-GB" b="1"/>
              <a:t>CLL, </a:t>
            </a:r>
            <a:r>
              <a:rPr lang="en-GB"/>
              <a:t>chronic lymphocytic </a:t>
            </a:r>
            <a:r>
              <a:rPr lang="en-GB" err="1"/>
              <a:t>leukemia</a:t>
            </a:r>
            <a:r>
              <a:rPr lang="en-GB"/>
              <a:t>; </a:t>
            </a:r>
            <a:r>
              <a:rPr lang="en-GB" b="1"/>
              <a:t>del, </a:t>
            </a:r>
            <a:r>
              <a:rPr lang="en-GB"/>
              <a:t>deletion; </a:t>
            </a:r>
            <a:r>
              <a:rPr lang="en-GB" b="1"/>
              <a:t>PFS, </a:t>
            </a:r>
            <a:r>
              <a:rPr lang="en-GB"/>
              <a:t>progression-free survival; </a:t>
            </a:r>
            <a:r>
              <a:rPr lang="en-GB" b="1"/>
              <a:t>SLL, </a:t>
            </a:r>
            <a:r>
              <a:rPr lang="en-GB"/>
              <a:t>small lymphocytic lymphoma.</a:t>
            </a:r>
            <a:endParaRPr lang="en-GB" b="1"/>
          </a:p>
          <a:p>
            <a:r>
              <a:rPr lang="en-GB" b="1"/>
              <a:t>Mato et al, Abstract #961 presented at ASH 2022.</a:t>
            </a:r>
          </a:p>
        </p:txBody>
      </p:sp>
      <p:sp>
        <p:nvSpPr>
          <p:cNvPr id="10" name="TextBox 9">
            <a:extLst>
              <a:ext uri="{FF2B5EF4-FFF2-40B4-BE49-F238E27FC236}">
                <a16:creationId xmlns:a16="http://schemas.microsoft.com/office/drawing/2014/main" id="{0D01B604-B562-254D-9010-D375FACCE8C3}"/>
              </a:ext>
            </a:extLst>
          </p:cNvPr>
          <p:cNvSpPr txBox="1"/>
          <p:nvPr/>
        </p:nvSpPr>
        <p:spPr>
          <a:xfrm>
            <a:off x="416534" y="1668966"/>
            <a:ext cx="5582025" cy="369332"/>
          </a:xfrm>
          <a:prstGeom prst="rect">
            <a:avLst/>
          </a:prstGeom>
          <a:noFill/>
        </p:spPr>
        <p:txBody>
          <a:bodyPr wrap="square" rtlCol="0">
            <a:spAutoFit/>
          </a:bodyPr>
          <a:lstStyle/>
          <a:p>
            <a:pPr algn="ctr"/>
            <a:r>
              <a:rPr lang="en-US" b="1" i="1"/>
              <a:t>BTK</a:t>
            </a:r>
            <a:r>
              <a:rPr lang="en-US" b="1"/>
              <a:t> C481 mutation </a:t>
            </a:r>
            <a:r>
              <a:rPr lang="en-US" b="1" err="1"/>
              <a:t>status</a:t>
            </a:r>
            <a:r>
              <a:rPr lang="en-US" b="1" baseline="30000" err="1"/>
              <a:t>a,b</a:t>
            </a:r>
            <a:endParaRPr lang="en-US" b="1" baseline="30000"/>
          </a:p>
        </p:txBody>
      </p:sp>
      <p:sp>
        <p:nvSpPr>
          <p:cNvPr id="41" name="TextBox 40">
            <a:extLst>
              <a:ext uri="{FF2B5EF4-FFF2-40B4-BE49-F238E27FC236}">
                <a16:creationId xmlns:a16="http://schemas.microsoft.com/office/drawing/2014/main" id="{07B14031-D738-E598-6DD0-3AC350A77B2D}"/>
              </a:ext>
            </a:extLst>
          </p:cNvPr>
          <p:cNvSpPr txBox="1"/>
          <p:nvPr/>
        </p:nvSpPr>
        <p:spPr>
          <a:xfrm>
            <a:off x="6203950" y="1675120"/>
            <a:ext cx="5580063" cy="369332"/>
          </a:xfrm>
          <a:prstGeom prst="rect">
            <a:avLst/>
          </a:prstGeom>
          <a:noFill/>
        </p:spPr>
        <p:txBody>
          <a:bodyPr wrap="square" rtlCol="0">
            <a:spAutoFit/>
          </a:bodyPr>
          <a:lstStyle/>
          <a:p>
            <a:pPr algn="ctr"/>
            <a:r>
              <a:rPr lang="en-US" b="1"/>
              <a:t>del(17p) and/or </a:t>
            </a:r>
            <a:r>
              <a:rPr lang="en-US" b="1" i="1"/>
              <a:t>TP53</a:t>
            </a:r>
            <a:r>
              <a:rPr lang="en-US" b="1"/>
              <a:t> </a:t>
            </a:r>
            <a:r>
              <a:rPr lang="en-US" b="1" err="1"/>
              <a:t>mutation</a:t>
            </a:r>
            <a:r>
              <a:rPr lang="en-US" b="1" baseline="30000" err="1"/>
              <a:t>a</a:t>
            </a:r>
            <a:endParaRPr lang="en-US" b="1" baseline="30000"/>
          </a:p>
        </p:txBody>
      </p:sp>
      <p:graphicFrame>
        <p:nvGraphicFramePr>
          <p:cNvPr id="6" name="Diagramm 5">
            <a:extLst>
              <a:ext uri="{FF2B5EF4-FFF2-40B4-BE49-F238E27FC236}">
                <a16:creationId xmlns:a16="http://schemas.microsoft.com/office/drawing/2014/main" id="{9A1233E3-09AF-315F-18AA-E1015DB1FC0C}"/>
              </a:ext>
            </a:extLst>
          </p:cNvPr>
          <p:cNvGraphicFramePr/>
          <p:nvPr>
            <p:extLst>
              <p:ext uri="{D42A27DB-BD31-4B8C-83A1-F6EECF244321}">
                <p14:modId xmlns:p14="http://schemas.microsoft.com/office/powerpoint/2010/main" val="1784959459"/>
              </p:ext>
            </p:extLst>
          </p:nvPr>
        </p:nvGraphicFramePr>
        <p:xfrm>
          <a:off x="407469" y="2278762"/>
          <a:ext cx="5447231" cy="2834286"/>
        </p:xfrm>
        <a:graphic>
          <a:graphicData uri="http://schemas.openxmlformats.org/drawingml/2006/chart">
            <c:chart xmlns:c="http://schemas.openxmlformats.org/drawingml/2006/chart" xmlns:r="http://schemas.openxmlformats.org/officeDocument/2006/relationships" r:id="rId5"/>
          </a:graphicData>
        </a:graphic>
      </p:graphicFrame>
      <p:pic>
        <p:nvPicPr>
          <p:cNvPr id="12" name="Grafik 11">
            <a:extLst>
              <a:ext uri="{FF2B5EF4-FFF2-40B4-BE49-F238E27FC236}">
                <a16:creationId xmlns:a16="http://schemas.microsoft.com/office/drawing/2014/main" id="{0186577F-AA50-349E-90FF-7E4210342CA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28286" y="2578672"/>
            <a:ext cx="4285050" cy="1996299"/>
          </a:xfrm>
          <a:prstGeom prst="rect">
            <a:avLst/>
          </a:prstGeom>
        </p:spPr>
      </p:pic>
      <p:graphicFrame>
        <p:nvGraphicFramePr>
          <p:cNvPr id="13" name="Tabelle 13">
            <a:extLst>
              <a:ext uri="{FF2B5EF4-FFF2-40B4-BE49-F238E27FC236}">
                <a16:creationId xmlns:a16="http://schemas.microsoft.com/office/drawing/2014/main" id="{716D87A7-3AA7-ACA3-CD53-098BCD96C921}"/>
              </a:ext>
            </a:extLst>
          </p:cNvPr>
          <p:cNvGraphicFramePr>
            <a:graphicFrameLocks noGrp="1"/>
          </p:cNvGraphicFramePr>
          <p:nvPr>
            <p:extLst>
              <p:ext uri="{D42A27DB-BD31-4B8C-83A1-F6EECF244321}">
                <p14:modId xmlns:p14="http://schemas.microsoft.com/office/powerpoint/2010/main" val="3950975762"/>
              </p:ext>
            </p:extLst>
          </p:nvPr>
        </p:nvGraphicFramePr>
        <p:xfrm>
          <a:off x="2676086" y="2028908"/>
          <a:ext cx="3322473" cy="1054200"/>
        </p:xfrm>
        <a:graphic>
          <a:graphicData uri="http://schemas.openxmlformats.org/drawingml/2006/table">
            <a:tbl>
              <a:tblPr firstRow="1" bandRow="1">
                <a:tableStyleId>{5C22544A-7EE6-4342-B048-85BDC9FD1C3A}</a:tableStyleId>
              </a:tblPr>
              <a:tblGrid>
                <a:gridCol w="1021824">
                  <a:extLst>
                    <a:ext uri="{9D8B030D-6E8A-4147-A177-3AD203B41FA5}">
                      <a16:colId xmlns:a16="http://schemas.microsoft.com/office/drawing/2014/main" val="2214135161"/>
                    </a:ext>
                  </a:extLst>
                </a:gridCol>
                <a:gridCol w="766883">
                  <a:extLst>
                    <a:ext uri="{9D8B030D-6E8A-4147-A177-3AD203B41FA5}">
                      <a16:colId xmlns:a16="http://schemas.microsoft.com/office/drawing/2014/main" val="3344015715"/>
                    </a:ext>
                  </a:extLst>
                </a:gridCol>
                <a:gridCol w="651749">
                  <a:extLst>
                    <a:ext uri="{9D8B030D-6E8A-4147-A177-3AD203B41FA5}">
                      <a16:colId xmlns:a16="http://schemas.microsoft.com/office/drawing/2014/main" val="1110327593"/>
                    </a:ext>
                  </a:extLst>
                </a:gridCol>
                <a:gridCol w="882017">
                  <a:extLst>
                    <a:ext uri="{9D8B030D-6E8A-4147-A177-3AD203B41FA5}">
                      <a16:colId xmlns:a16="http://schemas.microsoft.com/office/drawing/2014/main" val="3876495213"/>
                    </a:ext>
                  </a:extLst>
                </a:gridCol>
              </a:tblGrid>
              <a:tr h="220800">
                <a:tc>
                  <a:txBody>
                    <a:bodyPr/>
                    <a:lstStyle/>
                    <a:p>
                      <a:endParaRPr lang="de-DE" sz="1050"/>
                    </a:p>
                  </a:txBody>
                  <a:tcPr marL="36000" marR="36000" marT="36000" marB="36000" anchor="ctr"/>
                </a:tc>
                <a:tc>
                  <a:txBody>
                    <a:bodyPr/>
                    <a:lstStyle/>
                    <a:p>
                      <a:pPr algn="ctr">
                        <a:lnSpc>
                          <a:spcPts val="1060"/>
                        </a:lnSpc>
                      </a:pPr>
                      <a:r>
                        <a:rPr lang="de-DE" sz="1050"/>
                        <a:t>Median, months</a:t>
                      </a:r>
                    </a:p>
                  </a:txBody>
                  <a:tcPr marL="36000" marR="36000" marT="36000" marB="36000" anchor="ctr"/>
                </a:tc>
                <a:tc>
                  <a:txBody>
                    <a:bodyPr/>
                    <a:lstStyle/>
                    <a:p>
                      <a:pPr algn="ctr">
                        <a:lnSpc>
                          <a:spcPts val="1060"/>
                        </a:lnSpc>
                      </a:pPr>
                      <a:r>
                        <a:rPr lang="de-DE" sz="1050"/>
                        <a:t>95% Cl</a:t>
                      </a:r>
                    </a:p>
                  </a:txBody>
                  <a:tcPr marL="36000" marR="36000" marT="36000" marB="36000" anchor="ctr"/>
                </a:tc>
                <a:tc>
                  <a:txBody>
                    <a:bodyPr/>
                    <a:lstStyle/>
                    <a:p>
                      <a:pPr algn="ctr">
                        <a:lnSpc>
                          <a:spcPts val="1060"/>
                        </a:lnSpc>
                      </a:pPr>
                      <a:r>
                        <a:rPr lang="de-DE" sz="1050"/>
                        <a:t>Censored, n (%)</a:t>
                      </a:r>
                    </a:p>
                  </a:txBody>
                  <a:tcPr marL="36000" marR="36000" marT="36000" marB="36000" anchor="ctr"/>
                </a:tc>
                <a:extLst>
                  <a:ext uri="{0D108BD9-81ED-4DB2-BD59-A6C34878D82A}">
                    <a16:rowId xmlns:a16="http://schemas.microsoft.com/office/drawing/2014/main" val="3088693645"/>
                  </a:ext>
                </a:extLst>
              </a:tr>
              <a:tr h="220800">
                <a:tc>
                  <a:txBody>
                    <a:bodyPr/>
                    <a:lstStyle/>
                    <a:p>
                      <a:pPr>
                        <a:lnSpc>
                          <a:spcPts val="1060"/>
                        </a:lnSpc>
                      </a:pPr>
                      <a:r>
                        <a:rPr lang="de-DE" sz="1050">
                          <a:solidFill>
                            <a:schemeClr val="bg1"/>
                          </a:solidFill>
                        </a:rPr>
                        <a:t>BTK C481-Mutated</a:t>
                      </a:r>
                    </a:p>
                  </a:txBody>
                  <a:tcPr marL="36000" marR="36000" marT="36000" marB="36000" anchor="ctr">
                    <a:solidFill>
                      <a:schemeClr val="accent1"/>
                    </a:solidFill>
                  </a:tcPr>
                </a:tc>
                <a:tc>
                  <a:txBody>
                    <a:bodyPr/>
                    <a:lstStyle/>
                    <a:p>
                      <a:pPr algn="ctr"/>
                      <a:r>
                        <a:rPr lang="de-DE" sz="1050"/>
                        <a:t>18.2</a:t>
                      </a:r>
                    </a:p>
                  </a:txBody>
                  <a:tcPr marL="36000" marR="36000" marT="36000" marB="36000" anchor="ctr"/>
                </a:tc>
                <a:tc>
                  <a:txBody>
                    <a:bodyPr/>
                    <a:lstStyle/>
                    <a:p>
                      <a:pPr algn="ctr"/>
                      <a:r>
                        <a:rPr lang="de-DE" sz="1050"/>
                        <a:t>13.9-22.1</a:t>
                      </a:r>
                    </a:p>
                  </a:txBody>
                  <a:tcPr marL="36000" marR="36000" marT="36000" marB="36000" anchor="ctr"/>
                </a:tc>
                <a:tc>
                  <a:txBody>
                    <a:bodyPr/>
                    <a:lstStyle/>
                    <a:p>
                      <a:pPr algn="ctr"/>
                      <a:r>
                        <a:rPr lang="de-DE" sz="1050"/>
                        <a:t>37(46)</a:t>
                      </a:r>
                    </a:p>
                  </a:txBody>
                  <a:tcPr marL="36000" marR="36000" marT="36000" marB="36000" anchor="ctr"/>
                </a:tc>
                <a:extLst>
                  <a:ext uri="{0D108BD9-81ED-4DB2-BD59-A6C34878D82A}">
                    <a16:rowId xmlns:a16="http://schemas.microsoft.com/office/drawing/2014/main" val="451966043"/>
                  </a:ext>
                </a:extLst>
              </a:tr>
              <a:tr h="220800">
                <a:tc>
                  <a:txBody>
                    <a:bodyPr/>
                    <a:lstStyle/>
                    <a:p>
                      <a:pPr marL="0" marR="0" lvl="0" indent="0" algn="l" defTabSz="914400" rtl="0" eaLnBrk="1" fontAlgn="auto" latinLnBrk="0" hangingPunct="1">
                        <a:lnSpc>
                          <a:spcPts val="1060"/>
                        </a:lnSpc>
                        <a:spcBef>
                          <a:spcPts val="0"/>
                        </a:spcBef>
                        <a:spcAft>
                          <a:spcPts val="0"/>
                        </a:spcAft>
                        <a:buClrTx/>
                        <a:buSzTx/>
                        <a:buFontTx/>
                        <a:buNone/>
                        <a:tabLst/>
                        <a:defRPr/>
                      </a:pPr>
                      <a:r>
                        <a:rPr lang="de-DE" sz="1050">
                          <a:solidFill>
                            <a:schemeClr val="bg1"/>
                          </a:solidFill>
                        </a:rPr>
                        <a:t>BTK C481-Wildtype</a:t>
                      </a:r>
                    </a:p>
                  </a:txBody>
                  <a:tcPr marL="36000" marR="36000" marT="36000" marB="36000" anchor="ctr">
                    <a:solidFill>
                      <a:schemeClr val="accent1">
                        <a:lumMod val="50000"/>
                        <a:lumOff val="50000"/>
                      </a:schemeClr>
                    </a:solidFill>
                  </a:tcPr>
                </a:tc>
                <a:tc>
                  <a:txBody>
                    <a:bodyPr/>
                    <a:lstStyle/>
                    <a:p>
                      <a:pPr algn="ctr"/>
                      <a:r>
                        <a:rPr lang="de-DE" sz="1050"/>
                        <a:t>17.5</a:t>
                      </a:r>
                    </a:p>
                  </a:txBody>
                  <a:tcPr marL="36000" marR="36000" marT="36000" marB="36000" anchor="ctr"/>
                </a:tc>
                <a:tc>
                  <a:txBody>
                    <a:bodyPr/>
                    <a:lstStyle/>
                    <a:p>
                      <a:pPr algn="ctr"/>
                      <a:r>
                        <a:rPr lang="de-DE" sz="1050"/>
                        <a:t>10.7-20.0</a:t>
                      </a:r>
                    </a:p>
                  </a:txBody>
                  <a:tcPr marL="36000" marR="36000" marT="36000" marB="36000" anchor="ctr"/>
                </a:tc>
                <a:tc>
                  <a:txBody>
                    <a:bodyPr/>
                    <a:lstStyle/>
                    <a:p>
                      <a:pPr algn="ctr"/>
                      <a:r>
                        <a:rPr lang="de-DE" sz="1050"/>
                        <a:t>40 (43)</a:t>
                      </a:r>
                    </a:p>
                  </a:txBody>
                  <a:tcPr marL="36000" marR="36000" marT="36000" marB="36000" anchor="ctr"/>
                </a:tc>
                <a:extLst>
                  <a:ext uri="{0D108BD9-81ED-4DB2-BD59-A6C34878D82A}">
                    <a16:rowId xmlns:a16="http://schemas.microsoft.com/office/drawing/2014/main" val="1981419856"/>
                  </a:ext>
                </a:extLst>
              </a:tr>
            </a:tbl>
          </a:graphicData>
        </a:graphic>
      </p:graphicFrame>
      <p:graphicFrame>
        <p:nvGraphicFramePr>
          <p:cNvPr id="16" name="Tabelle 12">
            <a:extLst>
              <a:ext uri="{FF2B5EF4-FFF2-40B4-BE49-F238E27FC236}">
                <a16:creationId xmlns:a16="http://schemas.microsoft.com/office/drawing/2014/main" id="{EA044F27-9D89-9F87-F923-A515207A1ED1}"/>
              </a:ext>
            </a:extLst>
          </p:cNvPr>
          <p:cNvGraphicFramePr>
            <a:graphicFrameLocks noGrp="1"/>
          </p:cNvGraphicFramePr>
          <p:nvPr>
            <p:extLst>
              <p:ext uri="{D42A27DB-BD31-4B8C-83A1-F6EECF244321}">
                <p14:modId xmlns:p14="http://schemas.microsoft.com/office/powerpoint/2010/main" val="2854163514"/>
              </p:ext>
            </p:extLst>
          </p:nvPr>
        </p:nvGraphicFramePr>
        <p:xfrm>
          <a:off x="407020" y="5449345"/>
          <a:ext cx="5265863" cy="610119"/>
        </p:xfrm>
        <a:graphic>
          <a:graphicData uri="http://schemas.openxmlformats.org/drawingml/2006/table">
            <a:tbl>
              <a:tblPr firstRow="1" bandRow="1">
                <a:tableStyleId>{5C22544A-7EE6-4342-B048-85BDC9FD1C3A}</a:tableStyleId>
              </a:tblPr>
              <a:tblGrid>
                <a:gridCol w="585143">
                  <a:extLst>
                    <a:ext uri="{9D8B030D-6E8A-4147-A177-3AD203B41FA5}">
                      <a16:colId xmlns:a16="http://schemas.microsoft.com/office/drawing/2014/main" val="12144703"/>
                    </a:ext>
                  </a:extLst>
                </a:gridCol>
                <a:gridCol w="260040">
                  <a:extLst>
                    <a:ext uri="{9D8B030D-6E8A-4147-A177-3AD203B41FA5}">
                      <a16:colId xmlns:a16="http://schemas.microsoft.com/office/drawing/2014/main" val="4216138728"/>
                    </a:ext>
                  </a:extLst>
                </a:gridCol>
                <a:gridCol w="260040">
                  <a:extLst>
                    <a:ext uri="{9D8B030D-6E8A-4147-A177-3AD203B41FA5}">
                      <a16:colId xmlns:a16="http://schemas.microsoft.com/office/drawing/2014/main" val="917031147"/>
                    </a:ext>
                  </a:extLst>
                </a:gridCol>
                <a:gridCol w="260040">
                  <a:extLst>
                    <a:ext uri="{9D8B030D-6E8A-4147-A177-3AD203B41FA5}">
                      <a16:colId xmlns:a16="http://schemas.microsoft.com/office/drawing/2014/main" val="3868012081"/>
                    </a:ext>
                  </a:extLst>
                </a:gridCol>
                <a:gridCol w="260040">
                  <a:extLst>
                    <a:ext uri="{9D8B030D-6E8A-4147-A177-3AD203B41FA5}">
                      <a16:colId xmlns:a16="http://schemas.microsoft.com/office/drawing/2014/main" val="1482656817"/>
                    </a:ext>
                  </a:extLst>
                </a:gridCol>
                <a:gridCol w="260040">
                  <a:extLst>
                    <a:ext uri="{9D8B030D-6E8A-4147-A177-3AD203B41FA5}">
                      <a16:colId xmlns:a16="http://schemas.microsoft.com/office/drawing/2014/main" val="960663959"/>
                    </a:ext>
                  </a:extLst>
                </a:gridCol>
                <a:gridCol w="260040">
                  <a:extLst>
                    <a:ext uri="{9D8B030D-6E8A-4147-A177-3AD203B41FA5}">
                      <a16:colId xmlns:a16="http://schemas.microsoft.com/office/drawing/2014/main" val="2459893048"/>
                    </a:ext>
                  </a:extLst>
                </a:gridCol>
                <a:gridCol w="260040">
                  <a:extLst>
                    <a:ext uri="{9D8B030D-6E8A-4147-A177-3AD203B41FA5}">
                      <a16:colId xmlns:a16="http://schemas.microsoft.com/office/drawing/2014/main" val="905794737"/>
                    </a:ext>
                  </a:extLst>
                </a:gridCol>
                <a:gridCol w="260040">
                  <a:extLst>
                    <a:ext uri="{9D8B030D-6E8A-4147-A177-3AD203B41FA5}">
                      <a16:colId xmlns:a16="http://schemas.microsoft.com/office/drawing/2014/main" val="1546272243"/>
                    </a:ext>
                  </a:extLst>
                </a:gridCol>
                <a:gridCol w="260040">
                  <a:extLst>
                    <a:ext uri="{9D8B030D-6E8A-4147-A177-3AD203B41FA5}">
                      <a16:colId xmlns:a16="http://schemas.microsoft.com/office/drawing/2014/main" val="1880072997"/>
                    </a:ext>
                  </a:extLst>
                </a:gridCol>
                <a:gridCol w="260040">
                  <a:extLst>
                    <a:ext uri="{9D8B030D-6E8A-4147-A177-3AD203B41FA5}">
                      <a16:colId xmlns:a16="http://schemas.microsoft.com/office/drawing/2014/main" val="67345015"/>
                    </a:ext>
                  </a:extLst>
                </a:gridCol>
                <a:gridCol w="260040">
                  <a:extLst>
                    <a:ext uri="{9D8B030D-6E8A-4147-A177-3AD203B41FA5}">
                      <a16:colId xmlns:a16="http://schemas.microsoft.com/office/drawing/2014/main" val="4280510421"/>
                    </a:ext>
                  </a:extLst>
                </a:gridCol>
                <a:gridCol w="260040">
                  <a:extLst>
                    <a:ext uri="{9D8B030D-6E8A-4147-A177-3AD203B41FA5}">
                      <a16:colId xmlns:a16="http://schemas.microsoft.com/office/drawing/2014/main" val="66188394"/>
                    </a:ext>
                  </a:extLst>
                </a:gridCol>
                <a:gridCol w="260040">
                  <a:extLst>
                    <a:ext uri="{9D8B030D-6E8A-4147-A177-3AD203B41FA5}">
                      <a16:colId xmlns:a16="http://schemas.microsoft.com/office/drawing/2014/main" val="3596896943"/>
                    </a:ext>
                  </a:extLst>
                </a:gridCol>
                <a:gridCol w="260040">
                  <a:extLst>
                    <a:ext uri="{9D8B030D-6E8A-4147-A177-3AD203B41FA5}">
                      <a16:colId xmlns:a16="http://schemas.microsoft.com/office/drawing/2014/main" val="1171050306"/>
                    </a:ext>
                  </a:extLst>
                </a:gridCol>
                <a:gridCol w="260040">
                  <a:extLst>
                    <a:ext uri="{9D8B030D-6E8A-4147-A177-3AD203B41FA5}">
                      <a16:colId xmlns:a16="http://schemas.microsoft.com/office/drawing/2014/main" val="191665247"/>
                    </a:ext>
                  </a:extLst>
                </a:gridCol>
                <a:gridCol w="260040">
                  <a:extLst>
                    <a:ext uri="{9D8B030D-6E8A-4147-A177-3AD203B41FA5}">
                      <a16:colId xmlns:a16="http://schemas.microsoft.com/office/drawing/2014/main" val="1945465521"/>
                    </a:ext>
                  </a:extLst>
                </a:gridCol>
                <a:gridCol w="260040">
                  <a:extLst>
                    <a:ext uri="{9D8B030D-6E8A-4147-A177-3AD203B41FA5}">
                      <a16:colId xmlns:a16="http://schemas.microsoft.com/office/drawing/2014/main" val="1944978963"/>
                    </a:ext>
                  </a:extLst>
                </a:gridCol>
                <a:gridCol w="260040">
                  <a:extLst>
                    <a:ext uri="{9D8B030D-6E8A-4147-A177-3AD203B41FA5}">
                      <a16:colId xmlns:a16="http://schemas.microsoft.com/office/drawing/2014/main" val="1245205831"/>
                    </a:ext>
                  </a:extLst>
                </a:gridCol>
              </a:tblGrid>
              <a:tr h="203373">
                <a:tc gridSpan="19">
                  <a:txBody>
                    <a:bodyPr/>
                    <a:lstStyle/>
                    <a:p>
                      <a:r>
                        <a:rPr lang="de-DE" sz="1050"/>
                        <a:t>No. patients at risk</a:t>
                      </a:r>
                    </a:p>
                  </a:txBody>
                  <a:tcPr marL="72000" marR="0" marT="0" marB="0" anchor="ctr">
                    <a:solidFill>
                      <a:srgbClr val="002A5C"/>
                    </a:solidFill>
                  </a:tcPr>
                </a:tc>
                <a:tc hMerge="1">
                  <a:txBody>
                    <a:bodyPr/>
                    <a:lstStyle/>
                    <a:p>
                      <a:r>
                        <a:rPr lang="de-DE" sz="1050" err="1"/>
                        <a:t>Number</a:t>
                      </a:r>
                      <a:r>
                        <a:rPr lang="de-DE" sz="1050"/>
                        <a:t> at </a:t>
                      </a:r>
                      <a:r>
                        <a:rPr lang="de-DE" sz="1050" err="1"/>
                        <a:t>risk</a:t>
                      </a:r>
                      <a:endParaRPr lang="de-DE" sz="1050"/>
                    </a:p>
                  </a:txBody>
                  <a:tcPr marL="72000" marR="0" marT="0" marB="0" anchor="ctr">
                    <a:solidFill>
                      <a:srgbClr val="002A5C"/>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45598865"/>
                  </a:ext>
                </a:extLst>
              </a:tr>
              <a:tr h="203373">
                <a:tc>
                  <a:txBody>
                    <a:bodyPr/>
                    <a:lstStyle/>
                    <a:p>
                      <a:pPr algn="ctr"/>
                      <a:r>
                        <a:rPr lang="de-DE" sz="1050">
                          <a:solidFill>
                            <a:schemeClr val="bg1"/>
                          </a:solidFill>
                        </a:rPr>
                        <a:t>Mutated</a:t>
                      </a:r>
                    </a:p>
                  </a:txBody>
                  <a:tcPr marL="0" marR="0" marT="0" marB="0" anchor="ctr">
                    <a:solidFill>
                      <a:schemeClr val="accent1"/>
                    </a:solidFill>
                  </a:tcPr>
                </a:tc>
                <a:tc>
                  <a:txBody>
                    <a:bodyPr/>
                    <a:lstStyle/>
                    <a:p>
                      <a:pPr algn="ctr"/>
                      <a:r>
                        <a:rPr lang="de-DE" sz="1050"/>
                        <a:t>81</a:t>
                      </a:r>
                    </a:p>
                  </a:txBody>
                  <a:tcPr marL="0" marR="0" marT="0" marB="0" anchor="ctr"/>
                </a:tc>
                <a:tc>
                  <a:txBody>
                    <a:bodyPr/>
                    <a:lstStyle/>
                    <a:p>
                      <a:pPr algn="ctr"/>
                      <a:r>
                        <a:rPr lang="de-DE" sz="1050"/>
                        <a:t>76</a:t>
                      </a:r>
                    </a:p>
                  </a:txBody>
                  <a:tcPr marL="0" marR="0" marT="0" marB="0" anchor="ctr"/>
                </a:tc>
                <a:tc>
                  <a:txBody>
                    <a:bodyPr/>
                    <a:lstStyle/>
                    <a:p>
                      <a:pPr algn="ctr"/>
                      <a:r>
                        <a:rPr lang="de-DE" sz="1050"/>
                        <a:t>73</a:t>
                      </a:r>
                    </a:p>
                  </a:txBody>
                  <a:tcPr marL="0" marR="0" marT="0" marB="0" anchor="ctr"/>
                </a:tc>
                <a:tc>
                  <a:txBody>
                    <a:bodyPr/>
                    <a:lstStyle/>
                    <a:p>
                      <a:pPr algn="ctr"/>
                      <a:r>
                        <a:rPr lang="de-DE" sz="1050"/>
                        <a:t>70</a:t>
                      </a:r>
                    </a:p>
                  </a:txBody>
                  <a:tcPr marL="0" marR="0" marT="0" marB="0" anchor="ctr"/>
                </a:tc>
                <a:tc>
                  <a:txBody>
                    <a:bodyPr/>
                    <a:lstStyle/>
                    <a:p>
                      <a:pPr algn="ctr"/>
                      <a:r>
                        <a:rPr lang="de-DE" sz="1050"/>
                        <a:t>61</a:t>
                      </a:r>
                    </a:p>
                  </a:txBody>
                  <a:tcPr marL="0" marR="0" marT="0" marB="0" anchor="ctr"/>
                </a:tc>
                <a:tc>
                  <a:txBody>
                    <a:bodyPr/>
                    <a:lstStyle/>
                    <a:p>
                      <a:pPr algn="ctr"/>
                      <a:r>
                        <a:rPr lang="de-DE" sz="1050"/>
                        <a:t>53</a:t>
                      </a:r>
                    </a:p>
                  </a:txBody>
                  <a:tcPr marL="0" marR="0" marT="0" marB="0" anchor="ctr"/>
                </a:tc>
                <a:tc>
                  <a:txBody>
                    <a:bodyPr/>
                    <a:lstStyle/>
                    <a:p>
                      <a:pPr algn="ctr"/>
                      <a:r>
                        <a:rPr lang="de-DE" sz="1050"/>
                        <a:t>47</a:t>
                      </a:r>
                    </a:p>
                  </a:txBody>
                  <a:tcPr marL="0" marR="0" marT="0" marB="0" anchor="ctr"/>
                </a:tc>
                <a:tc>
                  <a:txBody>
                    <a:bodyPr/>
                    <a:lstStyle/>
                    <a:p>
                      <a:pPr algn="ctr"/>
                      <a:r>
                        <a:rPr lang="de-DE" sz="1050"/>
                        <a:t>36</a:t>
                      </a:r>
                    </a:p>
                  </a:txBody>
                  <a:tcPr marL="0" marR="0" marT="0" marB="0" anchor="ctr"/>
                </a:tc>
                <a:tc>
                  <a:txBody>
                    <a:bodyPr/>
                    <a:lstStyle/>
                    <a:p>
                      <a:pPr algn="ctr"/>
                      <a:r>
                        <a:rPr lang="de-DE" sz="1050"/>
                        <a:t>31</a:t>
                      </a:r>
                    </a:p>
                  </a:txBody>
                  <a:tcPr marL="0" marR="0" marT="0" marB="0" anchor="ctr"/>
                </a:tc>
                <a:tc>
                  <a:txBody>
                    <a:bodyPr/>
                    <a:lstStyle/>
                    <a:p>
                      <a:pPr algn="ctr"/>
                      <a:r>
                        <a:rPr lang="de-DE" sz="1050"/>
                        <a:t>26</a:t>
                      </a:r>
                    </a:p>
                  </a:txBody>
                  <a:tcPr marL="0" marR="0" marT="0" marB="0" anchor="ctr"/>
                </a:tc>
                <a:tc>
                  <a:txBody>
                    <a:bodyPr/>
                    <a:lstStyle/>
                    <a:p>
                      <a:pPr algn="ctr"/>
                      <a:r>
                        <a:rPr lang="de-DE" sz="1050"/>
                        <a:t>16</a:t>
                      </a:r>
                    </a:p>
                  </a:txBody>
                  <a:tcPr marL="0" marR="0" marT="0" marB="0" anchor="ctr"/>
                </a:tc>
                <a:tc>
                  <a:txBody>
                    <a:bodyPr/>
                    <a:lstStyle/>
                    <a:p>
                      <a:pPr algn="ctr"/>
                      <a:r>
                        <a:rPr lang="de-DE" sz="1050"/>
                        <a:t>11</a:t>
                      </a:r>
                    </a:p>
                  </a:txBody>
                  <a:tcPr marL="0" marR="0" marT="0" marB="0" anchor="ctr"/>
                </a:tc>
                <a:tc>
                  <a:txBody>
                    <a:bodyPr/>
                    <a:lstStyle/>
                    <a:p>
                      <a:pPr algn="ctr"/>
                      <a:r>
                        <a:rPr lang="de-DE" sz="1050"/>
                        <a:t>3</a:t>
                      </a:r>
                    </a:p>
                  </a:txBody>
                  <a:tcPr marL="0" marR="0" marT="0" marB="0" anchor="ctr"/>
                </a:tc>
                <a:tc>
                  <a:txBody>
                    <a:bodyPr/>
                    <a:lstStyle/>
                    <a:p>
                      <a:pPr algn="ctr"/>
                      <a:r>
                        <a:rPr lang="de-DE" sz="1050"/>
                        <a:t>2</a:t>
                      </a:r>
                    </a:p>
                  </a:txBody>
                  <a:tcPr marL="0" marR="0" marT="0" marB="0" anchor="ctr"/>
                </a:tc>
                <a:tc>
                  <a:txBody>
                    <a:bodyPr/>
                    <a:lstStyle/>
                    <a:p>
                      <a:pPr algn="ctr"/>
                      <a:r>
                        <a:rPr lang="de-DE" sz="1050"/>
                        <a:t>0</a:t>
                      </a:r>
                    </a:p>
                  </a:txBody>
                  <a:tcPr marL="0" marR="0" marT="0" marB="0" anchor="ctr"/>
                </a:tc>
                <a:tc>
                  <a:txBody>
                    <a:bodyPr/>
                    <a:lstStyle/>
                    <a:p>
                      <a:pPr algn="ctr"/>
                      <a:endParaRPr lang="de-DE" sz="1050"/>
                    </a:p>
                  </a:txBody>
                  <a:tcPr marL="0" marR="0" marT="0" marB="0" anchor="ctr"/>
                </a:tc>
                <a:tc>
                  <a:txBody>
                    <a:bodyPr/>
                    <a:lstStyle/>
                    <a:p>
                      <a:pPr algn="ctr"/>
                      <a:endParaRPr lang="de-DE" sz="1050"/>
                    </a:p>
                  </a:txBody>
                  <a:tcPr marL="0" marR="0" marT="0" marB="0" anchor="ctr"/>
                </a:tc>
                <a:tc>
                  <a:txBody>
                    <a:bodyPr/>
                    <a:lstStyle/>
                    <a:p>
                      <a:pPr algn="ctr"/>
                      <a:endParaRPr lang="de-DE" sz="1050"/>
                    </a:p>
                  </a:txBody>
                  <a:tcPr marL="0" marR="0" marT="0" marB="0" anchor="ctr"/>
                </a:tc>
                <a:extLst>
                  <a:ext uri="{0D108BD9-81ED-4DB2-BD59-A6C34878D82A}">
                    <a16:rowId xmlns:a16="http://schemas.microsoft.com/office/drawing/2014/main" val="2987814825"/>
                  </a:ext>
                </a:extLst>
              </a:tr>
              <a:tr h="203373">
                <a:tc>
                  <a:txBody>
                    <a:bodyPr/>
                    <a:lstStyle/>
                    <a:p>
                      <a:pPr algn="ctr"/>
                      <a:r>
                        <a:rPr lang="de-DE" sz="1050">
                          <a:solidFill>
                            <a:schemeClr val="bg1"/>
                          </a:solidFill>
                        </a:rPr>
                        <a:t>Wildtype</a:t>
                      </a:r>
                    </a:p>
                  </a:txBody>
                  <a:tcPr marL="0" marR="0" marT="0" marB="0" anchor="ctr">
                    <a:solidFill>
                      <a:schemeClr val="accent1">
                        <a:lumMod val="50000"/>
                        <a:lumOff val="50000"/>
                      </a:schemeClr>
                    </a:solidFill>
                  </a:tcPr>
                </a:tc>
                <a:tc>
                  <a:txBody>
                    <a:bodyPr/>
                    <a:lstStyle/>
                    <a:p>
                      <a:pPr algn="ctr"/>
                      <a:r>
                        <a:rPr lang="de-DE" sz="1050"/>
                        <a:t>92</a:t>
                      </a:r>
                    </a:p>
                  </a:txBody>
                  <a:tcPr marL="0" marR="0" marT="0" marB="0" anchor="ctr"/>
                </a:tc>
                <a:tc>
                  <a:txBody>
                    <a:bodyPr/>
                    <a:lstStyle/>
                    <a:p>
                      <a:pPr algn="ctr"/>
                      <a:r>
                        <a:rPr lang="de-DE" sz="1050"/>
                        <a:t>85</a:t>
                      </a:r>
                    </a:p>
                  </a:txBody>
                  <a:tcPr marL="0" marR="0" marT="0" marB="0" anchor="ctr"/>
                </a:tc>
                <a:tc>
                  <a:txBody>
                    <a:bodyPr/>
                    <a:lstStyle/>
                    <a:p>
                      <a:pPr algn="ctr"/>
                      <a:r>
                        <a:rPr lang="de-DE" sz="1050"/>
                        <a:t>80</a:t>
                      </a:r>
                    </a:p>
                  </a:txBody>
                  <a:tcPr marL="0" marR="0" marT="0" marB="0" anchor="ctr"/>
                </a:tc>
                <a:tc>
                  <a:txBody>
                    <a:bodyPr/>
                    <a:lstStyle/>
                    <a:p>
                      <a:pPr algn="ctr"/>
                      <a:r>
                        <a:rPr lang="de-DE" sz="1050"/>
                        <a:t>72</a:t>
                      </a:r>
                    </a:p>
                  </a:txBody>
                  <a:tcPr marL="0" marR="0" marT="0" marB="0" anchor="ctr"/>
                </a:tc>
                <a:tc>
                  <a:txBody>
                    <a:bodyPr/>
                    <a:lstStyle/>
                    <a:p>
                      <a:pPr algn="ctr"/>
                      <a:r>
                        <a:rPr lang="de-DE" sz="1050"/>
                        <a:t>63</a:t>
                      </a:r>
                    </a:p>
                  </a:txBody>
                  <a:tcPr marL="0" marR="0" marT="0" marB="0" anchor="ctr"/>
                </a:tc>
                <a:tc>
                  <a:txBody>
                    <a:bodyPr/>
                    <a:lstStyle/>
                    <a:p>
                      <a:pPr algn="ctr"/>
                      <a:r>
                        <a:rPr lang="de-DE" sz="1050"/>
                        <a:t>51</a:t>
                      </a:r>
                    </a:p>
                  </a:txBody>
                  <a:tcPr marL="0" marR="0" marT="0" marB="0" anchor="ctr"/>
                </a:tc>
                <a:tc>
                  <a:txBody>
                    <a:bodyPr/>
                    <a:lstStyle/>
                    <a:p>
                      <a:pPr algn="ctr"/>
                      <a:r>
                        <a:rPr lang="de-DE" sz="1050"/>
                        <a:t>44</a:t>
                      </a:r>
                    </a:p>
                  </a:txBody>
                  <a:tcPr marL="0" marR="0" marT="0" marB="0" anchor="ctr"/>
                </a:tc>
                <a:tc>
                  <a:txBody>
                    <a:bodyPr/>
                    <a:lstStyle/>
                    <a:p>
                      <a:pPr algn="ctr"/>
                      <a:r>
                        <a:rPr lang="de-DE" sz="1050"/>
                        <a:t>34</a:t>
                      </a:r>
                    </a:p>
                  </a:txBody>
                  <a:tcPr marL="0" marR="0" marT="0" marB="0" anchor="ctr"/>
                </a:tc>
                <a:tc>
                  <a:txBody>
                    <a:bodyPr/>
                    <a:lstStyle/>
                    <a:p>
                      <a:pPr algn="ctr"/>
                      <a:r>
                        <a:rPr lang="de-DE" sz="1050"/>
                        <a:t>30</a:t>
                      </a:r>
                    </a:p>
                  </a:txBody>
                  <a:tcPr marL="0" marR="0" marT="0" marB="0" anchor="ctr"/>
                </a:tc>
                <a:tc>
                  <a:txBody>
                    <a:bodyPr/>
                    <a:lstStyle/>
                    <a:p>
                      <a:pPr algn="ctr"/>
                      <a:r>
                        <a:rPr lang="de-DE" sz="1050"/>
                        <a:t>23</a:t>
                      </a:r>
                    </a:p>
                  </a:txBody>
                  <a:tcPr marL="0" marR="0" marT="0" marB="0" anchor="ctr"/>
                </a:tc>
                <a:tc>
                  <a:txBody>
                    <a:bodyPr/>
                    <a:lstStyle/>
                    <a:p>
                      <a:pPr algn="ctr"/>
                      <a:r>
                        <a:rPr lang="de-DE" sz="1050"/>
                        <a:t>13</a:t>
                      </a:r>
                    </a:p>
                  </a:txBody>
                  <a:tcPr marL="0" marR="0" marT="0" marB="0" anchor="ctr"/>
                </a:tc>
                <a:tc>
                  <a:txBody>
                    <a:bodyPr/>
                    <a:lstStyle/>
                    <a:p>
                      <a:pPr algn="ctr"/>
                      <a:r>
                        <a:rPr lang="de-DE" sz="1050"/>
                        <a:t>11</a:t>
                      </a:r>
                    </a:p>
                  </a:txBody>
                  <a:tcPr marL="0" marR="0" marT="0" marB="0" anchor="ctr"/>
                </a:tc>
                <a:tc>
                  <a:txBody>
                    <a:bodyPr/>
                    <a:lstStyle/>
                    <a:p>
                      <a:pPr algn="ctr"/>
                      <a:r>
                        <a:rPr lang="de-DE" sz="1050"/>
                        <a:t>8</a:t>
                      </a:r>
                    </a:p>
                  </a:txBody>
                  <a:tcPr marL="0" marR="0" marT="0" marB="0" anchor="ctr"/>
                </a:tc>
                <a:tc>
                  <a:txBody>
                    <a:bodyPr/>
                    <a:lstStyle/>
                    <a:p>
                      <a:pPr algn="ctr"/>
                      <a:r>
                        <a:rPr lang="de-DE" sz="1050"/>
                        <a:t>8</a:t>
                      </a:r>
                    </a:p>
                  </a:txBody>
                  <a:tcPr marL="0" marR="0" marT="0" marB="0" anchor="ctr"/>
                </a:tc>
                <a:tc>
                  <a:txBody>
                    <a:bodyPr/>
                    <a:lstStyle/>
                    <a:p>
                      <a:pPr algn="ctr"/>
                      <a:r>
                        <a:rPr lang="de-DE" sz="1050"/>
                        <a:t>1</a:t>
                      </a:r>
                    </a:p>
                  </a:txBody>
                  <a:tcPr marL="0" marR="0" marT="0" marB="0" anchor="ctr"/>
                </a:tc>
                <a:tc>
                  <a:txBody>
                    <a:bodyPr/>
                    <a:lstStyle/>
                    <a:p>
                      <a:pPr algn="ctr"/>
                      <a:r>
                        <a:rPr lang="de-DE" sz="1050"/>
                        <a:t>1</a:t>
                      </a:r>
                    </a:p>
                  </a:txBody>
                  <a:tcPr marL="0" marR="0" marT="0" marB="0" anchor="ctr"/>
                </a:tc>
                <a:tc>
                  <a:txBody>
                    <a:bodyPr/>
                    <a:lstStyle/>
                    <a:p>
                      <a:pPr algn="ctr"/>
                      <a:r>
                        <a:rPr lang="de-DE" sz="1050"/>
                        <a:t>1</a:t>
                      </a:r>
                    </a:p>
                  </a:txBody>
                  <a:tcPr marL="0" marR="0" marT="0" marB="0" anchor="ctr"/>
                </a:tc>
                <a:tc>
                  <a:txBody>
                    <a:bodyPr/>
                    <a:lstStyle/>
                    <a:p>
                      <a:pPr algn="ctr"/>
                      <a:r>
                        <a:rPr lang="de-DE" sz="1050"/>
                        <a:t>0</a:t>
                      </a:r>
                    </a:p>
                  </a:txBody>
                  <a:tcPr marL="0" marR="0" marT="0" marB="0" anchor="ctr"/>
                </a:tc>
                <a:extLst>
                  <a:ext uri="{0D108BD9-81ED-4DB2-BD59-A6C34878D82A}">
                    <a16:rowId xmlns:a16="http://schemas.microsoft.com/office/drawing/2014/main" val="668696659"/>
                  </a:ext>
                </a:extLst>
              </a:tr>
            </a:tbl>
          </a:graphicData>
        </a:graphic>
      </p:graphicFrame>
      <p:graphicFrame>
        <p:nvGraphicFramePr>
          <p:cNvPr id="19" name="Tabelle 12">
            <a:extLst>
              <a:ext uri="{FF2B5EF4-FFF2-40B4-BE49-F238E27FC236}">
                <a16:creationId xmlns:a16="http://schemas.microsoft.com/office/drawing/2014/main" id="{0C919471-91FE-DED2-C07E-B7BB84201F4F}"/>
              </a:ext>
            </a:extLst>
          </p:cNvPr>
          <p:cNvGraphicFramePr>
            <a:graphicFrameLocks noGrp="1"/>
          </p:cNvGraphicFramePr>
          <p:nvPr>
            <p:extLst>
              <p:ext uri="{D42A27DB-BD31-4B8C-83A1-F6EECF244321}">
                <p14:modId xmlns:p14="http://schemas.microsoft.com/office/powerpoint/2010/main" val="794650837"/>
              </p:ext>
            </p:extLst>
          </p:nvPr>
        </p:nvGraphicFramePr>
        <p:xfrm>
          <a:off x="6190600" y="5449345"/>
          <a:ext cx="5265863" cy="610119"/>
        </p:xfrm>
        <a:graphic>
          <a:graphicData uri="http://schemas.openxmlformats.org/drawingml/2006/table">
            <a:tbl>
              <a:tblPr firstRow="1" bandRow="1">
                <a:tableStyleId>{5C22544A-7EE6-4342-B048-85BDC9FD1C3A}</a:tableStyleId>
              </a:tblPr>
              <a:tblGrid>
                <a:gridCol w="585143">
                  <a:extLst>
                    <a:ext uri="{9D8B030D-6E8A-4147-A177-3AD203B41FA5}">
                      <a16:colId xmlns:a16="http://schemas.microsoft.com/office/drawing/2014/main" val="12144703"/>
                    </a:ext>
                  </a:extLst>
                </a:gridCol>
                <a:gridCol w="260040">
                  <a:extLst>
                    <a:ext uri="{9D8B030D-6E8A-4147-A177-3AD203B41FA5}">
                      <a16:colId xmlns:a16="http://schemas.microsoft.com/office/drawing/2014/main" val="4216138728"/>
                    </a:ext>
                  </a:extLst>
                </a:gridCol>
                <a:gridCol w="260040">
                  <a:extLst>
                    <a:ext uri="{9D8B030D-6E8A-4147-A177-3AD203B41FA5}">
                      <a16:colId xmlns:a16="http://schemas.microsoft.com/office/drawing/2014/main" val="917031147"/>
                    </a:ext>
                  </a:extLst>
                </a:gridCol>
                <a:gridCol w="260040">
                  <a:extLst>
                    <a:ext uri="{9D8B030D-6E8A-4147-A177-3AD203B41FA5}">
                      <a16:colId xmlns:a16="http://schemas.microsoft.com/office/drawing/2014/main" val="3868012081"/>
                    </a:ext>
                  </a:extLst>
                </a:gridCol>
                <a:gridCol w="260040">
                  <a:extLst>
                    <a:ext uri="{9D8B030D-6E8A-4147-A177-3AD203B41FA5}">
                      <a16:colId xmlns:a16="http://schemas.microsoft.com/office/drawing/2014/main" val="1482656817"/>
                    </a:ext>
                  </a:extLst>
                </a:gridCol>
                <a:gridCol w="260040">
                  <a:extLst>
                    <a:ext uri="{9D8B030D-6E8A-4147-A177-3AD203B41FA5}">
                      <a16:colId xmlns:a16="http://schemas.microsoft.com/office/drawing/2014/main" val="960663959"/>
                    </a:ext>
                  </a:extLst>
                </a:gridCol>
                <a:gridCol w="260040">
                  <a:extLst>
                    <a:ext uri="{9D8B030D-6E8A-4147-A177-3AD203B41FA5}">
                      <a16:colId xmlns:a16="http://schemas.microsoft.com/office/drawing/2014/main" val="2459893048"/>
                    </a:ext>
                  </a:extLst>
                </a:gridCol>
                <a:gridCol w="260040">
                  <a:extLst>
                    <a:ext uri="{9D8B030D-6E8A-4147-A177-3AD203B41FA5}">
                      <a16:colId xmlns:a16="http://schemas.microsoft.com/office/drawing/2014/main" val="905794737"/>
                    </a:ext>
                  </a:extLst>
                </a:gridCol>
                <a:gridCol w="260040">
                  <a:extLst>
                    <a:ext uri="{9D8B030D-6E8A-4147-A177-3AD203B41FA5}">
                      <a16:colId xmlns:a16="http://schemas.microsoft.com/office/drawing/2014/main" val="1546272243"/>
                    </a:ext>
                  </a:extLst>
                </a:gridCol>
                <a:gridCol w="260040">
                  <a:extLst>
                    <a:ext uri="{9D8B030D-6E8A-4147-A177-3AD203B41FA5}">
                      <a16:colId xmlns:a16="http://schemas.microsoft.com/office/drawing/2014/main" val="1880072997"/>
                    </a:ext>
                  </a:extLst>
                </a:gridCol>
                <a:gridCol w="260040">
                  <a:extLst>
                    <a:ext uri="{9D8B030D-6E8A-4147-A177-3AD203B41FA5}">
                      <a16:colId xmlns:a16="http://schemas.microsoft.com/office/drawing/2014/main" val="67345015"/>
                    </a:ext>
                  </a:extLst>
                </a:gridCol>
                <a:gridCol w="260040">
                  <a:extLst>
                    <a:ext uri="{9D8B030D-6E8A-4147-A177-3AD203B41FA5}">
                      <a16:colId xmlns:a16="http://schemas.microsoft.com/office/drawing/2014/main" val="4280510421"/>
                    </a:ext>
                  </a:extLst>
                </a:gridCol>
                <a:gridCol w="260040">
                  <a:extLst>
                    <a:ext uri="{9D8B030D-6E8A-4147-A177-3AD203B41FA5}">
                      <a16:colId xmlns:a16="http://schemas.microsoft.com/office/drawing/2014/main" val="66188394"/>
                    </a:ext>
                  </a:extLst>
                </a:gridCol>
                <a:gridCol w="260040">
                  <a:extLst>
                    <a:ext uri="{9D8B030D-6E8A-4147-A177-3AD203B41FA5}">
                      <a16:colId xmlns:a16="http://schemas.microsoft.com/office/drawing/2014/main" val="3596896943"/>
                    </a:ext>
                  </a:extLst>
                </a:gridCol>
                <a:gridCol w="260040">
                  <a:extLst>
                    <a:ext uri="{9D8B030D-6E8A-4147-A177-3AD203B41FA5}">
                      <a16:colId xmlns:a16="http://schemas.microsoft.com/office/drawing/2014/main" val="1171050306"/>
                    </a:ext>
                  </a:extLst>
                </a:gridCol>
                <a:gridCol w="260040">
                  <a:extLst>
                    <a:ext uri="{9D8B030D-6E8A-4147-A177-3AD203B41FA5}">
                      <a16:colId xmlns:a16="http://schemas.microsoft.com/office/drawing/2014/main" val="191665247"/>
                    </a:ext>
                  </a:extLst>
                </a:gridCol>
                <a:gridCol w="260040">
                  <a:extLst>
                    <a:ext uri="{9D8B030D-6E8A-4147-A177-3AD203B41FA5}">
                      <a16:colId xmlns:a16="http://schemas.microsoft.com/office/drawing/2014/main" val="1945465521"/>
                    </a:ext>
                  </a:extLst>
                </a:gridCol>
                <a:gridCol w="260040">
                  <a:extLst>
                    <a:ext uri="{9D8B030D-6E8A-4147-A177-3AD203B41FA5}">
                      <a16:colId xmlns:a16="http://schemas.microsoft.com/office/drawing/2014/main" val="1944978963"/>
                    </a:ext>
                  </a:extLst>
                </a:gridCol>
                <a:gridCol w="260040">
                  <a:extLst>
                    <a:ext uri="{9D8B030D-6E8A-4147-A177-3AD203B41FA5}">
                      <a16:colId xmlns:a16="http://schemas.microsoft.com/office/drawing/2014/main" val="1245205831"/>
                    </a:ext>
                  </a:extLst>
                </a:gridCol>
              </a:tblGrid>
              <a:tr h="203373">
                <a:tc gridSpan="19">
                  <a:txBody>
                    <a:bodyPr/>
                    <a:lstStyle/>
                    <a:p>
                      <a:r>
                        <a:rPr lang="de-DE" sz="1050"/>
                        <a:t>No. patients at risk</a:t>
                      </a:r>
                    </a:p>
                  </a:txBody>
                  <a:tcPr marL="72000" marR="0" marT="0" marB="0" anchor="ctr">
                    <a:solidFill>
                      <a:srgbClr val="002A5C"/>
                    </a:solidFill>
                  </a:tcPr>
                </a:tc>
                <a:tc hMerge="1">
                  <a:txBody>
                    <a:bodyPr/>
                    <a:lstStyle/>
                    <a:p>
                      <a:r>
                        <a:rPr lang="de-DE" sz="1050" err="1"/>
                        <a:t>Number</a:t>
                      </a:r>
                      <a:r>
                        <a:rPr lang="de-DE" sz="1050"/>
                        <a:t> at </a:t>
                      </a:r>
                      <a:r>
                        <a:rPr lang="de-DE" sz="1050" err="1"/>
                        <a:t>risk</a:t>
                      </a:r>
                      <a:endParaRPr lang="de-DE" sz="1050"/>
                    </a:p>
                  </a:txBody>
                  <a:tcPr marL="72000" marR="0" marT="0" marB="0" anchor="ctr">
                    <a:solidFill>
                      <a:srgbClr val="002A5C"/>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45598865"/>
                  </a:ext>
                </a:extLst>
              </a:tr>
              <a:tr h="203373">
                <a:tc>
                  <a:txBody>
                    <a:bodyPr/>
                    <a:lstStyle/>
                    <a:p>
                      <a:pPr algn="ctr"/>
                      <a:r>
                        <a:rPr lang="de-DE" sz="1050">
                          <a:solidFill>
                            <a:schemeClr val="bg1"/>
                          </a:solidFill>
                        </a:rPr>
                        <a:t>Mutated</a:t>
                      </a:r>
                    </a:p>
                  </a:txBody>
                  <a:tcPr marL="0" marR="0" marT="0" marB="0" anchor="ctr">
                    <a:solidFill>
                      <a:schemeClr val="accent1"/>
                    </a:solidFill>
                  </a:tcPr>
                </a:tc>
                <a:tc>
                  <a:txBody>
                    <a:bodyPr/>
                    <a:lstStyle/>
                    <a:p>
                      <a:pPr algn="ctr"/>
                      <a:r>
                        <a:rPr lang="de-DE" sz="1050"/>
                        <a:t>90</a:t>
                      </a:r>
                    </a:p>
                  </a:txBody>
                  <a:tcPr marL="0" marR="0" marT="0" marB="0" anchor="ctr"/>
                </a:tc>
                <a:tc>
                  <a:txBody>
                    <a:bodyPr/>
                    <a:lstStyle/>
                    <a:p>
                      <a:pPr algn="ctr"/>
                      <a:r>
                        <a:rPr lang="de-DE" sz="1050"/>
                        <a:t>85</a:t>
                      </a:r>
                    </a:p>
                  </a:txBody>
                  <a:tcPr marL="0" marR="0" marT="0" marB="0" anchor="ctr"/>
                </a:tc>
                <a:tc>
                  <a:txBody>
                    <a:bodyPr/>
                    <a:lstStyle/>
                    <a:p>
                      <a:pPr algn="ctr"/>
                      <a:r>
                        <a:rPr lang="de-DE" sz="1050"/>
                        <a:t>81</a:t>
                      </a:r>
                    </a:p>
                  </a:txBody>
                  <a:tcPr marL="0" marR="0" marT="0" marB="0" anchor="ctr"/>
                </a:tc>
                <a:tc>
                  <a:txBody>
                    <a:bodyPr/>
                    <a:lstStyle/>
                    <a:p>
                      <a:pPr algn="ctr"/>
                      <a:r>
                        <a:rPr lang="de-DE" sz="1050"/>
                        <a:t>76</a:t>
                      </a:r>
                    </a:p>
                  </a:txBody>
                  <a:tcPr marL="0" marR="0" marT="0" marB="0" anchor="ctr"/>
                </a:tc>
                <a:tc>
                  <a:txBody>
                    <a:bodyPr/>
                    <a:lstStyle/>
                    <a:p>
                      <a:pPr algn="ctr"/>
                      <a:r>
                        <a:rPr lang="de-DE" sz="1050"/>
                        <a:t>65</a:t>
                      </a:r>
                    </a:p>
                  </a:txBody>
                  <a:tcPr marL="0" marR="0" marT="0" marB="0" anchor="ctr"/>
                </a:tc>
                <a:tc>
                  <a:txBody>
                    <a:bodyPr/>
                    <a:lstStyle/>
                    <a:p>
                      <a:pPr algn="ctr"/>
                      <a:r>
                        <a:rPr lang="de-DE" sz="1050"/>
                        <a:t>57</a:t>
                      </a:r>
                    </a:p>
                  </a:txBody>
                  <a:tcPr marL="0" marR="0" marT="0" marB="0" anchor="ctr"/>
                </a:tc>
                <a:tc>
                  <a:txBody>
                    <a:bodyPr/>
                    <a:lstStyle/>
                    <a:p>
                      <a:pPr algn="ctr"/>
                      <a:r>
                        <a:rPr lang="de-DE" sz="1050"/>
                        <a:t>52</a:t>
                      </a:r>
                    </a:p>
                  </a:txBody>
                  <a:tcPr marL="0" marR="0" marT="0" marB="0" anchor="ctr"/>
                </a:tc>
                <a:tc>
                  <a:txBody>
                    <a:bodyPr/>
                    <a:lstStyle/>
                    <a:p>
                      <a:pPr algn="ctr"/>
                      <a:r>
                        <a:rPr lang="de-DE" sz="1050"/>
                        <a:t>38</a:t>
                      </a:r>
                    </a:p>
                  </a:txBody>
                  <a:tcPr marL="0" marR="0" marT="0" marB="0" anchor="ctr"/>
                </a:tc>
                <a:tc>
                  <a:txBody>
                    <a:bodyPr/>
                    <a:lstStyle/>
                    <a:p>
                      <a:pPr algn="ctr"/>
                      <a:r>
                        <a:rPr lang="de-DE" sz="1050"/>
                        <a:t>32</a:t>
                      </a:r>
                    </a:p>
                  </a:txBody>
                  <a:tcPr marL="0" marR="0" marT="0" marB="0" anchor="ctr"/>
                </a:tc>
                <a:tc>
                  <a:txBody>
                    <a:bodyPr/>
                    <a:lstStyle/>
                    <a:p>
                      <a:pPr algn="ctr"/>
                      <a:r>
                        <a:rPr lang="de-DE" sz="1050"/>
                        <a:t>23</a:t>
                      </a:r>
                    </a:p>
                  </a:txBody>
                  <a:tcPr marL="0" marR="0" marT="0" marB="0" anchor="ctr"/>
                </a:tc>
                <a:tc>
                  <a:txBody>
                    <a:bodyPr/>
                    <a:lstStyle/>
                    <a:p>
                      <a:pPr algn="ctr"/>
                      <a:r>
                        <a:rPr lang="de-DE" sz="1050"/>
                        <a:t>13</a:t>
                      </a:r>
                    </a:p>
                  </a:txBody>
                  <a:tcPr marL="0" marR="0" marT="0" marB="0" anchor="ctr"/>
                </a:tc>
                <a:tc>
                  <a:txBody>
                    <a:bodyPr/>
                    <a:lstStyle/>
                    <a:p>
                      <a:pPr algn="ctr"/>
                      <a:r>
                        <a:rPr lang="de-DE" sz="1050"/>
                        <a:t>10</a:t>
                      </a:r>
                    </a:p>
                  </a:txBody>
                  <a:tcPr marL="0" marR="0" marT="0" marB="0" anchor="ctr"/>
                </a:tc>
                <a:tc>
                  <a:txBody>
                    <a:bodyPr/>
                    <a:lstStyle/>
                    <a:p>
                      <a:pPr algn="ctr"/>
                      <a:r>
                        <a:rPr lang="de-DE" sz="1050"/>
                        <a:t>3</a:t>
                      </a:r>
                    </a:p>
                  </a:txBody>
                  <a:tcPr marL="0" marR="0" marT="0" marB="0" anchor="ctr"/>
                </a:tc>
                <a:tc>
                  <a:txBody>
                    <a:bodyPr/>
                    <a:lstStyle/>
                    <a:p>
                      <a:pPr algn="ctr"/>
                      <a:r>
                        <a:rPr lang="de-DE" sz="1050"/>
                        <a:t>3</a:t>
                      </a:r>
                    </a:p>
                  </a:txBody>
                  <a:tcPr marL="0" marR="0" marT="0" marB="0" anchor="ctr"/>
                </a:tc>
                <a:tc>
                  <a:txBody>
                    <a:bodyPr/>
                    <a:lstStyle/>
                    <a:p>
                      <a:pPr algn="ctr"/>
                      <a:r>
                        <a:rPr lang="de-DE" sz="1050"/>
                        <a:t>1</a:t>
                      </a:r>
                    </a:p>
                  </a:txBody>
                  <a:tcPr marL="0" marR="0" marT="0" marB="0" anchor="ctr"/>
                </a:tc>
                <a:tc>
                  <a:txBody>
                    <a:bodyPr/>
                    <a:lstStyle/>
                    <a:p>
                      <a:pPr algn="ctr"/>
                      <a:r>
                        <a:rPr lang="de-DE" sz="1050"/>
                        <a:t>1</a:t>
                      </a:r>
                    </a:p>
                  </a:txBody>
                  <a:tcPr marL="0" marR="0" marT="0" marB="0" anchor="ctr"/>
                </a:tc>
                <a:tc>
                  <a:txBody>
                    <a:bodyPr/>
                    <a:lstStyle/>
                    <a:p>
                      <a:pPr algn="ctr"/>
                      <a:r>
                        <a:rPr lang="de-DE" sz="1050"/>
                        <a:t>1</a:t>
                      </a:r>
                    </a:p>
                  </a:txBody>
                  <a:tcPr marL="0" marR="0" marT="0" marB="0" anchor="ctr"/>
                </a:tc>
                <a:tc>
                  <a:txBody>
                    <a:bodyPr/>
                    <a:lstStyle/>
                    <a:p>
                      <a:pPr algn="ctr"/>
                      <a:r>
                        <a:rPr lang="de-DE" sz="1050"/>
                        <a:t>0</a:t>
                      </a:r>
                    </a:p>
                  </a:txBody>
                  <a:tcPr marL="0" marR="0" marT="0" marB="0" anchor="ctr"/>
                </a:tc>
                <a:extLst>
                  <a:ext uri="{0D108BD9-81ED-4DB2-BD59-A6C34878D82A}">
                    <a16:rowId xmlns:a16="http://schemas.microsoft.com/office/drawing/2014/main" val="2987814825"/>
                  </a:ext>
                </a:extLst>
              </a:tr>
              <a:tr h="203373">
                <a:tc>
                  <a:txBody>
                    <a:bodyPr/>
                    <a:lstStyle/>
                    <a:p>
                      <a:pPr algn="ctr"/>
                      <a:r>
                        <a:rPr lang="de-DE" sz="1050">
                          <a:solidFill>
                            <a:schemeClr val="bg1"/>
                          </a:solidFill>
                        </a:rPr>
                        <a:t>Wildtype</a:t>
                      </a:r>
                    </a:p>
                  </a:txBody>
                  <a:tcPr marL="0" marR="0" marT="0" marB="0" anchor="ctr">
                    <a:solidFill>
                      <a:schemeClr val="accent1">
                        <a:lumMod val="50000"/>
                        <a:lumOff val="50000"/>
                      </a:schemeClr>
                    </a:solidFill>
                  </a:tcPr>
                </a:tc>
                <a:tc>
                  <a:txBody>
                    <a:bodyPr/>
                    <a:lstStyle/>
                    <a:p>
                      <a:pPr algn="ctr"/>
                      <a:r>
                        <a:rPr lang="de-DE" sz="1050"/>
                        <a:t>103</a:t>
                      </a:r>
                    </a:p>
                  </a:txBody>
                  <a:tcPr marL="0" marR="0" marT="0" marB="0" anchor="ctr"/>
                </a:tc>
                <a:tc>
                  <a:txBody>
                    <a:bodyPr/>
                    <a:lstStyle/>
                    <a:p>
                      <a:pPr algn="ctr"/>
                      <a:r>
                        <a:rPr lang="de-DE" sz="1050"/>
                        <a:t>94</a:t>
                      </a:r>
                    </a:p>
                  </a:txBody>
                  <a:tcPr marL="0" marR="0" marT="0" marB="0" anchor="ctr"/>
                </a:tc>
                <a:tc>
                  <a:txBody>
                    <a:bodyPr/>
                    <a:lstStyle/>
                    <a:p>
                      <a:pPr algn="ctr"/>
                      <a:r>
                        <a:rPr lang="de-DE" sz="1050"/>
                        <a:t>86</a:t>
                      </a:r>
                    </a:p>
                  </a:txBody>
                  <a:tcPr marL="0" marR="0" marT="0" marB="0" anchor="ctr"/>
                </a:tc>
                <a:tc>
                  <a:txBody>
                    <a:bodyPr/>
                    <a:lstStyle/>
                    <a:p>
                      <a:pPr algn="ctr"/>
                      <a:r>
                        <a:rPr lang="de-DE" sz="1050"/>
                        <a:t>81</a:t>
                      </a:r>
                    </a:p>
                  </a:txBody>
                  <a:tcPr marL="0" marR="0" marT="0" marB="0" anchor="ctr"/>
                </a:tc>
                <a:tc>
                  <a:txBody>
                    <a:bodyPr/>
                    <a:lstStyle/>
                    <a:p>
                      <a:pPr algn="ctr"/>
                      <a:r>
                        <a:rPr lang="de-DE" sz="1050"/>
                        <a:t>76</a:t>
                      </a:r>
                    </a:p>
                  </a:txBody>
                  <a:tcPr marL="0" marR="0" marT="0" marB="0" anchor="ctr"/>
                </a:tc>
                <a:tc>
                  <a:txBody>
                    <a:bodyPr/>
                    <a:lstStyle/>
                    <a:p>
                      <a:pPr algn="ctr"/>
                      <a:r>
                        <a:rPr lang="de-DE" sz="1050"/>
                        <a:t>67</a:t>
                      </a:r>
                    </a:p>
                  </a:txBody>
                  <a:tcPr marL="0" marR="0" marT="0" marB="0" anchor="ctr"/>
                </a:tc>
                <a:tc>
                  <a:txBody>
                    <a:bodyPr/>
                    <a:lstStyle/>
                    <a:p>
                      <a:pPr algn="ctr"/>
                      <a:r>
                        <a:rPr lang="de-DE" sz="1050"/>
                        <a:t>57</a:t>
                      </a:r>
                    </a:p>
                  </a:txBody>
                  <a:tcPr marL="0" marR="0" marT="0" marB="0" anchor="ctr"/>
                </a:tc>
                <a:tc>
                  <a:txBody>
                    <a:bodyPr/>
                    <a:lstStyle/>
                    <a:p>
                      <a:pPr algn="ctr"/>
                      <a:r>
                        <a:rPr lang="de-DE" sz="1050"/>
                        <a:t>47</a:t>
                      </a:r>
                    </a:p>
                  </a:txBody>
                  <a:tcPr marL="0" marR="0" marT="0" marB="0" anchor="ctr"/>
                </a:tc>
                <a:tc>
                  <a:txBody>
                    <a:bodyPr/>
                    <a:lstStyle/>
                    <a:p>
                      <a:pPr algn="ctr"/>
                      <a:r>
                        <a:rPr lang="de-DE" sz="1050"/>
                        <a:t>45</a:t>
                      </a:r>
                    </a:p>
                  </a:txBody>
                  <a:tcPr marL="0" marR="0" marT="0" marB="0" anchor="ctr"/>
                </a:tc>
                <a:tc>
                  <a:txBody>
                    <a:bodyPr/>
                    <a:lstStyle/>
                    <a:p>
                      <a:pPr algn="ctr"/>
                      <a:r>
                        <a:rPr lang="de-DE" sz="1050"/>
                        <a:t>41</a:t>
                      </a:r>
                    </a:p>
                  </a:txBody>
                  <a:tcPr marL="0" marR="0" marT="0" marB="0" anchor="ctr"/>
                </a:tc>
                <a:tc>
                  <a:txBody>
                    <a:bodyPr/>
                    <a:lstStyle/>
                    <a:p>
                      <a:pPr algn="ctr"/>
                      <a:r>
                        <a:rPr lang="de-DE" sz="1050"/>
                        <a:t>29</a:t>
                      </a:r>
                    </a:p>
                  </a:txBody>
                  <a:tcPr marL="0" marR="0" marT="0" marB="0" anchor="ctr"/>
                </a:tc>
                <a:tc>
                  <a:txBody>
                    <a:bodyPr/>
                    <a:lstStyle/>
                    <a:p>
                      <a:pPr algn="ctr"/>
                      <a:r>
                        <a:rPr lang="de-DE" sz="1050"/>
                        <a:t>23</a:t>
                      </a:r>
                    </a:p>
                  </a:txBody>
                  <a:tcPr marL="0" marR="0" marT="0" marB="0" anchor="ctr"/>
                </a:tc>
                <a:tc>
                  <a:txBody>
                    <a:bodyPr/>
                    <a:lstStyle/>
                    <a:p>
                      <a:pPr algn="ctr"/>
                      <a:r>
                        <a:rPr lang="de-DE" sz="1050"/>
                        <a:t>5</a:t>
                      </a:r>
                    </a:p>
                  </a:txBody>
                  <a:tcPr marL="0" marR="0" marT="0" marB="0" anchor="ctr"/>
                </a:tc>
                <a:tc>
                  <a:txBody>
                    <a:bodyPr/>
                    <a:lstStyle/>
                    <a:p>
                      <a:pPr algn="ctr"/>
                      <a:r>
                        <a:rPr lang="de-DE" sz="1050"/>
                        <a:t>13</a:t>
                      </a:r>
                    </a:p>
                  </a:txBody>
                  <a:tcPr marL="0" marR="0" marT="0" marB="0" anchor="ctr"/>
                </a:tc>
                <a:tc>
                  <a:txBody>
                    <a:bodyPr/>
                    <a:lstStyle/>
                    <a:p>
                      <a:pPr algn="ctr"/>
                      <a:r>
                        <a:rPr lang="de-DE" sz="1050"/>
                        <a:t>1</a:t>
                      </a:r>
                    </a:p>
                  </a:txBody>
                  <a:tcPr marL="0" marR="0" marT="0" marB="0" anchor="ctr"/>
                </a:tc>
                <a:tc>
                  <a:txBody>
                    <a:bodyPr/>
                    <a:lstStyle/>
                    <a:p>
                      <a:pPr algn="ctr"/>
                      <a:r>
                        <a:rPr lang="de-DE" sz="1050"/>
                        <a:t>0</a:t>
                      </a:r>
                    </a:p>
                  </a:txBody>
                  <a:tcPr marL="0" marR="0" marT="0" marB="0" anchor="ctr"/>
                </a:tc>
                <a:tc>
                  <a:txBody>
                    <a:bodyPr/>
                    <a:lstStyle/>
                    <a:p>
                      <a:pPr algn="ctr"/>
                      <a:endParaRPr lang="de-DE" sz="1050"/>
                    </a:p>
                  </a:txBody>
                  <a:tcPr marL="0" marR="0" marT="0" marB="0" anchor="ctr"/>
                </a:tc>
                <a:tc>
                  <a:txBody>
                    <a:bodyPr/>
                    <a:lstStyle/>
                    <a:p>
                      <a:pPr algn="ctr"/>
                      <a:endParaRPr lang="de-DE" sz="1050"/>
                    </a:p>
                  </a:txBody>
                  <a:tcPr marL="0" marR="0" marT="0" marB="0" anchor="ctr"/>
                </a:tc>
                <a:extLst>
                  <a:ext uri="{0D108BD9-81ED-4DB2-BD59-A6C34878D82A}">
                    <a16:rowId xmlns:a16="http://schemas.microsoft.com/office/drawing/2014/main" val="668696659"/>
                  </a:ext>
                </a:extLst>
              </a:tr>
            </a:tbl>
          </a:graphicData>
        </a:graphic>
      </p:graphicFrame>
      <p:graphicFrame>
        <p:nvGraphicFramePr>
          <p:cNvPr id="20" name="Tabelle 13">
            <a:extLst>
              <a:ext uri="{FF2B5EF4-FFF2-40B4-BE49-F238E27FC236}">
                <a16:creationId xmlns:a16="http://schemas.microsoft.com/office/drawing/2014/main" id="{3240A682-F750-720F-E9D1-77178CA73F06}"/>
              </a:ext>
            </a:extLst>
          </p:cNvPr>
          <p:cNvGraphicFramePr>
            <a:graphicFrameLocks noGrp="1"/>
          </p:cNvGraphicFramePr>
          <p:nvPr>
            <p:extLst>
              <p:ext uri="{D42A27DB-BD31-4B8C-83A1-F6EECF244321}">
                <p14:modId xmlns:p14="http://schemas.microsoft.com/office/powerpoint/2010/main" val="4221414793"/>
              </p:ext>
            </p:extLst>
          </p:nvPr>
        </p:nvGraphicFramePr>
        <p:xfrm>
          <a:off x="8452665" y="2028908"/>
          <a:ext cx="3322801" cy="923600"/>
        </p:xfrm>
        <a:graphic>
          <a:graphicData uri="http://schemas.openxmlformats.org/drawingml/2006/table">
            <a:tbl>
              <a:tblPr firstRow="1" bandRow="1">
                <a:tableStyleId>{5C22544A-7EE6-4342-B048-85BDC9FD1C3A}</a:tableStyleId>
              </a:tblPr>
              <a:tblGrid>
                <a:gridCol w="1021924">
                  <a:extLst>
                    <a:ext uri="{9D8B030D-6E8A-4147-A177-3AD203B41FA5}">
                      <a16:colId xmlns:a16="http://schemas.microsoft.com/office/drawing/2014/main" val="2214135161"/>
                    </a:ext>
                  </a:extLst>
                </a:gridCol>
                <a:gridCol w="766959">
                  <a:extLst>
                    <a:ext uri="{9D8B030D-6E8A-4147-A177-3AD203B41FA5}">
                      <a16:colId xmlns:a16="http://schemas.microsoft.com/office/drawing/2014/main" val="3344015715"/>
                    </a:ext>
                  </a:extLst>
                </a:gridCol>
                <a:gridCol w="651814">
                  <a:extLst>
                    <a:ext uri="{9D8B030D-6E8A-4147-A177-3AD203B41FA5}">
                      <a16:colId xmlns:a16="http://schemas.microsoft.com/office/drawing/2014/main" val="1110327593"/>
                    </a:ext>
                  </a:extLst>
                </a:gridCol>
                <a:gridCol w="882104">
                  <a:extLst>
                    <a:ext uri="{9D8B030D-6E8A-4147-A177-3AD203B41FA5}">
                      <a16:colId xmlns:a16="http://schemas.microsoft.com/office/drawing/2014/main" val="3876495213"/>
                    </a:ext>
                  </a:extLst>
                </a:gridCol>
              </a:tblGrid>
              <a:tr h="220800">
                <a:tc>
                  <a:txBody>
                    <a:bodyPr/>
                    <a:lstStyle/>
                    <a:p>
                      <a:pPr>
                        <a:lnSpc>
                          <a:spcPts val="1060"/>
                        </a:lnSpc>
                      </a:pPr>
                      <a:endParaRPr lang="de-DE" sz="1050"/>
                    </a:p>
                  </a:txBody>
                  <a:tcPr marL="36000" marR="36000" marT="36000" marB="36000" anchor="ctr"/>
                </a:tc>
                <a:tc>
                  <a:txBody>
                    <a:bodyPr/>
                    <a:lstStyle/>
                    <a:p>
                      <a:pPr algn="ctr">
                        <a:lnSpc>
                          <a:spcPts val="1060"/>
                        </a:lnSpc>
                      </a:pPr>
                      <a:r>
                        <a:rPr lang="de-DE" sz="1050"/>
                        <a:t>Median, months</a:t>
                      </a:r>
                      <a:endParaRPr lang="de-DE" sz="1050" err="1"/>
                    </a:p>
                  </a:txBody>
                  <a:tcPr marL="36000" marR="36000" marT="36000" marB="36000" anchor="ctr"/>
                </a:tc>
                <a:tc>
                  <a:txBody>
                    <a:bodyPr/>
                    <a:lstStyle/>
                    <a:p>
                      <a:pPr algn="ctr">
                        <a:lnSpc>
                          <a:spcPts val="1060"/>
                        </a:lnSpc>
                      </a:pPr>
                      <a:r>
                        <a:rPr lang="de-DE" sz="1050"/>
                        <a:t>95% Cl</a:t>
                      </a:r>
                    </a:p>
                  </a:txBody>
                  <a:tcPr marL="36000" marR="36000" marT="36000" marB="36000" anchor="ctr"/>
                </a:tc>
                <a:tc>
                  <a:txBody>
                    <a:bodyPr/>
                    <a:lstStyle/>
                    <a:p>
                      <a:pPr algn="ctr">
                        <a:lnSpc>
                          <a:spcPts val="1060"/>
                        </a:lnSpc>
                      </a:pPr>
                      <a:r>
                        <a:rPr lang="de-DE" sz="1050"/>
                        <a:t>Censored, n (%)</a:t>
                      </a:r>
                    </a:p>
                  </a:txBody>
                  <a:tcPr marL="36000" marR="36000" marT="36000" marB="36000" anchor="ctr"/>
                </a:tc>
                <a:extLst>
                  <a:ext uri="{0D108BD9-81ED-4DB2-BD59-A6C34878D82A}">
                    <a16:rowId xmlns:a16="http://schemas.microsoft.com/office/drawing/2014/main" val="3088693645"/>
                  </a:ext>
                </a:extLst>
              </a:tr>
              <a:tr h="220800">
                <a:tc>
                  <a:txBody>
                    <a:bodyPr/>
                    <a:lstStyle/>
                    <a:p>
                      <a:pPr>
                        <a:lnSpc>
                          <a:spcPts val="1060"/>
                        </a:lnSpc>
                      </a:pPr>
                      <a:r>
                        <a:rPr lang="de-DE" sz="1050">
                          <a:solidFill>
                            <a:schemeClr val="bg1"/>
                          </a:solidFill>
                        </a:rPr>
                        <a:t>Del(17p) and/or TP53mut</a:t>
                      </a:r>
                    </a:p>
                  </a:txBody>
                  <a:tcPr marL="36000" marR="36000" marT="36000" marB="36000" anchor="ctr">
                    <a:solidFill>
                      <a:schemeClr val="accent1"/>
                    </a:solidFill>
                  </a:tcPr>
                </a:tc>
                <a:tc>
                  <a:txBody>
                    <a:bodyPr/>
                    <a:lstStyle/>
                    <a:p>
                      <a:pPr algn="ctr">
                        <a:lnSpc>
                          <a:spcPts val="1060"/>
                        </a:lnSpc>
                      </a:pPr>
                      <a:r>
                        <a:rPr lang="de-DE" sz="1050"/>
                        <a:t>16.9</a:t>
                      </a:r>
                    </a:p>
                  </a:txBody>
                  <a:tcPr marL="36000" marR="36000" marT="36000" marB="36000" anchor="ctr"/>
                </a:tc>
                <a:tc>
                  <a:txBody>
                    <a:bodyPr/>
                    <a:lstStyle/>
                    <a:p>
                      <a:pPr algn="ctr">
                        <a:lnSpc>
                          <a:spcPts val="1060"/>
                        </a:lnSpc>
                      </a:pPr>
                      <a:r>
                        <a:rPr lang="de-DE" sz="1050"/>
                        <a:t>13.8-19.6</a:t>
                      </a:r>
                    </a:p>
                  </a:txBody>
                  <a:tcPr marL="36000" marR="36000" marT="36000" marB="36000" anchor="ctr"/>
                </a:tc>
                <a:tc>
                  <a:txBody>
                    <a:bodyPr/>
                    <a:lstStyle/>
                    <a:p>
                      <a:pPr algn="ctr">
                        <a:lnSpc>
                          <a:spcPts val="1060"/>
                        </a:lnSpc>
                      </a:pPr>
                      <a:r>
                        <a:rPr lang="de-DE" sz="1050"/>
                        <a:t>41 (46)</a:t>
                      </a:r>
                    </a:p>
                  </a:txBody>
                  <a:tcPr marL="36000" marR="36000" marT="36000" marB="36000" anchor="ctr"/>
                </a:tc>
                <a:extLst>
                  <a:ext uri="{0D108BD9-81ED-4DB2-BD59-A6C34878D82A}">
                    <a16:rowId xmlns:a16="http://schemas.microsoft.com/office/drawing/2014/main" val="451966043"/>
                  </a:ext>
                </a:extLst>
              </a:tr>
              <a:tr h="220800">
                <a:tc>
                  <a:txBody>
                    <a:bodyPr/>
                    <a:lstStyle/>
                    <a:p>
                      <a:pPr marL="0" marR="0" lvl="0" indent="0" algn="l" defTabSz="914400" rtl="0" eaLnBrk="1" fontAlgn="auto" latinLnBrk="0" hangingPunct="1">
                        <a:lnSpc>
                          <a:spcPts val="1060"/>
                        </a:lnSpc>
                        <a:spcBef>
                          <a:spcPts val="0"/>
                        </a:spcBef>
                        <a:spcAft>
                          <a:spcPts val="0"/>
                        </a:spcAft>
                        <a:buClrTx/>
                        <a:buSzTx/>
                        <a:buFontTx/>
                        <a:buNone/>
                        <a:tabLst/>
                        <a:defRPr/>
                      </a:pPr>
                      <a:r>
                        <a:rPr lang="de-DE" sz="1050">
                          <a:solidFill>
                            <a:schemeClr val="bg1"/>
                          </a:solidFill>
                        </a:rPr>
                        <a:t>Neither</a:t>
                      </a:r>
                      <a:endParaRPr lang="de-DE" sz="1050" err="1">
                        <a:solidFill>
                          <a:schemeClr val="bg1"/>
                        </a:solidFill>
                      </a:endParaRPr>
                    </a:p>
                  </a:txBody>
                  <a:tcPr marL="36000" marR="36000" marT="36000" marB="36000" anchor="ctr">
                    <a:solidFill>
                      <a:schemeClr val="accent1">
                        <a:lumMod val="50000"/>
                        <a:lumOff val="50000"/>
                      </a:schemeClr>
                    </a:solidFill>
                  </a:tcPr>
                </a:tc>
                <a:tc>
                  <a:txBody>
                    <a:bodyPr/>
                    <a:lstStyle/>
                    <a:p>
                      <a:pPr algn="ctr">
                        <a:lnSpc>
                          <a:spcPts val="1060"/>
                        </a:lnSpc>
                      </a:pPr>
                      <a:r>
                        <a:rPr lang="de-DE" sz="1050"/>
                        <a:t>22.3</a:t>
                      </a:r>
                    </a:p>
                  </a:txBody>
                  <a:tcPr marL="36000" marR="36000" marT="36000" marB="36000" anchor="ctr"/>
                </a:tc>
                <a:tc>
                  <a:txBody>
                    <a:bodyPr/>
                    <a:lstStyle/>
                    <a:p>
                      <a:pPr algn="ctr">
                        <a:lnSpc>
                          <a:spcPts val="1060"/>
                        </a:lnSpc>
                      </a:pPr>
                      <a:r>
                        <a:rPr lang="de-DE" sz="1050"/>
                        <a:t>18.4-27.4</a:t>
                      </a:r>
                    </a:p>
                  </a:txBody>
                  <a:tcPr marL="36000" marR="36000" marT="36000" marB="36000" anchor="ctr"/>
                </a:tc>
                <a:tc>
                  <a:txBody>
                    <a:bodyPr/>
                    <a:lstStyle/>
                    <a:p>
                      <a:pPr algn="ctr">
                        <a:lnSpc>
                          <a:spcPts val="1060"/>
                        </a:lnSpc>
                      </a:pPr>
                      <a:r>
                        <a:rPr lang="de-DE" sz="1050"/>
                        <a:t>54 (52)</a:t>
                      </a:r>
                    </a:p>
                  </a:txBody>
                  <a:tcPr marL="36000" marR="36000" marT="36000" marB="36000" anchor="ctr"/>
                </a:tc>
                <a:extLst>
                  <a:ext uri="{0D108BD9-81ED-4DB2-BD59-A6C34878D82A}">
                    <a16:rowId xmlns:a16="http://schemas.microsoft.com/office/drawing/2014/main" val="1981419856"/>
                  </a:ext>
                </a:extLst>
              </a:tr>
            </a:tbl>
          </a:graphicData>
        </a:graphic>
      </p:graphicFrame>
      <p:sp>
        <p:nvSpPr>
          <p:cNvPr id="8" name="Textfeld 7">
            <a:extLst>
              <a:ext uri="{FF2B5EF4-FFF2-40B4-BE49-F238E27FC236}">
                <a16:creationId xmlns:a16="http://schemas.microsoft.com/office/drawing/2014/main" id="{1A6C80FD-44E4-D040-34EE-B02F31B1AB9E}"/>
              </a:ext>
            </a:extLst>
          </p:cNvPr>
          <p:cNvSpPr txBox="1"/>
          <p:nvPr/>
        </p:nvSpPr>
        <p:spPr>
          <a:xfrm>
            <a:off x="1128286" y="5006713"/>
            <a:ext cx="4418075" cy="276999"/>
          </a:xfrm>
          <a:prstGeom prst="rect">
            <a:avLst/>
          </a:prstGeom>
          <a:noFill/>
        </p:spPr>
        <p:txBody>
          <a:bodyPr wrap="square" rtlCol="0">
            <a:spAutoFit/>
          </a:bodyPr>
          <a:lstStyle/>
          <a:p>
            <a:pPr algn="ctr"/>
            <a:r>
              <a:rPr lang="de-DE" sz="1200" err="1">
                <a:solidFill>
                  <a:schemeClr val="tx1"/>
                </a:solidFill>
                <a:effectLst/>
              </a:rPr>
              <a:t>Months</a:t>
            </a:r>
            <a:r>
              <a:rPr lang="de-DE" sz="1200">
                <a:solidFill>
                  <a:schemeClr val="tx1"/>
                </a:solidFill>
                <a:effectLst/>
              </a:rPr>
              <a:t> </a:t>
            </a:r>
            <a:r>
              <a:rPr lang="de-DE" sz="1200" err="1">
                <a:solidFill>
                  <a:schemeClr val="tx1"/>
                </a:solidFill>
                <a:effectLst/>
              </a:rPr>
              <a:t>from</a:t>
            </a:r>
            <a:r>
              <a:rPr lang="de-DE" sz="1200">
                <a:solidFill>
                  <a:schemeClr val="tx1"/>
                </a:solidFill>
                <a:effectLst/>
              </a:rPr>
              <a:t> </a:t>
            </a:r>
            <a:r>
              <a:rPr lang="de-DE" sz="1200" err="1">
                <a:solidFill>
                  <a:schemeClr val="tx1"/>
                </a:solidFill>
                <a:effectLst/>
              </a:rPr>
              <a:t>first</a:t>
            </a:r>
            <a:r>
              <a:rPr lang="de-DE" sz="1200">
                <a:solidFill>
                  <a:schemeClr val="tx1"/>
                </a:solidFill>
                <a:effectLst/>
              </a:rPr>
              <a:t> </a:t>
            </a:r>
            <a:r>
              <a:rPr lang="de-DE" sz="1200"/>
              <a:t>d</a:t>
            </a:r>
            <a:r>
              <a:rPr lang="de-DE" sz="1200">
                <a:solidFill>
                  <a:schemeClr val="tx1"/>
                </a:solidFill>
                <a:effectLst/>
              </a:rPr>
              <a:t>ose</a:t>
            </a:r>
          </a:p>
        </p:txBody>
      </p:sp>
      <p:sp>
        <p:nvSpPr>
          <p:cNvPr id="9" name="Textfeld 8">
            <a:extLst>
              <a:ext uri="{FF2B5EF4-FFF2-40B4-BE49-F238E27FC236}">
                <a16:creationId xmlns:a16="http://schemas.microsoft.com/office/drawing/2014/main" id="{5A677414-4A77-4E45-FEE2-061CE1946A31}"/>
              </a:ext>
            </a:extLst>
          </p:cNvPr>
          <p:cNvSpPr txBox="1"/>
          <p:nvPr/>
        </p:nvSpPr>
        <p:spPr>
          <a:xfrm>
            <a:off x="6877014" y="5006713"/>
            <a:ext cx="4418075" cy="276999"/>
          </a:xfrm>
          <a:prstGeom prst="rect">
            <a:avLst/>
          </a:prstGeom>
          <a:noFill/>
        </p:spPr>
        <p:txBody>
          <a:bodyPr wrap="square" rtlCol="0">
            <a:spAutoFit/>
          </a:bodyPr>
          <a:lstStyle/>
          <a:p>
            <a:pPr algn="ctr"/>
            <a:r>
              <a:rPr lang="de-DE" sz="1200" err="1">
                <a:solidFill>
                  <a:schemeClr val="tx1"/>
                </a:solidFill>
                <a:effectLst/>
              </a:rPr>
              <a:t>Months</a:t>
            </a:r>
            <a:r>
              <a:rPr lang="de-DE" sz="1200">
                <a:solidFill>
                  <a:schemeClr val="tx1"/>
                </a:solidFill>
                <a:effectLst/>
              </a:rPr>
              <a:t> </a:t>
            </a:r>
            <a:r>
              <a:rPr lang="de-DE" sz="1200" err="1">
                <a:solidFill>
                  <a:schemeClr val="tx1"/>
                </a:solidFill>
                <a:effectLst/>
              </a:rPr>
              <a:t>from</a:t>
            </a:r>
            <a:r>
              <a:rPr lang="de-DE" sz="1200">
                <a:solidFill>
                  <a:schemeClr val="tx1"/>
                </a:solidFill>
                <a:effectLst/>
              </a:rPr>
              <a:t> </a:t>
            </a:r>
            <a:r>
              <a:rPr lang="de-DE" sz="1200" err="1">
                <a:solidFill>
                  <a:schemeClr val="tx1"/>
                </a:solidFill>
                <a:effectLst/>
              </a:rPr>
              <a:t>first</a:t>
            </a:r>
            <a:r>
              <a:rPr lang="de-DE" sz="1200">
                <a:solidFill>
                  <a:schemeClr val="tx1"/>
                </a:solidFill>
                <a:effectLst/>
              </a:rPr>
              <a:t> </a:t>
            </a:r>
            <a:r>
              <a:rPr lang="de-DE" sz="1200"/>
              <a:t>d</a:t>
            </a:r>
            <a:r>
              <a:rPr lang="de-DE" sz="1200">
                <a:solidFill>
                  <a:schemeClr val="tx1"/>
                </a:solidFill>
                <a:effectLst/>
              </a:rPr>
              <a:t>ose</a:t>
            </a:r>
          </a:p>
        </p:txBody>
      </p:sp>
    </p:spTree>
    <p:extLst>
      <p:ext uri="{BB962C8B-B14F-4D97-AF65-F5344CB8AC3E}">
        <p14:creationId xmlns:p14="http://schemas.microsoft.com/office/powerpoint/2010/main" val="41630838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Diagramm 17">
            <a:extLst>
              <a:ext uri="{FF2B5EF4-FFF2-40B4-BE49-F238E27FC236}">
                <a16:creationId xmlns:a16="http://schemas.microsoft.com/office/drawing/2014/main" id="{0DA9B9F6-00AF-95C7-7325-94843CD723D7}"/>
              </a:ext>
            </a:extLst>
          </p:cNvPr>
          <p:cNvGraphicFramePr/>
          <p:nvPr>
            <p:extLst>
              <p:ext uri="{D42A27DB-BD31-4B8C-83A1-F6EECF244321}">
                <p14:modId xmlns:p14="http://schemas.microsoft.com/office/powerpoint/2010/main" val="3411300817"/>
              </p:ext>
            </p:extLst>
          </p:nvPr>
        </p:nvGraphicFramePr>
        <p:xfrm>
          <a:off x="407469" y="2113872"/>
          <a:ext cx="5447231" cy="2834286"/>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a:extLst>
              <a:ext uri="{FF2B5EF4-FFF2-40B4-BE49-F238E27FC236}">
                <a16:creationId xmlns:a16="http://schemas.microsoft.com/office/drawing/2014/main" id="{04E7F1B0-2625-053C-474A-441A224488EE}"/>
              </a:ext>
            </a:extLst>
          </p:cNvPr>
          <p:cNvSpPr>
            <a:spLocks noGrp="1"/>
          </p:cNvSpPr>
          <p:nvPr>
            <p:ph type="title"/>
          </p:nvPr>
        </p:nvSpPr>
        <p:spPr/>
        <p:txBody>
          <a:bodyPr/>
          <a:lstStyle/>
          <a:p>
            <a:r>
              <a:rPr lang="en-US"/>
              <a:t>PFS in CLL/SLL subgroups</a:t>
            </a:r>
          </a:p>
        </p:txBody>
      </p:sp>
      <p:sp>
        <p:nvSpPr>
          <p:cNvPr id="4" name="Footer Placeholder 3">
            <a:extLst>
              <a:ext uri="{FF2B5EF4-FFF2-40B4-BE49-F238E27FC236}">
                <a16:creationId xmlns:a16="http://schemas.microsoft.com/office/drawing/2014/main" id="{E1603A9A-A6FE-7FD2-50E6-4768BAF47F98}"/>
              </a:ext>
            </a:extLst>
          </p:cNvPr>
          <p:cNvSpPr>
            <a:spLocks noGrp="1"/>
          </p:cNvSpPr>
          <p:nvPr>
            <p:ph type="ftr" sz="quarter" idx="13"/>
          </p:nvPr>
        </p:nvSpPr>
        <p:spPr>
          <a:xfrm>
            <a:off x="407988" y="6273800"/>
            <a:ext cx="8532812" cy="552475"/>
          </a:xfrm>
        </p:spPr>
        <p:txBody>
          <a:bodyPr/>
          <a:lstStyle/>
          <a:p>
            <a:r>
              <a:rPr lang="en-GB"/>
              <a:t>Data </a:t>
            </a:r>
            <a:r>
              <a:rPr lang="en-GB" err="1"/>
              <a:t>cutoff</a:t>
            </a:r>
            <a:r>
              <a:rPr lang="en-GB"/>
              <a:t>: 29 July 2022. Response status according to independent review committee assessment.</a:t>
            </a:r>
            <a:r>
              <a:rPr lang="en-GB" b="1"/>
              <a:t> </a:t>
            </a:r>
            <a:r>
              <a:rPr lang="en-GB" baseline="30000" err="1"/>
              <a:t>a</a:t>
            </a:r>
            <a:r>
              <a:rPr lang="en-GB" i="1" err="1"/>
              <a:t>BTK</a:t>
            </a:r>
            <a:r>
              <a:rPr lang="en-GB"/>
              <a:t> C481 mutation status, del(17p), and </a:t>
            </a:r>
            <a:r>
              <a:rPr lang="en-GB" i="1"/>
              <a:t>TP53</a:t>
            </a:r>
            <a:r>
              <a:rPr lang="en-GB"/>
              <a:t> mutation status were centrally determined and based on pre-treatment samples. </a:t>
            </a:r>
            <a:r>
              <a:rPr lang="en-GB" baseline="30000" err="1"/>
              <a:t>b</a:t>
            </a:r>
            <a:r>
              <a:rPr lang="en-GB" err="1"/>
              <a:t>Patients</a:t>
            </a:r>
            <a:r>
              <a:rPr lang="en-GB"/>
              <a:t> with available mutation data who progressed on any prior BTKi. </a:t>
            </a:r>
          </a:p>
          <a:p>
            <a:r>
              <a:rPr lang="en-GB" b="1"/>
              <a:t>BCL2, </a:t>
            </a:r>
            <a:r>
              <a:rPr lang="en-GB"/>
              <a:t>B-cell lymphoma 2; </a:t>
            </a:r>
            <a:r>
              <a:rPr lang="en-GB" b="1"/>
              <a:t>BTKi, </a:t>
            </a:r>
            <a:r>
              <a:rPr lang="en-GB"/>
              <a:t>Bruton's tyrosine kinase inhibitor; </a:t>
            </a:r>
            <a:r>
              <a:rPr lang="en-GB" b="1"/>
              <a:t>CI,</a:t>
            </a:r>
            <a:r>
              <a:rPr lang="en-GB"/>
              <a:t> confidence interval; </a:t>
            </a:r>
            <a:r>
              <a:rPr lang="en-GB" b="1"/>
              <a:t>CIT, </a:t>
            </a:r>
            <a:r>
              <a:rPr lang="en-GB"/>
              <a:t>chemoimmunotherapy; </a:t>
            </a:r>
            <a:r>
              <a:rPr lang="en-GB" b="1"/>
              <a:t>CLL, </a:t>
            </a:r>
            <a:r>
              <a:rPr lang="en-GB"/>
              <a:t>chronic lymphocytic </a:t>
            </a:r>
            <a:r>
              <a:rPr lang="en-GB" err="1"/>
              <a:t>leukemia</a:t>
            </a:r>
            <a:r>
              <a:rPr lang="en-GB"/>
              <a:t>; </a:t>
            </a:r>
            <a:r>
              <a:rPr lang="en-GB" b="1"/>
              <a:t>PFS, </a:t>
            </a:r>
            <a:r>
              <a:rPr lang="en-GB"/>
              <a:t>progression-free survival; </a:t>
            </a:r>
            <a:r>
              <a:rPr lang="en-GB" b="1"/>
              <a:t>SLL, </a:t>
            </a:r>
            <a:r>
              <a:rPr lang="en-GB"/>
              <a:t>small lymphocytic lymphoma.</a:t>
            </a:r>
            <a:endParaRPr lang="en-GB" b="1"/>
          </a:p>
          <a:p>
            <a:r>
              <a:rPr lang="en-GB" b="1"/>
              <a:t>Mato et al, Abstract #961 presented at ASH 2022.</a:t>
            </a:r>
          </a:p>
        </p:txBody>
      </p:sp>
      <p:sp>
        <p:nvSpPr>
          <p:cNvPr id="6" name="TextBox 9">
            <a:extLst>
              <a:ext uri="{FF2B5EF4-FFF2-40B4-BE49-F238E27FC236}">
                <a16:creationId xmlns:a16="http://schemas.microsoft.com/office/drawing/2014/main" id="{1A676501-89F0-D603-A3DD-5CCB5F17F641}"/>
              </a:ext>
            </a:extLst>
          </p:cNvPr>
          <p:cNvSpPr txBox="1"/>
          <p:nvPr/>
        </p:nvSpPr>
        <p:spPr>
          <a:xfrm>
            <a:off x="416534" y="1668966"/>
            <a:ext cx="5580063" cy="369332"/>
          </a:xfrm>
          <a:prstGeom prst="rect">
            <a:avLst/>
          </a:prstGeom>
          <a:noFill/>
        </p:spPr>
        <p:txBody>
          <a:bodyPr wrap="square" rtlCol="0">
            <a:spAutoFit/>
          </a:bodyPr>
          <a:lstStyle/>
          <a:p>
            <a:pPr algn="ctr"/>
            <a:r>
              <a:rPr lang="en-US" b="1"/>
              <a:t>Age</a:t>
            </a:r>
            <a:endParaRPr lang="en-US" b="1" baseline="30000"/>
          </a:p>
        </p:txBody>
      </p:sp>
      <p:sp>
        <p:nvSpPr>
          <p:cNvPr id="7" name="TextBox 40">
            <a:extLst>
              <a:ext uri="{FF2B5EF4-FFF2-40B4-BE49-F238E27FC236}">
                <a16:creationId xmlns:a16="http://schemas.microsoft.com/office/drawing/2014/main" id="{A5182646-F233-2E9A-0468-D7B63268EC04}"/>
              </a:ext>
            </a:extLst>
          </p:cNvPr>
          <p:cNvSpPr txBox="1"/>
          <p:nvPr/>
        </p:nvSpPr>
        <p:spPr>
          <a:xfrm>
            <a:off x="6203950" y="1675120"/>
            <a:ext cx="5580063" cy="369332"/>
          </a:xfrm>
          <a:prstGeom prst="rect">
            <a:avLst/>
          </a:prstGeom>
          <a:noFill/>
        </p:spPr>
        <p:txBody>
          <a:bodyPr wrap="square" rtlCol="0">
            <a:spAutoFit/>
          </a:bodyPr>
          <a:lstStyle/>
          <a:p>
            <a:pPr algn="ctr"/>
            <a:r>
              <a:rPr lang="en-US" b="1"/>
              <a:t>Prior BTKi, CIT, BCL2i, and PI3Ki therapy</a:t>
            </a:r>
          </a:p>
        </p:txBody>
      </p:sp>
      <p:graphicFrame>
        <p:nvGraphicFramePr>
          <p:cNvPr id="12" name="Tabelle 13">
            <a:extLst>
              <a:ext uri="{FF2B5EF4-FFF2-40B4-BE49-F238E27FC236}">
                <a16:creationId xmlns:a16="http://schemas.microsoft.com/office/drawing/2014/main" id="{72AB70E9-556A-1C22-D04D-1DA26197B4D5}"/>
              </a:ext>
            </a:extLst>
          </p:cNvPr>
          <p:cNvGraphicFramePr>
            <a:graphicFrameLocks noGrp="1"/>
          </p:cNvGraphicFramePr>
          <p:nvPr>
            <p:extLst>
              <p:ext uri="{D42A27DB-BD31-4B8C-83A1-F6EECF244321}">
                <p14:modId xmlns:p14="http://schemas.microsoft.com/office/powerpoint/2010/main" val="4127835499"/>
              </p:ext>
            </p:extLst>
          </p:nvPr>
        </p:nvGraphicFramePr>
        <p:xfrm>
          <a:off x="2676086" y="2026529"/>
          <a:ext cx="3322473" cy="761640"/>
        </p:xfrm>
        <a:graphic>
          <a:graphicData uri="http://schemas.openxmlformats.org/drawingml/2006/table">
            <a:tbl>
              <a:tblPr firstRow="1" bandRow="1">
                <a:tableStyleId>{5C22544A-7EE6-4342-B048-85BDC9FD1C3A}</a:tableStyleId>
              </a:tblPr>
              <a:tblGrid>
                <a:gridCol w="1021824">
                  <a:extLst>
                    <a:ext uri="{9D8B030D-6E8A-4147-A177-3AD203B41FA5}">
                      <a16:colId xmlns:a16="http://schemas.microsoft.com/office/drawing/2014/main" val="2214135161"/>
                    </a:ext>
                  </a:extLst>
                </a:gridCol>
                <a:gridCol w="766883">
                  <a:extLst>
                    <a:ext uri="{9D8B030D-6E8A-4147-A177-3AD203B41FA5}">
                      <a16:colId xmlns:a16="http://schemas.microsoft.com/office/drawing/2014/main" val="3344015715"/>
                    </a:ext>
                  </a:extLst>
                </a:gridCol>
                <a:gridCol w="651749">
                  <a:extLst>
                    <a:ext uri="{9D8B030D-6E8A-4147-A177-3AD203B41FA5}">
                      <a16:colId xmlns:a16="http://schemas.microsoft.com/office/drawing/2014/main" val="1110327593"/>
                    </a:ext>
                  </a:extLst>
                </a:gridCol>
                <a:gridCol w="882017">
                  <a:extLst>
                    <a:ext uri="{9D8B030D-6E8A-4147-A177-3AD203B41FA5}">
                      <a16:colId xmlns:a16="http://schemas.microsoft.com/office/drawing/2014/main" val="3876495213"/>
                    </a:ext>
                  </a:extLst>
                </a:gridCol>
              </a:tblGrid>
              <a:tr h="220800">
                <a:tc>
                  <a:txBody>
                    <a:bodyPr/>
                    <a:lstStyle/>
                    <a:p>
                      <a:endParaRPr lang="de-DE" sz="1050"/>
                    </a:p>
                  </a:txBody>
                  <a:tcPr marL="36000" marR="36000" marT="0" marB="0" anchor="ctr">
                    <a:solidFill>
                      <a:schemeClr val="accent1"/>
                    </a:solidFill>
                  </a:tcPr>
                </a:tc>
                <a:tc>
                  <a:txBody>
                    <a:bodyPr/>
                    <a:lstStyle/>
                    <a:p>
                      <a:pPr algn="ctr"/>
                      <a:r>
                        <a:rPr lang="de-DE" sz="1050"/>
                        <a:t>Median, months</a:t>
                      </a:r>
                    </a:p>
                  </a:txBody>
                  <a:tcPr marL="36000" marR="36000" marT="0" marB="0" anchor="ctr"/>
                </a:tc>
                <a:tc>
                  <a:txBody>
                    <a:bodyPr/>
                    <a:lstStyle/>
                    <a:p>
                      <a:pPr algn="ctr"/>
                      <a:r>
                        <a:rPr lang="de-DE" sz="1050"/>
                        <a:t>95% Cl</a:t>
                      </a:r>
                    </a:p>
                  </a:txBody>
                  <a:tcPr marL="36000" marR="36000" marT="0" marB="0" anchor="ctr"/>
                </a:tc>
                <a:tc>
                  <a:txBody>
                    <a:bodyPr/>
                    <a:lstStyle/>
                    <a:p>
                      <a:pPr algn="ctr"/>
                      <a:r>
                        <a:rPr lang="de-DE" sz="1050"/>
                        <a:t>Censored, n (%)</a:t>
                      </a:r>
                    </a:p>
                  </a:txBody>
                  <a:tcPr marL="36000" marR="36000" marT="0" marB="0" anchor="ctr"/>
                </a:tc>
                <a:extLst>
                  <a:ext uri="{0D108BD9-81ED-4DB2-BD59-A6C34878D82A}">
                    <a16:rowId xmlns:a16="http://schemas.microsoft.com/office/drawing/2014/main" val="3088693645"/>
                  </a:ext>
                </a:extLst>
              </a:tr>
              <a:tr h="220800">
                <a:tc>
                  <a:txBody>
                    <a:bodyPr/>
                    <a:lstStyle/>
                    <a:p>
                      <a:r>
                        <a:rPr lang="de-DE" sz="1050">
                          <a:solidFill>
                            <a:schemeClr val="bg1"/>
                          </a:solidFill>
                        </a:rPr>
                        <a:t>Age &lt;75 years</a:t>
                      </a:r>
                    </a:p>
                  </a:txBody>
                  <a:tcPr marL="36000" marR="36000" marT="0" marB="0" anchor="ctr">
                    <a:solidFill>
                      <a:schemeClr val="accent1"/>
                    </a:solidFill>
                  </a:tcPr>
                </a:tc>
                <a:tc>
                  <a:txBody>
                    <a:bodyPr/>
                    <a:lstStyle/>
                    <a:p>
                      <a:pPr algn="ctr"/>
                      <a:r>
                        <a:rPr lang="de-DE" sz="1050"/>
                        <a:t>20.0</a:t>
                      </a:r>
                    </a:p>
                  </a:txBody>
                  <a:tcPr marL="36000" marR="36000" marT="0" marB="0" anchor="ctr"/>
                </a:tc>
                <a:tc>
                  <a:txBody>
                    <a:bodyPr/>
                    <a:lstStyle/>
                    <a:p>
                      <a:pPr algn="ctr"/>
                      <a:r>
                        <a:rPr lang="de-DE" sz="1050"/>
                        <a:t>16.8-22.3</a:t>
                      </a:r>
                    </a:p>
                  </a:txBody>
                  <a:tcPr marL="36000" marR="36000" marT="0" marB="0" anchor="ctr"/>
                </a:tc>
                <a:tc>
                  <a:txBody>
                    <a:bodyPr/>
                    <a:lstStyle/>
                    <a:p>
                      <a:pPr algn="ctr"/>
                      <a:r>
                        <a:rPr lang="de-DE" sz="1050"/>
                        <a:t>104 (52)</a:t>
                      </a:r>
                    </a:p>
                  </a:txBody>
                  <a:tcPr marL="36000" marR="36000" marT="0" marB="0" anchor="ctr"/>
                </a:tc>
                <a:extLst>
                  <a:ext uri="{0D108BD9-81ED-4DB2-BD59-A6C34878D82A}">
                    <a16:rowId xmlns:a16="http://schemas.microsoft.com/office/drawing/2014/main" val="451966043"/>
                  </a:ext>
                </a:extLst>
              </a:tr>
              <a:tr h="220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a:solidFill>
                            <a:schemeClr val="bg1"/>
                          </a:solidFill>
                        </a:rPr>
                        <a:t>Age </a:t>
                      </a:r>
                      <a:r>
                        <a:rPr lang="de-DE" sz="1100">
                          <a:solidFill>
                            <a:schemeClr val="bg1"/>
                          </a:solidFill>
                        </a:rPr>
                        <a:t>≥75 years</a:t>
                      </a:r>
                      <a:endParaRPr lang="de-DE" sz="1050">
                        <a:solidFill>
                          <a:schemeClr val="bg1"/>
                        </a:solidFill>
                      </a:endParaRPr>
                    </a:p>
                  </a:txBody>
                  <a:tcPr marL="36000" marR="36000" marT="0" marB="0" anchor="ctr">
                    <a:solidFill>
                      <a:schemeClr val="accent1">
                        <a:lumMod val="50000"/>
                        <a:lumOff val="50000"/>
                      </a:schemeClr>
                    </a:solidFill>
                  </a:tcPr>
                </a:tc>
                <a:tc>
                  <a:txBody>
                    <a:bodyPr/>
                    <a:lstStyle/>
                    <a:p>
                      <a:pPr algn="ctr"/>
                      <a:r>
                        <a:rPr lang="de-DE" sz="1050"/>
                        <a:t>19.4</a:t>
                      </a:r>
                    </a:p>
                  </a:txBody>
                  <a:tcPr marL="36000" marR="36000" marT="0" marB="0" anchor="ctr"/>
                </a:tc>
                <a:tc>
                  <a:txBody>
                    <a:bodyPr/>
                    <a:lstStyle/>
                    <a:p>
                      <a:pPr algn="ctr"/>
                      <a:r>
                        <a:rPr lang="de-DE" sz="1050"/>
                        <a:t>16.5-23.1</a:t>
                      </a:r>
                    </a:p>
                  </a:txBody>
                  <a:tcPr marL="36000" marR="36000" marT="0" marB="0" anchor="ctr"/>
                </a:tc>
                <a:tc>
                  <a:txBody>
                    <a:bodyPr/>
                    <a:lstStyle/>
                    <a:p>
                      <a:pPr algn="ctr"/>
                      <a:r>
                        <a:rPr lang="de-DE" sz="1050"/>
                        <a:t>22 (46)</a:t>
                      </a:r>
                    </a:p>
                  </a:txBody>
                  <a:tcPr marL="36000" marR="36000" marT="0" marB="0" anchor="ctr"/>
                </a:tc>
                <a:extLst>
                  <a:ext uri="{0D108BD9-81ED-4DB2-BD59-A6C34878D82A}">
                    <a16:rowId xmlns:a16="http://schemas.microsoft.com/office/drawing/2014/main" val="1981419856"/>
                  </a:ext>
                </a:extLst>
              </a:tr>
            </a:tbl>
          </a:graphicData>
        </a:graphic>
      </p:graphicFrame>
      <p:graphicFrame>
        <p:nvGraphicFramePr>
          <p:cNvPr id="13" name="Tabelle 12">
            <a:extLst>
              <a:ext uri="{FF2B5EF4-FFF2-40B4-BE49-F238E27FC236}">
                <a16:creationId xmlns:a16="http://schemas.microsoft.com/office/drawing/2014/main" id="{90A58076-8659-8538-0659-0FEDF709B670}"/>
              </a:ext>
            </a:extLst>
          </p:cNvPr>
          <p:cNvGraphicFramePr>
            <a:graphicFrameLocks noGrp="1"/>
          </p:cNvGraphicFramePr>
          <p:nvPr>
            <p:extLst>
              <p:ext uri="{D42A27DB-BD31-4B8C-83A1-F6EECF244321}">
                <p14:modId xmlns:p14="http://schemas.microsoft.com/office/powerpoint/2010/main" val="167108056"/>
              </p:ext>
            </p:extLst>
          </p:nvPr>
        </p:nvGraphicFramePr>
        <p:xfrm>
          <a:off x="407020" y="5219811"/>
          <a:ext cx="5265864" cy="843453"/>
        </p:xfrm>
        <a:graphic>
          <a:graphicData uri="http://schemas.openxmlformats.org/drawingml/2006/table">
            <a:tbl>
              <a:tblPr firstRow="1" bandRow="1">
                <a:tableStyleId>{5C22544A-7EE6-4342-B048-85BDC9FD1C3A}</a:tableStyleId>
              </a:tblPr>
              <a:tblGrid>
                <a:gridCol w="557607">
                  <a:extLst>
                    <a:ext uri="{9D8B030D-6E8A-4147-A177-3AD203B41FA5}">
                      <a16:colId xmlns:a16="http://schemas.microsoft.com/office/drawing/2014/main" val="12144703"/>
                    </a:ext>
                  </a:extLst>
                </a:gridCol>
                <a:gridCol w="247803">
                  <a:extLst>
                    <a:ext uri="{9D8B030D-6E8A-4147-A177-3AD203B41FA5}">
                      <a16:colId xmlns:a16="http://schemas.microsoft.com/office/drawing/2014/main" val="4216138728"/>
                    </a:ext>
                  </a:extLst>
                </a:gridCol>
                <a:gridCol w="247803">
                  <a:extLst>
                    <a:ext uri="{9D8B030D-6E8A-4147-A177-3AD203B41FA5}">
                      <a16:colId xmlns:a16="http://schemas.microsoft.com/office/drawing/2014/main" val="917031147"/>
                    </a:ext>
                  </a:extLst>
                </a:gridCol>
                <a:gridCol w="247803">
                  <a:extLst>
                    <a:ext uri="{9D8B030D-6E8A-4147-A177-3AD203B41FA5}">
                      <a16:colId xmlns:a16="http://schemas.microsoft.com/office/drawing/2014/main" val="3868012081"/>
                    </a:ext>
                  </a:extLst>
                </a:gridCol>
                <a:gridCol w="247803">
                  <a:extLst>
                    <a:ext uri="{9D8B030D-6E8A-4147-A177-3AD203B41FA5}">
                      <a16:colId xmlns:a16="http://schemas.microsoft.com/office/drawing/2014/main" val="1482656817"/>
                    </a:ext>
                  </a:extLst>
                </a:gridCol>
                <a:gridCol w="247803">
                  <a:extLst>
                    <a:ext uri="{9D8B030D-6E8A-4147-A177-3AD203B41FA5}">
                      <a16:colId xmlns:a16="http://schemas.microsoft.com/office/drawing/2014/main" val="960663959"/>
                    </a:ext>
                  </a:extLst>
                </a:gridCol>
                <a:gridCol w="247803">
                  <a:extLst>
                    <a:ext uri="{9D8B030D-6E8A-4147-A177-3AD203B41FA5}">
                      <a16:colId xmlns:a16="http://schemas.microsoft.com/office/drawing/2014/main" val="2459893048"/>
                    </a:ext>
                  </a:extLst>
                </a:gridCol>
                <a:gridCol w="247803">
                  <a:extLst>
                    <a:ext uri="{9D8B030D-6E8A-4147-A177-3AD203B41FA5}">
                      <a16:colId xmlns:a16="http://schemas.microsoft.com/office/drawing/2014/main" val="905794737"/>
                    </a:ext>
                  </a:extLst>
                </a:gridCol>
                <a:gridCol w="247803">
                  <a:extLst>
                    <a:ext uri="{9D8B030D-6E8A-4147-A177-3AD203B41FA5}">
                      <a16:colId xmlns:a16="http://schemas.microsoft.com/office/drawing/2014/main" val="1546272243"/>
                    </a:ext>
                  </a:extLst>
                </a:gridCol>
                <a:gridCol w="247803">
                  <a:extLst>
                    <a:ext uri="{9D8B030D-6E8A-4147-A177-3AD203B41FA5}">
                      <a16:colId xmlns:a16="http://schemas.microsoft.com/office/drawing/2014/main" val="1880072997"/>
                    </a:ext>
                  </a:extLst>
                </a:gridCol>
                <a:gridCol w="247803">
                  <a:extLst>
                    <a:ext uri="{9D8B030D-6E8A-4147-A177-3AD203B41FA5}">
                      <a16:colId xmlns:a16="http://schemas.microsoft.com/office/drawing/2014/main" val="67345015"/>
                    </a:ext>
                  </a:extLst>
                </a:gridCol>
                <a:gridCol w="247803">
                  <a:extLst>
                    <a:ext uri="{9D8B030D-6E8A-4147-A177-3AD203B41FA5}">
                      <a16:colId xmlns:a16="http://schemas.microsoft.com/office/drawing/2014/main" val="4280510421"/>
                    </a:ext>
                  </a:extLst>
                </a:gridCol>
                <a:gridCol w="247803">
                  <a:extLst>
                    <a:ext uri="{9D8B030D-6E8A-4147-A177-3AD203B41FA5}">
                      <a16:colId xmlns:a16="http://schemas.microsoft.com/office/drawing/2014/main" val="66188394"/>
                    </a:ext>
                  </a:extLst>
                </a:gridCol>
                <a:gridCol w="247803">
                  <a:extLst>
                    <a:ext uri="{9D8B030D-6E8A-4147-A177-3AD203B41FA5}">
                      <a16:colId xmlns:a16="http://schemas.microsoft.com/office/drawing/2014/main" val="3596896943"/>
                    </a:ext>
                  </a:extLst>
                </a:gridCol>
                <a:gridCol w="247803">
                  <a:extLst>
                    <a:ext uri="{9D8B030D-6E8A-4147-A177-3AD203B41FA5}">
                      <a16:colId xmlns:a16="http://schemas.microsoft.com/office/drawing/2014/main" val="1171050306"/>
                    </a:ext>
                  </a:extLst>
                </a:gridCol>
                <a:gridCol w="247803">
                  <a:extLst>
                    <a:ext uri="{9D8B030D-6E8A-4147-A177-3AD203B41FA5}">
                      <a16:colId xmlns:a16="http://schemas.microsoft.com/office/drawing/2014/main" val="191665247"/>
                    </a:ext>
                  </a:extLst>
                </a:gridCol>
                <a:gridCol w="247803">
                  <a:extLst>
                    <a:ext uri="{9D8B030D-6E8A-4147-A177-3AD203B41FA5}">
                      <a16:colId xmlns:a16="http://schemas.microsoft.com/office/drawing/2014/main" val="1945465521"/>
                    </a:ext>
                  </a:extLst>
                </a:gridCol>
                <a:gridCol w="247803">
                  <a:extLst>
                    <a:ext uri="{9D8B030D-6E8A-4147-A177-3AD203B41FA5}">
                      <a16:colId xmlns:a16="http://schemas.microsoft.com/office/drawing/2014/main" val="1944978963"/>
                    </a:ext>
                  </a:extLst>
                </a:gridCol>
                <a:gridCol w="247803">
                  <a:extLst>
                    <a:ext uri="{9D8B030D-6E8A-4147-A177-3AD203B41FA5}">
                      <a16:colId xmlns:a16="http://schemas.microsoft.com/office/drawing/2014/main" val="1245205831"/>
                    </a:ext>
                  </a:extLst>
                </a:gridCol>
                <a:gridCol w="247803">
                  <a:extLst>
                    <a:ext uri="{9D8B030D-6E8A-4147-A177-3AD203B41FA5}">
                      <a16:colId xmlns:a16="http://schemas.microsoft.com/office/drawing/2014/main" val="3701989631"/>
                    </a:ext>
                  </a:extLst>
                </a:gridCol>
              </a:tblGrid>
              <a:tr h="203373">
                <a:tc gridSpan="20">
                  <a:txBody>
                    <a:bodyPr/>
                    <a:lstStyle/>
                    <a:p>
                      <a:r>
                        <a:rPr lang="de-DE" sz="1050"/>
                        <a:t>No. patients at risk</a:t>
                      </a:r>
                    </a:p>
                  </a:txBody>
                  <a:tcPr marL="72000" marR="0" marT="0" marB="0" anchor="ctr">
                    <a:solidFill>
                      <a:srgbClr val="002A5C"/>
                    </a:solidFill>
                  </a:tcPr>
                </a:tc>
                <a:tc hMerge="1">
                  <a:txBody>
                    <a:bodyPr/>
                    <a:lstStyle/>
                    <a:p>
                      <a:r>
                        <a:rPr lang="de-DE" sz="1050" err="1"/>
                        <a:t>Number</a:t>
                      </a:r>
                      <a:r>
                        <a:rPr lang="de-DE" sz="1050"/>
                        <a:t> at </a:t>
                      </a:r>
                      <a:r>
                        <a:rPr lang="de-DE" sz="1050" err="1"/>
                        <a:t>risk</a:t>
                      </a:r>
                      <a:endParaRPr lang="de-DE" sz="1050"/>
                    </a:p>
                  </a:txBody>
                  <a:tcPr marL="72000" marR="0" marT="0" marB="0" anchor="ctr">
                    <a:solidFill>
                      <a:srgbClr val="002A5C"/>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sz="1050"/>
                    </a:p>
                  </a:txBody>
                  <a:tcPr marL="72000" marR="0" marT="0" marB="0" anchor="ctr">
                    <a:solidFill>
                      <a:srgbClr val="002A5C"/>
                    </a:solidFill>
                  </a:tcPr>
                </a:tc>
                <a:extLst>
                  <a:ext uri="{0D108BD9-81ED-4DB2-BD59-A6C34878D82A}">
                    <a16:rowId xmlns:a16="http://schemas.microsoft.com/office/drawing/2014/main" val="145598865"/>
                  </a:ext>
                </a:extLst>
              </a:tr>
              <a:tr h="2033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050">
                          <a:solidFill>
                            <a:schemeClr val="bg1"/>
                          </a:solidFill>
                        </a:rPr>
                        <a:t>Age &lt;75 years</a:t>
                      </a:r>
                    </a:p>
                  </a:txBody>
                  <a:tcPr marL="0" marR="0" marT="0" marB="0" anchor="ctr">
                    <a:solidFill>
                      <a:schemeClr val="accent1"/>
                    </a:solidFill>
                  </a:tcPr>
                </a:tc>
                <a:tc>
                  <a:txBody>
                    <a:bodyPr/>
                    <a:lstStyle/>
                    <a:p>
                      <a:pPr algn="ctr"/>
                      <a:r>
                        <a:rPr lang="de-DE" sz="1050"/>
                        <a:t>199</a:t>
                      </a:r>
                    </a:p>
                  </a:txBody>
                  <a:tcPr marL="0" marR="0" marT="0" marB="0" anchor="ctr"/>
                </a:tc>
                <a:tc>
                  <a:txBody>
                    <a:bodyPr/>
                    <a:lstStyle/>
                    <a:p>
                      <a:pPr algn="ctr"/>
                      <a:r>
                        <a:rPr lang="de-DE" sz="1050"/>
                        <a:t>181</a:t>
                      </a:r>
                    </a:p>
                  </a:txBody>
                  <a:tcPr marL="0" marR="0" marT="0" marB="0" anchor="ctr"/>
                </a:tc>
                <a:tc>
                  <a:txBody>
                    <a:bodyPr/>
                    <a:lstStyle/>
                    <a:p>
                      <a:pPr algn="ctr"/>
                      <a:r>
                        <a:rPr lang="de-DE" sz="1050"/>
                        <a:t>171</a:t>
                      </a:r>
                    </a:p>
                  </a:txBody>
                  <a:tcPr marL="0" marR="0" marT="0" marB="0" anchor="ctr"/>
                </a:tc>
                <a:tc>
                  <a:txBody>
                    <a:bodyPr/>
                    <a:lstStyle/>
                    <a:p>
                      <a:pPr algn="ctr"/>
                      <a:r>
                        <a:rPr lang="de-DE" sz="1050"/>
                        <a:t>159</a:t>
                      </a:r>
                    </a:p>
                  </a:txBody>
                  <a:tcPr marL="0" marR="0" marT="0" marB="0" anchor="ctr"/>
                </a:tc>
                <a:tc>
                  <a:txBody>
                    <a:bodyPr/>
                    <a:lstStyle/>
                    <a:p>
                      <a:pPr algn="ctr"/>
                      <a:r>
                        <a:rPr lang="de-DE" sz="1050"/>
                        <a:t>143</a:t>
                      </a:r>
                    </a:p>
                  </a:txBody>
                  <a:tcPr marL="0" marR="0" marT="0" marB="0" anchor="ctr"/>
                </a:tc>
                <a:tc>
                  <a:txBody>
                    <a:bodyPr/>
                    <a:lstStyle/>
                    <a:p>
                      <a:pPr algn="ctr"/>
                      <a:r>
                        <a:rPr lang="de-DE" sz="1050"/>
                        <a:t>129</a:t>
                      </a:r>
                    </a:p>
                  </a:txBody>
                  <a:tcPr marL="0" marR="0" marT="0" marB="0" anchor="ctr"/>
                </a:tc>
                <a:tc>
                  <a:txBody>
                    <a:bodyPr/>
                    <a:lstStyle/>
                    <a:p>
                      <a:pPr algn="ctr"/>
                      <a:r>
                        <a:rPr lang="de-DE" sz="1050"/>
                        <a:t>114</a:t>
                      </a:r>
                    </a:p>
                  </a:txBody>
                  <a:tcPr marL="0" marR="0" marT="0" marB="0" anchor="ctr"/>
                </a:tc>
                <a:tc>
                  <a:txBody>
                    <a:bodyPr/>
                    <a:lstStyle/>
                    <a:p>
                      <a:pPr algn="ctr"/>
                      <a:r>
                        <a:rPr lang="de-DE" sz="1050"/>
                        <a:t>85</a:t>
                      </a:r>
                    </a:p>
                  </a:txBody>
                  <a:tcPr marL="0" marR="0" marT="0" marB="0" anchor="ctr"/>
                </a:tc>
                <a:tc>
                  <a:txBody>
                    <a:bodyPr/>
                    <a:lstStyle/>
                    <a:p>
                      <a:pPr algn="ctr"/>
                      <a:r>
                        <a:rPr lang="de-DE" sz="1050"/>
                        <a:t>78</a:t>
                      </a:r>
                    </a:p>
                  </a:txBody>
                  <a:tcPr marL="0" marR="0" marT="0" marB="0" anchor="ctr"/>
                </a:tc>
                <a:tc>
                  <a:txBody>
                    <a:bodyPr/>
                    <a:lstStyle/>
                    <a:p>
                      <a:pPr algn="ctr"/>
                      <a:r>
                        <a:rPr lang="de-DE" sz="1050"/>
                        <a:t>62</a:t>
                      </a:r>
                    </a:p>
                  </a:txBody>
                  <a:tcPr marL="0" marR="0" marT="0" marB="0" anchor="ctr"/>
                </a:tc>
                <a:tc>
                  <a:txBody>
                    <a:bodyPr/>
                    <a:lstStyle/>
                    <a:p>
                      <a:pPr algn="ctr"/>
                      <a:r>
                        <a:rPr lang="de-DE" sz="1050"/>
                        <a:t>45</a:t>
                      </a:r>
                    </a:p>
                  </a:txBody>
                  <a:tcPr marL="0" marR="0" marT="0" marB="0" anchor="ctr"/>
                </a:tc>
                <a:tc>
                  <a:txBody>
                    <a:bodyPr/>
                    <a:lstStyle/>
                    <a:p>
                      <a:pPr algn="ctr"/>
                      <a:r>
                        <a:rPr lang="de-DE" sz="1050"/>
                        <a:t>38</a:t>
                      </a:r>
                    </a:p>
                  </a:txBody>
                  <a:tcPr marL="0" marR="0" marT="0" marB="0" anchor="ctr"/>
                </a:tc>
                <a:tc>
                  <a:txBody>
                    <a:bodyPr/>
                    <a:lstStyle/>
                    <a:p>
                      <a:pPr algn="ctr"/>
                      <a:r>
                        <a:rPr lang="de-DE" sz="1050"/>
                        <a:t>20</a:t>
                      </a:r>
                    </a:p>
                  </a:txBody>
                  <a:tcPr marL="0" marR="0" marT="0" marB="0" anchor="ctr"/>
                </a:tc>
                <a:tc>
                  <a:txBody>
                    <a:bodyPr/>
                    <a:lstStyle/>
                    <a:p>
                      <a:pPr algn="ctr"/>
                      <a:r>
                        <a:rPr lang="de-DE" sz="1050"/>
                        <a:t>17</a:t>
                      </a:r>
                    </a:p>
                  </a:txBody>
                  <a:tcPr marL="0" marR="0" marT="0" marB="0" anchor="ctr"/>
                </a:tc>
                <a:tc>
                  <a:txBody>
                    <a:bodyPr/>
                    <a:lstStyle/>
                    <a:p>
                      <a:pPr algn="ctr"/>
                      <a:r>
                        <a:rPr lang="de-DE" sz="1050"/>
                        <a:t>5</a:t>
                      </a:r>
                    </a:p>
                  </a:txBody>
                  <a:tcPr marL="0" marR="0" marT="0" marB="0" anchor="ctr"/>
                </a:tc>
                <a:tc>
                  <a:txBody>
                    <a:bodyPr/>
                    <a:lstStyle/>
                    <a:p>
                      <a:pPr algn="ctr"/>
                      <a:r>
                        <a:rPr lang="de-DE" sz="1050"/>
                        <a:t>4</a:t>
                      </a:r>
                    </a:p>
                  </a:txBody>
                  <a:tcPr marL="0" marR="0" marT="0" marB="0" anchor="ctr"/>
                </a:tc>
                <a:tc>
                  <a:txBody>
                    <a:bodyPr/>
                    <a:lstStyle/>
                    <a:p>
                      <a:pPr algn="ctr"/>
                      <a:r>
                        <a:rPr lang="de-DE" sz="1050"/>
                        <a:t>4</a:t>
                      </a:r>
                    </a:p>
                  </a:txBody>
                  <a:tcPr marL="0" marR="0" marT="0" marB="0" anchor="ctr"/>
                </a:tc>
                <a:tc>
                  <a:txBody>
                    <a:bodyPr/>
                    <a:lstStyle/>
                    <a:p>
                      <a:pPr algn="ctr"/>
                      <a:r>
                        <a:rPr lang="de-DE" sz="1050"/>
                        <a:t>1</a:t>
                      </a:r>
                    </a:p>
                  </a:txBody>
                  <a:tcPr marL="0" marR="0" marT="0" marB="0" anchor="ctr"/>
                </a:tc>
                <a:tc>
                  <a:txBody>
                    <a:bodyPr/>
                    <a:lstStyle/>
                    <a:p>
                      <a:pPr algn="ctr"/>
                      <a:r>
                        <a:rPr lang="de-DE" sz="1050"/>
                        <a:t>0</a:t>
                      </a:r>
                    </a:p>
                  </a:txBody>
                  <a:tcPr marL="0" marR="0" marT="0" marB="0" anchor="ctr"/>
                </a:tc>
                <a:extLst>
                  <a:ext uri="{0D108BD9-81ED-4DB2-BD59-A6C34878D82A}">
                    <a16:rowId xmlns:a16="http://schemas.microsoft.com/office/drawing/2014/main" val="2987814825"/>
                  </a:ext>
                </a:extLst>
              </a:tr>
              <a:tr h="2033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a:solidFill>
                            <a:schemeClr val="bg1"/>
                          </a:solidFill>
                        </a:rPr>
                        <a:t>Age </a:t>
                      </a:r>
                      <a:r>
                        <a:rPr lang="de-DE" sz="1050">
                          <a:solidFill>
                            <a:schemeClr val="bg1"/>
                          </a:solidFill>
                        </a:rPr>
                        <a:t>≥75 years</a:t>
                      </a:r>
                      <a:endParaRPr lang="de-DE" sz="1000">
                        <a:solidFill>
                          <a:schemeClr val="bg1"/>
                        </a:solidFill>
                      </a:endParaRPr>
                    </a:p>
                  </a:txBody>
                  <a:tcPr marL="0" marR="0" marT="0" marB="0" anchor="ctr">
                    <a:solidFill>
                      <a:schemeClr val="accent1">
                        <a:lumMod val="50000"/>
                        <a:lumOff val="50000"/>
                      </a:schemeClr>
                    </a:solidFill>
                  </a:tcPr>
                </a:tc>
                <a:tc>
                  <a:txBody>
                    <a:bodyPr/>
                    <a:lstStyle/>
                    <a:p>
                      <a:pPr algn="ctr"/>
                      <a:r>
                        <a:rPr lang="de-DE" sz="1050"/>
                        <a:t>48</a:t>
                      </a:r>
                    </a:p>
                  </a:txBody>
                  <a:tcPr marL="0" marR="0" marT="0" marB="0" anchor="ctr"/>
                </a:tc>
                <a:tc>
                  <a:txBody>
                    <a:bodyPr/>
                    <a:lstStyle/>
                    <a:p>
                      <a:pPr algn="ctr"/>
                      <a:r>
                        <a:rPr lang="de-DE" sz="1050"/>
                        <a:t>47</a:t>
                      </a:r>
                    </a:p>
                  </a:txBody>
                  <a:tcPr marL="0" marR="0" marT="0" marB="0" anchor="ctr"/>
                </a:tc>
                <a:tc>
                  <a:txBody>
                    <a:bodyPr/>
                    <a:lstStyle/>
                    <a:p>
                      <a:pPr algn="ctr"/>
                      <a:r>
                        <a:rPr lang="de-DE" sz="1050"/>
                        <a:t>44</a:t>
                      </a:r>
                    </a:p>
                  </a:txBody>
                  <a:tcPr marL="0" marR="0" marT="0" marB="0" anchor="ctr"/>
                </a:tc>
                <a:tc>
                  <a:txBody>
                    <a:bodyPr/>
                    <a:lstStyle/>
                    <a:p>
                      <a:pPr algn="ctr"/>
                      <a:r>
                        <a:rPr lang="de-DE" sz="1050"/>
                        <a:t>43</a:t>
                      </a:r>
                    </a:p>
                  </a:txBody>
                  <a:tcPr marL="0" marR="0" marT="0" marB="0" anchor="ctr"/>
                </a:tc>
                <a:tc>
                  <a:txBody>
                    <a:bodyPr/>
                    <a:lstStyle/>
                    <a:p>
                      <a:pPr algn="ctr"/>
                      <a:r>
                        <a:rPr lang="de-DE" sz="1050"/>
                        <a:t>39</a:t>
                      </a:r>
                    </a:p>
                  </a:txBody>
                  <a:tcPr marL="0" marR="0" marT="0" marB="0" anchor="ctr"/>
                </a:tc>
                <a:tc>
                  <a:txBody>
                    <a:bodyPr/>
                    <a:lstStyle/>
                    <a:p>
                      <a:pPr algn="ctr"/>
                      <a:r>
                        <a:rPr lang="de-DE" sz="1050"/>
                        <a:t>33</a:t>
                      </a:r>
                    </a:p>
                  </a:txBody>
                  <a:tcPr marL="0" marR="0" marT="0" marB="0" anchor="ctr"/>
                </a:tc>
                <a:tc>
                  <a:txBody>
                    <a:bodyPr/>
                    <a:lstStyle/>
                    <a:p>
                      <a:pPr algn="ctr"/>
                      <a:r>
                        <a:rPr lang="de-DE" sz="1050"/>
                        <a:t>30</a:t>
                      </a:r>
                    </a:p>
                  </a:txBody>
                  <a:tcPr marL="0" marR="0" marT="0" marB="0" anchor="ctr"/>
                </a:tc>
                <a:tc>
                  <a:txBody>
                    <a:bodyPr/>
                    <a:lstStyle/>
                    <a:p>
                      <a:pPr algn="ctr"/>
                      <a:r>
                        <a:rPr lang="de-DE" sz="1050"/>
                        <a:t>28</a:t>
                      </a:r>
                    </a:p>
                  </a:txBody>
                  <a:tcPr marL="0" marR="0" marT="0" marB="0" anchor="ctr"/>
                </a:tc>
                <a:tc>
                  <a:txBody>
                    <a:bodyPr/>
                    <a:lstStyle/>
                    <a:p>
                      <a:pPr algn="ctr"/>
                      <a:r>
                        <a:rPr lang="de-DE" sz="1050"/>
                        <a:t>25</a:t>
                      </a:r>
                    </a:p>
                  </a:txBody>
                  <a:tcPr marL="0" marR="0" marT="0" marB="0" anchor="ctr"/>
                </a:tc>
                <a:tc>
                  <a:txBody>
                    <a:bodyPr/>
                    <a:lstStyle/>
                    <a:p>
                      <a:pPr algn="ctr"/>
                      <a:r>
                        <a:rPr lang="de-DE" sz="1050"/>
                        <a:t>20</a:t>
                      </a:r>
                    </a:p>
                  </a:txBody>
                  <a:tcPr marL="0" marR="0" marT="0" marB="0" anchor="ctr"/>
                </a:tc>
                <a:tc>
                  <a:txBody>
                    <a:bodyPr/>
                    <a:lstStyle/>
                    <a:p>
                      <a:pPr algn="ctr"/>
                      <a:r>
                        <a:rPr lang="de-DE" sz="1050"/>
                        <a:t>12</a:t>
                      </a:r>
                    </a:p>
                  </a:txBody>
                  <a:tcPr marL="0" marR="0" marT="0" marB="0" anchor="ctr"/>
                </a:tc>
                <a:tc>
                  <a:txBody>
                    <a:bodyPr/>
                    <a:lstStyle/>
                    <a:p>
                      <a:pPr algn="ctr"/>
                      <a:r>
                        <a:rPr lang="de-DE" sz="1050"/>
                        <a:t>8</a:t>
                      </a:r>
                    </a:p>
                  </a:txBody>
                  <a:tcPr marL="0" marR="0" marT="0" marB="0" anchor="ctr"/>
                </a:tc>
                <a:tc>
                  <a:txBody>
                    <a:bodyPr/>
                    <a:lstStyle/>
                    <a:p>
                      <a:pPr algn="ctr"/>
                      <a:r>
                        <a:rPr lang="de-DE" sz="1050"/>
                        <a:t>2</a:t>
                      </a:r>
                    </a:p>
                  </a:txBody>
                  <a:tcPr marL="0" marR="0" marT="0" marB="0" anchor="ctr"/>
                </a:tc>
                <a:tc>
                  <a:txBody>
                    <a:bodyPr/>
                    <a:lstStyle/>
                    <a:p>
                      <a:pPr algn="ctr"/>
                      <a:r>
                        <a:rPr lang="de-DE" sz="1050"/>
                        <a:t>2</a:t>
                      </a:r>
                    </a:p>
                  </a:txBody>
                  <a:tcPr marL="0" marR="0" marT="0" marB="0" anchor="ctr"/>
                </a:tc>
                <a:tc>
                  <a:txBody>
                    <a:bodyPr/>
                    <a:lstStyle/>
                    <a:p>
                      <a:pPr algn="ctr"/>
                      <a:r>
                        <a:rPr lang="de-DE" sz="1050"/>
                        <a:t>0</a:t>
                      </a:r>
                    </a:p>
                  </a:txBody>
                  <a:tcPr marL="0" marR="0" marT="0" marB="0" anchor="ctr"/>
                </a:tc>
                <a:tc>
                  <a:txBody>
                    <a:bodyPr/>
                    <a:lstStyle/>
                    <a:p>
                      <a:pPr algn="ctr"/>
                      <a:endParaRPr lang="de-DE" sz="1050"/>
                    </a:p>
                  </a:txBody>
                  <a:tcPr marL="0" marR="0" marT="0" marB="0" anchor="ctr"/>
                </a:tc>
                <a:tc>
                  <a:txBody>
                    <a:bodyPr/>
                    <a:lstStyle/>
                    <a:p>
                      <a:pPr algn="ctr"/>
                      <a:endParaRPr lang="de-DE" sz="1050"/>
                    </a:p>
                  </a:txBody>
                  <a:tcPr marL="0" marR="0" marT="0" marB="0" anchor="ctr"/>
                </a:tc>
                <a:tc>
                  <a:txBody>
                    <a:bodyPr/>
                    <a:lstStyle/>
                    <a:p>
                      <a:pPr algn="ctr"/>
                      <a:endParaRPr lang="de-DE" sz="1050"/>
                    </a:p>
                  </a:txBody>
                  <a:tcPr marL="0" marR="0" marT="0" marB="0" anchor="ctr"/>
                </a:tc>
                <a:tc>
                  <a:txBody>
                    <a:bodyPr/>
                    <a:lstStyle/>
                    <a:p>
                      <a:pPr algn="ctr"/>
                      <a:endParaRPr lang="de-DE" sz="1050"/>
                    </a:p>
                  </a:txBody>
                  <a:tcPr marL="0" marR="0" marT="0" marB="0" anchor="ctr"/>
                </a:tc>
                <a:extLst>
                  <a:ext uri="{0D108BD9-81ED-4DB2-BD59-A6C34878D82A}">
                    <a16:rowId xmlns:a16="http://schemas.microsoft.com/office/drawing/2014/main" val="668696659"/>
                  </a:ext>
                </a:extLst>
              </a:tr>
            </a:tbl>
          </a:graphicData>
        </a:graphic>
      </p:graphicFrame>
      <p:graphicFrame>
        <p:nvGraphicFramePr>
          <p:cNvPr id="21" name="Tabelle 20">
            <a:extLst>
              <a:ext uri="{FF2B5EF4-FFF2-40B4-BE49-F238E27FC236}">
                <a16:creationId xmlns:a16="http://schemas.microsoft.com/office/drawing/2014/main" id="{CD5CB7F6-5235-DC98-4710-7B164FF50559}"/>
              </a:ext>
            </a:extLst>
          </p:cNvPr>
          <p:cNvGraphicFramePr>
            <a:graphicFrameLocks noGrp="1"/>
          </p:cNvGraphicFramePr>
          <p:nvPr>
            <p:extLst>
              <p:ext uri="{D42A27DB-BD31-4B8C-83A1-F6EECF244321}">
                <p14:modId xmlns:p14="http://schemas.microsoft.com/office/powerpoint/2010/main" val="2696310325"/>
              </p:ext>
            </p:extLst>
          </p:nvPr>
        </p:nvGraphicFramePr>
        <p:xfrm>
          <a:off x="6207745" y="5219811"/>
          <a:ext cx="5265864" cy="406746"/>
        </p:xfrm>
        <a:graphic>
          <a:graphicData uri="http://schemas.openxmlformats.org/drawingml/2006/table">
            <a:tbl>
              <a:tblPr firstRow="1" bandRow="1">
                <a:tableStyleId>{5C22544A-7EE6-4342-B048-85BDC9FD1C3A}</a:tableStyleId>
              </a:tblPr>
              <a:tblGrid>
                <a:gridCol w="557607">
                  <a:extLst>
                    <a:ext uri="{9D8B030D-6E8A-4147-A177-3AD203B41FA5}">
                      <a16:colId xmlns:a16="http://schemas.microsoft.com/office/drawing/2014/main" val="12144703"/>
                    </a:ext>
                  </a:extLst>
                </a:gridCol>
                <a:gridCol w="247803">
                  <a:extLst>
                    <a:ext uri="{9D8B030D-6E8A-4147-A177-3AD203B41FA5}">
                      <a16:colId xmlns:a16="http://schemas.microsoft.com/office/drawing/2014/main" val="4216138728"/>
                    </a:ext>
                  </a:extLst>
                </a:gridCol>
                <a:gridCol w="247803">
                  <a:extLst>
                    <a:ext uri="{9D8B030D-6E8A-4147-A177-3AD203B41FA5}">
                      <a16:colId xmlns:a16="http://schemas.microsoft.com/office/drawing/2014/main" val="917031147"/>
                    </a:ext>
                  </a:extLst>
                </a:gridCol>
                <a:gridCol w="247803">
                  <a:extLst>
                    <a:ext uri="{9D8B030D-6E8A-4147-A177-3AD203B41FA5}">
                      <a16:colId xmlns:a16="http://schemas.microsoft.com/office/drawing/2014/main" val="3868012081"/>
                    </a:ext>
                  </a:extLst>
                </a:gridCol>
                <a:gridCol w="247803">
                  <a:extLst>
                    <a:ext uri="{9D8B030D-6E8A-4147-A177-3AD203B41FA5}">
                      <a16:colId xmlns:a16="http://schemas.microsoft.com/office/drawing/2014/main" val="1482656817"/>
                    </a:ext>
                  </a:extLst>
                </a:gridCol>
                <a:gridCol w="247803">
                  <a:extLst>
                    <a:ext uri="{9D8B030D-6E8A-4147-A177-3AD203B41FA5}">
                      <a16:colId xmlns:a16="http://schemas.microsoft.com/office/drawing/2014/main" val="960663959"/>
                    </a:ext>
                  </a:extLst>
                </a:gridCol>
                <a:gridCol w="247803">
                  <a:extLst>
                    <a:ext uri="{9D8B030D-6E8A-4147-A177-3AD203B41FA5}">
                      <a16:colId xmlns:a16="http://schemas.microsoft.com/office/drawing/2014/main" val="2459893048"/>
                    </a:ext>
                  </a:extLst>
                </a:gridCol>
                <a:gridCol w="247803">
                  <a:extLst>
                    <a:ext uri="{9D8B030D-6E8A-4147-A177-3AD203B41FA5}">
                      <a16:colId xmlns:a16="http://schemas.microsoft.com/office/drawing/2014/main" val="905794737"/>
                    </a:ext>
                  </a:extLst>
                </a:gridCol>
                <a:gridCol w="247803">
                  <a:extLst>
                    <a:ext uri="{9D8B030D-6E8A-4147-A177-3AD203B41FA5}">
                      <a16:colId xmlns:a16="http://schemas.microsoft.com/office/drawing/2014/main" val="1546272243"/>
                    </a:ext>
                  </a:extLst>
                </a:gridCol>
                <a:gridCol w="247803">
                  <a:extLst>
                    <a:ext uri="{9D8B030D-6E8A-4147-A177-3AD203B41FA5}">
                      <a16:colId xmlns:a16="http://schemas.microsoft.com/office/drawing/2014/main" val="1880072997"/>
                    </a:ext>
                  </a:extLst>
                </a:gridCol>
                <a:gridCol w="247803">
                  <a:extLst>
                    <a:ext uri="{9D8B030D-6E8A-4147-A177-3AD203B41FA5}">
                      <a16:colId xmlns:a16="http://schemas.microsoft.com/office/drawing/2014/main" val="67345015"/>
                    </a:ext>
                  </a:extLst>
                </a:gridCol>
                <a:gridCol w="247803">
                  <a:extLst>
                    <a:ext uri="{9D8B030D-6E8A-4147-A177-3AD203B41FA5}">
                      <a16:colId xmlns:a16="http://schemas.microsoft.com/office/drawing/2014/main" val="4280510421"/>
                    </a:ext>
                  </a:extLst>
                </a:gridCol>
                <a:gridCol w="247803">
                  <a:extLst>
                    <a:ext uri="{9D8B030D-6E8A-4147-A177-3AD203B41FA5}">
                      <a16:colId xmlns:a16="http://schemas.microsoft.com/office/drawing/2014/main" val="66188394"/>
                    </a:ext>
                  </a:extLst>
                </a:gridCol>
                <a:gridCol w="247803">
                  <a:extLst>
                    <a:ext uri="{9D8B030D-6E8A-4147-A177-3AD203B41FA5}">
                      <a16:colId xmlns:a16="http://schemas.microsoft.com/office/drawing/2014/main" val="3596896943"/>
                    </a:ext>
                  </a:extLst>
                </a:gridCol>
                <a:gridCol w="247803">
                  <a:extLst>
                    <a:ext uri="{9D8B030D-6E8A-4147-A177-3AD203B41FA5}">
                      <a16:colId xmlns:a16="http://schemas.microsoft.com/office/drawing/2014/main" val="1171050306"/>
                    </a:ext>
                  </a:extLst>
                </a:gridCol>
                <a:gridCol w="247803">
                  <a:extLst>
                    <a:ext uri="{9D8B030D-6E8A-4147-A177-3AD203B41FA5}">
                      <a16:colId xmlns:a16="http://schemas.microsoft.com/office/drawing/2014/main" val="191665247"/>
                    </a:ext>
                  </a:extLst>
                </a:gridCol>
                <a:gridCol w="247803">
                  <a:extLst>
                    <a:ext uri="{9D8B030D-6E8A-4147-A177-3AD203B41FA5}">
                      <a16:colId xmlns:a16="http://schemas.microsoft.com/office/drawing/2014/main" val="1945465521"/>
                    </a:ext>
                  </a:extLst>
                </a:gridCol>
                <a:gridCol w="247803">
                  <a:extLst>
                    <a:ext uri="{9D8B030D-6E8A-4147-A177-3AD203B41FA5}">
                      <a16:colId xmlns:a16="http://schemas.microsoft.com/office/drawing/2014/main" val="1944978963"/>
                    </a:ext>
                  </a:extLst>
                </a:gridCol>
                <a:gridCol w="247803">
                  <a:extLst>
                    <a:ext uri="{9D8B030D-6E8A-4147-A177-3AD203B41FA5}">
                      <a16:colId xmlns:a16="http://schemas.microsoft.com/office/drawing/2014/main" val="1245205831"/>
                    </a:ext>
                  </a:extLst>
                </a:gridCol>
                <a:gridCol w="247803">
                  <a:extLst>
                    <a:ext uri="{9D8B030D-6E8A-4147-A177-3AD203B41FA5}">
                      <a16:colId xmlns:a16="http://schemas.microsoft.com/office/drawing/2014/main" val="3701989631"/>
                    </a:ext>
                  </a:extLst>
                </a:gridCol>
              </a:tblGrid>
              <a:tr h="203373">
                <a:tc gridSpan="20">
                  <a:txBody>
                    <a:bodyPr/>
                    <a:lstStyle/>
                    <a:p>
                      <a:r>
                        <a:rPr lang="de-DE" sz="1050"/>
                        <a:t>No. patients at risk</a:t>
                      </a:r>
                    </a:p>
                  </a:txBody>
                  <a:tcPr marL="72000" marR="0" marT="0" marB="0" anchor="ctr">
                    <a:solidFill>
                      <a:srgbClr val="002A5C"/>
                    </a:solidFill>
                  </a:tcPr>
                </a:tc>
                <a:tc hMerge="1">
                  <a:txBody>
                    <a:bodyPr/>
                    <a:lstStyle/>
                    <a:p>
                      <a:r>
                        <a:rPr lang="de-DE" sz="1050" err="1"/>
                        <a:t>Number</a:t>
                      </a:r>
                      <a:r>
                        <a:rPr lang="de-DE" sz="1050"/>
                        <a:t> at </a:t>
                      </a:r>
                      <a:r>
                        <a:rPr lang="de-DE" sz="1050" err="1"/>
                        <a:t>risk</a:t>
                      </a:r>
                      <a:endParaRPr lang="de-DE" sz="1050"/>
                    </a:p>
                  </a:txBody>
                  <a:tcPr marL="72000" marR="0" marT="0" marB="0" anchor="ctr">
                    <a:solidFill>
                      <a:srgbClr val="002A5C"/>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sz="1050"/>
                    </a:p>
                  </a:txBody>
                  <a:tcPr marL="72000" marR="0" marT="0" marB="0" anchor="ctr">
                    <a:solidFill>
                      <a:srgbClr val="002A5C"/>
                    </a:solidFill>
                  </a:tcPr>
                </a:tc>
                <a:extLst>
                  <a:ext uri="{0D108BD9-81ED-4DB2-BD59-A6C34878D82A}">
                    <a16:rowId xmlns:a16="http://schemas.microsoft.com/office/drawing/2014/main" val="145598865"/>
                  </a:ext>
                </a:extLst>
              </a:tr>
              <a:tr h="2033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050">
                          <a:solidFill>
                            <a:schemeClr val="bg1"/>
                          </a:solidFill>
                        </a:rPr>
                        <a:t>Yes</a:t>
                      </a:r>
                    </a:p>
                  </a:txBody>
                  <a:tcPr marL="0" marR="0" marT="0" marB="0" anchor="ctr">
                    <a:solidFill>
                      <a:schemeClr val="accent1"/>
                    </a:solidFill>
                  </a:tcPr>
                </a:tc>
                <a:tc>
                  <a:txBody>
                    <a:bodyPr/>
                    <a:lstStyle/>
                    <a:p>
                      <a:pPr algn="ctr"/>
                      <a:r>
                        <a:rPr lang="de-DE" sz="1050"/>
                        <a:t>27</a:t>
                      </a:r>
                    </a:p>
                  </a:txBody>
                  <a:tcPr marL="0" marR="0" marT="0" marB="0" anchor="ctr"/>
                </a:tc>
                <a:tc>
                  <a:txBody>
                    <a:bodyPr/>
                    <a:lstStyle/>
                    <a:p>
                      <a:pPr algn="ctr"/>
                      <a:r>
                        <a:rPr lang="de-DE" sz="1050"/>
                        <a:t>25</a:t>
                      </a:r>
                    </a:p>
                  </a:txBody>
                  <a:tcPr marL="0" marR="0" marT="0" marB="0" anchor="ctr"/>
                </a:tc>
                <a:tc>
                  <a:txBody>
                    <a:bodyPr/>
                    <a:lstStyle/>
                    <a:p>
                      <a:pPr algn="ctr"/>
                      <a:r>
                        <a:rPr lang="de-DE" sz="1050"/>
                        <a:t>23</a:t>
                      </a:r>
                    </a:p>
                  </a:txBody>
                  <a:tcPr marL="0" marR="0" marT="0" marB="0" anchor="ctr"/>
                </a:tc>
                <a:tc>
                  <a:txBody>
                    <a:bodyPr/>
                    <a:lstStyle/>
                    <a:p>
                      <a:pPr algn="ctr"/>
                      <a:r>
                        <a:rPr lang="de-DE" sz="1050"/>
                        <a:t>21</a:t>
                      </a:r>
                    </a:p>
                  </a:txBody>
                  <a:tcPr marL="0" marR="0" marT="0" marB="0" anchor="ctr"/>
                </a:tc>
                <a:tc>
                  <a:txBody>
                    <a:bodyPr/>
                    <a:lstStyle/>
                    <a:p>
                      <a:pPr algn="ctr"/>
                      <a:r>
                        <a:rPr lang="de-DE" sz="1050"/>
                        <a:t>20</a:t>
                      </a:r>
                    </a:p>
                  </a:txBody>
                  <a:tcPr marL="0" marR="0" marT="0" marB="0" anchor="ctr"/>
                </a:tc>
                <a:tc>
                  <a:txBody>
                    <a:bodyPr/>
                    <a:lstStyle/>
                    <a:p>
                      <a:pPr algn="ctr"/>
                      <a:r>
                        <a:rPr lang="de-DE" sz="1050"/>
                        <a:t>19</a:t>
                      </a:r>
                    </a:p>
                  </a:txBody>
                  <a:tcPr marL="0" marR="0" marT="0" marB="0" anchor="ctr"/>
                </a:tc>
                <a:tc>
                  <a:txBody>
                    <a:bodyPr/>
                    <a:lstStyle/>
                    <a:p>
                      <a:pPr algn="ctr"/>
                      <a:r>
                        <a:rPr lang="de-DE" sz="1050"/>
                        <a:t>13</a:t>
                      </a:r>
                    </a:p>
                  </a:txBody>
                  <a:tcPr marL="0" marR="0" marT="0" marB="0" anchor="ctr"/>
                </a:tc>
                <a:tc>
                  <a:txBody>
                    <a:bodyPr/>
                    <a:lstStyle/>
                    <a:p>
                      <a:pPr algn="ctr"/>
                      <a:r>
                        <a:rPr lang="de-DE" sz="1050"/>
                        <a:t>9</a:t>
                      </a:r>
                    </a:p>
                  </a:txBody>
                  <a:tcPr marL="0" marR="0" marT="0" marB="0" anchor="ctr"/>
                </a:tc>
                <a:tc>
                  <a:txBody>
                    <a:bodyPr/>
                    <a:lstStyle/>
                    <a:p>
                      <a:pPr algn="ctr"/>
                      <a:r>
                        <a:rPr lang="de-DE" sz="1050"/>
                        <a:t>8</a:t>
                      </a:r>
                    </a:p>
                  </a:txBody>
                  <a:tcPr marL="0" marR="0" marT="0" marB="0" anchor="ctr"/>
                </a:tc>
                <a:tc>
                  <a:txBody>
                    <a:bodyPr/>
                    <a:lstStyle/>
                    <a:p>
                      <a:pPr algn="ctr"/>
                      <a:r>
                        <a:rPr lang="de-DE" sz="1050"/>
                        <a:t>4</a:t>
                      </a:r>
                    </a:p>
                  </a:txBody>
                  <a:tcPr marL="0" marR="0" marT="0" marB="0" anchor="ctr"/>
                </a:tc>
                <a:tc>
                  <a:txBody>
                    <a:bodyPr/>
                    <a:lstStyle/>
                    <a:p>
                      <a:pPr algn="ctr"/>
                      <a:r>
                        <a:rPr lang="de-DE" sz="1050"/>
                        <a:t>2</a:t>
                      </a:r>
                    </a:p>
                  </a:txBody>
                  <a:tcPr marL="0" marR="0" marT="0" marB="0" anchor="ctr"/>
                </a:tc>
                <a:tc>
                  <a:txBody>
                    <a:bodyPr/>
                    <a:lstStyle/>
                    <a:p>
                      <a:pPr algn="ctr"/>
                      <a:r>
                        <a:rPr lang="de-DE" sz="1050"/>
                        <a:t>2</a:t>
                      </a:r>
                    </a:p>
                  </a:txBody>
                  <a:tcPr marL="0" marR="0" marT="0" marB="0" anchor="ctr"/>
                </a:tc>
                <a:tc>
                  <a:txBody>
                    <a:bodyPr/>
                    <a:lstStyle/>
                    <a:p>
                      <a:pPr algn="ctr"/>
                      <a:r>
                        <a:rPr lang="de-DE" sz="1050"/>
                        <a:t>0</a:t>
                      </a:r>
                    </a:p>
                  </a:txBody>
                  <a:tcPr marL="0" marR="0" marT="0" marB="0" anchor="ctr"/>
                </a:tc>
                <a:tc>
                  <a:txBody>
                    <a:bodyPr/>
                    <a:lstStyle/>
                    <a:p>
                      <a:pPr algn="ctr"/>
                      <a:endParaRPr lang="de-DE" sz="1050"/>
                    </a:p>
                  </a:txBody>
                  <a:tcPr marL="0" marR="0" marT="0" marB="0" anchor="ctr"/>
                </a:tc>
                <a:tc>
                  <a:txBody>
                    <a:bodyPr/>
                    <a:lstStyle/>
                    <a:p>
                      <a:pPr algn="ctr"/>
                      <a:endParaRPr lang="de-DE" sz="1050"/>
                    </a:p>
                  </a:txBody>
                  <a:tcPr marL="0" marR="0" marT="0" marB="0" anchor="ctr"/>
                </a:tc>
                <a:tc>
                  <a:txBody>
                    <a:bodyPr/>
                    <a:lstStyle/>
                    <a:p>
                      <a:pPr algn="ctr"/>
                      <a:endParaRPr lang="de-DE" sz="1050"/>
                    </a:p>
                  </a:txBody>
                  <a:tcPr marL="0" marR="0" marT="0" marB="0" anchor="ctr"/>
                </a:tc>
                <a:tc>
                  <a:txBody>
                    <a:bodyPr/>
                    <a:lstStyle/>
                    <a:p>
                      <a:pPr algn="ctr"/>
                      <a:endParaRPr lang="de-DE" sz="1050"/>
                    </a:p>
                  </a:txBody>
                  <a:tcPr marL="0" marR="0" marT="0" marB="0" anchor="ctr"/>
                </a:tc>
                <a:tc>
                  <a:txBody>
                    <a:bodyPr/>
                    <a:lstStyle/>
                    <a:p>
                      <a:pPr algn="ctr"/>
                      <a:endParaRPr lang="de-DE" sz="1050"/>
                    </a:p>
                  </a:txBody>
                  <a:tcPr marL="0" marR="0" marT="0" marB="0" anchor="ctr"/>
                </a:tc>
                <a:tc>
                  <a:txBody>
                    <a:bodyPr/>
                    <a:lstStyle/>
                    <a:p>
                      <a:pPr algn="ctr"/>
                      <a:endParaRPr lang="de-DE" sz="1050"/>
                    </a:p>
                  </a:txBody>
                  <a:tcPr marL="0" marR="0" marT="0" marB="0" anchor="ctr"/>
                </a:tc>
                <a:extLst>
                  <a:ext uri="{0D108BD9-81ED-4DB2-BD59-A6C34878D82A}">
                    <a16:rowId xmlns:a16="http://schemas.microsoft.com/office/drawing/2014/main" val="2987814825"/>
                  </a:ext>
                </a:extLst>
              </a:tr>
            </a:tbl>
          </a:graphicData>
        </a:graphic>
      </p:graphicFrame>
      <p:graphicFrame>
        <p:nvGraphicFramePr>
          <p:cNvPr id="22" name="Diagramm 21">
            <a:extLst>
              <a:ext uri="{FF2B5EF4-FFF2-40B4-BE49-F238E27FC236}">
                <a16:creationId xmlns:a16="http://schemas.microsoft.com/office/drawing/2014/main" id="{4485AF11-CB76-6184-812B-D209A6699AD8}"/>
              </a:ext>
            </a:extLst>
          </p:cNvPr>
          <p:cNvGraphicFramePr/>
          <p:nvPr>
            <p:extLst>
              <p:ext uri="{D42A27DB-BD31-4B8C-83A1-F6EECF244321}">
                <p14:modId xmlns:p14="http://schemas.microsoft.com/office/powerpoint/2010/main" val="3151784668"/>
              </p:ext>
            </p:extLst>
          </p:nvPr>
        </p:nvGraphicFramePr>
        <p:xfrm>
          <a:off x="6170094" y="2113872"/>
          <a:ext cx="5447231" cy="28342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Tabelle 13">
            <a:extLst>
              <a:ext uri="{FF2B5EF4-FFF2-40B4-BE49-F238E27FC236}">
                <a16:creationId xmlns:a16="http://schemas.microsoft.com/office/drawing/2014/main" id="{9CFD152C-F43F-3CC5-F7CF-E233C2232EDF}"/>
              </a:ext>
            </a:extLst>
          </p:cNvPr>
          <p:cNvGraphicFramePr>
            <a:graphicFrameLocks noGrp="1"/>
          </p:cNvGraphicFramePr>
          <p:nvPr>
            <p:extLst>
              <p:ext uri="{D42A27DB-BD31-4B8C-83A1-F6EECF244321}">
                <p14:modId xmlns:p14="http://schemas.microsoft.com/office/powerpoint/2010/main" val="2200008289"/>
              </p:ext>
            </p:extLst>
          </p:nvPr>
        </p:nvGraphicFramePr>
        <p:xfrm>
          <a:off x="8451483" y="2026529"/>
          <a:ext cx="3322801" cy="540840"/>
        </p:xfrm>
        <a:graphic>
          <a:graphicData uri="http://schemas.openxmlformats.org/drawingml/2006/table">
            <a:tbl>
              <a:tblPr firstRow="1" bandRow="1">
                <a:tableStyleId>{5C22544A-7EE6-4342-B048-85BDC9FD1C3A}</a:tableStyleId>
              </a:tblPr>
              <a:tblGrid>
                <a:gridCol w="1021924">
                  <a:extLst>
                    <a:ext uri="{9D8B030D-6E8A-4147-A177-3AD203B41FA5}">
                      <a16:colId xmlns:a16="http://schemas.microsoft.com/office/drawing/2014/main" val="2214135161"/>
                    </a:ext>
                  </a:extLst>
                </a:gridCol>
                <a:gridCol w="766959">
                  <a:extLst>
                    <a:ext uri="{9D8B030D-6E8A-4147-A177-3AD203B41FA5}">
                      <a16:colId xmlns:a16="http://schemas.microsoft.com/office/drawing/2014/main" val="3344015715"/>
                    </a:ext>
                  </a:extLst>
                </a:gridCol>
                <a:gridCol w="651814">
                  <a:extLst>
                    <a:ext uri="{9D8B030D-6E8A-4147-A177-3AD203B41FA5}">
                      <a16:colId xmlns:a16="http://schemas.microsoft.com/office/drawing/2014/main" val="1110327593"/>
                    </a:ext>
                  </a:extLst>
                </a:gridCol>
                <a:gridCol w="882104">
                  <a:extLst>
                    <a:ext uri="{9D8B030D-6E8A-4147-A177-3AD203B41FA5}">
                      <a16:colId xmlns:a16="http://schemas.microsoft.com/office/drawing/2014/main" val="3876495213"/>
                    </a:ext>
                  </a:extLst>
                </a:gridCol>
              </a:tblGrid>
              <a:tr h="220800">
                <a:tc>
                  <a:txBody>
                    <a:bodyPr/>
                    <a:lstStyle/>
                    <a:p>
                      <a:endParaRPr lang="de-DE" sz="1050"/>
                    </a:p>
                  </a:txBody>
                  <a:tcPr marL="36000" marR="36000" marT="0" marB="0" anchor="ctr">
                    <a:solidFill>
                      <a:schemeClr val="accent1"/>
                    </a:solidFill>
                  </a:tcPr>
                </a:tc>
                <a:tc>
                  <a:txBody>
                    <a:bodyPr/>
                    <a:lstStyle/>
                    <a:p>
                      <a:pPr algn="ctr"/>
                      <a:r>
                        <a:rPr lang="de-DE" sz="1050"/>
                        <a:t>Median, months</a:t>
                      </a:r>
                    </a:p>
                  </a:txBody>
                  <a:tcPr marL="36000" marR="36000" marT="0" marB="0" anchor="ctr"/>
                </a:tc>
                <a:tc>
                  <a:txBody>
                    <a:bodyPr/>
                    <a:lstStyle/>
                    <a:p>
                      <a:pPr algn="ctr"/>
                      <a:r>
                        <a:rPr lang="de-DE" sz="1050"/>
                        <a:t>95% Cl</a:t>
                      </a:r>
                    </a:p>
                  </a:txBody>
                  <a:tcPr marL="36000" marR="36000" marT="0" marB="0" anchor="ctr"/>
                </a:tc>
                <a:tc>
                  <a:txBody>
                    <a:bodyPr/>
                    <a:lstStyle/>
                    <a:p>
                      <a:pPr algn="ctr"/>
                      <a:r>
                        <a:rPr lang="de-DE" sz="1050"/>
                        <a:t>Censored, n (%)</a:t>
                      </a:r>
                    </a:p>
                  </a:txBody>
                  <a:tcPr marL="36000" marR="36000" marT="0" marB="0" anchor="ctr"/>
                </a:tc>
                <a:extLst>
                  <a:ext uri="{0D108BD9-81ED-4DB2-BD59-A6C34878D82A}">
                    <a16:rowId xmlns:a16="http://schemas.microsoft.com/office/drawing/2014/main" val="3088693645"/>
                  </a:ext>
                </a:extLst>
              </a:tr>
              <a:tr h="220800">
                <a:tc>
                  <a:txBody>
                    <a:bodyPr/>
                    <a:lstStyle/>
                    <a:p>
                      <a:r>
                        <a:rPr lang="de-DE" sz="1050">
                          <a:solidFill>
                            <a:schemeClr val="bg1"/>
                          </a:solidFill>
                        </a:rPr>
                        <a:t>Yes</a:t>
                      </a:r>
                    </a:p>
                  </a:txBody>
                  <a:tcPr marL="36000" marR="36000" marT="0" marB="0" anchor="ctr">
                    <a:solidFill>
                      <a:schemeClr val="accent1"/>
                    </a:solidFill>
                  </a:tcPr>
                </a:tc>
                <a:tc>
                  <a:txBody>
                    <a:bodyPr/>
                    <a:lstStyle/>
                    <a:p>
                      <a:pPr algn="ctr"/>
                      <a:r>
                        <a:rPr lang="de-DE" sz="1050"/>
                        <a:t>13.8</a:t>
                      </a:r>
                    </a:p>
                  </a:txBody>
                  <a:tcPr marL="36000" marR="36000" marT="0" marB="0" anchor="ctr"/>
                </a:tc>
                <a:tc>
                  <a:txBody>
                    <a:bodyPr/>
                    <a:lstStyle/>
                    <a:p>
                      <a:pPr algn="ctr"/>
                      <a:r>
                        <a:rPr lang="de-DE" sz="1050"/>
                        <a:t>10.3-NE</a:t>
                      </a:r>
                    </a:p>
                  </a:txBody>
                  <a:tcPr marL="36000" marR="36000" marT="0" marB="0" anchor="ctr"/>
                </a:tc>
                <a:tc>
                  <a:txBody>
                    <a:bodyPr/>
                    <a:lstStyle/>
                    <a:p>
                      <a:pPr algn="ctr"/>
                      <a:r>
                        <a:rPr lang="de-DE" sz="1050"/>
                        <a:t>11 (41)</a:t>
                      </a:r>
                    </a:p>
                  </a:txBody>
                  <a:tcPr marL="36000" marR="36000" marT="0" marB="0" anchor="ctr"/>
                </a:tc>
                <a:extLst>
                  <a:ext uri="{0D108BD9-81ED-4DB2-BD59-A6C34878D82A}">
                    <a16:rowId xmlns:a16="http://schemas.microsoft.com/office/drawing/2014/main" val="451966043"/>
                  </a:ext>
                </a:extLst>
              </a:tr>
            </a:tbl>
          </a:graphicData>
        </a:graphic>
      </p:graphicFrame>
      <p:pic>
        <p:nvPicPr>
          <p:cNvPr id="10" name="Grafik 9">
            <a:extLst>
              <a:ext uri="{FF2B5EF4-FFF2-40B4-BE49-F238E27FC236}">
                <a16:creationId xmlns:a16="http://schemas.microsoft.com/office/drawing/2014/main" id="{118B954D-77D9-E927-6936-AE0E69C8723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4574" y="2404488"/>
            <a:ext cx="4362776" cy="1900812"/>
          </a:xfrm>
          <a:prstGeom prst="rect">
            <a:avLst/>
          </a:prstGeom>
        </p:spPr>
      </p:pic>
      <p:pic>
        <p:nvPicPr>
          <p:cNvPr id="14" name="Grafik 13">
            <a:extLst>
              <a:ext uri="{FF2B5EF4-FFF2-40B4-BE49-F238E27FC236}">
                <a16:creationId xmlns:a16="http://schemas.microsoft.com/office/drawing/2014/main" id="{7C2DC0A8-1D77-FC52-3B95-4F18B966D3B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86574" y="2414285"/>
            <a:ext cx="2748831" cy="1519540"/>
          </a:xfrm>
          <a:prstGeom prst="rect">
            <a:avLst/>
          </a:prstGeom>
        </p:spPr>
      </p:pic>
      <p:sp>
        <p:nvSpPr>
          <p:cNvPr id="16" name="Textfeld 15">
            <a:extLst>
              <a:ext uri="{FF2B5EF4-FFF2-40B4-BE49-F238E27FC236}">
                <a16:creationId xmlns:a16="http://schemas.microsoft.com/office/drawing/2014/main" id="{5D192343-525E-469F-91CA-31E24DC48430}"/>
              </a:ext>
            </a:extLst>
          </p:cNvPr>
          <p:cNvSpPr txBox="1"/>
          <p:nvPr/>
        </p:nvSpPr>
        <p:spPr>
          <a:xfrm>
            <a:off x="1128286" y="4896985"/>
            <a:ext cx="4418075" cy="276999"/>
          </a:xfrm>
          <a:prstGeom prst="rect">
            <a:avLst/>
          </a:prstGeom>
          <a:noFill/>
        </p:spPr>
        <p:txBody>
          <a:bodyPr wrap="square" lIns="91440" tIns="45720" rIns="91440" bIns="45720" rtlCol="0" anchor="t">
            <a:spAutoFit/>
          </a:bodyPr>
          <a:lstStyle/>
          <a:p>
            <a:pPr algn="ctr"/>
            <a:r>
              <a:rPr lang="de-DE" sz="1200" err="1">
                <a:effectLst/>
              </a:rPr>
              <a:t>Months</a:t>
            </a:r>
            <a:r>
              <a:rPr lang="de-DE" sz="1200">
                <a:effectLst/>
              </a:rPr>
              <a:t> </a:t>
            </a:r>
            <a:r>
              <a:rPr lang="de-DE" sz="1200" err="1">
                <a:effectLst/>
              </a:rPr>
              <a:t>from</a:t>
            </a:r>
            <a:r>
              <a:rPr lang="de-DE" sz="1200"/>
              <a:t> </a:t>
            </a:r>
            <a:r>
              <a:rPr lang="de-DE" sz="1200" err="1"/>
              <a:t>first</a:t>
            </a:r>
            <a:r>
              <a:rPr lang="de-DE" sz="1200">
                <a:effectLst/>
              </a:rPr>
              <a:t> </a:t>
            </a:r>
            <a:r>
              <a:rPr lang="de-DE" sz="1200"/>
              <a:t>dose</a:t>
            </a:r>
            <a:endParaRPr lang="de-DE" sz="1200">
              <a:effectLst/>
            </a:endParaRPr>
          </a:p>
        </p:txBody>
      </p:sp>
      <p:sp>
        <p:nvSpPr>
          <p:cNvPr id="17" name="Textfeld 16">
            <a:extLst>
              <a:ext uri="{FF2B5EF4-FFF2-40B4-BE49-F238E27FC236}">
                <a16:creationId xmlns:a16="http://schemas.microsoft.com/office/drawing/2014/main" id="{810D1B51-C7AD-AC88-39B1-30DF282EDD16}"/>
              </a:ext>
            </a:extLst>
          </p:cNvPr>
          <p:cNvSpPr txBox="1"/>
          <p:nvPr/>
        </p:nvSpPr>
        <p:spPr>
          <a:xfrm>
            <a:off x="6877014" y="4896985"/>
            <a:ext cx="4418075" cy="276999"/>
          </a:xfrm>
          <a:prstGeom prst="rect">
            <a:avLst/>
          </a:prstGeom>
          <a:noFill/>
        </p:spPr>
        <p:txBody>
          <a:bodyPr wrap="square" lIns="91440" tIns="45720" rIns="91440" bIns="45720" rtlCol="0" anchor="t">
            <a:spAutoFit/>
          </a:bodyPr>
          <a:lstStyle/>
          <a:p>
            <a:pPr algn="ctr"/>
            <a:r>
              <a:rPr lang="de-DE" sz="1200" err="1">
                <a:effectLst/>
              </a:rPr>
              <a:t>Months</a:t>
            </a:r>
            <a:r>
              <a:rPr lang="de-DE" sz="1200">
                <a:effectLst/>
              </a:rPr>
              <a:t> </a:t>
            </a:r>
            <a:r>
              <a:rPr lang="de-DE" sz="1200" err="1">
                <a:effectLst/>
              </a:rPr>
              <a:t>from</a:t>
            </a:r>
            <a:r>
              <a:rPr lang="de-DE" sz="1200"/>
              <a:t> first</a:t>
            </a:r>
            <a:r>
              <a:rPr lang="de-DE" sz="1200">
                <a:effectLst/>
              </a:rPr>
              <a:t> </a:t>
            </a:r>
            <a:r>
              <a:rPr lang="de-DE" sz="1200"/>
              <a:t>dose</a:t>
            </a:r>
            <a:endParaRPr lang="de-DE" sz="1200">
              <a:effectLst/>
            </a:endParaRPr>
          </a:p>
        </p:txBody>
      </p:sp>
    </p:spTree>
    <p:extLst>
      <p:ext uri="{BB962C8B-B14F-4D97-AF65-F5344CB8AC3E}">
        <p14:creationId xmlns:p14="http://schemas.microsoft.com/office/powerpoint/2010/main" val="6446444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3B4CED-14C2-CFDE-510A-3C619BB4E9D9}"/>
              </a:ext>
            </a:extLst>
          </p:cNvPr>
          <p:cNvSpPr>
            <a:spLocks noGrp="1"/>
          </p:cNvSpPr>
          <p:nvPr>
            <p:ph type="title"/>
          </p:nvPr>
        </p:nvSpPr>
        <p:spPr>
          <a:xfrm>
            <a:off x="416535" y="365883"/>
            <a:ext cx="11367479" cy="662400"/>
          </a:xfrm>
        </p:spPr>
        <p:txBody>
          <a:bodyPr/>
          <a:lstStyle/>
          <a:p>
            <a:r>
              <a:rPr lang="en-US"/>
              <a:t>Safety profile</a:t>
            </a:r>
          </a:p>
        </p:txBody>
      </p:sp>
      <p:sp>
        <p:nvSpPr>
          <p:cNvPr id="4" name="Footer Placeholder 3">
            <a:extLst>
              <a:ext uri="{FF2B5EF4-FFF2-40B4-BE49-F238E27FC236}">
                <a16:creationId xmlns:a16="http://schemas.microsoft.com/office/drawing/2014/main" id="{B5380179-6354-A799-7079-AFEB729C2693}"/>
              </a:ext>
            </a:extLst>
          </p:cNvPr>
          <p:cNvSpPr>
            <a:spLocks noGrp="1"/>
          </p:cNvSpPr>
          <p:nvPr>
            <p:ph type="ftr" sz="quarter" idx="13"/>
          </p:nvPr>
        </p:nvSpPr>
        <p:spPr>
          <a:xfrm>
            <a:off x="407988" y="5987124"/>
            <a:ext cx="8532812" cy="839371"/>
          </a:xfrm>
        </p:spPr>
        <p:txBody>
          <a:bodyPr/>
          <a:lstStyle/>
          <a:p>
            <a:r>
              <a:rPr lang="en-GB"/>
              <a:t>Data </a:t>
            </a:r>
            <a:r>
              <a:rPr lang="en-GB" err="1"/>
              <a:t>cutoff</a:t>
            </a:r>
            <a:r>
              <a:rPr lang="en-GB"/>
              <a:t>: 29 July 2022. </a:t>
            </a:r>
            <a:r>
              <a:rPr lang="en-GB" baseline="30000" err="1"/>
              <a:t>a</a:t>
            </a:r>
            <a:r>
              <a:rPr lang="en-GB" err="1"/>
              <a:t>Aggregate</a:t>
            </a:r>
            <a:r>
              <a:rPr lang="en-GB"/>
              <a:t> of neutropenia and neutrophil count decreased. </a:t>
            </a:r>
            <a:r>
              <a:rPr lang="en-GB" baseline="30000" err="1"/>
              <a:t>b</a:t>
            </a:r>
            <a:r>
              <a:rPr lang="en-GB" err="1"/>
              <a:t>AEs</a:t>
            </a:r>
            <a:r>
              <a:rPr lang="en-GB"/>
              <a:t> of special interest are those that were previously associated with covalent BTK inhibitors. </a:t>
            </a:r>
            <a:r>
              <a:rPr lang="en-GB" baseline="30000" err="1"/>
              <a:t>c</a:t>
            </a:r>
            <a:r>
              <a:rPr lang="en-GB" err="1"/>
              <a:t>Aggregate</a:t>
            </a:r>
            <a:r>
              <a:rPr lang="en-GB"/>
              <a:t> of contusion, petechiae, ecchymosis, and increased tendency to bruise. </a:t>
            </a:r>
            <a:r>
              <a:rPr lang="en-GB" baseline="30000" err="1"/>
              <a:t>d</a:t>
            </a:r>
            <a:r>
              <a:rPr lang="en-GB" err="1"/>
              <a:t>Aggregate</a:t>
            </a:r>
            <a:r>
              <a:rPr lang="en-GB"/>
              <a:t> of all preferred terms including rash. </a:t>
            </a:r>
            <a:r>
              <a:rPr lang="en-GB" baseline="30000" err="1"/>
              <a:t>e</a:t>
            </a:r>
            <a:r>
              <a:rPr lang="en-GB" err="1"/>
              <a:t>Aggregate</a:t>
            </a:r>
            <a:r>
              <a:rPr lang="en-GB"/>
              <a:t> of all preferred terms including hematoma or </a:t>
            </a:r>
            <a:r>
              <a:rPr lang="en-GB" err="1"/>
              <a:t>hemorrhage</a:t>
            </a:r>
            <a:r>
              <a:rPr lang="en-GB"/>
              <a:t>. </a:t>
            </a:r>
            <a:r>
              <a:rPr lang="en-GB" baseline="30000" err="1"/>
              <a:t>f</a:t>
            </a:r>
            <a:r>
              <a:rPr lang="en-GB" err="1"/>
              <a:t>Aggregate</a:t>
            </a:r>
            <a:r>
              <a:rPr lang="en-GB"/>
              <a:t> of atrial fibrillation and atrial flutter. </a:t>
            </a:r>
            <a:r>
              <a:rPr lang="en-GB" baseline="30000" err="1"/>
              <a:t>g</a:t>
            </a:r>
            <a:r>
              <a:rPr lang="en-GB" err="1"/>
              <a:t>Of</a:t>
            </a:r>
            <a:r>
              <a:rPr lang="en-GB"/>
              <a:t> the 22 total atrial fibrillation/flutter TEAEs in the overall safety population, 7 occurred in patients with a prior medical history of atrial fibrillation.</a:t>
            </a:r>
          </a:p>
          <a:p>
            <a:r>
              <a:rPr lang="en-GB" b="1"/>
              <a:t>AE, </a:t>
            </a:r>
            <a:r>
              <a:rPr lang="en-GB"/>
              <a:t>adverse event; </a:t>
            </a:r>
            <a:r>
              <a:rPr lang="en-GB" b="1"/>
              <a:t>BTK, </a:t>
            </a:r>
            <a:r>
              <a:rPr lang="en-GB"/>
              <a:t>Bruton's tyrosine kinase; </a:t>
            </a:r>
            <a:r>
              <a:rPr lang="en-GB" b="1"/>
              <a:t>CLL, </a:t>
            </a:r>
            <a:r>
              <a:rPr lang="en-GB"/>
              <a:t>chronic lymphocytic </a:t>
            </a:r>
            <a:r>
              <a:rPr lang="en-GB" err="1"/>
              <a:t>leukemia</a:t>
            </a:r>
            <a:r>
              <a:rPr lang="en-GB"/>
              <a:t>; </a:t>
            </a:r>
            <a:r>
              <a:rPr lang="en-GB" b="1"/>
              <a:t>SLL, </a:t>
            </a:r>
            <a:r>
              <a:rPr lang="en-GB"/>
              <a:t>small lymphocytic lymphoma; </a:t>
            </a:r>
            <a:r>
              <a:rPr lang="en-GB" b="1"/>
              <a:t>TEAE, </a:t>
            </a:r>
            <a:r>
              <a:rPr lang="en-GB"/>
              <a:t>treatment-emergent adverse event.</a:t>
            </a:r>
          </a:p>
          <a:p>
            <a:r>
              <a:rPr lang="en-GB" b="1"/>
              <a:t>Mato et al, Abstract #961 presented at ASH 2022.</a:t>
            </a:r>
          </a:p>
        </p:txBody>
      </p:sp>
      <p:graphicFrame>
        <p:nvGraphicFramePr>
          <p:cNvPr id="5" name="Table 5">
            <a:extLst>
              <a:ext uri="{FF2B5EF4-FFF2-40B4-BE49-F238E27FC236}">
                <a16:creationId xmlns:a16="http://schemas.microsoft.com/office/drawing/2014/main" id="{43B1F26F-2296-DA67-2816-AC6FAD3AA10A}"/>
              </a:ext>
            </a:extLst>
          </p:cNvPr>
          <p:cNvGraphicFramePr>
            <a:graphicFrameLocks noGrp="1"/>
          </p:cNvGraphicFramePr>
          <p:nvPr>
            <p:extLst>
              <p:ext uri="{D42A27DB-BD31-4B8C-83A1-F6EECF244321}">
                <p14:modId xmlns:p14="http://schemas.microsoft.com/office/powerpoint/2010/main" val="2734717970"/>
              </p:ext>
            </p:extLst>
          </p:nvPr>
        </p:nvGraphicFramePr>
        <p:xfrm>
          <a:off x="407989" y="1358030"/>
          <a:ext cx="7080205" cy="4408380"/>
        </p:xfrm>
        <a:graphic>
          <a:graphicData uri="http://schemas.openxmlformats.org/drawingml/2006/table">
            <a:tbl>
              <a:tblPr firstRow="1" bandRow="1">
                <a:tableStyleId>{5C22544A-7EE6-4342-B048-85BDC9FD1C3A}</a:tableStyleId>
              </a:tblPr>
              <a:tblGrid>
                <a:gridCol w="1719408">
                  <a:extLst>
                    <a:ext uri="{9D8B030D-6E8A-4147-A177-3AD203B41FA5}">
                      <a16:colId xmlns:a16="http://schemas.microsoft.com/office/drawing/2014/main" val="2515247783"/>
                    </a:ext>
                  </a:extLst>
                </a:gridCol>
                <a:gridCol w="1334107">
                  <a:extLst>
                    <a:ext uri="{9D8B030D-6E8A-4147-A177-3AD203B41FA5}">
                      <a16:colId xmlns:a16="http://schemas.microsoft.com/office/drawing/2014/main" val="2484320978"/>
                    </a:ext>
                  </a:extLst>
                </a:gridCol>
                <a:gridCol w="1334107">
                  <a:extLst>
                    <a:ext uri="{9D8B030D-6E8A-4147-A177-3AD203B41FA5}">
                      <a16:colId xmlns:a16="http://schemas.microsoft.com/office/drawing/2014/main" val="3299117341"/>
                    </a:ext>
                  </a:extLst>
                </a:gridCol>
                <a:gridCol w="1358476">
                  <a:extLst>
                    <a:ext uri="{9D8B030D-6E8A-4147-A177-3AD203B41FA5}">
                      <a16:colId xmlns:a16="http://schemas.microsoft.com/office/drawing/2014/main" val="3273845623"/>
                    </a:ext>
                  </a:extLst>
                </a:gridCol>
                <a:gridCol w="1334107">
                  <a:extLst>
                    <a:ext uri="{9D8B030D-6E8A-4147-A177-3AD203B41FA5}">
                      <a16:colId xmlns:a16="http://schemas.microsoft.com/office/drawing/2014/main" val="3799208967"/>
                    </a:ext>
                  </a:extLst>
                </a:gridCol>
              </a:tblGrid>
              <a:tr h="231190">
                <a:tc rowSpan="3">
                  <a:txBody>
                    <a:bodyPr/>
                    <a:lstStyle/>
                    <a:p>
                      <a:r>
                        <a:rPr lang="en-US" sz="1050" b="1">
                          <a:solidFill>
                            <a:schemeClr val="bg1"/>
                          </a:solidFill>
                        </a:rPr>
                        <a:t>Adverse event (AEs)</a:t>
                      </a:r>
                    </a:p>
                  </a:txBody>
                  <a:tcPr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solidFill>
                      <a:schemeClr val="accent1"/>
                    </a:solidFill>
                  </a:tcPr>
                </a:tc>
                <a:tc gridSpan="4">
                  <a:txBody>
                    <a:bodyPr/>
                    <a:lstStyle/>
                    <a:p>
                      <a:pPr algn="ctr"/>
                      <a:r>
                        <a:rPr lang="en-US" sz="1050" b="1">
                          <a:solidFill>
                            <a:schemeClr val="bg1"/>
                          </a:solidFill>
                        </a:rPr>
                        <a:t>All doses and patients (N=773)</a:t>
                      </a:r>
                    </a:p>
                  </a:txBody>
                  <a:tcPr marT="36000" marB="36000"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solidFill>
                      <a:schemeClr val="accent1"/>
                    </a:solidFill>
                  </a:tcPr>
                </a:tc>
                <a:tc hMerge="1">
                  <a:txBody>
                    <a:bodyPr/>
                    <a:lstStyle/>
                    <a:p>
                      <a:pPr algn="ctr"/>
                      <a:endParaRPr lang="en-US" sz="1200" b="0">
                        <a:solidFill>
                          <a:schemeClr val="bg1"/>
                        </a:solidFill>
                      </a:endParaRPr>
                    </a:p>
                  </a:txBody>
                  <a:tcPr>
                    <a:lnT w="12700" cmpd="sng">
                      <a:noFill/>
                    </a:lnT>
                    <a:lnB w="38100" cmpd="sng">
                      <a:noFill/>
                    </a:lnB>
                    <a:solidFill>
                      <a:schemeClr val="accent1"/>
                    </a:solidFill>
                  </a:tcPr>
                </a:tc>
                <a:tc hMerge="1">
                  <a:txBody>
                    <a:bodyPr/>
                    <a:lstStyle/>
                    <a:p>
                      <a:pPr algn="ctr"/>
                      <a:endParaRPr lang="en-US" sz="1200" b="0">
                        <a:solidFill>
                          <a:schemeClr val="bg1"/>
                        </a:solidFill>
                      </a:endParaRPr>
                    </a:p>
                  </a:txBody>
                  <a:tcPr>
                    <a:lnT w="12700" cmpd="sng">
                      <a:noFill/>
                    </a:lnT>
                    <a:lnB w="38100" cmpd="sng">
                      <a:noFill/>
                    </a:lnB>
                    <a:solidFill>
                      <a:schemeClr val="accent1"/>
                    </a:solidFill>
                  </a:tcPr>
                </a:tc>
                <a:tc hMerge="1">
                  <a:txBody>
                    <a:bodyPr/>
                    <a:lstStyle/>
                    <a:p>
                      <a:pPr algn="ctr"/>
                      <a:endParaRPr lang="en-US" sz="1200" b="0">
                        <a:solidFill>
                          <a:schemeClr val="bg1"/>
                        </a:solidFill>
                      </a:endParaRPr>
                    </a:p>
                  </a:txBody>
                  <a:tcPr>
                    <a:lnR w="12700" cmpd="sng">
                      <a:noFill/>
                    </a:lnR>
                    <a:lnT w="12700" cmpd="sng">
                      <a:noFill/>
                    </a:lnT>
                    <a:lnB w="38100" cmpd="sng">
                      <a:noFill/>
                    </a:lnB>
                    <a:solidFill>
                      <a:schemeClr val="accent1"/>
                    </a:solidFill>
                  </a:tcPr>
                </a:tc>
                <a:extLst>
                  <a:ext uri="{0D108BD9-81ED-4DB2-BD59-A6C34878D82A}">
                    <a16:rowId xmlns:a16="http://schemas.microsoft.com/office/drawing/2014/main" val="1389109788"/>
                  </a:ext>
                </a:extLst>
              </a:tr>
              <a:tr h="231190">
                <a:tc vMerge="1">
                  <a:txBody>
                    <a:bodyPr/>
                    <a:lstStyle/>
                    <a:p>
                      <a:endParaRPr lang="en-US" sz="1100" b="0">
                        <a:solidFill>
                          <a:schemeClr val="bg1"/>
                        </a:solidFill>
                      </a:endParaRPr>
                    </a:p>
                  </a:txBody>
                  <a:tcPr>
                    <a:lnL w="12700" cmpd="sng">
                      <a:noFill/>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gridSpan="2">
                  <a:txBody>
                    <a:bodyPr/>
                    <a:lstStyle/>
                    <a:p>
                      <a:pPr algn="ctr"/>
                      <a:r>
                        <a:rPr lang="en-US" sz="1050" b="1">
                          <a:solidFill>
                            <a:schemeClr val="bg1"/>
                          </a:solidFill>
                        </a:rPr>
                        <a:t>Treatment-emergent AEs (≥15%), %</a:t>
                      </a:r>
                    </a:p>
                  </a:txBody>
                  <a:tcPr marT="36000" marB="3600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pPr algn="ctr"/>
                      <a:endParaRPr lang="en-US" sz="1200" b="0">
                        <a:solidFill>
                          <a:schemeClr val="bg1"/>
                        </a:solidFill>
                      </a:endParaRPr>
                    </a:p>
                  </a:txBody>
                  <a:tcPr>
                    <a:lnT w="12700" cmpd="sng">
                      <a:noFill/>
                    </a:lnT>
                    <a:lnB w="38100" cmpd="sng">
                      <a:noFill/>
                    </a:lnB>
                    <a:solidFill>
                      <a:schemeClr val="accent1"/>
                    </a:solidFill>
                  </a:tcPr>
                </a:tc>
                <a:tc gridSpan="2">
                  <a:txBody>
                    <a:bodyPr/>
                    <a:lstStyle/>
                    <a:p>
                      <a:pPr algn="ctr"/>
                      <a:r>
                        <a:rPr lang="en-US" sz="1050" b="1">
                          <a:solidFill>
                            <a:schemeClr val="bg1"/>
                          </a:solidFill>
                        </a:rPr>
                        <a:t>Treatment-related AEs, %</a:t>
                      </a:r>
                    </a:p>
                  </a:txBody>
                  <a:tcPr marT="36000" marB="36000" anchor="ctr">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pPr algn="ctr"/>
                      <a:endParaRPr lang="en-US" sz="1200" b="0">
                        <a:solidFill>
                          <a:schemeClr val="bg1"/>
                        </a:solidFill>
                      </a:endParaRPr>
                    </a:p>
                  </a:txBody>
                  <a:tcPr>
                    <a:lnR w="12700" cmpd="sng">
                      <a:noFill/>
                    </a:lnR>
                    <a:lnT w="12700" cmpd="sng">
                      <a:noFill/>
                    </a:lnT>
                    <a:lnB w="38100" cmpd="sng">
                      <a:noFill/>
                    </a:lnB>
                    <a:solidFill>
                      <a:schemeClr val="accent1"/>
                    </a:solidFill>
                  </a:tcPr>
                </a:tc>
                <a:extLst>
                  <a:ext uri="{0D108BD9-81ED-4DB2-BD59-A6C34878D82A}">
                    <a16:rowId xmlns:a16="http://schemas.microsoft.com/office/drawing/2014/main" val="2966381195"/>
                  </a:ext>
                </a:extLst>
              </a:tr>
              <a:tr h="231190">
                <a:tc vMerge="1">
                  <a:txBody>
                    <a:bodyPr/>
                    <a:lstStyle/>
                    <a:p>
                      <a:r>
                        <a:rPr lang="en-US" sz="1100" b="0">
                          <a:solidFill>
                            <a:schemeClr val="bg1"/>
                          </a:solidFill>
                        </a:rPr>
                        <a:t>Adverse event (AEs)</a:t>
                      </a:r>
                    </a:p>
                  </a:txBody>
                  <a:tcPr>
                    <a:lnL w="12700" cmpd="sng">
                      <a:noFill/>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050" b="1">
                          <a:solidFill>
                            <a:schemeClr val="bg1"/>
                          </a:solidFill>
                        </a:rPr>
                        <a:t>Any Grade</a:t>
                      </a:r>
                    </a:p>
                  </a:txBody>
                  <a:tcPr marT="36000" marB="3600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050" b="1">
                          <a:solidFill>
                            <a:schemeClr val="bg1"/>
                          </a:solidFill>
                        </a:rPr>
                        <a:t>Grade ≥3</a:t>
                      </a:r>
                    </a:p>
                  </a:txBody>
                  <a:tcPr marT="36000" marB="36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050" b="1">
                          <a:solidFill>
                            <a:schemeClr val="bg1"/>
                          </a:solidFill>
                        </a:rPr>
                        <a:t>Any Grade</a:t>
                      </a:r>
                    </a:p>
                  </a:txBody>
                  <a:tcPr marT="36000" marB="36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050" b="1">
                          <a:solidFill>
                            <a:schemeClr val="bg1"/>
                          </a:solidFill>
                        </a:rPr>
                        <a:t>Grade ≥3</a:t>
                      </a:r>
                    </a:p>
                  </a:txBody>
                  <a:tcPr marT="36000" marB="36000" anchor="ctr">
                    <a:lnR w="12700" cmpd="sng">
                      <a:noFill/>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709218083"/>
                  </a:ext>
                </a:extLst>
              </a:tr>
              <a:tr h="231190">
                <a:tc>
                  <a:txBody>
                    <a:bodyPr/>
                    <a:lstStyle/>
                    <a:p>
                      <a:r>
                        <a:rPr lang="en-US" sz="1050" b="0"/>
                        <a:t>Fatigue</a:t>
                      </a:r>
                    </a:p>
                  </a:txBody>
                  <a:tcPr marT="36000" marB="36000" anchor="ctr">
                    <a:lnT w="38100" cap="flat" cmpd="sng" algn="ctr">
                      <a:solidFill>
                        <a:schemeClr val="bg1"/>
                      </a:solidFill>
                      <a:prstDash val="solid"/>
                      <a:round/>
                      <a:headEnd type="none" w="med" len="med"/>
                      <a:tailEnd type="none" w="med" len="med"/>
                    </a:lnT>
                  </a:tcPr>
                </a:tc>
                <a:tc>
                  <a:txBody>
                    <a:bodyPr/>
                    <a:lstStyle/>
                    <a:p>
                      <a:pPr algn="ctr"/>
                      <a:r>
                        <a:rPr lang="en-US" sz="1050" b="0"/>
                        <a:t>28.7%</a:t>
                      </a:r>
                    </a:p>
                  </a:txBody>
                  <a:tcPr marT="36000" marB="36000" anchor="ctr">
                    <a:lnT w="38100" cap="flat" cmpd="sng" algn="ctr">
                      <a:solidFill>
                        <a:schemeClr val="bg1"/>
                      </a:solidFill>
                      <a:prstDash val="solid"/>
                      <a:round/>
                      <a:headEnd type="none" w="med" len="med"/>
                      <a:tailEnd type="none" w="med" len="med"/>
                    </a:lnT>
                  </a:tcPr>
                </a:tc>
                <a:tc>
                  <a:txBody>
                    <a:bodyPr/>
                    <a:lstStyle/>
                    <a:p>
                      <a:pPr algn="ctr"/>
                      <a:r>
                        <a:rPr lang="en-US" sz="1050" b="0"/>
                        <a:t>2.1%</a:t>
                      </a:r>
                    </a:p>
                  </a:txBody>
                  <a:tcPr marT="36000" marB="36000" anchor="ctr">
                    <a:lnT w="38100" cap="flat" cmpd="sng" algn="ctr">
                      <a:solidFill>
                        <a:schemeClr val="bg1"/>
                      </a:solidFill>
                      <a:prstDash val="solid"/>
                      <a:round/>
                      <a:headEnd type="none" w="med" len="med"/>
                      <a:tailEnd type="none" w="med" len="med"/>
                    </a:lnT>
                  </a:tcPr>
                </a:tc>
                <a:tc>
                  <a:txBody>
                    <a:bodyPr/>
                    <a:lstStyle/>
                    <a:p>
                      <a:pPr algn="ctr"/>
                      <a:r>
                        <a:rPr lang="en-US" sz="1050" b="0"/>
                        <a:t>9.3%</a:t>
                      </a:r>
                    </a:p>
                  </a:txBody>
                  <a:tcPr marT="36000" marB="36000" anchor="ctr">
                    <a:lnT w="38100" cap="flat" cmpd="sng" algn="ctr">
                      <a:solidFill>
                        <a:schemeClr val="bg1"/>
                      </a:solidFill>
                      <a:prstDash val="solid"/>
                      <a:round/>
                      <a:headEnd type="none" w="med" len="med"/>
                      <a:tailEnd type="none" w="med" len="med"/>
                    </a:lnT>
                  </a:tcPr>
                </a:tc>
                <a:tc>
                  <a:txBody>
                    <a:bodyPr/>
                    <a:lstStyle/>
                    <a:p>
                      <a:pPr algn="ctr"/>
                      <a:r>
                        <a:rPr lang="en-US" sz="1050" b="0"/>
                        <a:t>0.8%</a:t>
                      </a:r>
                    </a:p>
                  </a:txBody>
                  <a:tcPr marT="36000" marB="3600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4253546270"/>
                  </a:ext>
                </a:extLst>
              </a:tr>
              <a:tr h="231190">
                <a:tc>
                  <a:txBody>
                    <a:bodyPr/>
                    <a:lstStyle/>
                    <a:p>
                      <a:r>
                        <a:rPr lang="en-US" sz="1050"/>
                        <a:t>Diarrhea</a:t>
                      </a:r>
                    </a:p>
                  </a:txBody>
                  <a:tcPr marT="36000" marB="36000" anchor="ctr"/>
                </a:tc>
                <a:tc>
                  <a:txBody>
                    <a:bodyPr/>
                    <a:lstStyle/>
                    <a:p>
                      <a:pPr algn="ctr"/>
                      <a:r>
                        <a:rPr lang="en-US" sz="1050"/>
                        <a:t>24.2%</a:t>
                      </a:r>
                    </a:p>
                  </a:txBody>
                  <a:tcPr marT="36000" marB="36000" anchor="ctr"/>
                </a:tc>
                <a:tc>
                  <a:txBody>
                    <a:bodyPr/>
                    <a:lstStyle/>
                    <a:p>
                      <a:pPr algn="ctr"/>
                      <a:r>
                        <a:rPr lang="en-US" sz="1050"/>
                        <a:t>0.9%</a:t>
                      </a:r>
                    </a:p>
                  </a:txBody>
                  <a:tcPr marT="36000" marB="36000" anchor="ctr"/>
                </a:tc>
                <a:tc>
                  <a:txBody>
                    <a:bodyPr/>
                    <a:lstStyle/>
                    <a:p>
                      <a:pPr algn="ctr"/>
                      <a:r>
                        <a:rPr lang="en-US" sz="1050"/>
                        <a:t>9.3%</a:t>
                      </a:r>
                    </a:p>
                  </a:txBody>
                  <a:tcPr marT="36000" marB="36000" anchor="ctr"/>
                </a:tc>
                <a:tc>
                  <a:txBody>
                    <a:bodyPr/>
                    <a:lstStyle/>
                    <a:p>
                      <a:pPr algn="ctr"/>
                      <a:r>
                        <a:rPr lang="en-US" sz="1050"/>
                        <a:t>0.4%</a:t>
                      </a:r>
                    </a:p>
                  </a:txBody>
                  <a:tcPr marT="36000" marB="36000" anchor="ctr"/>
                </a:tc>
                <a:extLst>
                  <a:ext uri="{0D108BD9-81ED-4DB2-BD59-A6C34878D82A}">
                    <a16:rowId xmlns:a16="http://schemas.microsoft.com/office/drawing/2014/main" val="2660216334"/>
                  </a:ext>
                </a:extLst>
              </a:tr>
              <a:tr h="231190">
                <a:tc>
                  <a:txBody>
                    <a:bodyPr/>
                    <a:lstStyle/>
                    <a:p>
                      <a:r>
                        <a:rPr lang="en-US" sz="1050"/>
                        <a:t>Neutropenia</a:t>
                      </a:r>
                      <a:r>
                        <a:rPr lang="en-US" sz="1050" baseline="30000"/>
                        <a:t>a</a:t>
                      </a:r>
                      <a:endParaRPr lang="en-US" sz="1050" baseline="30000" err="1"/>
                    </a:p>
                  </a:txBody>
                  <a:tcPr marT="36000" marB="36000" anchor="ctr"/>
                </a:tc>
                <a:tc>
                  <a:txBody>
                    <a:bodyPr/>
                    <a:lstStyle/>
                    <a:p>
                      <a:pPr algn="ctr"/>
                      <a:r>
                        <a:rPr lang="en-US" sz="1050"/>
                        <a:t>24.2%</a:t>
                      </a:r>
                    </a:p>
                  </a:txBody>
                  <a:tcPr marT="36000" marB="36000" anchor="ctr"/>
                </a:tc>
                <a:tc>
                  <a:txBody>
                    <a:bodyPr/>
                    <a:lstStyle/>
                    <a:p>
                      <a:pPr algn="ctr"/>
                      <a:r>
                        <a:rPr lang="en-US" sz="1050"/>
                        <a:t>20.4%</a:t>
                      </a:r>
                    </a:p>
                  </a:txBody>
                  <a:tcPr marT="36000" marB="36000" anchor="ctr"/>
                </a:tc>
                <a:tc>
                  <a:txBody>
                    <a:bodyPr/>
                    <a:lstStyle/>
                    <a:p>
                      <a:pPr algn="ctr"/>
                      <a:r>
                        <a:rPr lang="en-US" sz="1050"/>
                        <a:t>14.7%</a:t>
                      </a:r>
                    </a:p>
                  </a:txBody>
                  <a:tcPr marT="36000" marB="36000" anchor="ctr"/>
                </a:tc>
                <a:tc>
                  <a:txBody>
                    <a:bodyPr/>
                    <a:lstStyle/>
                    <a:p>
                      <a:pPr algn="ctr"/>
                      <a:r>
                        <a:rPr lang="en-US" sz="1050"/>
                        <a:t>11.5%</a:t>
                      </a:r>
                    </a:p>
                  </a:txBody>
                  <a:tcPr marT="36000" marB="36000" anchor="ctr"/>
                </a:tc>
                <a:extLst>
                  <a:ext uri="{0D108BD9-81ED-4DB2-BD59-A6C34878D82A}">
                    <a16:rowId xmlns:a16="http://schemas.microsoft.com/office/drawing/2014/main" val="3134731509"/>
                  </a:ext>
                </a:extLst>
              </a:tr>
              <a:tr h="231190">
                <a:tc>
                  <a:txBody>
                    <a:bodyPr/>
                    <a:lstStyle/>
                    <a:p>
                      <a:r>
                        <a:rPr lang="en-US" sz="1050"/>
                        <a:t>Contusion</a:t>
                      </a:r>
                    </a:p>
                  </a:txBody>
                  <a:tcPr marT="36000" marB="36000" anchor="ctr"/>
                </a:tc>
                <a:tc>
                  <a:txBody>
                    <a:bodyPr/>
                    <a:lstStyle/>
                    <a:p>
                      <a:pPr algn="ctr"/>
                      <a:r>
                        <a:rPr lang="en-US" sz="1050"/>
                        <a:t>19.4%</a:t>
                      </a:r>
                    </a:p>
                  </a:txBody>
                  <a:tcPr marT="36000" marB="36000" anchor="ctr"/>
                </a:tc>
                <a:tc>
                  <a:txBody>
                    <a:bodyPr/>
                    <a:lstStyle/>
                    <a:p>
                      <a:pPr algn="ctr"/>
                      <a:r>
                        <a:rPr lang="en-US" sz="1050"/>
                        <a:t>0.0%</a:t>
                      </a:r>
                    </a:p>
                  </a:txBody>
                  <a:tcPr marT="36000" marB="36000" anchor="ctr"/>
                </a:tc>
                <a:tc>
                  <a:txBody>
                    <a:bodyPr/>
                    <a:lstStyle/>
                    <a:p>
                      <a:pPr algn="ctr"/>
                      <a:r>
                        <a:rPr lang="en-US" sz="1050"/>
                        <a:t>12.8%</a:t>
                      </a:r>
                    </a:p>
                  </a:txBody>
                  <a:tcPr marT="36000" marB="36000" anchor="ctr"/>
                </a:tc>
                <a:tc>
                  <a:txBody>
                    <a:bodyPr/>
                    <a:lstStyle/>
                    <a:p>
                      <a:pPr algn="ctr"/>
                      <a:r>
                        <a:rPr lang="en-US" sz="1050"/>
                        <a:t>0.0%</a:t>
                      </a:r>
                    </a:p>
                  </a:txBody>
                  <a:tcPr marT="36000" marB="36000" anchor="ctr"/>
                </a:tc>
                <a:extLst>
                  <a:ext uri="{0D108BD9-81ED-4DB2-BD59-A6C34878D82A}">
                    <a16:rowId xmlns:a16="http://schemas.microsoft.com/office/drawing/2014/main" val="3804824545"/>
                  </a:ext>
                </a:extLst>
              </a:tr>
              <a:tr h="231190">
                <a:tc>
                  <a:txBody>
                    <a:bodyPr/>
                    <a:lstStyle/>
                    <a:p>
                      <a:r>
                        <a:rPr lang="en-US" sz="1050"/>
                        <a:t>Cough</a:t>
                      </a:r>
                    </a:p>
                  </a:txBody>
                  <a:tcPr marT="36000" marB="36000" anchor="ctr"/>
                </a:tc>
                <a:tc>
                  <a:txBody>
                    <a:bodyPr/>
                    <a:lstStyle/>
                    <a:p>
                      <a:pPr algn="ctr"/>
                      <a:r>
                        <a:rPr lang="en-US" sz="1050"/>
                        <a:t>17.5%</a:t>
                      </a:r>
                    </a:p>
                  </a:txBody>
                  <a:tcPr marT="36000" marB="36000" anchor="ctr"/>
                </a:tc>
                <a:tc>
                  <a:txBody>
                    <a:bodyPr/>
                    <a:lstStyle/>
                    <a:p>
                      <a:pPr algn="ctr"/>
                      <a:r>
                        <a:rPr lang="en-US" sz="1050"/>
                        <a:t>0.1%</a:t>
                      </a:r>
                    </a:p>
                  </a:txBody>
                  <a:tcPr marT="36000" marB="36000" anchor="ctr"/>
                </a:tc>
                <a:tc>
                  <a:txBody>
                    <a:bodyPr/>
                    <a:lstStyle/>
                    <a:p>
                      <a:pPr algn="ctr"/>
                      <a:r>
                        <a:rPr lang="en-US" sz="1050"/>
                        <a:t>2.3%</a:t>
                      </a:r>
                    </a:p>
                  </a:txBody>
                  <a:tcPr marT="36000" marB="36000" anchor="ctr"/>
                </a:tc>
                <a:tc>
                  <a:txBody>
                    <a:bodyPr/>
                    <a:lstStyle/>
                    <a:p>
                      <a:pPr algn="ctr"/>
                      <a:r>
                        <a:rPr lang="en-US" sz="1050"/>
                        <a:t>0.0%</a:t>
                      </a:r>
                    </a:p>
                  </a:txBody>
                  <a:tcPr marT="36000" marB="36000" anchor="ctr"/>
                </a:tc>
                <a:extLst>
                  <a:ext uri="{0D108BD9-81ED-4DB2-BD59-A6C34878D82A}">
                    <a16:rowId xmlns:a16="http://schemas.microsoft.com/office/drawing/2014/main" val="2343814150"/>
                  </a:ext>
                </a:extLst>
              </a:tr>
              <a:tr h="231190">
                <a:tc>
                  <a:txBody>
                    <a:bodyPr/>
                    <a:lstStyle/>
                    <a:p>
                      <a:r>
                        <a:rPr lang="en-US" sz="1050"/>
                        <a:t>Covid-19</a:t>
                      </a:r>
                    </a:p>
                  </a:txBody>
                  <a:tcPr marT="36000" marB="36000" anchor="ctr"/>
                </a:tc>
                <a:tc>
                  <a:txBody>
                    <a:bodyPr/>
                    <a:lstStyle/>
                    <a:p>
                      <a:pPr algn="ctr"/>
                      <a:r>
                        <a:rPr lang="en-US" sz="1050"/>
                        <a:t>16.7%</a:t>
                      </a:r>
                    </a:p>
                  </a:txBody>
                  <a:tcPr marT="36000" marB="36000" anchor="ctr"/>
                </a:tc>
                <a:tc>
                  <a:txBody>
                    <a:bodyPr/>
                    <a:lstStyle/>
                    <a:p>
                      <a:pPr algn="ctr"/>
                      <a:r>
                        <a:rPr lang="en-US" sz="1050"/>
                        <a:t>2.7%</a:t>
                      </a:r>
                    </a:p>
                  </a:txBody>
                  <a:tcPr marT="36000" marB="36000" anchor="ctr"/>
                </a:tc>
                <a:tc>
                  <a:txBody>
                    <a:bodyPr/>
                    <a:lstStyle/>
                    <a:p>
                      <a:pPr algn="ctr"/>
                      <a:r>
                        <a:rPr lang="en-US" sz="1050"/>
                        <a:t>1.3%</a:t>
                      </a:r>
                    </a:p>
                  </a:txBody>
                  <a:tcPr marT="36000" marB="36000" anchor="ctr"/>
                </a:tc>
                <a:tc>
                  <a:txBody>
                    <a:bodyPr/>
                    <a:lstStyle/>
                    <a:p>
                      <a:pPr algn="ctr"/>
                      <a:r>
                        <a:rPr lang="en-US" sz="1050"/>
                        <a:t>0.0%</a:t>
                      </a:r>
                    </a:p>
                  </a:txBody>
                  <a:tcPr marT="36000" marB="36000" anchor="ctr"/>
                </a:tc>
                <a:extLst>
                  <a:ext uri="{0D108BD9-81ED-4DB2-BD59-A6C34878D82A}">
                    <a16:rowId xmlns:a16="http://schemas.microsoft.com/office/drawing/2014/main" val="1907826414"/>
                  </a:ext>
                </a:extLst>
              </a:tr>
              <a:tr h="231190">
                <a:tc>
                  <a:txBody>
                    <a:bodyPr/>
                    <a:lstStyle/>
                    <a:p>
                      <a:r>
                        <a:rPr lang="en-US" sz="1050"/>
                        <a:t>Nausea</a:t>
                      </a:r>
                    </a:p>
                  </a:txBody>
                  <a:tcPr marT="36000" marB="36000" anchor="ctr"/>
                </a:tc>
                <a:tc>
                  <a:txBody>
                    <a:bodyPr/>
                    <a:lstStyle/>
                    <a:p>
                      <a:pPr algn="ctr"/>
                      <a:r>
                        <a:rPr lang="en-US" sz="1050"/>
                        <a:t>16.2%</a:t>
                      </a:r>
                    </a:p>
                  </a:txBody>
                  <a:tcPr marT="36000" marB="36000" anchor="ctr"/>
                </a:tc>
                <a:tc>
                  <a:txBody>
                    <a:bodyPr/>
                    <a:lstStyle/>
                    <a:p>
                      <a:pPr algn="ctr"/>
                      <a:r>
                        <a:rPr lang="en-US" sz="1050"/>
                        <a:t>0.1%</a:t>
                      </a:r>
                    </a:p>
                  </a:txBody>
                  <a:tcPr marT="36000" marB="36000" anchor="ctr"/>
                </a:tc>
                <a:tc>
                  <a:txBody>
                    <a:bodyPr/>
                    <a:lstStyle/>
                    <a:p>
                      <a:pPr algn="ctr"/>
                      <a:r>
                        <a:rPr lang="en-US" sz="1050"/>
                        <a:t>4.7%</a:t>
                      </a:r>
                    </a:p>
                  </a:txBody>
                  <a:tcPr marT="36000" marB="36000" anchor="ctr"/>
                </a:tc>
                <a:tc>
                  <a:txBody>
                    <a:bodyPr/>
                    <a:lstStyle/>
                    <a:p>
                      <a:pPr algn="ctr"/>
                      <a:r>
                        <a:rPr lang="en-US" sz="1050"/>
                        <a:t>0.1%</a:t>
                      </a:r>
                    </a:p>
                  </a:txBody>
                  <a:tcPr marT="36000" marB="36000" anchor="ctr"/>
                </a:tc>
                <a:extLst>
                  <a:ext uri="{0D108BD9-81ED-4DB2-BD59-A6C34878D82A}">
                    <a16:rowId xmlns:a16="http://schemas.microsoft.com/office/drawing/2014/main" val="480020241"/>
                  </a:ext>
                </a:extLst>
              </a:tr>
              <a:tr h="231190">
                <a:tc>
                  <a:txBody>
                    <a:bodyPr/>
                    <a:lstStyle/>
                    <a:p>
                      <a:r>
                        <a:rPr lang="en-US" sz="1050"/>
                        <a:t>Dyspnea</a:t>
                      </a:r>
                    </a:p>
                  </a:txBody>
                  <a:tcPr marT="36000" marB="36000" anchor="ctr"/>
                </a:tc>
                <a:tc>
                  <a:txBody>
                    <a:bodyPr/>
                    <a:lstStyle/>
                    <a:p>
                      <a:pPr algn="ctr"/>
                      <a:r>
                        <a:rPr lang="en-US" sz="1050"/>
                        <a:t>15.5%</a:t>
                      </a:r>
                    </a:p>
                  </a:txBody>
                  <a:tcPr marT="36000" marB="36000" anchor="ctr"/>
                </a:tc>
                <a:tc>
                  <a:txBody>
                    <a:bodyPr/>
                    <a:lstStyle/>
                    <a:p>
                      <a:pPr algn="ctr"/>
                      <a:r>
                        <a:rPr lang="en-US" sz="1050"/>
                        <a:t>1.0%</a:t>
                      </a:r>
                    </a:p>
                  </a:txBody>
                  <a:tcPr marT="36000" marB="36000" anchor="ctr"/>
                </a:tc>
                <a:tc>
                  <a:txBody>
                    <a:bodyPr/>
                    <a:lstStyle/>
                    <a:p>
                      <a:pPr algn="ctr"/>
                      <a:r>
                        <a:rPr lang="en-US" sz="1050"/>
                        <a:t>3.0%</a:t>
                      </a:r>
                    </a:p>
                  </a:txBody>
                  <a:tcPr marT="36000" marB="36000" anchor="ctr"/>
                </a:tc>
                <a:tc>
                  <a:txBody>
                    <a:bodyPr/>
                    <a:lstStyle/>
                    <a:p>
                      <a:pPr algn="ctr"/>
                      <a:r>
                        <a:rPr lang="en-US" sz="1050"/>
                        <a:t>0.1%</a:t>
                      </a:r>
                    </a:p>
                  </a:txBody>
                  <a:tcPr marT="36000" marB="36000" anchor="ctr"/>
                </a:tc>
                <a:extLst>
                  <a:ext uri="{0D108BD9-81ED-4DB2-BD59-A6C34878D82A}">
                    <a16:rowId xmlns:a16="http://schemas.microsoft.com/office/drawing/2014/main" val="402173265"/>
                  </a:ext>
                </a:extLst>
              </a:tr>
              <a:tr h="231190">
                <a:tc>
                  <a:txBody>
                    <a:bodyPr/>
                    <a:lstStyle/>
                    <a:p>
                      <a:r>
                        <a:rPr lang="en-US" sz="1050"/>
                        <a:t>Anemia</a:t>
                      </a:r>
                    </a:p>
                  </a:txBody>
                  <a:tcPr marT="36000" marB="36000" anchor="ctr"/>
                </a:tc>
                <a:tc>
                  <a:txBody>
                    <a:bodyPr/>
                    <a:lstStyle/>
                    <a:p>
                      <a:pPr algn="ctr"/>
                      <a:r>
                        <a:rPr lang="en-US" sz="1050"/>
                        <a:t>15.4%</a:t>
                      </a:r>
                    </a:p>
                  </a:txBody>
                  <a:tcPr marT="36000" marB="36000" anchor="ctr"/>
                </a:tc>
                <a:tc>
                  <a:txBody>
                    <a:bodyPr/>
                    <a:lstStyle/>
                    <a:p>
                      <a:pPr algn="ctr"/>
                      <a:r>
                        <a:rPr lang="en-US" sz="1050"/>
                        <a:t>8.8%</a:t>
                      </a:r>
                    </a:p>
                  </a:txBody>
                  <a:tcPr marT="36000" marB="36000" anchor="ctr"/>
                </a:tc>
                <a:tc>
                  <a:txBody>
                    <a:bodyPr/>
                    <a:lstStyle/>
                    <a:p>
                      <a:pPr algn="ctr"/>
                      <a:r>
                        <a:rPr lang="en-US" sz="1050"/>
                        <a:t>5.2%</a:t>
                      </a:r>
                    </a:p>
                  </a:txBody>
                  <a:tcPr marT="36000" marB="36000" anchor="ctr"/>
                </a:tc>
                <a:tc>
                  <a:txBody>
                    <a:bodyPr/>
                    <a:lstStyle/>
                    <a:p>
                      <a:pPr algn="ctr"/>
                      <a:r>
                        <a:rPr lang="en-US" sz="1050"/>
                        <a:t>2.1%</a:t>
                      </a:r>
                    </a:p>
                  </a:txBody>
                  <a:tcPr marT="36000" marB="36000" anchor="ctr"/>
                </a:tc>
                <a:extLst>
                  <a:ext uri="{0D108BD9-81ED-4DB2-BD59-A6C34878D82A}">
                    <a16:rowId xmlns:a16="http://schemas.microsoft.com/office/drawing/2014/main" val="2407778933"/>
                  </a:ext>
                </a:extLst>
              </a:tr>
              <a:tr h="231190">
                <a:tc gridSpan="5">
                  <a:txBody>
                    <a:bodyPr/>
                    <a:lstStyle/>
                    <a:p>
                      <a:pPr algn="l"/>
                      <a:r>
                        <a:rPr lang="en-US" sz="1050" b="1">
                          <a:solidFill>
                            <a:schemeClr val="bg1"/>
                          </a:solidFill>
                        </a:rPr>
                        <a:t>AEs of special interest</a:t>
                      </a:r>
                      <a:r>
                        <a:rPr lang="en-US" sz="1050" b="1" baseline="30000">
                          <a:solidFill>
                            <a:schemeClr val="bg1"/>
                          </a:solidFill>
                        </a:rPr>
                        <a:t>b</a:t>
                      </a:r>
                      <a:endParaRPr lang="en-US" sz="1050" b="1" baseline="30000" err="1">
                        <a:solidFill>
                          <a:schemeClr val="bg1"/>
                        </a:solidFill>
                      </a:endParaRPr>
                    </a:p>
                  </a:txBody>
                  <a:tcPr marT="36000" marB="36000" anchor="ctr">
                    <a:solidFill>
                      <a:schemeClr val="accent1"/>
                    </a:solidFill>
                  </a:tcPr>
                </a:tc>
                <a:tc hMerge="1">
                  <a:txBody>
                    <a:bodyPr/>
                    <a:lstStyle/>
                    <a:p>
                      <a:endParaRPr lang="en-US" sz="1200">
                        <a:solidFill>
                          <a:schemeClr val="bg1"/>
                        </a:solidFill>
                      </a:endParaRPr>
                    </a:p>
                  </a:txBody>
                  <a:tcPr>
                    <a:solidFill>
                      <a:schemeClr val="accent1"/>
                    </a:solidFill>
                  </a:tcPr>
                </a:tc>
                <a:tc hMerge="1">
                  <a:txBody>
                    <a:bodyPr/>
                    <a:lstStyle/>
                    <a:p>
                      <a:endParaRPr lang="en-US" sz="1200">
                        <a:solidFill>
                          <a:schemeClr val="bg1"/>
                        </a:solidFill>
                      </a:endParaRPr>
                    </a:p>
                  </a:txBody>
                  <a:tcPr>
                    <a:solidFill>
                      <a:schemeClr val="accent1"/>
                    </a:solidFill>
                  </a:tcPr>
                </a:tc>
                <a:tc hMerge="1">
                  <a:txBody>
                    <a:bodyPr/>
                    <a:lstStyle/>
                    <a:p>
                      <a:endParaRPr lang="en-US" sz="1200">
                        <a:solidFill>
                          <a:schemeClr val="bg1"/>
                        </a:solidFill>
                      </a:endParaRPr>
                    </a:p>
                  </a:txBody>
                  <a:tcPr>
                    <a:solidFill>
                      <a:schemeClr val="accent1"/>
                    </a:solidFill>
                  </a:tcPr>
                </a:tc>
                <a:tc hMerge="1">
                  <a:txBody>
                    <a:bodyPr/>
                    <a:lstStyle/>
                    <a:p>
                      <a:endParaRPr lang="en-US" sz="1200">
                        <a:solidFill>
                          <a:schemeClr val="bg1"/>
                        </a:solidFill>
                      </a:endParaRPr>
                    </a:p>
                  </a:txBody>
                  <a:tcPr>
                    <a:solidFill>
                      <a:schemeClr val="accent1"/>
                    </a:solidFill>
                  </a:tcPr>
                </a:tc>
                <a:extLst>
                  <a:ext uri="{0D108BD9-81ED-4DB2-BD59-A6C34878D82A}">
                    <a16:rowId xmlns:a16="http://schemas.microsoft.com/office/drawing/2014/main" val="1605270371"/>
                  </a:ext>
                </a:extLst>
              </a:tr>
              <a:tr h="231190">
                <a:tc>
                  <a:txBody>
                    <a:bodyPr/>
                    <a:lstStyle/>
                    <a:p>
                      <a:r>
                        <a:rPr lang="en-US" sz="1050"/>
                        <a:t>Bruising</a:t>
                      </a:r>
                      <a:r>
                        <a:rPr lang="en-US" sz="1050" baseline="30000"/>
                        <a:t>c</a:t>
                      </a:r>
                      <a:endParaRPr lang="en-US" sz="1050" baseline="30000" err="1"/>
                    </a:p>
                  </a:txBody>
                  <a:tcPr marT="36000" marB="36000" anchor="ctr"/>
                </a:tc>
                <a:tc>
                  <a:txBody>
                    <a:bodyPr/>
                    <a:lstStyle/>
                    <a:p>
                      <a:pPr algn="ctr"/>
                      <a:r>
                        <a:rPr lang="en-US" sz="1050"/>
                        <a:t>23.7%</a:t>
                      </a:r>
                    </a:p>
                  </a:txBody>
                  <a:tcPr marT="36000" marB="36000" anchor="ctr"/>
                </a:tc>
                <a:tc>
                  <a:txBody>
                    <a:bodyPr/>
                    <a:lstStyle/>
                    <a:p>
                      <a:pPr algn="ctr"/>
                      <a:r>
                        <a:rPr lang="en-US" sz="1050"/>
                        <a:t>0.0%</a:t>
                      </a:r>
                    </a:p>
                  </a:txBody>
                  <a:tcPr marT="36000" marB="36000" anchor="ctr"/>
                </a:tc>
                <a:tc>
                  <a:txBody>
                    <a:bodyPr/>
                    <a:lstStyle/>
                    <a:p>
                      <a:pPr algn="ctr"/>
                      <a:r>
                        <a:rPr lang="en-US" sz="1050"/>
                        <a:t>15.1%</a:t>
                      </a:r>
                    </a:p>
                  </a:txBody>
                  <a:tcPr marT="36000" marB="36000" anchor="ctr"/>
                </a:tc>
                <a:tc>
                  <a:txBody>
                    <a:bodyPr/>
                    <a:lstStyle/>
                    <a:p>
                      <a:pPr algn="ctr"/>
                      <a:r>
                        <a:rPr lang="en-US" sz="1050"/>
                        <a:t>0.0%</a:t>
                      </a:r>
                    </a:p>
                  </a:txBody>
                  <a:tcPr marT="36000" marB="36000" anchor="ctr"/>
                </a:tc>
                <a:extLst>
                  <a:ext uri="{0D108BD9-81ED-4DB2-BD59-A6C34878D82A}">
                    <a16:rowId xmlns:a16="http://schemas.microsoft.com/office/drawing/2014/main" val="1052692441"/>
                  </a:ext>
                </a:extLst>
              </a:tr>
              <a:tr h="231190">
                <a:tc>
                  <a:txBody>
                    <a:bodyPr/>
                    <a:lstStyle/>
                    <a:p>
                      <a:r>
                        <a:rPr lang="en-US" sz="1050"/>
                        <a:t>Rash</a:t>
                      </a:r>
                      <a:r>
                        <a:rPr lang="en-US" sz="1050" baseline="30000"/>
                        <a:t>d</a:t>
                      </a:r>
                    </a:p>
                  </a:txBody>
                  <a:tcPr marT="36000" marB="36000" anchor="ctr"/>
                </a:tc>
                <a:tc>
                  <a:txBody>
                    <a:bodyPr/>
                    <a:lstStyle/>
                    <a:p>
                      <a:pPr algn="ctr"/>
                      <a:r>
                        <a:rPr lang="en-US" sz="1050"/>
                        <a:t>12.7%</a:t>
                      </a:r>
                    </a:p>
                  </a:txBody>
                  <a:tcPr marT="36000" marB="36000" anchor="ctr"/>
                </a:tc>
                <a:tc>
                  <a:txBody>
                    <a:bodyPr/>
                    <a:lstStyle/>
                    <a:p>
                      <a:pPr algn="ctr"/>
                      <a:r>
                        <a:rPr lang="en-US" sz="1050"/>
                        <a:t>0.5%</a:t>
                      </a:r>
                    </a:p>
                  </a:txBody>
                  <a:tcPr marT="36000" marB="36000" anchor="ctr"/>
                </a:tc>
                <a:tc>
                  <a:txBody>
                    <a:bodyPr/>
                    <a:lstStyle/>
                    <a:p>
                      <a:pPr algn="ctr"/>
                      <a:r>
                        <a:rPr lang="en-US" sz="1050"/>
                        <a:t>6.0%</a:t>
                      </a:r>
                    </a:p>
                  </a:txBody>
                  <a:tcPr marT="36000" marB="36000" anchor="ctr"/>
                </a:tc>
                <a:tc>
                  <a:txBody>
                    <a:bodyPr/>
                    <a:lstStyle/>
                    <a:p>
                      <a:pPr algn="ctr"/>
                      <a:r>
                        <a:rPr lang="en-US" sz="1050"/>
                        <a:t>0.4%</a:t>
                      </a:r>
                    </a:p>
                  </a:txBody>
                  <a:tcPr marT="36000" marB="36000" anchor="ctr"/>
                </a:tc>
                <a:extLst>
                  <a:ext uri="{0D108BD9-81ED-4DB2-BD59-A6C34878D82A}">
                    <a16:rowId xmlns:a16="http://schemas.microsoft.com/office/drawing/2014/main" val="2007091659"/>
                  </a:ext>
                </a:extLst>
              </a:tr>
              <a:tr h="231190">
                <a:tc>
                  <a:txBody>
                    <a:bodyPr/>
                    <a:lstStyle/>
                    <a:p>
                      <a:r>
                        <a:rPr lang="en-US" sz="1050"/>
                        <a:t>Arthralgia</a:t>
                      </a:r>
                    </a:p>
                  </a:txBody>
                  <a:tcPr marT="36000" marB="36000" anchor="ctr"/>
                </a:tc>
                <a:tc>
                  <a:txBody>
                    <a:bodyPr/>
                    <a:lstStyle/>
                    <a:p>
                      <a:pPr algn="ctr"/>
                      <a:r>
                        <a:rPr lang="en-US" sz="1050"/>
                        <a:t>14.4%</a:t>
                      </a:r>
                    </a:p>
                  </a:txBody>
                  <a:tcPr marT="36000" marB="36000" anchor="ctr"/>
                </a:tc>
                <a:tc>
                  <a:txBody>
                    <a:bodyPr/>
                    <a:lstStyle/>
                    <a:p>
                      <a:pPr algn="ctr"/>
                      <a:r>
                        <a:rPr lang="en-US" sz="1050"/>
                        <a:t>0.6%</a:t>
                      </a:r>
                    </a:p>
                  </a:txBody>
                  <a:tcPr marT="36000" marB="36000" anchor="ctr"/>
                </a:tc>
                <a:tc>
                  <a:txBody>
                    <a:bodyPr/>
                    <a:lstStyle/>
                    <a:p>
                      <a:pPr algn="ctr"/>
                      <a:r>
                        <a:rPr lang="en-US" sz="1050"/>
                        <a:t>3.5%</a:t>
                      </a:r>
                    </a:p>
                  </a:txBody>
                  <a:tcPr marT="36000" marB="36000" anchor="ctr"/>
                </a:tc>
                <a:tc>
                  <a:txBody>
                    <a:bodyPr/>
                    <a:lstStyle/>
                    <a:p>
                      <a:pPr algn="ctr"/>
                      <a:r>
                        <a:rPr lang="en-US" sz="1050"/>
                        <a:t>0.0%</a:t>
                      </a:r>
                    </a:p>
                  </a:txBody>
                  <a:tcPr marT="36000" marB="36000" anchor="ctr"/>
                </a:tc>
                <a:extLst>
                  <a:ext uri="{0D108BD9-81ED-4DB2-BD59-A6C34878D82A}">
                    <a16:rowId xmlns:a16="http://schemas.microsoft.com/office/drawing/2014/main" val="2607636433"/>
                  </a:ext>
                </a:extLst>
              </a:tr>
              <a:tr h="231190">
                <a:tc>
                  <a:txBody>
                    <a:bodyPr/>
                    <a:lstStyle/>
                    <a:p>
                      <a:r>
                        <a:rPr lang="en-US" sz="1050"/>
                        <a:t>Hemorrhage/hematoma</a:t>
                      </a:r>
                      <a:r>
                        <a:rPr lang="en-US" sz="1050" baseline="30000"/>
                        <a:t>e</a:t>
                      </a:r>
                      <a:endParaRPr lang="en-US" sz="1050" baseline="30000" err="1"/>
                    </a:p>
                  </a:txBody>
                  <a:tcPr marT="36000" marB="36000" anchor="ctr"/>
                </a:tc>
                <a:tc>
                  <a:txBody>
                    <a:bodyPr/>
                    <a:lstStyle/>
                    <a:p>
                      <a:pPr algn="ctr"/>
                      <a:r>
                        <a:rPr lang="en-US" sz="1050"/>
                        <a:t>11.4%</a:t>
                      </a:r>
                    </a:p>
                  </a:txBody>
                  <a:tcPr marT="36000" marB="36000" anchor="ctr"/>
                </a:tc>
                <a:tc>
                  <a:txBody>
                    <a:bodyPr/>
                    <a:lstStyle/>
                    <a:p>
                      <a:pPr algn="ctr"/>
                      <a:r>
                        <a:rPr lang="en-US" sz="1050"/>
                        <a:t>1.8%</a:t>
                      </a:r>
                    </a:p>
                  </a:txBody>
                  <a:tcPr marT="36000" marB="36000" anchor="ctr"/>
                </a:tc>
                <a:tc>
                  <a:txBody>
                    <a:bodyPr/>
                    <a:lstStyle/>
                    <a:p>
                      <a:pPr algn="ctr"/>
                      <a:r>
                        <a:rPr lang="en-US" sz="1050"/>
                        <a:t>4.0%</a:t>
                      </a:r>
                    </a:p>
                  </a:txBody>
                  <a:tcPr marT="36000" marB="36000" anchor="ctr"/>
                </a:tc>
                <a:tc>
                  <a:txBody>
                    <a:bodyPr/>
                    <a:lstStyle/>
                    <a:p>
                      <a:pPr algn="ctr"/>
                      <a:r>
                        <a:rPr lang="en-US" sz="1050"/>
                        <a:t>0.6%</a:t>
                      </a:r>
                    </a:p>
                  </a:txBody>
                  <a:tcPr marT="36000" marB="36000" anchor="ctr"/>
                </a:tc>
                <a:extLst>
                  <a:ext uri="{0D108BD9-81ED-4DB2-BD59-A6C34878D82A}">
                    <a16:rowId xmlns:a16="http://schemas.microsoft.com/office/drawing/2014/main" val="15806511"/>
                  </a:ext>
                </a:extLst>
              </a:tr>
              <a:tr h="231190">
                <a:tc>
                  <a:txBody>
                    <a:bodyPr/>
                    <a:lstStyle/>
                    <a:p>
                      <a:r>
                        <a:rPr lang="en-US" sz="1050"/>
                        <a:t>Hypertension</a:t>
                      </a:r>
                    </a:p>
                  </a:txBody>
                  <a:tcPr marT="36000" marB="36000" anchor="ctr"/>
                </a:tc>
                <a:tc>
                  <a:txBody>
                    <a:bodyPr/>
                    <a:lstStyle/>
                    <a:p>
                      <a:pPr algn="ctr"/>
                      <a:r>
                        <a:rPr lang="en-US" sz="1050"/>
                        <a:t>9.2%</a:t>
                      </a:r>
                    </a:p>
                  </a:txBody>
                  <a:tcPr marT="36000" marB="36000" anchor="ctr"/>
                </a:tc>
                <a:tc>
                  <a:txBody>
                    <a:bodyPr/>
                    <a:lstStyle/>
                    <a:p>
                      <a:pPr algn="ctr"/>
                      <a:r>
                        <a:rPr lang="en-US" sz="1050"/>
                        <a:t>2.3%</a:t>
                      </a:r>
                    </a:p>
                  </a:txBody>
                  <a:tcPr marT="36000" marB="36000" anchor="ctr"/>
                </a:tc>
                <a:tc>
                  <a:txBody>
                    <a:bodyPr/>
                    <a:lstStyle/>
                    <a:p>
                      <a:pPr algn="ctr"/>
                      <a:r>
                        <a:rPr lang="en-US" sz="1050"/>
                        <a:t>3.4%</a:t>
                      </a:r>
                    </a:p>
                  </a:txBody>
                  <a:tcPr marT="36000" marB="36000" anchor="ctr"/>
                </a:tc>
                <a:tc>
                  <a:txBody>
                    <a:bodyPr/>
                    <a:lstStyle/>
                    <a:p>
                      <a:pPr algn="ctr"/>
                      <a:r>
                        <a:rPr lang="en-US" sz="1050"/>
                        <a:t>0.6%</a:t>
                      </a:r>
                    </a:p>
                  </a:txBody>
                  <a:tcPr marT="36000" marB="36000" anchor="ctr"/>
                </a:tc>
                <a:extLst>
                  <a:ext uri="{0D108BD9-81ED-4DB2-BD59-A6C34878D82A}">
                    <a16:rowId xmlns:a16="http://schemas.microsoft.com/office/drawing/2014/main" val="492596811"/>
                  </a:ext>
                </a:extLst>
              </a:tr>
              <a:tr h="231190">
                <a:tc>
                  <a:txBody>
                    <a:bodyPr/>
                    <a:lstStyle/>
                    <a:p>
                      <a:r>
                        <a:rPr lang="en-US" sz="1050"/>
                        <a:t>Atrial fibrillation/flutter</a:t>
                      </a:r>
                      <a:r>
                        <a:rPr lang="en-US" sz="1050" baseline="30000"/>
                        <a:t>f,g</a:t>
                      </a:r>
                      <a:endParaRPr lang="en-US" sz="1050" baseline="30000" err="1"/>
                    </a:p>
                  </a:txBody>
                  <a:tcPr marT="36000" marB="36000" anchor="ctr"/>
                </a:tc>
                <a:tc>
                  <a:txBody>
                    <a:bodyPr/>
                    <a:lstStyle/>
                    <a:p>
                      <a:pPr algn="ctr"/>
                      <a:r>
                        <a:rPr lang="en-US" sz="1050"/>
                        <a:t>2.8%</a:t>
                      </a:r>
                    </a:p>
                  </a:txBody>
                  <a:tcPr marT="36000" marB="36000" anchor="ctr"/>
                </a:tc>
                <a:tc>
                  <a:txBody>
                    <a:bodyPr/>
                    <a:lstStyle/>
                    <a:p>
                      <a:pPr algn="ctr"/>
                      <a:r>
                        <a:rPr lang="en-US" sz="1050"/>
                        <a:t>1.2%</a:t>
                      </a:r>
                    </a:p>
                  </a:txBody>
                  <a:tcPr marT="36000" marB="36000" anchor="ctr"/>
                </a:tc>
                <a:tc>
                  <a:txBody>
                    <a:bodyPr/>
                    <a:lstStyle/>
                    <a:p>
                      <a:pPr algn="ctr"/>
                      <a:r>
                        <a:rPr lang="en-US" sz="1050"/>
                        <a:t>0.8%</a:t>
                      </a:r>
                    </a:p>
                  </a:txBody>
                  <a:tcPr marT="36000" marB="36000" anchor="ctr"/>
                </a:tc>
                <a:tc>
                  <a:txBody>
                    <a:bodyPr/>
                    <a:lstStyle/>
                    <a:p>
                      <a:pPr algn="ctr"/>
                      <a:r>
                        <a:rPr lang="en-US" sz="1050"/>
                        <a:t>0.1%</a:t>
                      </a:r>
                    </a:p>
                  </a:txBody>
                  <a:tcPr marT="36000" marB="36000" anchor="ctr"/>
                </a:tc>
                <a:extLst>
                  <a:ext uri="{0D108BD9-81ED-4DB2-BD59-A6C34878D82A}">
                    <a16:rowId xmlns:a16="http://schemas.microsoft.com/office/drawing/2014/main" val="707659823"/>
                  </a:ext>
                </a:extLst>
              </a:tr>
            </a:tbl>
          </a:graphicData>
        </a:graphic>
      </p:graphicFrame>
      <p:sp>
        <p:nvSpPr>
          <p:cNvPr id="6" name="TextBox 5">
            <a:extLst>
              <a:ext uri="{FF2B5EF4-FFF2-40B4-BE49-F238E27FC236}">
                <a16:creationId xmlns:a16="http://schemas.microsoft.com/office/drawing/2014/main" id="{5D79596A-74C1-AA21-B53C-0561EF29AC83}"/>
              </a:ext>
            </a:extLst>
          </p:cNvPr>
          <p:cNvSpPr txBox="1"/>
          <p:nvPr/>
        </p:nvSpPr>
        <p:spPr>
          <a:xfrm>
            <a:off x="7698193" y="1358029"/>
            <a:ext cx="4089562" cy="2127223"/>
          </a:xfrm>
          <a:prstGeom prst="rect">
            <a:avLst/>
          </a:prstGeom>
          <a:solidFill>
            <a:schemeClr val="bg2"/>
          </a:solidFill>
        </p:spPr>
        <p:txBody>
          <a:bodyPr wrap="square" lIns="108000" tIns="108000" rtlCol="0">
            <a:noAutofit/>
          </a:bodyPr>
          <a:lstStyle/>
          <a:p>
            <a:pPr marL="285750" indent="-285750">
              <a:spcAft>
                <a:spcPts val="400"/>
              </a:spcAft>
              <a:buClr>
                <a:schemeClr val="accent2"/>
              </a:buClr>
              <a:buFont typeface="Arial" panose="020B0604020202020204" pitchFamily="34" charset="0"/>
              <a:buChar char="•"/>
            </a:pPr>
            <a:r>
              <a:rPr lang="en-US" sz="1400"/>
              <a:t>Median time on treatment for the overall safety population was 9.6 months</a:t>
            </a:r>
          </a:p>
          <a:p>
            <a:pPr marL="285750" indent="-285750">
              <a:spcAft>
                <a:spcPts val="400"/>
              </a:spcAft>
              <a:buClr>
                <a:schemeClr val="accent2"/>
              </a:buClr>
              <a:buFont typeface="Arial" panose="020B0604020202020204" pitchFamily="34" charset="0"/>
              <a:buChar char="•"/>
            </a:pPr>
            <a:r>
              <a:rPr lang="en-US" sz="1400"/>
              <a:t>Discontinuations due to treatment-related AEs occurred in 2.6% (n=20) of all patients</a:t>
            </a:r>
          </a:p>
          <a:p>
            <a:pPr marL="285750" indent="-285750">
              <a:spcAft>
                <a:spcPts val="400"/>
              </a:spcAft>
              <a:buClr>
                <a:schemeClr val="accent2"/>
              </a:buClr>
              <a:buFont typeface="Arial" panose="020B0604020202020204" pitchFamily="34" charset="0"/>
              <a:buChar char="•"/>
            </a:pPr>
            <a:r>
              <a:rPr lang="en-US" sz="1400"/>
              <a:t>Dose reductions due to treatment-related AEs occurred in 4.5% (n=35) of all patients</a:t>
            </a:r>
          </a:p>
          <a:p>
            <a:pPr marL="285750" indent="-285750">
              <a:spcAft>
                <a:spcPts val="400"/>
              </a:spcAft>
              <a:buClr>
                <a:schemeClr val="accent2"/>
              </a:buClr>
              <a:buFont typeface="Arial" panose="020B0604020202020204" pitchFamily="34" charset="0"/>
              <a:buChar char="•"/>
            </a:pPr>
            <a:r>
              <a:rPr lang="en-US" sz="1400"/>
              <a:t>Overall and CLL/SLL safety profiles are generally consistent</a:t>
            </a:r>
            <a:endParaRPr lang="en-US" sz="1400" baseline="30000"/>
          </a:p>
        </p:txBody>
      </p:sp>
    </p:spTree>
    <p:extLst>
      <p:ext uri="{BB962C8B-B14F-4D97-AF65-F5344CB8AC3E}">
        <p14:creationId xmlns:p14="http://schemas.microsoft.com/office/powerpoint/2010/main" val="29634460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A3A9DDE2-0241-409D-A5CB-5FCABCC948EF}"/>
              </a:ext>
            </a:extLst>
          </p:cNvPr>
          <p:cNvSpPr>
            <a:spLocks noGrp="1"/>
          </p:cNvSpPr>
          <p:nvPr>
            <p:ph type="ftr" sz="quarter" idx="10"/>
          </p:nvPr>
        </p:nvSpPr>
        <p:spPr/>
        <p:txBody>
          <a:bodyPr/>
          <a:lstStyle/>
          <a:p>
            <a:r>
              <a:rPr lang="en-GB" b="1"/>
              <a:t>AE, </a:t>
            </a:r>
            <a:r>
              <a:rPr lang="en-GB"/>
              <a:t>adverse event; </a:t>
            </a:r>
            <a:r>
              <a:rPr lang="en-GB" b="1"/>
              <a:t>BCL2, </a:t>
            </a:r>
            <a:r>
              <a:rPr lang="en-GB"/>
              <a:t>B-cell lymphoma 2; </a:t>
            </a:r>
            <a:r>
              <a:rPr lang="en-GB" b="1"/>
              <a:t>BTK, </a:t>
            </a:r>
            <a:r>
              <a:rPr lang="en-GB"/>
              <a:t>Bruton's tyrosine kinase; </a:t>
            </a:r>
            <a:r>
              <a:rPr lang="en-GB" b="1"/>
              <a:t>CLL, </a:t>
            </a:r>
            <a:r>
              <a:rPr lang="en-GB"/>
              <a:t>chronic lymphocytic </a:t>
            </a:r>
            <a:r>
              <a:rPr lang="en-GB" err="1"/>
              <a:t>leukemia</a:t>
            </a:r>
            <a:r>
              <a:rPr lang="en-GB"/>
              <a:t>; </a:t>
            </a:r>
            <a:r>
              <a:rPr lang="en-GB" b="1"/>
              <a:t>del, </a:t>
            </a:r>
            <a:r>
              <a:rPr lang="en-GB"/>
              <a:t>deletion; </a:t>
            </a:r>
            <a:r>
              <a:rPr lang="en-GB" b="1"/>
              <a:t>SLL, </a:t>
            </a:r>
            <a:r>
              <a:rPr lang="en-GB"/>
              <a:t>small lymphocytic lymphoma.</a:t>
            </a:r>
            <a:endParaRPr lang="en-GB" b="1"/>
          </a:p>
          <a:p>
            <a:r>
              <a:rPr lang="en-GB" b="1"/>
              <a:t>Mato et al, Abstract #961 presented at ASH 2022.</a:t>
            </a:r>
          </a:p>
        </p:txBody>
      </p:sp>
      <p:sp>
        <p:nvSpPr>
          <p:cNvPr id="4" name="Titel 3">
            <a:extLst>
              <a:ext uri="{FF2B5EF4-FFF2-40B4-BE49-F238E27FC236}">
                <a16:creationId xmlns:a16="http://schemas.microsoft.com/office/drawing/2014/main" id="{02C62C1F-9F75-F048-962B-8C644CC61153}"/>
              </a:ext>
            </a:extLst>
          </p:cNvPr>
          <p:cNvSpPr>
            <a:spLocks noGrp="1"/>
          </p:cNvSpPr>
          <p:nvPr>
            <p:ph type="title"/>
          </p:nvPr>
        </p:nvSpPr>
        <p:spPr/>
        <p:txBody>
          <a:bodyPr/>
          <a:lstStyle/>
          <a:p>
            <a:r>
              <a:rPr lang="de-DE" err="1"/>
              <a:t>Conclusions</a:t>
            </a:r>
            <a:endParaRPr lang="de-DE"/>
          </a:p>
        </p:txBody>
      </p:sp>
      <p:sp>
        <p:nvSpPr>
          <p:cNvPr id="8" name="Inhaltsplatzhalter 7">
            <a:extLst>
              <a:ext uri="{FF2B5EF4-FFF2-40B4-BE49-F238E27FC236}">
                <a16:creationId xmlns:a16="http://schemas.microsoft.com/office/drawing/2014/main" id="{E3749E63-6BE6-C14B-8566-6EA769800FFF}"/>
              </a:ext>
            </a:extLst>
          </p:cNvPr>
          <p:cNvSpPr>
            <a:spLocks noGrp="1"/>
          </p:cNvSpPr>
          <p:nvPr>
            <p:ph idx="1"/>
          </p:nvPr>
        </p:nvSpPr>
        <p:spPr/>
        <p:txBody>
          <a:bodyPr vert="horz" lIns="216000" tIns="180000" rIns="108000" bIns="108000" rtlCol="0" anchor="t">
            <a:normAutofit/>
          </a:bodyPr>
          <a:lstStyle/>
          <a:p>
            <a:r>
              <a:rPr lang="en-US"/>
              <a:t>With more than 2 years of additional data, </a:t>
            </a:r>
            <a:r>
              <a:rPr lang="en-US" err="1"/>
              <a:t>pirtobrutinib</a:t>
            </a:r>
            <a:r>
              <a:rPr lang="en-US"/>
              <a:t> continues to demonstrate clinically meaningful and durable efficacy in CLL/SLL patients previously treated with BTK inhibitors</a:t>
            </a:r>
          </a:p>
          <a:p>
            <a:r>
              <a:rPr lang="en-US"/>
              <a:t>Favorable efficacy was observed regardless of BTK C481 and </a:t>
            </a:r>
            <a:r>
              <a:rPr lang="en-US" i="1"/>
              <a:t>TP53</a:t>
            </a:r>
            <a:r>
              <a:rPr lang="en-US"/>
              <a:t> and/or del(17p) mutation status, age, and in those with additional lines of therapy</a:t>
            </a:r>
            <a:endParaRPr lang="en-US">
              <a:cs typeface="Arial"/>
            </a:endParaRPr>
          </a:p>
          <a:p>
            <a:pPr lvl="1"/>
            <a:r>
              <a:rPr lang="en-US"/>
              <a:t>Notably, this was observed in patients with relapsed/refractory disease after prior treatment with BTKi and BCL2i</a:t>
            </a:r>
            <a:endParaRPr lang="en-US">
              <a:cs typeface="Arial" panose="020B0604020202020204"/>
            </a:endParaRPr>
          </a:p>
          <a:p>
            <a:r>
              <a:rPr lang="en-US"/>
              <a:t>Consistently high overall response rates were observed across all subgroups</a:t>
            </a:r>
            <a:endParaRPr lang="en-US">
              <a:cs typeface="Arial" panose="020B0604020202020204"/>
            </a:endParaRPr>
          </a:p>
          <a:p>
            <a:r>
              <a:rPr lang="en-US" err="1"/>
              <a:t>Pirtobrutinib</a:t>
            </a:r>
            <a:r>
              <a:rPr lang="en-US"/>
              <a:t> continues to be well-tolerated with low rates of grade ≥3 AEs and discontinuation due to drug-related toxicity</a:t>
            </a:r>
            <a:endParaRPr lang="en-US">
              <a:cs typeface="Arial"/>
            </a:endParaRPr>
          </a:p>
          <a:p>
            <a:endParaRPr lang="de-DE"/>
          </a:p>
          <a:p>
            <a:endParaRPr lang="de-DE"/>
          </a:p>
        </p:txBody>
      </p:sp>
    </p:spTree>
    <p:extLst>
      <p:ext uri="{BB962C8B-B14F-4D97-AF65-F5344CB8AC3E}">
        <p14:creationId xmlns:p14="http://schemas.microsoft.com/office/powerpoint/2010/main" val="349405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Gerade Verbindung 19">
            <a:extLst>
              <a:ext uri="{FF2B5EF4-FFF2-40B4-BE49-F238E27FC236}">
                <a16:creationId xmlns:a16="http://schemas.microsoft.com/office/drawing/2014/main" id="{7EF49589-237A-2241-B5D9-76F5B5A2620B}"/>
              </a:ext>
            </a:extLst>
          </p:cNvPr>
          <p:cNvCxnSpPr>
            <a:cxnSpLocks/>
          </p:cNvCxnSpPr>
          <p:nvPr/>
        </p:nvCxnSpPr>
        <p:spPr>
          <a:xfrm>
            <a:off x="3169220" y="3586559"/>
            <a:ext cx="107844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reihandform 10">
            <a:extLst>
              <a:ext uri="{FF2B5EF4-FFF2-40B4-BE49-F238E27FC236}">
                <a16:creationId xmlns:a16="http://schemas.microsoft.com/office/drawing/2014/main" id="{109C3E80-B23B-47D3-B878-A2A771C9EF4D}"/>
              </a:ext>
            </a:extLst>
          </p:cNvPr>
          <p:cNvSpPr/>
          <p:nvPr/>
        </p:nvSpPr>
        <p:spPr>
          <a:xfrm>
            <a:off x="416531" y="1989138"/>
            <a:ext cx="3383158" cy="3198841"/>
          </a:xfrm>
          <a:prstGeom prst="rect">
            <a:avLst/>
          </a:prstGeom>
          <a:solidFill>
            <a:schemeClr val="accent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000" tIns="108000" rIns="92456" bIns="52832" numCol="1" spcCol="1270" anchor="ctr" anchorCtr="0">
            <a:noAutofit/>
          </a:bodyPr>
          <a:lstStyle/>
          <a:p>
            <a:pPr marL="0" lvl="0" indent="0" algn="ctr" defTabSz="577850">
              <a:lnSpc>
                <a:spcPct val="90000"/>
              </a:lnSpc>
              <a:spcBef>
                <a:spcPct val="0"/>
              </a:spcBef>
              <a:spcAft>
                <a:spcPct val="35000"/>
              </a:spcAft>
              <a:buNone/>
            </a:pPr>
            <a:r>
              <a:rPr lang="en-US" sz="1400" b="1" kern="1200">
                <a:latin typeface="+mj-lt"/>
                <a:cs typeface="Arial"/>
              </a:rPr>
              <a:t>R/R CLL/SLL with ≥ 1 prior treatment </a:t>
            </a:r>
          </a:p>
          <a:p>
            <a:pPr marL="0" lvl="0" indent="0" algn="ctr" defTabSz="577850">
              <a:lnSpc>
                <a:spcPct val="90000"/>
              </a:lnSpc>
              <a:spcBef>
                <a:spcPct val="0"/>
              </a:spcBef>
              <a:spcAft>
                <a:spcPct val="35000"/>
              </a:spcAft>
              <a:buNone/>
            </a:pPr>
            <a:r>
              <a:rPr lang="en-US" sz="1400" kern="1200">
                <a:latin typeface="+mj-lt"/>
                <a:cs typeface="Arial"/>
              </a:rPr>
              <a:t>(Planned N=600, Actual N=652)</a:t>
            </a:r>
          </a:p>
          <a:p>
            <a:pPr defTabSz="577850">
              <a:lnSpc>
                <a:spcPct val="90000"/>
              </a:lnSpc>
              <a:spcBef>
                <a:spcPct val="0"/>
              </a:spcBef>
              <a:spcAft>
                <a:spcPct val="35000"/>
              </a:spcAft>
            </a:pPr>
            <a:r>
              <a:rPr lang="en-GB" sz="1400" b="1"/>
              <a:t>Key inclusion criteria </a:t>
            </a:r>
          </a:p>
          <a:p>
            <a:pPr marL="285750" indent="-285750" defTabSz="577850">
              <a:lnSpc>
                <a:spcPct val="90000"/>
              </a:lnSpc>
              <a:spcBef>
                <a:spcPct val="0"/>
              </a:spcBef>
              <a:spcAft>
                <a:spcPct val="35000"/>
              </a:spcAft>
              <a:buFont typeface="Arial" panose="020B0604020202020204" pitchFamily="34" charset="0"/>
              <a:buChar char="•"/>
            </a:pPr>
            <a:r>
              <a:rPr lang="en-GB" sz="1400"/>
              <a:t>R/R to ≥1 prior systemic therapy for CLL/SLL</a:t>
            </a:r>
          </a:p>
          <a:p>
            <a:pPr marL="285750" indent="-285750" defTabSz="577850">
              <a:lnSpc>
                <a:spcPct val="90000"/>
              </a:lnSpc>
              <a:spcBef>
                <a:spcPct val="0"/>
              </a:spcBef>
              <a:spcAft>
                <a:spcPct val="35000"/>
              </a:spcAft>
              <a:buFont typeface="Arial" panose="020B0604020202020204" pitchFamily="34" charset="0"/>
              <a:buChar char="•"/>
            </a:pPr>
            <a:r>
              <a:rPr lang="en-GB" sz="1400"/>
              <a:t>Measurable lymphadenopathy by CT or MRI</a:t>
            </a:r>
          </a:p>
          <a:p>
            <a:pPr defTabSz="577850">
              <a:lnSpc>
                <a:spcPct val="90000"/>
              </a:lnSpc>
              <a:spcBef>
                <a:spcPct val="0"/>
              </a:spcBef>
              <a:spcAft>
                <a:spcPct val="35000"/>
              </a:spcAft>
            </a:pPr>
            <a:r>
              <a:rPr lang="en-GB" sz="1400" b="1"/>
              <a:t>Key exclusion criteria</a:t>
            </a:r>
          </a:p>
          <a:p>
            <a:pPr marL="285750" indent="-285750" defTabSz="577850">
              <a:lnSpc>
                <a:spcPct val="90000"/>
              </a:lnSpc>
              <a:spcBef>
                <a:spcPct val="0"/>
              </a:spcBef>
              <a:spcAft>
                <a:spcPct val="35000"/>
              </a:spcAft>
              <a:buFont typeface="Arial" panose="020B0604020202020204" pitchFamily="34" charset="0"/>
              <a:buChar char="•"/>
            </a:pPr>
            <a:r>
              <a:rPr lang="en-US" sz="1400" kern="1200">
                <a:latin typeface="+mj-lt"/>
                <a:cs typeface="Arial"/>
              </a:rPr>
              <a:t>Prior BTK inhibitor therapy </a:t>
            </a:r>
          </a:p>
          <a:p>
            <a:pPr marL="285750" indent="-285750" defTabSz="577850">
              <a:lnSpc>
                <a:spcPct val="90000"/>
              </a:lnSpc>
              <a:spcBef>
                <a:spcPct val="0"/>
              </a:spcBef>
              <a:spcAft>
                <a:spcPct val="35000"/>
              </a:spcAft>
              <a:buFont typeface="Arial" panose="020B0604020202020204" pitchFamily="34" charset="0"/>
              <a:buChar char="•"/>
            </a:pPr>
            <a:r>
              <a:rPr lang="en-US" sz="1400" kern="1200">
                <a:latin typeface="+mj-lt"/>
                <a:cs typeface="Arial"/>
              </a:rPr>
              <a:t>Treatment with warfarin or other vitamin K antagonists </a:t>
            </a:r>
          </a:p>
        </p:txBody>
      </p:sp>
      <p:grpSp>
        <p:nvGrpSpPr>
          <p:cNvPr id="15" name="Gruppieren 14">
            <a:extLst>
              <a:ext uri="{FF2B5EF4-FFF2-40B4-BE49-F238E27FC236}">
                <a16:creationId xmlns:a16="http://schemas.microsoft.com/office/drawing/2014/main" id="{2FAB0705-DC4E-AB82-5F70-A97E489144B7}"/>
              </a:ext>
            </a:extLst>
          </p:cNvPr>
          <p:cNvGrpSpPr/>
          <p:nvPr/>
        </p:nvGrpSpPr>
        <p:grpSpPr>
          <a:xfrm>
            <a:off x="5139809" y="2425316"/>
            <a:ext cx="2108014" cy="2326485"/>
            <a:chOff x="5139809" y="2394082"/>
            <a:chExt cx="2108014" cy="2326485"/>
          </a:xfrm>
        </p:grpSpPr>
        <p:sp>
          <p:nvSpPr>
            <p:cNvPr id="33" name="TextBox 25">
              <a:extLst>
                <a:ext uri="{FF2B5EF4-FFF2-40B4-BE49-F238E27FC236}">
                  <a16:creationId xmlns:a16="http://schemas.microsoft.com/office/drawing/2014/main" id="{9C4C28C3-9F9B-CD43-B481-53462ACE73C5}"/>
                </a:ext>
              </a:extLst>
            </p:cNvPr>
            <p:cNvSpPr txBox="1"/>
            <p:nvPr/>
          </p:nvSpPr>
          <p:spPr>
            <a:xfrm>
              <a:off x="5139809" y="2394082"/>
              <a:ext cx="2108014" cy="1022521"/>
            </a:xfrm>
            <a:prstGeom prst="rect">
              <a:avLst/>
            </a:prstGeom>
            <a:solidFill>
              <a:schemeClr val="accent2"/>
            </a:solidFill>
          </p:spPr>
          <p:txBody>
            <a:bodyPr wrap="square" anchor="ctr">
              <a:noAutofit/>
            </a:bodyPr>
            <a:lstStyle/>
            <a:p>
              <a:pPr algn="ctr"/>
              <a:r>
                <a:rPr lang="en-US" sz="1400" b="1">
                  <a:solidFill>
                    <a:schemeClr val="bg1"/>
                  </a:solidFill>
                </a:rPr>
                <a:t>Zanubrutinib</a:t>
              </a:r>
              <a:r>
                <a:rPr lang="en-US" sz="1400">
                  <a:solidFill>
                    <a:schemeClr val="bg1"/>
                  </a:solidFill>
                </a:rPr>
                <a:t> </a:t>
              </a:r>
            </a:p>
            <a:p>
              <a:pPr algn="ctr"/>
              <a:r>
                <a:rPr lang="en-US" sz="1400">
                  <a:solidFill>
                    <a:schemeClr val="bg1"/>
                  </a:solidFill>
                </a:rPr>
                <a:t>160 mg BID</a:t>
              </a:r>
            </a:p>
          </p:txBody>
        </p:sp>
        <p:sp>
          <p:nvSpPr>
            <p:cNvPr id="36" name="TextBox 25">
              <a:extLst>
                <a:ext uri="{FF2B5EF4-FFF2-40B4-BE49-F238E27FC236}">
                  <a16:creationId xmlns:a16="http://schemas.microsoft.com/office/drawing/2014/main" id="{ABB1C5B4-B9EF-9A4B-8D17-A0AF553E43D1}"/>
                </a:ext>
              </a:extLst>
            </p:cNvPr>
            <p:cNvSpPr txBox="1"/>
            <p:nvPr/>
          </p:nvSpPr>
          <p:spPr>
            <a:xfrm>
              <a:off x="5139809" y="3698046"/>
              <a:ext cx="2108014" cy="1022521"/>
            </a:xfrm>
            <a:prstGeom prst="rect">
              <a:avLst/>
            </a:prstGeom>
            <a:solidFill>
              <a:schemeClr val="accent3"/>
            </a:solidFill>
          </p:spPr>
          <p:txBody>
            <a:bodyPr wrap="square" anchor="ctr">
              <a:noAutofit/>
            </a:bodyPr>
            <a:lstStyle/>
            <a:p>
              <a:pPr algn="ctr"/>
              <a:r>
                <a:rPr lang="en-US" sz="1400" b="1">
                  <a:solidFill>
                    <a:schemeClr val="bg1"/>
                  </a:solidFill>
                </a:rPr>
                <a:t>Ibrutinib</a:t>
              </a:r>
            </a:p>
            <a:p>
              <a:pPr algn="ctr"/>
              <a:r>
                <a:rPr lang="en-US" sz="1400">
                  <a:solidFill>
                    <a:schemeClr val="bg1"/>
                  </a:solidFill>
                </a:rPr>
                <a:t>420 mg QD</a:t>
              </a:r>
            </a:p>
          </p:txBody>
        </p:sp>
      </p:grpSp>
      <p:sp>
        <p:nvSpPr>
          <p:cNvPr id="34" name="Oval 33">
            <a:extLst>
              <a:ext uri="{FF2B5EF4-FFF2-40B4-BE49-F238E27FC236}">
                <a16:creationId xmlns:a16="http://schemas.microsoft.com/office/drawing/2014/main" id="{7F0D325D-08AF-4D4A-8131-EF86294BB9B1}"/>
              </a:ext>
            </a:extLst>
          </p:cNvPr>
          <p:cNvSpPr/>
          <p:nvPr/>
        </p:nvSpPr>
        <p:spPr>
          <a:xfrm>
            <a:off x="3997895" y="3274003"/>
            <a:ext cx="629110" cy="62911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latin typeface="+mj-lt"/>
              </a:rPr>
              <a:t>R</a:t>
            </a:r>
          </a:p>
          <a:p>
            <a:pPr algn="ctr"/>
            <a:r>
              <a:rPr lang="en-GB" sz="1200">
                <a:latin typeface="+mj-lt"/>
              </a:rPr>
              <a:t>1:1</a:t>
            </a:r>
          </a:p>
        </p:txBody>
      </p:sp>
      <p:sp>
        <p:nvSpPr>
          <p:cNvPr id="2" name="Fußzeilenplatzhalter 1">
            <a:extLst>
              <a:ext uri="{FF2B5EF4-FFF2-40B4-BE49-F238E27FC236}">
                <a16:creationId xmlns:a16="http://schemas.microsoft.com/office/drawing/2014/main" id="{9E1E4AAD-86FE-8943-8276-6E6DDB3E5624}"/>
              </a:ext>
            </a:extLst>
          </p:cNvPr>
          <p:cNvSpPr>
            <a:spLocks noGrp="1"/>
          </p:cNvSpPr>
          <p:nvPr>
            <p:ph type="ftr" sz="quarter" idx="13"/>
          </p:nvPr>
        </p:nvSpPr>
        <p:spPr/>
        <p:txBody>
          <a:bodyPr/>
          <a:lstStyle/>
          <a:p>
            <a:r>
              <a:rPr lang="en-GB" b="1"/>
              <a:t>BID, </a:t>
            </a:r>
            <a:r>
              <a:rPr lang="en-GB"/>
              <a:t>twice daily; </a:t>
            </a:r>
            <a:r>
              <a:rPr lang="en-GB" b="1"/>
              <a:t>BTK, </a:t>
            </a:r>
            <a:r>
              <a:rPr lang="en-GB"/>
              <a:t>Bruton’s tyrosine kinase; </a:t>
            </a:r>
            <a:r>
              <a:rPr lang="en-GB" b="1"/>
              <a:t>CLL, </a:t>
            </a:r>
            <a:r>
              <a:rPr lang="en-GB"/>
              <a:t>chronic lymphocytic </a:t>
            </a:r>
            <a:r>
              <a:rPr lang="en-GB" err="1"/>
              <a:t>leukemia</a:t>
            </a:r>
            <a:r>
              <a:rPr lang="en-GB"/>
              <a:t>; </a:t>
            </a:r>
            <a:r>
              <a:rPr lang="en-GB" b="1"/>
              <a:t>CR, </a:t>
            </a:r>
            <a:r>
              <a:rPr lang="en-GB"/>
              <a:t>complete response; </a:t>
            </a:r>
            <a:r>
              <a:rPr lang="en-GB" b="1"/>
              <a:t>CT, </a:t>
            </a:r>
            <a:r>
              <a:rPr lang="en-GB"/>
              <a:t>computed tomography; </a:t>
            </a:r>
            <a:r>
              <a:rPr lang="en-GB" b="1" err="1"/>
              <a:t>DoR</a:t>
            </a:r>
            <a:r>
              <a:rPr lang="en-GB" b="1"/>
              <a:t>, </a:t>
            </a:r>
            <a:r>
              <a:rPr lang="en-GB"/>
              <a:t>duration of response; </a:t>
            </a:r>
            <a:r>
              <a:rPr lang="en-GB" b="1"/>
              <a:t>MRI,</a:t>
            </a:r>
            <a:r>
              <a:rPr lang="en-GB"/>
              <a:t> magnetic resonance imaging; </a:t>
            </a:r>
            <a:r>
              <a:rPr lang="en-GB" b="1"/>
              <a:t>ORR, </a:t>
            </a:r>
            <a:r>
              <a:rPr lang="en-GB"/>
              <a:t>overall response rate; </a:t>
            </a:r>
            <a:r>
              <a:rPr lang="en-GB" b="1"/>
              <a:t>OS, </a:t>
            </a:r>
            <a:r>
              <a:rPr lang="en-GB"/>
              <a:t>overall survival;</a:t>
            </a:r>
            <a:r>
              <a:rPr lang="en-GB" b="1"/>
              <a:t> PFS, </a:t>
            </a:r>
            <a:r>
              <a:rPr lang="en-GB"/>
              <a:t>progression-free survival; </a:t>
            </a:r>
            <a:r>
              <a:rPr lang="en-GB" b="1"/>
              <a:t>PR, </a:t>
            </a:r>
            <a:r>
              <a:rPr lang="en-GB"/>
              <a:t>partial response; </a:t>
            </a:r>
            <a:r>
              <a:rPr lang="en-GB" b="1"/>
              <a:t>PR-L,</a:t>
            </a:r>
            <a:r>
              <a:rPr lang="en-GB"/>
              <a:t> partial response with lymphocytosis; </a:t>
            </a:r>
            <a:r>
              <a:rPr lang="en-GB" b="1"/>
              <a:t>QD, </a:t>
            </a:r>
            <a:r>
              <a:rPr lang="en-GB"/>
              <a:t>once daily; </a:t>
            </a:r>
            <a:r>
              <a:rPr lang="en-GB" b="1"/>
              <a:t>R/R, </a:t>
            </a:r>
            <a:r>
              <a:rPr lang="en-GB"/>
              <a:t>relapsed/refractory; </a:t>
            </a:r>
            <a:r>
              <a:rPr lang="en-GB" b="1"/>
              <a:t>SLL, </a:t>
            </a:r>
            <a:r>
              <a:rPr lang="en-GB"/>
              <a:t>small lymphocytic lymphoma. </a:t>
            </a:r>
            <a:endParaRPr lang="en-GB" b="1"/>
          </a:p>
          <a:p>
            <a:r>
              <a:rPr lang="en-GB" b="1"/>
              <a:t>Brown et al, Abstract #LBA6 presented at ASH 2022.</a:t>
            </a:r>
          </a:p>
        </p:txBody>
      </p:sp>
      <p:sp>
        <p:nvSpPr>
          <p:cNvPr id="4" name="Titel 3">
            <a:extLst>
              <a:ext uri="{FF2B5EF4-FFF2-40B4-BE49-F238E27FC236}">
                <a16:creationId xmlns:a16="http://schemas.microsoft.com/office/drawing/2014/main" id="{3D3FB266-4C5E-FA43-81C6-4280133E0CEC}"/>
              </a:ext>
            </a:extLst>
          </p:cNvPr>
          <p:cNvSpPr>
            <a:spLocks noGrp="1"/>
          </p:cNvSpPr>
          <p:nvPr>
            <p:ph type="title"/>
          </p:nvPr>
        </p:nvSpPr>
        <p:spPr/>
        <p:txBody>
          <a:bodyPr/>
          <a:lstStyle/>
          <a:p>
            <a:r>
              <a:rPr lang="de-DE"/>
              <a:t>ALPINE </a:t>
            </a:r>
            <a:r>
              <a:rPr lang="de-DE" err="1"/>
              <a:t>study</a:t>
            </a:r>
            <a:r>
              <a:rPr lang="de-DE"/>
              <a:t> design</a:t>
            </a:r>
          </a:p>
        </p:txBody>
      </p:sp>
      <p:sp>
        <p:nvSpPr>
          <p:cNvPr id="10" name="Textplatzhalter 9">
            <a:extLst>
              <a:ext uri="{FF2B5EF4-FFF2-40B4-BE49-F238E27FC236}">
                <a16:creationId xmlns:a16="http://schemas.microsoft.com/office/drawing/2014/main" id="{3B42127E-7790-034C-81B6-4A79AC2B961E}"/>
              </a:ext>
            </a:extLst>
          </p:cNvPr>
          <p:cNvSpPr>
            <a:spLocks noGrp="1"/>
          </p:cNvSpPr>
          <p:nvPr>
            <p:ph type="body" sz="quarter" idx="12"/>
          </p:nvPr>
        </p:nvSpPr>
        <p:spPr/>
        <p:txBody>
          <a:bodyPr/>
          <a:lstStyle/>
          <a:p>
            <a:r>
              <a:rPr lang="de-DE"/>
              <a:t>A </a:t>
            </a:r>
            <a:r>
              <a:rPr lang="de-DE" err="1"/>
              <a:t>randomized</a:t>
            </a:r>
            <a:r>
              <a:rPr lang="de-DE"/>
              <a:t> Phase 3 </a:t>
            </a:r>
            <a:r>
              <a:rPr lang="de-DE" err="1"/>
              <a:t>study</a:t>
            </a:r>
            <a:r>
              <a:rPr lang="de-DE"/>
              <a:t> </a:t>
            </a:r>
            <a:r>
              <a:rPr lang="de-DE" err="1"/>
              <a:t>of</a:t>
            </a:r>
            <a:r>
              <a:rPr lang="de-DE"/>
              <a:t> </a:t>
            </a:r>
            <a:r>
              <a:rPr lang="de-DE" err="1"/>
              <a:t>zanubrutinib</a:t>
            </a:r>
            <a:r>
              <a:rPr lang="de-DE"/>
              <a:t> </a:t>
            </a:r>
            <a:r>
              <a:rPr lang="de-DE" err="1"/>
              <a:t>compared</a:t>
            </a:r>
            <a:r>
              <a:rPr lang="de-DE"/>
              <a:t> </a:t>
            </a:r>
            <a:r>
              <a:rPr lang="de-DE" err="1"/>
              <a:t>with</a:t>
            </a:r>
            <a:r>
              <a:rPr lang="de-DE"/>
              <a:t> </a:t>
            </a:r>
            <a:r>
              <a:rPr lang="de-DE" err="1"/>
              <a:t>ibrutinib</a:t>
            </a:r>
            <a:r>
              <a:rPr lang="de-DE"/>
              <a:t> in </a:t>
            </a:r>
            <a:r>
              <a:rPr lang="de-DE" err="1"/>
              <a:t>patients</a:t>
            </a:r>
            <a:r>
              <a:rPr lang="de-DE"/>
              <a:t> </a:t>
            </a:r>
            <a:r>
              <a:rPr lang="de-DE" err="1"/>
              <a:t>with</a:t>
            </a:r>
            <a:r>
              <a:rPr lang="de-DE"/>
              <a:t> R/R CLL/SLL</a:t>
            </a:r>
          </a:p>
        </p:txBody>
      </p:sp>
      <p:cxnSp>
        <p:nvCxnSpPr>
          <p:cNvPr id="8" name="Elbow Connector 7">
            <a:extLst>
              <a:ext uri="{FF2B5EF4-FFF2-40B4-BE49-F238E27FC236}">
                <a16:creationId xmlns:a16="http://schemas.microsoft.com/office/drawing/2014/main" id="{6960B3A0-5F06-4F09-593F-0EF3D3F1BA00}"/>
              </a:ext>
            </a:extLst>
          </p:cNvPr>
          <p:cNvCxnSpPr>
            <a:cxnSpLocks/>
            <a:stCxn id="34" idx="6"/>
            <a:endCxn id="33" idx="1"/>
          </p:cNvCxnSpPr>
          <p:nvPr/>
        </p:nvCxnSpPr>
        <p:spPr>
          <a:xfrm flipV="1">
            <a:off x="4627005" y="2936577"/>
            <a:ext cx="512804" cy="651981"/>
          </a:xfrm>
          <a:prstGeom prst="bent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a:extLst>
              <a:ext uri="{FF2B5EF4-FFF2-40B4-BE49-F238E27FC236}">
                <a16:creationId xmlns:a16="http://schemas.microsoft.com/office/drawing/2014/main" id="{E178CAD4-3A97-EE92-0775-DD5B70E57DAF}"/>
              </a:ext>
            </a:extLst>
          </p:cNvPr>
          <p:cNvCxnSpPr>
            <a:cxnSpLocks/>
            <a:stCxn id="34" idx="6"/>
            <a:endCxn id="36" idx="1"/>
          </p:cNvCxnSpPr>
          <p:nvPr/>
        </p:nvCxnSpPr>
        <p:spPr>
          <a:xfrm>
            <a:off x="4627005" y="3588558"/>
            <a:ext cx="512804" cy="651983"/>
          </a:xfrm>
          <a:prstGeom prst="bent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8A274FA-F74A-AB60-62AD-1C5FDCDA0B9F}"/>
              </a:ext>
            </a:extLst>
          </p:cNvPr>
          <p:cNvSpPr txBox="1"/>
          <p:nvPr/>
        </p:nvSpPr>
        <p:spPr>
          <a:xfrm>
            <a:off x="416531" y="5280992"/>
            <a:ext cx="3383158" cy="778108"/>
          </a:xfrm>
          <a:prstGeom prst="rect">
            <a:avLst/>
          </a:prstGeom>
          <a:solidFill>
            <a:schemeClr val="accent6">
              <a:lumMod val="20000"/>
              <a:lumOff val="80000"/>
            </a:schemeClr>
          </a:solidFill>
        </p:spPr>
        <p:txBody>
          <a:bodyPr wrap="square" rtlCol="0" anchor="ctr">
            <a:noAutofit/>
          </a:bodyPr>
          <a:lstStyle/>
          <a:p>
            <a:r>
              <a:rPr lang="en-US" sz="1400" b="1"/>
              <a:t>Stratification factors:</a:t>
            </a:r>
          </a:p>
          <a:p>
            <a:pPr marL="285750" indent="-285750">
              <a:buFont typeface="Arial" panose="020B0604020202020204" pitchFamily="34" charset="0"/>
              <a:buChar char="•"/>
            </a:pPr>
            <a:r>
              <a:rPr lang="en-US" sz="1400"/>
              <a:t>Age, geographic region, refractoriness, del(17p)/</a:t>
            </a:r>
            <a:r>
              <a:rPr lang="en-US" sz="1400" i="1"/>
              <a:t>TP53</a:t>
            </a:r>
          </a:p>
        </p:txBody>
      </p:sp>
      <p:sp>
        <p:nvSpPr>
          <p:cNvPr id="22" name="Right Arrow 21">
            <a:extLst>
              <a:ext uri="{FF2B5EF4-FFF2-40B4-BE49-F238E27FC236}">
                <a16:creationId xmlns:a16="http://schemas.microsoft.com/office/drawing/2014/main" id="{5B223755-9C0D-3F7D-A704-4500E264012D}"/>
              </a:ext>
            </a:extLst>
          </p:cNvPr>
          <p:cNvSpPr/>
          <p:nvPr/>
        </p:nvSpPr>
        <p:spPr>
          <a:xfrm>
            <a:off x="5149943" y="4866234"/>
            <a:ext cx="2108014" cy="3512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C41C5BB-A5FF-CDD3-EA8D-15E6B34234E4}"/>
              </a:ext>
            </a:extLst>
          </p:cNvPr>
          <p:cNvSpPr txBox="1"/>
          <p:nvPr/>
        </p:nvSpPr>
        <p:spPr>
          <a:xfrm>
            <a:off x="5071011" y="5274591"/>
            <a:ext cx="2123004" cy="778767"/>
          </a:xfrm>
          <a:prstGeom prst="rect">
            <a:avLst/>
          </a:prstGeom>
          <a:noFill/>
        </p:spPr>
        <p:txBody>
          <a:bodyPr wrap="square" rtlCol="0" anchor="ctr">
            <a:noAutofit/>
          </a:bodyPr>
          <a:lstStyle/>
          <a:p>
            <a:r>
              <a:rPr lang="en-US" sz="1200"/>
              <a:t>Treatment until disease progression or unacceptable toxicity </a:t>
            </a:r>
          </a:p>
        </p:txBody>
      </p:sp>
      <p:sp>
        <p:nvSpPr>
          <p:cNvPr id="28" name="TextBox 27">
            <a:extLst>
              <a:ext uri="{FF2B5EF4-FFF2-40B4-BE49-F238E27FC236}">
                <a16:creationId xmlns:a16="http://schemas.microsoft.com/office/drawing/2014/main" id="{818EF64F-000B-C009-6105-CA5657C09814}"/>
              </a:ext>
            </a:extLst>
          </p:cNvPr>
          <p:cNvSpPr txBox="1"/>
          <p:nvPr/>
        </p:nvSpPr>
        <p:spPr>
          <a:xfrm>
            <a:off x="8247468" y="1992198"/>
            <a:ext cx="3537626" cy="2730729"/>
          </a:xfrm>
          <a:prstGeom prst="rect">
            <a:avLst/>
          </a:prstGeom>
          <a:solidFill>
            <a:schemeClr val="bg2"/>
          </a:solidFill>
        </p:spPr>
        <p:txBody>
          <a:bodyPr wrap="square" lIns="144000" tIns="72000" bIns="72000" rtlCol="0">
            <a:noAutofit/>
          </a:bodyPr>
          <a:lstStyle/>
          <a:p>
            <a:r>
              <a:rPr lang="en-US" sz="1400" b="1"/>
              <a:t>Primary endpoint</a:t>
            </a:r>
          </a:p>
          <a:p>
            <a:pPr marL="177800" indent="-177800">
              <a:buClr>
                <a:schemeClr val="accent2"/>
              </a:buClr>
              <a:buFont typeface="Arial" panose="020B0604020202020204" pitchFamily="34" charset="0"/>
              <a:buChar char="•"/>
            </a:pPr>
            <a:r>
              <a:rPr lang="en-US" sz="1400"/>
              <a:t>ORR (PR+CR) noninferiority and superiority (by investigator)</a:t>
            </a:r>
          </a:p>
          <a:p>
            <a:pPr marL="177800" indent="-177800"/>
            <a:r>
              <a:rPr lang="en-US" sz="1400" b="1"/>
              <a:t>Key secondary endpoints </a:t>
            </a:r>
          </a:p>
          <a:p>
            <a:pPr marL="177800" indent="-177800">
              <a:buClr>
                <a:schemeClr val="accent2"/>
              </a:buClr>
              <a:buFont typeface="Arial" panose="020B0604020202020204" pitchFamily="34" charset="0"/>
              <a:buChar char="•"/>
            </a:pPr>
            <a:r>
              <a:rPr lang="en-US" sz="1400"/>
              <a:t>PFS</a:t>
            </a:r>
          </a:p>
          <a:p>
            <a:pPr marL="177800" indent="-177800">
              <a:buClr>
                <a:schemeClr val="accent2"/>
              </a:buClr>
              <a:buFont typeface="Arial" panose="020B0604020202020204" pitchFamily="34" charset="0"/>
              <a:buChar char="•"/>
            </a:pPr>
            <a:r>
              <a:rPr lang="en-US" sz="1400"/>
              <a:t>Incidence of atrial fibrillation</a:t>
            </a:r>
          </a:p>
          <a:p>
            <a:pPr marL="177800" indent="-177800"/>
            <a:r>
              <a:rPr lang="en-US" sz="1400" b="1"/>
              <a:t>Other secondary endpoints </a:t>
            </a:r>
          </a:p>
          <a:p>
            <a:pPr marL="177800" indent="-177800">
              <a:buClr>
                <a:schemeClr val="accent2"/>
              </a:buClr>
              <a:buFont typeface="Arial" panose="020B0604020202020204" pitchFamily="34" charset="0"/>
              <a:buChar char="•"/>
            </a:pPr>
            <a:r>
              <a:rPr lang="en-US" sz="1400" err="1"/>
              <a:t>DoR</a:t>
            </a:r>
            <a:r>
              <a:rPr lang="en-US" sz="1400"/>
              <a:t>, OS</a:t>
            </a:r>
          </a:p>
          <a:p>
            <a:pPr marL="177800" indent="-177800">
              <a:buClr>
                <a:schemeClr val="accent2"/>
              </a:buClr>
              <a:buFont typeface="Arial" panose="020B0604020202020204" pitchFamily="34" charset="0"/>
              <a:buChar char="•"/>
            </a:pPr>
            <a:r>
              <a:rPr lang="en-US" sz="1400"/>
              <a:t>Time to treatment failure</a:t>
            </a:r>
          </a:p>
          <a:p>
            <a:pPr marL="177800" indent="-177800">
              <a:buClr>
                <a:schemeClr val="accent2"/>
              </a:buClr>
              <a:buFont typeface="Arial" panose="020B0604020202020204" pitchFamily="34" charset="0"/>
              <a:buChar char="•"/>
            </a:pPr>
            <a:r>
              <a:rPr lang="en-US" sz="1400"/>
              <a:t>PR-L or higher </a:t>
            </a:r>
          </a:p>
          <a:p>
            <a:pPr marL="177800" indent="-177800">
              <a:buClr>
                <a:schemeClr val="accent2"/>
              </a:buClr>
              <a:buFont typeface="Arial" panose="020B0604020202020204" pitchFamily="34" charset="0"/>
              <a:buChar char="•"/>
            </a:pPr>
            <a:r>
              <a:rPr lang="en-US" sz="1400"/>
              <a:t>Patient-reported outcomes </a:t>
            </a:r>
          </a:p>
          <a:p>
            <a:pPr marL="177800" indent="-177800">
              <a:buClr>
                <a:schemeClr val="accent2"/>
              </a:buClr>
              <a:buFont typeface="Arial" panose="020B0604020202020204" pitchFamily="34" charset="0"/>
              <a:buChar char="•"/>
            </a:pPr>
            <a:r>
              <a:rPr lang="en-US" sz="1400"/>
              <a:t>Safety </a:t>
            </a:r>
          </a:p>
        </p:txBody>
      </p:sp>
      <p:sp>
        <p:nvSpPr>
          <p:cNvPr id="29" name="TextBox 28">
            <a:extLst>
              <a:ext uri="{FF2B5EF4-FFF2-40B4-BE49-F238E27FC236}">
                <a16:creationId xmlns:a16="http://schemas.microsoft.com/office/drawing/2014/main" id="{1A2AB9C0-48F4-1899-9C78-504FC26C0A1E}"/>
              </a:ext>
            </a:extLst>
          </p:cNvPr>
          <p:cNvSpPr txBox="1"/>
          <p:nvPr/>
        </p:nvSpPr>
        <p:spPr>
          <a:xfrm>
            <a:off x="8246093" y="4830734"/>
            <a:ext cx="3537626" cy="1222624"/>
          </a:xfrm>
          <a:prstGeom prst="rect">
            <a:avLst/>
          </a:prstGeom>
          <a:solidFill>
            <a:schemeClr val="bg2"/>
          </a:solidFill>
        </p:spPr>
        <p:txBody>
          <a:bodyPr wrap="square" lIns="144000" tIns="72000" bIns="72000" rtlCol="0">
            <a:noAutofit/>
          </a:bodyPr>
          <a:lstStyle/>
          <a:p>
            <a:r>
              <a:rPr lang="en-US" sz="1400"/>
              <a:t>Overall response rate noninferiority and superiority were demonstrated in the ORR interim and final analyses; PFS was tested for noninferiority under hierarchical testing when 205 events had occurred. </a:t>
            </a:r>
          </a:p>
        </p:txBody>
      </p:sp>
    </p:spTree>
    <p:extLst>
      <p:ext uri="{BB962C8B-B14F-4D97-AF65-F5344CB8AC3E}">
        <p14:creationId xmlns:p14="http://schemas.microsoft.com/office/powerpoint/2010/main" val="34125888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AD63E48-67AE-504B-8F04-DE9381C6DC60}"/>
              </a:ext>
            </a:extLst>
          </p:cNvPr>
          <p:cNvSpPr>
            <a:spLocks noGrp="1"/>
          </p:cNvSpPr>
          <p:nvPr>
            <p:ph type="title"/>
          </p:nvPr>
        </p:nvSpPr>
        <p:spPr/>
        <p:txBody>
          <a:bodyPr/>
          <a:lstStyle/>
          <a:p>
            <a:r>
              <a:rPr lang="de-DE"/>
              <a:t>BRUIN</a:t>
            </a:r>
          </a:p>
        </p:txBody>
      </p:sp>
      <p:sp>
        <p:nvSpPr>
          <p:cNvPr id="2" name="Textplatzhalter 1">
            <a:extLst>
              <a:ext uri="{FF2B5EF4-FFF2-40B4-BE49-F238E27FC236}">
                <a16:creationId xmlns:a16="http://schemas.microsoft.com/office/drawing/2014/main" id="{1B152C8C-8AFA-A648-AEBD-C90E20C273E5}"/>
              </a:ext>
            </a:extLst>
          </p:cNvPr>
          <p:cNvSpPr>
            <a:spLocks noGrp="1"/>
          </p:cNvSpPr>
          <p:nvPr>
            <p:ph type="body" idx="1"/>
          </p:nvPr>
        </p:nvSpPr>
        <p:spPr/>
        <p:txBody>
          <a:bodyPr>
            <a:normAutofit/>
          </a:bodyPr>
          <a:lstStyle/>
          <a:p>
            <a:pPr fontAlgn="base">
              <a:buClrTx/>
              <a:defRPr/>
            </a:pPr>
            <a:r>
              <a:rPr lang="en-US" sz="2400" b="0" i="0">
                <a:effectLst/>
                <a:latin typeface="+mj-lt"/>
              </a:rPr>
              <a:t>Efficacy of </a:t>
            </a:r>
            <a:r>
              <a:rPr lang="en-US" sz="2400" b="0" i="0" err="1">
                <a:effectLst/>
                <a:latin typeface="+mj-lt"/>
              </a:rPr>
              <a:t>pirtobrutinib</a:t>
            </a:r>
            <a:r>
              <a:rPr lang="en-US" sz="2400" b="0" i="0">
                <a:effectLst/>
                <a:latin typeface="+mj-lt"/>
              </a:rPr>
              <a:t>, a </a:t>
            </a:r>
            <a:r>
              <a:rPr lang="en-US">
                <a:latin typeface="+mj-lt"/>
              </a:rPr>
              <a:t>h</a:t>
            </a:r>
            <a:r>
              <a:rPr lang="en-US" sz="2400" b="0" i="0">
                <a:effectLst/>
                <a:latin typeface="+mj-lt"/>
              </a:rPr>
              <a:t>ighly </a:t>
            </a:r>
            <a:r>
              <a:rPr lang="en-US">
                <a:latin typeface="+mj-lt"/>
              </a:rPr>
              <a:t>s</a:t>
            </a:r>
            <a:r>
              <a:rPr lang="en-US" sz="2400" b="0" i="0">
                <a:effectLst/>
                <a:latin typeface="+mj-lt"/>
              </a:rPr>
              <a:t>elective, non-covalent (reversible) BTK inhibitor in R/R WM</a:t>
            </a:r>
          </a:p>
        </p:txBody>
      </p:sp>
    </p:spTree>
    <p:extLst>
      <p:ext uri="{BB962C8B-B14F-4D97-AF65-F5344CB8AC3E}">
        <p14:creationId xmlns:p14="http://schemas.microsoft.com/office/powerpoint/2010/main" val="5255576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ihandform 10">
            <a:extLst>
              <a:ext uri="{FF2B5EF4-FFF2-40B4-BE49-F238E27FC236}">
                <a16:creationId xmlns:a16="http://schemas.microsoft.com/office/drawing/2014/main" id="{109C3E80-B23B-47D3-B878-A2A771C9EF4D}"/>
              </a:ext>
            </a:extLst>
          </p:cNvPr>
          <p:cNvSpPr/>
          <p:nvPr/>
        </p:nvSpPr>
        <p:spPr>
          <a:xfrm>
            <a:off x="416536" y="3188117"/>
            <a:ext cx="2126874" cy="1659247"/>
          </a:xfrm>
          <a:prstGeom prst="rect">
            <a:avLst/>
          </a:prstGeom>
          <a:solidFill>
            <a:schemeClr val="accent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000" tIns="108000" rIns="92456" bIns="52832" numCol="1" spcCol="1270" anchor="t" anchorCtr="0">
            <a:noAutofit/>
          </a:bodyPr>
          <a:lstStyle/>
          <a:p>
            <a:pPr marL="0" lvl="0" indent="0" algn="ctr" defTabSz="577850">
              <a:lnSpc>
                <a:spcPct val="90000"/>
              </a:lnSpc>
              <a:spcBef>
                <a:spcPct val="0"/>
              </a:spcBef>
              <a:spcAft>
                <a:spcPct val="35000"/>
              </a:spcAft>
              <a:buNone/>
            </a:pPr>
            <a:r>
              <a:rPr lang="en-US" sz="1400" b="1" kern="1200">
                <a:latin typeface="+mj-lt"/>
                <a:cs typeface="Arial"/>
              </a:rPr>
              <a:t>Eligibility criteria</a:t>
            </a:r>
          </a:p>
          <a:p>
            <a:pPr marL="285750" indent="-285750" defTabSz="577850">
              <a:lnSpc>
                <a:spcPct val="90000"/>
              </a:lnSpc>
              <a:spcBef>
                <a:spcPct val="0"/>
              </a:spcBef>
              <a:spcAft>
                <a:spcPct val="35000"/>
              </a:spcAft>
              <a:buFont typeface="Arial" panose="020B0604020202020204" pitchFamily="34" charset="0"/>
              <a:buChar char="•"/>
            </a:pPr>
            <a:r>
              <a:rPr lang="en-GB" sz="1400" kern="1200">
                <a:latin typeface="+mj-lt"/>
                <a:cs typeface="Arial"/>
              </a:rPr>
              <a:t>Age ≥18</a:t>
            </a:r>
          </a:p>
          <a:p>
            <a:pPr marL="285750" indent="-285750" defTabSz="577850">
              <a:lnSpc>
                <a:spcPct val="90000"/>
              </a:lnSpc>
              <a:spcBef>
                <a:spcPct val="0"/>
              </a:spcBef>
              <a:spcAft>
                <a:spcPct val="35000"/>
              </a:spcAft>
              <a:buFont typeface="Arial" panose="020B0604020202020204" pitchFamily="34" charset="0"/>
              <a:buChar char="•"/>
            </a:pPr>
            <a:r>
              <a:rPr lang="en-GB" sz="1400">
                <a:latin typeface="+mj-lt"/>
                <a:cs typeface="Arial"/>
              </a:rPr>
              <a:t>ECOG PS 0-2</a:t>
            </a:r>
          </a:p>
          <a:p>
            <a:pPr marL="285750" indent="-285750" defTabSz="577850">
              <a:lnSpc>
                <a:spcPct val="90000"/>
              </a:lnSpc>
              <a:spcBef>
                <a:spcPct val="0"/>
              </a:spcBef>
              <a:spcAft>
                <a:spcPct val="35000"/>
              </a:spcAft>
              <a:buFont typeface="Arial" panose="020B0604020202020204" pitchFamily="34" charset="0"/>
              <a:buChar char="•"/>
            </a:pPr>
            <a:r>
              <a:rPr lang="en-GB" sz="1400" kern="1200">
                <a:latin typeface="+mj-lt"/>
                <a:cs typeface="Arial"/>
              </a:rPr>
              <a:t>Active d</a:t>
            </a:r>
            <a:r>
              <a:rPr lang="en-GB" sz="1400">
                <a:latin typeface="+mj-lt"/>
                <a:cs typeface="Arial"/>
              </a:rPr>
              <a:t>isease and in need of treatment</a:t>
            </a:r>
          </a:p>
          <a:p>
            <a:pPr marL="285750" indent="-285750" defTabSz="577850">
              <a:lnSpc>
                <a:spcPct val="90000"/>
              </a:lnSpc>
              <a:spcBef>
                <a:spcPct val="0"/>
              </a:spcBef>
              <a:spcAft>
                <a:spcPct val="35000"/>
              </a:spcAft>
              <a:buFont typeface="Arial" panose="020B0604020202020204" pitchFamily="34" charset="0"/>
              <a:buChar char="•"/>
            </a:pPr>
            <a:r>
              <a:rPr lang="en-GB" sz="1400" kern="1200">
                <a:latin typeface="+mj-lt"/>
                <a:cs typeface="Arial"/>
              </a:rPr>
              <a:t>Previously treated</a:t>
            </a:r>
            <a:endParaRPr lang="en-US" sz="1400" kern="1200">
              <a:latin typeface="+mj-lt"/>
              <a:cs typeface="Arial"/>
            </a:endParaRPr>
          </a:p>
        </p:txBody>
      </p:sp>
      <p:sp>
        <p:nvSpPr>
          <p:cNvPr id="2" name="Fußzeilenplatzhalter 1">
            <a:extLst>
              <a:ext uri="{FF2B5EF4-FFF2-40B4-BE49-F238E27FC236}">
                <a16:creationId xmlns:a16="http://schemas.microsoft.com/office/drawing/2014/main" id="{9E1E4AAD-86FE-8943-8276-6E6DDB3E5624}"/>
              </a:ext>
            </a:extLst>
          </p:cNvPr>
          <p:cNvSpPr>
            <a:spLocks noGrp="1"/>
          </p:cNvSpPr>
          <p:nvPr>
            <p:ph type="ftr" sz="quarter" idx="13"/>
          </p:nvPr>
        </p:nvSpPr>
        <p:spPr>
          <a:xfrm>
            <a:off x="407989" y="5881921"/>
            <a:ext cx="8532812" cy="787167"/>
          </a:xfrm>
        </p:spPr>
        <p:txBody>
          <a:bodyPr/>
          <a:lstStyle/>
          <a:p>
            <a:r>
              <a:rPr lang="en-GB"/>
              <a:t>Data </a:t>
            </a:r>
            <a:r>
              <a:rPr lang="en-GB" err="1"/>
              <a:t>cutoff</a:t>
            </a:r>
            <a:r>
              <a:rPr lang="en-GB"/>
              <a:t>: 29 July 2022. </a:t>
            </a:r>
            <a:r>
              <a:rPr lang="en-GB" baseline="30000" err="1"/>
              <a:t>a</a:t>
            </a:r>
            <a:r>
              <a:rPr lang="en-GB" err="1"/>
              <a:t>Other</a:t>
            </a:r>
            <a:r>
              <a:rPr lang="en-GB"/>
              <a:t> includes DLBCL, Richter transformation, FL, MZL, B-PLL. Hairy cell </a:t>
            </a:r>
            <a:r>
              <a:rPr lang="en-GB" err="1"/>
              <a:t>leukemia</a:t>
            </a:r>
            <a:r>
              <a:rPr lang="en-GB"/>
              <a:t>, PCNSL, and other transformation.</a:t>
            </a:r>
          </a:p>
          <a:p>
            <a:r>
              <a:rPr lang="en-GB" b="1"/>
              <a:t>B-PLL, </a:t>
            </a:r>
            <a:r>
              <a:rPr lang="en-GB"/>
              <a:t>B-cell prolymphocytic </a:t>
            </a:r>
            <a:r>
              <a:rPr lang="en-GB" err="1"/>
              <a:t>leukemia</a:t>
            </a:r>
            <a:r>
              <a:rPr lang="en-GB"/>
              <a:t>; </a:t>
            </a:r>
            <a:r>
              <a:rPr lang="en-GB" b="1" err="1"/>
              <a:t>cBTKi</a:t>
            </a:r>
            <a:r>
              <a:rPr lang="en-GB" b="1"/>
              <a:t>, </a:t>
            </a:r>
            <a:r>
              <a:rPr lang="en-GB"/>
              <a:t>covalent Bruton’s tyrosine kinase inhibitor; </a:t>
            </a:r>
            <a:r>
              <a:rPr lang="en-GB" b="1"/>
              <a:t>CLL, </a:t>
            </a:r>
            <a:r>
              <a:rPr lang="en-GB"/>
              <a:t>chronic lymphocytic </a:t>
            </a:r>
            <a:r>
              <a:rPr lang="en-GB" err="1"/>
              <a:t>leukemia</a:t>
            </a:r>
            <a:r>
              <a:rPr lang="en-GB" b="1"/>
              <a:t>; DLBCL, </a:t>
            </a:r>
            <a:r>
              <a:rPr lang="en-GB"/>
              <a:t>diffuse large B-cell lymphoma; </a:t>
            </a:r>
            <a:r>
              <a:rPr lang="en-GB" b="1" err="1"/>
              <a:t>DoR</a:t>
            </a:r>
            <a:r>
              <a:rPr lang="en-GB" b="1"/>
              <a:t>, </a:t>
            </a:r>
            <a:r>
              <a:rPr lang="en-GB"/>
              <a:t>duration of response; </a:t>
            </a:r>
            <a:r>
              <a:rPr lang="en-GB" b="1"/>
              <a:t>ECOG PS, </a:t>
            </a:r>
            <a:r>
              <a:rPr lang="en-GB"/>
              <a:t>Eastern Cooperative Oncology Group performance score</a:t>
            </a:r>
            <a:r>
              <a:rPr lang="en-GB" b="1"/>
              <a:t>; FL, </a:t>
            </a:r>
            <a:r>
              <a:rPr lang="en-GB"/>
              <a:t>follicular lymphoma; </a:t>
            </a:r>
            <a:r>
              <a:rPr lang="en-GB" b="1"/>
              <a:t>IWWM6, </a:t>
            </a:r>
            <a:r>
              <a:rPr lang="en-GB"/>
              <a:t>6</a:t>
            </a:r>
            <a:r>
              <a:rPr lang="en-GB" baseline="30000"/>
              <a:t>th</a:t>
            </a:r>
            <a:r>
              <a:rPr lang="en-GB"/>
              <a:t> International Workshop on WM; </a:t>
            </a:r>
            <a:r>
              <a:rPr lang="en-GB" b="1"/>
              <a:t>MCL, </a:t>
            </a:r>
            <a:r>
              <a:rPr lang="en-GB"/>
              <a:t>mantle cell lymphoma; </a:t>
            </a:r>
            <a:r>
              <a:rPr lang="en-GB" b="1"/>
              <a:t>MTD, </a:t>
            </a:r>
            <a:r>
              <a:rPr lang="en-GB"/>
              <a:t>maximum tolerated dose; </a:t>
            </a:r>
            <a:r>
              <a:rPr lang="en-GB" b="1"/>
              <a:t>MZL, </a:t>
            </a:r>
            <a:r>
              <a:rPr lang="en-GB"/>
              <a:t>marginal zone lymphoma; </a:t>
            </a:r>
            <a:r>
              <a:rPr lang="en-GB" b="1"/>
              <a:t>ORR, </a:t>
            </a:r>
            <a:r>
              <a:rPr lang="en-GB"/>
              <a:t>overall response rate; </a:t>
            </a:r>
            <a:r>
              <a:rPr lang="en-GB" b="1"/>
              <a:t>PCNSL,</a:t>
            </a:r>
            <a:r>
              <a:rPr lang="en-GB"/>
              <a:t> primary central nervous system lymphoma; </a:t>
            </a:r>
            <a:r>
              <a:rPr lang="en-GB" b="1"/>
              <a:t>QD, </a:t>
            </a:r>
            <a:r>
              <a:rPr lang="en-GB"/>
              <a:t>daily; </a:t>
            </a:r>
            <a:r>
              <a:rPr lang="en-GB" b="1"/>
              <a:t>RP2D, </a:t>
            </a:r>
            <a:r>
              <a:rPr lang="en-GB"/>
              <a:t>recommended Phase 2 dose; </a:t>
            </a:r>
            <a:r>
              <a:rPr lang="en-GB" b="1"/>
              <a:t>R/R, </a:t>
            </a:r>
            <a:r>
              <a:rPr lang="en-GB"/>
              <a:t>relapsed/refractory; </a:t>
            </a:r>
            <a:r>
              <a:rPr lang="en-GB" b="1"/>
              <a:t>SLL, </a:t>
            </a:r>
            <a:r>
              <a:rPr lang="en-GB"/>
              <a:t>small lymphocytic lymphoma; </a:t>
            </a:r>
            <a:r>
              <a:rPr lang="en-GB" b="1"/>
              <a:t>WM, </a:t>
            </a:r>
            <a:r>
              <a:rPr lang="en-GB" err="1"/>
              <a:t>Waldenström’s</a:t>
            </a:r>
            <a:r>
              <a:rPr lang="en-GB"/>
              <a:t> macroglobulinemia.</a:t>
            </a:r>
          </a:p>
          <a:p>
            <a:r>
              <a:rPr lang="en-GB" b="1" err="1"/>
              <a:t>Palomba</a:t>
            </a:r>
            <a:r>
              <a:rPr lang="en-GB" b="1"/>
              <a:t> et al, Abstract #229 presented at ASH 2022.</a:t>
            </a:r>
          </a:p>
        </p:txBody>
      </p:sp>
      <p:sp>
        <p:nvSpPr>
          <p:cNvPr id="4" name="Titel 3">
            <a:extLst>
              <a:ext uri="{FF2B5EF4-FFF2-40B4-BE49-F238E27FC236}">
                <a16:creationId xmlns:a16="http://schemas.microsoft.com/office/drawing/2014/main" id="{3D3FB266-4C5E-FA43-81C6-4280133E0CEC}"/>
              </a:ext>
            </a:extLst>
          </p:cNvPr>
          <p:cNvSpPr>
            <a:spLocks noGrp="1"/>
          </p:cNvSpPr>
          <p:nvPr>
            <p:ph type="title"/>
          </p:nvPr>
        </p:nvSpPr>
        <p:spPr/>
        <p:txBody>
          <a:bodyPr/>
          <a:lstStyle/>
          <a:p>
            <a:r>
              <a:rPr lang="de-DE"/>
              <a:t>BRUIN </a:t>
            </a:r>
            <a:r>
              <a:rPr lang="de-DE" err="1"/>
              <a:t>study</a:t>
            </a:r>
            <a:r>
              <a:rPr lang="de-DE"/>
              <a:t> design</a:t>
            </a:r>
          </a:p>
        </p:txBody>
      </p:sp>
      <p:sp>
        <p:nvSpPr>
          <p:cNvPr id="10" name="Textplatzhalter 9">
            <a:extLst>
              <a:ext uri="{FF2B5EF4-FFF2-40B4-BE49-F238E27FC236}">
                <a16:creationId xmlns:a16="http://schemas.microsoft.com/office/drawing/2014/main" id="{3B42127E-7790-034C-81B6-4A79AC2B961E}"/>
              </a:ext>
            </a:extLst>
          </p:cNvPr>
          <p:cNvSpPr>
            <a:spLocks noGrp="1"/>
          </p:cNvSpPr>
          <p:nvPr>
            <p:ph type="body" sz="quarter" idx="12"/>
          </p:nvPr>
        </p:nvSpPr>
        <p:spPr/>
        <p:txBody>
          <a:bodyPr/>
          <a:lstStyle/>
          <a:p>
            <a:r>
              <a:rPr lang="de-DE"/>
              <a:t>Multicenter Phase 1/2 dose </a:t>
            </a:r>
            <a:r>
              <a:rPr lang="de-DE" err="1"/>
              <a:t>escalation</a:t>
            </a:r>
            <a:r>
              <a:rPr lang="de-DE"/>
              <a:t> and </a:t>
            </a:r>
            <a:r>
              <a:rPr lang="de-DE" err="1"/>
              <a:t>expansion</a:t>
            </a:r>
            <a:r>
              <a:rPr lang="de-DE"/>
              <a:t> </a:t>
            </a:r>
            <a:r>
              <a:rPr lang="de-DE" err="1"/>
              <a:t>study</a:t>
            </a:r>
            <a:r>
              <a:rPr lang="de-DE"/>
              <a:t> </a:t>
            </a:r>
            <a:r>
              <a:rPr lang="de-DE" err="1"/>
              <a:t>of</a:t>
            </a:r>
            <a:r>
              <a:rPr lang="de-DE"/>
              <a:t> </a:t>
            </a:r>
            <a:r>
              <a:rPr lang="de-DE" err="1"/>
              <a:t>pirtobrutinib</a:t>
            </a:r>
            <a:r>
              <a:rPr lang="de-DE"/>
              <a:t> in R/R WM</a:t>
            </a:r>
          </a:p>
        </p:txBody>
      </p:sp>
      <p:sp>
        <p:nvSpPr>
          <p:cNvPr id="3" name="Freihandform 10">
            <a:extLst>
              <a:ext uri="{FF2B5EF4-FFF2-40B4-BE49-F238E27FC236}">
                <a16:creationId xmlns:a16="http://schemas.microsoft.com/office/drawing/2014/main" id="{07814B77-CB3D-0904-3CFB-D26E9A0E589D}"/>
              </a:ext>
            </a:extLst>
          </p:cNvPr>
          <p:cNvSpPr/>
          <p:nvPr/>
        </p:nvSpPr>
        <p:spPr>
          <a:xfrm>
            <a:off x="2748583" y="3393304"/>
            <a:ext cx="2249339" cy="1248872"/>
          </a:xfrm>
          <a:prstGeom prst="rect">
            <a:avLst/>
          </a:prstGeom>
          <a:solidFill>
            <a:schemeClr val="tx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400" b="1" err="1">
                <a:solidFill>
                  <a:schemeClr val="bg1"/>
                </a:solidFill>
                <a:latin typeface="+mj-lt"/>
                <a:cs typeface="Arial" panose="020B0604020202020204" pitchFamily="34" charset="0"/>
              </a:rPr>
              <a:t>Pirtobrutinib</a:t>
            </a:r>
            <a:endParaRPr lang="en-US" sz="1400" b="1">
              <a:solidFill>
                <a:schemeClr val="bg1"/>
              </a:solidFill>
              <a:latin typeface="+mj-lt"/>
              <a:cs typeface="Arial" panose="020B0604020202020204" pitchFamily="34" charset="0"/>
            </a:endParaRPr>
          </a:p>
          <a:p>
            <a:pPr lvl="0" algn="ctr" defTabSz="577850">
              <a:lnSpc>
                <a:spcPct val="90000"/>
              </a:lnSpc>
              <a:spcBef>
                <a:spcPct val="0"/>
              </a:spcBef>
              <a:spcAft>
                <a:spcPct val="35000"/>
              </a:spcAft>
            </a:pPr>
            <a:r>
              <a:rPr lang="en-US" sz="1400" kern="1200">
                <a:solidFill>
                  <a:schemeClr val="bg1"/>
                </a:solidFill>
                <a:latin typeface="+mj-lt"/>
                <a:cs typeface="Arial" panose="020B0604020202020204" pitchFamily="34" charset="0"/>
              </a:rPr>
              <a:t>Phase 1 25 to 300 mg QD</a:t>
            </a:r>
          </a:p>
          <a:p>
            <a:pPr lvl="0" algn="ctr" defTabSz="577850">
              <a:lnSpc>
                <a:spcPct val="90000"/>
              </a:lnSpc>
              <a:spcBef>
                <a:spcPct val="0"/>
              </a:spcBef>
              <a:spcAft>
                <a:spcPct val="35000"/>
              </a:spcAft>
            </a:pPr>
            <a:r>
              <a:rPr lang="en-US" sz="1400">
                <a:solidFill>
                  <a:schemeClr val="bg1"/>
                </a:solidFill>
                <a:latin typeface="+mj-lt"/>
                <a:cs typeface="Arial" panose="020B0604020202020204" pitchFamily="34" charset="0"/>
              </a:rPr>
              <a:t>Phase 2 200 mg QD</a:t>
            </a:r>
          </a:p>
          <a:p>
            <a:pPr lvl="0" algn="ctr" defTabSz="577850">
              <a:lnSpc>
                <a:spcPct val="90000"/>
              </a:lnSpc>
              <a:spcBef>
                <a:spcPct val="0"/>
              </a:spcBef>
              <a:spcAft>
                <a:spcPct val="35000"/>
              </a:spcAft>
            </a:pPr>
            <a:r>
              <a:rPr lang="en-US" sz="1400" kern="1200">
                <a:solidFill>
                  <a:schemeClr val="bg1"/>
                </a:solidFill>
                <a:latin typeface="+mj-lt"/>
                <a:cs typeface="Arial" panose="020B0604020202020204" pitchFamily="34" charset="0"/>
              </a:rPr>
              <a:t>N=773</a:t>
            </a:r>
          </a:p>
        </p:txBody>
      </p:sp>
      <p:grpSp>
        <p:nvGrpSpPr>
          <p:cNvPr id="15" name="Gruppieren 14">
            <a:extLst>
              <a:ext uri="{FF2B5EF4-FFF2-40B4-BE49-F238E27FC236}">
                <a16:creationId xmlns:a16="http://schemas.microsoft.com/office/drawing/2014/main" id="{4880949E-C9ED-14FB-DBDF-3DB56546E0EA}"/>
              </a:ext>
            </a:extLst>
          </p:cNvPr>
          <p:cNvGrpSpPr/>
          <p:nvPr/>
        </p:nvGrpSpPr>
        <p:grpSpPr>
          <a:xfrm>
            <a:off x="5381003" y="2367354"/>
            <a:ext cx="1645894" cy="3300772"/>
            <a:chOff x="5481055" y="2456254"/>
            <a:chExt cx="1645894" cy="3300772"/>
          </a:xfrm>
        </p:grpSpPr>
        <p:sp>
          <p:nvSpPr>
            <p:cNvPr id="5" name="TextBox 4">
              <a:extLst>
                <a:ext uri="{FF2B5EF4-FFF2-40B4-BE49-F238E27FC236}">
                  <a16:creationId xmlns:a16="http://schemas.microsoft.com/office/drawing/2014/main" id="{FA49AA24-0A97-E122-F76C-6FC6A1E9BFB0}"/>
                </a:ext>
              </a:extLst>
            </p:cNvPr>
            <p:cNvSpPr txBox="1"/>
            <p:nvPr/>
          </p:nvSpPr>
          <p:spPr>
            <a:xfrm>
              <a:off x="5481055" y="2456254"/>
              <a:ext cx="1645894" cy="637006"/>
            </a:xfrm>
            <a:prstGeom prst="rect">
              <a:avLst/>
            </a:prstGeom>
            <a:solidFill>
              <a:schemeClr val="tx1"/>
            </a:solidFill>
          </p:spPr>
          <p:txBody>
            <a:bodyPr wrap="square" anchor="ctr">
              <a:noAutofit/>
            </a:bodyPr>
            <a:lstStyle/>
            <a:p>
              <a:pPr algn="ctr"/>
              <a:r>
                <a:rPr lang="en-US" sz="1400">
                  <a:solidFill>
                    <a:schemeClr val="bg1"/>
                  </a:solidFill>
                </a:rPr>
                <a:t>CLL/SLL</a:t>
              </a:r>
            </a:p>
            <a:p>
              <a:pPr algn="ctr"/>
              <a:r>
                <a:rPr lang="en-US" sz="1400">
                  <a:solidFill>
                    <a:schemeClr val="bg1"/>
                  </a:solidFill>
                </a:rPr>
                <a:t>n=317</a:t>
              </a:r>
            </a:p>
          </p:txBody>
        </p:sp>
        <p:sp>
          <p:nvSpPr>
            <p:cNvPr id="7" name="TextBox 25">
              <a:extLst>
                <a:ext uri="{FF2B5EF4-FFF2-40B4-BE49-F238E27FC236}">
                  <a16:creationId xmlns:a16="http://schemas.microsoft.com/office/drawing/2014/main" id="{C6C3EF65-F8D3-0E0D-712A-E79EB7A84664}"/>
                </a:ext>
              </a:extLst>
            </p:cNvPr>
            <p:cNvSpPr txBox="1"/>
            <p:nvPr/>
          </p:nvSpPr>
          <p:spPr>
            <a:xfrm>
              <a:off x="5481055" y="3344176"/>
              <a:ext cx="1645894" cy="637006"/>
            </a:xfrm>
            <a:prstGeom prst="rect">
              <a:avLst/>
            </a:prstGeom>
            <a:solidFill>
              <a:schemeClr val="tx1"/>
            </a:solidFill>
          </p:spPr>
          <p:txBody>
            <a:bodyPr wrap="square" anchor="ctr">
              <a:noAutofit/>
            </a:bodyPr>
            <a:lstStyle/>
            <a:p>
              <a:pPr algn="ctr"/>
              <a:r>
                <a:rPr lang="en-US" sz="1400">
                  <a:solidFill>
                    <a:schemeClr val="bg1"/>
                  </a:solidFill>
                </a:rPr>
                <a:t>MCL</a:t>
              </a:r>
            </a:p>
            <a:p>
              <a:pPr algn="ctr"/>
              <a:r>
                <a:rPr lang="en-US" sz="1400">
                  <a:solidFill>
                    <a:schemeClr val="bg1"/>
                  </a:solidFill>
                </a:rPr>
                <a:t>n=166</a:t>
              </a:r>
            </a:p>
          </p:txBody>
        </p:sp>
        <p:sp>
          <p:nvSpPr>
            <p:cNvPr id="8" name="TextBox 25">
              <a:extLst>
                <a:ext uri="{FF2B5EF4-FFF2-40B4-BE49-F238E27FC236}">
                  <a16:creationId xmlns:a16="http://schemas.microsoft.com/office/drawing/2014/main" id="{8DE388C7-7753-7E16-98D2-57FD2BFF741E}"/>
                </a:ext>
              </a:extLst>
            </p:cNvPr>
            <p:cNvSpPr txBox="1"/>
            <p:nvPr/>
          </p:nvSpPr>
          <p:spPr>
            <a:xfrm>
              <a:off x="5481055" y="4231535"/>
              <a:ext cx="1645894" cy="637006"/>
            </a:xfrm>
            <a:prstGeom prst="rect">
              <a:avLst/>
            </a:prstGeom>
            <a:solidFill>
              <a:schemeClr val="tx1"/>
            </a:solidFill>
          </p:spPr>
          <p:txBody>
            <a:bodyPr wrap="square" anchor="ctr">
              <a:noAutofit/>
            </a:bodyPr>
            <a:lstStyle/>
            <a:p>
              <a:pPr algn="ctr"/>
              <a:r>
                <a:rPr lang="en-US" sz="1400">
                  <a:solidFill>
                    <a:schemeClr val="bg1"/>
                  </a:solidFill>
                </a:rPr>
                <a:t>WM</a:t>
              </a:r>
            </a:p>
            <a:p>
              <a:pPr algn="ctr"/>
              <a:r>
                <a:rPr lang="en-US" sz="1400">
                  <a:solidFill>
                    <a:schemeClr val="bg1"/>
                  </a:solidFill>
                </a:rPr>
                <a:t>n=80</a:t>
              </a:r>
            </a:p>
          </p:txBody>
        </p:sp>
        <p:sp>
          <p:nvSpPr>
            <p:cNvPr id="12" name="TextBox 25">
              <a:extLst>
                <a:ext uri="{FF2B5EF4-FFF2-40B4-BE49-F238E27FC236}">
                  <a16:creationId xmlns:a16="http://schemas.microsoft.com/office/drawing/2014/main" id="{89BB110E-1671-2AE9-2577-4656A5D822C3}"/>
                </a:ext>
              </a:extLst>
            </p:cNvPr>
            <p:cNvSpPr txBox="1"/>
            <p:nvPr/>
          </p:nvSpPr>
          <p:spPr>
            <a:xfrm>
              <a:off x="5481055" y="5120020"/>
              <a:ext cx="1645894" cy="637006"/>
            </a:xfrm>
            <a:prstGeom prst="rect">
              <a:avLst/>
            </a:prstGeom>
            <a:solidFill>
              <a:schemeClr val="tx1"/>
            </a:solidFill>
          </p:spPr>
          <p:txBody>
            <a:bodyPr wrap="square" anchor="ctr">
              <a:noAutofit/>
            </a:bodyPr>
            <a:lstStyle/>
            <a:p>
              <a:pPr algn="ctr"/>
              <a:r>
                <a:rPr lang="en-US" sz="1400" err="1">
                  <a:solidFill>
                    <a:schemeClr val="bg1"/>
                  </a:solidFill>
                </a:rPr>
                <a:t>Other</a:t>
              </a:r>
              <a:r>
                <a:rPr lang="en-US" sz="1400" baseline="30000" err="1">
                  <a:solidFill>
                    <a:schemeClr val="bg1"/>
                  </a:solidFill>
                </a:rPr>
                <a:t>a</a:t>
              </a:r>
              <a:endParaRPr lang="en-US" sz="1400" baseline="30000">
                <a:solidFill>
                  <a:schemeClr val="bg1"/>
                </a:solidFill>
              </a:endParaRPr>
            </a:p>
            <a:p>
              <a:pPr algn="ctr"/>
              <a:r>
                <a:rPr lang="en-US" sz="1400">
                  <a:solidFill>
                    <a:schemeClr val="bg1"/>
                  </a:solidFill>
                </a:rPr>
                <a:t>n=210</a:t>
              </a:r>
            </a:p>
          </p:txBody>
        </p:sp>
      </p:grpSp>
      <p:sp>
        <p:nvSpPr>
          <p:cNvPr id="14" name="TextBox 13">
            <a:extLst>
              <a:ext uri="{FF2B5EF4-FFF2-40B4-BE49-F238E27FC236}">
                <a16:creationId xmlns:a16="http://schemas.microsoft.com/office/drawing/2014/main" id="{D2C70343-0FCB-F13C-3F9B-E2E48F81F14A}"/>
              </a:ext>
            </a:extLst>
          </p:cNvPr>
          <p:cNvSpPr txBox="1"/>
          <p:nvPr/>
        </p:nvSpPr>
        <p:spPr>
          <a:xfrm>
            <a:off x="4997922" y="1905475"/>
            <a:ext cx="2412056" cy="338554"/>
          </a:xfrm>
          <a:prstGeom prst="rect">
            <a:avLst/>
          </a:prstGeom>
          <a:noFill/>
        </p:spPr>
        <p:txBody>
          <a:bodyPr wrap="square" rtlCol="0">
            <a:spAutoFit/>
          </a:bodyPr>
          <a:lstStyle/>
          <a:p>
            <a:pPr algn="ctr"/>
            <a:r>
              <a:rPr lang="en-US" sz="1600" b="1"/>
              <a:t>Safety population</a:t>
            </a:r>
          </a:p>
        </p:txBody>
      </p:sp>
      <p:sp>
        <p:nvSpPr>
          <p:cNvPr id="16" name="TextBox 15">
            <a:extLst>
              <a:ext uri="{FF2B5EF4-FFF2-40B4-BE49-F238E27FC236}">
                <a16:creationId xmlns:a16="http://schemas.microsoft.com/office/drawing/2014/main" id="{DE3572B7-9508-D13D-80BF-6B37B5436DAE}"/>
              </a:ext>
            </a:extLst>
          </p:cNvPr>
          <p:cNvSpPr txBox="1"/>
          <p:nvPr/>
        </p:nvSpPr>
        <p:spPr>
          <a:xfrm>
            <a:off x="7248539" y="1904607"/>
            <a:ext cx="2412056" cy="338554"/>
          </a:xfrm>
          <a:prstGeom prst="rect">
            <a:avLst/>
          </a:prstGeom>
          <a:noFill/>
        </p:spPr>
        <p:txBody>
          <a:bodyPr wrap="square" rtlCol="0">
            <a:spAutoFit/>
          </a:bodyPr>
          <a:lstStyle/>
          <a:p>
            <a:pPr algn="ctr"/>
            <a:r>
              <a:rPr lang="en-US" sz="1600" b="1"/>
              <a:t>Efficacy population</a:t>
            </a:r>
          </a:p>
        </p:txBody>
      </p:sp>
      <p:grpSp>
        <p:nvGrpSpPr>
          <p:cNvPr id="13" name="Gruppieren 12">
            <a:extLst>
              <a:ext uri="{FF2B5EF4-FFF2-40B4-BE49-F238E27FC236}">
                <a16:creationId xmlns:a16="http://schemas.microsoft.com/office/drawing/2014/main" id="{74F3615D-BF74-9DB8-DC03-D7A74469D2D0}"/>
              </a:ext>
            </a:extLst>
          </p:cNvPr>
          <p:cNvGrpSpPr/>
          <p:nvPr/>
        </p:nvGrpSpPr>
        <p:grpSpPr>
          <a:xfrm>
            <a:off x="7631620" y="3573779"/>
            <a:ext cx="1645894" cy="1774719"/>
            <a:chOff x="7631620" y="3662679"/>
            <a:chExt cx="1645894" cy="1774719"/>
          </a:xfrm>
        </p:grpSpPr>
        <p:sp>
          <p:nvSpPr>
            <p:cNvPr id="19" name="TextBox 25">
              <a:extLst>
                <a:ext uri="{FF2B5EF4-FFF2-40B4-BE49-F238E27FC236}">
                  <a16:creationId xmlns:a16="http://schemas.microsoft.com/office/drawing/2014/main" id="{460C19EE-C6A5-63E0-B3AC-9A85B8C9AFF7}"/>
                </a:ext>
              </a:extLst>
            </p:cNvPr>
            <p:cNvSpPr txBox="1"/>
            <p:nvPr/>
          </p:nvSpPr>
          <p:spPr>
            <a:xfrm>
              <a:off x="7631620" y="3662679"/>
              <a:ext cx="1645894" cy="637006"/>
            </a:xfrm>
            <a:prstGeom prst="rect">
              <a:avLst/>
            </a:prstGeom>
            <a:solidFill>
              <a:schemeClr val="accent4"/>
            </a:solidFill>
          </p:spPr>
          <p:txBody>
            <a:bodyPr wrap="square" anchor="ctr">
              <a:noAutofit/>
            </a:bodyPr>
            <a:lstStyle/>
            <a:p>
              <a:pPr algn="ctr"/>
              <a:r>
                <a:rPr lang="en-US" sz="1400">
                  <a:solidFill>
                    <a:schemeClr val="bg1"/>
                  </a:solidFill>
                </a:rPr>
                <a:t>Prior </a:t>
              </a:r>
              <a:r>
                <a:rPr lang="en-US" sz="1400" err="1">
                  <a:solidFill>
                    <a:schemeClr val="bg1"/>
                  </a:solidFill>
                </a:rPr>
                <a:t>cBTKi</a:t>
              </a:r>
              <a:endParaRPr lang="en-US" sz="1400">
                <a:solidFill>
                  <a:schemeClr val="bg1"/>
                </a:solidFill>
              </a:endParaRPr>
            </a:p>
            <a:p>
              <a:pPr algn="ctr"/>
              <a:r>
                <a:rPr lang="en-US" sz="1400">
                  <a:solidFill>
                    <a:schemeClr val="bg1"/>
                  </a:solidFill>
                </a:rPr>
                <a:t>n=63</a:t>
              </a:r>
            </a:p>
          </p:txBody>
        </p:sp>
        <p:sp>
          <p:nvSpPr>
            <p:cNvPr id="21" name="TextBox 25">
              <a:extLst>
                <a:ext uri="{FF2B5EF4-FFF2-40B4-BE49-F238E27FC236}">
                  <a16:creationId xmlns:a16="http://schemas.microsoft.com/office/drawing/2014/main" id="{29ED9C0C-8E03-20A1-0582-428B0D2F2928}"/>
                </a:ext>
              </a:extLst>
            </p:cNvPr>
            <p:cNvSpPr txBox="1"/>
            <p:nvPr/>
          </p:nvSpPr>
          <p:spPr>
            <a:xfrm>
              <a:off x="7631620" y="4800392"/>
              <a:ext cx="1645894" cy="637006"/>
            </a:xfrm>
            <a:prstGeom prst="rect">
              <a:avLst/>
            </a:prstGeom>
            <a:solidFill>
              <a:schemeClr val="accent2"/>
            </a:solidFill>
          </p:spPr>
          <p:txBody>
            <a:bodyPr wrap="square" anchor="ctr">
              <a:noAutofit/>
            </a:bodyPr>
            <a:lstStyle/>
            <a:p>
              <a:pPr algn="ctr"/>
              <a:r>
                <a:rPr lang="en-US" sz="1400" err="1">
                  <a:solidFill>
                    <a:schemeClr val="bg1"/>
                  </a:solidFill>
                </a:rPr>
                <a:t>cBTKi</a:t>
              </a:r>
              <a:r>
                <a:rPr lang="en-US" sz="1400">
                  <a:solidFill>
                    <a:schemeClr val="bg1"/>
                  </a:solidFill>
                </a:rPr>
                <a:t> naïve</a:t>
              </a:r>
            </a:p>
            <a:p>
              <a:pPr algn="ctr"/>
              <a:r>
                <a:rPr lang="en-US" sz="1400">
                  <a:solidFill>
                    <a:schemeClr val="bg1"/>
                  </a:solidFill>
                </a:rPr>
                <a:t>n=17</a:t>
              </a:r>
            </a:p>
          </p:txBody>
        </p:sp>
      </p:grpSp>
      <p:sp>
        <p:nvSpPr>
          <p:cNvPr id="22" name="Rechteck 11">
            <a:extLst>
              <a:ext uri="{FF2B5EF4-FFF2-40B4-BE49-F238E27FC236}">
                <a16:creationId xmlns:a16="http://schemas.microsoft.com/office/drawing/2014/main" id="{6F8DC966-3EDE-B08D-33CC-024B86D6904B}"/>
              </a:ext>
            </a:extLst>
          </p:cNvPr>
          <p:cNvSpPr/>
          <p:nvPr/>
        </p:nvSpPr>
        <p:spPr>
          <a:xfrm>
            <a:off x="9508148" y="2811596"/>
            <a:ext cx="2275865" cy="241228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r>
              <a:rPr lang="en-US" sz="1400" b="1">
                <a:solidFill>
                  <a:schemeClr val="tx1"/>
                </a:solidFill>
              </a:rPr>
              <a:t>Key endpoints</a:t>
            </a:r>
          </a:p>
          <a:p>
            <a:pPr marL="285750" indent="-285750">
              <a:buClr>
                <a:schemeClr val="accent2"/>
              </a:buClr>
              <a:buFont typeface="Arial" panose="020B0604020202020204" pitchFamily="34" charset="0"/>
              <a:buChar char="•"/>
            </a:pPr>
            <a:r>
              <a:rPr lang="en-US" sz="1400">
                <a:solidFill>
                  <a:schemeClr val="tx1"/>
                </a:solidFill>
              </a:rPr>
              <a:t>Safety/tolerability</a:t>
            </a:r>
          </a:p>
          <a:p>
            <a:pPr marL="285750" indent="-285750">
              <a:buClr>
                <a:schemeClr val="accent2"/>
              </a:buClr>
              <a:buFont typeface="Arial" panose="020B0604020202020204" pitchFamily="34" charset="0"/>
              <a:buChar char="•"/>
            </a:pPr>
            <a:r>
              <a:rPr lang="en-US" sz="1400">
                <a:solidFill>
                  <a:schemeClr val="tx1"/>
                </a:solidFill>
              </a:rPr>
              <a:t>Determine MTD and RP2D</a:t>
            </a:r>
          </a:p>
          <a:p>
            <a:pPr marL="285750" indent="-285750">
              <a:buClr>
                <a:schemeClr val="accent2"/>
              </a:buClr>
              <a:buFont typeface="Arial" panose="020B0604020202020204" pitchFamily="34" charset="0"/>
              <a:buChar char="•"/>
            </a:pPr>
            <a:r>
              <a:rPr lang="en-US" sz="1400">
                <a:solidFill>
                  <a:schemeClr val="tx1"/>
                </a:solidFill>
              </a:rPr>
              <a:t>Pharmacokinetics</a:t>
            </a:r>
          </a:p>
          <a:p>
            <a:pPr marL="285750" indent="-285750">
              <a:buClr>
                <a:schemeClr val="accent2"/>
              </a:buClr>
              <a:buFont typeface="Arial" panose="020B0604020202020204" pitchFamily="34" charset="0"/>
              <a:buChar char="•"/>
            </a:pPr>
            <a:r>
              <a:rPr lang="en-US" sz="1400">
                <a:solidFill>
                  <a:schemeClr val="tx1"/>
                </a:solidFill>
              </a:rPr>
              <a:t>Efficacy according to ORR and </a:t>
            </a:r>
            <a:r>
              <a:rPr lang="en-US" sz="1400" err="1">
                <a:solidFill>
                  <a:schemeClr val="tx1"/>
                </a:solidFill>
              </a:rPr>
              <a:t>DoR</a:t>
            </a:r>
            <a:r>
              <a:rPr lang="en-US" sz="1400">
                <a:solidFill>
                  <a:schemeClr val="tx1"/>
                </a:solidFill>
              </a:rPr>
              <a:t> as assessed by investigator based on modified IWWM6 criteria</a:t>
            </a:r>
          </a:p>
        </p:txBody>
      </p:sp>
      <p:cxnSp>
        <p:nvCxnSpPr>
          <p:cNvPr id="27" name="Straight Arrow Connector 26">
            <a:extLst>
              <a:ext uri="{FF2B5EF4-FFF2-40B4-BE49-F238E27FC236}">
                <a16:creationId xmlns:a16="http://schemas.microsoft.com/office/drawing/2014/main" id="{B7AF679A-DBD3-9051-6B11-BD30B065F488}"/>
              </a:ext>
            </a:extLst>
          </p:cNvPr>
          <p:cNvCxnSpPr>
            <a:cxnSpLocks/>
            <a:stCxn id="6" idx="3"/>
            <a:endCxn id="3" idx="1"/>
          </p:cNvCxnSpPr>
          <p:nvPr/>
        </p:nvCxnSpPr>
        <p:spPr>
          <a:xfrm flipV="1">
            <a:off x="2543410" y="4017740"/>
            <a:ext cx="205173" cy="1"/>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Elbow Connector 49">
            <a:extLst>
              <a:ext uri="{FF2B5EF4-FFF2-40B4-BE49-F238E27FC236}">
                <a16:creationId xmlns:a16="http://schemas.microsoft.com/office/drawing/2014/main" id="{CE74AC2C-64E2-3435-8916-FAC5EAD3D65F}"/>
              </a:ext>
            </a:extLst>
          </p:cNvPr>
          <p:cNvCxnSpPr>
            <a:cxnSpLocks/>
            <a:stCxn id="8" idx="3"/>
            <a:endCxn id="21" idx="1"/>
          </p:cNvCxnSpPr>
          <p:nvPr/>
        </p:nvCxnSpPr>
        <p:spPr>
          <a:xfrm>
            <a:off x="7026897" y="4461138"/>
            <a:ext cx="604723" cy="568857"/>
          </a:xfrm>
          <a:prstGeom prst="bentConnector3">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Elbow Connector 53">
            <a:extLst>
              <a:ext uri="{FF2B5EF4-FFF2-40B4-BE49-F238E27FC236}">
                <a16:creationId xmlns:a16="http://schemas.microsoft.com/office/drawing/2014/main" id="{212A15C0-6EB7-DC60-5C4D-511AABF2D8A4}"/>
              </a:ext>
            </a:extLst>
          </p:cNvPr>
          <p:cNvCxnSpPr>
            <a:cxnSpLocks/>
            <a:stCxn id="8" idx="3"/>
            <a:endCxn id="19" idx="1"/>
          </p:cNvCxnSpPr>
          <p:nvPr/>
        </p:nvCxnSpPr>
        <p:spPr>
          <a:xfrm flipV="1">
            <a:off x="7026897" y="3892282"/>
            <a:ext cx="604723" cy="568856"/>
          </a:xfrm>
          <a:prstGeom prst="bentConnector3">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Elbow Connector 57">
            <a:extLst>
              <a:ext uri="{FF2B5EF4-FFF2-40B4-BE49-F238E27FC236}">
                <a16:creationId xmlns:a16="http://schemas.microsoft.com/office/drawing/2014/main" id="{0BFC0CC1-9254-88BC-A4A7-EB56BECF3C20}"/>
              </a:ext>
            </a:extLst>
          </p:cNvPr>
          <p:cNvCxnSpPr>
            <a:cxnSpLocks/>
            <a:stCxn id="3" idx="3"/>
            <a:endCxn id="12" idx="1"/>
          </p:cNvCxnSpPr>
          <p:nvPr/>
        </p:nvCxnSpPr>
        <p:spPr>
          <a:xfrm>
            <a:off x="4997922" y="4017740"/>
            <a:ext cx="383081" cy="1331883"/>
          </a:xfrm>
          <a:prstGeom prst="bentConnector3">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Elbow Connector 61">
            <a:extLst>
              <a:ext uri="{FF2B5EF4-FFF2-40B4-BE49-F238E27FC236}">
                <a16:creationId xmlns:a16="http://schemas.microsoft.com/office/drawing/2014/main" id="{999623F5-0776-CFB7-CC7A-EFD0ECBFAEAD}"/>
              </a:ext>
            </a:extLst>
          </p:cNvPr>
          <p:cNvCxnSpPr>
            <a:cxnSpLocks/>
            <a:stCxn id="3" idx="3"/>
            <a:endCxn id="8" idx="1"/>
          </p:cNvCxnSpPr>
          <p:nvPr/>
        </p:nvCxnSpPr>
        <p:spPr>
          <a:xfrm>
            <a:off x="4997922" y="4017740"/>
            <a:ext cx="383081" cy="443398"/>
          </a:xfrm>
          <a:prstGeom prst="bentConnector3">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Elbow Connector 64">
            <a:extLst>
              <a:ext uri="{FF2B5EF4-FFF2-40B4-BE49-F238E27FC236}">
                <a16:creationId xmlns:a16="http://schemas.microsoft.com/office/drawing/2014/main" id="{299E8A5C-9E8B-9675-A902-53CF5E1C0C3D}"/>
              </a:ext>
            </a:extLst>
          </p:cNvPr>
          <p:cNvCxnSpPr>
            <a:cxnSpLocks/>
            <a:stCxn id="3" idx="3"/>
            <a:endCxn id="7" idx="1"/>
          </p:cNvCxnSpPr>
          <p:nvPr/>
        </p:nvCxnSpPr>
        <p:spPr>
          <a:xfrm flipV="1">
            <a:off x="4997922" y="3573779"/>
            <a:ext cx="383081" cy="443961"/>
          </a:xfrm>
          <a:prstGeom prst="bentConnector3">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Elbow Connector 67">
            <a:extLst>
              <a:ext uri="{FF2B5EF4-FFF2-40B4-BE49-F238E27FC236}">
                <a16:creationId xmlns:a16="http://schemas.microsoft.com/office/drawing/2014/main" id="{8EF4A414-0FD7-0847-09B3-E85E32B0AC5F}"/>
              </a:ext>
            </a:extLst>
          </p:cNvPr>
          <p:cNvCxnSpPr>
            <a:cxnSpLocks/>
            <a:stCxn id="3" idx="3"/>
            <a:endCxn id="5" idx="1"/>
          </p:cNvCxnSpPr>
          <p:nvPr/>
        </p:nvCxnSpPr>
        <p:spPr>
          <a:xfrm flipV="1">
            <a:off x="4997922" y="2685857"/>
            <a:ext cx="383081" cy="1331883"/>
          </a:xfrm>
          <a:prstGeom prst="bentConnector3">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73613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7FAA88-D53C-ADD3-670A-CB52749A27E0}"/>
              </a:ext>
            </a:extLst>
          </p:cNvPr>
          <p:cNvSpPr>
            <a:spLocks noGrp="1"/>
          </p:cNvSpPr>
          <p:nvPr>
            <p:ph type="title"/>
          </p:nvPr>
        </p:nvSpPr>
        <p:spPr/>
        <p:txBody>
          <a:bodyPr/>
          <a:lstStyle/>
          <a:p>
            <a:r>
              <a:rPr lang="en-US"/>
              <a:t>Efficacy</a:t>
            </a:r>
          </a:p>
        </p:txBody>
      </p:sp>
      <p:sp>
        <p:nvSpPr>
          <p:cNvPr id="4" name="Footer Placeholder 3">
            <a:extLst>
              <a:ext uri="{FF2B5EF4-FFF2-40B4-BE49-F238E27FC236}">
                <a16:creationId xmlns:a16="http://schemas.microsoft.com/office/drawing/2014/main" id="{1373580E-CE3E-3682-267A-FAF40CADC16E}"/>
              </a:ext>
            </a:extLst>
          </p:cNvPr>
          <p:cNvSpPr>
            <a:spLocks noGrp="1"/>
          </p:cNvSpPr>
          <p:nvPr>
            <p:ph type="ftr" sz="quarter" idx="13"/>
          </p:nvPr>
        </p:nvSpPr>
        <p:spPr>
          <a:xfrm>
            <a:off x="407989" y="6006688"/>
            <a:ext cx="8532812" cy="662400"/>
          </a:xfrm>
        </p:spPr>
        <p:txBody>
          <a:bodyPr/>
          <a:lstStyle/>
          <a:p>
            <a:r>
              <a:rPr lang="en-GB"/>
              <a:t>Data </a:t>
            </a:r>
            <a:r>
              <a:rPr lang="en-GB" err="1"/>
              <a:t>cutoff</a:t>
            </a:r>
            <a:r>
              <a:rPr lang="en-GB"/>
              <a:t>: 29 July 2022. Data for 4 patients are not shown in the waterfall plot due to missing IgM values at baseline or response assessment. Response as assessed by investigator. </a:t>
            </a:r>
            <a:r>
              <a:rPr lang="en-GB" baseline="30000" err="1"/>
              <a:t>a</a:t>
            </a:r>
            <a:r>
              <a:rPr lang="en-GB" err="1"/>
              <a:t>Major</a:t>
            </a:r>
            <a:r>
              <a:rPr lang="en-GB"/>
              <a:t> response includes subjects with a best response of CR, VGPR, or PR. Total % may be different than the sum of the individual components due to rounding.</a:t>
            </a:r>
          </a:p>
          <a:p>
            <a:r>
              <a:rPr lang="en-GB" b="1"/>
              <a:t>BCL2, </a:t>
            </a:r>
            <a:r>
              <a:rPr lang="en-GB"/>
              <a:t>B-cell lymphoma 2; </a:t>
            </a:r>
            <a:r>
              <a:rPr lang="en-GB" b="1" err="1"/>
              <a:t>cBTKi</a:t>
            </a:r>
            <a:r>
              <a:rPr lang="en-GB" b="1"/>
              <a:t>, </a:t>
            </a:r>
            <a:r>
              <a:rPr lang="en-GB"/>
              <a:t>covalent Bruton's tyrosine kinase inhibitor; </a:t>
            </a:r>
            <a:r>
              <a:rPr lang="en-GB" b="1"/>
              <a:t>CI,</a:t>
            </a:r>
            <a:r>
              <a:rPr lang="en-GB"/>
              <a:t> confidence interval; </a:t>
            </a:r>
            <a:r>
              <a:rPr lang="en-GB" b="1"/>
              <a:t>CR,</a:t>
            </a:r>
            <a:r>
              <a:rPr lang="en-GB"/>
              <a:t> complete response; </a:t>
            </a:r>
            <a:r>
              <a:rPr lang="en-GB" b="1"/>
              <a:t>IgM, </a:t>
            </a:r>
            <a:r>
              <a:rPr lang="en-GB"/>
              <a:t>immunoglobulin M; </a:t>
            </a:r>
            <a:r>
              <a:rPr lang="en-GB" b="1"/>
              <a:t>MR, </a:t>
            </a:r>
            <a:r>
              <a:rPr lang="en-GB"/>
              <a:t>minimal response; </a:t>
            </a:r>
            <a:r>
              <a:rPr lang="en-GB" b="1"/>
              <a:t>PR, </a:t>
            </a:r>
            <a:r>
              <a:rPr lang="en-GB"/>
              <a:t>partial response; </a:t>
            </a:r>
            <a:r>
              <a:rPr lang="en-GB" b="1"/>
              <a:t>SD, </a:t>
            </a:r>
            <a:r>
              <a:rPr lang="en-GB"/>
              <a:t>stable disease; </a:t>
            </a:r>
            <a:r>
              <a:rPr lang="en-GB" b="1"/>
              <a:t>VGPR, </a:t>
            </a:r>
            <a:r>
              <a:rPr lang="en-GB"/>
              <a:t>very good partial response; </a:t>
            </a:r>
            <a:r>
              <a:rPr lang="en-GB" b="1"/>
              <a:t>WM, </a:t>
            </a:r>
            <a:r>
              <a:rPr lang="en-GB" err="1"/>
              <a:t>Waldenström's</a:t>
            </a:r>
            <a:r>
              <a:rPr lang="en-GB"/>
              <a:t> macroglobulinemia.</a:t>
            </a:r>
          </a:p>
          <a:p>
            <a:r>
              <a:rPr lang="en-GB" b="1" err="1"/>
              <a:t>Palomba</a:t>
            </a:r>
            <a:r>
              <a:rPr lang="en-GB" b="1"/>
              <a:t> et al, Abstract #229 presented at ASH 2022.</a:t>
            </a:r>
          </a:p>
        </p:txBody>
      </p:sp>
      <p:graphicFrame>
        <p:nvGraphicFramePr>
          <p:cNvPr id="6" name="Table 6">
            <a:extLst>
              <a:ext uri="{FF2B5EF4-FFF2-40B4-BE49-F238E27FC236}">
                <a16:creationId xmlns:a16="http://schemas.microsoft.com/office/drawing/2014/main" id="{6CFE3885-0DE9-0ACF-9932-01660210511E}"/>
              </a:ext>
            </a:extLst>
          </p:cNvPr>
          <p:cNvGraphicFramePr>
            <a:graphicFrameLocks noGrp="1"/>
          </p:cNvGraphicFramePr>
          <p:nvPr>
            <p:extLst>
              <p:ext uri="{D42A27DB-BD31-4B8C-83A1-F6EECF244321}">
                <p14:modId xmlns:p14="http://schemas.microsoft.com/office/powerpoint/2010/main" val="3872403970"/>
              </p:ext>
            </p:extLst>
          </p:nvPr>
        </p:nvGraphicFramePr>
        <p:xfrm>
          <a:off x="7734994" y="1662652"/>
          <a:ext cx="4049019" cy="2743200"/>
        </p:xfrm>
        <a:graphic>
          <a:graphicData uri="http://schemas.openxmlformats.org/drawingml/2006/table">
            <a:tbl>
              <a:tblPr firstRow="1" bandRow="1">
                <a:tableStyleId>{5C22544A-7EE6-4342-B048-85BDC9FD1C3A}</a:tableStyleId>
              </a:tblPr>
              <a:tblGrid>
                <a:gridCol w="1921346">
                  <a:extLst>
                    <a:ext uri="{9D8B030D-6E8A-4147-A177-3AD203B41FA5}">
                      <a16:colId xmlns:a16="http://schemas.microsoft.com/office/drawing/2014/main" val="1462673246"/>
                    </a:ext>
                  </a:extLst>
                </a:gridCol>
                <a:gridCol w="1041178">
                  <a:extLst>
                    <a:ext uri="{9D8B030D-6E8A-4147-A177-3AD203B41FA5}">
                      <a16:colId xmlns:a16="http://schemas.microsoft.com/office/drawing/2014/main" val="2043743323"/>
                    </a:ext>
                  </a:extLst>
                </a:gridCol>
                <a:gridCol w="1086495">
                  <a:extLst>
                    <a:ext uri="{9D8B030D-6E8A-4147-A177-3AD203B41FA5}">
                      <a16:colId xmlns:a16="http://schemas.microsoft.com/office/drawing/2014/main" val="3019303564"/>
                    </a:ext>
                  </a:extLst>
                </a:gridCol>
              </a:tblGrid>
              <a:tr h="330142">
                <a:tc>
                  <a:txBody>
                    <a:bodyPr/>
                    <a:lstStyle/>
                    <a:p>
                      <a:r>
                        <a:rPr lang="en-US" sz="1200"/>
                        <a:t>Response evaluable</a:t>
                      </a:r>
                    </a:p>
                    <a:p>
                      <a:r>
                        <a:rPr lang="en-US" sz="1200"/>
                        <a:t>WM patients</a:t>
                      </a:r>
                    </a:p>
                  </a:txBody>
                  <a:tcPr/>
                </a:tc>
                <a:tc>
                  <a:txBody>
                    <a:bodyPr/>
                    <a:lstStyle/>
                    <a:p>
                      <a:pPr algn="ctr"/>
                      <a:r>
                        <a:rPr lang="en-US" sz="1200"/>
                        <a:t>Prior cBTKi</a:t>
                      </a:r>
                    </a:p>
                    <a:p>
                      <a:pPr algn="ctr"/>
                      <a:r>
                        <a:rPr lang="en-US" sz="1200"/>
                        <a:t>n=63</a:t>
                      </a:r>
                    </a:p>
                  </a:txBody>
                  <a:tcPr>
                    <a:solidFill>
                      <a:schemeClr val="accent4"/>
                    </a:solidFill>
                  </a:tcPr>
                </a:tc>
                <a:tc>
                  <a:txBody>
                    <a:bodyPr/>
                    <a:lstStyle/>
                    <a:p>
                      <a:pPr algn="ctr"/>
                      <a:r>
                        <a:rPr lang="en-US" sz="1200"/>
                        <a:t>cBTKi naïve</a:t>
                      </a:r>
                    </a:p>
                    <a:p>
                      <a:pPr algn="ctr"/>
                      <a:r>
                        <a:rPr lang="en-US" sz="1200"/>
                        <a:t>n=17</a:t>
                      </a:r>
                    </a:p>
                  </a:txBody>
                  <a:tcPr>
                    <a:solidFill>
                      <a:schemeClr val="accent2"/>
                    </a:solidFill>
                  </a:tcPr>
                </a:tc>
                <a:extLst>
                  <a:ext uri="{0D108BD9-81ED-4DB2-BD59-A6C34878D82A}">
                    <a16:rowId xmlns:a16="http://schemas.microsoft.com/office/drawing/2014/main" val="520401667"/>
                  </a:ext>
                </a:extLst>
              </a:tr>
              <a:tr h="330142">
                <a:tc>
                  <a:txBody>
                    <a:bodyPr/>
                    <a:lstStyle/>
                    <a:p>
                      <a:r>
                        <a:rPr lang="en-US" sz="1200" b="1"/>
                        <a:t>Major response rate</a:t>
                      </a:r>
                      <a:r>
                        <a:rPr lang="en-US" sz="1200" b="1" baseline="30000"/>
                        <a:t>a</a:t>
                      </a:r>
                      <a:r>
                        <a:rPr lang="en-US" sz="1200" b="1"/>
                        <a:t>, % </a:t>
                      </a:r>
                    </a:p>
                    <a:p>
                      <a:r>
                        <a:rPr lang="en-US" sz="1200" b="1"/>
                        <a:t>(95% CI)</a:t>
                      </a:r>
                    </a:p>
                  </a:txBody>
                  <a:tcPr/>
                </a:tc>
                <a:tc>
                  <a:txBody>
                    <a:bodyPr/>
                    <a:lstStyle/>
                    <a:p>
                      <a:pPr algn="ctr"/>
                      <a:r>
                        <a:rPr lang="en-US" sz="1200"/>
                        <a:t>66.7 </a:t>
                      </a:r>
                    </a:p>
                    <a:p>
                      <a:pPr algn="ctr"/>
                      <a:r>
                        <a:rPr lang="en-US" sz="1200"/>
                        <a:t>(53.7-78.0)</a:t>
                      </a:r>
                    </a:p>
                  </a:txBody>
                  <a:tcPr/>
                </a:tc>
                <a:tc>
                  <a:txBody>
                    <a:bodyPr/>
                    <a:lstStyle/>
                    <a:p>
                      <a:pPr algn="ctr"/>
                      <a:r>
                        <a:rPr lang="en-US" sz="1200"/>
                        <a:t>88.2 </a:t>
                      </a:r>
                    </a:p>
                    <a:p>
                      <a:pPr algn="ctr"/>
                      <a:r>
                        <a:rPr lang="en-US" sz="1200"/>
                        <a:t>(63.6-98.5)</a:t>
                      </a:r>
                    </a:p>
                  </a:txBody>
                  <a:tcPr/>
                </a:tc>
                <a:extLst>
                  <a:ext uri="{0D108BD9-81ED-4DB2-BD59-A6C34878D82A}">
                    <a16:rowId xmlns:a16="http://schemas.microsoft.com/office/drawing/2014/main" val="4006892792"/>
                  </a:ext>
                </a:extLst>
              </a:tr>
              <a:tr h="330142">
                <a:tc>
                  <a:txBody>
                    <a:bodyPr/>
                    <a:lstStyle/>
                    <a:p>
                      <a:r>
                        <a:rPr lang="en-US" sz="1200" b="1"/>
                        <a:t>CR+VGPR rate, % </a:t>
                      </a:r>
                    </a:p>
                    <a:p>
                      <a:r>
                        <a:rPr lang="en-US" sz="1200" b="1"/>
                        <a:t>(95% CI)</a:t>
                      </a:r>
                    </a:p>
                  </a:txBody>
                  <a:tcPr/>
                </a:tc>
                <a:tc>
                  <a:txBody>
                    <a:bodyPr/>
                    <a:lstStyle/>
                    <a:p>
                      <a:pPr algn="ctr"/>
                      <a:r>
                        <a:rPr lang="en-US" sz="1200"/>
                        <a:t>23.8 </a:t>
                      </a:r>
                    </a:p>
                    <a:p>
                      <a:pPr algn="ctr"/>
                      <a:r>
                        <a:rPr lang="en-US" sz="1200"/>
                        <a:t>(14.0-36.2)</a:t>
                      </a:r>
                    </a:p>
                  </a:txBody>
                  <a:tcPr/>
                </a:tc>
                <a:tc>
                  <a:txBody>
                    <a:bodyPr/>
                    <a:lstStyle/>
                    <a:p>
                      <a:pPr algn="ctr"/>
                      <a:r>
                        <a:rPr lang="en-US" sz="1200"/>
                        <a:t>29.4 </a:t>
                      </a:r>
                    </a:p>
                    <a:p>
                      <a:pPr algn="ctr"/>
                      <a:r>
                        <a:rPr lang="en-US" sz="1200"/>
                        <a:t>(10.3-56.0)</a:t>
                      </a:r>
                    </a:p>
                  </a:txBody>
                  <a:tcPr/>
                </a:tc>
                <a:extLst>
                  <a:ext uri="{0D108BD9-81ED-4DB2-BD59-A6C34878D82A}">
                    <a16:rowId xmlns:a16="http://schemas.microsoft.com/office/drawing/2014/main" val="834698077"/>
                  </a:ext>
                </a:extLst>
              </a:tr>
              <a:tr h="236278">
                <a:tc>
                  <a:txBody>
                    <a:bodyPr/>
                    <a:lstStyle/>
                    <a:p>
                      <a:r>
                        <a:rPr lang="en-US" sz="1200" b="1"/>
                        <a:t>Best response</a:t>
                      </a:r>
                    </a:p>
                  </a:txBody>
                  <a:tcPr>
                    <a:lnB w="19050" cap="flat" cmpd="sng" algn="ctr">
                      <a:solidFill>
                        <a:schemeClr val="accent3"/>
                      </a:solidFill>
                      <a:prstDash val="solid"/>
                      <a:round/>
                      <a:headEnd type="none" w="med" len="med"/>
                      <a:tailEnd type="none" w="med" len="med"/>
                    </a:lnB>
                  </a:tcPr>
                </a:tc>
                <a:tc>
                  <a:txBody>
                    <a:bodyPr/>
                    <a:lstStyle/>
                    <a:p>
                      <a:pPr algn="ctr"/>
                      <a:endParaRPr lang="en-US" sz="1200"/>
                    </a:p>
                  </a:txBody>
                  <a:tcPr>
                    <a:lnB w="19050" cap="flat" cmpd="sng" algn="ctr">
                      <a:solidFill>
                        <a:schemeClr val="accent3"/>
                      </a:solidFill>
                      <a:prstDash val="solid"/>
                      <a:round/>
                      <a:headEnd type="none" w="med" len="med"/>
                      <a:tailEnd type="none" w="med" len="med"/>
                    </a:lnB>
                  </a:tcPr>
                </a:tc>
                <a:tc>
                  <a:txBody>
                    <a:bodyPr/>
                    <a:lstStyle/>
                    <a:p>
                      <a:pPr algn="ctr"/>
                      <a:endParaRPr lang="en-US" sz="1200"/>
                    </a:p>
                  </a:txBody>
                  <a:tcPr/>
                </a:tc>
                <a:extLst>
                  <a:ext uri="{0D108BD9-81ED-4DB2-BD59-A6C34878D82A}">
                    <a16:rowId xmlns:a16="http://schemas.microsoft.com/office/drawing/2014/main" val="381982400"/>
                  </a:ext>
                </a:extLst>
              </a:tr>
              <a:tr h="236278">
                <a:tc>
                  <a:txBody>
                    <a:bodyPr/>
                    <a:lstStyle/>
                    <a:p>
                      <a:pPr lvl="1"/>
                      <a:r>
                        <a:rPr lang="en-US" sz="1200"/>
                        <a:t>VGPR, n (%)</a:t>
                      </a:r>
                    </a:p>
                  </a:txBody>
                  <a:tcPr>
                    <a:lnL w="19050" cap="flat" cmpd="sng" algn="ctr">
                      <a:solidFill>
                        <a:schemeClr val="accent3"/>
                      </a:solidFill>
                      <a:prstDash val="solid"/>
                      <a:round/>
                      <a:headEnd type="none" w="med" len="med"/>
                      <a:tailEnd type="none" w="med" len="med"/>
                    </a:lnL>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c>
                  <a:txBody>
                    <a:bodyPr/>
                    <a:lstStyle/>
                    <a:p>
                      <a:pPr algn="ctr"/>
                      <a:r>
                        <a:rPr lang="en-US" sz="1200"/>
                        <a:t>15 (23.8)</a:t>
                      </a:r>
                    </a:p>
                  </a:txBody>
                  <a:tcPr>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c>
                  <a:txBody>
                    <a:bodyPr/>
                    <a:lstStyle/>
                    <a:p>
                      <a:pPr algn="ctr"/>
                      <a:r>
                        <a:rPr lang="en-US" sz="1200"/>
                        <a:t>5 (29.4)</a:t>
                      </a:r>
                    </a:p>
                  </a:txBody>
                  <a:tcPr>
                    <a:lnL w="1905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2839708301"/>
                  </a:ext>
                </a:extLst>
              </a:tr>
              <a:tr h="236278">
                <a:tc>
                  <a:txBody>
                    <a:bodyPr/>
                    <a:lstStyle/>
                    <a:p>
                      <a:pPr lvl="1"/>
                      <a:r>
                        <a:rPr lang="en-US" sz="1200"/>
                        <a:t>PR, n (%)</a:t>
                      </a:r>
                    </a:p>
                  </a:txBody>
                  <a:tcPr>
                    <a:lnT w="19050" cap="flat" cmpd="sng" algn="ctr">
                      <a:solidFill>
                        <a:schemeClr val="accent3"/>
                      </a:solidFill>
                      <a:prstDash val="solid"/>
                      <a:round/>
                      <a:headEnd type="none" w="med" len="med"/>
                      <a:tailEnd type="none" w="med" len="med"/>
                    </a:lnT>
                  </a:tcPr>
                </a:tc>
                <a:tc>
                  <a:txBody>
                    <a:bodyPr/>
                    <a:lstStyle/>
                    <a:p>
                      <a:pPr algn="ctr"/>
                      <a:r>
                        <a:rPr lang="en-US" sz="1200"/>
                        <a:t>27 (42.9)</a:t>
                      </a:r>
                    </a:p>
                  </a:txBody>
                  <a:tcPr>
                    <a:lnT w="19050" cap="flat" cmpd="sng" algn="ctr">
                      <a:solidFill>
                        <a:schemeClr val="accent3"/>
                      </a:solidFill>
                      <a:prstDash val="solid"/>
                      <a:round/>
                      <a:headEnd type="none" w="med" len="med"/>
                      <a:tailEnd type="none" w="med" len="med"/>
                    </a:lnT>
                  </a:tcPr>
                </a:tc>
                <a:tc>
                  <a:txBody>
                    <a:bodyPr/>
                    <a:lstStyle/>
                    <a:p>
                      <a:pPr algn="ctr"/>
                      <a:r>
                        <a:rPr lang="en-US" sz="1200"/>
                        <a:t>10 (58.8)</a:t>
                      </a:r>
                    </a:p>
                  </a:txBody>
                  <a:tcPr/>
                </a:tc>
                <a:extLst>
                  <a:ext uri="{0D108BD9-81ED-4DB2-BD59-A6C34878D82A}">
                    <a16:rowId xmlns:a16="http://schemas.microsoft.com/office/drawing/2014/main" val="1069300803"/>
                  </a:ext>
                </a:extLst>
              </a:tr>
              <a:tr h="236278">
                <a:tc>
                  <a:txBody>
                    <a:bodyPr/>
                    <a:lstStyle/>
                    <a:p>
                      <a:pPr lvl="1"/>
                      <a:r>
                        <a:rPr lang="en-US" sz="1200"/>
                        <a:t>MR, n (%)</a:t>
                      </a:r>
                    </a:p>
                  </a:txBody>
                  <a:tcPr>
                    <a:lnB w="12700" cmpd="sng">
                      <a:noFill/>
                    </a:lnB>
                  </a:tcPr>
                </a:tc>
                <a:tc>
                  <a:txBody>
                    <a:bodyPr/>
                    <a:lstStyle/>
                    <a:p>
                      <a:pPr algn="ctr"/>
                      <a:r>
                        <a:rPr lang="en-US" sz="1200"/>
                        <a:t>9 (14.3)</a:t>
                      </a:r>
                    </a:p>
                  </a:txBody>
                  <a:tcPr/>
                </a:tc>
                <a:tc>
                  <a:txBody>
                    <a:bodyPr/>
                    <a:lstStyle/>
                    <a:p>
                      <a:pPr algn="ctr"/>
                      <a:r>
                        <a:rPr lang="en-US" sz="1200"/>
                        <a:t>0 (0)</a:t>
                      </a:r>
                    </a:p>
                  </a:txBody>
                  <a:tcPr/>
                </a:tc>
                <a:extLst>
                  <a:ext uri="{0D108BD9-81ED-4DB2-BD59-A6C34878D82A}">
                    <a16:rowId xmlns:a16="http://schemas.microsoft.com/office/drawing/2014/main" val="899152101"/>
                  </a:ext>
                </a:extLst>
              </a:tr>
              <a:tr h="236278">
                <a:tc>
                  <a:txBody>
                    <a:bodyPr/>
                    <a:lstStyle/>
                    <a:p>
                      <a:pPr lvl="1"/>
                      <a:r>
                        <a:rPr lang="en-US" sz="1200"/>
                        <a:t>SD, n (%)</a:t>
                      </a:r>
                    </a:p>
                  </a:txBody>
                  <a:tcPr>
                    <a:lnT w="12700" cmpd="sng">
                      <a:noFill/>
                    </a:lnT>
                  </a:tcPr>
                </a:tc>
                <a:tc>
                  <a:txBody>
                    <a:bodyPr/>
                    <a:lstStyle/>
                    <a:p>
                      <a:pPr algn="ctr"/>
                      <a:r>
                        <a:rPr lang="en-US" sz="1200"/>
                        <a:t>9 (14.3)</a:t>
                      </a:r>
                    </a:p>
                  </a:txBody>
                  <a:tcPr/>
                </a:tc>
                <a:tc>
                  <a:txBody>
                    <a:bodyPr/>
                    <a:lstStyle/>
                    <a:p>
                      <a:pPr algn="ctr"/>
                      <a:r>
                        <a:rPr lang="en-US" sz="1200"/>
                        <a:t>2 (11.8)</a:t>
                      </a:r>
                    </a:p>
                  </a:txBody>
                  <a:tcPr/>
                </a:tc>
                <a:extLst>
                  <a:ext uri="{0D108BD9-81ED-4DB2-BD59-A6C34878D82A}">
                    <a16:rowId xmlns:a16="http://schemas.microsoft.com/office/drawing/2014/main" val="943478431"/>
                  </a:ext>
                </a:extLst>
              </a:tr>
            </a:tbl>
          </a:graphicData>
        </a:graphic>
      </p:graphicFrame>
      <p:cxnSp>
        <p:nvCxnSpPr>
          <p:cNvPr id="9" name="Gerader Verbinder 8">
            <a:extLst>
              <a:ext uri="{FF2B5EF4-FFF2-40B4-BE49-F238E27FC236}">
                <a16:creationId xmlns:a16="http://schemas.microsoft.com/office/drawing/2014/main" id="{FC4ACBF3-1CC5-61C2-7EEB-66FC677671AA}"/>
              </a:ext>
            </a:extLst>
          </p:cNvPr>
          <p:cNvCxnSpPr/>
          <p:nvPr/>
        </p:nvCxnSpPr>
        <p:spPr>
          <a:xfrm>
            <a:off x="1103376" y="1737073"/>
            <a:ext cx="0" cy="39502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07BFE0A6-4EA0-56D9-A1EC-D3B28FCAB209}"/>
              </a:ext>
            </a:extLst>
          </p:cNvPr>
          <p:cNvCxnSpPr>
            <a:cxnSpLocks/>
          </p:cNvCxnSpPr>
          <p:nvPr/>
        </p:nvCxnSpPr>
        <p:spPr>
          <a:xfrm flipV="1">
            <a:off x="1201420" y="2763741"/>
            <a:ext cx="0" cy="94234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CFE69391-3CB2-BD25-546D-DD989E41B99E}"/>
              </a:ext>
            </a:extLst>
          </p:cNvPr>
          <p:cNvCxnSpPr>
            <a:cxnSpLocks/>
          </p:cNvCxnSpPr>
          <p:nvPr/>
        </p:nvCxnSpPr>
        <p:spPr>
          <a:xfrm flipV="1">
            <a:off x="1287780" y="3177761"/>
            <a:ext cx="0" cy="52832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E9A5ED96-E9D8-1771-4823-86DFF07B70B2}"/>
              </a:ext>
            </a:extLst>
          </p:cNvPr>
          <p:cNvCxnSpPr>
            <a:cxnSpLocks/>
          </p:cNvCxnSpPr>
          <p:nvPr/>
        </p:nvCxnSpPr>
        <p:spPr>
          <a:xfrm flipV="1">
            <a:off x="1371600" y="3386041"/>
            <a:ext cx="0" cy="32004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A8C7280F-E17B-7053-7151-6DDE3D85CE64}"/>
              </a:ext>
            </a:extLst>
          </p:cNvPr>
          <p:cNvCxnSpPr>
            <a:cxnSpLocks/>
          </p:cNvCxnSpPr>
          <p:nvPr/>
        </p:nvCxnSpPr>
        <p:spPr>
          <a:xfrm flipV="1">
            <a:off x="1453515" y="3706081"/>
            <a:ext cx="0" cy="74295"/>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C05B60C8-A11A-68C6-B89D-E8BFCBDE2A6E}"/>
              </a:ext>
            </a:extLst>
          </p:cNvPr>
          <p:cNvCxnSpPr>
            <a:cxnSpLocks/>
          </p:cNvCxnSpPr>
          <p:nvPr/>
        </p:nvCxnSpPr>
        <p:spPr>
          <a:xfrm flipV="1">
            <a:off x="1535430" y="3706081"/>
            <a:ext cx="0" cy="131445"/>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F2558D59-021B-EEF3-13FE-3704308AF1EE}"/>
              </a:ext>
            </a:extLst>
          </p:cNvPr>
          <p:cNvCxnSpPr>
            <a:cxnSpLocks/>
          </p:cNvCxnSpPr>
          <p:nvPr/>
        </p:nvCxnSpPr>
        <p:spPr>
          <a:xfrm flipV="1">
            <a:off x="1621155" y="3706081"/>
            <a:ext cx="0" cy="215265"/>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A8361AE1-F3F9-0E17-0794-2C2D472A699E}"/>
              </a:ext>
            </a:extLst>
          </p:cNvPr>
          <p:cNvCxnSpPr>
            <a:cxnSpLocks/>
          </p:cNvCxnSpPr>
          <p:nvPr/>
        </p:nvCxnSpPr>
        <p:spPr>
          <a:xfrm flipV="1">
            <a:off x="1704975" y="3706081"/>
            <a:ext cx="0" cy="249555"/>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5CE1772C-BEF4-2444-C067-5E8E30366C02}"/>
              </a:ext>
            </a:extLst>
          </p:cNvPr>
          <p:cNvCxnSpPr>
            <a:cxnSpLocks/>
          </p:cNvCxnSpPr>
          <p:nvPr/>
        </p:nvCxnSpPr>
        <p:spPr>
          <a:xfrm flipV="1">
            <a:off x="1958014" y="3706081"/>
            <a:ext cx="0" cy="439103"/>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1F5DD98F-CDE8-477B-D0CC-154F96397392}"/>
              </a:ext>
            </a:extLst>
          </p:cNvPr>
          <p:cNvCxnSpPr>
            <a:cxnSpLocks/>
          </p:cNvCxnSpPr>
          <p:nvPr/>
        </p:nvCxnSpPr>
        <p:spPr>
          <a:xfrm flipV="1">
            <a:off x="2042080" y="3706081"/>
            <a:ext cx="0" cy="469583"/>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F6ADF1D8-7209-F403-67DB-2AC4F5BFB0DB}"/>
              </a:ext>
            </a:extLst>
          </p:cNvPr>
          <p:cNvCxnSpPr>
            <a:cxnSpLocks/>
          </p:cNvCxnSpPr>
          <p:nvPr/>
        </p:nvCxnSpPr>
        <p:spPr>
          <a:xfrm flipV="1">
            <a:off x="2210212" y="3706081"/>
            <a:ext cx="0" cy="507683"/>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A027389E-84AE-0720-7398-DE554EEF82F3}"/>
              </a:ext>
            </a:extLst>
          </p:cNvPr>
          <p:cNvCxnSpPr>
            <a:cxnSpLocks/>
          </p:cNvCxnSpPr>
          <p:nvPr/>
        </p:nvCxnSpPr>
        <p:spPr>
          <a:xfrm flipV="1">
            <a:off x="2378344" y="3706081"/>
            <a:ext cx="0" cy="660083"/>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8C634C9E-9D9E-11CF-ACA0-0D2E2A9ACB15}"/>
              </a:ext>
            </a:extLst>
          </p:cNvPr>
          <p:cNvCxnSpPr>
            <a:cxnSpLocks/>
          </p:cNvCxnSpPr>
          <p:nvPr/>
        </p:nvCxnSpPr>
        <p:spPr>
          <a:xfrm flipV="1">
            <a:off x="2462410" y="3706081"/>
            <a:ext cx="0" cy="679133"/>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D3D87A73-011F-4BDF-F103-4B23FA3185E4}"/>
              </a:ext>
            </a:extLst>
          </p:cNvPr>
          <p:cNvCxnSpPr>
            <a:cxnSpLocks/>
          </p:cNvCxnSpPr>
          <p:nvPr/>
        </p:nvCxnSpPr>
        <p:spPr>
          <a:xfrm flipV="1">
            <a:off x="2546476" y="3706081"/>
            <a:ext cx="0" cy="715328"/>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84A775EC-7935-90C7-8186-2298B973A9D0}"/>
              </a:ext>
            </a:extLst>
          </p:cNvPr>
          <p:cNvCxnSpPr>
            <a:cxnSpLocks/>
          </p:cNvCxnSpPr>
          <p:nvPr/>
        </p:nvCxnSpPr>
        <p:spPr>
          <a:xfrm flipV="1">
            <a:off x="2798674" y="3706081"/>
            <a:ext cx="0" cy="878205"/>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D84AEB0F-B892-3A89-6B7C-DFB1C5C156DC}"/>
              </a:ext>
            </a:extLst>
          </p:cNvPr>
          <p:cNvCxnSpPr>
            <a:cxnSpLocks/>
          </p:cNvCxnSpPr>
          <p:nvPr/>
        </p:nvCxnSpPr>
        <p:spPr>
          <a:xfrm flipV="1">
            <a:off x="2882265" y="3706081"/>
            <a:ext cx="0" cy="939165"/>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E1CA9CE4-A565-4652-0509-E5612D97222A}"/>
              </a:ext>
            </a:extLst>
          </p:cNvPr>
          <p:cNvCxnSpPr>
            <a:cxnSpLocks/>
          </p:cNvCxnSpPr>
          <p:nvPr/>
        </p:nvCxnSpPr>
        <p:spPr>
          <a:xfrm flipV="1">
            <a:off x="3050872" y="3706081"/>
            <a:ext cx="0" cy="1067753"/>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B92F013C-9CB2-AB44-A603-1614D675E6D3}"/>
              </a:ext>
            </a:extLst>
          </p:cNvPr>
          <p:cNvCxnSpPr>
            <a:cxnSpLocks/>
          </p:cNvCxnSpPr>
          <p:nvPr/>
        </p:nvCxnSpPr>
        <p:spPr>
          <a:xfrm flipV="1">
            <a:off x="3134938" y="3706081"/>
            <a:ext cx="0" cy="1081088"/>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53903A2A-B690-487A-04B1-8A289E3C1BF4}"/>
              </a:ext>
            </a:extLst>
          </p:cNvPr>
          <p:cNvCxnSpPr>
            <a:cxnSpLocks/>
          </p:cNvCxnSpPr>
          <p:nvPr/>
        </p:nvCxnSpPr>
        <p:spPr>
          <a:xfrm flipV="1">
            <a:off x="3219004" y="3706081"/>
            <a:ext cx="0" cy="1117283"/>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C80FED15-69FA-CF8D-2003-6C0BBD023821}"/>
              </a:ext>
            </a:extLst>
          </p:cNvPr>
          <p:cNvCxnSpPr>
            <a:cxnSpLocks/>
          </p:cNvCxnSpPr>
          <p:nvPr/>
        </p:nvCxnSpPr>
        <p:spPr>
          <a:xfrm flipV="1">
            <a:off x="3303070" y="3706081"/>
            <a:ext cx="0" cy="1132523"/>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FC342A5C-C9AD-02CD-8FED-BF5DF6E430B9}"/>
              </a:ext>
            </a:extLst>
          </p:cNvPr>
          <p:cNvCxnSpPr>
            <a:cxnSpLocks/>
          </p:cNvCxnSpPr>
          <p:nvPr/>
        </p:nvCxnSpPr>
        <p:spPr>
          <a:xfrm flipV="1">
            <a:off x="3387136" y="3706081"/>
            <a:ext cx="0" cy="1145858"/>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33286746-4387-C764-65BC-3D8EFB766C1F}"/>
              </a:ext>
            </a:extLst>
          </p:cNvPr>
          <p:cNvCxnSpPr>
            <a:cxnSpLocks/>
          </p:cNvCxnSpPr>
          <p:nvPr/>
        </p:nvCxnSpPr>
        <p:spPr>
          <a:xfrm flipV="1">
            <a:off x="4059664" y="3706081"/>
            <a:ext cx="0" cy="1303973"/>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01C076D9-4D38-D971-CD58-258E589D0041}"/>
              </a:ext>
            </a:extLst>
          </p:cNvPr>
          <p:cNvCxnSpPr>
            <a:cxnSpLocks/>
          </p:cNvCxnSpPr>
          <p:nvPr/>
        </p:nvCxnSpPr>
        <p:spPr>
          <a:xfrm flipV="1">
            <a:off x="4143730" y="3706081"/>
            <a:ext cx="0" cy="1383983"/>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E3415EEF-9EA9-F747-4ED0-9D811B5FE75B}"/>
              </a:ext>
            </a:extLst>
          </p:cNvPr>
          <p:cNvCxnSpPr>
            <a:cxnSpLocks/>
          </p:cNvCxnSpPr>
          <p:nvPr/>
        </p:nvCxnSpPr>
        <p:spPr>
          <a:xfrm flipV="1">
            <a:off x="4227796" y="3706081"/>
            <a:ext cx="0" cy="1383983"/>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224440E4-FA8D-6565-0361-249AA37DF33D}"/>
              </a:ext>
            </a:extLst>
          </p:cNvPr>
          <p:cNvCxnSpPr>
            <a:cxnSpLocks/>
          </p:cNvCxnSpPr>
          <p:nvPr/>
        </p:nvCxnSpPr>
        <p:spPr>
          <a:xfrm flipV="1">
            <a:off x="4479994" y="3706081"/>
            <a:ext cx="0" cy="1471613"/>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4" name="Gerader Verbinder 43">
            <a:extLst>
              <a:ext uri="{FF2B5EF4-FFF2-40B4-BE49-F238E27FC236}">
                <a16:creationId xmlns:a16="http://schemas.microsoft.com/office/drawing/2014/main" id="{AD8FDF0A-CC74-2DC9-CF33-6D0314F4F983}"/>
              </a:ext>
            </a:extLst>
          </p:cNvPr>
          <p:cNvCxnSpPr>
            <a:cxnSpLocks/>
          </p:cNvCxnSpPr>
          <p:nvPr/>
        </p:nvCxnSpPr>
        <p:spPr>
          <a:xfrm flipV="1">
            <a:off x="4816258" y="3706081"/>
            <a:ext cx="0" cy="1545908"/>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6" name="Gerader Verbinder 45">
            <a:extLst>
              <a:ext uri="{FF2B5EF4-FFF2-40B4-BE49-F238E27FC236}">
                <a16:creationId xmlns:a16="http://schemas.microsoft.com/office/drawing/2014/main" id="{1AA015DE-9095-5B38-A3B2-E1453F9E03A2}"/>
              </a:ext>
            </a:extLst>
          </p:cNvPr>
          <p:cNvCxnSpPr>
            <a:cxnSpLocks/>
          </p:cNvCxnSpPr>
          <p:nvPr/>
        </p:nvCxnSpPr>
        <p:spPr>
          <a:xfrm flipV="1">
            <a:off x="4984390" y="3706081"/>
            <a:ext cx="0" cy="1612583"/>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8" name="Gerader Verbinder 47">
            <a:extLst>
              <a:ext uri="{FF2B5EF4-FFF2-40B4-BE49-F238E27FC236}">
                <a16:creationId xmlns:a16="http://schemas.microsoft.com/office/drawing/2014/main" id="{022A2C2A-8BA2-9DF1-2621-BC68C2FBDBAD}"/>
              </a:ext>
            </a:extLst>
          </p:cNvPr>
          <p:cNvCxnSpPr>
            <a:cxnSpLocks/>
          </p:cNvCxnSpPr>
          <p:nvPr/>
        </p:nvCxnSpPr>
        <p:spPr>
          <a:xfrm flipV="1">
            <a:off x="5068456" y="3706081"/>
            <a:ext cx="0" cy="1612583"/>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9" name="Gerader Verbinder 48">
            <a:extLst>
              <a:ext uri="{FF2B5EF4-FFF2-40B4-BE49-F238E27FC236}">
                <a16:creationId xmlns:a16="http://schemas.microsoft.com/office/drawing/2014/main" id="{845F8591-7328-0F62-95C1-91BB57F44A8D}"/>
              </a:ext>
            </a:extLst>
          </p:cNvPr>
          <p:cNvCxnSpPr>
            <a:cxnSpLocks/>
          </p:cNvCxnSpPr>
          <p:nvPr/>
        </p:nvCxnSpPr>
        <p:spPr>
          <a:xfrm flipV="1">
            <a:off x="5404720" y="3706081"/>
            <a:ext cx="0" cy="1644968"/>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1" name="Gerader Verbinder 50">
            <a:extLst>
              <a:ext uri="{FF2B5EF4-FFF2-40B4-BE49-F238E27FC236}">
                <a16:creationId xmlns:a16="http://schemas.microsoft.com/office/drawing/2014/main" id="{FC422AB8-692D-F670-8093-F9B64C6F1527}"/>
              </a:ext>
            </a:extLst>
          </p:cNvPr>
          <p:cNvCxnSpPr>
            <a:cxnSpLocks/>
          </p:cNvCxnSpPr>
          <p:nvPr/>
        </p:nvCxnSpPr>
        <p:spPr>
          <a:xfrm flipV="1">
            <a:off x="5488786" y="3706081"/>
            <a:ext cx="0" cy="1669733"/>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3" name="Gerader Verbinder 52">
            <a:extLst>
              <a:ext uri="{FF2B5EF4-FFF2-40B4-BE49-F238E27FC236}">
                <a16:creationId xmlns:a16="http://schemas.microsoft.com/office/drawing/2014/main" id="{6D212953-5199-9F92-7B46-3DA02AAE5D71}"/>
              </a:ext>
            </a:extLst>
          </p:cNvPr>
          <p:cNvCxnSpPr>
            <a:cxnSpLocks/>
          </p:cNvCxnSpPr>
          <p:nvPr/>
        </p:nvCxnSpPr>
        <p:spPr>
          <a:xfrm flipV="1">
            <a:off x="5656918" y="3706081"/>
            <a:ext cx="0" cy="1683068"/>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5" name="Gerader Verbinder 54">
            <a:extLst>
              <a:ext uri="{FF2B5EF4-FFF2-40B4-BE49-F238E27FC236}">
                <a16:creationId xmlns:a16="http://schemas.microsoft.com/office/drawing/2014/main" id="{18A10DDA-A639-CF52-0A3D-2F8E7E4FF015}"/>
              </a:ext>
            </a:extLst>
          </p:cNvPr>
          <p:cNvCxnSpPr>
            <a:cxnSpLocks/>
          </p:cNvCxnSpPr>
          <p:nvPr/>
        </p:nvCxnSpPr>
        <p:spPr>
          <a:xfrm flipV="1">
            <a:off x="5825050" y="3706081"/>
            <a:ext cx="0" cy="1698308"/>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8" name="Gerader Verbinder 57">
            <a:extLst>
              <a:ext uri="{FF2B5EF4-FFF2-40B4-BE49-F238E27FC236}">
                <a16:creationId xmlns:a16="http://schemas.microsoft.com/office/drawing/2014/main" id="{245F2E0A-BC16-2D10-0F27-0EB686E80115}"/>
              </a:ext>
            </a:extLst>
          </p:cNvPr>
          <p:cNvCxnSpPr>
            <a:cxnSpLocks/>
          </p:cNvCxnSpPr>
          <p:nvPr/>
        </p:nvCxnSpPr>
        <p:spPr>
          <a:xfrm flipV="1">
            <a:off x="5909116" y="3706081"/>
            <a:ext cx="0" cy="1698308"/>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9" name="Gerader Verbinder 58">
            <a:extLst>
              <a:ext uri="{FF2B5EF4-FFF2-40B4-BE49-F238E27FC236}">
                <a16:creationId xmlns:a16="http://schemas.microsoft.com/office/drawing/2014/main" id="{EAC31EF5-F353-866E-26FE-26EEC334FBD5}"/>
              </a:ext>
            </a:extLst>
          </p:cNvPr>
          <p:cNvCxnSpPr>
            <a:cxnSpLocks/>
          </p:cNvCxnSpPr>
          <p:nvPr/>
        </p:nvCxnSpPr>
        <p:spPr>
          <a:xfrm flipV="1">
            <a:off x="6161314" y="3706081"/>
            <a:ext cx="0" cy="1724978"/>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1" name="Gerader Verbinder 60">
            <a:extLst>
              <a:ext uri="{FF2B5EF4-FFF2-40B4-BE49-F238E27FC236}">
                <a16:creationId xmlns:a16="http://schemas.microsoft.com/office/drawing/2014/main" id="{3B427C2D-E310-14CA-731E-E4B47E5962D4}"/>
              </a:ext>
            </a:extLst>
          </p:cNvPr>
          <p:cNvCxnSpPr>
            <a:cxnSpLocks/>
          </p:cNvCxnSpPr>
          <p:nvPr/>
        </p:nvCxnSpPr>
        <p:spPr>
          <a:xfrm flipV="1">
            <a:off x="6329446" y="3706081"/>
            <a:ext cx="0" cy="1757363"/>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3" name="Gerader Verbinder 62">
            <a:extLst>
              <a:ext uri="{FF2B5EF4-FFF2-40B4-BE49-F238E27FC236}">
                <a16:creationId xmlns:a16="http://schemas.microsoft.com/office/drawing/2014/main" id="{1742284E-A33D-D42C-E910-F8387EF60467}"/>
              </a:ext>
            </a:extLst>
          </p:cNvPr>
          <p:cNvCxnSpPr>
            <a:cxnSpLocks/>
          </p:cNvCxnSpPr>
          <p:nvPr/>
        </p:nvCxnSpPr>
        <p:spPr>
          <a:xfrm flipV="1">
            <a:off x="6413512" y="3706081"/>
            <a:ext cx="0" cy="1757363"/>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4" name="Gerader Verbinder 63">
            <a:extLst>
              <a:ext uri="{FF2B5EF4-FFF2-40B4-BE49-F238E27FC236}">
                <a16:creationId xmlns:a16="http://schemas.microsoft.com/office/drawing/2014/main" id="{17FCCA2D-108E-916B-2505-DECF41963893}"/>
              </a:ext>
            </a:extLst>
          </p:cNvPr>
          <p:cNvCxnSpPr>
            <a:cxnSpLocks/>
          </p:cNvCxnSpPr>
          <p:nvPr/>
        </p:nvCxnSpPr>
        <p:spPr>
          <a:xfrm flipV="1">
            <a:off x="6581644" y="3706081"/>
            <a:ext cx="0" cy="1757363"/>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6" name="Gerader Verbinder 65">
            <a:extLst>
              <a:ext uri="{FF2B5EF4-FFF2-40B4-BE49-F238E27FC236}">
                <a16:creationId xmlns:a16="http://schemas.microsoft.com/office/drawing/2014/main" id="{47F4D55A-E380-4CAF-C79E-7073A5DD7CF6}"/>
              </a:ext>
            </a:extLst>
          </p:cNvPr>
          <p:cNvCxnSpPr>
            <a:cxnSpLocks/>
          </p:cNvCxnSpPr>
          <p:nvPr/>
        </p:nvCxnSpPr>
        <p:spPr>
          <a:xfrm flipV="1">
            <a:off x="6833842" y="3706081"/>
            <a:ext cx="0" cy="1824038"/>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8" name="Gerader Verbinder 67">
            <a:extLst>
              <a:ext uri="{FF2B5EF4-FFF2-40B4-BE49-F238E27FC236}">
                <a16:creationId xmlns:a16="http://schemas.microsoft.com/office/drawing/2014/main" id="{24A47EC1-9564-E870-82D0-FC9BBD5AA355}"/>
              </a:ext>
            </a:extLst>
          </p:cNvPr>
          <p:cNvCxnSpPr>
            <a:cxnSpLocks/>
          </p:cNvCxnSpPr>
          <p:nvPr/>
        </p:nvCxnSpPr>
        <p:spPr>
          <a:xfrm flipV="1">
            <a:off x="7170106" y="3706081"/>
            <a:ext cx="0" cy="1879283"/>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0" name="Gerader Verbinder 69">
            <a:extLst>
              <a:ext uri="{FF2B5EF4-FFF2-40B4-BE49-F238E27FC236}">
                <a16:creationId xmlns:a16="http://schemas.microsoft.com/office/drawing/2014/main" id="{6DC3AFA5-FEF4-434D-4A5C-0034CD70879F}"/>
              </a:ext>
            </a:extLst>
          </p:cNvPr>
          <p:cNvCxnSpPr>
            <a:cxnSpLocks/>
          </p:cNvCxnSpPr>
          <p:nvPr/>
        </p:nvCxnSpPr>
        <p:spPr>
          <a:xfrm flipV="1">
            <a:off x="7422304" y="3706081"/>
            <a:ext cx="0" cy="1918653"/>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2" name="Gerader Verbinder 71">
            <a:extLst>
              <a:ext uri="{FF2B5EF4-FFF2-40B4-BE49-F238E27FC236}">
                <a16:creationId xmlns:a16="http://schemas.microsoft.com/office/drawing/2014/main" id="{DC50F7EF-C5F7-B60C-6E72-132FC40ED546}"/>
              </a:ext>
            </a:extLst>
          </p:cNvPr>
          <p:cNvCxnSpPr>
            <a:cxnSpLocks/>
          </p:cNvCxnSpPr>
          <p:nvPr/>
        </p:nvCxnSpPr>
        <p:spPr>
          <a:xfrm flipV="1">
            <a:off x="7506335" y="3706081"/>
            <a:ext cx="0" cy="194564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5" name="Gerader Verbinder 74">
            <a:extLst>
              <a:ext uri="{FF2B5EF4-FFF2-40B4-BE49-F238E27FC236}">
                <a16:creationId xmlns:a16="http://schemas.microsoft.com/office/drawing/2014/main" id="{28B50E9B-9CED-7903-AF49-5B65E25887B0}"/>
              </a:ext>
            </a:extLst>
          </p:cNvPr>
          <p:cNvCxnSpPr>
            <a:cxnSpLocks/>
          </p:cNvCxnSpPr>
          <p:nvPr/>
        </p:nvCxnSpPr>
        <p:spPr>
          <a:xfrm flipV="1">
            <a:off x="7338238" y="3706081"/>
            <a:ext cx="0" cy="1900873"/>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7" name="Gerader Verbinder 76">
            <a:extLst>
              <a:ext uri="{FF2B5EF4-FFF2-40B4-BE49-F238E27FC236}">
                <a16:creationId xmlns:a16="http://schemas.microsoft.com/office/drawing/2014/main" id="{A570A9A6-C5D7-BB1F-B005-C8274F9DE45D}"/>
              </a:ext>
            </a:extLst>
          </p:cNvPr>
          <p:cNvCxnSpPr>
            <a:cxnSpLocks/>
          </p:cNvCxnSpPr>
          <p:nvPr/>
        </p:nvCxnSpPr>
        <p:spPr>
          <a:xfrm flipV="1">
            <a:off x="7084695" y="3706081"/>
            <a:ext cx="0" cy="188595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9" name="Gerader Verbinder 78">
            <a:extLst>
              <a:ext uri="{FF2B5EF4-FFF2-40B4-BE49-F238E27FC236}">
                <a16:creationId xmlns:a16="http://schemas.microsoft.com/office/drawing/2014/main" id="{77E462F2-2D69-4B1A-DCBB-6949F26A3118}"/>
              </a:ext>
            </a:extLst>
          </p:cNvPr>
          <p:cNvCxnSpPr>
            <a:cxnSpLocks/>
          </p:cNvCxnSpPr>
          <p:nvPr/>
        </p:nvCxnSpPr>
        <p:spPr>
          <a:xfrm flipV="1">
            <a:off x="6917908" y="3706081"/>
            <a:ext cx="0" cy="1842135"/>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1" name="Gerader Verbinder 80">
            <a:extLst>
              <a:ext uri="{FF2B5EF4-FFF2-40B4-BE49-F238E27FC236}">
                <a16:creationId xmlns:a16="http://schemas.microsoft.com/office/drawing/2014/main" id="{714A7258-5A69-239C-A155-E6496AD45547}"/>
              </a:ext>
            </a:extLst>
          </p:cNvPr>
          <p:cNvCxnSpPr>
            <a:cxnSpLocks/>
          </p:cNvCxnSpPr>
          <p:nvPr/>
        </p:nvCxnSpPr>
        <p:spPr>
          <a:xfrm flipV="1">
            <a:off x="6749776" y="3706081"/>
            <a:ext cx="0" cy="181102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3" name="Gerader Verbinder 82">
            <a:extLst>
              <a:ext uri="{FF2B5EF4-FFF2-40B4-BE49-F238E27FC236}">
                <a16:creationId xmlns:a16="http://schemas.microsoft.com/office/drawing/2014/main" id="{99E810A5-E49F-A2E0-4934-5BCC0D4966A8}"/>
              </a:ext>
            </a:extLst>
          </p:cNvPr>
          <p:cNvCxnSpPr>
            <a:cxnSpLocks/>
          </p:cNvCxnSpPr>
          <p:nvPr/>
        </p:nvCxnSpPr>
        <p:spPr>
          <a:xfrm flipV="1">
            <a:off x="6077248" y="3706081"/>
            <a:ext cx="0" cy="172339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5" name="Gerader Verbinder 84">
            <a:extLst>
              <a:ext uri="{FF2B5EF4-FFF2-40B4-BE49-F238E27FC236}">
                <a16:creationId xmlns:a16="http://schemas.microsoft.com/office/drawing/2014/main" id="{7644F6C5-E07D-1FD2-1A5E-B6601C9EA07F}"/>
              </a:ext>
            </a:extLst>
          </p:cNvPr>
          <p:cNvCxnSpPr>
            <a:cxnSpLocks/>
          </p:cNvCxnSpPr>
          <p:nvPr/>
        </p:nvCxnSpPr>
        <p:spPr>
          <a:xfrm flipV="1">
            <a:off x="5740984" y="3706081"/>
            <a:ext cx="0" cy="1698308"/>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7" name="Gerader Verbinder 86">
            <a:extLst>
              <a:ext uri="{FF2B5EF4-FFF2-40B4-BE49-F238E27FC236}">
                <a16:creationId xmlns:a16="http://schemas.microsoft.com/office/drawing/2014/main" id="{02EC4BEF-4531-9197-915A-099C10E54128}"/>
              </a:ext>
            </a:extLst>
          </p:cNvPr>
          <p:cNvCxnSpPr>
            <a:cxnSpLocks/>
          </p:cNvCxnSpPr>
          <p:nvPr/>
        </p:nvCxnSpPr>
        <p:spPr>
          <a:xfrm flipV="1">
            <a:off x="5320654" y="3706081"/>
            <a:ext cx="0" cy="1644968"/>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9" name="Gerader Verbinder 88">
            <a:extLst>
              <a:ext uri="{FF2B5EF4-FFF2-40B4-BE49-F238E27FC236}">
                <a16:creationId xmlns:a16="http://schemas.microsoft.com/office/drawing/2014/main" id="{F9EB7CD9-448C-6AEE-4993-C29E2F139D84}"/>
              </a:ext>
            </a:extLst>
          </p:cNvPr>
          <p:cNvCxnSpPr>
            <a:cxnSpLocks/>
          </p:cNvCxnSpPr>
          <p:nvPr/>
        </p:nvCxnSpPr>
        <p:spPr>
          <a:xfrm flipV="1">
            <a:off x="5152522" y="3706081"/>
            <a:ext cx="0" cy="1644968"/>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2" name="Gerader Verbinder 91">
            <a:extLst>
              <a:ext uri="{FF2B5EF4-FFF2-40B4-BE49-F238E27FC236}">
                <a16:creationId xmlns:a16="http://schemas.microsoft.com/office/drawing/2014/main" id="{7C84F23B-4311-80A0-8FF1-56AF9F0C5C8D}"/>
              </a:ext>
            </a:extLst>
          </p:cNvPr>
          <p:cNvCxnSpPr>
            <a:cxnSpLocks/>
          </p:cNvCxnSpPr>
          <p:nvPr/>
        </p:nvCxnSpPr>
        <p:spPr>
          <a:xfrm flipV="1">
            <a:off x="4732192" y="3706081"/>
            <a:ext cx="0" cy="1545908"/>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4" name="Gerader Verbinder 93">
            <a:extLst>
              <a:ext uri="{FF2B5EF4-FFF2-40B4-BE49-F238E27FC236}">
                <a16:creationId xmlns:a16="http://schemas.microsoft.com/office/drawing/2014/main" id="{147644EF-47C4-BBBC-FA74-8A219AC8BE5D}"/>
              </a:ext>
            </a:extLst>
          </p:cNvPr>
          <p:cNvCxnSpPr>
            <a:cxnSpLocks/>
          </p:cNvCxnSpPr>
          <p:nvPr/>
        </p:nvCxnSpPr>
        <p:spPr>
          <a:xfrm flipV="1">
            <a:off x="4648126" y="3706081"/>
            <a:ext cx="0" cy="153162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6" name="Gerader Verbinder 95">
            <a:extLst>
              <a:ext uri="{FF2B5EF4-FFF2-40B4-BE49-F238E27FC236}">
                <a16:creationId xmlns:a16="http://schemas.microsoft.com/office/drawing/2014/main" id="{695D7E22-AFD2-C00A-543A-8E60AEA4F896}"/>
              </a:ext>
            </a:extLst>
          </p:cNvPr>
          <p:cNvCxnSpPr>
            <a:cxnSpLocks/>
          </p:cNvCxnSpPr>
          <p:nvPr/>
        </p:nvCxnSpPr>
        <p:spPr>
          <a:xfrm flipV="1">
            <a:off x="4311862" y="3706081"/>
            <a:ext cx="0" cy="141986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8" name="Gerader Verbinder 97">
            <a:extLst>
              <a:ext uri="{FF2B5EF4-FFF2-40B4-BE49-F238E27FC236}">
                <a16:creationId xmlns:a16="http://schemas.microsoft.com/office/drawing/2014/main" id="{3646F2A0-F7D2-F95E-AF55-DC79281A8044}"/>
              </a:ext>
            </a:extLst>
          </p:cNvPr>
          <p:cNvCxnSpPr>
            <a:cxnSpLocks/>
          </p:cNvCxnSpPr>
          <p:nvPr/>
        </p:nvCxnSpPr>
        <p:spPr>
          <a:xfrm flipV="1">
            <a:off x="3807466" y="3706081"/>
            <a:ext cx="0" cy="1303973"/>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0" name="Gerader Verbinder 99">
            <a:extLst>
              <a:ext uri="{FF2B5EF4-FFF2-40B4-BE49-F238E27FC236}">
                <a16:creationId xmlns:a16="http://schemas.microsoft.com/office/drawing/2014/main" id="{31BCD193-6814-354D-2AA6-1300D8E5BD8A}"/>
              </a:ext>
            </a:extLst>
          </p:cNvPr>
          <p:cNvCxnSpPr>
            <a:cxnSpLocks/>
          </p:cNvCxnSpPr>
          <p:nvPr/>
        </p:nvCxnSpPr>
        <p:spPr>
          <a:xfrm flipV="1">
            <a:off x="3723400" y="3706081"/>
            <a:ext cx="0" cy="128270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2" name="Gerader Verbinder 101">
            <a:extLst>
              <a:ext uri="{FF2B5EF4-FFF2-40B4-BE49-F238E27FC236}">
                <a16:creationId xmlns:a16="http://schemas.microsoft.com/office/drawing/2014/main" id="{BCAC15BF-2372-86F6-4D50-879928F5829C}"/>
              </a:ext>
            </a:extLst>
          </p:cNvPr>
          <p:cNvCxnSpPr>
            <a:cxnSpLocks/>
          </p:cNvCxnSpPr>
          <p:nvPr/>
        </p:nvCxnSpPr>
        <p:spPr>
          <a:xfrm flipV="1">
            <a:off x="3639334" y="3706081"/>
            <a:ext cx="0" cy="123698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4" name="Gerader Verbinder 103">
            <a:extLst>
              <a:ext uri="{FF2B5EF4-FFF2-40B4-BE49-F238E27FC236}">
                <a16:creationId xmlns:a16="http://schemas.microsoft.com/office/drawing/2014/main" id="{3F021FFE-1403-1542-5882-D0D6FABF4D26}"/>
              </a:ext>
            </a:extLst>
          </p:cNvPr>
          <p:cNvCxnSpPr>
            <a:cxnSpLocks/>
          </p:cNvCxnSpPr>
          <p:nvPr/>
        </p:nvCxnSpPr>
        <p:spPr>
          <a:xfrm flipV="1">
            <a:off x="2126146" y="3706081"/>
            <a:ext cx="0" cy="471805"/>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6" name="Gerader Verbinder 105">
            <a:extLst>
              <a:ext uri="{FF2B5EF4-FFF2-40B4-BE49-F238E27FC236}">
                <a16:creationId xmlns:a16="http://schemas.microsoft.com/office/drawing/2014/main" id="{32519641-455E-AFC2-F0CB-BC5F93C00BDD}"/>
              </a:ext>
            </a:extLst>
          </p:cNvPr>
          <p:cNvCxnSpPr>
            <a:cxnSpLocks/>
          </p:cNvCxnSpPr>
          <p:nvPr/>
        </p:nvCxnSpPr>
        <p:spPr>
          <a:xfrm flipV="1">
            <a:off x="1873948" y="3706081"/>
            <a:ext cx="0" cy="359093"/>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8" name="Gerader Verbinder 107">
            <a:extLst>
              <a:ext uri="{FF2B5EF4-FFF2-40B4-BE49-F238E27FC236}">
                <a16:creationId xmlns:a16="http://schemas.microsoft.com/office/drawing/2014/main" id="{5EDECBEC-8656-9CB3-FFC7-118AEBF694F8}"/>
              </a:ext>
            </a:extLst>
          </p:cNvPr>
          <p:cNvCxnSpPr>
            <a:cxnSpLocks/>
          </p:cNvCxnSpPr>
          <p:nvPr/>
        </p:nvCxnSpPr>
        <p:spPr>
          <a:xfrm flipV="1">
            <a:off x="1789882" y="3706081"/>
            <a:ext cx="0" cy="285433"/>
          </a:xfrm>
          <a:prstGeom prst="line">
            <a:avLst/>
          </a:prstGeom>
          <a:ln w="508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0" name="Gerader Verbinder 109">
            <a:extLst>
              <a:ext uri="{FF2B5EF4-FFF2-40B4-BE49-F238E27FC236}">
                <a16:creationId xmlns:a16="http://schemas.microsoft.com/office/drawing/2014/main" id="{D4CE13E1-39AA-D52D-1ED0-706E67966CD2}"/>
              </a:ext>
            </a:extLst>
          </p:cNvPr>
          <p:cNvCxnSpPr>
            <a:cxnSpLocks/>
          </p:cNvCxnSpPr>
          <p:nvPr/>
        </p:nvCxnSpPr>
        <p:spPr>
          <a:xfrm flipV="1">
            <a:off x="2294278" y="3706081"/>
            <a:ext cx="0" cy="541020"/>
          </a:xfrm>
          <a:prstGeom prst="line">
            <a:avLst/>
          </a:prstGeom>
          <a:ln w="508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2" name="Gerader Verbinder 111">
            <a:extLst>
              <a:ext uri="{FF2B5EF4-FFF2-40B4-BE49-F238E27FC236}">
                <a16:creationId xmlns:a16="http://schemas.microsoft.com/office/drawing/2014/main" id="{8D4457C4-FEF4-2C6D-6571-0D4EC9F3A1DD}"/>
              </a:ext>
            </a:extLst>
          </p:cNvPr>
          <p:cNvCxnSpPr>
            <a:cxnSpLocks/>
          </p:cNvCxnSpPr>
          <p:nvPr/>
        </p:nvCxnSpPr>
        <p:spPr>
          <a:xfrm flipV="1">
            <a:off x="2630542" y="3706081"/>
            <a:ext cx="0" cy="721995"/>
          </a:xfrm>
          <a:prstGeom prst="line">
            <a:avLst/>
          </a:prstGeom>
          <a:ln w="508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4" name="Gerader Verbinder 113">
            <a:extLst>
              <a:ext uri="{FF2B5EF4-FFF2-40B4-BE49-F238E27FC236}">
                <a16:creationId xmlns:a16="http://schemas.microsoft.com/office/drawing/2014/main" id="{87ABFCF8-9932-1CAF-E267-F6B51321C91E}"/>
              </a:ext>
            </a:extLst>
          </p:cNvPr>
          <p:cNvCxnSpPr>
            <a:cxnSpLocks/>
          </p:cNvCxnSpPr>
          <p:nvPr/>
        </p:nvCxnSpPr>
        <p:spPr>
          <a:xfrm flipV="1">
            <a:off x="2714608" y="3706081"/>
            <a:ext cx="0" cy="721995"/>
          </a:xfrm>
          <a:prstGeom prst="line">
            <a:avLst/>
          </a:prstGeom>
          <a:ln w="508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6" name="Gerader Verbinder 115">
            <a:extLst>
              <a:ext uri="{FF2B5EF4-FFF2-40B4-BE49-F238E27FC236}">
                <a16:creationId xmlns:a16="http://schemas.microsoft.com/office/drawing/2014/main" id="{9B0896F1-E27A-1CDA-CD94-C844E1CA3D47}"/>
              </a:ext>
            </a:extLst>
          </p:cNvPr>
          <p:cNvCxnSpPr>
            <a:cxnSpLocks/>
          </p:cNvCxnSpPr>
          <p:nvPr/>
        </p:nvCxnSpPr>
        <p:spPr>
          <a:xfrm flipV="1">
            <a:off x="2966806" y="3706081"/>
            <a:ext cx="0" cy="1008698"/>
          </a:xfrm>
          <a:prstGeom prst="line">
            <a:avLst/>
          </a:prstGeom>
          <a:ln w="508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8" name="Gerader Verbinder 117">
            <a:extLst>
              <a:ext uri="{FF2B5EF4-FFF2-40B4-BE49-F238E27FC236}">
                <a16:creationId xmlns:a16="http://schemas.microsoft.com/office/drawing/2014/main" id="{05366E0C-75DF-B09F-B2F6-2747BE91037E}"/>
              </a:ext>
            </a:extLst>
          </p:cNvPr>
          <p:cNvCxnSpPr>
            <a:cxnSpLocks/>
          </p:cNvCxnSpPr>
          <p:nvPr/>
        </p:nvCxnSpPr>
        <p:spPr>
          <a:xfrm flipV="1">
            <a:off x="3471202" y="3706081"/>
            <a:ext cx="0" cy="1181100"/>
          </a:xfrm>
          <a:prstGeom prst="line">
            <a:avLst/>
          </a:prstGeom>
          <a:ln w="508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0" name="Gerader Verbinder 119">
            <a:extLst>
              <a:ext uri="{FF2B5EF4-FFF2-40B4-BE49-F238E27FC236}">
                <a16:creationId xmlns:a16="http://schemas.microsoft.com/office/drawing/2014/main" id="{A6823208-DE6E-2365-641E-0847873996E1}"/>
              </a:ext>
            </a:extLst>
          </p:cNvPr>
          <p:cNvCxnSpPr>
            <a:cxnSpLocks/>
          </p:cNvCxnSpPr>
          <p:nvPr/>
        </p:nvCxnSpPr>
        <p:spPr>
          <a:xfrm flipV="1">
            <a:off x="3555268" y="3706081"/>
            <a:ext cx="0" cy="1198245"/>
          </a:xfrm>
          <a:prstGeom prst="line">
            <a:avLst/>
          </a:prstGeom>
          <a:ln w="508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2" name="Gerader Verbinder 121">
            <a:extLst>
              <a:ext uri="{FF2B5EF4-FFF2-40B4-BE49-F238E27FC236}">
                <a16:creationId xmlns:a16="http://schemas.microsoft.com/office/drawing/2014/main" id="{28B27A08-58D4-FD2B-C3E1-E86B0383F60E}"/>
              </a:ext>
            </a:extLst>
          </p:cNvPr>
          <p:cNvCxnSpPr>
            <a:cxnSpLocks/>
          </p:cNvCxnSpPr>
          <p:nvPr/>
        </p:nvCxnSpPr>
        <p:spPr>
          <a:xfrm flipV="1">
            <a:off x="3891532" y="3706081"/>
            <a:ext cx="0" cy="1296353"/>
          </a:xfrm>
          <a:prstGeom prst="line">
            <a:avLst/>
          </a:prstGeom>
          <a:ln w="508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4" name="Gerader Verbinder 123">
            <a:extLst>
              <a:ext uri="{FF2B5EF4-FFF2-40B4-BE49-F238E27FC236}">
                <a16:creationId xmlns:a16="http://schemas.microsoft.com/office/drawing/2014/main" id="{A25A276A-A4C6-8123-B2C6-0834C09341CB}"/>
              </a:ext>
            </a:extLst>
          </p:cNvPr>
          <p:cNvCxnSpPr>
            <a:cxnSpLocks/>
          </p:cNvCxnSpPr>
          <p:nvPr/>
        </p:nvCxnSpPr>
        <p:spPr>
          <a:xfrm flipV="1">
            <a:off x="3975598" y="3706081"/>
            <a:ext cx="0" cy="1296353"/>
          </a:xfrm>
          <a:prstGeom prst="line">
            <a:avLst/>
          </a:prstGeom>
          <a:ln w="508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5" name="Gerader Verbinder 124">
            <a:extLst>
              <a:ext uri="{FF2B5EF4-FFF2-40B4-BE49-F238E27FC236}">
                <a16:creationId xmlns:a16="http://schemas.microsoft.com/office/drawing/2014/main" id="{40E862E2-CF88-7A2E-19D8-E28BDC2F5ACE}"/>
              </a:ext>
            </a:extLst>
          </p:cNvPr>
          <p:cNvCxnSpPr>
            <a:cxnSpLocks/>
          </p:cNvCxnSpPr>
          <p:nvPr/>
        </p:nvCxnSpPr>
        <p:spPr>
          <a:xfrm flipV="1">
            <a:off x="4395928" y="3706081"/>
            <a:ext cx="0" cy="1458278"/>
          </a:xfrm>
          <a:prstGeom prst="line">
            <a:avLst/>
          </a:prstGeom>
          <a:ln w="508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7" name="Gerader Verbinder 126">
            <a:extLst>
              <a:ext uri="{FF2B5EF4-FFF2-40B4-BE49-F238E27FC236}">
                <a16:creationId xmlns:a16="http://schemas.microsoft.com/office/drawing/2014/main" id="{FE62E2D3-459A-9EC1-95DE-6265AE6B1F39}"/>
              </a:ext>
            </a:extLst>
          </p:cNvPr>
          <p:cNvCxnSpPr>
            <a:cxnSpLocks/>
          </p:cNvCxnSpPr>
          <p:nvPr/>
        </p:nvCxnSpPr>
        <p:spPr>
          <a:xfrm flipV="1">
            <a:off x="4564060" y="3706081"/>
            <a:ext cx="0" cy="1515428"/>
          </a:xfrm>
          <a:prstGeom prst="line">
            <a:avLst/>
          </a:prstGeom>
          <a:ln w="508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9" name="Gerader Verbinder 128">
            <a:extLst>
              <a:ext uri="{FF2B5EF4-FFF2-40B4-BE49-F238E27FC236}">
                <a16:creationId xmlns:a16="http://schemas.microsoft.com/office/drawing/2014/main" id="{A5791DE3-AF16-85ED-FD6C-5099E8F00151}"/>
              </a:ext>
            </a:extLst>
          </p:cNvPr>
          <p:cNvCxnSpPr>
            <a:cxnSpLocks/>
          </p:cNvCxnSpPr>
          <p:nvPr/>
        </p:nvCxnSpPr>
        <p:spPr>
          <a:xfrm flipV="1">
            <a:off x="4900324" y="3706081"/>
            <a:ext cx="0" cy="1561148"/>
          </a:xfrm>
          <a:prstGeom prst="line">
            <a:avLst/>
          </a:prstGeom>
          <a:ln w="508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1" name="Gerader Verbinder 130">
            <a:extLst>
              <a:ext uri="{FF2B5EF4-FFF2-40B4-BE49-F238E27FC236}">
                <a16:creationId xmlns:a16="http://schemas.microsoft.com/office/drawing/2014/main" id="{CB6984CE-9716-2FF8-58B9-E25BA641BECB}"/>
              </a:ext>
            </a:extLst>
          </p:cNvPr>
          <p:cNvCxnSpPr>
            <a:cxnSpLocks/>
          </p:cNvCxnSpPr>
          <p:nvPr/>
        </p:nvCxnSpPr>
        <p:spPr>
          <a:xfrm flipV="1">
            <a:off x="5236588" y="3706081"/>
            <a:ext cx="0" cy="1639253"/>
          </a:xfrm>
          <a:prstGeom prst="line">
            <a:avLst/>
          </a:prstGeom>
          <a:ln w="508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3" name="Gerader Verbinder 132">
            <a:extLst>
              <a:ext uri="{FF2B5EF4-FFF2-40B4-BE49-F238E27FC236}">
                <a16:creationId xmlns:a16="http://schemas.microsoft.com/office/drawing/2014/main" id="{0A4BB870-8614-C930-6A4C-6D3332EC783F}"/>
              </a:ext>
            </a:extLst>
          </p:cNvPr>
          <p:cNvCxnSpPr>
            <a:cxnSpLocks/>
          </p:cNvCxnSpPr>
          <p:nvPr/>
        </p:nvCxnSpPr>
        <p:spPr>
          <a:xfrm flipV="1">
            <a:off x="5572852" y="3706081"/>
            <a:ext cx="0" cy="1669733"/>
          </a:xfrm>
          <a:prstGeom prst="line">
            <a:avLst/>
          </a:prstGeom>
          <a:ln w="508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5" name="Gerader Verbinder 134">
            <a:extLst>
              <a:ext uri="{FF2B5EF4-FFF2-40B4-BE49-F238E27FC236}">
                <a16:creationId xmlns:a16="http://schemas.microsoft.com/office/drawing/2014/main" id="{988C9B35-2907-F3DE-72D4-5098ABEBA546}"/>
              </a:ext>
            </a:extLst>
          </p:cNvPr>
          <p:cNvCxnSpPr>
            <a:cxnSpLocks/>
          </p:cNvCxnSpPr>
          <p:nvPr/>
        </p:nvCxnSpPr>
        <p:spPr>
          <a:xfrm flipV="1">
            <a:off x="5993182" y="3706081"/>
            <a:ext cx="0" cy="1698308"/>
          </a:xfrm>
          <a:prstGeom prst="line">
            <a:avLst/>
          </a:prstGeom>
          <a:ln w="508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7" name="Gerader Verbinder 136">
            <a:extLst>
              <a:ext uri="{FF2B5EF4-FFF2-40B4-BE49-F238E27FC236}">
                <a16:creationId xmlns:a16="http://schemas.microsoft.com/office/drawing/2014/main" id="{63EFDE59-ED9E-0AD0-7155-E3E4E2F62A4C}"/>
              </a:ext>
            </a:extLst>
          </p:cNvPr>
          <p:cNvCxnSpPr>
            <a:cxnSpLocks/>
          </p:cNvCxnSpPr>
          <p:nvPr/>
        </p:nvCxnSpPr>
        <p:spPr>
          <a:xfrm flipV="1">
            <a:off x="6245380" y="3706081"/>
            <a:ext cx="0" cy="1745933"/>
          </a:xfrm>
          <a:prstGeom prst="line">
            <a:avLst/>
          </a:prstGeom>
          <a:ln w="508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9" name="Gerader Verbinder 138">
            <a:extLst>
              <a:ext uri="{FF2B5EF4-FFF2-40B4-BE49-F238E27FC236}">
                <a16:creationId xmlns:a16="http://schemas.microsoft.com/office/drawing/2014/main" id="{63D803B8-A466-FF94-AC19-FD4456A8A41B}"/>
              </a:ext>
            </a:extLst>
          </p:cNvPr>
          <p:cNvCxnSpPr>
            <a:cxnSpLocks/>
          </p:cNvCxnSpPr>
          <p:nvPr/>
        </p:nvCxnSpPr>
        <p:spPr>
          <a:xfrm flipV="1">
            <a:off x="6497578" y="3706081"/>
            <a:ext cx="0" cy="1764030"/>
          </a:xfrm>
          <a:prstGeom prst="line">
            <a:avLst/>
          </a:prstGeom>
          <a:ln w="508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1" name="Gerader Verbinder 140">
            <a:extLst>
              <a:ext uri="{FF2B5EF4-FFF2-40B4-BE49-F238E27FC236}">
                <a16:creationId xmlns:a16="http://schemas.microsoft.com/office/drawing/2014/main" id="{1A56DC8B-AF7D-9499-FAAE-ADBC0D596BEA}"/>
              </a:ext>
            </a:extLst>
          </p:cNvPr>
          <p:cNvCxnSpPr>
            <a:cxnSpLocks/>
          </p:cNvCxnSpPr>
          <p:nvPr/>
        </p:nvCxnSpPr>
        <p:spPr>
          <a:xfrm flipV="1">
            <a:off x="6665710" y="3706081"/>
            <a:ext cx="0" cy="1775460"/>
          </a:xfrm>
          <a:prstGeom prst="line">
            <a:avLst/>
          </a:prstGeom>
          <a:ln w="508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3" name="Gerader Verbinder 142">
            <a:extLst>
              <a:ext uri="{FF2B5EF4-FFF2-40B4-BE49-F238E27FC236}">
                <a16:creationId xmlns:a16="http://schemas.microsoft.com/office/drawing/2014/main" id="{B592034B-C998-B8CC-1C3A-6CD3A0831257}"/>
              </a:ext>
            </a:extLst>
          </p:cNvPr>
          <p:cNvCxnSpPr>
            <a:cxnSpLocks/>
          </p:cNvCxnSpPr>
          <p:nvPr/>
        </p:nvCxnSpPr>
        <p:spPr>
          <a:xfrm flipV="1">
            <a:off x="7001974" y="3706081"/>
            <a:ext cx="0" cy="1864361"/>
          </a:xfrm>
          <a:prstGeom prst="line">
            <a:avLst/>
          </a:prstGeom>
          <a:ln w="508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5" name="Gerader Verbinder 144">
            <a:extLst>
              <a:ext uri="{FF2B5EF4-FFF2-40B4-BE49-F238E27FC236}">
                <a16:creationId xmlns:a16="http://schemas.microsoft.com/office/drawing/2014/main" id="{DB2E9A4D-36B5-DC6E-A2D3-242EBB3F299F}"/>
              </a:ext>
            </a:extLst>
          </p:cNvPr>
          <p:cNvCxnSpPr>
            <a:cxnSpLocks/>
          </p:cNvCxnSpPr>
          <p:nvPr/>
        </p:nvCxnSpPr>
        <p:spPr>
          <a:xfrm flipV="1">
            <a:off x="7254172" y="3706081"/>
            <a:ext cx="0" cy="1888808"/>
          </a:xfrm>
          <a:prstGeom prst="line">
            <a:avLst/>
          </a:prstGeom>
          <a:ln w="508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393243CE-2938-E428-F720-49923BDA6537}"/>
              </a:ext>
            </a:extLst>
          </p:cNvPr>
          <p:cNvCxnSpPr>
            <a:cxnSpLocks/>
          </p:cNvCxnSpPr>
          <p:nvPr/>
        </p:nvCxnSpPr>
        <p:spPr>
          <a:xfrm>
            <a:off x="1103376" y="3711796"/>
            <a:ext cx="64651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7" name="Rechteck 146">
            <a:extLst>
              <a:ext uri="{FF2B5EF4-FFF2-40B4-BE49-F238E27FC236}">
                <a16:creationId xmlns:a16="http://schemas.microsoft.com/office/drawing/2014/main" id="{2F1D0311-7E81-99BB-3325-C0F89A7A47B1}"/>
              </a:ext>
            </a:extLst>
          </p:cNvPr>
          <p:cNvSpPr/>
          <p:nvPr/>
        </p:nvSpPr>
        <p:spPr>
          <a:xfrm>
            <a:off x="1405095" y="2153264"/>
            <a:ext cx="132589" cy="1325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8" name="Rechteck 147">
            <a:extLst>
              <a:ext uri="{FF2B5EF4-FFF2-40B4-BE49-F238E27FC236}">
                <a16:creationId xmlns:a16="http://schemas.microsoft.com/office/drawing/2014/main" id="{3AEED6E0-25C9-6600-2D59-0628BF7E2388}"/>
              </a:ext>
            </a:extLst>
          </p:cNvPr>
          <p:cNvSpPr/>
          <p:nvPr/>
        </p:nvSpPr>
        <p:spPr>
          <a:xfrm>
            <a:off x="1391708" y="1745707"/>
            <a:ext cx="132589" cy="1325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9" name="Rechteck 148">
            <a:extLst>
              <a:ext uri="{FF2B5EF4-FFF2-40B4-BE49-F238E27FC236}">
                <a16:creationId xmlns:a16="http://schemas.microsoft.com/office/drawing/2014/main" id="{7F58040C-3C96-6DA7-A497-B5A1E9121356}"/>
              </a:ext>
            </a:extLst>
          </p:cNvPr>
          <p:cNvSpPr/>
          <p:nvPr/>
        </p:nvSpPr>
        <p:spPr>
          <a:xfrm>
            <a:off x="1405094" y="1959313"/>
            <a:ext cx="132589" cy="13258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51" name="Gerader Verbinder 150">
            <a:extLst>
              <a:ext uri="{FF2B5EF4-FFF2-40B4-BE49-F238E27FC236}">
                <a16:creationId xmlns:a16="http://schemas.microsoft.com/office/drawing/2014/main" id="{CD41576A-E264-9CA8-4F18-CA875C379EB4}"/>
              </a:ext>
            </a:extLst>
          </p:cNvPr>
          <p:cNvCxnSpPr/>
          <p:nvPr/>
        </p:nvCxnSpPr>
        <p:spPr>
          <a:xfrm>
            <a:off x="1103376" y="4202810"/>
            <a:ext cx="646518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2" name="Gerader Verbinder 151">
            <a:extLst>
              <a:ext uri="{FF2B5EF4-FFF2-40B4-BE49-F238E27FC236}">
                <a16:creationId xmlns:a16="http://schemas.microsoft.com/office/drawing/2014/main" id="{5CCA6964-EBA5-E942-60D7-E3B2478DB2FE}"/>
              </a:ext>
            </a:extLst>
          </p:cNvPr>
          <p:cNvCxnSpPr/>
          <p:nvPr/>
        </p:nvCxnSpPr>
        <p:spPr>
          <a:xfrm>
            <a:off x="1096484" y="4694618"/>
            <a:ext cx="646518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4" name="Gerader Verbinder 153">
            <a:extLst>
              <a:ext uri="{FF2B5EF4-FFF2-40B4-BE49-F238E27FC236}">
                <a16:creationId xmlns:a16="http://schemas.microsoft.com/office/drawing/2014/main" id="{3FA55C02-68B1-8288-9995-332D6D9CC625}"/>
              </a:ext>
            </a:extLst>
          </p:cNvPr>
          <p:cNvCxnSpPr/>
          <p:nvPr/>
        </p:nvCxnSpPr>
        <p:spPr>
          <a:xfrm>
            <a:off x="1103375" y="5452014"/>
            <a:ext cx="646518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5" name="Textfeld 154">
            <a:extLst>
              <a:ext uri="{FF2B5EF4-FFF2-40B4-BE49-F238E27FC236}">
                <a16:creationId xmlns:a16="http://schemas.microsoft.com/office/drawing/2014/main" id="{A7AAAE24-CDDD-115A-9264-96F1E34243C9}"/>
              </a:ext>
            </a:extLst>
          </p:cNvPr>
          <p:cNvSpPr txBox="1"/>
          <p:nvPr/>
        </p:nvSpPr>
        <p:spPr>
          <a:xfrm>
            <a:off x="1511210" y="1677775"/>
            <a:ext cx="2858475" cy="261610"/>
          </a:xfrm>
          <a:prstGeom prst="rect">
            <a:avLst/>
          </a:prstGeom>
          <a:noFill/>
        </p:spPr>
        <p:txBody>
          <a:bodyPr wrap="none" rtlCol="0">
            <a:spAutoFit/>
          </a:bodyPr>
          <a:lstStyle/>
          <a:p>
            <a:r>
              <a:rPr lang="de-DE" sz="1100"/>
              <a:t>Prior </a:t>
            </a:r>
            <a:r>
              <a:rPr lang="de-DE" sz="1100" err="1"/>
              <a:t>cBTKi</a:t>
            </a:r>
            <a:r>
              <a:rPr lang="de-DE" sz="1100"/>
              <a:t> </a:t>
            </a:r>
            <a:r>
              <a:rPr lang="de-DE" sz="1100" err="1"/>
              <a:t>discontinuation</a:t>
            </a:r>
            <a:r>
              <a:rPr lang="de-DE" sz="1100"/>
              <a:t> </a:t>
            </a:r>
            <a:r>
              <a:rPr lang="de-DE" sz="1100" err="1"/>
              <a:t>for</a:t>
            </a:r>
            <a:r>
              <a:rPr lang="de-DE" sz="1100"/>
              <a:t> </a:t>
            </a:r>
            <a:r>
              <a:rPr lang="de-DE" sz="1100" err="1"/>
              <a:t>progression</a:t>
            </a:r>
            <a:endParaRPr lang="de-DE" sz="1100"/>
          </a:p>
        </p:txBody>
      </p:sp>
      <p:sp>
        <p:nvSpPr>
          <p:cNvPr id="156" name="Textfeld 155">
            <a:extLst>
              <a:ext uri="{FF2B5EF4-FFF2-40B4-BE49-F238E27FC236}">
                <a16:creationId xmlns:a16="http://schemas.microsoft.com/office/drawing/2014/main" id="{0FE94BF3-BA5C-2C4E-D02B-01D46804BC4C}"/>
              </a:ext>
            </a:extLst>
          </p:cNvPr>
          <p:cNvSpPr txBox="1"/>
          <p:nvPr/>
        </p:nvSpPr>
        <p:spPr>
          <a:xfrm>
            <a:off x="1511210" y="1888135"/>
            <a:ext cx="2911374" cy="261610"/>
          </a:xfrm>
          <a:prstGeom prst="rect">
            <a:avLst/>
          </a:prstGeom>
          <a:noFill/>
        </p:spPr>
        <p:txBody>
          <a:bodyPr wrap="none" rtlCol="0">
            <a:spAutoFit/>
          </a:bodyPr>
          <a:lstStyle/>
          <a:p>
            <a:r>
              <a:rPr lang="de-DE" sz="1100"/>
              <a:t>Prior </a:t>
            </a:r>
            <a:r>
              <a:rPr lang="de-DE" sz="1100" err="1"/>
              <a:t>cBTKi</a:t>
            </a:r>
            <a:r>
              <a:rPr lang="de-DE" sz="1100"/>
              <a:t> </a:t>
            </a:r>
            <a:r>
              <a:rPr lang="de-DE" sz="1100" err="1"/>
              <a:t>discontinuation</a:t>
            </a:r>
            <a:r>
              <a:rPr lang="de-DE" sz="1100"/>
              <a:t> </a:t>
            </a:r>
            <a:r>
              <a:rPr lang="de-DE" sz="1100" err="1"/>
              <a:t>for</a:t>
            </a:r>
            <a:r>
              <a:rPr lang="de-DE" sz="1100"/>
              <a:t> </a:t>
            </a:r>
            <a:r>
              <a:rPr lang="de-DE" sz="1100" err="1"/>
              <a:t>toxicity</a:t>
            </a:r>
            <a:r>
              <a:rPr lang="de-DE" sz="1100"/>
              <a:t>/</a:t>
            </a:r>
            <a:r>
              <a:rPr lang="de-DE" sz="1100" err="1"/>
              <a:t>other</a:t>
            </a:r>
            <a:endParaRPr lang="de-DE" sz="1100"/>
          </a:p>
        </p:txBody>
      </p:sp>
      <p:sp>
        <p:nvSpPr>
          <p:cNvPr id="157" name="Textfeld 156">
            <a:extLst>
              <a:ext uri="{FF2B5EF4-FFF2-40B4-BE49-F238E27FC236}">
                <a16:creationId xmlns:a16="http://schemas.microsoft.com/office/drawing/2014/main" id="{E2E057E5-A27E-AB8A-38C1-D2ABFEF3C27B}"/>
              </a:ext>
            </a:extLst>
          </p:cNvPr>
          <p:cNvSpPr txBox="1"/>
          <p:nvPr/>
        </p:nvSpPr>
        <p:spPr>
          <a:xfrm>
            <a:off x="1511210" y="2102576"/>
            <a:ext cx="946093" cy="261610"/>
          </a:xfrm>
          <a:prstGeom prst="rect">
            <a:avLst/>
          </a:prstGeom>
          <a:noFill/>
        </p:spPr>
        <p:txBody>
          <a:bodyPr wrap="none" rtlCol="0">
            <a:spAutoFit/>
          </a:bodyPr>
          <a:lstStyle/>
          <a:p>
            <a:r>
              <a:rPr lang="de-DE" sz="1100" err="1"/>
              <a:t>cBTKi</a:t>
            </a:r>
            <a:r>
              <a:rPr lang="de-DE" sz="1100"/>
              <a:t> </a:t>
            </a:r>
            <a:r>
              <a:rPr lang="de-DE" sz="1100" err="1"/>
              <a:t>naïve</a:t>
            </a:r>
            <a:endParaRPr lang="de-DE" sz="1100"/>
          </a:p>
        </p:txBody>
      </p:sp>
      <p:sp>
        <p:nvSpPr>
          <p:cNvPr id="158" name="Textfeld 157">
            <a:extLst>
              <a:ext uri="{FF2B5EF4-FFF2-40B4-BE49-F238E27FC236}">
                <a16:creationId xmlns:a16="http://schemas.microsoft.com/office/drawing/2014/main" id="{784B4603-37CE-5043-1F92-86F676130C0C}"/>
              </a:ext>
            </a:extLst>
          </p:cNvPr>
          <p:cNvSpPr txBox="1"/>
          <p:nvPr/>
        </p:nvSpPr>
        <p:spPr>
          <a:xfrm rot="16200000">
            <a:off x="-1556381" y="3511397"/>
            <a:ext cx="4089074" cy="307777"/>
          </a:xfrm>
          <a:prstGeom prst="rect">
            <a:avLst/>
          </a:prstGeom>
          <a:noFill/>
        </p:spPr>
        <p:txBody>
          <a:bodyPr wrap="square" rtlCol="0">
            <a:spAutoFit/>
          </a:bodyPr>
          <a:lstStyle/>
          <a:p>
            <a:r>
              <a:rPr lang="de-DE" sz="1400"/>
              <a:t>Maximum % </a:t>
            </a:r>
            <a:r>
              <a:rPr lang="de-DE" sz="1400" err="1"/>
              <a:t>change</a:t>
            </a:r>
            <a:r>
              <a:rPr lang="de-DE" sz="1400"/>
              <a:t> in IgM </a:t>
            </a:r>
            <a:r>
              <a:rPr lang="de-DE" sz="1400" err="1"/>
              <a:t>values</a:t>
            </a:r>
            <a:r>
              <a:rPr lang="de-DE" sz="1400"/>
              <a:t> </a:t>
            </a:r>
            <a:r>
              <a:rPr lang="de-DE" sz="1400" err="1"/>
              <a:t>from</a:t>
            </a:r>
            <a:r>
              <a:rPr lang="de-DE" sz="1400"/>
              <a:t> </a:t>
            </a:r>
            <a:r>
              <a:rPr lang="de-DE" sz="1400" err="1"/>
              <a:t>baseline</a:t>
            </a:r>
            <a:endParaRPr lang="de-DE" sz="1400"/>
          </a:p>
        </p:txBody>
      </p:sp>
      <p:sp>
        <p:nvSpPr>
          <p:cNvPr id="159" name="Textfeld 158">
            <a:extLst>
              <a:ext uri="{FF2B5EF4-FFF2-40B4-BE49-F238E27FC236}">
                <a16:creationId xmlns:a16="http://schemas.microsoft.com/office/drawing/2014/main" id="{5581820D-B2C4-878E-C063-5A7CDD7AFE6B}"/>
              </a:ext>
            </a:extLst>
          </p:cNvPr>
          <p:cNvSpPr txBox="1"/>
          <p:nvPr/>
        </p:nvSpPr>
        <p:spPr>
          <a:xfrm>
            <a:off x="622758" y="1591730"/>
            <a:ext cx="482824" cy="307777"/>
          </a:xfrm>
          <a:prstGeom prst="rect">
            <a:avLst/>
          </a:prstGeom>
          <a:noFill/>
        </p:spPr>
        <p:txBody>
          <a:bodyPr wrap="none" rtlCol="0">
            <a:spAutoFit/>
          </a:bodyPr>
          <a:lstStyle/>
          <a:p>
            <a:r>
              <a:rPr lang="de-DE" sz="1400"/>
              <a:t>100</a:t>
            </a:r>
          </a:p>
        </p:txBody>
      </p:sp>
      <p:sp>
        <p:nvSpPr>
          <p:cNvPr id="160" name="Textfeld 159">
            <a:extLst>
              <a:ext uri="{FF2B5EF4-FFF2-40B4-BE49-F238E27FC236}">
                <a16:creationId xmlns:a16="http://schemas.microsoft.com/office/drawing/2014/main" id="{2B01FCFE-F949-5E79-A365-9ACCFD533E6C}"/>
              </a:ext>
            </a:extLst>
          </p:cNvPr>
          <p:cNvSpPr txBox="1"/>
          <p:nvPr/>
        </p:nvSpPr>
        <p:spPr>
          <a:xfrm>
            <a:off x="722144" y="2083537"/>
            <a:ext cx="383438" cy="307777"/>
          </a:xfrm>
          <a:prstGeom prst="rect">
            <a:avLst/>
          </a:prstGeom>
          <a:noFill/>
        </p:spPr>
        <p:txBody>
          <a:bodyPr wrap="none" rtlCol="0">
            <a:spAutoFit/>
          </a:bodyPr>
          <a:lstStyle/>
          <a:p>
            <a:r>
              <a:rPr lang="de-DE" sz="1400"/>
              <a:t>75</a:t>
            </a:r>
          </a:p>
        </p:txBody>
      </p:sp>
      <p:sp>
        <p:nvSpPr>
          <p:cNvPr id="161" name="Textfeld 160">
            <a:extLst>
              <a:ext uri="{FF2B5EF4-FFF2-40B4-BE49-F238E27FC236}">
                <a16:creationId xmlns:a16="http://schemas.microsoft.com/office/drawing/2014/main" id="{BCC96188-B109-CA15-BF04-A30845B8A850}"/>
              </a:ext>
            </a:extLst>
          </p:cNvPr>
          <p:cNvSpPr txBox="1"/>
          <p:nvPr/>
        </p:nvSpPr>
        <p:spPr>
          <a:xfrm>
            <a:off x="722144" y="2569272"/>
            <a:ext cx="383438" cy="307777"/>
          </a:xfrm>
          <a:prstGeom prst="rect">
            <a:avLst/>
          </a:prstGeom>
          <a:noFill/>
        </p:spPr>
        <p:txBody>
          <a:bodyPr wrap="none" rtlCol="0">
            <a:spAutoFit/>
          </a:bodyPr>
          <a:lstStyle/>
          <a:p>
            <a:r>
              <a:rPr lang="de-DE" sz="1400"/>
              <a:t>50</a:t>
            </a:r>
          </a:p>
        </p:txBody>
      </p:sp>
      <p:sp>
        <p:nvSpPr>
          <p:cNvPr id="162" name="Textfeld 161">
            <a:extLst>
              <a:ext uri="{FF2B5EF4-FFF2-40B4-BE49-F238E27FC236}">
                <a16:creationId xmlns:a16="http://schemas.microsoft.com/office/drawing/2014/main" id="{88E58A77-EAE8-BC7F-1770-8F7860C30FE6}"/>
              </a:ext>
            </a:extLst>
          </p:cNvPr>
          <p:cNvSpPr txBox="1"/>
          <p:nvPr/>
        </p:nvSpPr>
        <p:spPr>
          <a:xfrm>
            <a:off x="722144" y="3067489"/>
            <a:ext cx="383438" cy="307777"/>
          </a:xfrm>
          <a:prstGeom prst="rect">
            <a:avLst/>
          </a:prstGeom>
          <a:noFill/>
        </p:spPr>
        <p:txBody>
          <a:bodyPr wrap="none" rtlCol="0">
            <a:spAutoFit/>
          </a:bodyPr>
          <a:lstStyle/>
          <a:p>
            <a:r>
              <a:rPr lang="de-DE" sz="1400"/>
              <a:t>25</a:t>
            </a:r>
          </a:p>
        </p:txBody>
      </p:sp>
      <p:sp>
        <p:nvSpPr>
          <p:cNvPr id="163" name="Textfeld 162">
            <a:extLst>
              <a:ext uri="{FF2B5EF4-FFF2-40B4-BE49-F238E27FC236}">
                <a16:creationId xmlns:a16="http://schemas.microsoft.com/office/drawing/2014/main" id="{A10C5BDA-9344-06C6-2A42-7FB6F79C026A}"/>
              </a:ext>
            </a:extLst>
          </p:cNvPr>
          <p:cNvSpPr txBox="1"/>
          <p:nvPr/>
        </p:nvSpPr>
        <p:spPr>
          <a:xfrm>
            <a:off x="821530" y="3552192"/>
            <a:ext cx="284052" cy="307777"/>
          </a:xfrm>
          <a:prstGeom prst="rect">
            <a:avLst/>
          </a:prstGeom>
          <a:noFill/>
        </p:spPr>
        <p:txBody>
          <a:bodyPr wrap="none" rtlCol="0">
            <a:spAutoFit/>
          </a:bodyPr>
          <a:lstStyle/>
          <a:p>
            <a:r>
              <a:rPr lang="de-DE" sz="1400"/>
              <a:t>0</a:t>
            </a:r>
          </a:p>
        </p:txBody>
      </p:sp>
      <p:sp>
        <p:nvSpPr>
          <p:cNvPr id="164" name="Textfeld 163">
            <a:extLst>
              <a:ext uri="{FF2B5EF4-FFF2-40B4-BE49-F238E27FC236}">
                <a16:creationId xmlns:a16="http://schemas.microsoft.com/office/drawing/2014/main" id="{BB51F303-0BB8-6F5A-2A33-05FF451D0116}"/>
              </a:ext>
            </a:extLst>
          </p:cNvPr>
          <p:cNvSpPr txBox="1"/>
          <p:nvPr/>
        </p:nvSpPr>
        <p:spPr>
          <a:xfrm>
            <a:off x="662832" y="4037335"/>
            <a:ext cx="442750" cy="307777"/>
          </a:xfrm>
          <a:prstGeom prst="rect">
            <a:avLst/>
          </a:prstGeom>
          <a:noFill/>
        </p:spPr>
        <p:txBody>
          <a:bodyPr wrap="none" rtlCol="0">
            <a:spAutoFit/>
          </a:bodyPr>
          <a:lstStyle/>
          <a:p>
            <a:r>
              <a:rPr lang="de-DE" sz="1400"/>
              <a:t>-25</a:t>
            </a:r>
          </a:p>
        </p:txBody>
      </p:sp>
      <p:sp>
        <p:nvSpPr>
          <p:cNvPr id="165" name="Textfeld 164">
            <a:extLst>
              <a:ext uri="{FF2B5EF4-FFF2-40B4-BE49-F238E27FC236}">
                <a16:creationId xmlns:a16="http://schemas.microsoft.com/office/drawing/2014/main" id="{691C8783-C37B-C46C-5D1A-A54FE4D560FD}"/>
              </a:ext>
            </a:extLst>
          </p:cNvPr>
          <p:cNvSpPr txBox="1"/>
          <p:nvPr/>
        </p:nvSpPr>
        <p:spPr>
          <a:xfrm>
            <a:off x="662832" y="4530510"/>
            <a:ext cx="442750" cy="307777"/>
          </a:xfrm>
          <a:prstGeom prst="rect">
            <a:avLst/>
          </a:prstGeom>
          <a:noFill/>
        </p:spPr>
        <p:txBody>
          <a:bodyPr wrap="none" rtlCol="0">
            <a:spAutoFit/>
          </a:bodyPr>
          <a:lstStyle/>
          <a:p>
            <a:r>
              <a:rPr lang="de-DE" sz="1400"/>
              <a:t>-50</a:t>
            </a:r>
          </a:p>
        </p:txBody>
      </p:sp>
      <p:sp>
        <p:nvSpPr>
          <p:cNvPr id="166" name="Textfeld 165">
            <a:extLst>
              <a:ext uri="{FF2B5EF4-FFF2-40B4-BE49-F238E27FC236}">
                <a16:creationId xmlns:a16="http://schemas.microsoft.com/office/drawing/2014/main" id="{999DD743-A8A4-360B-5F2B-5C646C91837A}"/>
              </a:ext>
            </a:extLst>
          </p:cNvPr>
          <p:cNvSpPr txBox="1"/>
          <p:nvPr/>
        </p:nvSpPr>
        <p:spPr>
          <a:xfrm>
            <a:off x="662832" y="5018777"/>
            <a:ext cx="442750" cy="307777"/>
          </a:xfrm>
          <a:prstGeom prst="rect">
            <a:avLst/>
          </a:prstGeom>
          <a:noFill/>
        </p:spPr>
        <p:txBody>
          <a:bodyPr wrap="none" rtlCol="0">
            <a:spAutoFit/>
          </a:bodyPr>
          <a:lstStyle/>
          <a:p>
            <a:r>
              <a:rPr lang="de-DE" sz="1400"/>
              <a:t>-75</a:t>
            </a:r>
          </a:p>
        </p:txBody>
      </p:sp>
      <p:sp>
        <p:nvSpPr>
          <p:cNvPr id="167" name="Textfeld 166">
            <a:extLst>
              <a:ext uri="{FF2B5EF4-FFF2-40B4-BE49-F238E27FC236}">
                <a16:creationId xmlns:a16="http://schemas.microsoft.com/office/drawing/2014/main" id="{3EC3E7F4-1D68-8040-424A-22091FB3A255}"/>
              </a:ext>
            </a:extLst>
          </p:cNvPr>
          <p:cNvSpPr txBox="1"/>
          <p:nvPr/>
        </p:nvSpPr>
        <p:spPr>
          <a:xfrm>
            <a:off x="563446" y="5515192"/>
            <a:ext cx="542136" cy="307777"/>
          </a:xfrm>
          <a:prstGeom prst="rect">
            <a:avLst/>
          </a:prstGeom>
          <a:noFill/>
        </p:spPr>
        <p:txBody>
          <a:bodyPr wrap="none" rtlCol="0">
            <a:spAutoFit/>
          </a:bodyPr>
          <a:lstStyle/>
          <a:p>
            <a:r>
              <a:rPr lang="de-DE" sz="1400"/>
              <a:t>-100</a:t>
            </a:r>
          </a:p>
        </p:txBody>
      </p:sp>
      <p:cxnSp>
        <p:nvCxnSpPr>
          <p:cNvPr id="171" name="Gerader Verbinder 170">
            <a:extLst>
              <a:ext uri="{FF2B5EF4-FFF2-40B4-BE49-F238E27FC236}">
                <a16:creationId xmlns:a16="http://schemas.microsoft.com/office/drawing/2014/main" id="{7706E27D-8715-7072-593A-9BDDCDFF3F9F}"/>
              </a:ext>
            </a:extLst>
          </p:cNvPr>
          <p:cNvCxnSpPr>
            <a:cxnSpLocks/>
          </p:cNvCxnSpPr>
          <p:nvPr/>
        </p:nvCxnSpPr>
        <p:spPr>
          <a:xfrm>
            <a:off x="1034000" y="1753437"/>
            <a:ext cx="643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Gerader Verbinder 173">
            <a:extLst>
              <a:ext uri="{FF2B5EF4-FFF2-40B4-BE49-F238E27FC236}">
                <a16:creationId xmlns:a16="http://schemas.microsoft.com/office/drawing/2014/main" id="{F354A63A-FCCB-1B96-AA81-20A9D20D9D74}"/>
              </a:ext>
            </a:extLst>
          </p:cNvPr>
          <p:cNvCxnSpPr>
            <a:cxnSpLocks/>
          </p:cNvCxnSpPr>
          <p:nvPr/>
        </p:nvCxnSpPr>
        <p:spPr>
          <a:xfrm>
            <a:off x="1038986" y="2241216"/>
            <a:ext cx="643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Gerader Verbinder 174">
            <a:extLst>
              <a:ext uri="{FF2B5EF4-FFF2-40B4-BE49-F238E27FC236}">
                <a16:creationId xmlns:a16="http://schemas.microsoft.com/office/drawing/2014/main" id="{2E7F256D-924F-A01E-E91D-5EA825C17D27}"/>
              </a:ext>
            </a:extLst>
          </p:cNvPr>
          <p:cNvCxnSpPr>
            <a:cxnSpLocks/>
          </p:cNvCxnSpPr>
          <p:nvPr/>
        </p:nvCxnSpPr>
        <p:spPr>
          <a:xfrm>
            <a:off x="1034000" y="2730860"/>
            <a:ext cx="643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Gerader Verbinder 175">
            <a:extLst>
              <a:ext uri="{FF2B5EF4-FFF2-40B4-BE49-F238E27FC236}">
                <a16:creationId xmlns:a16="http://schemas.microsoft.com/office/drawing/2014/main" id="{520D3A05-6124-086D-84B7-98AADF64EFBB}"/>
              </a:ext>
            </a:extLst>
          </p:cNvPr>
          <p:cNvCxnSpPr>
            <a:cxnSpLocks/>
          </p:cNvCxnSpPr>
          <p:nvPr/>
        </p:nvCxnSpPr>
        <p:spPr>
          <a:xfrm>
            <a:off x="1034000" y="3221516"/>
            <a:ext cx="643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Gerader Verbinder 176">
            <a:extLst>
              <a:ext uri="{FF2B5EF4-FFF2-40B4-BE49-F238E27FC236}">
                <a16:creationId xmlns:a16="http://schemas.microsoft.com/office/drawing/2014/main" id="{0447A435-B715-DDC7-A24C-B5CD31B8462B}"/>
              </a:ext>
            </a:extLst>
          </p:cNvPr>
          <p:cNvCxnSpPr>
            <a:cxnSpLocks/>
          </p:cNvCxnSpPr>
          <p:nvPr/>
        </p:nvCxnSpPr>
        <p:spPr>
          <a:xfrm>
            <a:off x="1038986" y="3711100"/>
            <a:ext cx="643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Gerader Verbinder 177">
            <a:extLst>
              <a:ext uri="{FF2B5EF4-FFF2-40B4-BE49-F238E27FC236}">
                <a16:creationId xmlns:a16="http://schemas.microsoft.com/office/drawing/2014/main" id="{76CC656D-44CD-17EA-0954-F0F191C3122D}"/>
              </a:ext>
            </a:extLst>
          </p:cNvPr>
          <p:cNvCxnSpPr>
            <a:cxnSpLocks/>
          </p:cNvCxnSpPr>
          <p:nvPr/>
        </p:nvCxnSpPr>
        <p:spPr>
          <a:xfrm>
            <a:off x="1038986" y="4202810"/>
            <a:ext cx="643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Gerader Verbinder 178">
            <a:extLst>
              <a:ext uri="{FF2B5EF4-FFF2-40B4-BE49-F238E27FC236}">
                <a16:creationId xmlns:a16="http://schemas.microsoft.com/office/drawing/2014/main" id="{A478B3DB-A0BB-AE2E-0DB4-C02964CBFA62}"/>
              </a:ext>
            </a:extLst>
          </p:cNvPr>
          <p:cNvCxnSpPr>
            <a:cxnSpLocks/>
          </p:cNvCxnSpPr>
          <p:nvPr/>
        </p:nvCxnSpPr>
        <p:spPr>
          <a:xfrm>
            <a:off x="1038986" y="4693189"/>
            <a:ext cx="643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Gerader Verbinder 179">
            <a:extLst>
              <a:ext uri="{FF2B5EF4-FFF2-40B4-BE49-F238E27FC236}">
                <a16:creationId xmlns:a16="http://schemas.microsoft.com/office/drawing/2014/main" id="{CCB78467-6015-E8C4-7F7B-1C1E1E89E387}"/>
              </a:ext>
            </a:extLst>
          </p:cNvPr>
          <p:cNvCxnSpPr>
            <a:cxnSpLocks/>
          </p:cNvCxnSpPr>
          <p:nvPr/>
        </p:nvCxnSpPr>
        <p:spPr>
          <a:xfrm>
            <a:off x="1038986" y="5180603"/>
            <a:ext cx="643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Gerader Verbinder 180">
            <a:extLst>
              <a:ext uri="{FF2B5EF4-FFF2-40B4-BE49-F238E27FC236}">
                <a16:creationId xmlns:a16="http://schemas.microsoft.com/office/drawing/2014/main" id="{21C2D31F-22F6-2FF0-F485-5993D2018A83}"/>
              </a:ext>
            </a:extLst>
          </p:cNvPr>
          <p:cNvCxnSpPr>
            <a:cxnSpLocks/>
          </p:cNvCxnSpPr>
          <p:nvPr/>
        </p:nvCxnSpPr>
        <p:spPr>
          <a:xfrm>
            <a:off x="1038986" y="5670985"/>
            <a:ext cx="643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feld 181">
            <a:extLst>
              <a:ext uri="{FF2B5EF4-FFF2-40B4-BE49-F238E27FC236}">
                <a16:creationId xmlns:a16="http://schemas.microsoft.com/office/drawing/2014/main" id="{AC07A2BD-CFAA-2FF8-BDE7-2DA38F4D6E06}"/>
              </a:ext>
            </a:extLst>
          </p:cNvPr>
          <p:cNvSpPr txBox="1"/>
          <p:nvPr/>
        </p:nvSpPr>
        <p:spPr>
          <a:xfrm>
            <a:off x="1336414" y="5520376"/>
            <a:ext cx="1462260" cy="261610"/>
          </a:xfrm>
          <a:prstGeom prst="rect">
            <a:avLst/>
          </a:prstGeom>
          <a:noFill/>
        </p:spPr>
        <p:txBody>
          <a:bodyPr wrap="none" rtlCol="0">
            <a:spAutoFit/>
          </a:bodyPr>
          <a:lstStyle/>
          <a:p>
            <a:r>
              <a:rPr lang="de-DE" sz="1100"/>
              <a:t>Prior BCL-2 </a:t>
            </a:r>
            <a:r>
              <a:rPr lang="de-DE" sz="1100" err="1"/>
              <a:t>inhibitor</a:t>
            </a:r>
            <a:endParaRPr lang="de-DE" sz="1100"/>
          </a:p>
        </p:txBody>
      </p:sp>
      <p:sp>
        <p:nvSpPr>
          <p:cNvPr id="183" name="Textfeld 182">
            <a:extLst>
              <a:ext uri="{FF2B5EF4-FFF2-40B4-BE49-F238E27FC236}">
                <a16:creationId xmlns:a16="http://schemas.microsoft.com/office/drawing/2014/main" id="{2557BE15-2110-A720-830E-583BA9E46D24}"/>
              </a:ext>
            </a:extLst>
          </p:cNvPr>
          <p:cNvSpPr txBox="1"/>
          <p:nvPr/>
        </p:nvSpPr>
        <p:spPr>
          <a:xfrm>
            <a:off x="1335811" y="5658293"/>
            <a:ext cx="1228221" cy="261610"/>
          </a:xfrm>
          <a:prstGeom prst="rect">
            <a:avLst/>
          </a:prstGeom>
          <a:noFill/>
        </p:spPr>
        <p:txBody>
          <a:bodyPr wrap="none" rtlCol="0">
            <a:spAutoFit/>
          </a:bodyPr>
          <a:lstStyle/>
          <a:p>
            <a:r>
              <a:rPr lang="de-DE" sz="1100" i="1"/>
              <a:t>MYD88</a:t>
            </a:r>
            <a:r>
              <a:rPr lang="de-DE" sz="1100"/>
              <a:t> negative</a:t>
            </a:r>
          </a:p>
        </p:txBody>
      </p:sp>
      <p:sp>
        <p:nvSpPr>
          <p:cNvPr id="184" name="Textfeld 183">
            <a:extLst>
              <a:ext uri="{FF2B5EF4-FFF2-40B4-BE49-F238E27FC236}">
                <a16:creationId xmlns:a16="http://schemas.microsoft.com/office/drawing/2014/main" id="{C5CCC114-F22A-A571-ABC1-6AC737D3EEFB}"/>
              </a:ext>
            </a:extLst>
          </p:cNvPr>
          <p:cNvSpPr txBox="1"/>
          <p:nvPr/>
        </p:nvSpPr>
        <p:spPr>
          <a:xfrm>
            <a:off x="2166266" y="4206287"/>
            <a:ext cx="268022" cy="200055"/>
          </a:xfrm>
          <a:prstGeom prst="rect">
            <a:avLst/>
          </a:prstGeom>
          <a:noFill/>
        </p:spPr>
        <p:txBody>
          <a:bodyPr wrap="none" rtlCol="0">
            <a:spAutoFit/>
          </a:bodyPr>
          <a:lstStyle/>
          <a:p>
            <a:r>
              <a:rPr lang="az-Cyrl-AZ" sz="700"/>
              <a:t>Ж</a:t>
            </a:r>
            <a:endParaRPr lang="de-DE" sz="700"/>
          </a:p>
        </p:txBody>
      </p:sp>
      <p:sp>
        <p:nvSpPr>
          <p:cNvPr id="185" name="Textfeld 184">
            <a:extLst>
              <a:ext uri="{FF2B5EF4-FFF2-40B4-BE49-F238E27FC236}">
                <a16:creationId xmlns:a16="http://schemas.microsoft.com/office/drawing/2014/main" id="{8E405629-F154-1415-7B19-8B16E1F22046}"/>
              </a:ext>
            </a:extLst>
          </p:cNvPr>
          <p:cNvSpPr txBox="1"/>
          <p:nvPr/>
        </p:nvSpPr>
        <p:spPr>
          <a:xfrm>
            <a:off x="2418463" y="4380595"/>
            <a:ext cx="268022" cy="200055"/>
          </a:xfrm>
          <a:prstGeom prst="rect">
            <a:avLst/>
          </a:prstGeom>
          <a:noFill/>
        </p:spPr>
        <p:txBody>
          <a:bodyPr wrap="none" rtlCol="0">
            <a:spAutoFit/>
          </a:bodyPr>
          <a:lstStyle/>
          <a:p>
            <a:r>
              <a:rPr lang="az-Cyrl-AZ" sz="700"/>
              <a:t>Ж</a:t>
            </a:r>
            <a:endParaRPr lang="de-DE" sz="700"/>
          </a:p>
        </p:txBody>
      </p:sp>
      <p:sp>
        <p:nvSpPr>
          <p:cNvPr id="186" name="Textfeld 185">
            <a:extLst>
              <a:ext uri="{FF2B5EF4-FFF2-40B4-BE49-F238E27FC236}">
                <a16:creationId xmlns:a16="http://schemas.microsoft.com/office/drawing/2014/main" id="{20ACC3EF-7DFB-74ED-A613-BEDD78421B1D}"/>
              </a:ext>
            </a:extLst>
          </p:cNvPr>
          <p:cNvSpPr txBox="1"/>
          <p:nvPr/>
        </p:nvSpPr>
        <p:spPr>
          <a:xfrm>
            <a:off x="4856378" y="5276264"/>
            <a:ext cx="268022" cy="200055"/>
          </a:xfrm>
          <a:prstGeom prst="rect">
            <a:avLst/>
          </a:prstGeom>
          <a:noFill/>
        </p:spPr>
        <p:txBody>
          <a:bodyPr wrap="none" rtlCol="0">
            <a:spAutoFit/>
          </a:bodyPr>
          <a:lstStyle/>
          <a:p>
            <a:r>
              <a:rPr lang="az-Cyrl-AZ" sz="700"/>
              <a:t>Ж</a:t>
            </a:r>
            <a:endParaRPr lang="de-DE" sz="700"/>
          </a:p>
        </p:txBody>
      </p:sp>
      <p:sp>
        <p:nvSpPr>
          <p:cNvPr id="187" name="Textfeld 186">
            <a:extLst>
              <a:ext uri="{FF2B5EF4-FFF2-40B4-BE49-F238E27FC236}">
                <a16:creationId xmlns:a16="http://schemas.microsoft.com/office/drawing/2014/main" id="{39705956-8DF2-6F66-C7F7-04D1D8899DC1}"/>
              </a:ext>
            </a:extLst>
          </p:cNvPr>
          <p:cNvSpPr txBox="1"/>
          <p:nvPr/>
        </p:nvSpPr>
        <p:spPr>
          <a:xfrm>
            <a:off x="5525256" y="5352511"/>
            <a:ext cx="268022" cy="200055"/>
          </a:xfrm>
          <a:prstGeom prst="rect">
            <a:avLst/>
          </a:prstGeom>
          <a:noFill/>
        </p:spPr>
        <p:txBody>
          <a:bodyPr wrap="none" rtlCol="0">
            <a:spAutoFit/>
          </a:bodyPr>
          <a:lstStyle/>
          <a:p>
            <a:r>
              <a:rPr lang="az-Cyrl-AZ" sz="700"/>
              <a:t>Ж</a:t>
            </a:r>
            <a:endParaRPr lang="de-DE" sz="700"/>
          </a:p>
        </p:txBody>
      </p:sp>
      <p:sp>
        <p:nvSpPr>
          <p:cNvPr id="188" name="Textfeld 187">
            <a:extLst>
              <a:ext uri="{FF2B5EF4-FFF2-40B4-BE49-F238E27FC236}">
                <a16:creationId xmlns:a16="http://schemas.microsoft.com/office/drawing/2014/main" id="{10F035FA-6ADC-0ED6-0792-68BC9A1C4128}"/>
              </a:ext>
            </a:extLst>
          </p:cNvPr>
          <p:cNvSpPr txBox="1"/>
          <p:nvPr/>
        </p:nvSpPr>
        <p:spPr>
          <a:xfrm>
            <a:off x="3360038" y="4836163"/>
            <a:ext cx="234360" cy="200055"/>
          </a:xfrm>
          <a:prstGeom prst="rect">
            <a:avLst/>
          </a:prstGeom>
          <a:noFill/>
        </p:spPr>
        <p:txBody>
          <a:bodyPr wrap="none" rtlCol="0">
            <a:spAutoFit/>
          </a:bodyPr>
          <a:lstStyle/>
          <a:p>
            <a:r>
              <a:rPr lang="de-DE" sz="700"/>
              <a:t>#</a:t>
            </a:r>
          </a:p>
        </p:txBody>
      </p:sp>
      <p:sp>
        <p:nvSpPr>
          <p:cNvPr id="189" name="Textfeld 188">
            <a:extLst>
              <a:ext uri="{FF2B5EF4-FFF2-40B4-BE49-F238E27FC236}">
                <a16:creationId xmlns:a16="http://schemas.microsoft.com/office/drawing/2014/main" id="{18E0B27D-42BE-328C-9986-7DB601FAF38B}"/>
              </a:ext>
            </a:extLst>
          </p:cNvPr>
          <p:cNvSpPr txBox="1"/>
          <p:nvPr/>
        </p:nvSpPr>
        <p:spPr>
          <a:xfrm>
            <a:off x="2427453" y="4475129"/>
            <a:ext cx="234360" cy="200055"/>
          </a:xfrm>
          <a:prstGeom prst="rect">
            <a:avLst/>
          </a:prstGeom>
          <a:noFill/>
        </p:spPr>
        <p:txBody>
          <a:bodyPr wrap="none" rtlCol="0">
            <a:spAutoFit/>
          </a:bodyPr>
          <a:lstStyle/>
          <a:p>
            <a:r>
              <a:rPr lang="de-DE" sz="700"/>
              <a:t>#</a:t>
            </a:r>
          </a:p>
        </p:txBody>
      </p:sp>
      <p:sp>
        <p:nvSpPr>
          <p:cNvPr id="190" name="Textfeld 189">
            <a:extLst>
              <a:ext uri="{FF2B5EF4-FFF2-40B4-BE49-F238E27FC236}">
                <a16:creationId xmlns:a16="http://schemas.microsoft.com/office/drawing/2014/main" id="{98051BFD-F0D7-7887-6FEA-A12C4C33AB80}"/>
              </a:ext>
            </a:extLst>
          </p:cNvPr>
          <p:cNvSpPr txBox="1"/>
          <p:nvPr/>
        </p:nvSpPr>
        <p:spPr>
          <a:xfrm>
            <a:off x="4028502" y="5045396"/>
            <a:ext cx="234360" cy="200055"/>
          </a:xfrm>
          <a:prstGeom prst="rect">
            <a:avLst/>
          </a:prstGeom>
          <a:noFill/>
        </p:spPr>
        <p:txBody>
          <a:bodyPr wrap="none" rtlCol="0">
            <a:spAutoFit/>
          </a:bodyPr>
          <a:lstStyle/>
          <a:p>
            <a:r>
              <a:rPr lang="de-DE" sz="700"/>
              <a:t>#</a:t>
            </a:r>
          </a:p>
        </p:txBody>
      </p:sp>
      <p:sp>
        <p:nvSpPr>
          <p:cNvPr id="191" name="Textfeld 190">
            <a:extLst>
              <a:ext uri="{FF2B5EF4-FFF2-40B4-BE49-F238E27FC236}">
                <a16:creationId xmlns:a16="http://schemas.microsoft.com/office/drawing/2014/main" id="{AB4C76FE-BA68-E5C5-F765-EF3253BC8EB3}"/>
              </a:ext>
            </a:extLst>
          </p:cNvPr>
          <p:cNvSpPr txBox="1"/>
          <p:nvPr/>
        </p:nvSpPr>
        <p:spPr>
          <a:xfrm>
            <a:off x="4693372" y="5213477"/>
            <a:ext cx="234360" cy="200055"/>
          </a:xfrm>
          <a:prstGeom prst="rect">
            <a:avLst/>
          </a:prstGeom>
          <a:noFill/>
        </p:spPr>
        <p:txBody>
          <a:bodyPr wrap="none" rtlCol="0">
            <a:spAutoFit/>
          </a:bodyPr>
          <a:lstStyle/>
          <a:p>
            <a:r>
              <a:rPr lang="de-DE" sz="700"/>
              <a:t>#</a:t>
            </a:r>
          </a:p>
        </p:txBody>
      </p:sp>
      <p:sp>
        <p:nvSpPr>
          <p:cNvPr id="192" name="Textfeld 191">
            <a:extLst>
              <a:ext uri="{FF2B5EF4-FFF2-40B4-BE49-F238E27FC236}">
                <a16:creationId xmlns:a16="http://schemas.microsoft.com/office/drawing/2014/main" id="{BF55D737-93B4-E18E-7F5B-72A9F9048850}"/>
              </a:ext>
            </a:extLst>
          </p:cNvPr>
          <p:cNvSpPr txBox="1"/>
          <p:nvPr/>
        </p:nvSpPr>
        <p:spPr>
          <a:xfrm>
            <a:off x="4865368" y="5365783"/>
            <a:ext cx="234360" cy="200055"/>
          </a:xfrm>
          <a:prstGeom prst="rect">
            <a:avLst/>
          </a:prstGeom>
          <a:noFill/>
        </p:spPr>
        <p:txBody>
          <a:bodyPr wrap="none" rtlCol="0">
            <a:spAutoFit/>
          </a:bodyPr>
          <a:lstStyle/>
          <a:p>
            <a:r>
              <a:rPr lang="de-DE" sz="700"/>
              <a:t>#</a:t>
            </a:r>
          </a:p>
        </p:txBody>
      </p:sp>
      <p:sp>
        <p:nvSpPr>
          <p:cNvPr id="193" name="Textfeld 192">
            <a:extLst>
              <a:ext uri="{FF2B5EF4-FFF2-40B4-BE49-F238E27FC236}">
                <a16:creationId xmlns:a16="http://schemas.microsoft.com/office/drawing/2014/main" id="{6F793B6B-540C-0184-DDC7-6BF0174317EF}"/>
              </a:ext>
            </a:extLst>
          </p:cNvPr>
          <p:cNvSpPr txBox="1"/>
          <p:nvPr/>
        </p:nvSpPr>
        <p:spPr>
          <a:xfrm>
            <a:off x="3016807" y="4745002"/>
            <a:ext cx="234360" cy="200055"/>
          </a:xfrm>
          <a:prstGeom prst="rect">
            <a:avLst/>
          </a:prstGeom>
          <a:noFill/>
        </p:spPr>
        <p:txBody>
          <a:bodyPr wrap="none" rtlCol="0">
            <a:spAutoFit/>
          </a:bodyPr>
          <a:lstStyle/>
          <a:p>
            <a:r>
              <a:rPr lang="de-DE" sz="700"/>
              <a:t>#</a:t>
            </a:r>
          </a:p>
        </p:txBody>
      </p:sp>
      <p:sp>
        <p:nvSpPr>
          <p:cNvPr id="194" name="Textfeld 193">
            <a:extLst>
              <a:ext uri="{FF2B5EF4-FFF2-40B4-BE49-F238E27FC236}">
                <a16:creationId xmlns:a16="http://schemas.microsoft.com/office/drawing/2014/main" id="{283B5984-5442-0200-CE1B-96D486BD70C9}"/>
              </a:ext>
            </a:extLst>
          </p:cNvPr>
          <p:cNvSpPr txBox="1"/>
          <p:nvPr/>
        </p:nvSpPr>
        <p:spPr>
          <a:xfrm>
            <a:off x="1424793" y="3797014"/>
            <a:ext cx="234360" cy="200055"/>
          </a:xfrm>
          <a:prstGeom prst="rect">
            <a:avLst/>
          </a:prstGeom>
          <a:noFill/>
        </p:spPr>
        <p:txBody>
          <a:bodyPr wrap="none" rtlCol="0">
            <a:spAutoFit/>
          </a:bodyPr>
          <a:lstStyle/>
          <a:p>
            <a:r>
              <a:rPr lang="de-DE" sz="700"/>
              <a:t>#</a:t>
            </a:r>
          </a:p>
        </p:txBody>
      </p:sp>
      <p:sp>
        <p:nvSpPr>
          <p:cNvPr id="195" name="Textfeld 194">
            <a:extLst>
              <a:ext uri="{FF2B5EF4-FFF2-40B4-BE49-F238E27FC236}">
                <a16:creationId xmlns:a16="http://schemas.microsoft.com/office/drawing/2014/main" id="{69DCF6C5-191A-3263-D4B7-C3E207675FB5}"/>
              </a:ext>
            </a:extLst>
          </p:cNvPr>
          <p:cNvSpPr txBox="1"/>
          <p:nvPr/>
        </p:nvSpPr>
        <p:spPr>
          <a:xfrm>
            <a:off x="1237028" y="5680804"/>
            <a:ext cx="234360" cy="200055"/>
          </a:xfrm>
          <a:prstGeom prst="rect">
            <a:avLst/>
          </a:prstGeom>
          <a:noFill/>
        </p:spPr>
        <p:txBody>
          <a:bodyPr wrap="none" rtlCol="0">
            <a:spAutoFit/>
          </a:bodyPr>
          <a:lstStyle/>
          <a:p>
            <a:r>
              <a:rPr lang="de-DE" sz="700"/>
              <a:t>#</a:t>
            </a:r>
          </a:p>
        </p:txBody>
      </p:sp>
      <p:sp>
        <p:nvSpPr>
          <p:cNvPr id="196" name="Textfeld 195">
            <a:extLst>
              <a:ext uri="{FF2B5EF4-FFF2-40B4-BE49-F238E27FC236}">
                <a16:creationId xmlns:a16="http://schemas.microsoft.com/office/drawing/2014/main" id="{104C0283-06D1-AD73-289D-DFAB49129F56}"/>
              </a:ext>
            </a:extLst>
          </p:cNvPr>
          <p:cNvSpPr txBox="1"/>
          <p:nvPr/>
        </p:nvSpPr>
        <p:spPr>
          <a:xfrm>
            <a:off x="1225772" y="5538246"/>
            <a:ext cx="268022" cy="200055"/>
          </a:xfrm>
          <a:prstGeom prst="rect">
            <a:avLst/>
          </a:prstGeom>
          <a:noFill/>
        </p:spPr>
        <p:txBody>
          <a:bodyPr wrap="none" rtlCol="0">
            <a:spAutoFit/>
          </a:bodyPr>
          <a:lstStyle/>
          <a:p>
            <a:r>
              <a:rPr lang="az-Cyrl-AZ" sz="700"/>
              <a:t>Ж</a:t>
            </a:r>
            <a:endParaRPr lang="de-DE" sz="700"/>
          </a:p>
        </p:txBody>
      </p:sp>
    </p:spTree>
    <p:extLst>
      <p:ext uri="{BB962C8B-B14F-4D97-AF65-F5344CB8AC3E}">
        <p14:creationId xmlns:p14="http://schemas.microsoft.com/office/powerpoint/2010/main" val="617371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EBBF8B-844B-B383-2E1C-E9BC7F3EF6AB}"/>
              </a:ext>
            </a:extLst>
          </p:cNvPr>
          <p:cNvSpPr>
            <a:spLocks noGrp="1"/>
          </p:cNvSpPr>
          <p:nvPr>
            <p:ph type="title"/>
          </p:nvPr>
        </p:nvSpPr>
        <p:spPr/>
        <p:txBody>
          <a:bodyPr/>
          <a:lstStyle/>
          <a:p>
            <a:r>
              <a:rPr lang="en-US"/>
              <a:t>Major response rate in WM subgroups</a:t>
            </a:r>
          </a:p>
        </p:txBody>
      </p:sp>
      <p:sp>
        <p:nvSpPr>
          <p:cNvPr id="4" name="Footer Placeholder 3">
            <a:extLst>
              <a:ext uri="{FF2B5EF4-FFF2-40B4-BE49-F238E27FC236}">
                <a16:creationId xmlns:a16="http://schemas.microsoft.com/office/drawing/2014/main" id="{8FE4FFD7-FA00-F5E9-56F3-FB58498ED2C1}"/>
              </a:ext>
            </a:extLst>
          </p:cNvPr>
          <p:cNvSpPr>
            <a:spLocks noGrp="1"/>
          </p:cNvSpPr>
          <p:nvPr>
            <p:ph type="ftr" sz="quarter" idx="13"/>
          </p:nvPr>
        </p:nvSpPr>
        <p:spPr>
          <a:xfrm>
            <a:off x="407989" y="6134986"/>
            <a:ext cx="8532812" cy="534102"/>
          </a:xfrm>
        </p:spPr>
        <p:txBody>
          <a:bodyPr/>
          <a:lstStyle/>
          <a:p>
            <a:r>
              <a:rPr lang="en-GB"/>
              <a:t>Data </a:t>
            </a:r>
            <a:r>
              <a:rPr lang="en-GB" err="1"/>
              <a:t>cutoff</a:t>
            </a:r>
            <a:r>
              <a:rPr lang="en-GB"/>
              <a:t>: 29 July 2022. Response as assessed by investigator.</a:t>
            </a:r>
          </a:p>
          <a:p>
            <a:r>
              <a:rPr lang="en-GB" b="1" err="1"/>
              <a:t>cBTKi</a:t>
            </a:r>
            <a:r>
              <a:rPr lang="en-GB" b="1"/>
              <a:t>, </a:t>
            </a:r>
            <a:r>
              <a:rPr lang="en-GB"/>
              <a:t>covalent Bruton's tyrosine kinase inhibitor; </a:t>
            </a:r>
            <a:r>
              <a:rPr lang="en-GB" b="1"/>
              <a:t>CI,</a:t>
            </a:r>
            <a:r>
              <a:rPr lang="en-GB"/>
              <a:t> confidence interval; </a:t>
            </a:r>
            <a:r>
              <a:rPr lang="en-GB" b="1"/>
              <a:t>CIT, </a:t>
            </a:r>
            <a:r>
              <a:rPr lang="en-GB"/>
              <a:t>chemoimmunotherapy; </a:t>
            </a:r>
            <a:r>
              <a:rPr lang="en-GB" b="1"/>
              <a:t>ECOG PS, </a:t>
            </a:r>
            <a:r>
              <a:rPr lang="en-GB"/>
              <a:t>Eastern Cooperative Oncology Group performance score</a:t>
            </a:r>
            <a:r>
              <a:rPr lang="en-GB" b="1"/>
              <a:t>; IPSS, </a:t>
            </a:r>
            <a:r>
              <a:rPr lang="en-GB"/>
              <a:t>International Prognostic Scoring System, </a:t>
            </a:r>
            <a:r>
              <a:rPr lang="en-GB" b="1"/>
              <a:t>WM, </a:t>
            </a:r>
            <a:r>
              <a:rPr lang="en-GB" err="1"/>
              <a:t>Waldenström's</a:t>
            </a:r>
            <a:r>
              <a:rPr lang="en-GB"/>
              <a:t> macroglobulinemia.</a:t>
            </a:r>
            <a:r>
              <a:rPr lang="en-GB" b="1"/>
              <a:t>  </a:t>
            </a:r>
            <a:endParaRPr lang="en-GB"/>
          </a:p>
          <a:p>
            <a:r>
              <a:rPr lang="en-GB" b="1" err="1"/>
              <a:t>Palomba</a:t>
            </a:r>
            <a:r>
              <a:rPr lang="en-GB" b="1"/>
              <a:t> et al, Abstract #229 presented at ASH 2022.</a:t>
            </a:r>
          </a:p>
        </p:txBody>
      </p:sp>
      <p:graphicFrame>
        <p:nvGraphicFramePr>
          <p:cNvPr id="2" name="Tabelle 6">
            <a:extLst>
              <a:ext uri="{FF2B5EF4-FFF2-40B4-BE49-F238E27FC236}">
                <a16:creationId xmlns:a16="http://schemas.microsoft.com/office/drawing/2014/main" id="{E7C1EB88-E6C7-FFCA-0D2B-507386597861}"/>
              </a:ext>
            </a:extLst>
          </p:cNvPr>
          <p:cNvGraphicFramePr>
            <a:graphicFrameLocks noGrp="1"/>
          </p:cNvGraphicFramePr>
          <p:nvPr>
            <p:extLst>
              <p:ext uri="{D42A27DB-BD31-4B8C-83A1-F6EECF244321}">
                <p14:modId xmlns:p14="http://schemas.microsoft.com/office/powerpoint/2010/main" val="2854873728"/>
              </p:ext>
            </p:extLst>
          </p:nvPr>
        </p:nvGraphicFramePr>
        <p:xfrm>
          <a:off x="407988" y="1665288"/>
          <a:ext cx="8532811" cy="3962400"/>
        </p:xfrm>
        <a:graphic>
          <a:graphicData uri="http://schemas.openxmlformats.org/drawingml/2006/table">
            <a:tbl>
              <a:tblPr firstRow="1" bandRow="1">
                <a:tableStyleId>{5C22544A-7EE6-4342-B048-85BDC9FD1C3A}</a:tableStyleId>
              </a:tblPr>
              <a:tblGrid>
                <a:gridCol w="3933118">
                  <a:extLst>
                    <a:ext uri="{9D8B030D-6E8A-4147-A177-3AD203B41FA5}">
                      <a16:colId xmlns:a16="http://schemas.microsoft.com/office/drawing/2014/main" val="2541378730"/>
                    </a:ext>
                  </a:extLst>
                </a:gridCol>
                <a:gridCol w="851870">
                  <a:extLst>
                    <a:ext uri="{9D8B030D-6E8A-4147-A177-3AD203B41FA5}">
                      <a16:colId xmlns:a16="http://schemas.microsoft.com/office/drawing/2014/main" val="732607374"/>
                    </a:ext>
                  </a:extLst>
                </a:gridCol>
                <a:gridCol w="1945985">
                  <a:extLst>
                    <a:ext uri="{9D8B030D-6E8A-4147-A177-3AD203B41FA5}">
                      <a16:colId xmlns:a16="http://schemas.microsoft.com/office/drawing/2014/main" val="422378195"/>
                    </a:ext>
                  </a:extLst>
                </a:gridCol>
                <a:gridCol w="1801838">
                  <a:extLst>
                    <a:ext uri="{9D8B030D-6E8A-4147-A177-3AD203B41FA5}">
                      <a16:colId xmlns:a16="http://schemas.microsoft.com/office/drawing/2014/main" val="4127689341"/>
                    </a:ext>
                  </a:extLst>
                </a:gridCol>
              </a:tblGrid>
              <a:tr h="139012">
                <a:tc gridSpan="3">
                  <a:txBody>
                    <a:bodyPr/>
                    <a:lstStyle/>
                    <a:p>
                      <a:pPr algn="ctr"/>
                      <a:r>
                        <a:rPr lang="de-DE" sz="1000"/>
                        <a:t>Responders/patients</a:t>
                      </a:r>
                    </a:p>
                  </a:txBody>
                  <a:tcPr marT="0" marB="0" anchor="ctr"/>
                </a:tc>
                <a:tc hMerge="1">
                  <a:txBody>
                    <a:bodyPr/>
                    <a:lstStyle/>
                    <a:p>
                      <a:endParaRPr lang="de-DE"/>
                    </a:p>
                  </a:txBody>
                  <a:tcPr/>
                </a:tc>
                <a:tc hMerge="1">
                  <a:txBody>
                    <a:bodyPr/>
                    <a:lstStyle/>
                    <a:p>
                      <a:endParaRPr lang="de-DE"/>
                    </a:p>
                  </a:txBody>
                  <a:tcPr/>
                </a:tc>
                <a:tc>
                  <a:txBody>
                    <a:bodyPr/>
                    <a:lstStyle/>
                    <a:p>
                      <a:pPr algn="ctr"/>
                      <a:r>
                        <a:rPr lang="de-DE" sz="1000" baseline="0"/>
                        <a:t>Major reponse rate, % (95% CI)</a:t>
                      </a:r>
                      <a:endParaRPr lang="de-DE" sz="1000"/>
                    </a:p>
                  </a:txBody>
                  <a:tcPr marT="0" marB="0" anchor="ctr"/>
                </a:tc>
                <a:extLst>
                  <a:ext uri="{0D108BD9-81ED-4DB2-BD59-A6C34878D82A}">
                    <a16:rowId xmlns:a16="http://schemas.microsoft.com/office/drawing/2014/main" val="2168534469"/>
                  </a:ext>
                </a:extLst>
              </a:tr>
              <a:tr h="139012">
                <a:tc>
                  <a:txBody>
                    <a:bodyPr/>
                    <a:lstStyle/>
                    <a:p>
                      <a:r>
                        <a:rPr lang="de-DE" sz="1000" b="1">
                          <a:solidFill>
                            <a:schemeClr val="tx1"/>
                          </a:solidFill>
                        </a:rPr>
                        <a:t>All patients</a:t>
                      </a:r>
                    </a:p>
                  </a:txBody>
                  <a:tcPr marT="0" marB="0" anchor="ctr">
                    <a:solidFill>
                      <a:srgbClr val="E7E8EA"/>
                    </a:solidFill>
                  </a:tcPr>
                </a:tc>
                <a:tc>
                  <a:txBody>
                    <a:bodyPr/>
                    <a:lstStyle/>
                    <a:p>
                      <a:pPr algn="ctr"/>
                      <a:r>
                        <a:rPr lang="de-DE" sz="1000">
                          <a:solidFill>
                            <a:schemeClr val="tx1"/>
                          </a:solidFill>
                        </a:rPr>
                        <a:t>57/80</a:t>
                      </a:r>
                    </a:p>
                  </a:txBody>
                  <a:tcPr marT="0" marB="0" anchor="ctr">
                    <a:solidFill>
                      <a:srgbClr val="E7E8EA"/>
                    </a:solidFill>
                  </a:tcPr>
                </a:tc>
                <a:tc>
                  <a:txBody>
                    <a:bodyPr/>
                    <a:lstStyle/>
                    <a:p>
                      <a:pPr algn="ctr"/>
                      <a:endParaRPr lang="de-DE" sz="1000">
                        <a:solidFill>
                          <a:schemeClr val="tx1"/>
                        </a:solidFill>
                      </a:endParaRPr>
                    </a:p>
                  </a:txBody>
                  <a:tcPr marT="0" marB="0" anchor="ctr">
                    <a:solidFill>
                      <a:srgbClr val="E7E8EA"/>
                    </a:solidFill>
                  </a:tcPr>
                </a:tc>
                <a:tc>
                  <a:txBody>
                    <a:bodyPr/>
                    <a:lstStyle/>
                    <a:p>
                      <a:pPr algn="ctr"/>
                      <a:r>
                        <a:rPr lang="de-DE" sz="1000">
                          <a:solidFill>
                            <a:schemeClr val="tx1"/>
                          </a:solidFill>
                        </a:rPr>
                        <a:t>71.3 (60.0-80.8)</a:t>
                      </a:r>
                    </a:p>
                  </a:txBody>
                  <a:tcPr marT="0" marB="0" anchor="ctr">
                    <a:solidFill>
                      <a:srgbClr val="E7E8EA"/>
                    </a:solidFill>
                  </a:tcPr>
                </a:tc>
                <a:extLst>
                  <a:ext uri="{0D108BD9-81ED-4DB2-BD59-A6C34878D82A}">
                    <a16:rowId xmlns:a16="http://schemas.microsoft.com/office/drawing/2014/main" val="1052107647"/>
                  </a:ext>
                </a:extLst>
              </a:tr>
              <a:tr h="139012">
                <a:tc>
                  <a:txBody>
                    <a:bodyPr/>
                    <a:lstStyle/>
                    <a:p>
                      <a:pPr lvl="0"/>
                      <a:r>
                        <a:rPr lang="de-DE" sz="1000" b="1">
                          <a:solidFill>
                            <a:schemeClr val="tx1"/>
                          </a:solidFill>
                        </a:rPr>
                        <a:t>Age at enrollment</a:t>
                      </a:r>
                    </a:p>
                  </a:txBody>
                  <a:tcPr marT="0" marB="0" anchor="ctr">
                    <a:solidFill>
                      <a:srgbClr val="CBCDD2"/>
                    </a:solidFill>
                  </a:tcPr>
                </a:tc>
                <a:tc>
                  <a:txBody>
                    <a:bodyPr/>
                    <a:lstStyle/>
                    <a:p>
                      <a:pPr algn="ctr"/>
                      <a:endParaRPr lang="de-DE" sz="1000">
                        <a:solidFill>
                          <a:schemeClr val="tx1"/>
                        </a:solidFill>
                      </a:endParaRPr>
                    </a:p>
                  </a:txBody>
                  <a:tcPr marT="0" marB="0" anchor="ctr">
                    <a:solidFill>
                      <a:srgbClr val="CBCDD2"/>
                    </a:solidFill>
                  </a:tcPr>
                </a:tc>
                <a:tc>
                  <a:txBody>
                    <a:bodyPr/>
                    <a:lstStyle/>
                    <a:p>
                      <a:pPr algn="ctr"/>
                      <a:endParaRPr lang="de-DE" sz="1000">
                        <a:solidFill>
                          <a:schemeClr val="tx1"/>
                        </a:solidFill>
                      </a:endParaRPr>
                    </a:p>
                  </a:txBody>
                  <a:tcPr marT="0" marB="0" anchor="ctr">
                    <a:solidFill>
                      <a:srgbClr val="CBCDD2"/>
                    </a:solidFill>
                  </a:tcPr>
                </a:tc>
                <a:tc>
                  <a:txBody>
                    <a:bodyPr/>
                    <a:lstStyle/>
                    <a:p>
                      <a:pPr algn="ctr"/>
                      <a:endParaRPr lang="de-DE" sz="1000">
                        <a:solidFill>
                          <a:schemeClr val="tx1"/>
                        </a:solidFill>
                      </a:endParaRPr>
                    </a:p>
                  </a:txBody>
                  <a:tcPr marT="0" marB="0" anchor="ctr">
                    <a:solidFill>
                      <a:srgbClr val="CBCDD2"/>
                    </a:solidFill>
                  </a:tcPr>
                </a:tc>
                <a:extLst>
                  <a:ext uri="{0D108BD9-81ED-4DB2-BD59-A6C34878D82A}">
                    <a16:rowId xmlns:a16="http://schemas.microsoft.com/office/drawing/2014/main" val="4004016278"/>
                  </a:ext>
                </a:extLst>
              </a:tr>
              <a:tr h="139012">
                <a:tc>
                  <a:txBody>
                    <a:bodyPr/>
                    <a:lstStyle/>
                    <a:p>
                      <a:pPr lvl="1"/>
                      <a:r>
                        <a:rPr lang="de-DE" sz="1000" b="0">
                          <a:solidFill>
                            <a:schemeClr val="tx1"/>
                          </a:solidFill>
                        </a:rPr>
                        <a:t>&lt;65</a:t>
                      </a:r>
                    </a:p>
                  </a:txBody>
                  <a:tcPr marT="0" marB="0" anchor="ctr">
                    <a:solidFill>
                      <a:srgbClr val="CBCDD2"/>
                    </a:solidFill>
                  </a:tcPr>
                </a:tc>
                <a:tc>
                  <a:txBody>
                    <a:bodyPr/>
                    <a:lstStyle/>
                    <a:p>
                      <a:pPr algn="ctr"/>
                      <a:r>
                        <a:rPr lang="de-DE" sz="1000">
                          <a:solidFill>
                            <a:schemeClr val="tx1"/>
                          </a:solidFill>
                        </a:rPr>
                        <a:t>20/28</a:t>
                      </a:r>
                    </a:p>
                  </a:txBody>
                  <a:tcPr marT="0" marB="0" anchor="ctr">
                    <a:solidFill>
                      <a:srgbClr val="CBCDD2"/>
                    </a:solidFill>
                  </a:tcPr>
                </a:tc>
                <a:tc>
                  <a:txBody>
                    <a:bodyPr/>
                    <a:lstStyle/>
                    <a:p>
                      <a:pPr algn="ctr"/>
                      <a:endParaRPr lang="de-DE" sz="1000">
                        <a:solidFill>
                          <a:schemeClr val="tx1"/>
                        </a:solidFill>
                      </a:endParaRPr>
                    </a:p>
                  </a:txBody>
                  <a:tcPr marT="0" marB="0" anchor="ctr">
                    <a:solidFill>
                      <a:srgbClr val="CBCDD2"/>
                    </a:solidFill>
                  </a:tcPr>
                </a:tc>
                <a:tc>
                  <a:txBody>
                    <a:bodyPr/>
                    <a:lstStyle/>
                    <a:p>
                      <a:pPr algn="ctr"/>
                      <a:r>
                        <a:rPr lang="de-DE" sz="1000">
                          <a:solidFill>
                            <a:schemeClr val="tx1"/>
                          </a:solidFill>
                        </a:rPr>
                        <a:t>71.4 (51.3-86.8)</a:t>
                      </a:r>
                    </a:p>
                  </a:txBody>
                  <a:tcPr marT="0" marB="0" anchor="ctr">
                    <a:solidFill>
                      <a:srgbClr val="CBCDD2"/>
                    </a:solidFill>
                  </a:tcPr>
                </a:tc>
                <a:extLst>
                  <a:ext uri="{0D108BD9-81ED-4DB2-BD59-A6C34878D82A}">
                    <a16:rowId xmlns:a16="http://schemas.microsoft.com/office/drawing/2014/main" val="3817330565"/>
                  </a:ext>
                </a:extLst>
              </a:tr>
              <a:tr h="139012">
                <a:tc>
                  <a:txBody>
                    <a:bodyPr/>
                    <a:lstStyle/>
                    <a:p>
                      <a:pPr lvl="1"/>
                      <a:r>
                        <a:rPr lang="de-DE" sz="1000" b="0">
                          <a:solidFill>
                            <a:schemeClr val="tx1"/>
                          </a:solidFill>
                        </a:rPr>
                        <a:t>≥65</a:t>
                      </a:r>
                    </a:p>
                  </a:txBody>
                  <a:tcPr marT="0" marB="0" anchor="ctr">
                    <a:solidFill>
                      <a:srgbClr val="CBCDD2"/>
                    </a:solidFill>
                  </a:tcPr>
                </a:tc>
                <a:tc>
                  <a:txBody>
                    <a:bodyPr/>
                    <a:lstStyle/>
                    <a:p>
                      <a:pPr algn="ctr"/>
                      <a:r>
                        <a:rPr lang="de-DE" sz="1000">
                          <a:solidFill>
                            <a:schemeClr val="tx1"/>
                          </a:solidFill>
                        </a:rPr>
                        <a:t>37/52</a:t>
                      </a:r>
                    </a:p>
                  </a:txBody>
                  <a:tcPr marT="0" marB="0" anchor="ctr">
                    <a:solidFill>
                      <a:srgbClr val="CBCDD2"/>
                    </a:solidFill>
                  </a:tcPr>
                </a:tc>
                <a:tc>
                  <a:txBody>
                    <a:bodyPr/>
                    <a:lstStyle/>
                    <a:p>
                      <a:pPr algn="ctr"/>
                      <a:endParaRPr lang="de-DE" sz="1000">
                        <a:solidFill>
                          <a:schemeClr val="tx1"/>
                        </a:solidFill>
                      </a:endParaRPr>
                    </a:p>
                  </a:txBody>
                  <a:tcPr marT="0" marB="0" anchor="ctr">
                    <a:solidFill>
                      <a:srgbClr val="CBCDD2"/>
                    </a:solidFill>
                  </a:tcPr>
                </a:tc>
                <a:tc>
                  <a:txBody>
                    <a:bodyPr/>
                    <a:lstStyle/>
                    <a:p>
                      <a:pPr algn="ctr"/>
                      <a:r>
                        <a:rPr lang="de-DE" sz="1000">
                          <a:solidFill>
                            <a:schemeClr val="tx1"/>
                          </a:solidFill>
                        </a:rPr>
                        <a:t>71.2 (56.9-82.9)</a:t>
                      </a:r>
                    </a:p>
                  </a:txBody>
                  <a:tcPr marT="0" marB="0" anchor="ctr">
                    <a:solidFill>
                      <a:srgbClr val="CBCDD2"/>
                    </a:solidFill>
                  </a:tcPr>
                </a:tc>
                <a:extLst>
                  <a:ext uri="{0D108BD9-81ED-4DB2-BD59-A6C34878D82A}">
                    <a16:rowId xmlns:a16="http://schemas.microsoft.com/office/drawing/2014/main" val="3280529008"/>
                  </a:ext>
                </a:extLst>
              </a:tr>
              <a:tr h="139012">
                <a:tc>
                  <a:txBody>
                    <a:bodyPr/>
                    <a:lstStyle/>
                    <a:p>
                      <a:pPr lvl="0"/>
                      <a:r>
                        <a:rPr lang="de-DE" sz="1000" b="1">
                          <a:solidFill>
                            <a:schemeClr val="tx1"/>
                          </a:solidFill>
                        </a:rPr>
                        <a:t>Sex</a:t>
                      </a:r>
                    </a:p>
                  </a:txBody>
                  <a:tcPr marT="0" marB="0" anchor="ctr">
                    <a:solidFill>
                      <a:srgbClr val="E7E8EA"/>
                    </a:solidFill>
                  </a:tcPr>
                </a:tc>
                <a:tc>
                  <a:txBody>
                    <a:bodyPr/>
                    <a:lstStyle/>
                    <a:p>
                      <a:pPr algn="ctr"/>
                      <a:endParaRPr lang="de-DE" sz="1000">
                        <a:solidFill>
                          <a:schemeClr val="tx1"/>
                        </a:solidFill>
                      </a:endParaRPr>
                    </a:p>
                  </a:txBody>
                  <a:tcPr marT="0" marB="0" anchor="ctr">
                    <a:solidFill>
                      <a:srgbClr val="E7E8EA"/>
                    </a:solidFill>
                  </a:tcPr>
                </a:tc>
                <a:tc>
                  <a:txBody>
                    <a:bodyPr/>
                    <a:lstStyle/>
                    <a:p>
                      <a:pPr algn="ctr"/>
                      <a:endParaRPr lang="de-DE" sz="1000">
                        <a:solidFill>
                          <a:schemeClr val="tx1"/>
                        </a:solidFill>
                      </a:endParaRPr>
                    </a:p>
                  </a:txBody>
                  <a:tcPr marT="0" marB="0" anchor="ctr">
                    <a:solidFill>
                      <a:srgbClr val="E7E8EA"/>
                    </a:solidFill>
                  </a:tcPr>
                </a:tc>
                <a:tc>
                  <a:txBody>
                    <a:bodyPr/>
                    <a:lstStyle/>
                    <a:p>
                      <a:pPr algn="ctr"/>
                      <a:endParaRPr lang="de-DE" sz="1000">
                        <a:solidFill>
                          <a:schemeClr val="tx1"/>
                        </a:solidFill>
                      </a:endParaRPr>
                    </a:p>
                  </a:txBody>
                  <a:tcPr marT="0" marB="0" anchor="ctr">
                    <a:solidFill>
                      <a:srgbClr val="E7E8EA"/>
                    </a:solidFill>
                  </a:tcPr>
                </a:tc>
                <a:extLst>
                  <a:ext uri="{0D108BD9-81ED-4DB2-BD59-A6C34878D82A}">
                    <a16:rowId xmlns:a16="http://schemas.microsoft.com/office/drawing/2014/main" val="2703840410"/>
                  </a:ext>
                </a:extLst>
              </a:tr>
              <a:tr h="139012">
                <a:tc>
                  <a:txBody>
                    <a:bodyPr/>
                    <a:lstStyle/>
                    <a:p>
                      <a:pPr lvl="1"/>
                      <a:r>
                        <a:rPr lang="de-DE" sz="1000" b="0">
                          <a:solidFill>
                            <a:schemeClr val="tx1"/>
                          </a:solidFill>
                        </a:rPr>
                        <a:t>Male</a:t>
                      </a:r>
                    </a:p>
                  </a:txBody>
                  <a:tcPr marT="0" marB="0" anchor="ctr">
                    <a:solidFill>
                      <a:srgbClr val="E7E8EA"/>
                    </a:solidFill>
                  </a:tcPr>
                </a:tc>
                <a:tc>
                  <a:txBody>
                    <a:bodyPr/>
                    <a:lstStyle/>
                    <a:p>
                      <a:pPr algn="ctr"/>
                      <a:r>
                        <a:rPr lang="de-DE" sz="1000">
                          <a:solidFill>
                            <a:schemeClr val="tx1"/>
                          </a:solidFill>
                        </a:rPr>
                        <a:t>38/52</a:t>
                      </a:r>
                    </a:p>
                  </a:txBody>
                  <a:tcPr marT="0" marB="0" anchor="ctr">
                    <a:solidFill>
                      <a:srgbClr val="E7E8EA"/>
                    </a:solidFill>
                  </a:tcPr>
                </a:tc>
                <a:tc>
                  <a:txBody>
                    <a:bodyPr/>
                    <a:lstStyle/>
                    <a:p>
                      <a:pPr algn="ctr"/>
                      <a:endParaRPr lang="de-DE" sz="1000">
                        <a:solidFill>
                          <a:schemeClr val="tx1"/>
                        </a:solidFill>
                      </a:endParaRPr>
                    </a:p>
                  </a:txBody>
                  <a:tcPr marT="0" marB="0" anchor="ctr">
                    <a:solidFill>
                      <a:srgbClr val="E7E8EA"/>
                    </a:solidFill>
                  </a:tcPr>
                </a:tc>
                <a:tc>
                  <a:txBody>
                    <a:bodyPr/>
                    <a:lstStyle/>
                    <a:p>
                      <a:pPr algn="ctr"/>
                      <a:r>
                        <a:rPr lang="de-DE" sz="1000">
                          <a:solidFill>
                            <a:schemeClr val="tx1"/>
                          </a:solidFill>
                        </a:rPr>
                        <a:t>73.1 (59.0-84.4)</a:t>
                      </a:r>
                    </a:p>
                  </a:txBody>
                  <a:tcPr marT="0" marB="0" anchor="ctr">
                    <a:solidFill>
                      <a:srgbClr val="E7E8EA"/>
                    </a:solidFill>
                  </a:tcPr>
                </a:tc>
                <a:extLst>
                  <a:ext uri="{0D108BD9-81ED-4DB2-BD59-A6C34878D82A}">
                    <a16:rowId xmlns:a16="http://schemas.microsoft.com/office/drawing/2014/main" val="1638080602"/>
                  </a:ext>
                </a:extLst>
              </a:tr>
              <a:tr h="139012">
                <a:tc>
                  <a:txBody>
                    <a:bodyPr/>
                    <a:lstStyle/>
                    <a:p>
                      <a:pPr lvl="1"/>
                      <a:r>
                        <a:rPr lang="de-DE" sz="1000" b="0">
                          <a:solidFill>
                            <a:schemeClr val="tx1"/>
                          </a:solidFill>
                        </a:rPr>
                        <a:t>Female</a:t>
                      </a:r>
                    </a:p>
                  </a:txBody>
                  <a:tcPr marT="0" marB="0" anchor="ctr">
                    <a:solidFill>
                      <a:srgbClr val="E7E8EA"/>
                    </a:solidFill>
                  </a:tcPr>
                </a:tc>
                <a:tc>
                  <a:txBody>
                    <a:bodyPr/>
                    <a:lstStyle/>
                    <a:p>
                      <a:pPr algn="ctr"/>
                      <a:r>
                        <a:rPr lang="de-DE" sz="1000">
                          <a:solidFill>
                            <a:schemeClr val="tx1"/>
                          </a:solidFill>
                        </a:rPr>
                        <a:t>19/28</a:t>
                      </a:r>
                    </a:p>
                  </a:txBody>
                  <a:tcPr marT="0" marB="0" anchor="ctr">
                    <a:solidFill>
                      <a:srgbClr val="E7E8EA"/>
                    </a:solidFill>
                  </a:tcPr>
                </a:tc>
                <a:tc>
                  <a:txBody>
                    <a:bodyPr/>
                    <a:lstStyle/>
                    <a:p>
                      <a:pPr algn="ctr"/>
                      <a:endParaRPr lang="de-DE" sz="1000">
                        <a:solidFill>
                          <a:schemeClr val="tx1"/>
                        </a:solidFill>
                      </a:endParaRPr>
                    </a:p>
                  </a:txBody>
                  <a:tcPr marT="0" marB="0" anchor="ctr">
                    <a:solidFill>
                      <a:srgbClr val="E7E8EA"/>
                    </a:solidFill>
                  </a:tcPr>
                </a:tc>
                <a:tc>
                  <a:txBody>
                    <a:bodyPr/>
                    <a:lstStyle/>
                    <a:p>
                      <a:pPr algn="ctr"/>
                      <a:r>
                        <a:rPr lang="de-DE" sz="1000">
                          <a:solidFill>
                            <a:schemeClr val="tx1"/>
                          </a:solidFill>
                        </a:rPr>
                        <a:t>67.9 (47.6-84.1)</a:t>
                      </a:r>
                    </a:p>
                  </a:txBody>
                  <a:tcPr marT="0" marB="0" anchor="ctr">
                    <a:solidFill>
                      <a:srgbClr val="E7E8EA"/>
                    </a:solidFill>
                  </a:tcPr>
                </a:tc>
                <a:extLst>
                  <a:ext uri="{0D108BD9-81ED-4DB2-BD59-A6C34878D82A}">
                    <a16:rowId xmlns:a16="http://schemas.microsoft.com/office/drawing/2014/main" val="2788683660"/>
                  </a:ext>
                </a:extLst>
              </a:tr>
              <a:tr h="139012">
                <a:tc>
                  <a:txBody>
                    <a:bodyPr/>
                    <a:lstStyle/>
                    <a:p>
                      <a:pPr lvl="0"/>
                      <a:r>
                        <a:rPr lang="de-DE" sz="1000" b="1">
                          <a:solidFill>
                            <a:schemeClr val="tx1"/>
                          </a:solidFill>
                        </a:rPr>
                        <a:t>ECOG PS</a:t>
                      </a:r>
                    </a:p>
                  </a:txBody>
                  <a:tcPr marT="0" marB="0" anchor="ctr">
                    <a:solidFill>
                      <a:srgbClr val="CBCDD2"/>
                    </a:solidFill>
                  </a:tcPr>
                </a:tc>
                <a:tc>
                  <a:txBody>
                    <a:bodyPr/>
                    <a:lstStyle/>
                    <a:p>
                      <a:pPr algn="ctr"/>
                      <a:endParaRPr lang="de-DE" sz="1000">
                        <a:solidFill>
                          <a:schemeClr val="tx1"/>
                        </a:solidFill>
                      </a:endParaRPr>
                    </a:p>
                  </a:txBody>
                  <a:tcPr marT="0" marB="0" anchor="ctr">
                    <a:solidFill>
                      <a:srgbClr val="CBCDD2"/>
                    </a:solidFill>
                  </a:tcPr>
                </a:tc>
                <a:tc>
                  <a:txBody>
                    <a:bodyPr/>
                    <a:lstStyle/>
                    <a:p>
                      <a:pPr algn="ctr"/>
                      <a:endParaRPr lang="de-DE" sz="1000">
                        <a:solidFill>
                          <a:schemeClr val="tx1"/>
                        </a:solidFill>
                      </a:endParaRPr>
                    </a:p>
                  </a:txBody>
                  <a:tcPr marT="0" marB="0" anchor="ctr">
                    <a:solidFill>
                      <a:srgbClr val="CBCDD2"/>
                    </a:solidFill>
                  </a:tcPr>
                </a:tc>
                <a:tc>
                  <a:txBody>
                    <a:bodyPr/>
                    <a:lstStyle/>
                    <a:p>
                      <a:pPr algn="ctr"/>
                      <a:endParaRPr lang="de-DE" sz="1000">
                        <a:solidFill>
                          <a:schemeClr val="tx1"/>
                        </a:solidFill>
                      </a:endParaRPr>
                    </a:p>
                  </a:txBody>
                  <a:tcPr marT="0" marB="0" anchor="ctr">
                    <a:solidFill>
                      <a:srgbClr val="CBCDD2"/>
                    </a:solidFill>
                  </a:tcPr>
                </a:tc>
                <a:extLst>
                  <a:ext uri="{0D108BD9-81ED-4DB2-BD59-A6C34878D82A}">
                    <a16:rowId xmlns:a16="http://schemas.microsoft.com/office/drawing/2014/main" val="3848483339"/>
                  </a:ext>
                </a:extLst>
              </a:tr>
              <a:tr h="139012">
                <a:tc>
                  <a:txBody>
                    <a:bodyPr/>
                    <a:lstStyle/>
                    <a:p>
                      <a:pPr lvl="1"/>
                      <a:r>
                        <a:rPr lang="de-DE" sz="1000" b="0">
                          <a:solidFill>
                            <a:schemeClr val="tx1"/>
                          </a:solidFill>
                        </a:rPr>
                        <a:t>0</a:t>
                      </a:r>
                    </a:p>
                  </a:txBody>
                  <a:tcPr marT="0" marB="0" anchor="ctr">
                    <a:solidFill>
                      <a:srgbClr val="CBCDD2"/>
                    </a:solidFill>
                  </a:tcPr>
                </a:tc>
                <a:tc>
                  <a:txBody>
                    <a:bodyPr/>
                    <a:lstStyle/>
                    <a:p>
                      <a:pPr algn="ctr"/>
                      <a:r>
                        <a:rPr lang="de-DE" sz="1000">
                          <a:solidFill>
                            <a:schemeClr val="tx1"/>
                          </a:solidFill>
                        </a:rPr>
                        <a:t>29/43</a:t>
                      </a:r>
                    </a:p>
                  </a:txBody>
                  <a:tcPr marT="0" marB="0" anchor="ctr">
                    <a:solidFill>
                      <a:srgbClr val="CBCDD2"/>
                    </a:solidFill>
                  </a:tcPr>
                </a:tc>
                <a:tc>
                  <a:txBody>
                    <a:bodyPr/>
                    <a:lstStyle/>
                    <a:p>
                      <a:pPr algn="ctr"/>
                      <a:endParaRPr lang="de-DE" sz="1000">
                        <a:solidFill>
                          <a:schemeClr val="tx1"/>
                        </a:solidFill>
                      </a:endParaRPr>
                    </a:p>
                  </a:txBody>
                  <a:tcPr marT="0" marB="0" anchor="ctr">
                    <a:solidFill>
                      <a:srgbClr val="CBCDD2"/>
                    </a:solidFill>
                  </a:tcPr>
                </a:tc>
                <a:tc>
                  <a:txBody>
                    <a:bodyPr/>
                    <a:lstStyle/>
                    <a:p>
                      <a:pPr algn="ctr"/>
                      <a:r>
                        <a:rPr lang="de-DE" sz="1000">
                          <a:solidFill>
                            <a:schemeClr val="tx1"/>
                          </a:solidFill>
                        </a:rPr>
                        <a:t>67.4 (51.5-80.9)</a:t>
                      </a:r>
                    </a:p>
                  </a:txBody>
                  <a:tcPr marT="0" marB="0" anchor="ctr">
                    <a:solidFill>
                      <a:srgbClr val="CBCDD2"/>
                    </a:solidFill>
                  </a:tcPr>
                </a:tc>
                <a:extLst>
                  <a:ext uri="{0D108BD9-81ED-4DB2-BD59-A6C34878D82A}">
                    <a16:rowId xmlns:a16="http://schemas.microsoft.com/office/drawing/2014/main" val="1943955864"/>
                  </a:ext>
                </a:extLst>
              </a:tr>
              <a:tr h="139012">
                <a:tc>
                  <a:txBody>
                    <a:bodyPr/>
                    <a:lstStyle/>
                    <a:p>
                      <a:pPr lvl="1"/>
                      <a:r>
                        <a:rPr lang="de-DE" sz="1000" b="0">
                          <a:solidFill>
                            <a:schemeClr val="tx1"/>
                          </a:solidFill>
                        </a:rPr>
                        <a:t>1/2</a:t>
                      </a:r>
                    </a:p>
                  </a:txBody>
                  <a:tcPr marT="0" marB="0" anchor="ctr">
                    <a:solidFill>
                      <a:srgbClr val="CBCDD2"/>
                    </a:solidFill>
                  </a:tcPr>
                </a:tc>
                <a:tc>
                  <a:txBody>
                    <a:bodyPr/>
                    <a:lstStyle/>
                    <a:p>
                      <a:pPr algn="ctr"/>
                      <a:r>
                        <a:rPr lang="de-DE" sz="1000">
                          <a:solidFill>
                            <a:schemeClr val="tx1"/>
                          </a:solidFill>
                        </a:rPr>
                        <a:t>28/37</a:t>
                      </a:r>
                    </a:p>
                  </a:txBody>
                  <a:tcPr marT="0" marB="0" anchor="ctr">
                    <a:solidFill>
                      <a:srgbClr val="CBCDD2"/>
                    </a:solidFill>
                  </a:tcPr>
                </a:tc>
                <a:tc>
                  <a:txBody>
                    <a:bodyPr/>
                    <a:lstStyle/>
                    <a:p>
                      <a:pPr algn="ctr"/>
                      <a:endParaRPr lang="de-DE" sz="1000">
                        <a:solidFill>
                          <a:schemeClr val="tx1"/>
                        </a:solidFill>
                      </a:endParaRPr>
                    </a:p>
                  </a:txBody>
                  <a:tcPr marT="0" marB="0" anchor="ctr">
                    <a:solidFill>
                      <a:srgbClr val="CBCDD2"/>
                    </a:solidFill>
                  </a:tcPr>
                </a:tc>
                <a:tc>
                  <a:txBody>
                    <a:bodyPr/>
                    <a:lstStyle/>
                    <a:p>
                      <a:pPr algn="ctr"/>
                      <a:r>
                        <a:rPr lang="de-DE" sz="1000">
                          <a:solidFill>
                            <a:schemeClr val="tx1"/>
                          </a:solidFill>
                        </a:rPr>
                        <a:t>75.7 (58.8-88.2)</a:t>
                      </a:r>
                    </a:p>
                  </a:txBody>
                  <a:tcPr marT="0" marB="0" anchor="ctr">
                    <a:solidFill>
                      <a:srgbClr val="CBCDD2"/>
                    </a:solidFill>
                  </a:tcPr>
                </a:tc>
                <a:extLst>
                  <a:ext uri="{0D108BD9-81ED-4DB2-BD59-A6C34878D82A}">
                    <a16:rowId xmlns:a16="http://schemas.microsoft.com/office/drawing/2014/main" val="2972453401"/>
                  </a:ext>
                </a:extLst>
              </a:tr>
              <a:tr h="139012">
                <a:tc>
                  <a:txBody>
                    <a:bodyPr/>
                    <a:lstStyle/>
                    <a:p>
                      <a:pPr lvl="0"/>
                      <a:r>
                        <a:rPr lang="de-DE" sz="1000" b="1">
                          <a:solidFill>
                            <a:schemeClr val="tx1"/>
                          </a:solidFill>
                        </a:rPr>
                        <a:t>IPSS category</a:t>
                      </a:r>
                    </a:p>
                  </a:txBody>
                  <a:tcPr marT="0" marB="0" anchor="ctr">
                    <a:solidFill>
                      <a:srgbClr val="E7E8EA"/>
                    </a:solidFill>
                  </a:tcPr>
                </a:tc>
                <a:tc>
                  <a:txBody>
                    <a:bodyPr/>
                    <a:lstStyle/>
                    <a:p>
                      <a:pPr algn="ctr"/>
                      <a:endParaRPr lang="de-DE" sz="1000">
                        <a:solidFill>
                          <a:schemeClr val="tx1"/>
                        </a:solidFill>
                      </a:endParaRPr>
                    </a:p>
                  </a:txBody>
                  <a:tcPr marT="0" marB="0" anchor="ctr">
                    <a:solidFill>
                      <a:srgbClr val="E7E8EA"/>
                    </a:solidFill>
                  </a:tcPr>
                </a:tc>
                <a:tc>
                  <a:txBody>
                    <a:bodyPr/>
                    <a:lstStyle/>
                    <a:p>
                      <a:pPr algn="ctr"/>
                      <a:endParaRPr lang="de-DE" sz="1000">
                        <a:solidFill>
                          <a:schemeClr val="tx1"/>
                        </a:solidFill>
                      </a:endParaRPr>
                    </a:p>
                  </a:txBody>
                  <a:tcPr marT="0" marB="0" anchor="ctr">
                    <a:solidFill>
                      <a:srgbClr val="E7E8EA"/>
                    </a:solidFill>
                  </a:tcPr>
                </a:tc>
                <a:tc>
                  <a:txBody>
                    <a:bodyPr/>
                    <a:lstStyle/>
                    <a:p>
                      <a:pPr algn="ctr"/>
                      <a:endParaRPr lang="de-DE" sz="1000">
                        <a:solidFill>
                          <a:schemeClr val="tx1"/>
                        </a:solidFill>
                      </a:endParaRPr>
                    </a:p>
                  </a:txBody>
                  <a:tcPr marT="0" marB="0" anchor="ctr">
                    <a:solidFill>
                      <a:srgbClr val="E7E8EA"/>
                    </a:solidFill>
                  </a:tcPr>
                </a:tc>
                <a:extLst>
                  <a:ext uri="{0D108BD9-81ED-4DB2-BD59-A6C34878D82A}">
                    <a16:rowId xmlns:a16="http://schemas.microsoft.com/office/drawing/2014/main" val="4260991152"/>
                  </a:ext>
                </a:extLst>
              </a:tr>
              <a:tr h="139012">
                <a:tc>
                  <a:txBody>
                    <a:bodyPr/>
                    <a:lstStyle/>
                    <a:p>
                      <a:pPr lvl="1"/>
                      <a:r>
                        <a:rPr lang="de-DE" sz="1000" b="0">
                          <a:solidFill>
                            <a:schemeClr val="tx1"/>
                          </a:solidFill>
                        </a:rPr>
                        <a:t>Low risk</a:t>
                      </a:r>
                    </a:p>
                  </a:txBody>
                  <a:tcPr marT="0" marB="0" anchor="ctr">
                    <a:solidFill>
                      <a:srgbClr val="E7E8EA"/>
                    </a:solidFill>
                  </a:tcPr>
                </a:tc>
                <a:tc>
                  <a:txBody>
                    <a:bodyPr/>
                    <a:lstStyle/>
                    <a:p>
                      <a:pPr algn="ctr"/>
                      <a:r>
                        <a:rPr lang="de-DE" sz="1000">
                          <a:solidFill>
                            <a:schemeClr val="tx1"/>
                          </a:solidFill>
                        </a:rPr>
                        <a:t>10/14</a:t>
                      </a:r>
                    </a:p>
                  </a:txBody>
                  <a:tcPr marT="0" marB="0" anchor="ctr">
                    <a:solidFill>
                      <a:srgbClr val="E7E8EA"/>
                    </a:solidFill>
                  </a:tcPr>
                </a:tc>
                <a:tc>
                  <a:txBody>
                    <a:bodyPr/>
                    <a:lstStyle/>
                    <a:p>
                      <a:pPr algn="ctr"/>
                      <a:endParaRPr lang="de-DE" sz="1000">
                        <a:solidFill>
                          <a:schemeClr val="tx1"/>
                        </a:solidFill>
                      </a:endParaRPr>
                    </a:p>
                  </a:txBody>
                  <a:tcPr marT="0" marB="0" anchor="ctr">
                    <a:solidFill>
                      <a:srgbClr val="E7E8EA"/>
                    </a:solidFill>
                  </a:tcPr>
                </a:tc>
                <a:tc>
                  <a:txBody>
                    <a:bodyPr/>
                    <a:lstStyle/>
                    <a:p>
                      <a:pPr algn="ctr"/>
                      <a:r>
                        <a:rPr lang="de-DE" sz="1000">
                          <a:solidFill>
                            <a:schemeClr val="tx1"/>
                          </a:solidFill>
                        </a:rPr>
                        <a:t>71.4 (41.9-91.6)</a:t>
                      </a:r>
                    </a:p>
                  </a:txBody>
                  <a:tcPr marT="0" marB="0" anchor="ctr">
                    <a:solidFill>
                      <a:srgbClr val="E7E8EA"/>
                    </a:solidFill>
                  </a:tcPr>
                </a:tc>
                <a:extLst>
                  <a:ext uri="{0D108BD9-81ED-4DB2-BD59-A6C34878D82A}">
                    <a16:rowId xmlns:a16="http://schemas.microsoft.com/office/drawing/2014/main" val="3698131028"/>
                  </a:ext>
                </a:extLst>
              </a:tr>
              <a:tr h="139012">
                <a:tc>
                  <a:txBody>
                    <a:bodyPr/>
                    <a:lstStyle/>
                    <a:p>
                      <a:pPr lvl="1"/>
                      <a:r>
                        <a:rPr lang="de-DE" sz="1000" b="0">
                          <a:solidFill>
                            <a:schemeClr val="tx1"/>
                          </a:solidFill>
                        </a:rPr>
                        <a:t>Intermediate risk</a:t>
                      </a:r>
                    </a:p>
                  </a:txBody>
                  <a:tcPr marT="0" marB="0" anchor="ctr">
                    <a:solidFill>
                      <a:srgbClr val="E7E8EA"/>
                    </a:solidFill>
                  </a:tcPr>
                </a:tc>
                <a:tc>
                  <a:txBody>
                    <a:bodyPr/>
                    <a:lstStyle/>
                    <a:p>
                      <a:pPr algn="ctr"/>
                      <a:r>
                        <a:rPr lang="de-DE" sz="1000">
                          <a:solidFill>
                            <a:schemeClr val="tx1"/>
                          </a:solidFill>
                        </a:rPr>
                        <a:t>37/52</a:t>
                      </a:r>
                    </a:p>
                  </a:txBody>
                  <a:tcPr marT="0" marB="0" anchor="ctr">
                    <a:solidFill>
                      <a:srgbClr val="E7E8EA"/>
                    </a:solidFill>
                  </a:tcPr>
                </a:tc>
                <a:tc>
                  <a:txBody>
                    <a:bodyPr/>
                    <a:lstStyle/>
                    <a:p>
                      <a:pPr algn="ctr"/>
                      <a:endParaRPr lang="de-DE" sz="1000">
                        <a:solidFill>
                          <a:schemeClr val="tx1"/>
                        </a:solidFill>
                      </a:endParaRPr>
                    </a:p>
                  </a:txBody>
                  <a:tcPr marT="0" marB="0" anchor="ctr">
                    <a:solidFill>
                      <a:srgbClr val="E7E8EA"/>
                    </a:solidFill>
                  </a:tcPr>
                </a:tc>
                <a:tc>
                  <a:txBody>
                    <a:bodyPr/>
                    <a:lstStyle/>
                    <a:p>
                      <a:pPr algn="ctr"/>
                      <a:r>
                        <a:rPr lang="de-DE" sz="1000">
                          <a:solidFill>
                            <a:schemeClr val="tx1"/>
                          </a:solidFill>
                        </a:rPr>
                        <a:t>71.2 (56.9-82.9)</a:t>
                      </a:r>
                    </a:p>
                  </a:txBody>
                  <a:tcPr marT="0" marB="0" anchor="ctr">
                    <a:solidFill>
                      <a:srgbClr val="E7E8EA"/>
                    </a:solidFill>
                  </a:tcPr>
                </a:tc>
                <a:extLst>
                  <a:ext uri="{0D108BD9-81ED-4DB2-BD59-A6C34878D82A}">
                    <a16:rowId xmlns:a16="http://schemas.microsoft.com/office/drawing/2014/main" val="647028457"/>
                  </a:ext>
                </a:extLst>
              </a:tr>
              <a:tr h="139012">
                <a:tc>
                  <a:txBody>
                    <a:bodyPr/>
                    <a:lstStyle/>
                    <a:p>
                      <a:pPr lvl="1"/>
                      <a:r>
                        <a:rPr lang="de-DE" sz="1000" b="0">
                          <a:solidFill>
                            <a:schemeClr val="tx1"/>
                          </a:solidFill>
                        </a:rPr>
                        <a:t>High risk</a:t>
                      </a:r>
                    </a:p>
                  </a:txBody>
                  <a:tcPr marT="0" marB="0" anchor="ctr">
                    <a:solidFill>
                      <a:srgbClr val="E7E8EA"/>
                    </a:solidFill>
                  </a:tcPr>
                </a:tc>
                <a:tc>
                  <a:txBody>
                    <a:bodyPr/>
                    <a:lstStyle/>
                    <a:p>
                      <a:pPr algn="ctr"/>
                      <a:r>
                        <a:rPr lang="de-DE" sz="1000">
                          <a:solidFill>
                            <a:schemeClr val="tx1"/>
                          </a:solidFill>
                        </a:rPr>
                        <a:t>9/12</a:t>
                      </a:r>
                    </a:p>
                  </a:txBody>
                  <a:tcPr marT="0" marB="0" anchor="ctr">
                    <a:solidFill>
                      <a:srgbClr val="E7E8EA"/>
                    </a:solidFill>
                  </a:tcPr>
                </a:tc>
                <a:tc>
                  <a:txBody>
                    <a:bodyPr/>
                    <a:lstStyle/>
                    <a:p>
                      <a:pPr algn="ctr"/>
                      <a:endParaRPr lang="de-DE" sz="1000">
                        <a:solidFill>
                          <a:schemeClr val="tx1"/>
                        </a:solidFill>
                      </a:endParaRPr>
                    </a:p>
                  </a:txBody>
                  <a:tcPr marT="0" marB="0" anchor="ctr">
                    <a:solidFill>
                      <a:srgbClr val="E7E8EA"/>
                    </a:solidFill>
                  </a:tcPr>
                </a:tc>
                <a:tc>
                  <a:txBody>
                    <a:bodyPr/>
                    <a:lstStyle/>
                    <a:p>
                      <a:pPr algn="ctr"/>
                      <a:r>
                        <a:rPr lang="de-DE" sz="1000">
                          <a:solidFill>
                            <a:schemeClr val="tx1"/>
                          </a:solidFill>
                        </a:rPr>
                        <a:t>75.0 (42.8-94.5)</a:t>
                      </a:r>
                    </a:p>
                  </a:txBody>
                  <a:tcPr marT="0" marB="0" anchor="ctr">
                    <a:solidFill>
                      <a:srgbClr val="E7E8EA"/>
                    </a:solidFill>
                  </a:tcPr>
                </a:tc>
                <a:extLst>
                  <a:ext uri="{0D108BD9-81ED-4DB2-BD59-A6C34878D82A}">
                    <a16:rowId xmlns:a16="http://schemas.microsoft.com/office/drawing/2014/main" val="4293463972"/>
                  </a:ext>
                </a:extLst>
              </a:tr>
              <a:tr h="139012">
                <a:tc>
                  <a:txBody>
                    <a:bodyPr/>
                    <a:lstStyle/>
                    <a:p>
                      <a:pPr lvl="0"/>
                      <a:r>
                        <a:rPr lang="de-DE" sz="1000" b="1" i="1">
                          <a:solidFill>
                            <a:schemeClr val="tx1"/>
                          </a:solidFill>
                        </a:rPr>
                        <a:t>MYD88</a:t>
                      </a:r>
                      <a:r>
                        <a:rPr lang="de-DE" sz="1000" b="1">
                          <a:solidFill>
                            <a:schemeClr val="tx1"/>
                          </a:solidFill>
                        </a:rPr>
                        <a:t> genotype</a:t>
                      </a:r>
                    </a:p>
                  </a:txBody>
                  <a:tcPr marT="0" marB="0" anchor="ctr">
                    <a:solidFill>
                      <a:srgbClr val="CBCDD2"/>
                    </a:solidFill>
                  </a:tcPr>
                </a:tc>
                <a:tc>
                  <a:txBody>
                    <a:bodyPr/>
                    <a:lstStyle/>
                    <a:p>
                      <a:pPr algn="ctr"/>
                      <a:endParaRPr lang="de-DE" sz="1000">
                        <a:solidFill>
                          <a:schemeClr val="tx1"/>
                        </a:solidFill>
                      </a:endParaRPr>
                    </a:p>
                  </a:txBody>
                  <a:tcPr marT="0" marB="0" anchor="ctr">
                    <a:solidFill>
                      <a:srgbClr val="CBCDD2"/>
                    </a:solidFill>
                  </a:tcPr>
                </a:tc>
                <a:tc>
                  <a:txBody>
                    <a:bodyPr/>
                    <a:lstStyle/>
                    <a:p>
                      <a:pPr algn="ctr"/>
                      <a:endParaRPr lang="de-DE" sz="1000">
                        <a:solidFill>
                          <a:schemeClr val="tx1"/>
                        </a:solidFill>
                      </a:endParaRPr>
                    </a:p>
                  </a:txBody>
                  <a:tcPr marT="0" marB="0" anchor="ctr">
                    <a:solidFill>
                      <a:srgbClr val="CBCDD2"/>
                    </a:solidFill>
                  </a:tcPr>
                </a:tc>
                <a:tc>
                  <a:txBody>
                    <a:bodyPr/>
                    <a:lstStyle/>
                    <a:p>
                      <a:pPr algn="ctr"/>
                      <a:endParaRPr lang="de-DE" sz="1000">
                        <a:solidFill>
                          <a:schemeClr val="tx1"/>
                        </a:solidFill>
                      </a:endParaRPr>
                    </a:p>
                  </a:txBody>
                  <a:tcPr marT="0" marB="0" anchor="ctr">
                    <a:solidFill>
                      <a:srgbClr val="CBCDD2"/>
                    </a:solidFill>
                  </a:tcPr>
                </a:tc>
                <a:extLst>
                  <a:ext uri="{0D108BD9-81ED-4DB2-BD59-A6C34878D82A}">
                    <a16:rowId xmlns:a16="http://schemas.microsoft.com/office/drawing/2014/main" val="1025777091"/>
                  </a:ext>
                </a:extLst>
              </a:tr>
              <a:tr h="139012">
                <a:tc>
                  <a:txBody>
                    <a:bodyPr/>
                    <a:lstStyle/>
                    <a:p>
                      <a:pPr lvl="1"/>
                      <a:r>
                        <a:rPr lang="de-DE" sz="1000" b="0">
                          <a:solidFill>
                            <a:schemeClr val="tx1"/>
                          </a:solidFill>
                        </a:rPr>
                        <a:t>Positive</a:t>
                      </a:r>
                    </a:p>
                  </a:txBody>
                  <a:tcPr marT="0" marB="0" anchor="ctr">
                    <a:solidFill>
                      <a:srgbClr val="CBCDD2"/>
                    </a:solidFill>
                  </a:tcPr>
                </a:tc>
                <a:tc>
                  <a:txBody>
                    <a:bodyPr/>
                    <a:lstStyle/>
                    <a:p>
                      <a:pPr algn="ctr"/>
                      <a:r>
                        <a:rPr lang="de-DE" sz="1000">
                          <a:solidFill>
                            <a:schemeClr val="tx1"/>
                          </a:solidFill>
                        </a:rPr>
                        <a:t>43/61</a:t>
                      </a:r>
                    </a:p>
                  </a:txBody>
                  <a:tcPr marT="0" marB="0" anchor="ctr">
                    <a:solidFill>
                      <a:srgbClr val="CBCDD2"/>
                    </a:solidFill>
                  </a:tcPr>
                </a:tc>
                <a:tc>
                  <a:txBody>
                    <a:bodyPr/>
                    <a:lstStyle/>
                    <a:p>
                      <a:pPr algn="ctr"/>
                      <a:endParaRPr lang="de-DE" sz="1000">
                        <a:solidFill>
                          <a:schemeClr val="tx1"/>
                        </a:solidFill>
                      </a:endParaRPr>
                    </a:p>
                  </a:txBody>
                  <a:tcPr marT="0" marB="0" anchor="ctr">
                    <a:solidFill>
                      <a:srgbClr val="CBCDD2"/>
                    </a:solidFill>
                  </a:tcPr>
                </a:tc>
                <a:tc>
                  <a:txBody>
                    <a:bodyPr/>
                    <a:lstStyle/>
                    <a:p>
                      <a:pPr algn="ctr"/>
                      <a:r>
                        <a:rPr lang="de-DE" sz="1000">
                          <a:solidFill>
                            <a:schemeClr val="tx1"/>
                          </a:solidFill>
                        </a:rPr>
                        <a:t>70.5 (57.4-81.5)</a:t>
                      </a:r>
                    </a:p>
                  </a:txBody>
                  <a:tcPr marT="0" marB="0" anchor="ctr">
                    <a:solidFill>
                      <a:srgbClr val="CBCDD2"/>
                    </a:solidFill>
                  </a:tcPr>
                </a:tc>
                <a:extLst>
                  <a:ext uri="{0D108BD9-81ED-4DB2-BD59-A6C34878D82A}">
                    <a16:rowId xmlns:a16="http://schemas.microsoft.com/office/drawing/2014/main" val="1541426040"/>
                  </a:ext>
                </a:extLst>
              </a:tr>
              <a:tr h="139012">
                <a:tc>
                  <a:txBody>
                    <a:bodyPr/>
                    <a:lstStyle/>
                    <a:p>
                      <a:pPr lvl="1"/>
                      <a:r>
                        <a:rPr lang="de-DE" sz="1000" b="0">
                          <a:solidFill>
                            <a:schemeClr val="tx1"/>
                          </a:solidFill>
                        </a:rPr>
                        <a:t>Negative</a:t>
                      </a:r>
                    </a:p>
                  </a:txBody>
                  <a:tcPr marT="0" marB="0" anchor="ctr">
                    <a:solidFill>
                      <a:srgbClr val="CBCDD2"/>
                    </a:solidFill>
                  </a:tcPr>
                </a:tc>
                <a:tc>
                  <a:txBody>
                    <a:bodyPr/>
                    <a:lstStyle/>
                    <a:p>
                      <a:pPr algn="ctr"/>
                      <a:r>
                        <a:rPr lang="de-DE" sz="1000">
                          <a:solidFill>
                            <a:schemeClr val="tx1"/>
                          </a:solidFill>
                        </a:rPr>
                        <a:t>6/7</a:t>
                      </a:r>
                    </a:p>
                  </a:txBody>
                  <a:tcPr marT="0" marB="0" anchor="ctr">
                    <a:solidFill>
                      <a:srgbClr val="CBCDD2"/>
                    </a:solidFill>
                  </a:tcPr>
                </a:tc>
                <a:tc>
                  <a:txBody>
                    <a:bodyPr/>
                    <a:lstStyle/>
                    <a:p>
                      <a:pPr algn="ctr"/>
                      <a:endParaRPr lang="de-DE" sz="1000">
                        <a:solidFill>
                          <a:schemeClr val="tx1"/>
                        </a:solidFill>
                      </a:endParaRPr>
                    </a:p>
                  </a:txBody>
                  <a:tcPr marT="0" marB="0" anchor="ctr">
                    <a:solidFill>
                      <a:srgbClr val="CBCDD2"/>
                    </a:solidFill>
                  </a:tcPr>
                </a:tc>
                <a:tc>
                  <a:txBody>
                    <a:bodyPr/>
                    <a:lstStyle/>
                    <a:p>
                      <a:pPr algn="ctr"/>
                      <a:r>
                        <a:rPr lang="de-DE" sz="1000">
                          <a:solidFill>
                            <a:schemeClr val="tx1"/>
                          </a:solidFill>
                        </a:rPr>
                        <a:t>85.7 (42.1-99.6)</a:t>
                      </a:r>
                    </a:p>
                  </a:txBody>
                  <a:tcPr marT="0" marB="0" anchor="ctr">
                    <a:solidFill>
                      <a:srgbClr val="CBCDD2"/>
                    </a:solidFill>
                  </a:tcPr>
                </a:tc>
                <a:extLst>
                  <a:ext uri="{0D108BD9-81ED-4DB2-BD59-A6C34878D82A}">
                    <a16:rowId xmlns:a16="http://schemas.microsoft.com/office/drawing/2014/main" val="2858098868"/>
                  </a:ext>
                </a:extLst>
              </a:tr>
              <a:tr h="139012">
                <a:tc>
                  <a:txBody>
                    <a:bodyPr/>
                    <a:lstStyle/>
                    <a:p>
                      <a:pPr lvl="0"/>
                      <a:r>
                        <a:rPr lang="de-DE" sz="1000" b="1">
                          <a:solidFill>
                            <a:schemeClr val="tx1"/>
                          </a:solidFill>
                        </a:rPr>
                        <a:t>Prior therapy</a:t>
                      </a:r>
                    </a:p>
                  </a:txBody>
                  <a:tcPr marT="0" marB="0" anchor="ctr">
                    <a:solidFill>
                      <a:srgbClr val="E7E8EA"/>
                    </a:solidFill>
                  </a:tcPr>
                </a:tc>
                <a:tc>
                  <a:txBody>
                    <a:bodyPr/>
                    <a:lstStyle/>
                    <a:p>
                      <a:pPr algn="ctr"/>
                      <a:endParaRPr lang="de-DE" sz="1000">
                        <a:solidFill>
                          <a:schemeClr val="tx1"/>
                        </a:solidFill>
                      </a:endParaRPr>
                    </a:p>
                  </a:txBody>
                  <a:tcPr marT="0" marB="0" anchor="ctr">
                    <a:solidFill>
                      <a:srgbClr val="E7E8EA"/>
                    </a:solidFill>
                  </a:tcPr>
                </a:tc>
                <a:tc>
                  <a:txBody>
                    <a:bodyPr/>
                    <a:lstStyle/>
                    <a:p>
                      <a:pPr algn="ctr"/>
                      <a:endParaRPr lang="de-DE" sz="1000">
                        <a:solidFill>
                          <a:schemeClr val="tx1"/>
                        </a:solidFill>
                      </a:endParaRPr>
                    </a:p>
                  </a:txBody>
                  <a:tcPr marT="0" marB="0" anchor="ctr">
                    <a:solidFill>
                      <a:srgbClr val="E7E8EA"/>
                    </a:solidFill>
                  </a:tcPr>
                </a:tc>
                <a:tc>
                  <a:txBody>
                    <a:bodyPr/>
                    <a:lstStyle/>
                    <a:p>
                      <a:pPr algn="ctr"/>
                      <a:endParaRPr lang="de-DE" sz="1000">
                        <a:solidFill>
                          <a:schemeClr val="tx1"/>
                        </a:solidFill>
                      </a:endParaRPr>
                    </a:p>
                  </a:txBody>
                  <a:tcPr marT="0" marB="0" anchor="ctr">
                    <a:solidFill>
                      <a:srgbClr val="E7E8EA"/>
                    </a:solidFill>
                  </a:tcPr>
                </a:tc>
                <a:extLst>
                  <a:ext uri="{0D108BD9-81ED-4DB2-BD59-A6C34878D82A}">
                    <a16:rowId xmlns:a16="http://schemas.microsoft.com/office/drawing/2014/main" val="3866425328"/>
                  </a:ext>
                </a:extLst>
              </a:tr>
              <a:tr h="139012">
                <a:tc>
                  <a:txBody>
                    <a:bodyPr/>
                    <a:lstStyle/>
                    <a:p>
                      <a:pPr lvl="1"/>
                      <a:r>
                        <a:rPr lang="de-DE" sz="1000" b="0">
                          <a:solidFill>
                            <a:schemeClr val="tx1"/>
                          </a:solidFill>
                        </a:rPr>
                        <a:t>cBTKi naïve</a:t>
                      </a:r>
                    </a:p>
                  </a:txBody>
                  <a:tcPr marT="0" marB="0" anchor="ctr">
                    <a:solidFill>
                      <a:srgbClr val="E7E8EA"/>
                    </a:solidFill>
                  </a:tcPr>
                </a:tc>
                <a:tc>
                  <a:txBody>
                    <a:bodyPr/>
                    <a:lstStyle/>
                    <a:p>
                      <a:pPr algn="ctr"/>
                      <a:r>
                        <a:rPr lang="de-DE" sz="1000">
                          <a:solidFill>
                            <a:schemeClr val="tx1"/>
                          </a:solidFill>
                        </a:rPr>
                        <a:t>15/17</a:t>
                      </a:r>
                    </a:p>
                  </a:txBody>
                  <a:tcPr marT="0" marB="0" anchor="ctr">
                    <a:solidFill>
                      <a:srgbClr val="E7E8EA"/>
                    </a:solidFill>
                  </a:tcPr>
                </a:tc>
                <a:tc>
                  <a:txBody>
                    <a:bodyPr/>
                    <a:lstStyle/>
                    <a:p>
                      <a:pPr algn="ctr"/>
                      <a:endParaRPr lang="de-DE" sz="1000">
                        <a:solidFill>
                          <a:schemeClr val="tx1"/>
                        </a:solidFill>
                      </a:endParaRPr>
                    </a:p>
                  </a:txBody>
                  <a:tcPr marT="0" marB="0" anchor="ctr">
                    <a:solidFill>
                      <a:srgbClr val="E7E8EA"/>
                    </a:solidFill>
                  </a:tcPr>
                </a:tc>
                <a:tc>
                  <a:txBody>
                    <a:bodyPr/>
                    <a:lstStyle/>
                    <a:p>
                      <a:pPr algn="ctr"/>
                      <a:r>
                        <a:rPr lang="de-DE" sz="1000">
                          <a:solidFill>
                            <a:schemeClr val="tx1"/>
                          </a:solidFill>
                        </a:rPr>
                        <a:t>88.2 (63.6-98.5)</a:t>
                      </a:r>
                    </a:p>
                  </a:txBody>
                  <a:tcPr marT="0" marB="0" anchor="ctr">
                    <a:solidFill>
                      <a:srgbClr val="E7E8EA"/>
                    </a:solidFill>
                  </a:tcPr>
                </a:tc>
                <a:extLst>
                  <a:ext uri="{0D108BD9-81ED-4DB2-BD59-A6C34878D82A}">
                    <a16:rowId xmlns:a16="http://schemas.microsoft.com/office/drawing/2014/main" val="2357600023"/>
                  </a:ext>
                </a:extLst>
              </a:tr>
              <a:tr h="139012">
                <a:tc>
                  <a:txBody>
                    <a:bodyPr/>
                    <a:lstStyle/>
                    <a:p>
                      <a:pPr lvl="1"/>
                      <a:r>
                        <a:rPr lang="de-DE" sz="1000" b="0">
                          <a:solidFill>
                            <a:schemeClr val="tx1"/>
                          </a:solidFill>
                        </a:rPr>
                        <a:t>cBTKi pretreated</a:t>
                      </a:r>
                    </a:p>
                  </a:txBody>
                  <a:tcPr marT="0" marB="0" anchor="ctr">
                    <a:solidFill>
                      <a:srgbClr val="E7E8EA"/>
                    </a:solidFill>
                  </a:tcPr>
                </a:tc>
                <a:tc>
                  <a:txBody>
                    <a:bodyPr/>
                    <a:lstStyle/>
                    <a:p>
                      <a:pPr algn="ctr"/>
                      <a:r>
                        <a:rPr lang="de-DE" sz="1000">
                          <a:solidFill>
                            <a:schemeClr val="tx1"/>
                          </a:solidFill>
                        </a:rPr>
                        <a:t>42/63</a:t>
                      </a:r>
                    </a:p>
                  </a:txBody>
                  <a:tcPr marT="0" marB="0" anchor="ctr">
                    <a:solidFill>
                      <a:srgbClr val="E7E8EA"/>
                    </a:solidFill>
                  </a:tcPr>
                </a:tc>
                <a:tc>
                  <a:txBody>
                    <a:bodyPr/>
                    <a:lstStyle/>
                    <a:p>
                      <a:pPr algn="ctr"/>
                      <a:endParaRPr lang="de-DE" sz="1000">
                        <a:solidFill>
                          <a:schemeClr val="tx1"/>
                        </a:solidFill>
                      </a:endParaRPr>
                    </a:p>
                  </a:txBody>
                  <a:tcPr marT="0" marB="0" anchor="ctr">
                    <a:solidFill>
                      <a:srgbClr val="E7E8EA"/>
                    </a:solidFill>
                  </a:tcPr>
                </a:tc>
                <a:tc>
                  <a:txBody>
                    <a:bodyPr/>
                    <a:lstStyle/>
                    <a:p>
                      <a:pPr algn="ctr"/>
                      <a:r>
                        <a:rPr lang="de-DE" sz="1000">
                          <a:solidFill>
                            <a:schemeClr val="tx1"/>
                          </a:solidFill>
                        </a:rPr>
                        <a:t>66.7 (53.7-78.0)</a:t>
                      </a:r>
                    </a:p>
                  </a:txBody>
                  <a:tcPr marT="0" marB="0" anchor="ctr">
                    <a:solidFill>
                      <a:srgbClr val="E7E8EA"/>
                    </a:solidFill>
                  </a:tcPr>
                </a:tc>
                <a:extLst>
                  <a:ext uri="{0D108BD9-81ED-4DB2-BD59-A6C34878D82A}">
                    <a16:rowId xmlns:a16="http://schemas.microsoft.com/office/drawing/2014/main" val="1885871657"/>
                  </a:ext>
                </a:extLst>
              </a:tr>
              <a:tr h="139012">
                <a:tc>
                  <a:txBody>
                    <a:bodyPr/>
                    <a:lstStyle/>
                    <a:p>
                      <a:pPr lvl="1"/>
                      <a:r>
                        <a:rPr lang="de-DE" sz="1000" b="0">
                          <a:solidFill>
                            <a:schemeClr val="tx1"/>
                          </a:solidFill>
                        </a:rPr>
                        <a:t>CIT+cBTKi</a:t>
                      </a:r>
                    </a:p>
                  </a:txBody>
                  <a:tcPr marT="0" marB="0" anchor="ctr">
                    <a:solidFill>
                      <a:srgbClr val="E7E8EA"/>
                    </a:solidFill>
                  </a:tcPr>
                </a:tc>
                <a:tc>
                  <a:txBody>
                    <a:bodyPr/>
                    <a:lstStyle/>
                    <a:p>
                      <a:pPr algn="ctr"/>
                      <a:r>
                        <a:rPr lang="de-DE" sz="1000">
                          <a:solidFill>
                            <a:schemeClr val="tx1"/>
                          </a:solidFill>
                        </a:rPr>
                        <a:t>34/50</a:t>
                      </a:r>
                    </a:p>
                  </a:txBody>
                  <a:tcPr marT="0" marB="0" anchor="ctr">
                    <a:solidFill>
                      <a:srgbClr val="E7E8EA"/>
                    </a:solidFill>
                  </a:tcPr>
                </a:tc>
                <a:tc>
                  <a:txBody>
                    <a:bodyPr/>
                    <a:lstStyle/>
                    <a:p>
                      <a:pPr algn="ctr"/>
                      <a:endParaRPr lang="de-DE" sz="1000">
                        <a:solidFill>
                          <a:schemeClr val="tx1"/>
                        </a:solidFill>
                      </a:endParaRPr>
                    </a:p>
                  </a:txBody>
                  <a:tcPr marT="0" marB="0" anchor="ctr">
                    <a:solidFill>
                      <a:srgbClr val="E7E8EA"/>
                    </a:solidFill>
                  </a:tcPr>
                </a:tc>
                <a:tc>
                  <a:txBody>
                    <a:bodyPr/>
                    <a:lstStyle/>
                    <a:p>
                      <a:pPr algn="ctr"/>
                      <a:r>
                        <a:rPr lang="de-DE" sz="1000">
                          <a:solidFill>
                            <a:schemeClr val="tx1"/>
                          </a:solidFill>
                        </a:rPr>
                        <a:t>68.0 (53.5-80.5)</a:t>
                      </a:r>
                    </a:p>
                  </a:txBody>
                  <a:tcPr marT="0" marB="0" anchor="ctr">
                    <a:solidFill>
                      <a:srgbClr val="E7E8EA"/>
                    </a:solidFill>
                  </a:tcPr>
                </a:tc>
                <a:extLst>
                  <a:ext uri="{0D108BD9-81ED-4DB2-BD59-A6C34878D82A}">
                    <a16:rowId xmlns:a16="http://schemas.microsoft.com/office/drawing/2014/main" val="3953509862"/>
                  </a:ext>
                </a:extLst>
              </a:tr>
              <a:tr h="139012">
                <a:tc>
                  <a:txBody>
                    <a:bodyPr/>
                    <a:lstStyle/>
                    <a:p>
                      <a:pPr lvl="0"/>
                      <a:r>
                        <a:rPr lang="de-DE" sz="1000" b="1">
                          <a:solidFill>
                            <a:schemeClr val="tx1"/>
                          </a:solidFill>
                        </a:rPr>
                        <a:t>Reason for discontinuation from any prior cBTKi</a:t>
                      </a:r>
                    </a:p>
                  </a:txBody>
                  <a:tcPr marT="0" marB="0" anchor="ctr">
                    <a:solidFill>
                      <a:srgbClr val="CBCDD2"/>
                    </a:solidFill>
                  </a:tcPr>
                </a:tc>
                <a:tc>
                  <a:txBody>
                    <a:bodyPr/>
                    <a:lstStyle/>
                    <a:p>
                      <a:pPr algn="ctr"/>
                      <a:endParaRPr lang="de-DE" sz="1000">
                        <a:solidFill>
                          <a:schemeClr val="tx1"/>
                        </a:solidFill>
                      </a:endParaRPr>
                    </a:p>
                  </a:txBody>
                  <a:tcPr marT="0" marB="0" anchor="ctr">
                    <a:solidFill>
                      <a:srgbClr val="CBCDD2"/>
                    </a:solidFill>
                  </a:tcPr>
                </a:tc>
                <a:tc>
                  <a:txBody>
                    <a:bodyPr/>
                    <a:lstStyle/>
                    <a:p>
                      <a:pPr algn="ctr"/>
                      <a:endParaRPr lang="de-DE" sz="1000">
                        <a:solidFill>
                          <a:schemeClr val="tx1"/>
                        </a:solidFill>
                      </a:endParaRPr>
                    </a:p>
                  </a:txBody>
                  <a:tcPr marT="0" marB="0" anchor="ctr">
                    <a:solidFill>
                      <a:srgbClr val="CBCDD2"/>
                    </a:solidFill>
                  </a:tcPr>
                </a:tc>
                <a:tc>
                  <a:txBody>
                    <a:bodyPr/>
                    <a:lstStyle/>
                    <a:p>
                      <a:pPr algn="ctr"/>
                      <a:endParaRPr lang="de-DE" sz="1000">
                        <a:solidFill>
                          <a:schemeClr val="tx1"/>
                        </a:solidFill>
                      </a:endParaRPr>
                    </a:p>
                  </a:txBody>
                  <a:tcPr marT="0" marB="0" anchor="ctr">
                    <a:solidFill>
                      <a:srgbClr val="CBCDD2"/>
                    </a:solidFill>
                  </a:tcPr>
                </a:tc>
                <a:extLst>
                  <a:ext uri="{0D108BD9-81ED-4DB2-BD59-A6C34878D82A}">
                    <a16:rowId xmlns:a16="http://schemas.microsoft.com/office/drawing/2014/main" val="3341598614"/>
                  </a:ext>
                </a:extLst>
              </a:tr>
              <a:tr h="139012">
                <a:tc>
                  <a:txBody>
                    <a:bodyPr/>
                    <a:lstStyle/>
                    <a:p>
                      <a:pPr lvl="1"/>
                      <a:r>
                        <a:rPr lang="de-DE" sz="1000" b="0">
                          <a:solidFill>
                            <a:schemeClr val="tx1"/>
                          </a:solidFill>
                        </a:rPr>
                        <a:t>Disease progression</a:t>
                      </a:r>
                    </a:p>
                  </a:txBody>
                  <a:tcPr marT="0" marB="0" anchor="ctr">
                    <a:solidFill>
                      <a:srgbClr val="CBCDD2"/>
                    </a:solidFill>
                  </a:tcPr>
                </a:tc>
                <a:tc>
                  <a:txBody>
                    <a:bodyPr/>
                    <a:lstStyle/>
                    <a:p>
                      <a:pPr algn="ctr"/>
                      <a:r>
                        <a:rPr lang="de-DE" sz="1000">
                          <a:solidFill>
                            <a:schemeClr val="tx1"/>
                          </a:solidFill>
                        </a:rPr>
                        <a:t>26/41</a:t>
                      </a:r>
                    </a:p>
                  </a:txBody>
                  <a:tcPr marT="0" marB="0" anchor="ctr">
                    <a:solidFill>
                      <a:srgbClr val="CBCDD2"/>
                    </a:solidFill>
                  </a:tcPr>
                </a:tc>
                <a:tc>
                  <a:txBody>
                    <a:bodyPr/>
                    <a:lstStyle/>
                    <a:p>
                      <a:pPr algn="ctr"/>
                      <a:endParaRPr lang="de-DE" sz="1000">
                        <a:solidFill>
                          <a:schemeClr val="tx1"/>
                        </a:solidFill>
                      </a:endParaRPr>
                    </a:p>
                  </a:txBody>
                  <a:tcPr marT="0" marB="0" anchor="ctr">
                    <a:solidFill>
                      <a:srgbClr val="CBCDD2"/>
                    </a:solidFill>
                  </a:tcPr>
                </a:tc>
                <a:tc>
                  <a:txBody>
                    <a:bodyPr/>
                    <a:lstStyle/>
                    <a:p>
                      <a:pPr algn="ctr"/>
                      <a:r>
                        <a:rPr lang="de-DE" sz="1000">
                          <a:solidFill>
                            <a:schemeClr val="tx1"/>
                          </a:solidFill>
                        </a:rPr>
                        <a:t>63.4 (46.9-77.9)</a:t>
                      </a:r>
                    </a:p>
                  </a:txBody>
                  <a:tcPr marT="0" marB="0" anchor="ctr">
                    <a:solidFill>
                      <a:srgbClr val="CBCDD2"/>
                    </a:solidFill>
                  </a:tcPr>
                </a:tc>
                <a:extLst>
                  <a:ext uri="{0D108BD9-81ED-4DB2-BD59-A6C34878D82A}">
                    <a16:rowId xmlns:a16="http://schemas.microsoft.com/office/drawing/2014/main" val="964745883"/>
                  </a:ext>
                </a:extLst>
              </a:tr>
              <a:tr h="139012">
                <a:tc>
                  <a:txBody>
                    <a:bodyPr/>
                    <a:lstStyle/>
                    <a:p>
                      <a:pPr lvl="1"/>
                      <a:r>
                        <a:rPr lang="de-DE" sz="1000" b="0">
                          <a:solidFill>
                            <a:schemeClr val="tx1"/>
                          </a:solidFill>
                        </a:rPr>
                        <a:t>Toxicity/other</a:t>
                      </a:r>
                    </a:p>
                  </a:txBody>
                  <a:tcPr marT="0" marB="0" anchor="ctr">
                    <a:solidFill>
                      <a:srgbClr val="CBCDD2"/>
                    </a:solidFill>
                  </a:tcPr>
                </a:tc>
                <a:tc>
                  <a:txBody>
                    <a:bodyPr/>
                    <a:lstStyle/>
                    <a:p>
                      <a:pPr algn="ctr"/>
                      <a:r>
                        <a:rPr lang="de-DE" sz="1000">
                          <a:solidFill>
                            <a:schemeClr val="tx1"/>
                          </a:solidFill>
                        </a:rPr>
                        <a:t>15/21</a:t>
                      </a:r>
                    </a:p>
                  </a:txBody>
                  <a:tcPr marT="0" marB="0" anchor="ctr">
                    <a:solidFill>
                      <a:srgbClr val="CBCDD2"/>
                    </a:solidFill>
                  </a:tcPr>
                </a:tc>
                <a:tc>
                  <a:txBody>
                    <a:bodyPr/>
                    <a:lstStyle/>
                    <a:p>
                      <a:pPr algn="ctr"/>
                      <a:endParaRPr lang="de-DE" sz="1000">
                        <a:solidFill>
                          <a:schemeClr val="tx1"/>
                        </a:solidFill>
                      </a:endParaRPr>
                    </a:p>
                  </a:txBody>
                  <a:tcPr marT="0" marB="0" anchor="ctr">
                    <a:solidFill>
                      <a:srgbClr val="CBCDD2"/>
                    </a:solidFill>
                  </a:tcPr>
                </a:tc>
                <a:tc>
                  <a:txBody>
                    <a:bodyPr/>
                    <a:lstStyle/>
                    <a:p>
                      <a:pPr algn="ctr"/>
                      <a:r>
                        <a:rPr lang="de-DE" sz="1000">
                          <a:solidFill>
                            <a:schemeClr val="tx1"/>
                          </a:solidFill>
                        </a:rPr>
                        <a:t>71.4 (47.8-88.7)</a:t>
                      </a:r>
                    </a:p>
                  </a:txBody>
                  <a:tcPr marT="0" marB="0" anchor="ctr">
                    <a:solidFill>
                      <a:srgbClr val="CBCDD2"/>
                    </a:solidFill>
                  </a:tcPr>
                </a:tc>
                <a:extLst>
                  <a:ext uri="{0D108BD9-81ED-4DB2-BD59-A6C34878D82A}">
                    <a16:rowId xmlns:a16="http://schemas.microsoft.com/office/drawing/2014/main" val="1250532515"/>
                  </a:ext>
                </a:extLst>
              </a:tr>
            </a:tbl>
          </a:graphicData>
        </a:graphic>
      </p:graphicFrame>
      <p:cxnSp>
        <p:nvCxnSpPr>
          <p:cNvPr id="8" name="Gerader Verbinder 7">
            <a:extLst>
              <a:ext uri="{FF2B5EF4-FFF2-40B4-BE49-F238E27FC236}">
                <a16:creationId xmlns:a16="http://schemas.microsoft.com/office/drawing/2014/main" id="{A867819D-5C24-1F17-4F90-956DD26CC4C6}"/>
              </a:ext>
            </a:extLst>
          </p:cNvPr>
          <p:cNvCxnSpPr/>
          <p:nvPr/>
        </p:nvCxnSpPr>
        <p:spPr>
          <a:xfrm>
            <a:off x="6560820" y="1939608"/>
            <a:ext cx="0" cy="373348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4E782D3F-373D-E6BD-1CCA-F31A6FB2F5B5}"/>
              </a:ext>
            </a:extLst>
          </p:cNvPr>
          <p:cNvSpPr txBox="1"/>
          <p:nvPr/>
        </p:nvSpPr>
        <p:spPr>
          <a:xfrm>
            <a:off x="5099608" y="5703243"/>
            <a:ext cx="238711" cy="153888"/>
          </a:xfrm>
          <a:prstGeom prst="rect">
            <a:avLst/>
          </a:prstGeom>
          <a:noFill/>
        </p:spPr>
        <p:txBody>
          <a:bodyPr wrap="square" lIns="0" tIns="0" rIns="0" bIns="0" rtlCol="0">
            <a:spAutoFit/>
          </a:bodyPr>
          <a:lstStyle/>
          <a:p>
            <a:pPr algn="ctr"/>
            <a:r>
              <a:rPr lang="de-DE" sz="1000"/>
              <a:t>0</a:t>
            </a:r>
          </a:p>
        </p:txBody>
      </p:sp>
      <p:sp>
        <p:nvSpPr>
          <p:cNvPr id="17" name="Textfeld 16">
            <a:extLst>
              <a:ext uri="{FF2B5EF4-FFF2-40B4-BE49-F238E27FC236}">
                <a16:creationId xmlns:a16="http://schemas.microsoft.com/office/drawing/2014/main" id="{71744589-A703-4449-2FA4-D3AF5AB3605B}"/>
              </a:ext>
            </a:extLst>
          </p:cNvPr>
          <p:cNvSpPr txBox="1"/>
          <p:nvPr/>
        </p:nvSpPr>
        <p:spPr>
          <a:xfrm>
            <a:off x="5562445" y="5703243"/>
            <a:ext cx="238711" cy="153888"/>
          </a:xfrm>
          <a:prstGeom prst="rect">
            <a:avLst/>
          </a:prstGeom>
          <a:noFill/>
        </p:spPr>
        <p:txBody>
          <a:bodyPr wrap="square" lIns="0" tIns="0" rIns="0" bIns="0" rtlCol="0">
            <a:spAutoFit/>
          </a:bodyPr>
          <a:lstStyle/>
          <a:p>
            <a:pPr algn="ctr"/>
            <a:r>
              <a:rPr lang="de-DE" sz="1000"/>
              <a:t>25</a:t>
            </a:r>
          </a:p>
        </p:txBody>
      </p:sp>
      <p:sp>
        <p:nvSpPr>
          <p:cNvPr id="18" name="Textfeld 17">
            <a:extLst>
              <a:ext uri="{FF2B5EF4-FFF2-40B4-BE49-F238E27FC236}">
                <a16:creationId xmlns:a16="http://schemas.microsoft.com/office/drawing/2014/main" id="{B7FFF14D-09C0-64FA-D4BA-722954EEE7F8}"/>
              </a:ext>
            </a:extLst>
          </p:cNvPr>
          <p:cNvSpPr txBox="1"/>
          <p:nvPr/>
        </p:nvSpPr>
        <p:spPr>
          <a:xfrm>
            <a:off x="6032902" y="5703243"/>
            <a:ext cx="238711" cy="153888"/>
          </a:xfrm>
          <a:prstGeom prst="rect">
            <a:avLst/>
          </a:prstGeom>
          <a:noFill/>
        </p:spPr>
        <p:txBody>
          <a:bodyPr wrap="square" lIns="0" tIns="0" rIns="0" bIns="0" rtlCol="0">
            <a:spAutoFit/>
          </a:bodyPr>
          <a:lstStyle/>
          <a:p>
            <a:pPr algn="ctr"/>
            <a:r>
              <a:rPr lang="de-DE" sz="1000"/>
              <a:t>50</a:t>
            </a:r>
          </a:p>
        </p:txBody>
      </p:sp>
      <p:sp>
        <p:nvSpPr>
          <p:cNvPr id="19" name="Textfeld 18">
            <a:extLst>
              <a:ext uri="{FF2B5EF4-FFF2-40B4-BE49-F238E27FC236}">
                <a16:creationId xmlns:a16="http://schemas.microsoft.com/office/drawing/2014/main" id="{22B0D926-5F0C-1CCE-B3C9-F86C85A2931E}"/>
              </a:ext>
            </a:extLst>
          </p:cNvPr>
          <p:cNvSpPr txBox="1"/>
          <p:nvPr/>
        </p:nvSpPr>
        <p:spPr>
          <a:xfrm>
            <a:off x="6510979" y="5703243"/>
            <a:ext cx="238711" cy="153888"/>
          </a:xfrm>
          <a:prstGeom prst="rect">
            <a:avLst/>
          </a:prstGeom>
          <a:noFill/>
        </p:spPr>
        <p:txBody>
          <a:bodyPr wrap="square" lIns="0" tIns="0" rIns="0" bIns="0" rtlCol="0">
            <a:spAutoFit/>
          </a:bodyPr>
          <a:lstStyle/>
          <a:p>
            <a:pPr algn="ctr"/>
            <a:r>
              <a:rPr lang="de-DE" sz="1000"/>
              <a:t>75</a:t>
            </a:r>
          </a:p>
        </p:txBody>
      </p:sp>
      <p:sp>
        <p:nvSpPr>
          <p:cNvPr id="20" name="Textfeld 19">
            <a:extLst>
              <a:ext uri="{FF2B5EF4-FFF2-40B4-BE49-F238E27FC236}">
                <a16:creationId xmlns:a16="http://schemas.microsoft.com/office/drawing/2014/main" id="{E95F909C-7811-A91A-A988-02F59C883E63}"/>
              </a:ext>
            </a:extLst>
          </p:cNvPr>
          <p:cNvSpPr txBox="1"/>
          <p:nvPr/>
        </p:nvSpPr>
        <p:spPr>
          <a:xfrm>
            <a:off x="7008106" y="5703243"/>
            <a:ext cx="238711" cy="153888"/>
          </a:xfrm>
          <a:prstGeom prst="rect">
            <a:avLst/>
          </a:prstGeom>
          <a:noFill/>
        </p:spPr>
        <p:txBody>
          <a:bodyPr wrap="square" lIns="0" tIns="0" rIns="0" bIns="0" rtlCol="0">
            <a:spAutoFit/>
          </a:bodyPr>
          <a:lstStyle/>
          <a:p>
            <a:pPr algn="ctr"/>
            <a:r>
              <a:rPr lang="de-DE" sz="1000"/>
              <a:t>100</a:t>
            </a:r>
          </a:p>
        </p:txBody>
      </p:sp>
      <p:grpSp>
        <p:nvGrpSpPr>
          <p:cNvPr id="147" name="Gruppieren 146">
            <a:extLst>
              <a:ext uri="{FF2B5EF4-FFF2-40B4-BE49-F238E27FC236}">
                <a16:creationId xmlns:a16="http://schemas.microsoft.com/office/drawing/2014/main" id="{E7D1F277-656F-A413-302A-1F39A575127C}"/>
              </a:ext>
            </a:extLst>
          </p:cNvPr>
          <p:cNvGrpSpPr/>
          <p:nvPr/>
        </p:nvGrpSpPr>
        <p:grpSpPr>
          <a:xfrm>
            <a:off x="6350794" y="1985964"/>
            <a:ext cx="388144" cy="117997"/>
            <a:chOff x="6350794" y="1998664"/>
            <a:chExt cx="388144" cy="117997"/>
          </a:xfrm>
        </p:grpSpPr>
        <p:sp>
          <p:nvSpPr>
            <p:cNvPr id="22" name="Ellipse 21">
              <a:extLst>
                <a:ext uri="{FF2B5EF4-FFF2-40B4-BE49-F238E27FC236}">
                  <a16:creationId xmlns:a16="http://schemas.microsoft.com/office/drawing/2014/main" id="{51B00A93-F464-A0EB-228C-4064AEF117E9}"/>
                </a:ext>
              </a:extLst>
            </p:cNvPr>
            <p:cNvSpPr/>
            <p:nvPr/>
          </p:nvSpPr>
          <p:spPr>
            <a:xfrm>
              <a:off x="6525899" y="2020725"/>
              <a:ext cx="73875" cy="738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3" name="Gruppieren 22">
              <a:extLst>
                <a:ext uri="{FF2B5EF4-FFF2-40B4-BE49-F238E27FC236}">
                  <a16:creationId xmlns:a16="http://schemas.microsoft.com/office/drawing/2014/main" id="{9022CA4E-DBB8-35D5-79DA-70E25494207F}"/>
                </a:ext>
              </a:extLst>
            </p:cNvPr>
            <p:cNvGrpSpPr/>
            <p:nvPr/>
          </p:nvGrpSpPr>
          <p:grpSpPr>
            <a:xfrm>
              <a:off x="6350794" y="1998664"/>
              <a:ext cx="388144" cy="117997"/>
              <a:chOff x="4521996" y="1546225"/>
              <a:chExt cx="161924" cy="73025"/>
            </a:xfrm>
          </p:grpSpPr>
          <p:grpSp>
            <p:nvGrpSpPr>
              <p:cNvPr id="24" name="Gruppieren 23">
                <a:extLst>
                  <a:ext uri="{FF2B5EF4-FFF2-40B4-BE49-F238E27FC236}">
                    <a16:creationId xmlns:a16="http://schemas.microsoft.com/office/drawing/2014/main" id="{8A61B328-06BF-8202-F5BC-0C8291655157}"/>
                  </a:ext>
                </a:extLst>
              </p:cNvPr>
              <p:cNvGrpSpPr/>
              <p:nvPr/>
            </p:nvGrpSpPr>
            <p:grpSpPr>
              <a:xfrm>
                <a:off x="4521996" y="1546225"/>
                <a:ext cx="161924" cy="73025"/>
                <a:chOff x="4387850" y="1546225"/>
                <a:chExt cx="161924" cy="73025"/>
              </a:xfrm>
            </p:grpSpPr>
            <p:cxnSp>
              <p:nvCxnSpPr>
                <p:cNvPr id="26" name="Gerader Verbinder 25">
                  <a:extLst>
                    <a:ext uri="{FF2B5EF4-FFF2-40B4-BE49-F238E27FC236}">
                      <a16:creationId xmlns:a16="http://schemas.microsoft.com/office/drawing/2014/main" id="{54623F6A-3A82-DD67-A006-AE1E6D64FE73}"/>
                    </a:ext>
                  </a:extLst>
                </p:cNvPr>
                <p:cNvCxnSpPr>
                  <a:cxnSpLocks/>
                </p:cNvCxnSpPr>
                <p:nvPr/>
              </p:nvCxnSpPr>
              <p:spPr>
                <a:xfrm>
                  <a:off x="4387850" y="1582737"/>
                  <a:ext cx="16192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Gerader Verbinder 26">
                  <a:extLst>
                    <a:ext uri="{FF2B5EF4-FFF2-40B4-BE49-F238E27FC236}">
                      <a16:creationId xmlns:a16="http://schemas.microsoft.com/office/drawing/2014/main" id="{798E48AA-FC95-52E3-9EF4-744A8F0B073E}"/>
                    </a:ext>
                  </a:extLst>
                </p:cNvPr>
                <p:cNvCxnSpPr>
                  <a:cxnSpLocks/>
                </p:cNvCxnSpPr>
                <p:nvPr/>
              </p:nvCxnSpPr>
              <p:spPr>
                <a:xfrm>
                  <a:off x="4387850" y="1546225"/>
                  <a:ext cx="0" cy="73025"/>
                </a:xfrm>
                <a:prstGeom prst="line">
                  <a:avLst/>
                </a:prstGeom>
                <a:ln w="12700"/>
              </p:spPr>
              <p:style>
                <a:lnRef idx="1">
                  <a:schemeClr val="dk1"/>
                </a:lnRef>
                <a:fillRef idx="0">
                  <a:schemeClr val="dk1"/>
                </a:fillRef>
                <a:effectRef idx="0">
                  <a:schemeClr val="dk1"/>
                </a:effectRef>
                <a:fontRef idx="minor">
                  <a:schemeClr val="tx1"/>
                </a:fontRef>
              </p:style>
            </p:cxnSp>
          </p:grpSp>
          <p:cxnSp>
            <p:nvCxnSpPr>
              <p:cNvPr id="25" name="Gerader Verbinder 24">
                <a:extLst>
                  <a:ext uri="{FF2B5EF4-FFF2-40B4-BE49-F238E27FC236}">
                    <a16:creationId xmlns:a16="http://schemas.microsoft.com/office/drawing/2014/main" id="{8B77F488-FF0E-8A03-2952-EE1F8DF300B0}"/>
                  </a:ext>
                </a:extLst>
              </p:cNvPr>
              <p:cNvCxnSpPr>
                <a:cxnSpLocks/>
              </p:cNvCxnSpPr>
              <p:nvPr/>
            </p:nvCxnSpPr>
            <p:spPr>
              <a:xfrm>
                <a:off x="4683920" y="1546225"/>
                <a:ext cx="0" cy="73025"/>
              </a:xfrm>
              <a:prstGeom prst="line">
                <a:avLst/>
              </a:prstGeom>
              <a:ln w="12700"/>
            </p:spPr>
            <p:style>
              <a:lnRef idx="1">
                <a:schemeClr val="dk1"/>
              </a:lnRef>
              <a:fillRef idx="0">
                <a:schemeClr val="dk1"/>
              </a:fillRef>
              <a:effectRef idx="0">
                <a:schemeClr val="dk1"/>
              </a:effectRef>
              <a:fontRef idx="minor">
                <a:schemeClr val="tx1"/>
              </a:fontRef>
            </p:style>
          </p:cxnSp>
        </p:grpSp>
      </p:grpSp>
      <p:grpSp>
        <p:nvGrpSpPr>
          <p:cNvPr id="146" name="Gruppieren 145">
            <a:extLst>
              <a:ext uri="{FF2B5EF4-FFF2-40B4-BE49-F238E27FC236}">
                <a16:creationId xmlns:a16="http://schemas.microsoft.com/office/drawing/2014/main" id="{70B9E878-4693-6387-8F43-D5B08F9A1705}"/>
              </a:ext>
            </a:extLst>
          </p:cNvPr>
          <p:cNvGrpSpPr/>
          <p:nvPr/>
        </p:nvGrpSpPr>
        <p:grpSpPr>
          <a:xfrm>
            <a:off x="6188869" y="2291295"/>
            <a:ext cx="664369" cy="117997"/>
            <a:chOff x="6188869" y="2303995"/>
            <a:chExt cx="664369" cy="117997"/>
          </a:xfrm>
        </p:grpSpPr>
        <p:sp>
          <p:nvSpPr>
            <p:cNvPr id="28" name="Ellipse 27">
              <a:extLst>
                <a:ext uri="{FF2B5EF4-FFF2-40B4-BE49-F238E27FC236}">
                  <a16:creationId xmlns:a16="http://schemas.microsoft.com/office/drawing/2014/main" id="{18A397AC-F393-BFF6-8472-9F5A38E74D3E}"/>
                </a:ext>
              </a:extLst>
            </p:cNvPr>
            <p:cNvSpPr/>
            <p:nvPr/>
          </p:nvSpPr>
          <p:spPr>
            <a:xfrm>
              <a:off x="6525899" y="2326056"/>
              <a:ext cx="73875" cy="738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4" name="Gruppieren 43">
              <a:extLst>
                <a:ext uri="{FF2B5EF4-FFF2-40B4-BE49-F238E27FC236}">
                  <a16:creationId xmlns:a16="http://schemas.microsoft.com/office/drawing/2014/main" id="{5FF1A89C-9028-B969-7321-D02A2D9876B2}"/>
                </a:ext>
              </a:extLst>
            </p:cNvPr>
            <p:cNvGrpSpPr/>
            <p:nvPr/>
          </p:nvGrpSpPr>
          <p:grpSpPr>
            <a:xfrm>
              <a:off x="6188869" y="2303995"/>
              <a:ext cx="664369" cy="117997"/>
              <a:chOff x="4521996" y="1546225"/>
              <a:chExt cx="161924" cy="73025"/>
            </a:xfrm>
          </p:grpSpPr>
          <p:grpSp>
            <p:nvGrpSpPr>
              <p:cNvPr id="45" name="Gruppieren 44">
                <a:extLst>
                  <a:ext uri="{FF2B5EF4-FFF2-40B4-BE49-F238E27FC236}">
                    <a16:creationId xmlns:a16="http://schemas.microsoft.com/office/drawing/2014/main" id="{7F1DB3D8-8522-35AF-617B-80EB74D7C1BC}"/>
                  </a:ext>
                </a:extLst>
              </p:cNvPr>
              <p:cNvGrpSpPr/>
              <p:nvPr/>
            </p:nvGrpSpPr>
            <p:grpSpPr>
              <a:xfrm>
                <a:off x="4521996" y="1546225"/>
                <a:ext cx="161924" cy="73025"/>
                <a:chOff x="4387850" y="1546225"/>
                <a:chExt cx="161924" cy="73025"/>
              </a:xfrm>
            </p:grpSpPr>
            <p:cxnSp>
              <p:nvCxnSpPr>
                <p:cNvPr id="47" name="Gerader Verbinder 46">
                  <a:extLst>
                    <a:ext uri="{FF2B5EF4-FFF2-40B4-BE49-F238E27FC236}">
                      <a16:creationId xmlns:a16="http://schemas.microsoft.com/office/drawing/2014/main" id="{BDC8D0C4-A255-EE10-5992-110ACB59B54F}"/>
                    </a:ext>
                  </a:extLst>
                </p:cNvPr>
                <p:cNvCxnSpPr>
                  <a:cxnSpLocks/>
                </p:cNvCxnSpPr>
                <p:nvPr/>
              </p:nvCxnSpPr>
              <p:spPr>
                <a:xfrm>
                  <a:off x="4387850" y="1582737"/>
                  <a:ext cx="16192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48" name="Gerader Verbinder 47">
                  <a:extLst>
                    <a:ext uri="{FF2B5EF4-FFF2-40B4-BE49-F238E27FC236}">
                      <a16:creationId xmlns:a16="http://schemas.microsoft.com/office/drawing/2014/main" id="{86D27493-005C-ED6A-342E-A57242BD444F}"/>
                    </a:ext>
                  </a:extLst>
                </p:cNvPr>
                <p:cNvCxnSpPr>
                  <a:cxnSpLocks/>
                </p:cNvCxnSpPr>
                <p:nvPr/>
              </p:nvCxnSpPr>
              <p:spPr>
                <a:xfrm>
                  <a:off x="4387850" y="1546225"/>
                  <a:ext cx="0" cy="73025"/>
                </a:xfrm>
                <a:prstGeom prst="line">
                  <a:avLst/>
                </a:prstGeom>
                <a:ln w="12700"/>
              </p:spPr>
              <p:style>
                <a:lnRef idx="1">
                  <a:schemeClr val="dk1"/>
                </a:lnRef>
                <a:fillRef idx="0">
                  <a:schemeClr val="dk1"/>
                </a:fillRef>
                <a:effectRef idx="0">
                  <a:schemeClr val="dk1"/>
                </a:effectRef>
                <a:fontRef idx="minor">
                  <a:schemeClr val="tx1"/>
                </a:fontRef>
              </p:style>
            </p:cxnSp>
          </p:grpSp>
          <p:cxnSp>
            <p:nvCxnSpPr>
              <p:cNvPr id="46" name="Gerader Verbinder 45">
                <a:extLst>
                  <a:ext uri="{FF2B5EF4-FFF2-40B4-BE49-F238E27FC236}">
                    <a16:creationId xmlns:a16="http://schemas.microsoft.com/office/drawing/2014/main" id="{9AA5554B-2F48-7D7A-A8FC-0A0B3C851534}"/>
                  </a:ext>
                </a:extLst>
              </p:cNvPr>
              <p:cNvCxnSpPr>
                <a:cxnSpLocks/>
              </p:cNvCxnSpPr>
              <p:nvPr/>
            </p:nvCxnSpPr>
            <p:spPr>
              <a:xfrm>
                <a:off x="4683920" y="1546225"/>
                <a:ext cx="0" cy="73025"/>
              </a:xfrm>
              <a:prstGeom prst="line">
                <a:avLst/>
              </a:prstGeom>
              <a:ln w="12700"/>
            </p:spPr>
            <p:style>
              <a:lnRef idx="1">
                <a:schemeClr val="dk1"/>
              </a:lnRef>
              <a:fillRef idx="0">
                <a:schemeClr val="dk1"/>
              </a:fillRef>
              <a:effectRef idx="0">
                <a:schemeClr val="dk1"/>
              </a:effectRef>
              <a:fontRef idx="minor">
                <a:schemeClr val="tx1"/>
              </a:fontRef>
            </p:style>
          </p:cxnSp>
        </p:grpSp>
      </p:grpSp>
      <p:grpSp>
        <p:nvGrpSpPr>
          <p:cNvPr id="145" name="Gruppieren 144">
            <a:extLst>
              <a:ext uri="{FF2B5EF4-FFF2-40B4-BE49-F238E27FC236}">
                <a16:creationId xmlns:a16="http://schemas.microsoft.com/office/drawing/2014/main" id="{58EFC1AA-EA69-BC39-826C-1930F84C7997}"/>
              </a:ext>
            </a:extLst>
          </p:cNvPr>
          <p:cNvGrpSpPr/>
          <p:nvPr/>
        </p:nvGrpSpPr>
        <p:grpSpPr>
          <a:xfrm>
            <a:off x="6288881" y="2443695"/>
            <a:ext cx="495301" cy="117997"/>
            <a:chOff x="6288881" y="2456395"/>
            <a:chExt cx="495301" cy="117997"/>
          </a:xfrm>
        </p:grpSpPr>
        <p:sp>
          <p:nvSpPr>
            <p:cNvPr id="29" name="Ellipse 28">
              <a:extLst>
                <a:ext uri="{FF2B5EF4-FFF2-40B4-BE49-F238E27FC236}">
                  <a16:creationId xmlns:a16="http://schemas.microsoft.com/office/drawing/2014/main" id="{BC3C5C0A-EC6B-999D-350E-7112B16476F7}"/>
                </a:ext>
              </a:extLst>
            </p:cNvPr>
            <p:cNvSpPr/>
            <p:nvPr/>
          </p:nvSpPr>
          <p:spPr>
            <a:xfrm>
              <a:off x="6523880" y="2478456"/>
              <a:ext cx="73875" cy="738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9" name="Gruppieren 48">
              <a:extLst>
                <a:ext uri="{FF2B5EF4-FFF2-40B4-BE49-F238E27FC236}">
                  <a16:creationId xmlns:a16="http://schemas.microsoft.com/office/drawing/2014/main" id="{91D4D887-ED62-9ACB-7E5B-FA952127CAA1}"/>
                </a:ext>
              </a:extLst>
            </p:cNvPr>
            <p:cNvGrpSpPr/>
            <p:nvPr/>
          </p:nvGrpSpPr>
          <p:grpSpPr>
            <a:xfrm>
              <a:off x="6288881" y="2456395"/>
              <a:ext cx="495301" cy="117997"/>
              <a:chOff x="4521996" y="1546225"/>
              <a:chExt cx="161924" cy="73025"/>
            </a:xfrm>
          </p:grpSpPr>
          <p:grpSp>
            <p:nvGrpSpPr>
              <p:cNvPr id="50" name="Gruppieren 49">
                <a:extLst>
                  <a:ext uri="{FF2B5EF4-FFF2-40B4-BE49-F238E27FC236}">
                    <a16:creationId xmlns:a16="http://schemas.microsoft.com/office/drawing/2014/main" id="{AAAEF7D0-F13B-92CE-80EC-6ACB8893DC2E}"/>
                  </a:ext>
                </a:extLst>
              </p:cNvPr>
              <p:cNvGrpSpPr/>
              <p:nvPr/>
            </p:nvGrpSpPr>
            <p:grpSpPr>
              <a:xfrm>
                <a:off x="4521996" y="1546225"/>
                <a:ext cx="161924" cy="73025"/>
                <a:chOff x="4387850" y="1546225"/>
                <a:chExt cx="161924" cy="73025"/>
              </a:xfrm>
            </p:grpSpPr>
            <p:cxnSp>
              <p:nvCxnSpPr>
                <p:cNvPr id="52" name="Gerader Verbinder 51">
                  <a:extLst>
                    <a:ext uri="{FF2B5EF4-FFF2-40B4-BE49-F238E27FC236}">
                      <a16:creationId xmlns:a16="http://schemas.microsoft.com/office/drawing/2014/main" id="{DB5A202A-714B-714C-2247-2CA807239F72}"/>
                    </a:ext>
                  </a:extLst>
                </p:cNvPr>
                <p:cNvCxnSpPr>
                  <a:cxnSpLocks/>
                </p:cNvCxnSpPr>
                <p:nvPr/>
              </p:nvCxnSpPr>
              <p:spPr>
                <a:xfrm>
                  <a:off x="4387850" y="1582737"/>
                  <a:ext cx="16192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53" name="Gerader Verbinder 52">
                  <a:extLst>
                    <a:ext uri="{FF2B5EF4-FFF2-40B4-BE49-F238E27FC236}">
                      <a16:creationId xmlns:a16="http://schemas.microsoft.com/office/drawing/2014/main" id="{818E6F4E-AF2B-6680-33B8-A9965E156537}"/>
                    </a:ext>
                  </a:extLst>
                </p:cNvPr>
                <p:cNvCxnSpPr>
                  <a:cxnSpLocks/>
                </p:cNvCxnSpPr>
                <p:nvPr/>
              </p:nvCxnSpPr>
              <p:spPr>
                <a:xfrm>
                  <a:off x="4387850" y="1546225"/>
                  <a:ext cx="0" cy="73025"/>
                </a:xfrm>
                <a:prstGeom prst="line">
                  <a:avLst/>
                </a:prstGeom>
                <a:ln w="12700"/>
              </p:spPr>
              <p:style>
                <a:lnRef idx="1">
                  <a:schemeClr val="dk1"/>
                </a:lnRef>
                <a:fillRef idx="0">
                  <a:schemeClr val="dk1"/>
                </a:fillRef>
                <a:effectRef idx="0">
                  <a:schemeClr val="dk1"/>
                </a:effectRef>
                <a:fontRef idx="minor">
                  <a:schemeClr val="tx1"/>
                </a:fontRef>
              </p:style>
            </p:cxnSp>
          </p:grpSp>
          <p:cxnSp>
            <p:nvCxnSpPr>
              <p:cNvPr id="51" name="Gerader Verbinder 50">
                <a:extLst>
                  <a:ext uri="{FF2B5EF4-FFF2-40B4-BE49-F238E27FC236}">
                    <a16:creationId xmlns:a16="http://schemas.microsoft.com/office/drawing/2014/main" id="{7C80065D-BBCD-1DA8-411A-1057EA51DE0E}"/>
                  </a:ext>
                </a:extLst>
              </p:cNvPr>
              <p:cNvCxnSpPr>
                <a:cxnSpLocks/>
              </p:cNvCxnSpPr>
              <p:nvPr/>
            </p:nvCxnSpPr>
            <p:spPr>
              <a:xfrm>
                <a:off x="4683920" y="1546225"/>
                <a:ext cx="0" cy="73025"/>
              </a:xfrm>
              <a:prstGeom prst="line">
                <a:avLst/>
              </a:prstGeom>
              <a:ln w="12700"/>
            </p:spPr>
            <p:style>
              <a:lnRef idx="1">
                <a:schemeClr val="dk1"/>
              </a:lnRef>
              <a:fillRef idx="0">
                <a:schemeClr val="dk1"/>
              </a:fillRef>
              <a:effectRef idx="0">
                <a:schemeClr val="dk1"/>
              </a:effectRef>
              <a:fontRef idx="minor">
                <a:schemeClr val="tx1"/>
              </a:fontRef>
            </p:style>
          </p:cxnSp>
        </p:grpSp>
      </p:grpSp>
      <p:grpSp>
        <p:nvGrpSpPr>
          <p:cNvPr id="144" name="Gruppieren 143">
            <a:extLst>
              <a:ext uri="{FF2B5EF4-FFF2-40B4-BE49-F238E27FC236}">
                <a16:creationId xmlns:a16="http://schemas.microsoft.com/office/drawing/2014/main" id="{256A9550-562A-B49E-E019-42AAC0547B76}"/>
              </a:ext>
            </a:extLst>
          </p:cNvPr>
          <p:cNvGrpSpPr/>
          <p:nvPr/>
        </p:nvGrpSpPr>
        <p:grpSpPr>
          <a:xfrm>
            <a:off x="6331351" y="2748268"/>
            <a:ext cx="476644" cy="117997"/>
            <a:chOff x="6331351" y="2754618"/>
            <a:chExt cx="476644" cy="117997"/>
          </a:xfrm>
        </p:grpSpPr>
        <p:sp>
          <p:nvSpPr>
            <p:cNvPr id="30" name="Ellipse 29">
              <a:extLst>
                <a:ext uri="{FF2B5EF4-FFF2-40B4-BE49-F238E27FC236}">
                  <a16:creationId xmlns:a16="http://schemas.microsoft.com/office/drawing/2014/main" id="{0C47A3FB-C364-75D2-0187-327B6B6FEC0C}"/>
                </a:ext>
              </a:extLst>
            </p:cNvPr>
            <p:cNvSpPr/>
            <p:nvPr/>
          </p:nvSpPr>
          <p:spPr>
            <a:xfrm>
              <a:off x="6560817" y="2776679"/>
              <a:ext cx="73875" cy="738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4" name="Gruppieren 53">
              <a:extLst>
                <a:ext uri="{FF2B5EF4-FFF2-40B4-BE49-F238E27FC236}">
                  <a16:creationId xmlns:a16="http://schemas.microsoft.com/office/drawing/2014/main" id="{2A1A6704-8AB7-BADA-4334-C5E20BDF42CC}"/>
                </a:ext>
              </a:extLst>
            </p:cNvPr>
            <p:cNvGrpSpPr/>
            <p:nvPr/>
          </p:nvGrpSpPr>
          <p:grpSpPr>
            <a:xfrm>
              <a:off x="6331351" y="2754618"/>
              <a:ext cx="476644" cy="117997"/>
              <a:chOff x="4521996" y="1546225"/>
              <a:chExt cx="161924" cy="73025"/>
            </a:xfrm>
          </p:grpSpPr>
          <p:grpSp>
            <p:nvGrpSpPr>
              <p:cNvPr id="55" name="Gruppieren 54">
                <a:extLst>
                  <a:ext uri="{FF2B5EF4-FFF2-40B4-BE49-F238E27FC236}">
                    <a16:creationId xmlns:a16="http://schemas.microsoft.com/office/drawing/2014/main" id="{D2943021-299C-0111-4CFB-BFA3D02AD9AF}"/>
                  </a:ext>
                </a:extLst>
              </p:cNvPr>
              <p:cNvGrpSpPr/>
              <p:nvPr/>
            </p:nvGrpSpPr>
            <p:grpSpPr>
              <a:xfrm>
                <a:off x="4521996" y="1546225"/>
                <a:ext cx="161924" cy="73025"/>
                <a:chOff x="4387850" y="1546225"/>
                <a:chExt cx="161924" cy="73025"/>
              </a:xfrm>
            </p:grpSpPr>
            <p:cxnSp>
              <p:nvCxnSpPr>
                <p:cNvPr id="57" name="Gerader Verbinder 56">
                  <a:extLst>
                    <a:ext uri="{FF2B5EF4-FFF2-40B4-BE49-F238E27FC236}">
                      <a16:creationId xmlns:a16="http://schemas.microsoft.com/office/drawing/2014/main" id="{609EDBAB-D64E-2CE8-8B5C-AD7A07DA85FB}"/>
                    </a:ext>
                  </a:extLst>
                </p:cNvPr>
                <p:cNvCxnSpPr>
                  <a:cxnSpLocks/>
                </p:cNvCxnSpPr>
                <p:nvPr/>
              </p:nvCxnSpPr>
              <p:spPr>
                <a:xfrm>
                  <a:off x="4387850" y="1582737"/>
                  <a:ext cx="16192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58" name="Gerader Verbinder 57">
                  <a:extLst>
                    <a:ext uri="{FF2B5EF4-FFF2-40B4-BE49-F238E27FC236}">
                      <a16:creationId xmlns:a16="http://schemas.microsoft.com/office/drawing/2014/main" id="{92A0A8D1-AFF2-008A-E4AC-02E84093599E}"/>
                    </a:ext>
                  </a:extLst>
                </p:cNvPr>
                <p:cNvCxnSpPr>
                  <a:cxnSpLocks/>
                </p:cNvCxnSpPr>
                <p:nvPr/>
              </p:nvCxnSpPr>
              <p:spPr>
                <a:xfrm>
                  <a:off x="4387850" y="1546225"/>
                  <a:ext cx="0" cy="73025"/>
                </a:xfrm>
                <a:prstGeom prst="line">
                  <a:avLst/>
                </a:prstGeom>
                <a:ln w="12700"/>
              </p:spPr>
              <p:style>
                <a:lnRef idx="1">
                  <a:schemeClr val="dk1"/>
                </a:lnRef>
                <a:fillRef idx="0">
                  <a:schemeClr val="dk1"/>
                </a:fillRef>
                <a:effectRef idx="0">
                  <a:schemeClr val="dk1"/>
                </a:effectRef>
                <a:fontRef idx="minor">
                  <a:schemeClr val="tx1"/>
                </a:fontRef>
              </p:style>
            </p:cxnSp>
          </p:grpSp>
          <p:cxnSp>
            <p:nvCxnSpPr>
              <p:cNvPr id="56" name="Gerader Verbinder 55">
                <a:extLst>
                  <a:ext uri="{FF2B5EF4-FFF2-40B4-BE49-F238E27FC236}">
                    <a16:creationId xmlns:a16="http://schemas.microsoft.com/office/drawing/2014/main" id="{FE9C91B6-AA9B-1A38-5ACC-01B33ACE9EBC}"/>
                  </a:ext>
                </a:extLst>
              </p:cNvPr>
              <p:cNvCxnSpPr>
                <a:cxnSpLocks/>
              </p:cNvCxnSpPr>
              <p:nvPr/>
            </p:nvCxnSpPr>
            <p:spPr>
              <a:xfrm>
                <a:off x="4683920" y="1546225"/>
                <a:ext cx="0" cy="73025"/>
              </a:xfrm>
              <a:prstGeom prst="line">
                <a:avLst/>
              </a:prstGeom>
              <a:ln w="12700"/>
            </p:spPr>
            <p:style>
              <a:lnRef idx="1">
                <a:schemeClr val="dk1"/>
              </a:lnRef>
              <a:fillRef idx="0">
                <a:schemeClr val="dk1"/>
              </a:fillRef>
              <a:effectRef idx="0">
                <a:schemeClr val="dk1"/>
              </a:effectRef>
              <a:fontRef idx="minor">
                <a:schemeClr val="tx1"/>
              </a:fontRef>
            </p:style>
          </p:cxnSp>
        </p:grpSp>
      </p:grpSp>
      <p:grpSp>
        <p:nvGrpSpPr>
          <p:cNvPr id="143" name="Gruppieren 142">
            <a:extLst>
              <a:ext uri="{FF2B5EF4-FFF2-40B4-BE49-F238E27FC236}">
                <a16:creationId xmlns:a16="http://schemas.microsoft.com/office/drawing/2014/main" id="{9429F62B-B167-B3E4-8357-FC6FA213311C}"/>
              </a:ext>
            </a:extLst>
          </p:cNvPr>
          <p:cNvGrpSpPr/>
          <p:nvPr/>
        </p:nvGrpSpPr>
        <p:grpSpPr>
          <a:xfrm>
            <a:off x="6116349" y="2901945"/>
            <a:ext cx="686882" cy="117997"/>
            <a:chOff x="6116349" y="2911470"/>
            <a:chExt cx="686882" cy="117997"/>
          </a:xfrm>
        </p:grpSpPr>
        <p:sp>
          <p:nvSpPr>
            <p:cNvPr id="31" name="Ellipse 30">
              <a:extLst>
                <a:ext uri="{FF2B5EF4-FFF2-40B4-BE49-F238E27FC236}">
                  <a16:creationId xmlns:a16="http://schemas.microsoft.com/office/drawing/2014/main" id="{9D041819-A42F-3056-1188-2AFD7E72059C}"/>
                </a:ext>
              </a:extLst>
            </p:cNvPr>
            <p:cNvSpPr/>
            <p:nvPr/>
          </p:nvSpPr>
          <p:spPr>
            <a:xfrm>
              <a:off x="6463713" y="2933531"/>
              <a:ext cx="73875" cy="738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9" name="Gruppieren 58">
              <a:extLst>
                <a:ext uri="{FF2B5EF4-FFF2-40B4-BE49-F238E27FC236}">
                  <a16:creationId xmlns:a16="http://schemas.microsoft.com/office/drawing/2014/main" id="{608645F2-A790-9321-7D57-554560C8770F}"/>
                </a:ext>
              </a:extLst>
            </p:cNvPr>
            <p:cNvGrpSpPr/>
            <p:nvPr/>
          </p:nvGrpSpPr>
          <p:grpSpPr>
            <a:xfrm>
              <a:off x="6116349" y="2911470"/>
              <a:ext cx="686882" cy="117997"/>
              <a:chOff x="4521996" y="1546225"/>
              <a:chExt cx="161924" cy="73025"/>
            </a:xfrm>
          </p:grpSpPr>
          <p:grpSp>
            <p:nvGrpSpPr>
              <p:cNvPr id="60" name="Gruppieren 59">
                <a:extLst>
                  <a:ext uri="{FF2B5EF4-FFF2-40B4-BE49-F238E27FC236}">
                    <a16:creationId xmlns:a16="http://schemas.microsoft.com/office/drawing/2014/main" id="{A587B6D3-DD9C-EF75-E780-4203F4DCE4C2}"/>
                  </a:ext>
                </a:extLst>
              </p:cNvPr>
              <p:cNvGrpSpPr/>
              <p:nvPr/>
            </p:nvGrpSpPr>
            <p:grpSpPr>
              <a:xfrm>
                <a:off x="4521996" y="1546225"/>
                <a:ext cx="161924" cy="73025"/>
                <a:chOff x="4387850" y="1546225"/>
                <a:chExt cx="161924" cy="73025"/>
              </a:xfrm>
            </p:grpSpPr>
            <p:cxnSp>
              <p:nvCxnSpPr>
                <p:cNvPr id="62" name="Gerader Verbinder 61">
                  <a:extLst>
                    <a:ext uri="{FF2B5EF4-FFF2-40B4-BE49-F238E27FC236}">
                      <a16:creationId xmlns:a16="http://schemas.microsoft.com/office/drawing/2014/main" id="{0DBE1A65-20F5-98E7-315B-B17A9AC4B4F6}"/>
                    </a:ext>
                  </a:extLst>
                </p:cNvPr>
                <p:cNvCxnSpPr>
                  <a:cxnSpLocks/>
                </p:cNvCxnSpPr>
                <p:nvPr/>
              </p:nvCxnSpPr>
              <p:spPr>
                <a:xfrm>
                  <a:off x="4387850" y="1582737"/>
                  <a:ext cx="16192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3" name="Gerader Verbinder 62">
                  <a:extLst>
                    <a:ext uri="{FF2B5EF4-FFF2-40B4-BE49-F238E27FC236}">
                      <a16:creationId xmlns:a16="http://schemas.microsoft.com/office/drawing/2014/main" id="{8E0B817E-83DB-912C-8963-9BAD05622416}"/>
                    </a:ext>
                  </a:extLst>
                </p:cNvPr>
                <p:cNvCxnSpPr>
                  <a:cxnSpLocks/>
                </p:cNvCxnSpPr>
                <p:nvPr/>
              </p:nvCxnSpPr>
              <p:spPr>
                <a:xfrm>
                  <a:off x="4387850" y="1546225"/>
                  <a:ext cx="0" cy="73025"/>
                </a:xfrm>
                <a:prstGeom prst="line">
                  <a:avLst/>
                </a:prstGeom>
                <a:ln w="12700"/>
              </p:spPr>
              <p:style>
                <a:lnRef idx="1">
                  <a:schemeClr val="dk1"/>
                </a:lnRef>
                <a:fillRef idx="0">
                  <a:schemeClr val="dk1"/>
                </a:fillRef>
                <a:effectRef idx="0">
                  <a:schemeClr val="dk1"/>
                </a:effectRef>
                <a:fontRef idx="minor">
                  <a:schemeClr val="tx1"/>
                </a:fontRef>
              </p:style>
            </p:cxnSp>
          </p:grpSp>
          <p:cxnSp>
            <p:nvCxnSpPr>
              <p:cNvPr id="61" name="Gerader Verbinder 60">
                <a:extLst>
                  <a:ext uri="{FF2B5EF4-FFF2-40B4-BE49-F238E27FC236}">
                    <a16:creationId xmlns:a16="http://schemas.microsoft.com/office/drawing/2014/main" id="{A1FF97D0-EEE9-B509-3034-7DD7FDAF49D1}"/>
                  </a:ext>
                </a:extLst>
              </p:cNvPr>
              <p:cNvCxnSpPr>
                <a:cxnSpLocks/>
              </p:cNvCxnSpPr>
              <p:nvPr/>
            </p:nvCxnSpPr>
            <p:spPr>
              <a:xfrm>
                <a:off x="4683920" y="1546225"/>
                <a:ext cx="0" cy="73025"/>
              </a:xfrm>
              <a:prstGeom prst="line">
                <a:avLst/>
              </a:prstGeom>
              <a:ln w="12700"/>
            </p:spPr>
            <p:style>
              <a:lnRef idx="1">
                <a:schemeClr val="dk1"/>
              </a:lnRef>
              <a:fillRef idx="0">
                <a:schemeClr val="dk1"/>
              </a:fillRef>
              <a:effectRef idx="0">
                <a:schemeClr val="dk1"/>
              </a:effectRef>
              <a:fontRef idx="minor">
                <a:schemeClr val="tx1"/>
              </a:fontRef>
            </p:style>
          </p:cxnSp>
        </p:grpSp>
      </p:grpSp>
      <p:grpSp>
        <p:nvGrpSpPr>
          <p:cNvPr id="142" name="Gruppieren 141">
            <a:extLst>
              <a:ext uri="{FF2B5EF4-FFF2-40B4-BE49-F238E27FC236}">
                <a16:creationId xmlns:a16="http://schemas.microsoft.com/office/drawing/2014/main" id="{9DAC3144-D7C7-3C7B-DFC5-8C042F2E8AC3}"/>
              </a:ext>
            </a:extLst>
          </p:cNvPr>
          <p:cNvGrpSpPr/>
          <p:nvPr/>
        </p:nvGrpSpPr>
        <p:grpSpPr>
          <a:xfrm>
            <a:off x="6188869" y="3209277"/>
            <a:ext cx="552450" cy="117997"/>
            <a:chOff x="6188869" y="3209277"/>
            <a:chExt cx="552450" cy="117997"/>
          </a:xfrm>
        </p:grpSpPr>
        <p:sp>
          <p:nvSpPr>
            <p:cNvPr id="32" name="Ellipse 31">
              <a:extLst>
                <a:ext uri="{FF2B5EF4-FFF2-40B4-BE49-F238E27FC236}">
                  <a16:creationId xmlns:a16="http://schemas.microsoft.com/office/drawing/2014/main" id="{8A663253-4F92-023B-468F-5C26C157A96B}"/>
                </a:ext>
              </a:extLst>
            </p:cNvPr>
            <p:cNvSpPr/>
            <p:nvPr/>
          </p:nvSpPr>
          <p:spPr>
            <a:xfrm>
              <a:off x="6453046" y="3231338"/>
              <a:ext cx="73875" cy="738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4" name="Gruppieren 63">
              <a:extLst>
                <a:ext uri="{FF2B5EF4-FFF2-40B4-BE49-F238E27FC236}">
                  <a16:creationId xmlns:a16="http://schemas.microsoft.com/office/drawing/2014/main" id="{1D56C05A-10C4-502D-4BAB-1C228D4CC757}"/>
                </a:ext>
              </a:extLst>
            </p:cNvPr>
            <p:cNvGrpSpPr/>
            <p:nvPr/>
          </p:nvGrpSpPr>
          <p:grpSpPr>
            <a:xfrm>
              <a:off x="6188869" y="3209277"/>
              <a:ext cx="552450" cy="117997"/>
              <a:chOff x="4521996" y="1546225"/>
              <a:chExt cx="161924" cy="73025"/>
            </a:xfrm>
          </p:grpSpPr>
          <p:grpSp>
            <p:nvGrpSpPr>
              <p:cNvPr id="65" name="Gruppieren 64">
                <a:extLst>
                  <a:ext uri="{FF2B5EF4-FFF2-40B4-BE49-F238E27FC236}">
                    <a16:creationId xmlns:a16="http://schemas.microsoft.com/office/drawing/2014/main" id="{8C1A613C-F72A-3505-F798-8AE4761DA2AA}"/>
                  </a:ext>
                </a:extLst>
              </p:cNvPr>
              <p:cNvGrpSpPr/>
              <p:nvPr/>
            </p:nvGrpSpPr>
            <p:grpSpPr>
              <a:xfrm>
                <a:off x="4521996" y="1546225"/>
                <a:ext cx="161924" cy="73025"/>
                <a:chOff x="4387850" y="1546225"/>
                <a:chExt cx="161924" cy="73025"/>
              </a:xfrm>
            </p:grpSpPr>
            <p:cxnSp>
              <p:nvCxnSpPr>
                <p:cNvPr id="67" name="Gerader Verbinder 66">
                  <a:extLst>
                    <a:ext uri="{FF2B5EF4-FFF2-40B4-BE49-F238E27FC236}">
                      <a16:creationId xmlns:a16="http://schemas.microsoft.com/office/drawing/2014/main" id="{E2A93457-90AC-98D5-FA0D-1CF091D02EAE}"/>
                    </a:ext>
                  </a:extLst>
                </p:cNvPr>
                <p:cNvCxnSpPr>
                  <a:cxnSpLocks/>
                </p:cNvCxnSpPr>
                <p:nvPr/>
              </p:nvCxnSpPr>
              <p:spPr>
                <a:xfrm>
                  <a:off x="4387850" y="1582737"/>
                  <a:ext cx="16192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8" name="Gerader Verbinder 67">
                  <a:extLst>
                    <a:ext uri="{FF2B5EF4-FFF2-40B4-BE49-F238E27FC236}">
                      <a16:creationId xmlns:a16="http://schemas.microsoft.com/office/drawing/2014/main" id="{F7AF4857-EA60-F7B6-79EA-F152B99B1809}"/>
                    </a:ext>
                  </a:extLst>
                </p:cNvPr>
                <p:cNvCxnSpPr>
                  <a:cxnSpLocks/>
                </p:cNvCxnSpPr>
                <p:nvPr/>
              </p:nvCxnSpPr>
              <p:spPr>
                <a:xfrm>
                  <a:off x="4387850" y="1546225"/>
                  <a:ext cx="0" cy="73025"/>
                </a:xfrm>
                <a:prstGeom prst="line">
                  <a:avLst/>
                </a:prstGeom>
                <a:ln w="12700"/>
              </p:spPr>
              <p:style>
                <a:lnRef idx="1">
                  <a:schemeClr val="dk1"/>
                </a:lnRef>
                <a:fillRef idx="0">
                  <a:schemeClr val="dk1"/>
                </a:fillRef>
                <a:effectRef idx="0">
                  <a:schemeClr val="dk1"/>
                </a:effectRef>
                <a:fontRef idx="minor">
                  <a:schemeClr val="tx1"/>
                </a:fontRef>
              </p:style>
            </p:cxnSp>
          </p:grpSp>
          <p:cxnSp>
            <p:nvCxnSpPr>
              <p:cNvPr id="66" name="Gerader Verbinder 65">
                <a:extLst>
                  <a:ext uri="{FF2B5EF4-FFF2-40B4-BE49-F238E27FC236}">
                    <a16:creationId xmlns:a16="http://schemas.microsoft.com/office/drawing/2014/main" id="{34B1C4BC-FC21-DB7A-96A1-BCE1397834FE}"/>
                  </a:ext>
                </a:extLst>
              </p:cNvPr>
              <p:cNvCxnSpPr>
                <a:cxnSpLocks/>
              </p:cNvCxnSpPr>
              <p:nvPr/>
            </p:nvCxnSpPr>
            <p:spPr>
              <a:xfrm>
                <a:off x="4683920" y="1546225"/>
                <a:ext cx="0" cy="73025"/>
              </a:xfrm>
              <a:prstGeom prst="line">
                <a:avLst/>
              </a:prstGeom>
              <a:ln w="12700"/>
            </p:spPr>
            <p:style>
              <a:lnRef idx="1">
                <a:schemeClr val="dk1"/>
              </a:lnRef>
              <a:fillRef idx="0">
                <a:schemeClr val="dk1"/>
              </a:fillRef>
              <a:effectRef idx="0">
                <a:schemeClr val="dk1"/>
              </a:effectRef>
              <a:fontRef idx="minor">
                <a:schemeClr val="tx1"/>
              </a:fontRef>
            </p:style>
          </p:cxnSp>
        </p:grpSp>
      </p:grpSp>
      <p:grpSp>
        <p:nvGrpSpPr>
          <p:cNvPr id="141" name="Gruppieren 140">
            <a:extLst>
              <a:ext uri="{FF2B5EF4-FFF2-40B4-BE49-F238E27FC236}">
                <a16:creationId xmlns:a16="http://schemas.microsoft.com/office/drawing/2014/main" id="{A6E74264-7C9A-E530-5657-360A79FAC4AC}"/>
              </a:ext>
            </a:extLst>
          </p:cNvPr>
          <p:cNvGrpSpPr/>
          <p:nvPr/>
        </p:nvGrpSpPr>
        <p:grpSpPr>
          <a:xfrm>
            <a:off x="6326981" y="3361677"/>
            <a:ext cx="552450" cy="117997"/>
            <a:chOff x="6326981" y="3361677"/>
            <a:chExt cx="552450" cy="117997"/>
          </a:xfrm>
        </p:grpSpPr>
        <p:sp>
          <p:nvSpPr>
            <p:cNvPr id="33" name="Ellipse 32">
              <a:extLst>
                <a:ext uri="{FF2B5EF4-FFF2-40B4-BE49-F238E27FC236}">
                  <a16:creationId xmlns:a16="http://schemas.microsoft.com/office/drawing/2014/main" id="{29D43CB3-64E6-D960-7DFB-4490C8E87061}"/>
                </a:ext>
              </a:extLst>
            </p:cNvPr>
            <p:cNvSpPr/>
            <p:nvPr/>
          </p:nvSpPr>
          <p:spPr>
            <a:xfrm>
              <a:off x="6610208" y="3383738"/>
              <a:ext cx="73875" cy="738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9" name="Gruppieren 68">
              <a:extLst>
                <a:ext uri="{FF2B5EF4-FFF2-40B4-BE49-F238E27FC236}">
                  <a16:creationId xmlns:a16="http://schemas.microsoft.com/office/drawing/2014/main" id="{325D157B-50DA-06FF-977A-D801D3FC66E8}"/>
                </a:ext>
              </a:extLst>
            </p:cNvPr>
            <p:cNvGrpSpPr/>
            <p:nvPr/>
          </p:nvGrpSpPr>
          <p:grpSpPr>
            <a:xfrm>
              <a:off x="6326981" y="3361677"/>
              <a:ext cx="552450" cy="117997"/>
              <a:chOff x="4521996" y="1546225"/>
              <a:chExt cx="161924" cy="73025"/>
            </a:xfrm>
          </p:grpSpPr>
          <p:grpSp>
            <p:nvGrpSpPr>
              <p:cNvPr id="70" name="Gruppieren 69">
                <a:extLst>
                  <a:ext uri="{FF2B5EF4-FFF2-40B4-BE49-F238E27FC236}">
                    <a16:creationId xmlns:a16="http://schemas.microsoft.com/office/drawing/2014/main" id="{A6C11D5D-1BB2-7BC4-EEC1-D9E3B2AB4043}"/>
                  </a:ext>
                </a:extLst>
              </p:cNvPr>
              <p:cNvGrpSpPr/>
              <p:nvPr/>
            </p:nvGrpSpPr>
            <p:grpSpPr>
              <a:xfrm>
                <a:off x="4521996" y="1546225"/>
                <a:ext cx="161924" cy="73025"/>
                <a:chOff x="4387850" y="1546225"/>
                <a:chExt cx="161924" cy="73025"/>
              </a:xfrm>
            </p:grpSpPr>
            <p:cxnSp>
              <p:nvCxnSpPr>
                <p:cNvPr id="72" name="Gerader Verbinder 71">
                  <a:extLst>
                    <a:ext uri="{FF2B5EF4-FFF2-40B4-BE49-F238E27FC236}">
                      <a16:creationId xmlns:a16="http://schemas.microsoft.com/office/drawing/2014/main" id="{255D1D7B-F564-30B3-27C6-5BFE712EF849}"/>
                    </a:ext>
                  </a:extLst>
                </p:cNvPr>
                <p:cNvCxnSpPr>
                  <a:cxnSpLocks/>
                </p:cNvCxnSpPr>
                <p:nvPr/>
              </p:nvCxnSpPr>
              <p:spPr>
                <a:xfrm>
                  <a:off x="4387850" y="1582737"/>
                  <a:ext cx="16192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73" name="Gerader Verbinder 72">
                  <a:extLst>
                    <a:ext uri="{FF2B5EF4-FFF2-40B4-BE49-F238E27FC236}">
                      <a16:creationId xmlns:a16="http://schemas.microsoft.com/office/drawing/2014/main" id="{C88EB34A-EA6C-2DD7-27DE-0AB57664BE34}"/>
                    </a:ext>
                  </a:extLst>
                </p:cNvPr>
                <p:cNvCxnSpPr>
                  <a:cxnSpLocks/>
                </p:cNvCxnSpPr>
                <p:nvPr/>
              </p:nvCxnSpPr>
              <p:spPr>
                <a:xfrm>
                  <a:off x="4387850" y="1546225"/>
                  <a:ext cx="0" cy="73025"/>
                </a:xfrm>
                <a:prstGeom prst="line">
                  <a:avLst/>
                </a:prstGeom>
                <a:ln w="12700"/>
              </p:spPr>
              <p:style>
                <a:lnRef idx="1">
                  <a:schemeClr val="dk1"/>
                </a:lnRef>
                <a:fillRef idx="0">
                  <a:schemeClr val="dk1"/>
                </a:fillRef>
                <a:effectRef idx="0">
                  <a:schemeClr val="dk1"/>
                </a:effectRef>
                <a:fontRef idx="minor">
                  <a:schemeClr val="tx1"/>
                </a:fontRef>
              </p:style>
            </p:cxnSp>
          </p:grpSp>
          <p:cxnSp>
            <p:nvCxnSpPr>
              <p:cNvPr id="71" name="Gerader Verbinder 70">
                <a:extLst>
                  <a:ext uri="{FF2B5EF4-FFF2-40B4-BE49-F238E27FC236}">
                    <a16:creationId xmlns:a16="http://schemas.microsoft.com/office/drawing/2014/main" id="{5019FC9C-A02B-1849-1F17-FA3519985C53}"/>
                  </a:ext>
                </a:extLst>
              </p:cNvPr>
              <p:cNvCxnSpPr>
                <a:cxnSpLocks/>
              </p:cNvCxnSpPr>
              <p:nvPr/>
            </p:nvCxnSpPr>
            <p:spPr>
              <a:xfrm>
                <a:off x="4683920" y="1546225"/>
                <a:ext cx="0" cy="73025"/>
              </a:xfrm>
              <a:prstGeom prst="line">
                <a:avLst/>
              </a:prstGeom>
              <a:ln w="12700"/>
            </p:spPr>
            <p:style>
              <a:lnRef idx="1">
                <a:schemeClr val="dk1"/>
              </a:lnRef>
              <a:fillRef idx="0">
                <a:schemeClr val="dk1"/>
              </a:fillRef>
              <a:effectRef idx="0">
                <a:schemeClr val="dk1"/>
              </a:effectRef>
              <a:fontRef idx="minor">
                <a:schemeClr val="tx1"/>
              </a:fontRef>
            </p:style>
          </p:cxnSp>
        </p:grpSp>
      </p:grpSp>
      <p:grpSp>
        <p:nvGrpSpPr>
          <p:cNvPr id="140" name="Gruppieren 139">
            <a:extLst>
              <a:ext uri="{FF2B5EF4-FFF2-40B4-BE49-F238E27FC236}">
                <a16:creationId xmlns:a16="http://schemas.microsoft.com/office/drawing/2014/main" id="{2308B4B3-D686-FEB8-19B7-B4E068C47CCD}"/>
              </a:ext>
            </a:extLst>
          </p:cNvPr>
          <p:cNvGrpSpPr/>
          <p:nvPr/>
        </p:nvGrpSpPr>
        <p:grpSpPr>
          <a:xfrm>
            <a:off x="6008367" y="3663738"/>
            <a:ext cx="935358" cy="117997"/>
            <a:chOff x="6008367" y="3666913"/>
            <a:chExt cx="935358" cy="117997"/>
          </a:xfrm>
        </p:grpSpPr>
        <p:sp>
          <p:nvSpPr>
            <p:cNvPr id="34" name="Ellipse 33">
              <a:extLst>
                <a:ext uri="{FF2B5EF4-FFF2-40B4-BE49-F238E27FC236}">
                  <a16:creationId xmlns:a16="http://schemas.microsoft.com/office/drawing/2014/main" id="{0FF4F74E-DDA8-6736-D21D-EDF97F745103}"/>
                </a:ext>
              </a:extLst>
            </p:cNvPr>
            <p:cNvSpPr/>
            <p:nvPr/>
          </p:nvSpPr>
          <p:spPr>
            <a:xfrm>
              <a:off x="6526451" y="3688974"/>
              <a:ext cx="73875" cy="738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74" name="Gruppieren 73">
              <a:extLst>
                <a:ext uri="{FF2B5EF4-FFF2-40B4-BE49-F238E27FC236}">
                  <a16:creationId xmlns:a16="http://schemas.microsoft.com/office/drawing/2014/main" id="{D02955A2-059C-A27C-39AD-F90CC1E402F9}"/>
                </a:ext>
              </a:extLst>
            </p:cNvPr>
            <p:cNvGrpSpPr/>
            <p:nvPr/>
          </p:nvGrpSpPr>
          <p:grpSpPr>
            <a:xfrm>
              <a:off x="6008367" y="3666913"/>
              <a:ext cx="935358" cy="117997"/>
              <a:chOff x="4521996" y="1546225"/>
              <a:chExt cx="161924" cy="73025"/>
            </a:xfrm>
          </p:grpSpPr>
          <p:grpSp>
            <p:nvGrpSpPr>
              <p:cNvPr id="75" name="Gruppieren 74">
                <a:extLst>
                  <a:ext uri="{FF2B5EF4-FFF2-40B4-BE49-F238E27FC236}">
                    <a16:creationId xmlns:a16="http://schemas.microsoft.com/office/drawing/2014/main" id="{1BD41171-186A-2892-329B-FAEB43FCA33E}"/>
                  </a:ext>
                </a:extLst>
              </p:cNvPr>
              <p:cNvGrpSpPr/>
              <p:nvPr/>
            </p:nvGrpSpPr>
            <p:grpSpPr>
              <a:xfrm>
                <a:off x="4521996" y="1546225"/>
                <a:ext cx="161924" cy="73025"/>
                <a:chOff x="4387850" y="1546225"/>
                <a:chExt cx="161924" cy="73025"/>
              </a:xfrm>
            </p:grpSpPr>
            <p:cxnSp>
              <p:nvCxnSpPr>
                <p:cNvPr id="77" name="Gerader Verbinder 76">
                  <a:extLst>
                    <a:ext uri="{FF2B5EF4-FFF2-40B4-BE49-F238E27FC236}">
                      <a16:creationId xmlns:a16="http://schemas.microsoft.com/office/drawing/2014/main" id="{A3FDCB50-3C45-F560-1736-7E60680A27C4}"/>
                    </a:ext>
                  </a:extLst>
                </p:cNvPr>
                <p:cNvCxnSpPr>
                  <a:cxnSpLocks/>
                </p:cNvCxnSpPr>
                <p:nvPr/>
              </p:nvCxnSpPr>
              <p:spPr>
                <a:xfrm>
                  <a:off x="4387850" y="1582737"/>
                  <a:ext cx="16192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78" name="Gerader Verbinder 77">
                  <a:extLst>
                    <a:ext uri="{FF2B5EF4-FFF2-40B4-BE49-F238E27FC236}">
                      <a16:creationId xmlns:a16="http://schemas.microsoft.com/office/drawing/2014/main" id="{8640DEA9-F268-0CFB-44D7-FAB8D31DCFC4}"/>
                    </a:ext>
                  </a:extLst>
                </p:cNvPr>
                <p:cNvCxnSpPr>
                  <a:cxnSpLocks/>
                </p:cNvCxnSpPr>
                <p:nvPr/>
              </p:nvCxnSpPr>
              <p:spPr>
                <a:xfrm>
                  <a:off x="4387850" y="1546225"/>
                  <a:ext cx="0" cy="73025"/>
                </a:xfrm>
                <a:prstGeom prst="line">
                  <a:avLst/>
                </a:prstGeom>
                <a:ln w="12700"/>
              </p:spPr>
              <p:style>
                <a:lnRef idx="1">
                  <a:schemeClr val="dk1"/>
                </a:lnRef>
                <a:fillRef idx="0">
                  <a:schemeClr val="dk1"/>
                </a:fillRef>
                <a:effectRef idx="0">
                  <a:schemeClr val="dk1"/>
                </a:effectRef>
                <a:fontRef idx="minor">
                  <a:schemeClr val="tx1"/>
                </a:fontRef>
              </p:style>
            </p:cxnSp>
          </p:grpSp>
          <p:cxnSp>
            <p:nvCxnSpPr>
              <p:cNvPr id="76" name="Gerader Verbinder 75">
                <a:extLst>
                  <a:ext uri="{FF2B5EF4-FFF2-40B4-BE49-F238E27FC236}">
                    <a16:creationId xmlns:a16="http://schemas.microsoft.com/office/drawing/2014/main" id="{7681C77B-FC58-DF1A-A2E1-8BC12927B813}"/>
                  </a:ext>
                </a:extLst>
              </p:cNvPr>
              <p:cNvCxnSpPr>
                <a:cxnSpLocks/>
              </p:cNvCxnSpPr>
              <p:nvPr/>
            </p:nvCxnSpPr>
            <p:spPr>
              <a:xfrm>
                <a:off x="4683920" y="1546225"/>
                <a:ext cx="0" cy="73025"/>
              </a:xfrm>
              <a:prstGeom prst="line">
                <a:avLst/>
              </a:prstGeom>
              <a:ln w="12700"/>
            </p:spPr>
            <p:style>
              <a:lnRef idx="1">
                <a:schemeClr val="dk1"/>
              </a:lnRef>
              <a:fillRef idx="0">
                <a:schemeClr val="dk1"/>
              </a:fillRef>
              <a:effectRef idx="0">
                <a:schemeClr val="dk1"/>
              </a:effectRef>
              <a:fontRef idx="minor">
                <a:schemeClr val="tx1"/>
              </a:fontRef>
            </p:style>
          </p:cxnSp>
        </p:grpSp>
      </p:grpSp>
      <p:grpSp>
        <p:nvGrpSpPr>
          <p:cNvPr id="139" name="Gruppieren 138">
            <a:extLst>
              <a:ext uri="{FF2B5EF4-FFF2-40B4-BE49-F238E27FC236}">
                <a16:creationId xmlns:a16="http://schemas.microsoft.com/office/drawing/2014/main" id="{89D86EC7-CE67-DF73-1357-4CF6D04D35DE}"/>
              </a:ext>
            </a:extLst>
          </p:cNvPr>
          <p:cNvGrpSpPr/>
          <p:nvPr/>
        </p:nvGrpSpPr>
        <p:grpSpPr>
          <a:xfrm>
            <a:off x="6291263" y="3816138"/>
            <a:ext cx="490537" cy="117997"/>
            <a:chOff x="6291263" y="3819313"/>
            <a:chExt cx="490537" cy="117997"/>
          </a:xfrm>
        </p:grpSpPr>
        <p:sp>
          <p:nvSpPr>
            <p:cNvPr id="35" name="Ellipse 34">
              <a:extLst>
                <a:ext uri="{FF2B5EF4-FFF2-40B4-BE49-F238E27FC236}">
                  <a16:creationId xmlns:a16="http://schemas.microsoft.com/office/drawing/2014/main" id="{5E6F0B3F-4C98-408A-2805-4BCB6AB5A34B}"/>
                </a:ext>
              </a:extLst>
            </p:cNvPr>
            <p:cNvSpPr/>
            <p:nvPr/>
          </p:nvSpPr>
          <p:spPr>
            <a:xfrm>
              <a:off x="6523880" y="3841374"/>
              <a:ext cx="73875" cy="738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79" name="Gruppieren 78">
              <a:extLst>
                <a:ext uri="{FF2B5EF4-FFF2-40B4-BE49-F238E27FC236}">
                  <a16:creationId xmlns:a16="http://schemas.microsoft.com/office/drawing/2014/main" id="{FF6E2133-45C6-1934-3C17-E570EB53C8A8}"/>
                </a:ext>
              </a:extLst>
            </p:cNvPr>
            <p:cNvGrpSpPr/>
            <p:nvPr/>
          </p:nvGrpSpPr>
          <p:grpSpPr>
            <a:xfrm>
              <a:off x="6291263" y="3819313"/>
              <a:ext cx="490537" cy="117997"/>
              <a:chOff x="4521996" y="1546225"/>
              <a:chExt cx="161924" cy="73025"/>
            </a:xfrm>
          </p:grpSpPr>
          <p:grpSp>
            <p:nvGrpSpPr>
              <p:cNvPr id="80" name="Gruppieren 79">
                <a:extLst>
                  <a:ext uri="{FF2B5EF4-FFF2-40B4-BE49-F238E27FC236}">
                    <a16:creationId xmlns:a16="http://schemas.microsoft.com/office/drawing/2014/main" id="{558B3A92-B8E3-7FD0-9914-7D54E280FFC2}"/>
                  </a:ext>
                </a:extLst>
              </p:cNvPr>
              <p:cNvGrpSpPr/>
              <p:nvPr/>
            </p:nvGrpSpPr>
            <p:grpSpPr>
              <a:xfrm>
                <a:off x="4521996" y="1546225"/>
                <a:ext cx="161924" cy="73025"/>
                <a:chOff x="4387850" y="1546225"/>
                <a:chExt cx="161924" cy="73025"/>
              </a:xfrm>
            </p:grpSpPr>
            <p:cxnSp>
              <p:nvCxnSpPr>
                <p:cNvPr id="82" name="Gerader Verbinder 81">
                  <a:extLst>
                    <a:ext uri="{FF2B5EF4-FFF2-40B4-BE49-F238E27FC236}">
                      <a16:creationId xmlns:a16="http://schemas.microsoft.com/office/drawing/2014/main" id="{0CC4FDEE-10A1-363A-80A2-35E41019EAFE}"/>
                    </a:ext>
                  </a:extLst>
                </p:cNvPr>
                <p:cNvCxnSpPr>
                  <a:cxnSpLocks/>
                </p:cNvCxnSpPr>
                <p:nvPr/>
              </p:nvCxnSpPr>
              <p:spPr>
                <a:xfrm>
                  <a:off x="4387850" y="1582737"/>
                  <a:ext cx="16192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83" name="Gerader Verbinder 82">
                  <a:extLst>
                    <a:ext uri="{FF2B5EF4-FFF2-40B4-BE49-F238E27FC236}">
                      <a16:creationId xmlns:a16="http://schemas.microsoft.com/office/drawing/2014/main" id="{04F55B40-EF68-CE54-B1CE-8454192A5628}"/>
                    </a:ext>
                  </a:extLst>
                </p:cNvPr>
                <p:cNvCxnSpPr>
                  <a:cxnSpLocks/>
                </p:cNvCxnSpPr>
                <p:nvPr/>
              </p:nvCxnSpPr>
              <p:spPr>
                <a:xfrm>
                  <a:off x="4387850" y="1546225"/>
                  <a:ext cx="0" cy="73025"/>
                </a:xfrm>
                <a:prstGeom prst="line">
                  <a:avLst/>
                </a:prstGeom>
                <a:ln w="12700"/>
              </p:spPr>
              <p:style>
                <a:lnRef idx="1">
                  <a:schemeClr val="dk1"/>
                </a:lnRef>
                <a:fillRef idx="0">
                  <a:schemeClr val="dk1"/>
                </a:fillRef>
                <a:effectRef idx="0">
                  <a:schemeClr val="dk1"/>
                </a:effectRef>
                <a:fontRef idx="minor">
                  <a:schemeClr val="tx1"/>
                </a:fontRef>
              </p:style>
            </p:cxnSp>
          </p:grpSp>
          <p:cxnSp>
            <p:nvCxnSpPr>
              <p:cNvPr id="81" name="Gerader Verbinder 80">
                <a:extLst>
                  <a:ext uri="{FF2B5EF4-FFF2-40B4-BE49-F238E27FC236}">
                    <a16:creationId xmlns:a16="http://schemas.microsoft.com/office/drawing/2014/main" id="{90E40408-037F-52EA-E714-E9EDC9A811A8}"/>
                  </a:ext>
                </a:extLst>
              </p:cNvPr>
              <p:cNvCxnSpPr>
                <a:cxnSpLocks/>
              </p:cNvCxnSpPr>
              <p:nvPr/>
            </p:nvCxnSpPr>
            <p:spPr>
              <a:xfrm>
                <a:off x="4683920" y="1546225"/>
                <a:ext cx="0" cy="73025"/>
              </a:xfrm>
              <a:prstGeom prst="line">
                <a:avLst/>
              </a:prstGeom>
              <a:ln w="12700"/>
            </p:spPr>
            <p:style>
              <a:lnRef idx="1">
                <a:schemeClr val="dk1"/>
              </a:lnRef>
              <a:fillRef idx="0">
                <a:schemeClr val="dk1"/>
              </a:fillRef>
              <a:effectRef idx="0">
                <a:schemeClr val="dk1"/>
              </a:effectRef>
              <a:fontRef idx="minor">
                <a:schemeClr val="tx1"/>
              </a:fontRef>
            </p:style>
          </p:cxnSp>
        </p:grpSp>
      </p:grpSp>
      <p:grpSp>
        <p:nvGrpSpPr>
          <p:cNvPr id="138" name="Gruppieren 137">
            <a:extLst>
              <a:ext uri="{FF2B5EF4-FFF2-40B4-BE49-F238E27FC236}">
                <a16:creationId xmlns:a16="http://schemas.microsoft.com/office/drawing/2014/main" id="{89093944-C5EE-E4ED-2DF6-C7BBCA3A3084}"/>
              </a:ext>
            </a:extLst>
          </p:cNvPr>
          <p:cNvGrpSpPr/>
          <p:nvPr/>
        </p:nvGrpSpPr>
        <p:grpSpPr>
          <a:xfrm>
            <a:off x="6026945" y="3968538"/>
            <a:ext cx="969168" cy="117997"/>
            <a:chOff x="6026945" y="3971713"/>
            <a:chExt cx="969168" cy="117997"/>
          </a:xfrm>
        </p:grpSpPr>
        <p:sp>
          <p:nvSpPr>
            <p:cNvPr id="36" name="Ellipse 35">
              <a:extLst>
                <a:ext uri="{FF2B5EF4-FFF2-40B4-BE49-F238E27FC236}">
                  <a16:creationId xmlns:a16="http://schemas.microsoft.com/office/drawing/2014/main" id="{5C2E3E05-224A-C2A1-09AE-65829A7081F1}"/>
                </a:ext>
              </a:extLst>
            </p:cNvPr>
            <p:cNvSpPr/>
            <p:nvPr/>
          </p:nvSpPr>
          <p:spPr>
            <a:xfrm>
              <a:off x="6595373" y="3993774"/>
              <a:ext cx="73875" cy="738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84" name="Gruppieren 83">
              <a:extLst>
                <a:ext uri="{FF2B5EF4-FFF2-40B4-BE49-F238E27FC236}">
                  <a16:creationId xmlns:a16="http://schemas.microsoft.com/office/drawing/2014/main" id="{C06F9545-2451-C5A6-CCA6-5E636698C702}"/>
                </a:ext>
              </a:extLst>
            </p:cNvPr>
            <p:cNvGrpSpPr/>
            <p:nvPr/>
          </p:nvGrpSpPr>
          <p:grpSpPr>
            <a:xfrm>
              <a:off x="6026945" y="3971713"/>
              <a:ext cx="969168" cy="117997"/>
              <a:chOff x="4521996" y="1546225"/>
              <a:chExt cx="161924" cy="73025"/>
            </a:xfrm>
          </p:grpSpPr>
          <p:grpSp>
            <p:nvGrpSpPr>
              <p:cNvPr id="85" name="Gruppieren 84">
                <a:extLst>
                  <a:ext uri="{FF2B5EF4-FFF2-40B4-BE49-F238E27FC236}">
                    <a16:creationId xmlns:a16="http://schemas.microsoft.com/office/drawing/2014/main" id="{F07436FA-1D37-5E02-7F1E-F8CE8D856F56}"/>
                  </a:ext>
                </a:extLst>
              </p:cNvPr>
              <p:cNvGrpSpPr/>
              <p:nvPr/>
            </p:nvGrpSpPr>
            <p:grpSpPr>
              <a:xfrm>
                <a:off x="4521996" y="1546225"/>
                <a:ext cx="161924" cy="73025"/>
                <a:chOff x="4387850" y="1546225"/>
                <a:chExt cx="161924" cy="73025"/>
              </a:xfrm>
            </p:grpSpPr>
            <p:cxnSp>
              <p:nvCxnSpPr>
                <p:cNvPr id="87" name="Gerader Verbinder 86">
                  <a:extLst>
                    <a:ext uri="{FF2B5EF4-FFF2-40B4-BE49-F238E27FC236}">
                      <a16:creationId xmlns:a16="http://schemas.microsoft.com/office/drawing/2014/main" id="{BDE2C013-15FB-BEA4-2D3D-5FB1D4A636D0}"/>
                    </a:ext>
                  </a:extLst>
                </p:cNvPr>
                <p:cNvCxnSpPr>
                  <a:cxnSpLocks/>
                </p:cNvCxnSpPr>
                <p:nvPr/>
              </p:nvCxnSpPr>
              <p:spPr>
                <a:xfrm>
                  <a:off x="4387850" y="1582737"/>
                  <a:ext cx="16192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88" name="Gerader Verbinder 87">
                  <a:extLst>
                    <a:ext uri="{FF2B5EF4-FFF2-40B4-BE49-F238E27FC236}">
                      <a16:creationId xmlns:a16="http://schemas.microsoft.com/office/drawing/2014/main" id="{E0E970DF-517F-D1EE-3365-30666FFB386D}"/>
                    </a:ext>
                  </a:extLst>
                </p:cNvPr>
                <p:cNvCxnSpPr>
                  <a:cxnSpLocks/>
                </p:cNvCxnSpPr>
                <p:nvPr/>
              </p:nvCxnSpPr>
              <p:spPr>
                <a:xfrm>
                  <a:off x="4387850" y="1546225"/>
                  <a:ext cx="0" cy="73025"/>
                </a:xfrm>
                <a:prstGeom prst="line">
                  <a:avLst/>
                </a:prstGeom>
                <a:ln w="12700"/>
              </p:spPr>
              <p:style>
                <a:lnRef idx="1">
                  <a:schemeClr val="dk1"/>
                </a:lnRef>
                <a:fillRef idx="0">
                  <a:schemeClr val="dk1"/>
                </a:fillRef>
                <a:effectRef idx="0">
                  <a:schemeClr val="dk1"/>
                </a:effectRef>
                <a:fontRef idx="minor">
                  <a:schemeClr val="tx1"/>
                </a:fontRef>
              </p:style>
            </p:cxnSp>
          </p:grpSp>
          <p:cxnSp>
            <p:nvCxnSpPr>
              <p:cNvPr id="86" name="Gerader Verbinder 85">
                <a:extLst>
                  <a:ext uri="{FF2B5EF4-FFF2-40B4-BE49-F238E27FC236}">
                    <a16:creationId xmlns:a16="http://schemas.microsoft.com/office/drawing/2014/main" id="{E5C5736D-C4AA-E038-F846-63563BA416A4}"/>
                  </a:ext>
                </a:extLst>
              </p:cNvPr>
              <p:cNvCxnSpPr>
                <a:cxnSpLocks/>
              </p:cNvCxnSpPr>
              <p:nvPr/>
            </p:nvCxnSpPr>
            <p:spPr>
              <a:xfrm>
                <a:off x="4683920" y="1546225"/>
                <a:ext cx="0" cy="73025"/>
              </a:xfrm>
              <a:prstGeom prst="line">
                <a:avLst/>
              </a:prstGeom>
              <a:ln w="12700"/>
            </p:spPr>
            <p:style>
              <a:lnRef idx="1">
                <a:schemeClr val="dk1"/>
              </a:lnRef>
              <a:fillRef idx="0">
                <a:schemeClr val="dk1"/>
              </a:fillRef>
              <a:effectRef idx="0">
                <a:schemeClr val="dk1"/>
              </a:effectRef>
              <a:fontRef idx="minor">
                <a:schemeClr val="tx1"/>
              </a:fontRef>
            </p:style>
          </p:cxnSp>
        </p:grpSp>
      </p:grpSp>
      <p:grpSp>
        <p:nvGrpSpPr>
          <p:cNvPr id="137" name="Gruppieren 136">
            <a:extLst>
              <a:ext uri="{FF2B5EF4-FFF2-40B4-BE49-F238E27FC236}">
                <a16:creationId xmlns:a16="http://schemas.microsoft.com/office/drawing/2014/main" id="{2227AAE7-285D-8E79-F954-97CCE724C847}"/>
              </a:ext>
            </a:extLst>
          </p:cNvPr>
          <p:cNvGrpSpPr/>
          <p:nvPr/>
        </p:nvGrpSpPr>
        <p:grpSpPr>
          <a:xfrm>
            <a:off x="6298406" y="4273011"/>
            <a:ext cx="452438" cy="117997"/>
            <a:chOff x="6298406" y="4269836"/>
            <a:chExt cx="452438" cy="117997"/>
          </a:xfrm>
        </p:grpSpPr>
        <p:sp>
          <p:nvSpPr>
            <p:cNvPr id="37" name="Ellipse 36">
              <a:extLst>
                <a:ext uri="{FF2B5EF4-FFF2-40B4-BE49-F238E27FC236}">
                  <a16:creationId xmlns:a16="http://schemas.microsoft.com/office/drawing/2014/main" id="{31CC1E73-E365-FB7E-9AFE-D0BE5E747871}"/>
                </a:ext>
              </a:extLst>
            </p:cNvPr>
            <p:cNvSpPr/>
            <p:nvPr/>
          </p:nvSpPr>
          <p:spPr>
            <a:xfrm>
              <a:off x="6511975" y="4291897"/>
              <a:ext cx="73875" cy="738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89" name="Gruppieren 88">
              <a:extLst>
                <a:ext uri="{FF2B5EF4-FFF2-40B4-BE49-F238E27FC236}">
                  <a16:creationId xmlns:a16="http://schemas.microsoft.com/office/drawing/2014/main" id="{E92357BF-CF1F-83C8-D69F-0098946E107F}"/>
                </a:ext>
              </a:extLst>
            </p:cNvPr>
            <p:cNvGrpSpPr/>
            <p:nvPr/>
          </p:nvGrpSpPr>
          <p:grpSpPr>
            <a:xfrm>
              <a:off x="6298406" y="4269836"/>
              <a:ext cx="452438" cy="117997"/>
              <a:chOff x="4521996" y="1546225"/>
              <a:chExt cx="161924" cy="73025"/>
            </a:xfrm>
          </p:grpSpPr>
          <p:grpSp>
            <p:nvGrpSpPr>
              <p:cNvPr id="90" name="Gruppieren 89">
                <a:extLst>
                  <a:ext uri="{FF2B5EF4-FFF2-40B4-BE49-F238E27FC236}">
                    <a16:creationId xmlns:a16="http://schemas.microsoft.com/office/drawing/2014/main" id="{C917DB0D-9332-A0E1-6A7C-7A896DB09471}"/>
                  </a:ext>
                </a:extLst>
              </p:cNvPr>
              <p:cNvGrpSpPr/>
              <p:nvPr/>
            </p:nvGrpSpPr>
            <p:grpSpPr>
              <a:xfrm>
                <a:off x="4521996" y="1546225"/>
                <a:ext cx="161924" cy="73025"/>
                <a:chOff x="4387850" y="1546225"/>
                <a:chExt cx="161924" cy="73025"/>
              </a:xfrm>
            </p:grpSpPr>
            <p:cxnSp>
              <p:nvCxnSpPr>
                <p:cNvPr id="92" name="Gerader Verbinder 91">
                  <a:extLst>
                    <a:ext uri="{FF2B5EF4-FFF2-40B4-BE49-F238E27FC236}">
                      <a16:creationId xmlns:a16="http://schemas.microsoft.com/office/drawing/2014/main" id="{F62681BE-7E24-18DA-932F-3894EA22615B}"/>
                    </a:ext>
                  </a:extLst>
                </p:cNvPr>
                <p:cNvCxnSpPr>
                  <a:cxnSpLocks/>
                </p:cNvCxnSpPr>
                <p:nvPr/>
              </p:nvCxnSpPr>
              <p:spPr>
                <a:xfrm>
                  <a:off x="4387850" y="1582737"/>
                  <a:ext cx="16192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3" name="Gerader Verbinder 92">
                  <a:extLst>
                    <a:ext uri="{FF2B5EF4-FFF2-40B4-BE49-F238E27FC236}">
                      <a16:creationId xmlns:a16="http://schemas.microsoft.com/office/drawing/2014/main" id="{1F89DFDE-24C3-C0C9-821E-814DE3EF1964}"/>
                    </a:ext>
                  </a:extLst>
                </p:cNvPr>
                <p:cNvCxnSpPr>
                  <a:cxnSpLocks/>
                </p:cNvCxnSpPr>
                <p:nvPr/>
              </p:nvCxnSpPr>
              <p:spPr>
                <a:xfrm>
                  <a:off x="4387850" y="1546225"/>
                  <a:ext cx="0" cy="73025"/>
                </a:xfrm>
                <a:prstGeom prst="line">
                  <a:avLst/>
                </a:prstGeom>
                <a:ln w="12700"/>
              </p:spPr>
              <p:style>
                <a:lnRef idx="1">
                  <a:schemeClr val="dk1"/>
                </a:lnRef>
                <a:fillRef idx="0">
                  <a:schemeClr val="dk1"/>
                </a:fillRef>
                <a:effectRef idx="0">
                  <a:schemeClr val="dk1"/>
                </a:effectRef>
                <a:fontRef idx="minor">
                  <a:schemeClr val="tx1"/>
                </a:fontRef>
              </p:style>
            </p:cxnSp>
          </p:grpSp>
          <p:cxnSp>
            <p:nvCxnSpPr>
              <p:cNvPr id="91" name="Gerader Verbinder 90">
                <a:extLst>
                  <a:ext uri="{FF2B5EF4-FFF2-40B4-BE49-F238E27FC236}">
                    <a16:creationId xmlns:a16="http://schemas.microsoft.com/office/drawing/2014/main" id="{DCB162F4-BD05-5EFD-FB1C-619DEC12135A}"/>
                  </a:ext>
                </a:extLst>
              </p:cNvPr>
              <p:cNvCxnSpPr>
                <a:cxnSpLocks/>
              </p:cNvCxnSpPr>
              <p:nvPr/>
            </p:nvCxnSpPr>
            <p:spPr>
              <a:xfrm>
                <a:off x="4683920" y="1546225"/>
                <a:ext cx="0" cy="73025"/>
              </a:xfrm>
              <a:prstGeom prst="line">
                <a:avLst/>
              </a:prstGeom>
              <a:ln w="12700"/>
            </p:spPr>
            <p:style>
              <a:lnRef idx="1">
                <a:schemeClr val="dk1"/>
              </a:lnRef>
              <a:fillRef idx="0">
                <a:schemeClr val="dk1"/>
              </a:fillRef>
              <a:effectRef idx="0">
                <a:schemeClr val="dk1"/>
              </a:effectRef>
              <a:fontRef idx="minor">
                <a:schemeClr val="tx1"/>
              </a:fontRef>
            </p:style>
          </p:cxnSp>
        </p:grpSp>
      </p:grpSp>
      <p:grpSp>
        <p:nvGrpSpPr>
          <p:cNvPr id="136" name="Gruppieren 135">
            <a:extLst>
              <a:ext uri="{FF2B5EF4-FFF2-40B4-BE49-F238E27FC236}">
                <a16:creationId xmlns:a16="http://schemas.microsoft.com/office/drawing/2014/main" id="{EEF171E6-BF7A-09BA-F446-0C284E4D40F4}"/>
              </a:ext>
            </a:extLst>
          </p:cNvPr>
          <p:cNvGrpSpPr/>
          <p:nvPr/>
        </p:nvGrpSpPr>
        <p:grpSpPr>
          <a:xfrm>
            <a:off x="6017419" y="4425411"/>
            <a:ext cx="1071562" cy="117997"/>
            <a:chOff x="6017419" y="4422236"/>
            <a:chExt cx="1071562" cy="117997"/>
          </a:xfrm>
        </p:grpSpPr>
        <p:sp>
          <p:nvSpPr>
            <p:cNvPr id="38" name="Ellipse 37">
              <a:extLst>
                <a:ext uri="{FF2B5EF4-FFF2-40B4-BE49-F238E27FC236}">
                  <a16:creationId xmlns:a16="http://schemas.microsoft.com/office/drawing/2014/main" id="{7CC98B91-B313-D304-64EB-EDDF2525E205}"/>
                </a:ext>
              </a:extLst>
            </p:cNvPr>
            <p:cNvSpPr/>
            <p:nvPr/>
          </p:nvSpPr>
          <p:spPr>
            <a:xfrm>
              <a:off x="6796857" y="4444297"/>
              <a:ext cx="73875" cy="738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94" name="Gruppieren 93">
              <a:extLst>
                <a:ext uri="{FF2B5EF4-FFF2-40B4-BE49-F238E27FC236}">
                  <a16:creationId xmlns:a16="http://schemas.microsoft.com/office/drawing/2014/main" id="{0CA3B4DF-3061-5D38-7AFC-A478C3F17B56}"/>
                </a:ext>
              </a:extLst>
            </p:cNvPr>
            <p:cNvGrpSpPr/>
            <p:nvPr/>
          </p:nvGrpSpPr>
          <p:grpSpPr>
            <a:xfrm>
              <a:off x="6017419" y="4422236"/>
              <a:ext cx="1071562" cy="117997"/>
              <a:chOff x="4521996" y="1546225"/>
              <a:chExt cx="161924" cy="73025"/>
            </a:xfrm>
          </p:grpSpPr>
          <p:grpSp>
            <p:nvGrpSpPr>
              <p:cNvPr id="95" name="Gruppieren 94">
                <a:extLst>
                  <a:ext uri="{FF2B5EF4-FFF2-40B4-BE49-F238E27FC236}">
                    <a16:creationId xmlns:a16="http://schemas.microsoft.com/office/drawing/2014/main" id="{D9C3BF1D-546D-2FA8-8884-27F15D47C969}"/>
                  </a:ext>
                </a:extLst>
              </p:cNvPr>
              <p:cNvGrpSpPr/>
              <p:nvPr/>
            </p:nvGrpSpPr>
            <p:grpSpPr>
              <a:xfrm>
                <a:off x="4521996" y="1546225"/>
                <a:ext cx="161924" cy="73025"/>
                <a:chOff x="4387850" y="1546225"/>
                <a:chExt cx="161924" cy="73025"/>
              </a:xfrm>
            </p:grpSpPr>
            <p:cxnSp>
              <p:nvCxnSpPr>
                <p:cNvPr id="97" name="Gerader Verbinder 96">
                  <a:extLst>
                    <a:ext uri="{FF2B5EF4-FFF2-40B4-BE49-F238E27FC236}">
                      <a16:creationId xmlns:a16="http://schemas.microsoft.com/office/drawing/2014/main" id="{DE43BB00-C3BF-C879-31E6-20FDCAD7C5FA}"/>
                    </a:ext>
                  </a:extLst>
                </p:cNvPr>
                <p:cNvCxnSpPr>
                  <a:cxnSpLocks/>
                </p:cNvCxnSpPr>
                <p:nvPr/>
              </p:nvCxnSpPr>
              <p:spPr>
                <a:xfrm>
                  <a:off x="4387850" y="1582737"/>
                  <a:ext cx="16192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8" name="Gerader Verbinder 97">
                  <a:extLst>
                    <a:ext uri="{FF2B5EF4-FFF2-40B4-BE49-F238E27FC236}">
                      <a16:creationId xmlns:a16="http://schemas.microsoft.com/office/drawing/2014/main" id="{3DF65EFE-05B8-4924-45E8-7CE75901E640}"/>
                    </a:ext>
                  </a:extLst>
                </p:cNvPr>
                <p:cNvCxnSpPr>
                  <a:cxnSpLocks/>
                </p:cNvCxnSpPr>
                <p:nvPr/>
              </p:nvCxnSpPr>
              <p:spPr>
                <a:xfrm>
                  <a:off x="4387850" y="1546225"/>
                  <a:ext cx="0" cy="73025"/>
                </a:xfrm>
                <a:prstGeom prst="line">
                  <a:avLst/>
                </a:prstGeom>
                <a:ln w="12700"/>
              </p:spPr>
              <p:style>
                <a:lnRef idx="1">
                  <a:schemeClr val="dk1"/>
                </a:lnRef>
                <a:fillRef idx="0">
                  <a:schemeClr val="dk1"/>
                </a:fillRef>
                <a:effectRef idx="0">
                  <a:schemeClr val="dk1"/>
                </a:effectRef>
                <a:fontRef idx="minor">
                  <a:schemeClr val="tx1"/>
                </a:fontRef>
              </p:style>
            </p:cxnSp>
          </p:grpSp>
          <p:cxnSp>
            <p:nvCxnSpPr>
              <p:cNvPr id="96" name="Gerader Verbinder 95">
                <a:extLst>
                  <a:ext uri="{FF2B5EF4-FFF2-40B4-BE49-F238E27FC236}">
                    <a16:creationId xmlns:a16="http://schemas.microsoft.com/office/drawing/2014/main" id="{389FF7C6-0AB3-8467-3D26-5030A7D3AC06}"/>
                  </a:ext>
                </a:extLst>
              </p:cNvPr>
              <p:cNvCxnSpPr>
                <a:cxnSpLocks/>
              </p:cNvCxnSpPr>
              <p:nvPr/>
            </p:nvCxnSpPr>
            <p:spPr>
              <a:xfrm>
                <a:off x="4683920" y="1546225"/>
                <a:ext cx="0" cy="73025"/>
              </a:xfrm>
              <a:prstGeom prst="line">
                <a:avLst/>
              </a:prstGeom>
              <a:ln w="12700"/>
            </p:spPr>
            <p:style>
              <a:lnRef idx="1">
                <a:schemeClr val="dk1"/>
              </a:lnRef>
              <a:fillRef idx="0">
                <a:schemeClr val="dk1"/>
              </a:fillRef>
              <a:effectRef idx="0">
                <a:schemeClr val="dk1"/>
              </a:effectRef>
              <a:fontRef idx="minor">
                <a:schemeClr val="tx1"/>
              </a:fontRef>
            </p:style>
          </p:cxnSp>
        </p:grpSp>
      </p:grpSp>
      <p:grpSp>
        <p:nvGrpSpPr>
          <p:cNvPr id="135" name="Gruppieren 134">
            <a:extLst>
              <a:ext uri="{FF2B5EF4-FFF2-40B4-BE49-F238E27FC236}">
                <a16:creationId xmlns:a16="http://schemas.microsoft.com/office/drawing/2014/main" id="{B0270AE3-0861-909E-504B-434F9A377C4A}"/>
              </a:ext>
            </a:extLst>
          </p:cNvPr>
          <p:cNvGrpSpPr/>
          <p:nvPr/>
        </p:nvGrpSpPr>
        <p:grpSpPr>
          <a:xfrm>
            <a:off x="6415088" y="4730210"/>
            <a:ext cx="659606" cy="117997"/>
            <a:chOff x="6415088" y="4727035"/>
            <a:chExt cx="659606" cy="117997"/>
          </a:xfrm>
        </p:grpSpPr>
        <p:sp>
          <p:nvSpPr>
            <p:cNvPr id="39" name="Ellipse 38">
              <a:extLst>
                <a:ext uri="{FF2B5EF4-FFF2-40B4-BE49-F238E27FC236}">
                  <a16:creationId xmlns:a16="http://schemas.microsoft.com/office/drawing/2014/main" id="{6665E64C-898E-C6AB-7A1A-E37D05AFFD43}"/>
                </a:ext>
              </a:extLst>
            </p:cNvPr>
            <p:cNvSpPr/>
            <p:nvPr/>
          </p:nvSpPr>
          <p:spPr>
            <a:xfrm>
              <a:off x="6843318" y="4749096"/>
              <a:ext cx="73875" cy="738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99" name="Gruppieren 98">
              <a:extLst>
                <a:ext uri="{FF2B5EF4-FFF2-40B4-BE49-F238E27FC236}">
                  <a16:creationId xmlns:a16="http://schemas.microsoft.com/office/drawing/2014/main" id="{AD04833D-8CA6-E97B-C8CF-43AE87C3366B}"/>
                </a:ext>
              </a:extLst>
            </p:cNvPr>
            <p:cNvGrpSpPr/>
            <p:nvPr/>
          </p:nvGrpSpPr>
          <p:grpSpPr>
            <a:xfrm>
              <a:off x="6415088" y="4727035"/>
              <a:ext cx="659606" cy="117997"/>
              <a:chOff x="4521996" y="1546225"/>
              <a:chExt cx="161924" cy="73025"/>
            </a:xfrm>
          </p:grpSpPr>
          <p:grpSp>
            <p:nvGrpSpPr>
              <p:cNvPr id="100" name="Gruppieren 99">
                <a:extLst>
                  <a:ext uri="{FF2B5EF4-FFF2-40B4-BE49-F238E27FC236}">
                    <a16:creationId xmlns:a16="http://schemas.microsoft.com/office/drawing/2014/main" id="{6B973643-53EF-FAF0-1085-80FD264B4D8D}"/>
                  </a:ext>
                </a:extLst>
              </p:cNvPr>
              <p:cNvGrpSpPr/>
              <p:nvPr/>
            </p:nvGrpSpPr>
            <p:grpSpPr>
              <a:xfrm>
                <a:off x="4521996" y="1546225"/>
                <a:ext cx="161924" cy="73025"/>
                <a:chOff x="4387850" y="1546225"/>
                <a:chExt cx="161924" cy="73025"/>
              </a:xfrm>
            </p:grpSpPr>
            <p:cxnSp>
              <p:nvCxnSpPr>
                <p:cNvPr id="102" name="Gerader Verbinder 101">
                  <a:extLst>
                    <a:ext uri="{FF2B5EF4-FFF2-40B4-BE49-F238E27FC236}">
                      <a16:creationId xmlns:a16="http://schemas.microsoft.com/office/drawing/2014/main" id="{4370C44E-77CE-7E9B-80F4-8307E609E060}"/>
                    </a:ext>
                  </a:extLst>
                </p:cNvPr>
                <p:cNvCxnSpPr>
                  <a:cxnSpLocks/>
                </p:cNvCxnSpPr>
                <p:nvPr/>
              </p:nvCxnSpPr>
              <p:spPr>
                <a:xfrm>
                  <a:off x="4387850" y="1582737"/>
                  <a:ext cx="16192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03" name="Gerader Verbinder 102">
                  <a:extLst>
                    <a:ext uri="{FF2B5EF4-FFF2-40B4-BE49-F238E27FC236}">
                      <a16:creationId xmlns:a16="http://schemas.microsoft.com/office/drawing/2014/main" id="{95EC2FF0-D9BF-24E7-6D93-61DF251B31D4}"/>
                    </a:ext>
                  </a:extLst>
                </p:cNvPr>
                <p:cNvCxnSpPr>
                  <a:cxnSpLocks/>
                </p:cNvCxnSpPr>
                <p:nvPr/>
              </p:nvCxnSpPr>
              <p:spPr>
                <a:xfrm>
                  <a:off x="4387850" y="1546225"/>
                  <a:ext cx="0" cy="73025"/>
                </a:xfrm>
                <a:prstGeom prst="line">
                  <a:avLst/>
                </a:prstGeom>
                <a:ln w="12700"/>
              </p:spPr>
              <p:style>
                <a:lnRef idx="1">
                  <a:schemeClr val="dk1"/>
                </a:lnRef>
                <a:fillRef idx="0">
                  <a:schemeClr val="dk1"/>
                </a:fillRef>
                <a:effectRef idx="0">
                  <a:schemeClr val="dk1"/>
                </a:effectRef>
                <a:fontRef idx="minor">
                  <a:schemeClr val="tx1"/>
                </a:fontRef>
              </p:style>
            </p:cxnSp>
          </p:grpSp>
          <p:cxnSp>
            <p:nvCxnSpPr>
              <p:cNvPr id="101" name="Gerader Verbinder 100">
                <a:extLst>
                  <a:ext uri="{FF2B5EF4-FFF2-40B4-BE49-F238E27FC236}">
                    <a16:creationId xmlns:a16="http://schemas.microsoft.com/office/drawing/2014/main" id="{C13A6CC0-62E5-3BCC-D1B9-AD5C9F7C4F37}"/>
                  </a:ext>
                </a:extLst>
              </p:cNvPr>
              <p:cNvCxnSpPr>
                <a:cxnSpLocks/>
              </p:cNvCxnSpPr>
              <p:nvPr/>
            </p:nvCxnSpPr>
            <p:spPr>
              <a:xfrm>
                <a:off x="4683920" y="1546225"/>
                <a:ext cx="0" cy="73025"/>
              </a:xfrm>
              <a:prstGeom prst="line">
                <a:avLst/>
              </a:prstGeom>
              <a:ln w="12700"/>
            </p:spPr>
            <p:style>
              <a:lnRef idx="1">
                <a:schemeClr val="dk1"/>
              </a:lnRef>
              <a:fillRef idx="0">
                <a:schemeClr val="dk1"/>
              </a:fillRef>
              <a:effectRef idx="0">
                <a:schemeClr val="dk1"/>
              </a:effectRef>
              <a:fontRef idx="minor">
                <a:schemeClr val="tx1"/>
              </a:fontRef>
            </p:style>
          </p:cxnSp>
        </p:grpSp>
      </p:grpSp>
      <p:grpSp>
        <p:nvGrpSpPr>
          <p:cNvPr id="134" name="Gruppieren 133">
            <a:extLst>
              <a:ext uri="{FF2B5EF4-FFF2-40B4-BE49-F238E27FC236}">
                <a16:creationId xmlns:a16="http://schemas.microsoft.com/office/drawing/2014/main" id="{3495F607-78C7-D0E2-7985-7458F0ED7429}"/>
              </a:ext>
            </a:extLst>
          </p:cNvPr>
          <p:cNvGrpSpPr/>
          <p:nvPr/>
        </p:nvGrpSpPr>
        <p:grpSpPr>
          <a:xfrm>
            <a:off x="6229350" y="4886578"/>
            <a:ext cx="457200" cy="117997"/>
            <a:chOff x="6229350" y="4886578"/>
            <a:chExt cx="457200" cy="117997"/>
          </a:xfrm>
        </p:grpSpPr>
        <p:sp>
          <p:nvSpPr>
            <p:cNvPr id="40" name="Ellipse 39">
              <a:extLst>
                <a:ext uri="{FF2B5EF4-FFF2-40B4-BE49-F238E27FC236}">
                  <a16:creationId xmlns:a16="http://schemas.microsoft.com/office/drawing/2014/main" id="{C34531B5-1905-035F-3E6D-7A946725AC8E}"/>
                </a:ext>
              </a:extLst>
            </p:cNvPr>
            <p:cNvSpPr/>
            <p:nvPr/>
          </p:nvSpPr>
          <p:spPr>
            <a:xfrm>
              <a:off x="6438100" y="4908639"/>
              <a:ext cx="73875" cy="738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04" name="Gruppieren 103">
              <a:extLst>
                <a:ext uri="{FF2B5EF4-FFF2-40B4-BE49-F238E27FC236}">
                  <a16:creationId xmlns:a16="http://schemas.microsoft.com/office/drawing/2014/main" id="{ED441878-D3E8-294F-B3AB-BFE867178423}"/>
                </a:ext>
              </a:extLst>
            </p:cNvPr>
            <p:cNvGrpSpPr/>
            <p:nvPr/>
          </p:nvGrpSpPr>
          <p:grpSpPr>
            <a:xfrm>
              <a:off x="6229350" y="4886578"/>
              <a:ext cx="457200" cy="117997"/>
              <a:chOff x="4521996" y="1546225"/>
              <a:chExt cx="161924" cy="73025"/>
            </a:xfrm>
          </p:grpSpPr>
          <p:grpSp>
            <p:nvGrpSpPr>
              <p:cNvPr id="105" name="Gruppieren 104">
                <a:extLst>
                  <a:ext uri="{FF2B5EF4-FFF2-40B4-BE49-F238E27FC236}">
                    <a16:creationId xmlns:a16="http://schemas.microsoft.com/office/drawing/2014/main" id="{E71B8985-7B0A-F075-F14D-502CB0BC93DB}"/>
                  </a:ext>
                </a:extLst>
              </p:cNvPr>
              <p:cNvGrpSpPr/>
              <p:nvPr/>
            </p:nvGrpSpPr>
            <p:grpSpPr>
              <a:xfrm>
                <a:off x="4521996" y="1546225"/>
                <a:ext cx="161924" cy="73025"/>
                <a:chOff x="4387850" y="1546225"/>
                <a:chExt cx="161924" cy="73025"/>
              </a:xfrm>
            </p:grpSpPr>
            <p:cxnSp>
              <p:nvCxnSpPr>
                <p:cNvPr id="107" name="Gerader Verbinder 106">
                  <a:extLst>
                    <a:ext uri="{FF2B5EF4-FFF2-40B4-BE49-F238E27FC236}">
                      <a16:creationId xmlns:a16="http://schemas.microsoft.com/office/drawing/2014/main" id="{DC2BE9D5-60A3-BD4E-092E-2B16CF5D8545}"/>
                    </a:ext>
                  </a:extLst>
                </p:cNvPr>
                <p:cNvCxnSpPr>
                  <a:cxnSpLocks/>
                </p:cNvCxnSpPr>
                <p:nvPr/>
              </p:nvCxnSpPr>
              <p:spPr>
                <a:xfrm>
                  <a:off x="4387850" y="1582737"/>
                  <a:ext cx="16192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08" name="Gerader Verbinder 107">
                  <a:extLst>
                    <a:ext uri="{FF2B5EF4-FFF2-40B4-BE49-F238E27FC236}">
                      <a16:creationId xmlns:a16="http://schemas.microsoft.com/office/drawing/2014/main" id="{AFB2AB3F-1799-FE81-C184-D815073F36F3}"/>
                    </a:ext>
                  </a:extLst>
                </p:cNvPr>
                <p:cNvCxnSpPr>
                  <a:cxnSpLocks/>
                </p:cNvCxnSpPr>
                <p:nvPr/>
              </p:nvCxnSpPr>
              <p:spPr>
                <a:xfrm>
                  <a:off x="4387850" y="1546225"/>
                  <a:ext cx="0" cy="73025"/>
                </a:xfrm>
                <a:prstGeom prst="line">
                  <a:avLst/>
                </a:prstGeom>
                <a:ln w="12700"/>
              </p:spPr>
              <p:style>
                <a:lnRef idx="1">
                  <a:schemeClr val="dk1"/>
                </a:lnRef>
                <a:fillRef idx="0">
                  <a:schemeClr val="dk1"/>
                </a:fillRef>
                <a:effectRef idx="0">
                  <a:schemeClr val="dk1"/>
                </a:effectRef>
                <a:fontRef idx="minor">
                  <a:schemeClr val="tx1"/>
                </a:fontRef>
              </p:style>
            </p:cxnSp>
          </p:grpSp>
          <p:cxnSp>
            <p:nvCxnSpPr>
              <p:cNvPr id="106" name="Gerader Verbinder 105">
                <a:extLst>
                  <a:ext uri="{FF2B5EF4-FFF2-40B4-BE49-F238E27FC236}">
                    <a16:creationId xmlns:a16="http://schemas.microsoft.com/office/drawing/2014/main" id="{EE1B3D80-675B-8583-9B07-5BE12E765B86}"/>
                  </a:ext>
                </a:extLst>
              </p:cNvPr>
              <p:cNvCxnSpPr>
                <a:cxnSpLocks/>
              </p:cNvCxnSpPr>
              <p:nvPr/>
            </p:nvCxnSpPr>
            <p:spPr>
              <a:xfrm>
                <a:off x="4683920" y="1546225"/>
                <a:ext cx="0" cy="73025"/>
              </a:xfrm>
              <a:prstGeom prst="line">
                <a:avLst/>
              </a:prstGeom>
              <a:ln w="12700"/>
            </p:spPr>
            <p:style>
              <a:lnRef idx="1">
                <a:schemeClr val="dk1"/>
              </a:lnRef>
              <a:fillRef idx="0">
                <a:schemeClr val="dk1"/>
              </a:fillRef>
              <a:effectRef idx="0">
                <a:schemeClr val="dk1"/>
              </a:effectRef>
              <a:fontRef idx="minor">
                <a:schemeClr val="tx1"/>
              </a:fontRef>
            </p:style>
          </p:cxnSp>
        </p:grpSp>
      </p:grpSp>
      <p:grpSp>
        <p:nvGrpSpPr>
          <p:cNvPr id="133" name="Gruppieren 132">
            <a:extLst>
              <a:ext uri="{FF2B5EF4-FFF2-40B4-BE49-F238E27FC236}">
                <a16:creationId xmlns:a16="http://schemas.microsoft.com/office/drawing/2014/main" id="{B4EC1D54-DF56-D162-9394-65BB642097B8}"/>
              </a:ext>
            </a:extLst>
          </p:cNvPr>
          <p:cNvGrpSpPr/>
          <p:nvPr/>
        </p:nvGrpSpPr>
        <p:grpSpPr>
          <a:xfrm>
            <a:off x="6219826" y="5035803"/>
            <a:ext cx="514350" cy="117997"/>
            <a:chOff x="6219826" y="5038978"/>
            <a:chExt cx="514350" cy="117997"/>
          </a:xfrm>
        </p:grpSpPr>
        <p:sp>
          <p:nvSpPr>
            <p:cNvPr id="41" name="Ellipse 40">
              <a:extLst>
                <a:ext uri="{FF2B5EF4-FFF2-40B4-BE49-F238E27FC236}">
                  <a16:creationId xmlns:a16="http://schemas.microsoft.com/office/drawing/2014/main" id="{D9FC3DF7-92AB-BAE7-5D80-E4F78D96BDC6}"/>
                </a:ext>
              </a:extLst>
            </p:cNvPr>
            <p:cNvSpPr/>
            <p:nvPr/>
          </p:nvSpPr>
          <p:spPr>
            <a:xfrm>
              <a:off x="6464376" y="5061039"/>
              <a:ext cx="73875" cy="738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09" name="Gruppieren 108">
              <a:extLst>
                <a:ext uri="{FF2B5EF4-FFF2-40B4-BE49-F238E27FC236}">
                  <a16:creationId xmlns:a16="http://schemas.microsoft.com/office/drawing/2014/main" id="{335CCFDA-4206-DE1E-B659-38D40E345740}"/>
                </a:ext>
              </a:extLst>
            </p:cNvPr>
            <p:cNvGrpSpPr/>
            <p:nvPr/>
          </p:nvGrpSpPr>
          <p:grpSpPr>
            <a:xfrm>
              <a:off x="6219826" y="5038978"/>
              <a:ext cx="514350" cy="117997"/>
              <a:chOff x="4521996" y="1546225"/>
              <a:chExt cx="161924" cy="73025"/>
            </a:xfrm>
          </p:grpSpPr>
          <p:grpSp>
            <p:nvGrpSpPr>
              <p:cNvPr id="110" name="Gruppieren 109">
                <a:extLst>
                  <a:ext uri="{FF2B5EF4-FFF2-40B4-BE49-F238E27FC236}">
                    <a16:creationId xmlns:a16="http://schemas.microsoft.com/office/drawing/2014/main" id="{D79CA27A-6CC3-1029-6144-4E2622FCE242}"/>
                  </a:ext>
                </a:extLst>
              </p:cNvPr>
              <p:cNvGrpSpPr/>
              <p:nvPr/>
            </p:nvGrpSpPr>
            <p:grpSpPr>
              <a:xfrm>
                <a:off x="4521996" y="1546225"/>
                <a:ext cx="161924" cy="73025"/>
                <a:chOff x="4387850" y="1546225"/>
                <a:chExt cx="161924" cy="73025"/>
              </a:xfrm>
            </p:grpSpPr>
            <p:cxnSp>
              <p:nvCxnSpPr>
                <p:cNvPr id="112" name="Gerader Verbinder 111">
                  <a:extLst>
                    <a:ext uri="{FF2B5EF4-FFF2-40B4-BE49-F238E27FC236}">
                      <a16:creationId xmlns:a16="http://schemas.microsoft.com/office/drawing/2014/main" id="{388F23B6-F695-8BD9-10BF-ABBDF6D2717C}"/>
                    </a:ext>
                  </a:extLst>
                </p:cNvPr>
                <p:cNvCxnSpPr>
                  <a:cxnSpLocks/>
                </p:cNvCxnSpPr>
                <p:nvPr/>
              </p:nvCxnSpPr>
              <p:spPr>
                <a:xfrm>
                  <a:off x="4387850" y="1582737"/>
                  <a:ext cx="16192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3" name="Gerader Verbinder 112">
                  <a:extLst>
                    <a:ext uri="{FF2B5EF4-FFF2-40B4-BE49-F238E27FC236}">
                      <a16:creationId xmlns:a16="http://schemas.microsoft.com/office/drawing/2014/main" id="{8BB7C688-CC0A-B261-5958-1424C72D89D6}"/>
                    </a:ext>
                  </a:extLst>
                </p:cNvPr>
                <p:cNvCxnSpPr>
                  <a:cxnSpLocks/>
                </p:cNvCxnSpPr>
                <p:nvPr/>
              </p:nvCxnSpPr>
              <p:spPr>
                <a:xfrm>
                  <a:off x="4387850" y="1546225"/>
                  <a:ext cx="0" cy="73025"/>
                </a:xfrm>
                <a:prstGeom prst="line">
                  <a:avLst/>
                </a:prstGeom>
                <a:ln w="12700"/>
              </p:spPr>
              <p:style>
                <a:lnRef idx="1">
                  <a:schemeClr val="dk1"/>
                </a:lnRef>
                <a:fillRef idx="0">
                  <a:schemeClr val="dk1"/>
                </a:fillRef>
                <a:effectRef idx="0">
                  <a:schemeClr val="dk1"/>
                </a:effectRef>
                <a:fontRef idx="minor">
                  <a:schemeClr val="tx1"/>
                </a:fontRef>
              </p:style>
            </p:cxnSp>
          </p:grpSp>
          <p:cxnSp>
            <p:nvCxnSpPr>
              <p:cNvPr id="111" name="Gerader Verbinder 110">
                <a:extLst>
                  <a:ext uri="{FF2B5EF4-FFF2-40B4-BE49-F238E27FC236}">
                    <a16:creationId xmlns:a16="http://schemas.microsoft.com/office/drawing/2014/main" id="{D5693210-0564-38B8-9621-A508AB590E50}"/>
                  </a:ext>
                </a:extLst>
              </p:cNvPr>
              <p:cNvCxnSpPr>
                <a:cxnSpLocks/>
              </p:cNvCxnSpPr>
              <p:nvPr/>
            </p:nvCxnSpPr>
            <p:spPr>
              <a:xfrm>
                <a:off x="4683920" y="1546225"/>
                <a:ext cx="0" cy="73025"/>
              </a:xfrm>
              <a:prstGeom prst="line">
                <a:avLst/>
              </a:prstGeom>
              <a:ln w="12700"/>
            </p:spPr>
            <p:style>
              <a:lnRef idx="1">
                <a:schemeClr val="dk1"/>
              </a:lnRef>
              <a:fillRef idx="0">
                <a:schemeClr val="dk1"/>
              </a:fillRef>
              <a:effectRef idx="0">
                <a:schemeClr val="dk1"/>
              </a:effectRef>
              <a:fontRef idx="minor">
                <a:schemeClr val="tx1"/>
              </a:fontRef>
            </p:style>
          </p:cxnSp>
        </p:grpSp>
      </p:grpSp>
      <p:grpSp>
        <p:nvGrpSpPr>
          <p:cNvPr id="125" name="Gruppieren 124">
            <a:extLst>
              <a:ext uri="{FF2B5EF4-FFF2-40B4-BE49-F238E27FC236}">
                <a16:creationId xmlns:a16="http://schemas.microsoft.com/office/drawing/2014/main" id="{3288D779-27B7-C27C-23F3-4487CFED91DC}"/>
              </a:ext>
            </a:extLst>
          </p:cNvPr>
          <p:cNvGrpSpPr/>
          <p:nvPr/>
        </p:nvGrpSpPr>
        <p:grpSpPr>
          <a:xfrm>
            <a:off x="6103144" y="5341228"/>
            <a:ext cx="581457" cy="117997"/>
            <a:chOff x="6103144" y="5334878"/>
            <a:chExt cx="581457" cy="117997"/>
          </a:xfrm>
        </p:grpSpPr>
        <p:sp>
          <p:nvSpPr>
            <p:cNvPr id="42" name="Ellipse 41">
              <a:extLst>
                <a:ext uri="{FF2B5EF4-FFF2-40B4-BE49-F238E27FC236}">
                  <a16:creationId xmlns:a16="http://schemas.microsoft.com/office/drawing/2014/main" id="{0FB7E0A4-580A-2A3A-F239-1285C9ECEB7B}"/>
                </a:ext>
              </a:extLst>
            </p:cNvPr>
            <p:cNvSpPr/>
            <p:nvPr/>
          </p:nvSpPr>
          <p:spPr>
            <a:xfrm>
              <a:off x="6377366" y="5356939"/>
              <a:ext cx="73875" cy="738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14" name="Gruppieren 113">
              <a:extLst>
                <a:ext uri="{FF2B5EF4-FFF2-40B4-BE49-F238E27FC236}">
                  <a16:creationId xmlns:a16="http://schemas.microsoft.com/office/drawing/2014/main" id="{F5377461-C9EA-D0A5-6F3E-1ECB65093F2F}"/>
                </a:ext>
              </a:extLst>
            </p:cNvPr>
            <p:cNvGrpSpPr/>
            <p:nvPr/>
          </p:nvGrpSpPr>
          <p:grpSpPr>
            <a:xfrm>
              <a:off x="6103144" y="5334878"/>
              <a:ext cx="581457" cy="117997"/>
              <a:chOff x="4521996" y="1546225"/>
              <a:chExt cx="161924" cy="73025"/>
            </a:xfrm>
          </p:grpSpPr>
          <p:grpSp>
            <p:nvGrpSpPr>
              <p:cNvPr id="115" name="Gruppieren 114">
                <a:extLst>
                  <a:ext uri="{FF2B5EF4-FFF2-40B4-BE49-F238E27FC236}">
                    <a16:creationId xmlns:a16="http://schemas.microsoft.com/office/drawing/2014/main" id="{0691C3AE-57E9-ABA4-CC47-F1849E15D586}"/>
                  </a:ext>
                </a:extLst>
              </p:cNvPr>
              <p:cNvGrpSpPr/>
              <p:nvPr/>
            </p:nvGrpSpPr>
            <p:grpSpPr>
              <a:xfrm>
                <a:off x="4521996" y="1546225"/>
                <a:ext cx="161924" cy="73025"/>
                <a:chOff x="4387850" y="1546225"/>
                <a:chExt cx="161924" cy="73025"/>
              </a:xfrm>
            </p:grpSpPr>
            <p:cxnSp>
              <p:nvCxnSpPr>
                <p:cNvPr id="117" name="Gerader Verbinder 116">
                  <a:extLst>
                    <a:ext uri="{FF2B5EF4-FFF2-40B4-BE49-F238E27FC236}">
                      <a16:creationId xmlns:a16="http://schemas.microsoft.com/office/drawing/2014/main" id="{932FCFE6-9093-8A2D-BCEB-99331B658EFC}"/>
                    </a:ext>
                  </a:extLst>
                </p:cNvPr>
                <p:cNvCxnSpPr>
                  <a:cxnSpLocks/>
                </p:cNvCxnSpPr>
                <p:nvPr/>
              </p:nvCxnSpPr>
              <p:spPr>
                <a:xfrm>
                  <a:off x="4387850" y="1582737"/>
                  <a:ext cx="16192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8" name="Gerader Verbinder 117">
                  <a:extLst>
                    <a:ext uri="{FF2B5EF4-FFF2-40B4-BE49-F238E27FC236}">
                      <a16:creationId xmlns:a16="http://schemas.microsoft.com/office/drawing/2014/main" id="{A855CC7B-91D1-AEA4-DF5F-C80DFB765783}"/>
                    </a:ext>
                  </a:extLst>
                </p:cNvPr>
                <p:cNvCxnSpPr>
                  <a:cxnSpLocks/>
                </p:cNvCxnSpPr>
                <p:nvPr/>
              </p:nvCxnSpPr>
              <p:spPr>
                <a:xfrm>
                  <a:off x="4387850" y="1546225"/>
                  <a:ext cx="0" cy="73025"/>
                </a:xfrm>
                <a:prstGeom prst="line">
                  <a:avLst/>
                </a:prstGeom>
                <a:ln w="12700"/>
              </p:spPr>
              <p:style>
                <a:lnRef idx="1">
                  <a:schemeClr val="dk1"/>
                </a:lnRef>
                <a:fillRef idx="0">
                  <a:schemeClr val="dk1"/>
                </a:fillRef>
                <a:effectRef idx="0">
                  <a:schemeClr val="dk1"/>
                </a:effectRef>
                <a:fontRef idx="minor">
                  <a:schemeClr val="tx1"/>
                </a:fontRef>
              </p:style>
            </p:cxnSp>
          </p:grpSp>
          <p:cxnSp>
            <p:nvCxnSpPr>
              <p:cNvPr id="116" name="Gerader Verbinder 115">
                <a:extLst>
                  <a:ext uri="{FF2B5EF4-FFF2-40B4-BE49-F238E27FC236}">
                    <a16:creationId xmlns:a16="http://schemas.microsoft.com/office/drawing/2014/main" id="{8E9C5BD2-4097-BDE1-406B-1EEC716760E8}"/>
                  </a:ext>
                </a:extLst>
              </p:cNvPr>
              <p:cNvCxnSpPr>
                <a:cxnSpLocks/>
              </p:cNvCxnSpPr>
              <p:nvPr/>
            </p:nvCxnSpPr>
            <p:spPr>
              <a:xfrm>
                <a:off x="4683920" y="1546225"/>
                <a:ext cx="0" cy="73025"/>
              </a:xfrm>
              <a:prstGeom prst="line">
                <a:avLst/>
              </a:prstGeom>
              <a:ln w="12700"/>
            </p:spPr>
            <p:style>
              <a:lnRef idx="1">
                <a:schemeClr val="dk1"/>
              </a:lnRef>
              <a:fillRef idx="0">
                <a:schemeClr val="dk1"/>
              </a:fillRef>
              <a:effectRef idx="0">
                <a:schemeClr val="dk1"/>
              </a:effectRef>
              <a:fontRef idx="minor">
                <a:schemeClr val="tx1"/>
              </a:fontRef>
            </p:style>
          </p:cxnSp>
        </p:grpSp>
      </p:grpSp>
      <p:grpSp>
        <p:nvGrpSpPr>
          <p:cNvPr id="124" name="Gruppieren 123">
            <a:extLst>
              <a:ext uri="{FF2B5EF4-FFF2-40B4-BE49-F238E27FC236}">
                <a16:creationId xmlns:a16="http://schemas.microsoft.com/office/drawing/2014/main" id="{0BE3AD0D-02CE-1138-5E2A-7CC16BC324E7}"/>
              </a:ext>
            </a:extLst>
          </p:cNvPr>
          <p:cNvGrpSpPr/>
          <p:nvPr/>
        </p:nvGrpSpPr>
        <p:grpSpPr>
          <a:xfrm>
            <a:off x="6122194" y="5488072"/>
            <a:ext cx="769144" cy="117997"/>
            <a:chOff x="6122194" y="5484897"/>
            <a:chExt cx="769144" cy="117997"/>
          </a:xfrm>
        </p:grpSpPr>
        <p:sp>
          <p:nvSpPr>
            <p:cNvPr id="43" name="Ellipse 42">
              <a:extLst>
                <a:ext uri="{FF2B5EF4-FFF2-40B4-BE49-F238E27FC236}">
                  <a16:creationId xmlns:a16="http://schemas.microsoft.com/office/drawing/2014/main" id="{822B3FBD-9342-7AC5-84D8-6A1822DA5CA9}"/>
                </a:ext>
              </a:extLst>
            </p:cNvPr>
            <p:cNvSpPr/>
            <p:nvPr/>
          </p:nvSpPr>
          <p:spPr>
            <a:xfrm>
              <a:off x="6527281" y="5506958"/>
              <a:ext cx="73875" cy="738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19" name="Gruppieren 118">
              <a:extLst>
                <a:ext uri="{FF2B5EF4-FFF2-40B4-BE49-F238E27FC236}">
                  <a16:creationId xmlns:a16="http://schemas.microsoft.com/office/drawing/2014/main" id="{B076B7C5-A0FD-27D3-0A14-DEB447187F8F}"/>
                </a:ext>
              </a:extLst>
            </p:cNvPr>
            <p:cNvGrpSpPr/>
            <p:nvPr/>
          </p:nvGrpSpPr>
          <p:grpSpPr>
            <a:xfrm>
              <a:off x="6122194" y="5484897"/>
              <a:ext cx="769144" cy="117997"/>
              <a:chOff x="4521996" y="1546225"/>
              <a:chExt cx="161924" cy="73025"/>
            </a:xfrm>
          </p:grpSpPr>
          <p:grpSp>
            <p:nvGrpSpPr>
              <p:cNvPr id="120" name="Gruppieren 119">
                <a:extLst>
                  <a:ext uri="{FF2B5EF4-FFF2-40B4-BE49-F238E27FC236}">
                    <a16:creationId xmlns:a16="http://schemas.microsoft.com/office/drawing/2014/main" id="{AB990FD4-DD12-D88D-C127-35B11366C88E}"/>
                  </a:ext>
                </a:extLst>
              </p:cNvPr>
              <p:cNvGrpSpPr/>
              <p:nvPr/>
            </p:nvGrpSpPr>
            <p:grpSpPr>
              <a:xfrm>
                <a:off x="4521996" y="1546225"/>
                <a:ext cx="161924" cy="73025"/>
                <a:chOff x="4387850" y="1546225"/>
                <a:chExt cx="161924" cy="73025"/>
              </a:xfrm>
            </p:grpSpPr>
            <p:cxnSp>
              <p:nvCxnSpPr>
                <p:cNvPr id="122" name="Gerader Verbinder 121">
                  <a:extLst>
                    <a:ext uri="{FF2B5EF4-FFF2-40B4-BE49-F238E27FC236}">
                      <a16:creationId xmlns:a16="http://schemas.microsoft.com/office/drawing/2014/main" id="{0469C79A-A847-CA12-B3BB-69E357AC5C21}"/>
                    </a:ext>
                  </a:extLst>
                </p:cNvPr>
                <p:cNvCxnSpPr>
                  <a:cxnSpLocks/>
                </p:cNvCxnSpPr>
                <p:nvPr/>
              </p:nvCxnSpPr>
              <p:spPr>
                <a:xfrm>
                  <a:off x="4387850" y="1582737"/>
                  <a:ext cx="16192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23" name="Gerader Verbinder 122">
                  <a:extLst>
                    <a:ext uri="{FF2B5EF4-FFF2-40B4-BE49-F238E27FC236}">
                      <a16:creationId xmlns:a16="http://schemas.microsoft.com/office/drawing/2014/main" id="{2BEFC3C8-6E24-80B7-72A4-20FAA7D1ECE3}"/>
                    </a:ext>
                  </a:extLst>
                </p:cNvPr>
                <p:cNvCxnSpPr>
                  <a:cxnSpLocks/>
                </p:cNvCxnSpPr>
                <p:nvPr/>
              </p:nvCxnSpPr>
              <p:spPr>
                <a:xfrm>
                  <a:off x="4387850" y="1546225"/>
                  <a:ext cx="0" cy="73025"/>
                </a:xfrm>
                <a:prstGeom prst="line">
                  <a:avLst/>
                </a:prstGeom>
                <a:ln w="12700"/>
              </p:spPr>
              <p:style>
                <a:lnRef idx="1">
                  <a:schemeClr val="dk1"/>
                </a:lnRef>
                <a:fillRef idx="0">
                  <a:schemeClr val="dk1"/>
                </a:fillRef>
                <a:effectRef idx="0">
                  <a:schemeClr val="dk1"/>
                </a:effectRef>
                <a:fontRef idx="minor">
                  <a:schemeClr val="tx1"/>
                </a:fontRef>
              </p:style>
            </p:cxnSp>
          </p:grpSp>
          <p:cxnSp>
            <p:nvCxnSpPr>
              <p:cNvPr id="121" name="Gerader Verbinder 120">
                <a:extLst>
                  <a:ext uri="{FF2B5EF4-FFF2-40B4-BE49-F238E27FC236}">
                    <a16:creationId xmlns:a16="http://schemas.microsoft.com/office/drawing/2014/main" id="{42465183-C1DD-1ABB-6BC7-6ED2CBBAC4BC}"/>
                  </a:ext>
                </a:extLst>
              </p:cNvPr>
              <p:cNvCxnSpPr>
                <a:cxnSpLocks/>
              </p:cNvCxnSpPr>
              <p:nvPr/>
            </p:nvCxnSpPr>
            <p:spPr>
              <a:xfrm>
                <a:off x="4683920" y="1546225"/>
                <a:ext cx="0" cy="73025"/>
              </a:xfrm>
              <a:prstGeom prst="line">
                <a:avLst/>
              </a:prstGeom>
              <a:ln w="12700"/>
            </p:spPr>
            <p:style>
              <a:lnRef idx="1">
                <a:schemeClr val="dk1"/>
              </a:lnRef>
              <a:fillRef idx="0">
                <a:schemeClr val="dk1"/>
              </a:fillRef>
              <a:effectRef idx="0">
                <a:schemeClr val="dk1"/>
              </a:effectRef>
              <a:fontRef idx="minor">
                <a:schemeClr val="tx1"/>
              </a:fontRef>
            </p:style>
          </p:cxnSp>
        </p:grpSp>
      </p:grpSp>
      <p:cxnSp>
        <p:nvCxnSpPr>
          <p:cNvPr id="21" name="Gerader Verbinder 20">
            <a:extLst>
              <a:ext uri="{FF2B5EF4-FFF2-40B4-BE49-F238E27FC236}">
                <a16:creationId xmlns:a16="http://schemas.microsoft.com/office/drawing/2014/main" id="{7C30856E-2F89-19D6-2AC4-F3BABA092877}"/>
              </a:ext>
            </a:extLst>
          </p:cNvPr>
          <p:cNvCxnSpPr>
            <a:cxnSpLocks/>
          </p:cNvCxnSpPr>
          <p:nvPr/>
        </p:nvCxnSpPr>
        <p:spPr>
          <a:xfrm>
            <a:off x="5170128" y="5625437"/>
            <a:ext cx="19926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Gerader Verbinder 127">
            <a:extLst>
              <a:ext uri="{FF2B5EF4-FFF2-40B4-BE49-F238E27FC236}">
                <a16:creationId xmlns:a16="http://schemas.microsoft.com/office/drawing/2014/main" id="{688F0A3C-5827-F63D-7BFE-447C18CEE25D}"/>
              </a:ext>
            </a:extLst>
          </p:cNvPr>
          <p:cNvCxnSpPr>
            <a:cxnSpLocks/>
          </p:cNvCxnSpPr>
          <p:nvPr/>
        </p:nvCxnSpPr>
        <p:spPr>
          <a:xfrm flipV="1">
            <a:off x="5215470" y="5625437"/>
            <a:ext cx="0" cy="682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Gerader Verbinder 128">
            <a:extLst>
              <a:ext uri="{FF2B5EF4-FFF2-40B4-BE49-F238E27FC236}">
                <a16:creationId xmlns:a16="http://schemas.microsoft.com/office/drawing/2014/main" id="{F164A375-D5D6-B9DE-AAB4-8557CA07E197}"/>
              </a:ext>
            </a:extLst>
          </p:cNvPr>
          <p:cNvCxnSpPr>
            <a:cxnSpLocks/>
          </p:cNvCxnSpPr>
          <p:nvPr/>
        </p:nvCxnSpPr>
        <p:spPr>
          <a:xfrm flipV="1">
            <a:off x="5681683" y="5625437"/>
            <a:ext cx="0" cy="682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Gerader Verbinder 129">
            <a:extLst>
              <a:ext uri="{FF2B5EF4-FFF2-40B4-BE49-F238E27FC236}">
                <a16:creationId xmlns:a16="http://schemas.microsoft.com/office/drawing/2014/main" id="{02C17195-4FC9-11C1-8859-F22222687814}"/>
              </a:ext>
            </a:extLst>
          </p:cNvPr>
          <p:cNvCxnSpPr>
            <a:cxnSpLocks/>
          </p:cNvCxnSpPr>
          <p:nvPr/>
        </p:nvCxnSpPr>
        <p:spPr>
          <a:xfrm flipV="1">
            <a:off x="6149710" y="5625437"/>
            <a:ext cx="0" cy="682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Gerader Verbinder 130">
            <a:extLst>
              <a:ext uri="{FF2B5EF4-FFF2-40B4-BE49-F238E27FC236}">
                <a16:creationId xmlns:a16="http://schemas.microsoft.com/office/drawing/2014/main" id="{F3C9801E-CD04-2356-8D8C-4D3E7EE56F8E}"/>
              </a:ext>
            </a:extLst>
          </p:cNvPr>
          <p:cNvCxnSpPr>
            <a:cxnSpLocks/>
          </p:cNvCxnSpPr>
          <p:nvPr/>
        </p:nvCxnSpPr>
        <p:spPr>
          <a:xfrm flipV="1">
            <a:off x="6634692" y="5625437"/>
            <a:ext cx="0" cy="682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Gerader Verbinder 147">
            <a:extLst>
              <a:ext uri="{FF2B5EF4-FFF2-40B4-BE49-F238E27FC236}">
                <a16:creationId xmlns:a16="http://schemas.microsoft.com/office/drawing/2014/main" id="{4F751F69-960B-B0A8-86F0-462BEBF32338}"/>
              </a:ext>
            </a:extLst>
          </p:cNvPr>
          <p:cNvCxnSpPr>
            <a:cxnSpLocks/>
          </p:cNvCxnSpPr>
          <p:nvPr/>
        </p:nvCxnSpPr>
        <p:spPr>
          <a:xfrm flipV="1">
            <a:off x="7126182" y="5625437"/>
            <a:ext cx="0" cy="682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591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39685378-D67A-B055-C717-D780EC926323}"/>
              </a:ext>
            </a:extLst>
          </p:cNvPr>
          <p:cNvGraphicFramePr/>
          <p:nvPr>
            <p:extLst>
              <p:ext uri="{D42A27DB-BD31-4B8C-83A1-F6EECF244321}">
                <p14:modId xmlns:p14="http://schemas.microsoft.com/office/powerpoint/2010/main" val="2295738666"/>
              </p:ext>
            </p:extLst>
          </p:nvPr>
        </p:nvGraphicFramePr>
        <p:xfrm>
          <a:off x="423239" y="1997486"/>
          <a:ext cx="5642128" cy="30984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3" name="Diagramm 42">
            <a:extLst>
              <a:ext uri="{FF2B5EF4-FFF2-40B4-BE49-F238E27FC236}">
                <a16:creationId xmlns:a16="http://schemas.microsoft.com/office/drawing/2014/main" id="{DCCFE681-9751-8D8E-7BD1-9CBEAB54EBBB}"/>
              </a:ext>
            </a:extLst>
          </p:cNvPr>
          <p:cNvGraphicFramePr/>
          <p:nvPr>
            <p:extLst>
              <p:ext uri="{D42A27DB-BD31-4B8C-83A1-F6EECF244321}">
                <p14:modId xmlns:p14="http://schemas.microsoft.com/office/powerpoint/2010/main" val="1484648220"/>
              </p:ext>
            </p:extLst>
          </p:nvPr>
        </p:nvGraphicFramePr>
        <p:xfrm>
          <a:off x="6209443" y="1997486"/>
          <a:ext cx="5642128" cy="3098468"/>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CDE25C00-D690-0455-2F3E-012F1B0DD5F3}"/>
              </a:ext>
            </a:extLst>
          </p:cNvPr>
          <p:cNvSpPr>
            <a:spLocks noGrp="1"/>
          </p:cNvSpPr>
          <p:nvPr>
            <p:ph type="title"/>
          </p:nvPr>
        </p:nvSpPr>
        <p:spPr>
          <a:xfrm>
            <a:off x="407987" y="565150"/>
            <a:ext cx="10515599" cy="686216"/>
          </a:xfrm>
        </p:spPr>
        <p:txBody>
          <a:bodyPr vert="horz" lIns="91440" tIns="45720" rIns="91440" bIns="45720" rtlCol="0" anchor="b">
            <a:normAutofit/>
          </a:bodyPr>
          <a:lstStyle/>
          <a:p>
            <a:r>
              <a:rPr lang="en-US"/>
              <a:t>PFS and OS in prior </a:t>
            </a:r>
            <a:r>
              <a:rPr lang="en-US" err="1"/>
              <a:t>cBTKi</a:t>
            </a:r>
            <a:r>
              <a:rPr lang="en-US"/>
              <a:t> patients</a:t>
            </a:r>
          </a:p>
        </p:txBody>
      </p:sp>
      <p:sp>
        <p:nvSpPr>
          <p:cNvPr id="7" name="Footer Placeholder 3">
            <a:extLst>
              <a:ext uri="{FF2B5EF4-FFF2-40B4-BE49-F238E27FC236}">
                <a16:creationId xmlns:a16="http://schemas.microsoft.com/office/drawing/2014/main" id="{0BE53467-692B-A5BF-2F0E-9F72C15AE174}"/>
              </a:ext>
            </a:extLst>
          </p:cNvPr>
          <p:cNvSpPr>
            <a:spLocks noGrp="1"/>
          </p:cNvSpPr>
          <p:nvPr>
            <p:ph type="ftr" sz="quarter" idx="13"/>
          </p:nvPr>
        </p:nvSpPr>
        <p:spPr>
          <a:xfrm>
            <a:off x="407989" y="6283888"/>
            <a:ext cx="8532812" cy="385200"/>
          </a:xfrm>
        </p:spPr>
        <p:txBody>
          <a:bodyPr/>
          <a:lstStyle/>
          <a:p>
            <a:r>
              <a:rPr lang="en-GB"/>
              <a:t>Data </a:t>
            </a:r>
            <a:r>
              <a:rPr lang="en-GB" err="1"/>
              <a:t>cutoff</a:t>
            </a:r>
            <a:r>
              <a:rPr lang="en-GB"/>
              <a:t>: 29 July 2022. Response as assessed by investigator.</a:t>
            </a:r>
          </a:p>
          <a:p>
            <a:r>
              <a:rPr lang="en-GB" b="1" err="1"/>
              <a:t>cBTKi</a:t>
            </a:r>
            <a:r>
              <a:rPr lang="en-GB" b="1"/>
              <a:t>, </a:t>
            </a:r>
            <a:r>
              <a:rPr lang="en-GB"/>
              <a:t>covalent Bruton's tyrosine kinase inhibitor; </a:t>
            </a:r>
            <a:r>
              <a:rPr lang="en-GB" b="1"/>
              <a:t>CI,</a:t>
            </a:r>
            <a:r>
              <a:rPr lang="en-GB"/>
              <a:t> confidence interval; </a:t>
            </a:r>
            <a:r>
              <a:rPr lang="en-GB" b="1"/>
              <a:t>OS, </a:t>
            </a:r>
            <a:r>
              <a:rPr lang="en-GB"/>
              <a:t>overall survival; </a:t>
            </a:r>
            <a:r>
              <a:rPr lang="en-GB" b="1"/>
              <a:t>PFS, </a:t>
            </a:r>
            <a:r>
              <a:rPr lang="en-GB"/>
              <a:t>progression-free survival.</a:t>
            </a:r>
            <a:endParaRPr lang="en-GB" b="1"/>
          </a:p>
          <a:p>
            <a:r>
              <a:rPr lang="en-GB" b="1" err="1"/>
              <a:t>Palomba</a:t>
            </a:r>
            <a:r>
              <a:rPr lang="en-GB" b="1"/>
              <a:t> et al, Abstract #229 presented at ASH 2022.</a:t>
            </a:r>
          </a:p>
        </p:txBody>
      </p:sp>
      <p:sp>
        <p:nvSpPr>
          <p:cNvPr id="8" name="TextBox 7">
            <a:extLst>
              <a:ext uri="{FF2B5EF4-FFF2-40B4-BE49-F238E27FC236}">
                <a16:creationId xmlns:a16="http://schemas.microsoft.com/office/drawing/2014/main" id="{F19798F1-7124-92D5-38F0-4B4CA6A473CA}"/>
              </a:ext>
            </a:extLst>
          </p:cNvPr>
          <p:cNvSpPr txBox="1"/>
          <p:nvPr/>
        </p:nvSpPr>
        <p:spPr>
          <a:xfrm>
            <a:off x="407988" y="1676046"/>
            <a:ext cx="5580062" cy="369332"/>
          </a:xfrm>
          <a:prstGeom prst="rect">
            <a:avLst/>
          </a:prstGeom>
          <a:noFill/>
        </p:spPr>
        <p:txBody>
          <a:bodyPr wrap="square" rtlCol="0">
            <a:spAutoFit/>
          </a:bodyPr>
          <a:lstStyle/>
          <a:p>
            <a:pPr algn="ctr"/>
            <a:r>
              <a:rPr lang="en-US" b="1"/>
              <a:t>PFS</a:t>
            </a:r>
          </a:p>
        </p:txBody>
      </p:sp>
      <p:sp>
        <p:nvSpPr>
          <p:cNvPr id="9" name="TextBox 8">
            <a:extLst>
              <a:ext uri="{FF2B5EF4-FFF2-40B4-BE49-F238E27FC236}">
                <a16:creationId xmlns:a16="http://schemas.microsoft.com/office/drawing/2014/main" id="{87D2FF58-8B33-3BF0-D0D9-0E48D5FF1166}"/>
              </a:ext>
            </a:extLst>
          </p:cNvPr>
          <p:cNvSpPr txBox="1"/>
          <p:nvPr/>
        </p:nvSpPr>
        <p:spPr>
          <a:xfrm>
            <a:off x="6203949" y="1676046"/>
            <a:ext cx="5580064" cy="369332"/>
          </a:xfrm>
          <a:prstGeom prst="rect">
            <a:avLst/>
          </a:prstGeom>
          <a:noFill/>
        </p:spPr>
        <p:txBody>
          <a:bodyPr wrap="square" rtlCol="0">
            <a:spAutoFit/>
          </a:bodyPr>
          <a:lstStyle/>
          <a:p>
            <a:pPr algn="ctr"/>
            <a:r>
              <a:rPr lang="en-US" b="1"/>
              <a:t>OS</a:t>
            </a:r>
          </a:p>
        </p:txBody>
      </p:sp>
      <p:sp>
        <p:nvSpPr>
          <p:cNvPr id="10" name="TextBox 9">
            <a:extLst>
              <a:ext uri="{FF2B5EF4-FFF2-40B4-BE49-F238E27FC236}">
                <a16:creationId xmlns:a16="http://schemas.microsoft.com/office/drawing/2014/main" id="{7171910D-2117-8575-350C-4A76C36EE8C1}"/>
              </a:ext>
            </a:extLst>
          </p:cNvPr>
          <p:cNvSpPr txBox="1"/>
          <p:nvPr/>
        </p:nvSpPr>
        <p:spPr>
          <a:xfrm>
            <a:off x="407987" y="5534680"/>
            <a:ext cx="11376026" cy="523220"/>
          </a:xfrm>
          <a:prstGeom prst="rect">
            <a:avLst/>
          </a:prstGeom>
          <a:solidFill>
            <a:schemeClr val="bg2"/>
          </a:solidFill>
        </p:spPr>
        <p:txBody>
          <a:bodyPr wrap="square" rtlCol="0">
            <a:spAutoFit/>
          </a:bodyPr>
          <a:lstStyle/>
          <a:p>
            <a:pPr marL="285750" indent="-285750">
              <a:buClr>
                <a:schemeClr val="accent2"/>
              </a:buClr>
              <a:buFont typeface="Arial" panose="020B0604020202020204" pitchFamily="34" charset="0"/>
              <a:buChar char="•"/>
            </a:pPr>
            <a:r>
              <a:rPr lang="en-US" sz="1400"/>
              <a:t>The median follow-up for PFS and OS in patients who received prior </a:t>
            </a:r>
            <a:r>
              <a:rPr lang="en-US" sz="1400" err="1"/>
              <a:t>cBTKi</a:t>
            </a:r>
            <a:r>
              <a:rPr lang="en-US" sz="1400"/>
              <a:t> was 14 and 16 months, respectively</a:t>
            </a:r>
          </a:p>
          <a:p>
            <a:pPr marL="285750" indent="-285750">
              <a:buClr>
                <a:schemeClr val="accent2"/>
              </a:buClr>
              <a:buFont typeface="Arial" panose="020B0604020202020204" pitchFamily="34" charset="0"/>
              <a:buChar char="•"/>
            </a:pPr>
            <a:r>
              <a:rPr lang="en-US" sz="1400"/>
              <a:t>55.6% (35/63) of patients who received prior </a:t>
            </a:r>
            <a:r>
              <a:rPr lang="en-US" sz="1400" err="1"/>
              <a:t>cBTKi</a:t>
            </a:r>
            <a:r>
              <a:rPr lang="en-US" sz="1400"/>
              <a:t> remain on </a:t>
            </a:r>
            <a:r>
              <a:rPr lang="en-US" sz="1400" err="1"/>
              <a:t>pirtobrutinib</a:t>
            </a:r>
            <a:endParaRPr lang="en-US" sz="1400"/>
          </a:p>
        </p:txBody>
      </p:sp>
      <p:graphicFrame>
        <p:nvGraphicFramePr>
          <p:cNvPr id="13" name="Tabelle 7">
            <a:extLst>
              <a:ext uri="{FF2B5EF4-FFF2-40B4-BE49-F238E27FC236}">
                <a16:creationId xmlns:a16="http://schemas.microsoft.com/office/drawing/2014/main" id="{021F5516-9C71-CA3A-8BC2-EA8D4279F7C0}"/>
              </a:ext>
            </a:extLst>
          </p:cNvPr>
          <p:cNvGraphicFramePr>
            <a:graphicFrameLocks noGrp="1"/>
          </p:cNvGraphicFramePr>
          <p:nvPr>
            <p:extLst>
              <p:ext uri="{D42A27DB-BD31-4B8C-83A1-F6EECF244321}">
                <p14:modId xmlns:p14="http://schemas.microsoft.com/office/powerpoint/2010/main" val="3544367900"/>
              </p:ext>
            </p:extLst>
          </p:nvPr>
        </p:nvGraphicFramePr>
        <p:xfrm>
          <a:off x="942974" y="5050791"/>
          <a:ext cx="4843472" cy="386588"/>
        </p:xfrm>
        <a:graphic>
          <a:graphicData uri="http://schemas.openxmlformats.org/drawingml/2006/table">
            <a:tbl>
              <a:tblPr firstRow="1" bandRow="1">
                <a:tableStyleId>{5C22544A-7EE6-4342-B048-85BDC9FD1C3A}</a:tableStyleId>
              </a:tblPr>
              <a:tblGrid>
                <a:gridCol w="302717">
                  <a:extLst>
                    <a:ext uri="{9D8B030D-6E8A-4147-A177-3AD203B41FA5}">
                      <a16:colId xmlns:a16="http://schemas.microsoft.com/office/drawing/2014/main" val="1807915696"/>
                    </a:ext>
                  </a:extLst>
                </a:gridCol>
                <a:gridCol w="302717">
                  <a:extLst>
                    <a:ext uri="{9D8B030D-6E8A-4147-A177-3AD203B41FA5}">
                      <a16:colId xmlns:a16="http://schemas.microsoft.com/office/drawing/2014/main" val="3710520312"/>
                    </a:ext>
                  </a:extLst>
                </a:gridCol>
                <a:gridCol w="302717">
                  <a:extLst>
                    <a:ext uri="{9D8B030D-6E8A-4147-A177-3AD203B41FA5}">
                      <a16:colId xmlns:a16="http://schemas.microsoft.com/office/drawing/2014/main" val="3882861730"/>
                    </a:ext>
                  </a:extLst>
                </a:gridCol>
                <a:gridCol w="302717">
                  <a:extLst>
                    <a:ext uri="{9D8B030D-6E8A-4147-A177-3AD203B41FA5}">
                      <a16:colId xmlns:a16="http://schemas.microsoft.com/office/drawing/2014/main" val="3852208768"/>
                    </a:ext>
                  </a:extLst>
                </a:gridCol>
                <a:gridCol w="302717">
                  <a:extLst>
                    <a:ext uri="{9D8B030D-6E8A-4147-A177-3AD203B41FA5}">
                      <a16:colId xmlns:a16="http://schemas.microsoft.com/office/drawing/2014/main" val="1885958439"/>
                    </a:ext>
                  </a:extLst>
                </a:gridCol>
                <a:gridCol w="302717">
                  <a:extLst>
                    <a:ext uri="{9D8B030D-6E8A-4147-A177-3AD203B41FA5}">
                      <a16:colId xmlns:a16="http://schemas.microsoft.com/office/drawing/2014/main" val="1355009608"/>
                    </a:ext>
                  </a:extLst>
                </a:gridCol>
                <a:gridCol w="302717">
                  <a:extLst>
                    <a:ext uri="{9D8B030D-6E8A-4147-A177-3AD203B41FA5}">
                      <a16:colId xmlns:a16="http://schemas.microsoft.com/office/drawing/2014/main" val="4140763775"/>
                    </a:ext>
                  </a:extLst>
                </a:gridCol>
                <a:gridCol w="302717">
                  <a:extLst>
                    <a:ext uri="{9D8B030D-6E8A-4147-A177-3AD203B41FA5}">
                      <a16:colId xmlns:a16="http://schemas.microsoft.com/office/drawing/2014/main" val="1065970312"/>
                    </a:ext>
                  </a:extLst>
                </a:gridCol>
                <a:gridCol w="302717">
                  <a:extLst>
                    <a:ext uri="{9D8B030D-6E8A-4147-A177-3AD203B41FA5}">
                      <a16:colId xmlns:a16="http://schemas.microsoft.com/office/drawing/2014/main" val="2258513017"/>
                    </a:ext>
                  </a:extLst>
                </a:gridCol>
                <a:gridCol w="302717">
                  <a:extLst>
                    <a:ext uri="{9D8B030D-6E8A-4147-A177-3AD203B41FA5}">
                      <a16:colId xmlns:a16="http://schemas.microsoft.com/office/drawing/2014/main" val="674346388"/>
                    </a:ext>
                  </a:extLst>
                </a:gridCol>
                <a:gridCol w="302717">
                  <a:extLst>
                    <a:ext uri="{9D8B030D-6E8A-4147-A177-3AD203B41FA5}">
                      <a16:colId xmlns:a16="http://schemas.microsoft.com/office/drawing/2014/main" val="1656594308"/>
                    </a:ext>
                  </a:extLst>
                </a:gridCol>
                <a:gridCol w="302717">
                  <a:extLst>
                    <a:ext uri="{9D8B030D-6E8A-4147-A177-3AD203B41FA5}">
                      <a16:colId xmlns:a16="http://schemas.microsoft.com/office/drawing/2014/main" val="1929774091"/>
                    </a:ext>
                  </a:extLst>
                </a:gridCol>
                <a:gridCol w="302717">
                  <a:extLst>
                    <a:ext uri="{9D8B030D-6E8A-4147-A177-3AD203B41FA5}">
                      <a16:colId xmlns:a16="http://schemas.microsoft.com/office/drawing/2014/main" val="51683927"/>
                    </a:ext>
                  </a:extLst>
                </a:gridCol>
                <a:gridCol w="302717">
                  <a:extLst>
                    <a:ext uri="{9D8B030D-6E8A-4147-A177-3AD203B41FA5}">
                      <a16:colId xmlns:a16="http://schemas.microsoft.com/office/drawing/2014/main" val="1070427318"/>
                    </a:ext>
                  </a:extLst>
                </a:gridCol>
                <a:gridCol w="302717">
                  <a:extLst>
                    <a:ext uri="{9D8B030D-6E8A-4147-A177-3AD203B41FA5}">
                      <a16:colId xmlns:a16="http://schemas.microsoft.com/office/drawing/2014/main" val="133750373"/>
                    </a:ext>
                  </a:extLst>
                </a:gridCol>
                <a:gridCol w="302717">
                  <a:extLst>
                    <a:ext uri="{9D8B030D-6E8A-4147-A177-3AD203B41FA5}">
                      <a16:colId xmlns:a16="http://schemas.microsoft.com/office/drawing/2014/main" val="2143906288"/>
                    </a:ext>
                  </a:extLst>
                </a:gridCol>
              </a:tblGrid>
              <a:tr h="193294">
                <a:tc gridSpan="16">
                  <a:txBody>
                    <a:bodyPr/>
                    <a:lstStyle/>
                    <a:p>
                      <a:pPr algn="l"/>
                      <a:r>
                        <a:rPr lang="de-DE" sz="1050"/>
                        <a:t>No. patients at risk</a:t>
                      </a:r>
                      <a:endParaRPr lang="de-DE" sz="1050" dirty="0" err="1"/>
                    </a:p>
                  </a:txBody>
                  <a:tcPr marL="90000" marR="0" marT="0" marB="0"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666443360"/>
                  </a:ext>
                </a:extLst>
              </a:tr>
              <a:tr h="193294">
                <a:tc>
                  <a:txBody>
                    <a:bodyPr/>
                    <a:lstStyle/>
                    <a:p>
                      <a:pPr algn="ctr"/>
                      <a:r>
                        <a:rPr lang="de-DE" sz="1050" b="0">
                          <a:solidFill>
                            <a:schemeClr val="tx1"/>
                          </a:solidFill>
                        </a:rPr>
                        <a:t>63</a:t>
                      </a:r>
                    </a:p>
                  </a:txBody>
                  <a:tcPr marL="0" marR="0" marT="0" marB="0" anchor="ctr">
                    <a:solidFill>
                      <a:srgbClr val="CBCED3"/>
                    </a:solidFill>
                  </a:tcPr>
                </a:tc>
                <a:tc>
                  <a:txBody>
                    <a:bodyPr/>
                    <a:lstStyle/>
                    <a:p>
                      <a:pPr algn="ctr"/>
                      <a:r>
                        <a:rPr lang="de-DE" sz="1050">
                          <a:solidFill>
                            <a:schemeClr val="tx1"/>
                          </a:solidFill>
                        </a:rPr>
                        <a:t>59</a:t>
                      </a:r>
                      <a:endParaRPr lang="de-DE" sz="1050" dirty="0">
                        <a:solidFill>
                          <a:schemeClr val="tx1"/>
                        </a:solidFill>
                      </a:endParaRPr>
                    </a:p>
                  </a:txBody>
                  <a:tcPr marL="0" marR="0" marT="0" marB="0" anchor="ctr"/>
                </a:tc>
                <a:tc>
                  <a:txBody>
                    <a:bodyPr/>
                    <a:lstStyle/>
                    <a:p>
                      <a:pPr algn="ctr"/>
                      <a:r>
                        <a:rPr lang="de-DE" sz="1050">
                          <a:solidFill>
                            <a:schemeClr val="tx1"/>
                          </a:solidFill>
                        </a:rPr>
                        <a:t>53</a:t>
                      </a:r>
                    </a:p>
                  </a:txBody>
                  <a:tcPr marL="0" marR="0" marT="0" marB="0" anchor="ctr"/>
                </a:tc>
                <a:tc>
                  <a:txBody>
                    <a:bodyPr/>
                    <a:lstStyle/>
                    <a:p>
                      <a:pPr algn="ctr"/>
                      <a:r>
                        <a:rPr lang="de-DE" sz="1050">
                          <a:solidFill>
                            <a:schemeClr val="tx1"/>
                          </a:solidFill>
                        </a:rPr>
                        <a:t>45</a:t>
                      </a:r>
                    </a:p>
                  </a:txBody>
                  <a:tcPr marL="0" marR="0" marT="0" marB="0" anchor="ctr"/>
                </a:tc>
                <a:tc>
                  <a:txBody>
                    <a:bodyPr/>
                    <a:lstStyle/>
                    <a:p>
                      <a:pPr algn="ctr"/>
                      <a:r>
                        <a:rPr lang="de-DE" sz="1050">
                          <a:solidFill>
                            <a:schemeClr val="tx1"/>
                          </a:solidFill>
                        </a:rPr>
                        <a:t>38</a:t>
                      </a:r>
                    </a:p>
                  </a:txBody>
                  <a:tcPr marL="0" marR="0" marT="0" marB="0" anchor="ctr"/>
                </a:tc>
                <a:tc>
                  <a:txBody>
                    <a:bodyPr/>
                    <a:lstStyle/>
                    <a:p>
                      <a:pPr algn="ctr"/>
                      <a:r>
                        <a:rPr lang="de-DE" sz="1050">
                          <a:solidFill>
                            <a:schemeClr val="tx1"/>
                          </a:solidFill>
                        </a:rPr>
                        <a:t>35</a:t>
                      </a:r>
                    </a:p>
                  </a:txBody>
                  <a:tcPr marL="0" marR="0" marT="0" marB="0" anchor="ctr"/>
                </a:tc>
                <a:tc>
                  <a:txBody>
                    <a:bodyPr/>
                    <a:lstStyle/>
                    <a:p>
                      <a:pPr algn="ctr"/>
                      <a:r>
                        <a:rPr lang="de-DE" sz="1050">
                          <a:solidFill>
                            <a:schemeClr val="tx1"/>
                          </a:solidFill>
                        </a:rPr>
                        <a:t>27</a:t>
                      </a:r>
                    </a:p>
                  </a:txBody>
                  <a:tcPr marL="0" marR="0" marT="0" marB="0" anchor="ctr"/>
                </a:tc>
                <a:tc>
                  <a:txBody>
                    <a:bodyPr/>
                    <a:lstStyle/>
                    <a:p>
                      <a:pPr algn="ctr"/>
                      <a:r>
                        <a:rPr lang="de-DE" sz="1050">
                          <a:solidFill>
                            <a:schemeClr val="tx1"/>
                          </a:solidFill>
                        </a:rPr>
                        <a:t>18</a:t>
                      </a:r>
                    </a:p>
                  </a:txBody>
                  <a:tcPr marL="0" marR="0" marT="0" marB="0" anchor="ctr"/>
                </a:tc>
                <a:tc>
                  <a:txBody>
                    <a:bodyPr/>
                    <a:lstStyle/>
                    <a:p>
                      <a:pPr algn="ctr"/>
                      <a:r>
                        <a:rPr lang="de-DE" sz="1050">
                          <a:solidFill>
                            <a:schemeClr val="tx1"/>
                          </a:solidFill>
                        </a:rPr>
                        <a:t>13</a:t>
                      </a:r>
                    </a:p>
                  </a:txBody>
                  <a:tcPr marL="0" marR="0" marT="0" marB="0" anchor="ctr"/>
                </a:tc>
                <a:tc>
                  <a:txBody>
                    <a:bodyPr/>
                    <a:lstStyle/>
                    <a:p>
                      <a:pPr algn="ctr"/>
                      <a:r>
                        <a:rPr lang="de-DE" sz="1050">
                          <a:solidFill>
                            <a:schemeClr val="tx1"/>
                          </a:solidFill>
                        </a:rPr>
                        <a:t>8</a:t>
                      </a:r>
                    </a:p>
                  </a:txBody>
                  <a:tcPr marL="0" marR="0" marT="0" marB="0" anchor="ctr"/>
                </a:tc>
                <a:tc>
                  <a:txBody>
                    <a:bodyPr/>
                    <a:lstStyle/>
                    <a:p>
                      <a:pPr algn="ctr"/>
                      <a:r>
                        <a:rPr lang="de-DE" sz="1050">
                          <a:solidFill>
                            <a:schemeClr val="tx1"/>
                          </a:solidFill>
                        </a:rPr>
                        <a:t>4</a:t>
                      </a:r>
                    </a:p>
                  </a:txBody>
                  <a:tcPr marL="0" marR="0" marT="0" marB="0" anchor="ctr"/>
                </a:tc>
                <a:tc>
                  <a:txBody>
                    <a:bodyPr/>
                    <a:lstStyle/>
                    <a:p>
                      <a:pPr algn="ctr"/>
                      <a:r>
                        <a:rPr lang="de-DE" sz="1050">
                          <a:solidFill>
                            <a:schemeClr val="tx1"/>
                          </a:solidFill>
                        </a:rPr>
                        <a:t>4</a:t>
                      </a:r>
                    </a:p>
                  </a:txBody>
                  <a:tcPr marL="0" marR="0" marT="0" marB="0" anchor="ctr"/>
                </a:tc>
                <a:tc>
                  <a:txBody>
                    <a:bodyPr/>
                    <a:lstStyle/>
                    <a:p>
                      <a:pPr algn="ctr"/>
                      <a:r>
                        <a:rPr lang="de-DE" sz="1050">
                          <a:solidFill>
                            <a:schemeClr val="tx1"/>
                          </a:solidFill>
                        </a:rPr>
                        <a:t>1</a:t>
                      </a:r>
                    </a:p>
                  </a:txBody>
                  <a:tcPr marL="0" marR="0" marT="0" marB="0" anchor="ctr"/>
                </a:tc>
                <a:tc>
                  <a:txBody>
                    <a:bodyPr/>
                    <a:lstStyle/>
                    <a:p>
                      <a:pPr algn="ctr"/>
                      <a:r>
                        <a:rPr lang="de-DE" sz="1050">
                          <a:solidFill>
                            <a:schemeClr val="tx1"/>
                          </a:solidFill>
                        </a:rPr>
                        <a:t>1</a:t>
                      </a:r>
                    </a:p>
                  </a:txBody>
                  <a:tcPr marL="0" marR="0" marT="0" marB="0" anchor="ctr"/>
                </a:tc>
                <a:tc>
                  <a:txBody>
                    <a:bodyPr/>
                    <a:lstStyle/>
                    <a:p>
                      <a:pPr algn="ctr"/>
                      <a:r>
                        <a:rPr lang="de-DE" sz="1050">
                          <a:solidFill>
                            <a:schemeClr val="tx1"/>
                          </a:solidFill>
                        </a:rPr>
                        <a:t>1</a:t>
                      </a:r>
                    </a:p>
                  </a:txBody>
                  <a:tcPr marL="0" marR="0" marT="0" marB="0" anchor="ctr"/>
                </a:tc>
                <a:tc>
                  <a:txBody>
                    <a:bodyPr/>
                    <a:lstStyle/>
                    <a:p>
                      <a:pPr algn="ctr"/>
                      <a:r>
                        <a:rPr lang="de-DE" sz="1050">
                          <a:solidFill>
                            <a:schemeClr val="tx1"/>
                          </a:solidFill>
                        </a:rPr>
                        <a:t>0</a:t>
                      </a:r>
                    </a:p>
                  </a:txBody>
                  <a:tcPr marL="0" marR="0" marT="0" marB="0" anchor="ctr"/>
                </a:tc>
                <a:extLst>
                  <a:ext uri="{0D108BD9-81ED-4DB2-BD59-A6C34878D82A}">
                    <a16:rowId xmlns:a16="http://schemas.microsoft.com/office/drawing/2014/main" val="2571221205"/>
                  </a:ext>
                </a:extLst>
              </a:tr>
            </a:tbl>
          </a:graphicData>
        </a:graphic>
      </p:graphicFrame>
      <p:sp>
        <p:nvSpPr>
          <p:cNvPr id="11" name="Freihandform: Form 10">
            <a:extLst>
              <a:ext uri="{FF2B5EF4-FFF2-40B4-BE49-F238E27FC236}">
                <a16:creationId xmlns:a16="http://schemas.microsoft.com/office/drawing/2014/main" id="{43FDA60E-3B94-DA1E-C717-428BAB34A6B8}"/>
              </a:ext>
            </a:extLst>
          </p:cNvPr>
          <p:cNvSpPr/>
          <p:nvPr/>
        </p:nvSpPr>
        <p:spPr>
          <a:xfrm>
            <a:off x="1128199" y="2210348"/>
            <a:ext cx="4259525" cy="1818933"/>
          </a:xfrm>
          <a:custGeom>
            <a:avLst/>
            <a:gdLst>
              <a:gd name="connsiteX0" fmla="*/ 0 w 4259525"/>
              <a:gd name="connsiteY0" fmla="*/ 0 h 1818933"/>
              <a:gd name="connsiteX1" fmla="*/ 141436 w 4259525"/>
              <a:gd name="connsiteY1" fmla="*/ 0 h 1818933"/>
              <a:gd name="connsiteX2" fmla="*/ 141436 w 4259525"/>
              <a:gd name="connsiteY2" fmla="*/ 39471 h 1818933"/>
              <a:gd name="connsiteX3" fmla="*/ 200641 w 4259525"/>
              <a:gd name="connsiteY3" fmla="*/ 39471 h 1818933"/>
              <a:gd name="connsiteX4" fmla="*/ 200641 w 4259525"/>
              <a:gd name="connsiteY4" fmla="*/ 72363 h 1818933"/>
              <a:gd name="connsiteX5" fmla="*/ 282872 w 4259525"/>
              <a:gd name="connsiteY5" fmla="*/ 72363 h 1818933"/>
              <a:gd name="connsiteX6" fmla="*/ 282872 w 4259525"/>
              <a:gd name="connsiteY6" fmla="*/ 111833 h 1818933"/>
              <a:gd name="connsiteX7" fmla="*/ 414440 w 4259525"/>
              <a:gd name="connsiteY7" fmla="*/ 111833 h 1818933"/>
              <a:gd name="connsiteX8" fmla="*/ 414440 w 4259525"/>
              <a:gd name="connsiteY8" fmla="*/ 151304 h 1818933"/>
              <a:gd name="connsiteX9" fmla="*/ 516405 w 4259525"/>
              <a:gd name="connsiteY9" fmla="*/ 151304 h 1818933"/>
              <a:gd name="connsiteX10" fmla="*/ 516405 w 4259525"/>
              <a:gd name="connsiteY10" fmla="*/ 194064 h 1818933"/>
              <a:gd name="connsiteX11" fmla="*/ 802566 w 4259525"/>
              <a:gd name="connsiteY11" fmla="*/ 194064 h 1818933"/>
              <a:gd name="connsiteX12" fmla="*/ 802566 w 4259525"/>
              <a:gd name="connsiteY12" fmla="*/ 223666 h 1818933"/>
              <a:gd name="connsiteX13" fmla="*/ 822302 w 4259525"/>
              <a:gd name="connsiteY13" fmla="*/ 223666 h 1818933"/>
              <a:gd name="connsiteX14" fmla="*/ 822302 w 4259525"/>
              <a:gd name="connsiteY14" fmla="*/ 315764 h 1818933"/>
              <a:gd name="connsiteX15" fmla="*/ 1036100 w 4259525"/>
              <a:gd name="connsiteY15" fmla="*/ 315764 h 1818933"/>
              <a:gd name="connsiteX16" fmla="*/ 1036100 w 4259525"/>
              <a:gd name="connsiteY16" fmla="*/ 404573 h 1818933"/>
              <a:gd name="connsiteX17" fmla="*/ 1111752 w 4259525"/>
              <a:gd name="connsiteY17" fmla="*/ 404573 h 1818933"/>
              <a:gd name="connsiteX18" fmla="*/ 1111752 w 4259525"/>
              <a:gd name="connsiteY18" fmla="*/ 447333 h 1818933"/>
              <a:gd name="connsiteX19" fmla="*/ 1246610 w 4259525"/>
              <a:gd name="connsiteY19" fmla="*/ 447333 h 1818933"/>
              <a:gd name="connsiteX20" fmla="*/ 1246610 w 4259525"/>
              <a:gd name="connsiteY20" fmla="*/ 496671 h 1818933"/>
              <a:gd name="connsiteX21" fmla="*/ 1509746 w 4259525"/>
              <a:gd name="connsiteY21" fmla="*/ 496671 h 1818933"/>
              <a:gd name="connsiteX22" fmla="*/ 1509746 w 4259525"/>
              <a:gd name="connsiteY22" fmla="*/ 552587 h 1818933"/>
              <a:gd name="connsiteX23" fmla="*/ 1591977 w 4259525"/>
              <a:gd name="connsiteY23" fmla="*/ 552587 h 1818933"/>
              <a:gd name="connsiteX24" fmla="*/ 1591977 w 4259525"/>
              <a:gd name="connsiteY24" fmla="*/ 601925 h 1818933"/>
              <a:gd name="connsiteX25" fmla="*/ 1621579 w 4259525"/>
              <a:gd name="connsiteY25" fmla="*/ 601925 h 1818933"/>
              <a:gd name="connsiteX26" fmla="*/ 1621579 w 4259525"/>
              <a:gd name="connsiteY26" fmla="*/ 710469 h 1818933"/>
              <a:gd name="connsiteX27" fmla="*/ 2068912 w 4259525"/>
              <a:gd name="connsiteY27" fmla="*/ 710469 h 1818933"/>
              <a:gd name="connsiteX28" fmla="*/ 2068912 w 4259525"/>
              <a:gd name="connsiteY28" fmla="*/ 772964 h 1818933"/>
              <a:gd name="connsiteX29" fmla="*/ 2276132 w 4259525"/>
              <a:gd name="connsiteY29" fmla="*/ 772964 h 1818933"/>
              <a:gd name="connsiteX30" fmla="*/ 2276132 w 4259525"/>
              <a:gd name="connsiteY30" fmla="*/ 874930 h 1818933"/>
              <a:gd name="connsiteX31" fmla="*/ 2493220 w 4259525"/>
              <a:gd name="connsiteY31" fmla="*/ 874930 h 1818933"/>
              <a:gd name="connsiteX32" fmla="*/ 2493220 w 4259525"/>
              <a:gd name="connsiteY32" fmla="*/ 993341 h 1818933"/>
              <a:gd name="connsiteX33" fmla="*/ 2907660 w 4259525"/>
              <a:gd name="connsiteY33" fmla="*/ 993341 h 1818933"/>
              <a:gd name="connsiteX34" fmla="*/ 2907660 w 4259525"/>
              <a:gd name="connsiteY34" fmla="*/ 1161091 h 1818933"/>
              <a:gd name="connsiteX35" fmla="*/ 2943841 w 4259525"/>
              <a:gd name="connsiteY35" fmla="*/ 1161091 h 1818933"/>
              <a:gd name="connsiteX36" fmla="*/ 2943841 w 4259525"/>
              <a:gd name="connsiteY36" fmla="*/ 1493301 h 1818933"/>
              <a:gd name="connsiteX37" fmla="*/ 2976733 w 4259525"/>
              <a:gd name="connsiteY37" fmla="*/ 1493301 h 1818933"/>
              <a:gd name="connsiteX38" fmla="*/ 2976733 w 4259525"/>
              <a:gd name="connsiteY38" fmla="*/ 1654472 h 1818933"/>
              <a:gd name="connsiteX39" fmla="*/ 3315522 w 4259525"/>
              <a:gd name="connsiteY39" fmla="*/ 1654472 h 1818933"/>
              <a:gd name="connsiteX40" fmla="*/ 3315522 w 4259525"/>
              <a:gd name="connsiteY40" fmla="*/ 1818933 h 1818933"/>
              <a:gd name="connsiteX41" fmla="*/ 4259525 w 4259525"/>
              <a:gd name="connsiteY41" fmla="*/ 1818933 h 1818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259525" h="1818933">
                <a:moveTo>
                  <a:pt x="0" y="0"/>
                </a:moveTo>
                <a:lnTo>
                  <a:pt x="141436" y="0"/>
                </a:lnTo>
                <a:lnTo>
                  <a:pt x="141436" y="39471"/>
                </a:lnTo>
                <a:lnTo>
                  <a:pt x="200641" y="39471"/>
                </a:lnTo>
                <a:lnTo>
                  <a:pt x="200641" y="72363"/>
                </a:lnTo>
                <a:lnTo>
                  <a:pt x="282872" y="72363"/>
                </a:lnTo>
                <a:lnTo>
                  <a:pt x="282872" y="111833"/>
                </a:lnTo>
                <a:lnTo>
                  <a:pt x="414440" y="111833"/>
                </a:lnTo>
                <a:lnTo>
                  <a:pt x="414440" y="151304"/>
                </a:lnTo>
                <a:lnTo>
                  <a:pt x="516405" y="151304"/>
                </a:lnTo>
                <a:lnTo>
                  <a:pt x="516405" y="194064"/>
                </a:lnTo>
                <a:lnTo>
                  <a:pt x="802566" y="194064"/>
                </a:lnTo>
                <a:lnTo>
                  <a:pt x="802566" y="223666"/>
                </a:lnTo>
                <a:lnTo>
                  <a:pt x="822302" y="223666"/>
                </a:lnTo>
                <a:lnTo>
                  <a:pt x="822302" y="315764"/>
                </a:lnTo>
                <a:lnTo>
                  <a:pt x="1036100" y="315764"/>
                </a:lnTo>
                <a:lnTo>
                  <a:pt x="1036100" y="404573"/>
                </a:lnTo>
                <a:lnTo>
                  <a:pt x="1111752" y="404573"/>
                </a:lnTo>
                <a:lnTo>
                  <a:pt x="1111752" y="447333"/>
                </a:lnTo>
                <a:lnTo>
                  <a:pt x="1246610" y="447333"/>
                </a:lnTo>
                <a:lnTo>
                  <a:pt x="1246610" y="496671"/>
                </a:lnTo>
                <a:lnTo>
                  <a:pt x="1509746" y="496671"/>
                </a:lnTo>
                <a:lnTo>
                  <a:pt x="1509746" y="552587"/>
                </a:lnTo>
                <a:lnTo>
                  <a:pt x="1591977" y="552587"/>
                </a:lnTo>
                <a:lnTo>
                  <a:pt x="1591977" y="601925"/>
                </a:lnTo>
                <a:lnTo>
                  <a:pt x="1621579" y="601925"/>
                </a:lnTo>
                <a:lnTo>
                  <a:pt x="1621579" y="710469"/>
                </a:lnTo>
                <a:lnTo>
                  <a:pt x="2068912" y="710469"/>
                </a:lnTo>
                <a:lnTo>
                  <a:pt x="2068912" y="772964"/>
                </a:lnTo>
                <a:lnTo>
                  <a:pt x="2276132" y="772964"/>
                </a:lnTo>
                <a:lnTo>
                  <a:pt x="2276132" y="874930"/>
                </a:lnTo>
                <a:lnTo>
                  <a:pt x="2493220" y="874930"/>
                </a:lnTo>
                <a:lnTo>
                  <a:pt x="2493220" y="993341"/>
                </a:lnTo>
                <a:lnTo>
                  <a:pt x="2907660" y="993341"/>
                </a:lnTo>
                <a:lnTo>
                  <a:pt x="2907660" y="1161091"/>
                </a:lnTo>
                <a:lnTo>
                  <a:pt x="2943841" y="1161091"/>
                </a:lnTo>
                <a:lnTo>
                  <a:pt x="2943841" y="1493301"/>
                </a:lnTo>
                <a:lnTo>
                  <a:pt x="2976733" y="1493301"/>
                </a:lnTo>
                <a:lnTo>
                  <a:pt x="2976733" y="1654472"/>
                </a:lnTo>
                <a:lnTo>
                  <a:pt x="3315522" y="1654472"/>
                </a:lnTo>
                <a:lnTo>
                  <a:pt x="3315522" y="1818933"/>
                </a:lnTo>
                <a:lnTo>
                  <a:pt x="4259525" y="1818933"/>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6" name="Gerader Verbinder 15">
            <a:extLst>
              <a:ext uri="{FF2B5EF4-FFF2-40B4-BE49-F238E27FC236}">
                <a16:creationId xmlns:a16="http://schemas.microsoft.com/office/drawing/2014/main" id="{420C41A4-B3C5-D504-4404-0F621F649011}"/>
              </a:ext>
            </a:extLst>
          </p:cNvPr>
          <p:cNvCxnSpPr>
            <a:cxnSpLocks/>
          </p:cNvCxnSpPr>
          <p:nvPr/>
        </p:nvCxnSpPr>
        <p:spPr>
          <a:xfrm>
            <a:off x="5385343" y="3985020"/>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C14A577F-A7AC-FB40-42AA-466B5917597B}"/>
              </a:ext>
            </a:extLst>
          </p:cNvPr>
          <p:cNvCxnSpPr>
            <a:cxnSpLocks/>
          </p:cNvCxnSpPr>
          <p:nvPr/>
        </p:nvCxnSpPr>
        <p:spPr>
          <a:xfrm>
            <a:off x="4532856" y="3985020"/>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DD899033-1CDD-DE19-4472-FAAE33F02389}"/>
              </a:ext>
            </a:extLst>
          </p:cNvPr>
          <p:cNvCxnSpPr>
            <a:cxnSpLocks/>
          </p:cNvCxnSpPr>
          <p:nvPr/>
        </p:nvCxnSpPr>
        <p:spPr>
          <a:xfrm>
            <a:off x="4489994" y="3985020"/>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FB296B25-A5E1-E423-3B1E-7EE7B8CF616C}"/>
              </a:ext>
            </a:extLst>
          </p:cNvPr>
          <p:cNvCxnSpPr>
            <a:cxnSpLocks/>
          </p:cNvCxnSpPr>
          <p:nvPr/>
        </p:nvCxnSpPr>
        <p:spPr>
          <a:xfrm>
            <a:off x="3775619" y="3158726"/>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6AB053EA-B149-13C0-2A89-DE9F8269CA05}"/>
              </a:ext>
            </a:extLst>
          </p:cNvPr>
          <p:cNvCxnSpPr>
            <a:cxnSpLocks/>
          </p:cNvCxnSpPr>
          <p:nvPr/>
        </p:nvCxnSpPr>
        <p:spPr>
          <a:xfrm>
            <a:off x="3649413" y="3158726"/>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69BF357F-2913-B181-AB85-1E243EA3394F}"/>
              </a:ext>
            </a:extLst>
          </p:cNvPr>
          <p:cNvCxnSpPr>
            <a:cxnSpLocks/>
          </p:cNvCxnSpPr>
          <p:nvPr/>
        </p:nvCxnSpPr>
        <p:spPr>
          <a:xfrm>
            <a:off x="3620838" y="3156345"/>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9339DC3E-B446-0881-B62E-60E2F411DAF5}"/>
              </a:ext>
            </a:extLst>
          </p:cNvPr>
          <p:cNvCxnSpPr>
            <a:cxnSpLocks/>
          </p:cNvCxnSpPr>
          <p:nvPr/>
        </p:nvCxnSpPr>
        <p:spPr>
          <a:xfrm>
            <a:off x="3612652" y="3034088"/>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3FA54573-ECC6-C3BC-4719-4AC9CBE03F2C}"/>
              </a:ext>
            </a:extLst>
          </p:cNvPr>
          <p:cNvCxnSpPr>
            <a:cxnSpLocks/>
          </p:cNvCxnSpPr>
          <p:nvPr/>
        </p:nvCxnSpPr>
        <p:spPr>
          <a:xfrm>
            <a:off x="3417389" y="3034088"/>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02EAA8E6-A6E3-9AF8-A3BB-E3810E23E041}"/>
              </a:ext>
            </a:extLst>
          </p:cNvPr>
          <p:cNvCxnSpPr>
            <a:cxnSpLocks/>
          </p:cNvCxnSpPr>
          <p:nvPr/>
        </p:nvCxnSpPr>
        <p:spPr>
          <a:xfrm>
            <a:off x="3272133" y="2938838"/>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6DA82446-4041-1712-59EF-438315409F4E}"/>
              </a:ext>
            </a:extLst>
          </p:cNvPr>
          <p:cNvCxnSpPr>
            <a:cxnSpLocks/>
          </p:cNvCxnSpPr>
          <p:nvPr/>
        </p:nvCxnSpPr>
        <p:spPr>
          <a:xfrm>
            <a:off x="3226889" y="2938838"/>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255F871A-3CD6-C4E7-A44A-81F5BFC1E317}"/>
              </a:ext>
            </a:extLst>
          </p:cNvPr>
          <p:cNvCxnSpPr>
            <a:cxnSpLocks/>
          </p:cNvCxnSpPr>
          <p:nvPr/>
        </p:nvCxnSpPr>
        <p:spPr>
          <a:xfrm>
            <a:off x="3205458" y="2938838"/>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7E8CD80E-95A4-7B49-37A0-A1130C843E9D}"/>
              </a:ext>
            </a:extLst>
          </p:cNvPr>
          <p:cNvCxnSpPr>
            <a:cxnSpLocks/>
          </p:cNvCxnSpPr>
          <p:nvPr/>
        </p:nvCxnSpPr>
        <p:spPr>
          <a:xfrm>
            <a:off x="3191169" y="2876925"/>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AE0BA446-5062-8228-4683-95A8707ECE3E}"/>
              </a:ext>
            </a:extLst>
          </p:cNvPr>
          <p:cNvCxnSpPr>
            <a:cxnSpLocks/>
          </p:cNvCxnSpPr>
          <p:nvPr/>
        </p:nvCxnSpPr>
        <p:spPr>
          <a:xfrm>
            <a:off x="2788738" y="2876925"/>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54A20992-48B6-4EFC-7F66-43D74948B4BE}"/>
              </a:ext>
            </a:extLst>
          </p:cNvPr>
          <p:cNvCxnSpPr>
            <a:cxnSpLocks/>
          </p:cNvCxnSpPr>
          <p:nvPr/>
        </p:nvCxnSpPr>
        <p:spPr>
          <a:xfrm>
            <a:off x="2769687" y="2874544"/>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340658C9-659B-0A19-FA2D-1BBEC7C25772}"/>
              </a:ext>
            </a:extLst>
          </p:cNvPr>
          <p:cNvCxnSpPr>
            <a:cxnSpLocks/>
          </p:cNvCxnSpPr>
          <p:nvPr/>
        </p:nvCxnSpPr>
        <p:spPr>
          <a:xfrm>
            <a:off x="2507751" y="2664994"/>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C046CB21-B7BC-19A2-0E03-1139295D4230}"/>
              </a:ext>
            </a:extLst>
          </p:cNvPr>
          <p:cNvCxnSpPr>
            <a:cxnSpLocks/>
          </p:cNvCxnSpPr>
          <p:nvPr/>
        </p:nvCxnSpPr>
        <p:spPr>
          <a:xfrm>
            <a:off x="2283913" y="2612607"/>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2E3BB6BB-26FF-20B2-4688-BA094A3FE6C7}"/>
              </a:ext>
            </a:extLst>
          </p:cNvPr>
          <p:cNvCxnSpPr>
            <a:cxnSpLocks/>
          </p:cNvCxnSpPr>
          <p:nvPr/>
        </p:nvCxnSpPr>
        <p:spPr>
          <a:xfrm>
            <a:off x="2252957" y="2610602"/>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EABC58D0-2DB5-5916-A189-1F078C34FD90}"/>
              </a:ext>
            </a:extLst>
          </p:cNvPr>
          <p:cNvCxnSpPr>
            <a:cxnSpLocks/>
          </p:cNvCxnSpPr>
          <p:nvPr/>
        </p:nvCxnSpPr>
        <p:spPr>
          <a:xfrm>
            <a:off x="2224382" y="2574506"/>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FABC8A35-E9B7-2868-2301-3E9B3605A324}"/>
              </a:ext>
            </a:extLst>
          </p:cNvPr>
          <p:cNvCxnSpPr>
            <a:cxnSpLocks/>
          </p:cNvCxnSpPr>
          <p:nvPr/>
        </p:nvCxnSpPr>
        <p:spPr>
          <a:xfrm>
            <a:off x="1962444" y="2464968"/>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37448EEC-512D-7B50-5F43-4903A46835C7}"/>
              </a:ext>
            </a:extLst>
          </p:cNvPr>
          <p:cNvCxnSpPr>
            <a:cxnSpLocks/>
          </p:cNvCxnSpPr>
          <p:nvPr/>
        </p:nvCxnSpPr>
        <p:spPr>
          <a:xfrm>
            <a:off x="1836237" y="2350668"/>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3A1824ED-B0BD-4617-A0F1-76D22F79EAFD}"/>
              </a:ext>
            </a:extLst>
          </p:cNvPr>
          <p:cNvCxnSpPr>
            <a:cxnSpLocks/>
          </p:cNvCxnSpPr>
          <p:nvPr/>
        </p:nvCxnSpPr>
        <p:spPr>
          <a:xfrm>
            <a:off x="1686219" y="2350668"/>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CE2EBC30-DE19-82FF-56F6-D9F68EB82019}"/>
              </a:ext>
            </a:extLst>
          </p:cNvPr>
          <p:cNvCxnSpPr>
            <a:cxnSpLocks/>
          </p:cNvCxnSpPr>
          <p:nvPr/>
        </p:nvCxnSpPr>
        <p:spPr>
          <a:xfrm>
            <a:off x="1445712" y="2279230"/>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2C77A527-986F-2A75-E963-75EA3B6AB7AF}"/>
              </a:ext>
            </a:extLst>
          </p:cNvPr>
          <p:cNvCxnSpPr>
            <a:cxnSpLocks/>
          </p:cNvCxnSpPr>
          <p:nvPr/>
        </p:nvCxnSpPr>
        <p:spPr>
          <a:xfrm>
            <a:off x="1405231" y="2279230"/>
            <a:ext cx="0" cy="904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9" name="Textfeld 38">
            <a:extLst>
              <a:ext uri="{FF2B5EF4-FFF2-40B4-BE49-F238E27FC236}">
                <a16:creationId xmlns:a16="http://schemas.microsoft.com/office/drawing/2014/main" id="{E6B9B65B-3463-BB13-2225-E2DA813DAED5}"/>
              </a:ext>
            </a:extLst>
          </p:cNvPr>
          <p:cNvSpPr txBox="1"/>
          <p:nvPr/>
        </p:nvSpPr>
        <p:spPr>
          <a:xfrm>
            <a:off x="2003733" y="2348098"/>
            <a:ext cx="406104" cy="161583"/>
          </a:xfrm>
          <a:prstGeom prst="rect">
            <a:avLst/>
          </a:prstGeom>
          <a:noFill/>
        </p:spPr>
        <p:txBody>
          <a:bodyPr wrap="square" lIns="0" tIns="0" rIns="0" bIns="0" rtlCol="0">
            <a:spAutoFit/>
          </a:bodyPr>
          <a:lstStyle/>
          <a:p>
            <a:r>
              <a:rPr lang="de-DE" sz="1050"/>
              <a:t>86.5%</a:t>
            </a:r>
          </a:p>
        </p:txBody>
      </p:sp>
      <p:sp>
        <p:nvSpPr>
          <p:cNvPr id="40" name="Textfeld 39">
            <a:extLst>
              <a:ext uri="{FF2B5EF4-FFF2-40B4-BE49-F238E27FC236}">
                <a16:creationId xmlns:a16="http://schemas.microsoft.com/office/drawing/2014/main" id="{778540FE-DF0B-1020-EC81-E13D41D6E22A}"/>
              </a:ext>
            </a:extLst>
          </p:cNvPr>
          <p:cNvSpPr txBox="1"/>
          <p:nvPr/>
        </p:nvSpPr>
        <p:spPr>
          <a:xfrm>
            <a:off x="2913830" y="2740818"/>
            <a:ext cx="406104" cy="161583"/>
          </a:xfrm>
          <a:prstGeom prst="rect">
            <a:avLst/>
          </a:prstGeom>
          <a:noFill/>
        </p:spPr>
        <p:txBody>
          <a:bodyPr wrap="square" lIns="0" tIns="0" rIns="0" bIns="0" rtlCol="0">
            <a:spAutoFit/>
          </a:bodyPr>
          <a:lstStyle/>
          <a:p>
            <a:r>
              <a:rPr lang="de-DE" sz="1050"/>
              <a:t>69.5%</a:t>
            </a:r>
          </a:p>
        </p:txBody>
      </p:sp>
      <p:sp>
        <p:nvSpPr>
          <p:cNvPr id="41" name="Textfeld 40">
            <a:extLst>
              <a:ext uri="{FF2B5EF4-FFF2-40B4-BE49-F238E27FC236}">
                <a16:creationId xmlns:a16="http://schemas.microsoft.com/office/drawing/2014/main" id="{DFA70DAE-07A7-37AA-2059-EF68C76F01EB}"/>
              </a:ext>
            </a:extLst>
          </p:cNvPr>
          <p:cNvSpPr txBox="1"/>
          <p:nvPr/>
        </p:nvSpPr>
        <p:spPr>
          <a:xfrm>
            <a:off x="3824977" y="3028776"/>
            <a:ext cx="406104" cy="161583"/>
          </a:xfrm>
          <a:prstGeom prst="rect">
            <a:avLst/>
          </a:prstGeom>
          <a:noFill/>
        </p:spPr>
        <p:txBody>
          <a:bodyPr wrap="square" lIns="0" tIns="0" rIns="0" bIns="0" rtlCol="0">
            <a:spAutoFit/>
          </a:bodyPr>
          <a:lstStyle/>
          <a:p>
            <a:r>
              <a:rPr lang="de-DE" sz="1050"/>
              <a:t>57.1%</a:t>
            </a:r>
          </a:p>
        </p:txBody>
      </p:sp>
      <p:graphicFrame>
        <p:nvGraphicFramePr>
          <p:cNvPr id="42" name="Tabelle 42">
            <a:extLst>
              <a:ext uri="{FF2B5EF4-FFF2-40B4-BE49-F238E27FC236}">
                <a16:creationId xmlns:a16="http://schemas.microsoft.com/office/drawing/2014/main" id="{3592D2BD-65BC-99F2-24A2-C248FCBE5D25}"/>
              </a:ext>
            </a:extLst>
          </p:cNvPr>
          <p:cNvGraphicFramePr>
            <a:graphicFrameLocks noGrp="1"/>
          </p:cNvGraphicFramePr>
          <p:nvPr>
            <p:extLst>
              <p:ext uri="{D42A27DB-BD31-4B8C-83A1-F6EECF244321}">
                <p14:modId xmlns:p14="http://schemas.microsoft.com/office/powerpoint/2010/main" val="3285965128"/>
              </p:ext>
            </p:extLst>
          </p:nvPr>
        </p:nvGraphicFramePr>
        <p:xfrm>
          <a:off x="2411672" y="1999599"/>
          <a:ext cx="3562061" cy="317832"/>
        </p:xfrm>
        <a:graphic>
          <a:graphicData uri="http://schemas.openxmlformats.org/drawingml/2006/table">
            <a:tbl>
              <a:tblPr firstRow="1" bandRow="1">
                <a:tableStyleId>{5C22544A-7EE6-4342-B048-85BDC9FD1C3A}</a:tableStyleId>
              </a:tblPr>
              <a:tblGrid>
                <a:gridCol w="812400">
                  <a:extLst>
                    <a:ext uri="{9D8B030D-6E8A-4147-A177-3AD203B41FA5}">
                      <a16:colId xmlns:a16="http://schemas.microsoft.com/office/drawing/2014/main" val="3486139984"/>
                    </a:ext>
                  </a:extLst>
                </a:gridCol>
                <a:gridCol w="1031123">
                  <a:extLst>
                    <a:ext uri="{9D8B030D-6E8A-4147-A177-3AD203B41FA5}">
                      <a16:colId xmlns:a16="http://schemas.microsoft.com/office/drawing/2014/main" val="2257123102"/>
                    </a:ext>
                  </a:extLst>
                </a:gridCol>
                <a:gridCol w="656169">
                  <a:extLst>
                    <a:ext uri="{9D8B030D-6E8A-4147-A177-3AD203B41FA5}">
                      <a16:colId xmlns:a16="http://schemas.microsoft.com/office/drawing/2014/main" val="2070711088"/>
                    </a:ext>
                  </a:extLst>
                </a:gridCol>
                <a:gridCol w="1062369">
                  <a:extLst>
                    <a:ext uri="{9D8B030D-6E8A-4147-A177-3AD203B41FA5}">
                      <a16:colId xmlns:a16="http://schemas.microsoft.com/office/drawing/2014/main" val="2703238205"/>
                    </a:ext>
                  </a:extLst>
                </a:gridCol>
              </a:tblGrid>
              <a:tr h="158916">
                <a:tc>
                  <a:txBody>
                    <a:bodyPr/>
                    <a:lstStyle/>
                    <a:p>
                      <a:endParaRPr lang="de-DE" sz="1000"/>
                    </a:p>
                  </a:txBody>
                  <a:tcPr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accent1"/>
                    </a:solidFill>
                  </a:tcPr>
                </a:tc>
                <a:tc>
                  <a:txBody>
                    <a:bodyPr/>
                    <a:lstStyle/>
                    <a:p>
                      <a:pPr algn="ctr"/>
                      <a:r>
                        <a:rPr lang="de-DE" sz="1000"/>
                        <a:t>mPFS, months</a:t>
                      </a:r>
                    </a:p>
                  </a:txBody>
                  <a:tcPr marL="0" marR="0" marT="0" marB="0" anchor="ctr"/>
                </a:tc>
                <a:tc>
                  <a:txBody>
                    <a:bodyPr/>
                    <a:lstStyle/>
                    <a:p>
                      <a:pPr algn="ctr"/>
                      <a:r>
                        <a:rPr lang="de-DE" sz="1000"/>
                        <a:t>95% CI</a:t>
                      </a:r>
                    </a:p>
                  </a:txBody>
                  <a:tcPr marL="0" marR="0" marT="0" marB="0" anchor="ctr"/>
                </a:tc>
                <a:tc>
                  <a:txBody>
                    <a:bodyPr/>
                    <a:lstStyle/>
                    <a:p>
                      <a:pPr algn="ctr"/>
                      <a:r>
                        <a:rPr lang="de-DE" sz="1000"/>
                        <a:t>Censored, n (%)</a:t>
                      </a:r>
                    </a:p>
                  </a:txBody>
                  <a:tcPr marL="0" marR="0" marT="0" marB="0" anchor="ctr"/>
                </a:tc>
                <a:extLst>
                  <a:ext uri="{0D108BD9-81ED-4DB2-BD59-A6C34878D82A}">
                    <a16:rowId xmlns:a16="http://schemas.microsoft.com/office/drawing/2014/main" val="1175246656"/>
                  </a:ext>
                </a:extLst>
              </a:tr>
              <a:tr h="158916">
                <a:tc>
                  <a:txBody>
                    <a:bodyPr/>
                    <a:lstStyle/>
                    <a:p>
                      <a:r>
                        <a:rPr lang="de-DE" sz="1000" b="1">
                          <a:solidFill>
                            <a:schemeClr val="bg1"/>
                          </a:solidFill>
                        </a:rPr>
                        <a:t>Prior cBTKi</a:t>
                      </a:r>
                    </a:p>
                  </a:txBody>
                  <a:tcPr marR="0" marT="0" marB="0" anchor="ctr">
                    <a:solidFill>
                      <a:schemeClr val="accent1"/>
                    </a:solidFill>
                  </a:tcPr>
                </a:tc>
                <a:tc>
                  <a:txBody>
                    <a:bodyPr/>
                    <a:lstStyle/>
                    <a:p>
                      <a:pPr algn="ctr"/>
                      <a:r>
                        <a:rPr lang="de-DE" sz="1000"/>
                        <a:t>19.4</a:t>
                      </a:r>
                    </a:p>
                  </a:txBody>
                  <a:tcPr marL="0" marR="0" marT="0" marB="0" anchor="ctr"/>
                </a:tc>
                <a:tc>
                  <a:txBody>
                    <a:bodyPr/>
                    <a:lstStyle/>
                    <a:p>
                      <a:pPr algn="ctr"/>
                      <a:r>
                        <a:rPr lang="de-DE" sz="1000"/>
                        <a:t>15.1-22.1</a:t>
                      </a:r>
                    </a:p>
                  </a:txBody>
                  <a:tcPr marL="0" marR="0" marT="0" marB="0" anchor="ctr"/>
                </a:tc>
                <a:tc>
                  <a:txBody>
                    <a:bodyPr/>
                    <a:lstStyle/>
                    <a:p>
                      <a:pPr algn="ctr"/>
                      <a:r>
                        <a:rPr lang="de-DE" sz="1000"/>
                        <a:t>39 (62)</a:t>
                      </a:r>
                    </a:p>
                  </a:txBody>
                  <a:tcPr marL="0" marR="0" marT="0" marB="0" anchor="ctr"/>
                </a:tc>
                <a:extLst>
                  <a:ext uri="{0D108BD9-81ED-4DB2-BD59-A6C34878D82A}">
                    <a16:rowId xmlns:a16="http://schemas.microsoft.com/office/drawing/2014/main" val="3395958325"/>
                  </a:ext>
                </a:extLst>
              </a:tr>
            </a:tbl>
          </a:graphicData>
        </a:graphic>
      </p:graphicFrame>
      <p:graphicFrame>
        <p:nvGraphicFramePr>
          <p:cNvPr id="44" name="Tabelle 7">
            <a:extLst>
              <a:ext uri="{FF2B5EF4-FFF2-40B4-BE49-F238E27FC236}">
                <a16:creationId xmlns:a16="http://schemas.microsoft.com/office/drawing/2014/main" id="{76AB7890-0B44-7A79-2B68-B661B4BAE8F1}"/>
              </a:ext>
            </a:extLst>
          </p:cNvPr>
          <p:cNvGraphicFramePr>
            <a:graphicFrameLocks noGrp="1"/>
          </p:cNvGraphicFramePr>
          <p:nvPr>
            <p:extLst>
              <p:ext uri="{D42A27DB-BD31-4B8C-83A1-F6EECF244321}">
                <p14:modId xmlns:p14="http://schemas.microsoft.com/office/powerpoint/2010/main" val="545214169"/>
              </p:ext>
            </p:extLst>
          </p:nvPr>
        </p:nvGraphicFramePr>
        <p:xfrm>
          <a:off x="6813550" y="5050791"/>
          <a:ext cx="4759101" cy="386588"/>
        </p:xfrm>
        <a:graphic>
          <a:graphicData uri="http://schemas.openxmlformats.org/drawingml/2006/table">
            <a:tbl>
              <a:tblPr firstRow="1" bandRow="1">
                <a:tableStyleId>{5C22544A-7EE6-4342-B048-85BDC9FD1C3A}</a:tableStyleId>
              </a:tblPr>
              <a:tblGrid>
                <a:gridCol w="250479">
                  <a:extLst>
                    <a:ext uri="{9D8B030D-6E8A-4147-A177-3AD203B41FA5}">
                      <a16:colId xmlns:a16="http://schemas.microsoft.com/office/drawing/2014/main" val="1807915696"/>
                    </a:ext>
                  </a:extLst>
                </a:gridCol>
                <a:gridCol w="250479">
                  <a:extLst>
                    <a:ext uri="{9D8B030D-6E8A-4147-A177-3AD203B41FA5}">
                      <a16:colId xmlns:a16="http://schemas.microsoft.com/office/drawing/2014/main" val="3710520312"/>
                    </a:ext>
                  </a:extLst>
                </a:gridCol>
                <a:gridCol w="250479">
                  <a:extLst>
                    <a:ext uri="{9D8B030D-6E8A-4147-A177-3AD203B41FA5}">
                      <a16:colId xmlns:a16="http://schemas.microsoft.com/office/drawing/2014/main" val="3882861730"/>
                    </a:ext>
                  </a:extLst>
                </a:gridCol>
                <a:gridCol w="250479">
                  <a:extLst>
                    <a:ext uri="{9D8B030D-6E8A-4147-A177-3AD203B41FA5}">
                      <a16:colId xmlns:a16="http://schemas.microsoft.com/office/drawing/2014/main" val="3852208768"/>
                    </a:ext>
                  </a:extLst>
                </a:gridCol>
                <a:gridCol w="250479">
                  <a:extLst>
                    <a:ext uri="{9D8B030D-6E8A-4147-A177-3AD203B41FA5}">
                      <a16:colId xmlns:a16="http://schemas.microsoft.com/office/drawing/2014/main" val="1885958439"/>
                    </a:ext>
                  </a:extLst>
                </a:gridCol>
                <a:gridCol w="250479">
                  <a:extLst>
                    <a:ext uri="{9D8B030D-6E8A-4147-A177-3AD203B41FA5}">
                      <a16:colId xmlns:a16="http://schemas.microsoft.com/office/drawing/2014/main" val="1355009608"/>
                    </a:ext>
                  </a:extLst>
                </a:gridCol>
                <a:gridCol w="250479">
                  <a:extLst>
                    <a:ext uri="{9D8B030D-6E8A-4147-A177-3AD203B41FA5}">
                      <a16:colId xmlns:a16="http://schemas.microsoft.com/office/drawing/2014/main" val="4140763775"/>
                    </a:ext>
                  </a:extLst>
                </a:gridCol>
                <a:gridCol w="250479">
                  <a:extLst>
                    <a:ext uri="{9D8B030D-6E8A-4147-A177-3AD203B41FA5}">
                      <a16:colId xmlns:a16="http://schemas.microsoft.com/office/drawing/2014/main" val="1065970312"/>
                    </a:ext>
                  </a:extLst>
                </a:gridCol>
                <a:gridCol w="250479">
                  <a:extLst>
                    <a:ext uri="{9D8B030D-6E8A-4147-A177-3AD203B41FA5}">
                      <a16:colId xmlns:a16="http://schemas.microsoft.com/office/drawing/2014/main" val="2258513017"/>
                    </a:ext>
                  </a:extLst>
                </a:gridCol>
                <a:gridCol w="250479">
                  <a:extLst>
                    <a:ext uri="{9D8B030D-6E8A-4147-A177-3AD203B41FA5}">
                      <a16:colId xmlns:a16="http://schemas.microsoft.com/office/drawing/2014/main" val="674346388"/>
                    </a:ext>
                  </a:extLst>
                </a:gridCol>
                <a:gridCol w="250479">
                  <a:extLst>
                    <a:ext uri="{9D8B030D-6E8A-4147-A177-3AD203B41FA5}">
                      <a16:colId xmlns:a16="http://schemas.microsoft.com/office/drawing/2014/main" val="1656594308"/>
                    </a:ext>
                  </a:extLst>
                </a:gridCol>
                <a:gridCol w="250479">
                  <a:extLst>
                    <a:ext uri="{9D8B030D-6E8A-4147-A177-3AD203B41FA5}">
                      <a16:colId xmlns:a16="http://schemas.microsoft.com/office/drawing/2014/main" val="1929774091"/>
                    </a:ext>
                  </a:extLst>
                </a:gridCol>
                <a:gridCol w="250479">
                  <a:extLst>
                    <a:ext uri="{9D8B030D-6E8A-4147-A177-3AD203B41FA5}">
                      <a16:colId xmlns:a16="http://schemas.microsoft.com/office/drawing/2014/main" val="51683927"/>
                    </a:ext>
                  </a:extLst>
                </a:gridCol>
                <a:gridCol w="250479">
                  <a:extLst>
                    <a:ext uri="{9D8B030D-6E8A-4147-A177-3AD203B41FA5}">
                      <a16:colId xmlns:a16="http://schemas.microsoft.com/office/drawing/2014/main" val="1070427318"/>
                    </a:ext>
                  </a:extLst>
                </a:gridCol>
                <a:gridCol w="250479">
                  <a:extLst>
                    <a:ext uri="{9D8B030D-6E8A-4147-A177-3AD203B41FA5}">
                      <a16:colId xmlns:a16="http://schemas.microsoft.com/office/drawing/2014/main" val="133750373"/>
                    </a:ext>
                  </a:extLst>
                </a:gridCol>
                <a:gridCol w="250479">
                  <a:extLst>
                    <a:ext uri="{9D8B030D-6E8A-4147-A177-3AD203B41FA5}">
                      <a16:colId xmlns:a16="http://schemas.microsoft.com/office/drawing/2014/main" val="2143906288"/>
                    </a:ext>
                  </a:extLst>
                </a:gridCol>
                <a:gridCol w="250479">
                  <a:extLst>
                    <a:ext uri="{9D8B030D-6E8A-4147-A177-3AD203B41FA5}">
                      <a16:colId xmlns:a16="http://schemas.microsoft.com/office/drawing/2014/main" val="3590073463"/>
                    </a:ext>
                  </a:extLst>
                </a:gridCol>
                <a:gridCol w="250479">
                  <a:extLst>
                    <a:ext uri="{9D8B030D-6E8A-4147-A177-3AD203B41FA5}">
                      <a16:colId xmlns:a16="http://schemas.microsoft.com/office/drawing/2014/main" val="1638386909"/>
                    </a:ext>
                  </a:extLst>
                </a:gridCol>
                <a:gridCol w="250479">
                  <a:extLst>
                    <a:ext uri="{9D8B030D-6E8A-4147-A177-3AD203B41FA5}">
                      <a16:colId xmlns:a16="http://schemas.microsoft.com/office/drawing/2014/main" val="693200300"/>
                    </a:ext>
                  </a:extLst>
                </a:gridCol>
              </a:tblGrid>
              <a:tr h="193294">
                <a:tc gridSpan="19">
                  <a:txBody>
                    <a:bodyPr/>
                    <a:lstStyle/>
                    <a:p>
                      <a:pPr algn="l"/>
                      <a:r>
                        <a:rPr lang="de-DE" sz="1050"/>
                        <a:t>No. patients at risk</a:t>
                      </a:r>
                    </a:p>
                  </a:txBody>
                  <a:tcPr marL="90000" marR="0" marT="0" marB="0"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pPr algn="l"/>
                      <a:endParaRPr lang="de-DE" sz="900"/>
                    </a:p>
                  </a:txBody>
                  <a:tcPr marL="90000" marR="0" marT="0" marB="0" anchor="ctr"/>
                </a:tc>
                <a:tc hMerge="1">
                  <a:txBody>
                    <a:bodyPr/>
                    <a:lstStyle/>
                    <a:p>
                      <a:pPr algn="l"/>
                      <a:endParaRPr lang="de-DE" sz="900"/>
                    </a:p>
                  </a:txBody>
                  <a:tcPr marL="90000" marR="0" marT="0" marB="0" anchor="ctr"/>
                </a:tc>
                <a:tc hMerge="1">
                  <a:txBody>
                    <a:bodyPr/>
                    <a:lstStyle/>
                    <a:p>
                      <a:pPr algn="l"/>
                      <a:endParaRPr lang="de-DE" sz="900"/>
                    </a:p>
                  </a:txBody>
                  <a:tcPr marL="90000" marR="0" marT="0" marB="0" anchor="ctr"/>
                </a:tc>
                <a:extLst>
                  <a:ext uri="{0D108BD9-81ED-4DB2-BD59-A6C34878D82A}">
                    <a16:rowId xmlns:a16="http://schemas.microsoft.com/office/drawing/2014/main" val="666443360"/>
                  </a:ext>
                </a:extLst>
              </a:tr>
              <a:tr h="193294">
                <a:tc>
                  <a:txBody>
                    <a:bodyPr/>
                    <a:lstStyle/>
                    <a:p>
                      <a:pPr algn="ctr"/>
                      <a:r>
                        <a:rPr lang="de-DE" sz="1050" b="0">
                          <a:solidFill>
                            <a:schemeClr val="tx1"/>
                          </a:solidFill>
                        </a:rPr>
                        <a:t>63</a:t>
                      </a:r>
                    </a:p>
                  </a:txBody>
                  <a:tcPr marL="0" marR="0" marT="0" marB="0" anchor="ctr">
                    <a:solidFill>
                      <a:srgbClr val="CBCED3"/>
                    </a:solidFill>
                  </a:tcPr>
                </a:tc>
                <a:tc>
                  <a:txBody>
                    <a:bodyPr/>
                    <a:lstStyle/>
                    <a:p>
                      <a:pPr algn="ctr"/>
                      <a:r>
                        <a:rPr lang="de-DE" sz="1050">
                          <a:solidFill>
                            <a:schemeClr val="tx1"/>
                          </a:solidFill>
                        </a:rPr>
                        <a:t>63</a:t>
                      </a:r>
                    </a:p>
                  </a:txBody>
                  <a:tcPr marL="0" marR="0" marT="0" marB="0" anchor="ctr"/>
                </a:tc>
                <a:tc>
                  <a:txBody>
                    <a:bodyPr/>
                    <a:lstStyle/>
                    <a:p>
                      <a:pPr algn="ctr"/>
                      <a:r>
                        <a:rPr lang="de-DE" sz="1050">
                          <a:solidFill>
                            <a:schemeClr val="tx1"/>
                          </a:solidFill>
                        </a:rPr>
                        <a:t>59</a:t>
                      </a:r>
                    </a:p>
                  </a:txBody>
                  <a:tcPr marL="0" marR="0" marT="0" marB="0" anchor="ctr"/>
                </a:tc>
                <a:tc>
                  <a:txBody>
                    <a:bodyPr/>
                    <a:lstStyle/>
                    <a:p>
                      <a:pPr algn="ctr"/>
                      <a:r>
                        <a:rPr lang="de-DE" sz="1050">
                          <a:solidFill>
                            <a:schemeClr val="tx1"/>
                          </a:solidFill>
                        </a:rPr>
                        <a:t>56</a:t>
                      </a:r>
                    </a:p>
                  </a:txBody>
                  <a:tcPr marL="0" marR="0" marT="0" marB="0" anchor="ctr"/>
                </a:tc>
                <a:tc>
                  <a:txBody>
                    <a:bodyPr/>
                    <a:lstStyle/>
                    <a:p>
                      <a:pPr algn="ctr"/>
                      <a:r>
                        <a:rPr lang="de-DE" sz="1050">
                          <a:solidFill>
                            <a:schemeClr val="tx1"/>
                          </a:solidFill>
                        </a:rPr>
                        <a:t>51</a:t>
                      </a:r>
                    </a:p>
                  </a:txBody>
                  <a:tcPr marL="0" marR="0" marT="0" marB="0" anchor="ctr"/>
                </a:tc>
                <a:tc>
                  <a:txBody>
                    <a:bodyPr/>
                    <a:lstStyle/>
                    <a:p>
                      <a:pPr algn="ctr"/>
                      <a:r>
                        <a:rPr lang="de-DE" sz="1050">
                          <a:solidFill>
                            <a:schemeClr val="tx1"/>
                          </a:solidFill>
                        </a:rPr>
                        <a:t>43</a:t>
                      </a:r>
                    </a:p>
                  </a:txBody>
                  <a:tcPr marL="0" marR="0" marT="0" marB="0" anchor="ctr"/>
                </a:tc>
                <a:tc>
                  <a:txBody>
                    <a:bodyPr/>
                    <a:lstStyle/>
                    <a:p>
                      <a:pPr algn="ctr"/>
                      <a:r>
                        <a:rPr lang="de-DE" sz="1050">
                          <a:solidFill>
                            <a:schemeClr val="tx1"/>
                          </a:solidFill>
                        </a:rPr>
                        <a:t>37</a:t>
                      </a:r>
                    </a:p>
                  </a:txBody>
                  <a:tcPr marL="0" marR="0" marT="0" marB="0" anchor="ctr"/>
                </a:tc>
                <a:tc>
                  <a:txBody>
                    <a:bodyPr/>
                    <a:lstStyle/>
                    <a:p>
                      <a:pPr algn="ctr"/>
                      <a:r>
                        <a:rPr lang="de-DE" sz="1050">
                          <a:solidFill>
                            <a:schemeClr val="tx1"/>
                          </a:solidFill>
                        </a:rPr>
                        <a:t>33</a:t>
                      </a:r>
                    </a:p>
                  </a:txBody>
                  <a:tcPr marL="0" marR="0" marT="0" marB="0" anchor="ctr"/>
                </a:tc>
                <a:tc>
                  <a:txBody>
                    <a:bodyPr/>
                    <a:lstStyle/>
                    <a:p>
                      <a:pPr algn="ctr"/>
                      <a:r>
                        <a:rPr lang="de-DE" sz="1050">
                          <a:solidFill>
                            <a:schemeClr val="tx1"/>
                          </a:solidFill>
                        </a:rPr>
                        <a:t>24</a:t>
                      </a:r>
                    </a:p>
                  </a:txBody>
                  <a:tcPr marL="0" marR="0" marT="0" marB="0" anchor="ctr"/>
                </a:tc>
                <a:tc>
                  <a:txBody>
                    <a:bodyPr/>
                    <a:lstStyle/>
                    <a:p>
                      <a:pPr algn="ctr"/>
                      <a:r>
                        <a:rPr lang="de-DE" sz="1050">
                          <a:solidFill>
                            <a:schemeClr val="tx1"/>
                          </a:solidFill>
                        </a:rPr>
                        <a:t>19</a:t>
                      </a:r>
                    </a:p>
                  </a:txBody>
                  <a:tcPr marL="0" marR="0" marT="0" marB="0" anchor="ctr"/>
                </a:tc>
                <a:tc>
                  <a:txBody>
                    <a:bodyPr/>
                    <a:lstStyle/>
                    <a:p>
                      <a:pPr algn="ctr"/>
                      <a:r>
                        <a:rPr lang="de-DE" sz="1050">
                          <a:solidFill>
                            <a:schemeClr val="tx1"/>
                          </a:solidFill>
                        </a:rPr>
                        <a:t>11</a:t>
                      </a:r>
                    </a:p>
                  </a:txBody>
                  <a:tcPr marL="0" marR="0" marT="0" marB="0" anchor="ctr"/>
                </a:tc>
                <a:tc>
                  <a:txBody>
                    <a:bodyPr/>
                    <a:lstStyle/>
                    <a:p>
                      <a:pPr algn="ctr"/>
                      <a:r>
                        <a:rPr lang="de-DE" sz="1050">
                          <a:solidFill>
                            <a:schemeClr val="tx1"/>
                          </a:solidFill>
                        </a:rPr>
                        <a:t>9</a:t>
                      </a:r>
                    </a:p>
                  </a:txBody>
                  <a:tcPr marL="0" marR="0" marT="0" marB="0" anchor="ctr"/>
                </a:tc>
                <a:tc>
                  <a:txBody>
                    <a:bodyPr/>
                    <a:lstStyle/>
                    <a:p>
                      <a:pPr algn="ctr"/>
                      <a:r>
                        <a:rPr lang="de-DE" sz="1050">
                          <a:solidFill>
                            <a:schemeClr val="tx1"/>
                          </a:solidFill>
                        </a:rPr>
                        <a:t>6</a:t>
                      </a:r>
                    </a:p>
                  </a:txBody>
                  <a:tcPr marL="0" marR="0" marT="0" marB="0" anchor="ctr"/>
                </a:tc>
                <a:tc>
                  <a:txBody>
                    <a:bodyPr/>
                    <a:lstStyle/>
                    <a:p>
                      <a:pPr algn="ctr"/>
                      <a:r>
                        <a:rPr lang="de-DE" sz="1050">
                          <a:solidFill>
                            <a:schemeClr val="tx1"/>
                          </a:solidFill>
                        </a:rPr>
                        <a:t>5</a:t>
                      </a:r>
                    </a:p>
                  </a:txBody>
                  <a:tcPr marL="0" marR="0" marT="0" marB="0" anchor="ctr"/>
                </a:tc>
                <a:tc>
                  <a:txBody>
                    <a:bodyPr/>
                    <a:lstStyle/>
                    <a:p>
                      <a:pPr algn="ctr"/>
                      <a:r>
                        <a:rPr lang="de-DE" sz="1050">
                          <a:solidFill>
                            <a:schemeClr val="tx1"/>
                          </a:solidFill>
                        </a:rPr>
                        <a:t>4</a:t>
                      </a:r>
                    </a:p>
                  </a:txBody>
                  <a:tcPr marL="0" marR="0" marT="0" marB="0" anchor="ctr"/>
                </a:tc>
                <a:tc>
                  <a:txBody>
                    <a:bodyPr/>
                    <a:lstStyle/>
                    <a:p>
                      <a:pPr algn="ctr"/>
                      <a:r>
                        <a:rPr lang="de-DE" sz="1050">
                          <a:solidFill>
                            <a:schemeClr val="tx1"/>
                          </a:solidFill>
                        </a:rPr>
                        <a:t>2</a:t>
                      </a:r>
                    </a:p>
                  </a:txBody>
                  <a:tcPr marL="0" marR="0" marT="0" marB="0" anchor="ctr"/>
                </a:tc>
                <a:tc>
                  <a:txBody>
                    <a:bodyPr/>
                    <a:lstStyle/>
                    <a:p>
                      <a:pPr algn="ctr"/>
                      <a:r>
                        <a:rPr lang="de-DE" sz="1050">
                          <a:solidFill>
                            <a:schemeClr val="tx1"/>
                          </a:solidFill>
                        </a:rPr>
                        <a:t>2</a:t>
                      </a:r>
                    </a:p>
                  </a:txBody>
                  <a:tcPr marL="0" marR="0" marT="0" marB="0" anchor="ctr"/>
                </a:tc>
                <a:tc>
                  <a:txBody>
                    <a:bodyPr/>
                    <a:lstStyle/>
                    <a:p>
                      <a:pPr algn="ctr"/>
                      <a:r>
                        <a:rPr lang="de-DE" sz="1050">
                          <a:solidFill>
                            <a:schemeClr val="tx1"/>
                          </a:solidFill>
                        </a:rPr>
                        <a:t>1</a:t>
                      </a:r>
                    </a:p>
                  </a:txBody>
                  <a:tcPr marL="0" marR="0" marT="0" marB="0" anchor="ctr"/>
                </a:tc>
                <a:tc>
                  <a:txBody>
                    <a:bodyPr/>
                    <a:lstStyle/>
                    <a:p>
                      <a:pPr algn="ctr"/>
                      <a:r>
                        <a:rPr lang="de-DE" sz="1050">
                          <a:solidFill>
                            <a:schemeClr val="tx1"/>
                          </a:solidFill>
                        </a:rPr>
                        <a:t>0</a:t>
                      </a:r>
                    </a:p>
                  </a:txBody>
                  <a:tcPr marL="0" marR="0" marT="0" marB="0" anchor="ctr"/>
                </a:tc>
                <a:extLst>
                  <a:ext uri="{0D108BD9-81ED-4DB2-BD59-A6C34878D82A}">
                    <a16:rowId xmlns:a16="http://schemas.microsoft.com/office/drawing/2014/main" val="2571221205"/>
                  </a:ext>
                </a:extLst>
              </a:tr>
            </a:tbl>
          </a:graphicData>
        </a:graphic>
      </p:graphicFrame>
      <p:graphicFrame>
        <p:nvGraphicFramePr>
          <p:cNvPr id="45" name="Tabelle 42">
            <a:extLst>
              <a:ext uri="{FF2B5EF4-FFF2-40B4-BE49-F238E27FC236}">
                <a16:creationId xmlns:a16="http://schemas.microsoft.com/office/drawing/2014/main" id="{62B36E72-5A9A-FE9A-D285-92EED17399A0}"/>
              </a:ext>
            </a:extLst>
          </p:cNvPr>
          <p:cNvGraphicFramePr>
            <a:graphicFrameLocks noGrp="1"/>
          </p:cNvGraphicFramePr>
          <p:nvPr>
            <p:extLst>
              <p:ext uri="{D42A27DB-BD31-4B8C-83A1-F6EECF244321}">
                <p14:modId xmlns:p14="http://schemas.microsoft.com/office/powerpoint/2010/main" val="3751944094"/>
              </p:ext>
            </p:extLst>
          </p:nvPr>
        </p:nvGraphicFramePr>
        <p:xfrm>
          <a:off x="8284464" y="1999599"/>
          <a:ext cx="3477025" cy="317832"/>
        </p:xfrm>
        <a:graphic>
          <a:graphicData uri="http://schemas.openxmlformats.org/drawingml/2006/table">
            <a:tbl>
              <a:tblPr firstRow="1" bandRow="1">
                <a:tableStyleId>{5C22544A-7EE6-4342-B048-85BDC9FD1C3A}</a:tableStyleId>
              </a:tblPr>
              <a:tblGrid>
                <a:gridCol w="815638">
                  <a:extLst>
                    <a:ext uri="{9D8B030D-6E8A-4147-A177-3AD203B41FA5}">
                      <a16:colId xmlns:a16="http://schemas.microsoft.com/office/drawing/2014/main" val="3486139984"/>
                    </a:ext>
                  </a:extLst>
                </a:gridCol>
                <a:gridCol w="936000">
                  <a:extLst>
                    <a:ext uri="{9D8B030D-6E8A-4147-A177-3AD203B41FA5}">
                      <a16:colId xmlns:a16="http://schemas.microsoft.com/office/drawing/2014/main" val="2257123102"/>
                    </a:ext>
                  </a:extLst>
                </a:gridCol>
                <a:gridCol w="658784">
                  <a:extLst>
                    <a:ext uri="{9D8B030D-6E8A-4147-A177-3AD203B41FA5}">
                      <a16:colId xmlns:a16="http://schemas.microsoft.com/office/drawing/2014/main" val="2070711088"/>
                    </a:ext>
                  </a:extLst>
                </a:gridCol>
                <a:gridCol w="1066603">
                  <a:extLst>
                    <a:ext uri="{9D8B030D-6E8A-4147-A177-3AD203B41FA5}">
                      <a16:colId xmlns:a16="http://schemas.microsoft.com/office/drawing/2014/main" val="2703238205"/>
                    </a:ext>
                  </a:extLst>
                </a:gridCol>
              </a:tblGrid>
              <a:tr h="158916">
                <a:tc>
                  <a:txBody>
                    <a:bodyPr/>
                    <a:lstStyle/>
                    <a:p>
                      <a:endParaRPr lang="de-DE" sz="1000"/>
                    </a:p>
                  </a:txBody>
                  <a:tcPr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accent1"/>
                    </a:solidFill>
                  </a:tcPr>
                </a:tc>
                <a:tc>
                  <a:txBody>
                    <a:bodyPr/>
                    <a:lstStyle/>
                    <a:p>
                      <a:pPr algn="ctr"/>
                      <a:r>
                        <a:rPr lang="de-DE" sz="1000"/>
                        <a:t>mOS, months</a:t>
                      </a:r>
                    </a:p>
                  </a:txBody>
                  <a:tcPr marL="0" marR="0" marT="0" marB="0" anchor="ctr"/>
                </a:tc>
                <a:tc>
                  <a:txBody>
                    <a:bodyPr/>
                    <a:lstStyle/>
                    <a:p>
                      <a:pPr algn="ctr"/>
                      <a:r>
                        <a:rPr lang="de-DE" sz="1000"/>
                        <a:t>95% CI</a:t>
                      </a:r>
                    </a:p>
                  </a:txBody>
                  <a:tcPr marL="0" marR="0" marT="0" marB="0" anchor="ctr"/>
                </a:tc>
                <a:tc>
                  <a:txBody>
                    <a:bodyPr/>
                    <a:lstStyle/>
                    <a:p>
                      <a:pPr algn="ctr"/>
                      <a:r>
                        <a:rPr lang="de-DE" sz="1000"/>
                        <a:t>Censored, n (%)</a:t>
                      </a:r>
                    </a:p>
                  </a:txBody>
                  <a:tcPr marL="0" marR="0" marT="0" marB="0" anchor="ctr"/>
                </a:tc>
                <a:extLst>
                  <a:ext uri="{0D108BD9-81ED-4DB2-BD59-A6C34878D82A}">
                    <a16:rowId xmlns:a16="http://schemas.microsoft.com/office/drawing/2014/main" val="1175246656"/>
                  </a:ext>
                </a:extLst>
              </a:tr>
              <a:tr h="158916">
                <a:tc>
                  <a:txBody>
                    <a:bodyPr/>
                    <a:lstStyle/>
                    <a:p>
                      <a:r>
                        <a:rPr lang="de-DE" sz="1000" b="1">
                          <a:solidFill>
                            <a:schemeClr val="bg1"/>
                          </a:solidFill>
                        </a:rPr>
                        <a:t>Prior cBTKi</a:t>
                      </a:r>
                    </a:p>
                  </a:txBody>
                  <a:tcPr marR="0" marT="0" marB="0" anchor="ctr">
                    <a:solidFill>
                      <a:schemeClr val="accent1"/>
                    </a:solidFill>
                  </a:tcPr>
                </a:tc>
                <a:tc>
                  <a:txBody>
                    <a:bodyPr/>
                    <a:lstStyle/>
                    <a:p>
                      <a:pPr algn="ctr"/>
                      <a:r>
                        <a:rPr lang="de-DE" sz="1000"/>
                        <a:t>NE</a:t>
                      </a:r>
                    </a:p>
                  </a:txBody>
                  <a:tcPr marL="0" marR="0" marT="0" marB="0" anchor="ctr"/>
                </a:tc>
                <a:tc>
                  <a:txBody>
                    <a:bodyPr/>
                    <a:lstStyle/>
                    <a:p>
                      <a:pPr algn="ctr"/>
                      <a:r>
                        <a:rPr lang="de-DE" sz="1000"/>
                        <a:t>NE-NE</a:t>
                      </a:r>
                    </a:p>
                  </a:txBody>
                  <a:tcPr marL="0" marR="0" marT="0" marB="0" anchor="ctr"/>
                </a:tc>
                <a:tc>
                  <a:txBody>
                    <a:bodyPr/>
                    <a:lstStyle/>
                    <a:p>
                      <a:pPr algn="ctr"/>
                      <a:r>
                        <a:rPr lang="de-DE" sz="1000"/>
                        <a:t>53 (84)</a:t>
                      </a:r>
                    </a:p>
                  </a:txBody>
                  <a:tcPr marL="0" marR="0" marT="0" marB="0" anchor="ctr"/>
                </a:tc>
                <a:extLst>
                  <a:ext uri="{0D108BD9-81ED-4DB2-BD59-A6C34878D82A}">
                    <a16:rowId xmlns:a16="http://schemas.microsoft.com/office/drawing/2014/main" val="3395958325"/>
                  </a:ext>
                </a:extLst>
              </a:tr>
            </a:tbl>
          </a:graphicData>
        </a:graphic>
      </p:graphicFrame>
      <p:sp>
        <p:nvSpPr>
          <p:cNvPr id="46" name="Freihandform: Form 45">
            <a:extLst>
              <a:ext uri="{FF2B5EF4-FFF2-40B4-BE49-F238E27FC236}">
                <a16:creationId xmlns:a16="http://schemas.microsoft.com/office/drawing/2014/main" id="{BA6079F0-218D-460C-EBD9-4E3D9EE8DF29}"/>
              </a:ext>
            </a:extLst>
          </p:cNvPr>
          <p:cNvSpPr/>
          <p:nvPr/>
        </p:nvSpPr>
        <p:spPr>
          <a:xfrm>
            <a:off x="6919415" y="2207525"/>
            <a:ext cx="4316104" cy="610738"/>
          </a:xfrm>
          <a:custGeom>
            <a:avLst/>
            <a:gdLst>
              <a:gd name="connsiteX0" fmla="*/ 0 w 4316104"/>
              <a:gd name="connsiteY0" fmla="*/ 0 h 610738"/>
              <a:gd name="connsiteX1" fmla="*/ 450376 w 4316104"/>
              <a:gd name="connsiteY1" fmla="*/ 0 h 610738"/>
              <a:gd name="connsiteX2" fmla="*/ 450376 w 4316104"/>
              <a:gd name="connsiteY2" fmla="*/ 40944 h 610738"/>
              <a:gd name="connsiteX3" fmla="*/ 658504 w 4316104"/>
              <a:gd name="connsiteY3" fmla="*/ 40944 h 610738"/>
              <a:gd name="connsiteX4" fmla="*/ 658504 w 4316104"/>
              <a:gd name="connsiteY4" fmla="*/ 78475 h 610738"/>
              <a:gd name="connsiteX5" fmla="*/ 996286 w 4316104"/>
              <a:gd name="connsiteY5" fmla="*/ 78475 h 610738"/>
              <a:gd name="connsiteX6" fmla="*/ 996286 w 4316104"/>
              <a:gd name="connsiteY6" fmla="*/ 116006 h 610738"/>
              <a:gd name="connsiteX7" fmla="*/ 1033818 w 4316104"/>
              <a:gd name="connsiteY7" fmla="*/ 116006 h 610738"/>
              <a:gd name="connsiteX8" fmla="*/ 1033818 w 4316104"/>
              <a:gd name="connsiteY8" fmla="*/ 163774 h 610738"/>
              <a:gd name="connsiteX9" fmla="*/ 1050878 w 4316104"/>
              <a:gd name="connsiteY9" fmla="*/ 163774 h 610738"/>
              <a:gd name="connsiteX10" fmla="*/ 1050878 w 4316104"/>
              <a:gd name="connsiteY10" fmla="*/ 201305 h 610738"/>
              <a:gd name="connsiteX11" fmla="*/ 1313597 w 4316104"/>
              <a:gd name="connsiteY11" fmla="*/ 201305 h 610738"/>
              <a:gd name="connsiteX12" fmla="*/ 1313597 w 4316104"/>
              <a:gd name="connsiteY12" fmla="*/ 252484 h 610738"/>
              <a:gd name="connsiteX13" fmla="*/ 1354540 w 4316104"/>
              <a:gd name="connsiteY13" fmla="*/ 252484 h 610738"/>
              <a:gd name="connsiteX14" fmla="*/ 1354540 w 4316104"/>
              <a:gd name="connsiteY14" fmla="*/ 307075 h 610738"/>
              <a:gd name="connsiteX15" fmla="*/ 1586552 w 4316104"/>
              <a:gd name="connsiteY15" fmla="*/ 307075 h 610738"/>
              <a:gd name="connsiteX16" fmla="*/ 1586552 w 4316104"/>
              <a:gd name="connsiteY16" fmla="*/ 361666 h 610738"/>
              <a:gd name="connsiteX17" fmla="*/ 1893627 w 4316104"/>
              <a:gd name="connsiteY17" fmla="*/ 361666 h 610738"/>
              <a:gd name="connsiteX18" fmla="*/ 1893627 w 4316104"/>
              <a:gd name="connsiteY18" fmla="*/ 419669 h 610738"/>
              <a:gd name="connsiteX19" fmla="*/ 2647666 w 4316104"/>
              <a:gd name="connsiteY19" fmla="*/ 419669 h 610738"/>
              <a:gd name="connsiteX20" fmla="*/ 2647666 w 4316104"/>
              <a:gd name="connsiteY20" fmla="*/ 610738 h 610738"/>
              <a:gd name="connsiteX21" fmla="*/ 4316104 w 4316104"/>
              <a:gd name="connsiteY21" fmla="*/ 610738 h 610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16104" h="610738">
                <a:moveTo>
                  <a:pt x="0" y="0"/>
                </a:moveTo>
                <a:lnTo>
                  <a:pt x="450376" y="0"/>
                </a:lnTo>
                <a:lnTo>
                  <a:pt x="450376" y="40944"/>
                </a:lnTo>
                <a:lnTo>
                  <a:pt x="658504" y="40944"/>
                </a:lnTo>
                <a:lnTo>
                  <a:pt x="658504" y="78475"/>
                </a:lnTo>
                <a:lnTo>
                  <a:pt x="996286" y="78475"/>
                </a:lnTo>
                <a:lnTo>
                  <a:pt x="996286" y="116006"/>
                </a:lnTo>
                <a:lnTo>
                  <a:pt x="1033818" y="116006"/>
                </a:lnTo>
                <a:lnTo>
                  <a:pt x="1033818" y="163774"/>
                </a:lnTo>
                <a:lnTo>
                  <a:pt x="1050878" y="163774"/>
                </a:lnTo>
                <a:lnTo>
                  <a:pt x="1050878" y="201305"/>
                </a:lnTo>
                <a:lnTo>
                  <a:pt x="1313597" y="201305"/>
                </a:lnTo>
                <a:lnTo>
                  <a:pt x="1313597" y="252484"/>
                </a:lnTo>
                <a:lnTo>
                  <a:pt x="1354540" y="252484"/>
                </a:lnTo>
                <a:lnTo>
                  <a:pt x="1354540" y="307075"/>
                </a:lnTo>
                <a:lnTo>
                  <a:pt x="1586552" y="307075"/>
                </a:lnTo>
                <a:lnTo>
                  <a:pt x="1586552" y="361666"/>
                </a:lnTo>
                <a:lnTo>
                  <a:pt x="1893627" y="361666"/>
                </a:lnTo>
                <a:lnTo>
                  <a:pt x="1893627" y="419669"/>
                </a:lnTo>
                <a:lnTo>
                  <a:pt x="2647666" y="419669"/>
                </a:lnTo>
                <a:lnTo>
                  <a:pt x="2647666" y="610738"/>
                </a:lnTo>
                <a:lnTo>
                  <a:pt x="4316104" y="610738"/>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7" name="Gerader Verbinder 46">
            <a:extLst>
              <a:ext uri="{FF2B5EF4-FFF2-40B4-BE49-F238E27FC236}">
                <a16:creationId xmlns:a16="http://schemas.microsoft.com/office/drawing/2014/main" id="{CE6250CC-4D1D-A74C-42BC-87FA88CE3DF4}"/>
              </a:ext>
            </a:extLst>
          </p:cNvPr>
          <p:cNvCxnSpPr>
            <a:cxnSpLocks/>
          </p:cNvCxnSpPr>
          <p:nvPr/>
        </p:nvCxnSpPr>
        <p:spPr>
          <a:xfrm>
            <a:off x="7252243" y="2162281"/>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8" name="Gerader Verbinder 47">
            <a:extLst>
              <a:ext uri="{FF2B5EF4-FFF2-40B4-BE49-F238E27FC236}">
                <a16:creationId xmlns:a16="http://schemas.microsoft.com/office/drawing/2014/main" id="{DDB7F58F-7605-7A94-C5D6-82B11510ACD6}"/>
              </a:ext>
            </a:extLst>
          </p:cNvPr>
          <p:cNvCxnSpPr>
            <a:cxnSpLocks/>
          </p:cNvCxnSpPr>
          <p:nvPr/>
        </p:nvCxnSpPr>
        <p:spPr>
          <a:xfrm>
            <a:off x="7395118" y="2200486"/>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9" name="Gerader Verbinder 48">
            <a:extLst>
              <a:ext uri="{FF2B5EF4-FFF2-40B4-BE49-F238E27FC236}">
                <a16:creationId xmlns:a16="http://schemas.microsoft.com/office/drawing/2014/main" id="{13C6611F-F640-4E18-1205-D968DF370B96}"/>
              </a:ext>
            </a:extLst>
          </p:cNvPr>
          <p:cNvCxnSpPr>
            <a:cxnSpLocks/>
          </p:cNvCxnSpPr>
          <p:nvPr/>
        </p:nvCxnSpPr>
        <p:spPr>
          <a:xfrm>
            <a:off x="7411788" y="2200486"/>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0" name="Gerader Verbinder 49">
            <a:extLst>
              <a:ext uri="{FF2B5EF4-FFF2-40B4-BE49-F238E27FC236}">
                <a16:creationId xmlns:a16="http://schemas.microsoft.com/office/drawing/2014/main" id="{715E8D01-F5CD-6061-8CBC-054D4A49554A}"/>
              </a:ext>
            </a:extLst>
          </p:cNvPr>
          <p:cNvCxnSpPr>
            <a:cxnSpLocks/>
          </p:cNvCxnSpPr>
          <p:nvPr/>
        </p:nvCxnSpPr>
        <p:spPr>
          <a:xfrm>
            <a:off x="7604668" y="2236416"/>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1" name="Gerader Verbinder 50">
            <a:extLst>
              <a:ext uri="{FF2B5EF4-FFF2-40B4-BE49-F238E27FC236}">
                <a16:creationId xmlns:a16="http://schemas.microsoft.com/office/drawing/2014/main" id="{A2662EB5-DC69-B198-B16D-5ACCA4F551D3}"/>
              </a:ext>
            </a:extLst>
          </p:cNvPr>
          <p:cNvCxnSpPr>
            <a:cxnSpLocks/>
          </p:cNvCxnSpPr>
          <p:nvPr/>
        </p:nvCxnSpPr>
        <p:spPr>
          <a:xfrm>
            <a:off x="7623718" y="2233986"/>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2" name="Gerader Verbinder 51">
            <a:extLst>
              <a:ext uri="{FF2B5EF4-FFF2-40B4-BE49-F238E27FC236}">
                <a16:creationId xmlns:a16="http://schemas.microsoft.com/office/drawing/2014/main" id="{F0F3A68D-ADB1-2067-AB67-6AAB06906129}"/>
              </a:ext>
            </a:extLst>
          </p:cNvPr>
          <p:cNvCxnSpPr>
            <a:cxnSpLocks/>
          </p:cNvCxnSpPr>
          <p:nvPr/>
        </p:nvCxnSpPr>
        <p:spPr>
          <a:xfrm>
            <a:off x="7738018" y="2235201"/>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3" name="Gerader Verbinder 52">
            <a:extLst>
              <a:ext uri="{FF2B5EF4-FFF2-40B4-BE49-F238E27FC236}">
                <a16:creationId xmlns:a16="http://schemas.microsoft.com/office/drawing/2014/main" id="{A14E14A3-5AF7-0FC7-4E33-785C988C69FD}"/>
              </a:ext>
            </a:extLst>
          </p:cNvPr>
          <p:cNvCxnSpPr>
            <a:cxnSpLocks/>
          </p:cNvCxnSpPr>
          <p:nvPr/>
        </p:nvCxnSpPr>
        <p:spPr>
          <a:xfrm>
            <a:off x="7792787" y="2235201"/>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4" name="Gerader Verbinder 53">
            <a:extLst>
              <a:ext uri="{FF2B5EF4-FFF2-40B4-BE49-F238E27FC236}">
                <a16:creationId xmlns:a16="http://schemas.microsoft.com/office/drawing/2014/main" id="{8D60B100-6D38-129A-D9C6-A9F8213DEC55}"/>
              </a:ext>
            </a:extLst>
          </p:cNvPr>
          <p:cNvCxnSpPr>
            <a:cxnSpLocks/>
          </p:cNvCxnSpPr>
          <p:nvPr/>
        </p:nvCxnSpPr>
        <p:spPr>
          <a:xfrm>
            <a:off x="7868987" y="2235412"/>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Gerader Verbinder 54">
            <a:extLst>
              <a:ext uri="{FF2B5EF4-FFF2-40B4-BE49-F238E27FC236}">
                <a16:creationId xmlns:a16="http://schemas.microsoft.com/office/drawing/2014/main" id="{71FCEC11-40A9-9EBE-3690-2C91E743BD77}"/>
              </a:ext>
            </a:extLst>
          </p:cNvPr>
          <p:cNvCxnSpPr>
            <a:cxnSpLocks/>
          </p:cNvCxnSpPr>
          <p:nvPr/>
        </p:nvCxnSpPr>
        <p:spPr>
          <a:xfrm>
            <a:off x="7907087" y="2235201"/>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Gerader Verbinder 55">
            <a:extLst>
              <a:ext uri="{FF2B5EF4-FFF2-40B4-BE49-F238E27FC236}">
                <a16:creationId xmlns:a16="http://schemas.microsoft.com/office/drawing/2014/main" id="{0FA00BF3-912E-2FB9-8E83-1E6E91D8C696}"/>
              </a:ext>
            </a:extLst>
          </p:cNvPr>
          <p:cNvCxnSpPr>
            <a:cxnSpLocks/>
          </p:cNvCxnSpPr>
          <p:nvPr/>
        </p:nvCxnSpPr>
        <p:spPr>
          <a:xfrm>
            <a:off x="7980906" y="2367337"/>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Gerader Verbinder 56">
            <a:extLst>
              <a:ext uri="{FF2B5EF4-FFF2-40B4-BE49-F238E27FC236}">
                <a16:creationId xmlns:a16="http://schemas.microsoft.com/office/drawing/2014/main" id="{4AED08CF-3E73-5468-29EB-F8974DF94337}"/>
              </a:ext>
            </a:extLst>
          </p:cNvPr>
          <p:cNvCxnSpPr>
            <a:cxnSpLocks/>
          </p:cNvCxnSpPr>
          <p:nvPr/>
        </p:nvCxnSpPr>
        <p:spPr>
          <a:xfrm>
            <a:off x="8021387" y="2367337"/>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8" name="Gerader Verbinder 57">
            <a:extLst>
              <a:ext uri="{FF2B5EF4-FFF2-40B4-BE49-F238E27FC236}">
                <a16:creationId xmlns:a16="http://schemas.microsoft.com/office/drawing/2014/main" id="{E4DF1AA0-9804-1EE3-89E7-09795A6D92D2}"/>
              </a:ext>
            </a:extLst>
          </p:cNvPr>
          <p:cNvCxnSpPr>
            <a:cxnSpLocks/>
          </p:cNvCxnSpPr>
          <p:nvPr/>
        </p:nvCxnSpPr>
        <p:spPr>
          <a:xfrm>
            <a:off x="8078538" y="2367337"/>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9" name="Gerader Verbinder 58">
            <a:extLst>
              <a:ext uri="{FF2B5EF4-FFF2-40B4-BE49-F238E27FC236}">
                <a16:creationId xmlns:a16="http://schemas.microsoft.com/office/drawing/2014/main" id="{9997A5AA-55A4-A3B4-85EA-D136C5E1CDAB}"/>
              </a:ext>
            </a:extLst>
          </p:cNvPr>
          <p:cNvCxnSpPr>
            <a:cxnSpLocks/>
          </p:cNvCxnSpPr>
          <p:nvPr/>
        </p:nvCxnSpPr>
        <p:spPr>
          <a:xfrm>
            <a:off x="8104732" y="2367337"/>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Gerader Verbinder 59">
            <a:extLst>
              <a:ext uri="{FF2B5EF4-FFF2-40B4-BE49-F238E27FC236}">
                <a16:creationId xmlns:a16="http://schemas.microsoft.com/office/drawing/2014/main" id="{54E5703F-437F-D5C1-2192-FD647EFC2788}"/>
              </a:ext>
            </a:extLst>
          </p:cNvPr>
          <p:cNvCxnSpPr>
            <a:cxnSpLocks/>
          </p:cNvCxnSpPr>
          <p:nvPr/>
        </p:nvCxnSpPr>
        <p:spPr>
          <a:xfrm>
            <a:off x="8110833" y="2367337"/>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1" name="Gerader Verbinder 60">
            <a:extLst>
              <a:ext uri="{FF2B5EF4-FFF2-40B4-BE49-F238E27FC236}">
                <a16:creationId xmlns:a16="http://schemas.microsoft.com/office/drawing/2014/main" id="{A8BC82D4-C047-B734-119C-1354FB85E8AC}"/>
              </a:ext>
            </a:extLst>
          </p:cNvPr>
          <p:cNvCxnSpPr>
            <a:cxnSpLocks/>
          </p:cNvCxnSpPr>
          <p:nvPr/>
        </p:nvCxnSpPr>
        <p:spPr>
          <a:xfrm>
            <a:off x="8129883" y="2367337"/>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2" name="Gerader Verbinder 61">
            <a:extLst>
              <a:ext uri="{FF2B5EF4-FFF2-40B4-BE49-F238E27FC236}">
                <a16:creationId xmlns:a16="http://schemas.microsoft.com/office/drawing/2014/main" id="{535F1C8F-5A40-C723-6136-D51182CC6309}"/>
              </a:ext>
            </a:extLst>
          </p:cNvPr>
          <p:cNvCxnSpPr>
            <a:cxnSpLocks/>
          </p:cNvCxnSpPr>
          <p:nvPr/>
        </p:nvCxnSpPr>
        <p:spPr>
          <a:xfrm>
            <a:off x="8210846" y="2367337"/>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3" name="Gerader Verbinder 62">
            <a:extLst>
              <a:ext uri="{FF2B5EF4-FFF2-40B4-BE49-F238E27FC236}">
                <a16:creationId xmlns:a16="http://schemas.microsoft.com/office/drawing/2014/main" id="{E20520E6-F982-DA57-E180-E9A5761EA9C9}"/>
              </a:ext>
            </a:extLst>
          </p:cNvPr>
          <p:cNvCxnSpPr>
            <a:cxnSpLocks/>
          </p:cNvCxnSpPr>
          <p:nvPr/>
        </p:nvCxnSpPr>
        <p:spPr>
          <a:xfrm>
            <a:off x="8275139" y="2464437"/>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4" name="Gerader Verbinder 63">
            <a:extLst>
              <a:ext uri="{FF2B5EF4-FFF2-40B4-BE49-F238E27FC236}">
                <a16:creationId xmlns:a16="http://schemas.microsoft.com/office/drawing/2014/main" id="{A9A8E581-AAB1-147B-C324-37A16AD0734B}"/>
              </a:ext>
            </a:extLst>
          </p:cNvPr>
          <p:cNvCxnSpPr>
            <a:cxnSpLocks/>
          </p:cNvCxnSpPr>
          <p:nvPr/>
        </p:nvCxnSpPr>
        <p:spPr>
          <a:xfrm>
            <a:off x="8308477" y="2464437"/>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Gerader Verbinder 64">
            <a:extLst>
              <a:ext uri="{FF2B5EF4-FFF2-40B4-BE49-F238E27FC236}">
                <a16:creationId xmlns:a16="http://schemas.microsoft.com/office/drawing/2014/main" id="{60D32766-4AB1-301F-EE02-ABCF708CD079}"/>
              </a:ext>
            </a:extLst>
          </p:cNvPr>
          <p:cNvCxnSpPr>
            <a:cxnSpLocks/>
          </p:cNvCxnSpPr>
          <p:nvPr/>
        </p:nvCxnSpPr>
        <p:spPr>
          <a:xfrm>
            <a:off x="8332290" y="2464437"/>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6" name="Gerader Verbinder 65">
            <a:extLst>
              <a:ext uri="{FF2B5EF4-FFF2-40B4-BE49-F238E27FC236}">
                <a16:creationId xmlns:a16="http://schemas.microsoft.com/office/drawing/2014/main" id="{E6B6A126-0BBC-BAF3-867A-79B90C2AFAB4}"/>
              </a:ext>
            </a:extLst>
          </p:cNvPr>
          <p:cNvCxnSpPr>
            <a:cxnSpLocks/>
          </p:cNvCxnSpPr>
          <p:nvPr/>
        </p:nvCxnSpPr>
        <p:spPr>
          <a:xfrm>
            <a:off x="8546603" y="2520114"/>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7" name="Gerader Verbinder 66">
            <a:extLst>
              <a:ext uri="{FF2B5EF4-FFF2-40B4-BE49-F238E27FC236}">
                <a16:creationId xmlns:a16="http://schemas.microsoft.com/office/drawing/2014/main" id="{51CD0BFE-71F9-7107-0861-336DD7621F5E}"/>
              </a:ext>
            </a:extLst>
          </p:cNvPr>
          <p:cNvCxnSpPr>
            <a:cxnSpLocks/>
          </p:cNvCxnSpPr>
          <p:nvPr/>
        </p:nvCxnSpPr>
        <p:spPr>
          <a:xfrm>
            <a:off x="8568035" y="2520114"/>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Gerader Verbinder 67">
            <a:extLst>
              <a:ext uri="{FF2B5EF4-FFF2-40B4-BE49-F238E27FC236}">
                <a16:creationId xmlns:a16="http://schemas.microsoft.com/office/drawing/2014/main" id="{0E1C0955-01AD-ADDE-8AC5-20D4D22B977F}"/>
              </a:ext>
            </a:extLst>
          </p:cNvPr>
          <p:cNvCxnSpPr>
            <a:cxnSpLocks/>
          </p:cNvCxnSpPr>
          <p:nvPr/>
        </p:nvCxnSpPr>
        <p:spPr>
          <a:xfrm>
            <a:off x="8658522" y="2520114"/>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Gerader Verbinder 68">
            <a:extLst>
              <a:ext uri="{FF2B5EF4-FFF2-40B4-BE49-F238E27FC236}">
                <a16:creationId xmlns:a16="http://schemas.microsoft.com/office/drawing/2014/main" id="{9A6B53D2-CB7A-19A3-F1C3-2F625818A7BC}"/>
              </a:ext>
            </a:extLst>
          </p:cNvPr>
          <p:cNvCxnSpPr>
            <a:cxnSpLocks/>
          </p:cNvCxnSpPr>
          <p:nvPr/>
        </p:nvCxnSpPr>
        <p:spPr>
          <a:xfrm>
            <a:off x="8706147" y="2520114"/>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0" name="Gerader Verbinder 69">
            <a:extLst>
              <a:ext uri="{FF2B5EF4-FFF2-40B4-BE49-F238E27FC236}">
                <a16:creationId xmlns:a16="http://schemas.microsoft.com/office/drawing/2014/main" id="{3895CDE6-C6F5-9CAF-3459-1CCFB9B58F5A}"/>
              </a:ext>
            </a:extLst>
          </p:cNvPr>
          <p:cNvCxnSpPr>
            <a:cxnSpLocks/>
          </p:cNvCxnSpPr>
          <p:nvPr/>
        </p:nvCxnSpPr>
        <p:spPr>
          <a:xfrm>
            <a:off x="8732341" y="2520114"/>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1" name="Gerader Verbinder 70">
            <a:extLst>
              <a:ext uri="{FF2B5EF4-FFF2-40B4-BE49-F238E27FC236}">
                <a16:creationId xmlns:a16="http://schemas.microsoft.com/office/drawing/2014/main" id="{94AC1B64-7E5D-9E26-9D38-272AD482E148}"/>
              </a:ext>
            </a:extLst>
          </p:cNvPr>
          <p:cNvCxnSpPr>
            <a:cxnSpLocks/>
          </p:cNvCxnSpPr>
          <p:nvPr/>
        </p:nvCxnSpPr>
        <p:spPr>
          <a:xfrm>
            <a:off x="8822829" y="2579268"/>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2" name="Gerader Verbinder 71">
            <a:extLst>
              <a:ext uri="{FF2B5EF4-FFF2-40B4-BE49-F238E27FC236}">
                <a16:creationId xmlns:a16="http://schemas.microsoft.com/office/drawing/2014/main" id="{10B094DE-9BB8-A43F-2030-E997402BD5C4}"/>
              </a:ext>
            </a:extLst>
          </p:cNvPr>
          <p:cNvCxnSpPr>
            <a:cxnSpLocks/>
          </p:cNvCxnSpPr>
          <p:nvPr/>
        </p:nvCxnSpPr>
        <p:spPr>
          <a:xfrm>
            <a:off x="8858548" y="2578265"/>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3" name="Gerader Verbinder 72">
            <a:extLst>
              <a:ext uri="{FF2B5EF4-FFF2-40B4-BE49-F238E27FC236}">
                <a16:creationId xmlns:a16="http://schemas.microsoft.com/office/drawing/2014/main" id="{141C7710-0380-4914-D323-A287849BDA83}"/>
              </a:ext>
            </a:extLst>
          </p:cNvPr>
          <p:cNvCxnSpPr>
            <a:cxnSpLocks/>
          </p:cNvCxnSpPr>
          <p:nvPr/>
        </p:nvCxnSpPr>
        <p:spPr>
          <a:xfrm>
            <a:off x="8889504" y="2579268"/>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4" name="Gerader Verbinder 73">
            <a:extLst>
              <a:ext uri="{FF2B5EF4-FFF2-40B4-BE49-F238E27FC236}">
                <a16:creationId xmlns:a16="http://schemas.microsoft.com/office/drawing/2014/main" id="{3F3F6F7B-51C1-AAF2-57A4-3DF606CC5125}"/>
              </a:ext>
            </a:extLst>
          </p:cNvPr>
          <p:cNvCxnSpPr>
            <a:cxnSpLocks/>
          </p:cNvCxnSpPr>
          <p:nvPr/>
        </p:nvCxnSpPr>
        <p:spPr>
          <a:xfrm>
            <a:off x="8903792" y="2579268"/>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5" name="Gerader Verbinder 74">
            <a:extLst>
              <a:ext uri="{FF2B5EF4-FFF2-40B4-BE49-F238E27FC236}">
                <a16:creationId xmlns:a16="http://schemas.microsoft.com/office/drawing/2014/main" id="{2FE84513-2090-7BFE-C2AB-0C1CC0DBB4EA}"/>
              </a:ext>
            </a:extLst>
          </p:cNvPr>
          <p:cNvCxnSpPr>
            <a:cxnSpLocks/>
          </p:cNvCxnSpPr>
          <p:nvPr/>
        </p:nvCxnSpPr>
        <p:spPr>
          <a:xfrm>
            <a:off x="8963323" y="2581649"/>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6" name="Gerader Verbinder 75">
            <a:extLst>
              <a:ext uri="{FF2B5EF4-FFF2-40B4-BE49-F238E27FC236}">
                <a16:creationId xmlns:a16="http://schemas.microsoft.com/office/drawing/2014/main" id="{D1107AF9-409B-E80B-03E5-266AF91E6A22}"/>
              </a:ext>
            </a:extLst>
          </p:cNvPr>
          <p:cNvCxnSpPr>
            <a:cxnSpLocks/>
          </p:cNvCxnSpPr>
          <p:nvPr/>
        </p:nvCxnSpPr>
        <p:spPr>
          <a:xfrm>
            <a:off x="8989517" y="2581649"/>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7" name="Gerader Verbinder 76">
            <a:extLst>
              <a:ext uri="{FF2B5EF4-FFF2-40B4-BE49-F238E27FC236}">
                <a16:creationId xmlns:a16="http://schemas.microsoft.com/office/drawing/2014/main" id="{8CBD1629-2BEB-1CB2-2096-69856F03FB63}"/>
              </a:ext>
            </a:extLst>
          </p:cNvPr>
          <p:cNvCxnSpPr>
            <a:cxnSpLocks/>
          </p:cNvCxnSpPr>
          <p:nvPr/>
        </p:nvCxnSpPr>
        <p:spPr>
          <a:xfrm>
            <a:off x="9113342" y="2581649"/>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8" name="Gerader Verbinder 77">
            <a:extLst>
              <a:ext uri="{FF2B5EF4-FFF2-40B4-BE49-F238E27FC236}">
                <a16:creationId xmlns:a16="http://schemas.microsoft.com/office/drawing/2014/main" id="{D03B459B-C591-6B26-9DB9-D727CEF8F0D5}"/>
              </a:ext>
            </a:extLst>
          </p:cNvPr>
          <p:cNvCxnSpPr>
            <a:cxnSpLocks/>
          </p:cNvCxnSpPr>
          <p:nvPr/>
        </p:nvCxnSpPr>
        <p:spPr>
          <a:xfrm>
            <a:off x="9137154" y="2581649"/>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9" name="Gerader Verbinder 78">
            <a:extLst>
              <a:ext uri="{FF2B5EF4-FFF2-40B4-BE49-F238E27FC236}">
                <a16:creationId xmlns:a16="http://schemas.microsoft.com/office/drawing/2014/main" id="{403F7FD0-B021-340D-B922-B13C7B470B8B}"/>
              </a:ext>
            </a:extLst>
          </p:cNvPr>
          <p:cNvCxnSpPr>
            <a:cxnSpLocks/>
          </p:cNvCxnSpPr>
          <p:nvPr/>
        </p:nvCxnSpPr>
        <p:spPr>
          <a:xfrm>
            <a:off x="9142214" y="2581649"/>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0" name="Gerader Verbinder 79">
            <a:extLst>
              <a:ext uri="{FF2B5EF4-FFF2-40B4-BE49-F238E27FC236}">
                <a16:creationId xmlns:a16="http://schemas.microsoft.com/office/drawing/2014/main" id="{CC2349E8-63AE-DE79-B691-20CEA7867323}"/>
              </a:ext>
            </a:extLst>
          </p:cNvPr>
          <p:cNvCxnSpPr>
            <a:cxnSpLocks/>
          </p:cNvCxnSpPr>
          <p:nvPr/>
        </p:nvCxnSpPr>
        <p:spPr>
          <a:xfrm>
            <a:off x="9164439" y="2581649"/>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1" name="Gerader Verbinder 80">
            <a:extLst>
              <a:ext uri="{FF2B5EF4-FFF2-40B4-BE49-F238E27FC236}">
                <a16:creationId xmlns:a16="http://schemas.microsoft.com/office/drawing/2014/main" id="{C4B60792-F1ED-FF7F-3D7C-C85EE1EDC4E7}"/>
              </a:ext>
            </a:extLst>
          </p:cNvPr>
          <p:cNvCxnSpPr>
            <a:cxnSpLocks/>
          </p:cNvCxnSpPr>
          <p:nvPr/>
        </p:nvCxnSpPr>
        <p:spPr>
          <a:xfrm>
            <a:off x="9202539" y="2581649"/>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2" name="Gerader Verbinder 81">
            <a:extLst>
              <a:ext uri="{FF2B5EF4-FFF2-40B4-BE49-F238E27FC236}">
                <a16:creationId xmlns:a16="http://schemas.microsoft.com/office/drawing/2014/main" id="{ABC97E64-C378-8740-FB5A-1478401E6E41}"/>
              </a:ext>
            </a:extLst>
          </p:cNvPr>
          <p:cNvCxnSpPr>
            <a:cxnSpLocks/>
          </p:cNvCxnSpPr>
          <p:nvPr/>
        </p:nvCxnSpPr>
        <p:spPr>
          <a:xfrm>
            <a:off x="9290645" y="2581649"/>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3" name="Gerader Verbinder 82">
            <a:extLst>
              <a:ext uri="{FF2B5EF4-FFF2-40B4-BE49-F238E27FC236}">
                <a16:creationId xmlns:a16="http://schemas.microsoft.com/office/drawing/2014/main" id="{9C85F2BB-B64C-271B-DC14-00932365ABF6}"/>
              </a:ext>
            </a:extLst>
          </p:cNvPr>
          <p:cNvCxnSpPr>
            <a:cxnSpLocks/>
          </p:cNvCxnSpPr>
          <p:nvPr/>
        </p:nvCxnSpPr>
        <p:spPr>
          <a:xfrm>
            <a:off x="9314457" y="2581649"/>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4" name="Gerader Verbinder 83">
            <a:extLst>
              <a:ext uri="{FF2B5EF4-FFF2-40B4-BE49-F238E27FC236}">
                <a16:creationId xmlns:a16="http://schemas.microsoft.com/office/drawing/2014/main" id="{943B2E4B-F700-4882-BC1F-6E0245593A65}"/>
              </a:ext>
            </a:extLst>
          </p:cNvPr>
          <p:cNvCxnSpPr>
            <a:cxnSpLocks/>
          </p:cNvCxnSpPr>
          <p:nvPr/>
        </p:nvCxnSpPr>
        <p:spPr>
          <a:xfrm>
            <a:off x="9345413" y="2581649"/>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5" name="Gerader Verbinder 84">
            <a:extLst>
              <a:ext uri="{FF2B5EF4-FFF2-40B4-BE49-F238E27FC236}">
                <a16:creationId xmlns:a16="http://schemas.microsoft.com/office/drawing/2014/main" id="{26E25E2E-A197-1D60-C807-E630BD804345}"/>
              </a:ext>
            </a:extLst>
          </p:cNvPr>
          <p:cNvCxnSpPr>
            <a:cxnSpLocks/>
          </p:cNvCxnSpPr>
          <p:nvPr/>
        </p:nvCxnSpPr>
        <p:spPr>
          <a:xfrm>
            <a:off x="9381132" y="2581649"/>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6" name="Gerader Verbinder 85">
            <a:extLst>
              <a:ext uri="{FF2B5EF4-FFF2-40B4-BE49-F238E27FC236}">
                <a16:creationId xmlns:a16="http://schemas.microsoft.com/office/drawing/2014/main" id="{3984183B-DCCA-ADCA-2DEF-F12F46048FAE}"/>
              </a:ext>
            </a:extLst>
          </p:cNvPr>
          <p:cNvCxnSpPr>
            <a:cxnSpLocks/>
          </p:cNvCxnSpPr>
          <p:nvPr/>
        </p:nvCxnSpPr>
        <p:spPr>
          <a:xfrm>
            <a:off x="9552582" y="2581649"/>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7" name="Gerader Verbinder 86">
            <a:extLst>
              <a:ext uri="{FF2B5EF4-FFF2-40B4-BE49-F238E27FC236}">
                <a16:creationId xmlns:a16="http://schemas.microsoft.com/office/drawing/2014/main" id="{CD0EC259-F30E-7B13-B1F4-355C5201794B}"/>
              </a:ext>
            </a:extLst>
          </p:cNvPr>
          <p:cNvCxnSpPr>
            <a:cxnSpLocks/>
          </p:cNvCxnSpPr>
          <p:nvPr/>
        </p:nvCxnSpPr>
        <p:spPr>
          <a:xfrm>
            <a:off x="9664501" y="2773019"/>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8" name="Gerader Verbinder 87">
            <a:extLst>
              <a:ext uri="{FF2B5EF4-FFF2-40B4-BE49-F238E27FC236}">
                <a16:creationId xmlns:a16="http://schemas.microsoft.com/office/drawing/2014/main" id="{0DAEC3F0-6F8C-47CA-EC7A-A47C27E8E562}"/>
              </a:ext>
            </a:extLst>
          </p:cNvPr>
          <p:cNvCxnSpPr>
            <a:cxnSpLocks/>
          </p:cNvCxnSpPr>
          <p:nvPr/>
        </p:nvCxnSpPr>
        <p:spPr>
          <a:xfrm>
            <a:off x="9678787" y="2774263"/>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9" name="Gerader Verbinder 88">
            <a:extLst>
              <a:ext uri="{FF2B5EF4-FFF2-40B4-BE49-F238E27FC236}">
                <a16:creationId xmlns:a16="http://schemas.microsoft.com/office/drawing/2014/main" id="{1ED4B488-2A3F-DDE8-0786-664F15CEC240}"/>
              </a:ext>
            </a:extLst>
          </p:cNvPr>
          <p:cNvCxnSpPr>
            <a:cxnSpLocks/>
          </p:cNvCxnSpPr>
          <p:nvPr/>
        </p:nvCxnSpPr>
        <p:spPr>
          <a:xfrm>
            <a:off x="9778799" y="2773019"/>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0" name="Gerader Verbinder 89">
            <a:extLst>
              <a:ext uri="{FF2B5EF4-FFF2-40B4-BE49-F238E27FC236}">
                <a16:creationId xmlns:a16="http://schemas.microsoft.com/office/drawing/2014/main" id="{9ED47501-E043-9100-7FD8-734DECD35CD2}"/>
              </a:ext>
            </a:extLst>
          </p:cNvPr>
          <p:cNvCxnSpPr>
            <a:cxnSpLocks/>
          </p:cNvCxnSpPr>
          <p:nvPr/>
        </p:nvCxnSpPr>
        <p:spPr>
          <a:xfrm>
            <a:off x="10090898" y="2773019"/>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1" name="Gerader Verbinder 90">
            <a:extLst>
              <a:ext uri="{FF2B5EF4-FFF2-40B4-BE49-F238E27FC236}">
                <a16:creationId xmlns:a16="http://schemas.microsoft.com/office/drawing/2014/main" id="{D0EA8D11-560E-E4DB-A7D0-8B02C38D27E6}"/>
              </a:ext>
            </a:extLst>
          </p:cNvPr>
          <p:cNvCxnSpPr>
            <a:cxnSpLocks/>
          </p:cNvCxnSpPr>
          <p:nvPr/>
        </p:nvCxnSpPr>
        <p:spPr>
          <a:xfrm>
            <a:off x="10179005" y="2773019"/>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2" name="Gerader Verbinder 91">
            <a:extLst>
              <a:ext uri="{FF2B5EF4-FFF2-40B4-BE49-F238E27FC236}">
                <a16:creationId xmlns:a16="http://schemas.microsoft.com/office/drawing/2014/main" id="{7A989700-F570-BA7A-5508-F1B09195F5E0}"/>
              </a:ext>
            </a:extLst>
          </p:cNvPr>
          <p:cNvCxnSpPr>
            <a:cxnSpLocks/>
          </p:cNvCxnSpPr>
          <p:nvPr/>
        </p:nvCxnSpPr>
        <p:spPr>
          <a:xfrm>
            <a:off x="10560005" y="2769501"/>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3" name="Gerader Verbinder 92">
            <a:extLst>
              <a:ext uri="{FF2B5EF4-FFF2-40B4-BE49-F238E27FC236}">
                <a16:creationId xmlns:a16="http://schemas.microsoft.com/office/drawing/2014/main" id="{4BA8FF55-9B5A-8789-037B-93B91477AB6E}"/>
              </a:ext>
            </a:extLst>
          </p:cNvPr>
          <p:cNvCxnSpPr>
            <a:cxnSpLocks/>
          </p:cNvCxnSpPr>
          <p:nvPr/>
        </p:nvCxnSpPr>
        <p:spPr>
          <a:xfrm>
            <a:off x="10629061" y="2773019"/>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4" name="Gerader Verbinder 93">
            <a:extLst>
              <a:ext uri="{FF2B5EF4-FFF2-40B4-BE49-F238E27FC236}">
                <a16:creationId xmlns:a16="http://schemas.microsoft.com/office/drawing/2014/main" id="{95945C4D-EB2B-DEE4-52AD-6DED98C07CD3}"/>
              </a:ext>
            </a:extLst>
          </p:cNvPr>
          <p:cNvCxnSpPr>
            <a:cxnSpLocks/>
          </p:cNvCxnSpPr>
          <p:nvPr/>
        </p:nvCxnSpPr>
        <p:spPr>
          <a:xfrm>
            <a:off x="11007680" y="2769501"/>
            <a:ext cx="0" cy="904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5" name="Gerader Verbinder 94">
            <a:extLst>
              <a:ext uri="{FF2B5EF4-FFF2-40B4-BE49-F238E27FC236}">
                <a16:creationId xmlns:a16="http://schemas.microsoft.com/office/drawing/2014/main" id="{1493C4C6-BF5F-2DA2-F630-93EF87F642F4}"/>
              </a:ext>
            </a:extLst>
          </p:cNvPr>
          <p:cNvCxnSpPr>
            <a:cxnSpLocks/>
          </p:cNvCxnSpPr>
          <p:nvPr/>
        </p:nvCxnSpPr>
        <p:spPr>
          <a:xfrm>
            <a:off x="11234681" y="2769501"/>
            <a:ext cx="0" cy="904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6" name="Textfeld 95">
            <a:extLst>
              <a:ext uri="{FF2B5EF4-FFF2-40B4-BE49-F238E27FC236}">
                <a16:creationId xmlns:a16="http://schemas.microsoft.com/office/drawing/2014/main" id="{3981768C-89F4-ED56-62C0-C80A204BE82B}"/>
              </a:ext>
            </a:extLst>
          </p:cNvPr>
          <p:cNvSpPr txBox="1"/>
          <p:nvPr/>
        </p:nvSpPr>
        <p:spPr>
          <a:xfrm>
            <a:off x="9128223" y="2441156"/>
            <a:ext cx="406104" cy="161583"/>
          </a:xfrm>
          <a:prstGeom prst="rect">
            <a:avLst/>
          </a:prstGeom>
          <a:noFill/>
        </p:spPr>
        <p:txBody>
          <a:bodyPr wrap="square" lIns="0" tIns="0" rIns="0" bIns="0" rtlCol="0">
            <a:spAutoFit/>
          </a:bodyPr>
          <a:lstStyle/>
          <a:p>
            <a:r>
              <a:rPr lang="de-DE" sz="1050"/>
              <a:t>81.7%</a:t>
            </a:r>
          </a:p>
        </p:txBody>
      </p:sp>
      <p:sp>
        <p:nvSpPr>
          <p:cNvPr id="97" name="Textfeld 96">
            <a:extLst>
              <a:ext uri="{FF2B5EF4-FFF2-40B4-BE49-F238E27FC236}">
                <a16:creationId xmlns:a16="http://schemas.microsoft.com/office/drawing/2014/main" id="{8B57EC1E-2E5C-483D-D68A-B7C5DF3CFE6F}"/>
              </a:ext>
            </a:extLst>
          </p:cNvPr>
          <p:cNvSpPr txBox="1"/>
          <p:nvPr/>
        </p:nvSpPr>
        <p:spPr>
          <a:xfrm>
            <a:off x="8374407" y="2348629"/>
            <a:ext cx="406104" cy="161583"/>
          </a:xfrm>
          <a:prstGeom prst="rect">
            <a:avLst/>
          </a:prstGeom>
          <a:noFill/>
        </p:spPr>
        <p:txBody>
          <a:bodyPr wrap="square" lIns="0" tIns="0" rIns="0" bIns="0" rtlCol="0">
            <a:spAutoFit/>
          </a:bodyPr>
          <a:lstStyle/>
          <a:p>
            <a:r>
              <a:rPr lang="de-DE" sz="1050"/>
              <a:t>86.8%</a:t>
            </a:r>
          </a:p>
        </p:txBody>
      </p:sp>
      <p:sp>
        <p:nvSpPr>
          <p:cNvPr id="98" name="Textfeld 97">
            <a:extLst>
              <a:ext uri="{FF2B5EF4-FFF2-40B4-BE49-F238E27FC236}">
                <a16:creationId xmlns:a16="http://schemas.microsoft.com/office/drawing/2014/main" id="{C7534C2A-960F-9AD6-797E-02C6D435DB63}"/>
              </a:ext>
            </a:extLst>
          </p:cNvPr>
          <p:cNvSpPr txBox="1"/>
          <p:nvPr/>
        </p:nvSpPr>
        <p:spPr>
          <a:xfrm>
            <a:off x="7620770" y="2074504"/>
            <a:ext cx="406104" cy="161583"/>
          </a:xfrm>
          <a:prstGeom prst="rect">
            <a:avLst/>
          </a:prstGeom>
          <a:noFill/>
        </p:spPr>
        <p:txBody>
          <a:bodyPr wrap="square" lIns="0" tIns="0" rIns="0" bIns="0" rtlCol="0">
            <a:spAutoFit/>
          </a:bodyPr>
          <a:lstStyle/>
          <a:p>
            <a:r>
              <a:rPr lang="de-DE" sz="1050"/>
              <a:t>96,7%</a:t>
            </a:r>
          </a:p>
        </p:txBody>
      </p:sp>
      <p:cxnSp>
        <p:nvCxnSpPr>
          <p:cNvPr id="14" name="Gerade Verbindung 13">
            <a:extLst>
              <a:ext uri="{FF2B5EF4-FFF2-40B4-BE49-F238E27FC236}">
                <a16:creationId xmlns:a16="http://schemas.microsoft.com/office/drawing/2014/main" id="{8DBB443D-E9A7-4C0D-1F02-0651D8C6832F}"/>
              </a:ext>
            </a:extLst>
          </p:cNvPr>
          <p:cNvCxnSpPr/>
          <p:nvPr/>
        </p:nvCxnSpPr>
        <p:spPr>
          <a:xfrm flipV="1">
            <a:off x="2028447" y="2520114"/>
            <a:ext cx="0" cy="1994221"/>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 name="Gerade Verbindung 14">
            <a:extLst>
              <a:ext uri="{FF2B5EF4-FFF2-40B4-BE49-F238E27FC236}">
                <a16:creationId xmlns:a16="http://schemas.microsoft.com/office/drawing/2014/main" id="{4168B97F-5049-574A-BDCF-62E89FBCC524}"/>
              </a:ext>
            </a:extLst>
          </p:cNvPr>
          <p:cNvCxnSpPr>
            <a:cxnSpLocks/>
          </p:cNvCxnSpPr>
          <p:nvPr/>
        </p:nvCxnSpPr>
        <p:spPr>
          <a:xfrm flipV="1">
            <a:off x="2926371" y="2938838"/>
            <a:ext cx="0" cy="160844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0" name="Gerade Verbindung 99">
            <a:extLst>
              <a:ext uri="{FF2B5EF4-FFF2-40B4-BE49-F238E27FC236}">
                <a16:creationId xmlns:a16="http://schemas.microsoft.com/office/drawing/2014/main" id="{9F39C409-9651-DC1E-19E0-DF9F75A63873}"/>
              </a:ext>
            </a:extLst>
          </p:cNvPr>
          <p:cNvCxnSpPr>
            <a:cxnSpLocks/>
          </p:cNvCxnSpPr>
          <p:nvPr/>
        </p:nvCxnSpPr>
        <p:spPr>
          <a:xfrm flipV="1">
            <a:off x="3832534" y="3190359"/>
            <a:ext cx="0" cy="1332214"/>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2" name="Gerade Verbindung 101">
            <a:extLst>
              <a:ext uri="{FF2B5EF4-FFF2-40B4-BE49-F238E27FC236}">
                <a16:creationId xmlns:a16="http://schemas.microsoft.com/office/drawing/2014/main" id="{AF4EB482-0017-B21C-EDC2-FAFA69D57612}"/>
              </a:ext>
            </a:extLst>
          </p:cNvPr>
          <p:cNvCxnSpPr>
            <a:cxnSpLocks/>
          </p:cNvCxnSpPr>
          <p:nvPr/>
        </p:nvCxnSpPr>
        <p:spPr>
          <a:xfrm flipV="1">
            <a:off x="7663128" y="2290974"/>
            <a:ext cx="0" cy="2231599"/>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3" name="Gerade Verbindung 102">
            <a:extLst>
              <a:ext uri="{FF2B5EF4-FFF2-40B4-BE49-F238E27FC236}">
                <a16:creationId xmlns:a16="http://schemas.microsoft.com/office/drawing/2014/main" id="{BD6547C1-E8A6-EA74-A6E5-2BC124AE0D5E}"/>
              </a:ext>
            </a:extLst>
          </p:cNvPr>
          <p:cNvCxnSpPr>
            <a:cxnSpLocks/>
          </p:cNvCxnSpPr>
          <p:nvPr/>
        </p:nvCxnSpPr>
        <p:spPr>
          <a:xfrm flipV="1">
            <a:off x="8412771" y="2520114"/>
            <a:ext cx="0" cy="2002459"/>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4" name="Gerade Verbindung 103">
            <a:extLst>
              <a:ext uri="{FF2B5EF4-FFF2-40B4-BE49-F238E27FC236}">
                <a16:creationId xmlns:a16="http://schemas.microsoft.com/office/drawing/2014/main" id="{606B1735-400C-E0B4-8BAB-93E2C0106EB0}"/>
              </a:ext>
            </a:extLst>
          </p:cNvPr>
          <p:cNvCxnSpPr>
            <a:cxnSpLocks/>
          </p:cNvCxnSpPr>
          <p:nvPr/>
        </p:nvCxnSpPr>
        <p:spPr>
          <a:xfrm flipV="1">
            <a:off x="9166378" y="2610602"/>
            <a:ext cx="0" cy="1903733"/>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73559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3B4CED-14C2-CFDE-510A-3C619BB4E9D9}"/>
              </a:ext>
            </a:extLst>
          </p:cNvPr>
          <p:cNvSpPr>
            <a:spLocks noGrp="1"/>
          </p:cNvSpPr>
          <p:nvPr>
            <p:ph type="title"/>
          </p:nvPr>
        </p:nvSpPr>
        <p:spPr>
          <a:xfrm>
            <a:off x="416535" y="369296"/>
            <a:ext cx="11367479" cy="662400"/>
          </a:xfrm>
        </p:spPr>
        <p:txBody>
          <a:bodyPr/>
          <a:lstStyle/>
          <a:p>
            <a:r>
              <a:rPr lang="en-US"/>
              <a:t>Safety profile</a:t>
            </a:r>
          </a:p>
        </p:txBody>
      </p:sp>
      <p:sp>
        <p:nvSpPr>
          <p:cNvPr id="4" name="Footer Placeholder 3">
            <a:extLst>
              <a:ext uri="{FF2B5EF4-FFF2-40B4-BE49-F238E27FC236}">
                <a16:creationId xmlns:a16="http://schemas.microsoft.com/office/drawing/2014/main" id="{B5380179-6354-A799-7079-AFEB729C2693}"/>
              </a:ext>
            </a:extLst>
          </p:cNvPr>
          <p:cNvSpPr>
            <a:spLocks noGrp="1"/>
          </p:cNvSpPr>
          <p:nvPr>
            <p:ph type="ftr" sz="quarter" idx="13"/>
          </p:nvPr>
        </p:nvSpPr>
        <p:spPr>
          <a:xfrm>
            <a:off x="407988" y="6157504"/>
            <a:ext cx="8532812" cy="662400"/>
          </a:xfrm>
        </p:spPr>
        <p:txBody>
          <a:bodyPr/>
          <a:lstStyle/>
          <a:p>
            <a:r>
              <a:rPr lang="en-GB"/>
              <a:t>Data </a:t>
            </a:r>
            <a:r>
              <a:rPr lang="en-GB" err="1"/>
              <a:t>cutoff</a:t>
            </a:r>
            <a:r>
              <a:rPr lang="en-GB"/>
              <a:t>: 29 July 2022. </a:t>
            </a:r>
            <a:r>
              <a:rPr lang="en-GB" baseline="30000" err="1"/>
              <a:t>a</a:t>
            </a:r>
            <a:r>
              <a:rPr lang="en-GB" err="1"/>
              <a:t>Aggregate</a:t>
            </a:r>
            <a:r>
              <a:rPr lang="en-GB"/>
              <a:t> of neutropenia and neutrophil count decreased. </a:t>
            </a:r>
            <a:r>
              <a:rPr lang="en-GB" baseline="30000" err="1"/>
              <a:t>b</a:t>
            </a:r>
            <a:r>
              <a:rPr lang="en-GB" err="1"/>
              <a:t>AEs</a:t>
            </a:r>
            <a:r>
              <a:rPr lang="en-GB"/>
              <a:t> of special interest are those that were previously associated with covalent BTK inhibitors. </a:t>
            </a:r>
            <a:r>
              <a:rPr lang="en-GB" baseline="30000" err="1"/>
              <a:t>c</a:t>
            </a:r>
            <a:r>
              <a:rPr lang="en-GB" err="1"/>
              <a:t>Aggregate</a:t>
            </a:r>
            <a:r>
              <a:rPr lang="en-GB"/>
              <a:t> of contusion, petechiae, ecchymosis, and increased tendency to bruise. </a:t>
            </a:r>
            <a:r>
              <a:rPr lang="en-GB" baseline="30000" err="1"/>
              <a:t>d</a:t>
            </a:r>
            <a:r>
              <a:rPr lang="en-GB" err="1"/>
              <a:t>Aggregate</a:t>
            </a:r>
            <a:r>
              <a:rPr lang="en-GB"/>
              <a:t> of all preferred terms including rash. </a:t>
            </a:r>
            <a:r>
              <a:rPr lang="en-GB" baseline="30000" err="1"/>
              <a:t>e</a:t>
            </a:r>
            <a:r>
              <a:rPr lang="en-GB" err="1"/>
              <a:t>Aggregate</a:t>
            </a:r>
            <a:r>
              <a:rPr lang="en-GB"/>
              <a:t> of all preferred terms including hematoma or </a:t>
            </a:r>
            <a:r>
              <a:rPr lang="en-GB" err="1"/>
              <a:t>hemorrhage</a:t>
            </a:r>
            <a:r>
              <a:rPr lang="en-GB"/>
              <a:t>. </a:t>
            </a:r>
            <a:r>
              <a:rPr lang="en-GB" baseline="30000" err="1"/>
              <a:t>f</a:t>
            </a:r>
            <a:r>
              <a:rPr lang="en-GB" err="1"/>
              <a:t>Aggregate</a:t>
            </a:r>
            <a:r>
              <a:rPr lang="en-GB"/>
              <a:t> of atrial fibrillation and atrial flutter. </a:t>
            </a:r>
            <a:r>
              <a:rPr lang="en-GB" baseline="30000" err="1"/>
              <a:t>g</a:t>
            </a:r>
            <a:r>
              <a:rPr lang="en-GB" err="1"/>
              <a:t>Of</a:t>
            </a:r>
            <a:r>
              <a:rPr lang="en-GB"/>
              <a:t> the 22 total atrial fibrillation/flutter TEAEs in the overall safety population, 7 occurred in patients with a prior medical history of atrial fibrillation.</a:t>
            </a:r>
          </a:p>
          <a:p>
            <a:r>
              <a:rPr lang="en-GB" b="1"/>
              <a:t>AE, </a:t>
            </a:r>
            <a:r>
              <a:rPr lang="en-GB"/>
              <a:t>adverse event; </a:t>
            </a:r>
            <a:r>
              <a:rPr lang="en-GB" b="1"/>
              <a:t>BTK, </a:t>
            </a:r>
            <a:r>
              <a:rPr lang="en-GB"/>
              <a:t>Bruton's tyrosine kinase; </a:t>
            </a:r>
            <a:r>
              <a:rPr lang="en-GB" b="1"/>
              <a:t>TEAE, </a:t>
            </a:r>
            <a:r>
              <a:rPr lang="en-GB"/>
              <a:t>treatment-emergent adverse event; </a:t>
            </a:r>
            <a:r>
              <a:rPr lang="en-GB" b="1"/>
              <a:t>WM, </a:t>
            </a:r>
            <a:r>
              <a:rPr lang="en-GB" err="1"/>
              <a:t>Waldenström's</a:t>
            </a:r>
            <a:r>
              <a:rPr lang="en-GB"/>
              <a:t> macroglobulinemia.</a:t>
            </a:r>
            <a:endParaRPr lang="en-GB" b="1"/>
          </a:p>
          <a:p>
            <a:r>
              <a:rPr lang="en-GB" b="1" err="1"/>
              <a:t>Palomba</a:t>
            </a:r>
            <a:r>
              <a:rPr lang="en-GB" b="1"/>
              <a:t> et al, Abstract #229 presented at ASH 2022.</a:t>
            </a:r>
          </a:p>
        </p:txBody>
      </p:sp>
      <p:graphicFrame>
        <p:nvGraphicFramePr>
          <p:cNvPr id="5" name="Table 5">
            <a:extLst>
              <a:ext uri="{FF2B5EF4-FFF2-40B4-BE49-F238E27FC236}">
                <a16:creationId xmlns:a16="http://schemas.microsoft.com/office/drawing/2014/main" id="{43B1F26F-2296-DA67-2816-AC6FAD3AA10A}"/>
              </a:ext>
            </a:extLst>
          </p:cNvPr>
          <p:cNvGraphicFramePr>
            <a:graphicFrameLocks noGrp="1"/>
          </p:cNvGraphicFramePr>
          <p:nvPr>
            <p:extLst>
              <p:ext uri="{D42A27DB-BD31-4B8C-83A1-F6EECF244321}">
                <p14:modId xmlns:p14="http://schemas.microsoft.com/office/powerpoint/2010/main" val="1674525674"/>
              </p:ext>
            </p:extLst>
          </p:nvPr>
        </p:nvGraphicFramePr>
        <p:xfrm>
          <a:off x="407986" y="1665288"/>
          <a:ext cx="7071659" cy="4326946"/>
        </p:xfrm>
        <a:graphic>
          <a:graphicData uri="http://schemas.openxmlformats.org/drawingml/2006/table">
            <a:tbl>
              <a:tblPr firstRow="1" bandRow="1">
                <a:tableStyleId>{5C22544A-7EE6-4342-B048-85BDC9FD1C3A}</a:tableStyleId>
              </a:tblPr>
              <a:tblGrid>
                <a:gridCol w="1717332">
                  <a:extLst>
                    <a:ext uri="{9D8B030D-6E8A-4147-A177-3AD203B41FA5}">
                      <a16:colId xmlns:a16="http://schemas.microsoft.com/office/drawing/2014/main" val="2515247783"/>
                    </a:ext>
                  </a:extLst>
                </a:gridCol>
                <a:gridCol w="1332497">
                  <a:extLst>
                    <a:ext uri="{9D8B030D-6E8A-4147-A177-3AD203B41FA5}">
                      <a16:colId xmlns:a16="http://schemas.microsoft.com/office/drawing/2014/main" val="2484320978"/>
                    </a:ext>
                  </a:extLst>
                </a:gridCol>
                <a:gridCol w="1332497">
                  <a:extLst>
                    <a:ext uri="{9D8B030D-6E8A-4147-A177-3AD203B41FA5}">
                      <a16:colId xmlns:a16="http://schemas.microsoft.com/office/drawing/2014/main" val="3299117341"/>
                    </a:ext>
                  </a:extLst>
                </a:gridCol>
                <a:gridCol w="1356836">
                  <a:extLst>
                    <a:ext uri="{9D8B030D-6E8A-4147-A177-3AD203B41FA5}">
                      <a16:colId xmlns:a16="http://schemas.microsoft.com/office/drawing/2014/main" val="3273845623"/>
                    </a:ext>
                  </a:extLst>
                </a:gridCol>
                <a:gridCol w="1332497">
                  <a:extLst>
                    <a:ext uri="{9D8B030D-6E8A-4147-A177-3AD203B41FA5}">
                      <a16:colId xmlns:a16="http://schemas.microsoft.com/office/drawing/2014/main" val="3799208967"/>
                    </a:ext>
                  </a:extLst>
                </a:gridCol>
              </a:tblGrid>
              <a:tr h="227734">
                <a:tc rowSpan="3">
                  <a:txBody>
                    <a:bodyPr/>
                    <a:lstStyle/>
                    <a:p>
                      <a:r>
                        <a:rPr lang="en-US" sz="1050" b="1">
                          <a:solidFill>
                            <a:schemeClr val="bg1"/>
                          </a:solidFill>
                        </a:rPr>
                        <a:t>Adverse event (AEs)</a:t>
                      </a:r>
                    </a:p>
                  </a:txBody>
                  <a:tcPr marT="28800" marB="28800" anchor="ctr">
                    <a:lnL w="12700" cmpd="sng">
                      <a:noFill/>
                    </a:lnL>
                    <a:lnR w="12700" cap="flat" cmpd="sng" algn="ctr">
                      <a:solidFill>
                        <a:schemeClr val="bg1"/>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solidFill>
                      <a:schemeClr val="accent1"/>
                    </a:solidFill>
                  </a:tcPr>
                </a:tc>
                <a:tc gridSpan="4">
                  <a:txBody>
                    <a:bodyPr/>
                    <a:lstStyle/>
                    <a:p>
                      <a:pPr algn="ctr"/>
                      <a:r>
                        <a:rPr lang="en-US" sz="1050" b="1">
                          <a:solidFill>
                            <a:schemeClr val="bg1"/>
                          </a:solidFill>
                        </a:rPr>
                        <a:t>All doses and patients (N=773)</a:t>
                      </a:r>
                    </a:p>
                  </a:txBody>
                  <a:tcPr marT="28800" marB="28800"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solidFill>
                      <a:schemeClr val="accent1"/>
                    </a:solidFill>
                  </a:tcPr>
                </a:tc>
                <a:tc hMerge="1">
                  <a:txBody>
                    <a:bodyPr/>
                    <a:lstStyle/>
                    <a:p>
                      <a:pPr algn="ctr"/>
                      <a:endParaRPr lang="en-US" sz="1200" b="0">
                        <a:solidFill>
                          <a:schemeClr val="bg1"/>
                        </a:solidFill>
                      </a:endParaRPr>
                    </a:p>
                  </a:txBody>
                  <a:tcPr>
                    <a:lnT w="12700" cmpd="sng">
                      <a:noFill/>
                    </a:lnT>
                    <a:lnB w="38100" cmpd="sng">
                      <a:noFill/>
                    </a:lnB>
                    <a:solidFill>
                      <a:schemeClr val="accent1"/>
                    </a:solidFill>
                  </a:tcPr>
                </a:tc>
                <a:tc hMerge="1">
                  <a:txBody>
                    <a:bodyPr/>
                    <a:lstStyle/>
                    <a:p>
                      <a:pPr algn="ctr"/>
                      <a:endParaRPr lang="en-US" sz="1200" b="0">
                        <a:solidFill>
                          <a:schemeClr val="bg1"/>
                        </a:solidFill>
                      </a:endParaRPr>
                    </a:p>
                  </a:txBody>
                  <a:tcPr>
                    <a:lnT w="12700" cmpd="sng">
                      <a:noFill/>
                    </a:lnT>
                    <a:lnB w="38100" cmpd="sng">
                      <a:noFill/>
                    </a:lnB>
                    <a:solidFill>
                      <a:schemeClr val="accent1"/>
                    </a:solidFill>
                  </a:tcPr>
                </a:tc>
                <a:tc hMerge="1">
                  <a:txBody>
                    <a:bodyPr/>
                    <a:lstStyle/>
                    <a:p>
                      <a:pPr algn="ctr"/>
                      <a:endParaRPr lang="en-US" sz="1200" b="0">
                        <a:solidFill>
                          <a:schemeClr val="bg1"/>
                        </a:solidFill>
                      </a:endParaRPr>
                    </a:p>
                  </a:txBody>
                  <a:tcPr>
                    <a:lnR w="12700" cmpd="sng">
                      <a:noFill/>
                    </a:lnR>
                    <a:lnT w="12700" cmpd="sng">
                      <a:noFill/>
                    </a:lnT>
                    <a:lnB w="38100" cmpd="sng">
                      <a:noFill/>
                    </a:lnB>
                    <a:solidFill>
                      <a:schemeClr val="accent1"/>
                    </a:solidFill>
                  </a:tcPr>
                </a:tc>
                <a:extLst>
                  <a:ext uri="{0D108BD9-81ED-4DB2-BD59-A6C34878D82A}">
                    <a16:rowId xmlns:a16="http://schemas.microsoft.com/office/drawing/2014/main" val="1389109788"/>
                  </a:ext>
                </a:extLst>
              </a:tr>
              <a:tr h="227734">
                <a:tc vMerge="1">
                  <a:txBody>
                    <a:bodyPr/>
                    <a:lstStyle/>
                    <a:p>
                      <a:endParaRPr lang="en-US" sz="1100" b="0">
                        <a:solidFill>
                          <a:schemeClr val="bg1"/>
                        </a:solidFill>
                      </a:endParaRPr>
                    </a:p>
                  </a:txBody>
                  <a:tcPr>
                    <a:lnL w="12700" cmpd="sng">
                      <a:noFill/>
                    </a:lnL>
                    <a:lnT w="12700" cmpd="sng">
                      <a:noFill/>
                    </a:lnT>
                    <a:lnB w="38100" cmpd="sng">
                      <a:noFill/>
                    </a:lnB>
                    <a:solidFill>
                      <a:schemeClr val="accent1"/>
                    </a:solidFill>
                  </a:tcPr>
                </a:tc>
                <a:tc gridSpan="2">
                  <a:txBody>
                    <a:bodyPr/>
                    <a:lstStyle/>
                    <a:p>
                      <a:pPr algn="ctr"/>
                      <a:r>
                        <a:rPr lang="en-US" sz="1050" b="1">
                          <a:solidFill>
                            <a:schemeClr val="bg1"/>
                          </a:solidFill>
                        </a:rPr>
                        <a:t>Treatment-emergent AEs, (≥15%), %</a:t>
                      </a:r>
                    </a:p>
                  </a:txBody>
                  <a:tcPr marT="28800" marB="2880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pPr algn="ctr"/>
                      <a:endParaRPr lang="en-US" sz="1200" b="0">
                        <a:solidFill>
                          <a:schemeClr val="bg1"/>
                        </a:solidFill>
                      </a:endParaRPr>
                    </a:p>
                  </a:txBody>
                  <a:tcPr>
                    <a:lnT w="12700" cmpd="sng">
                      <a:noFill/>
                    </a:lnT>
                    <a:lnB w="38100" cmpd="sng">
                      <a:noFill/>
                    </a:lnB>
                    <a:solidFill>
                      <a:schemeClr val="accent1"/>
                    </a:solidFill>
                  </a:tcPr>
                </a:tc>
                <a:tc gridSpan="2">
                  <a:txBody>
                    <a:bodyPr/>
                    <a:lstStyle/>
                    <a:p>
                      <a:pPr algn="ctr"/>
                      <a:r>
                        <a:rPr lang="en-US" sz="1050" b="1">
                          <a:solidFill>
                            <a:schemeClr val="bg1"/>
                          </a:solidFill>
                        </a:rPr>
                        <a:t>Treatment-related AEs, %</a:t>
                      </a:r>
                    </a:p>
                  </a:txBody>
                  <a:tcPr marT="28800" marB="28800" anchor="ctr">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pPr algn="ctr"/>
                      <a:endParaRPr lang="en-US" sz="1200" b="0">
                        <a:solidFill>
                          <a:schemeClr val="bg1"/>
                        </a:solidFill>
                      </a:endParaRPr>
                    </a:p>
                  </a:txBody>
                  <a:tcPr>
                    <a:lnR w="12700" cmpd="sng">
                      <a:noFill/>
                    </a:lnR>
                    <a:lnT w="12700" cmpd="sng">
                      <a:noFill/>
                    </a:lnT>
                    <a:lnB w="38100" cmpd="sng">
                      <a:noFill/>
                    </a:lnB>
                    <a:solidFill>
                      <a:schemeClr val="accent1"/>
                    </a:solidFill>
                  </a:tcPr>
                </a:tc>
                <a:extLst>
                  <a:ext uri="{0D108BD9-81ED-4DB2-BD59-A6C34878D82A}">
                    <a16:rowId xmlns:a16="http://schemas.microsoft.com/office/drawing/2014/main" val="2966381195"/>
                  </a:ext>
                </a:extLst>
              </a:tr>
              <a:tr h="227734">
                <a:tc vMerge="1">
                  <a:txBody>
                    <a:bodyPr/>
                    <a:lstStyle/>
                    <a:p>
                      <a:r>
                        <a:rPr lang="en-US" sz="1100" b="0">
                          <a:solidFill>
                            <a:schemeClr val="bg1"/>
                          </a:solidFill>
                        </a:rPr>
                        <a:t>Adverse event (AEs)</a:t>
                      </a:r>
                    </a:p>
                  </a:txBody>
                  <a:tcPr>
                    <a:lnL w="12700" cmpd="sng">
                      <a:noFill/>
                    </a:lnL>
                    <a:lnT w="12700" cmpd="sng">
                      <a:noFill/>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050" b="1">
                          <a:solidFill>
                            <a:schemeClr val="bg1"/>
                          </a:solidFill>
                        </a:rPr>
                        <a:t>Any Grade</a:t>
                      </a:r>
                    </a:p>
                  </a:txBody>
                  <a:tcPr marT="28800" marB="2880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050" b="1">
                          <a:solidFill>
                            <a:schemeClr val="bg1"/>
                          </a:solidFill>
                        </a:rPr>
                        <a:t>Grade ≥3</a:t>
                      </a:r>
                    </a:p>
                  </a:txBody>
                  <a:tcPr marT="28800" marB="288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050" b="1">
                          <a:solidFill>
                            <a:schemeClr val="bg1"/>
                          </a:solidFill>
                        </a:rPr>
                        <a:t>Any Grade</a:t>
                      </a:r>
                    </a:p>
                  </a:txBody>
                  <a:tcPr marT="28800" marB="288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050" b="1">
                          <a:solidFill>
                            <a:schemeClr val="bg1"/>
                          </a:solidFill>
                        </a:rPr>
                        <a:t>Grade ≥3</a:t>
                      </a:r>
                    </a:p>
                  </a:txBody>
                  <a:tcPr marT="28800" marB="28800" anchor="ctr">
                    <a:lnR w="12700" cmpd="sng">
                      <a:noFill/>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709218083"/>
                  </a:ext>
                </a:extLst>
              </a:tr>
              <a:tr h="227734">
                <a:tc>
                  <a:txBody>
                    <a:bodyPr/>
                    <a:lstStyle/>
                    <a:p>
                      <a:r>
                        <a:rPr lang="en-US" sz="1050" b="0"/>
                        <a:t>Fatigue</a:t>
                      </a:r>
                    </a:p>
                  </a:txBody>
                  <a:tcPr marT="28800" marB="28800" anchor="ctr">
                    <a:lnT w="38100" cap="flat" cmpd="sng" algn="ctr">
                      <a:solidFill>
                        <a:schemeClr val="bg1"/>
                      </a:solidFill>
                      <a:prstDash val="solid"/>
                      <a:round/>
                      <a:headEnd type="none" w="med" len="med"/>
                      <a:tailEnd type="none" w="med" len="med"/>
                    </a:lnT>
                  </a:tcPr>
                </a:tc>
                <a:tc>
                  <a:txBody>
                    <a:bodyPr/>
                    <a:lstStyle/>
                    <a:p>
                      <a:pPr algn="ctr"/>
                      <a:r>
                        <a:rPr lang="en-US" sz="1050" b="0"/>
                        <a:t>28.7%</a:t>
                      </a:r>
                    </a:p>
                  </a:txBody>
                  <a:tcPr marT="28800" marB="28800" anchor="ctr">
                    <a:lnT w="38100" cap="flat" cmpd="sng" algn="ctr">
                      <a:solidFill>
                        <a:schemeClr val="bg1"/>
                      </a:solidFill>
                      <a:prstDash val="solid"/>
                      <a:round/>
                      <a:headEnd type="none" w="med" len="med"/>
                      <a:tailEnd type="none" w="med" len="med"/>
                    </a:lnT>
                  </a:tcPr>
                </a:tc>
                <a:tc>
                  <a:txBody>
                    <a:bodyPr/>
                    <a:lstStyle/>
                    <a:p>
                      <a:pPr algn="ctr"/>
                      <a:r>
                        <a:rPr lang="en-US" sz="1050" b="0"/>
                        <a:t>2.1%</a:t>
                      </a:r>
                    </a:p>
                  </a:txBody>
                  <a:tcPr marT="28800" marB="28800" anchor="ctr">
                    <a:lnT w="38100" cap="flat" cmpd="sng" algn="ctr">
                      <a:solidFill>
                        <a:schemeClr val="bg1"/>
                      </a:solidFill>
                      <a:prstDash val="solid"/>
                      <a:round/>
                      <a:headEnd type="none" w="med" len="med"/>
                      <a:tailEnd type="none" w="med" len="med"/>
                    </a:lnT>
                  </a:tcPr>
                </a:tc>
                <a:tc>
                  <a:txBody>
                    <a:bodyPr/>
                    <a:lstStyle/>
                    <a:p>
                      <a:pPr algn="ctr"/>
                      <a:r>
                        <a:rPr lang="en-US" sz="1050" b="0"/>
                        <a:t>9.3%</a:t>
                      </a:r>
                    </a:p>
                  </a:txBody>
                  <a:tcPr marT="28800" marB="28800" anchor="ctr">
                    <a:lnT w="38100" cap="flat" cmpd="sng" algn="ctr">
                      <a:solidFill>
                        <a:schemeClr val="bg1"/>
                      </a:solidFill>
                      <a:prstDash val="solid"/>
                      <a:round/>
                      <a:headEnd type="none" w="med" len="med"/>
                      <a:tailEnd type="none" w="med" len="med"/>
                    </a:lnT>
                  </a:tcPr>
                </a:tc>
                <a:tc>
                  <a:txBody>
                    <a:bodyPr/>
                    <a:lstStyle/>
                    <a:p>
                      <a:pPr algn="ctr"/>
                      <a:r>
                        <a:rPr lang="en-US" sz="1050" b="0"/>
                        <a:t>0.8%</a:t>
                      </a:r>
                    </a:p>
                  </a:txBody>
                  <a:tcPr marT="28800" marB="2880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4253546270"/>
                  </a:ext>
                </a:extLst>
              </a:tr>
              <a:tr h="227734">
                <a:tc>
                  <a:txBody>
                    <a:bodyPr/>
                    <a:lstStyle/>
                    <a:p>
                      <a:r>
                        <a:rPr lang="en-US" sz="1050"/>
                        <a:t>Diarrhea</a:t>
                      </a:r>
                    </a:p>
                  </a:txBody>
                  <a:tcPr marT="28800" marB="28800" anchor="ctr"/>
                </a:tc>
                <a:tc>
                  <a:txBody>
                    <a:bodyPr/>
                    <a:lstStyle/>
                    <a:p>
                      <a:pPr algn="ctr"/>
                      <a:r>
                        <a:rPr lang="en-US" sz="1050"/>
                        <a:t>24.2%</a:t>
                      </a:r>
                    </a:p>
                  </a:txBody>
                  <a:tcPr marT="28800" marB="28800" anchor="ctr"/>
                </a:tc>
                <a:tc>
                  <a:txBody>
                    <a:bodyPr/>
                    <a:lstStyle/>
                    <a:p>
                      <a:pPr algn="ctr"/>
                      <a:r>
                        <a:rPr lang="en-US" sz="1050"/>
                        <a:t>0.9%</a:t>
                      </a:r>
                    </a:p>
                  </a:txBody>
                  <a:tcPr marT="28800" marB="28800" anchor="ctr"/>
                </a:tc>
                <a:tc>
                  <a:txBody>
                    <a:bodyPr/>
                    <a:lstStyle/>
                    <a:p>
                      <a:pPr algn="ctr"/>
                      <a:r>
                        <a:rPr lang="en-US" sz="1050"/>
                        <a:t>9.3%</a:t>
                      </a:r>
                    </a:p>
                  </a:txBody>
                  <a:tcPr marT="28800" marB="28800" anchor="ctr"/>
                </a:tc>
                <a:tc>
                  <a:txBody>
                    <a:bodyPr/>
                    <a:lstStyle/>
                    <a:p>
                      <a:pPr algn="ctr"/>
                      <a:r>
                        <a:rPr lang="en-US" sz="1050"/>
                        <a:t>0.4%</a:t>
                      </a:r>
                    </a:p>
                  </a:txBody>
                  <a:tcPr marT="28800" marB="28800" anchor="ctr"/>
                </a:tc>
                <a:extLst>
                  <a:ext uri="{0D108BD9-81ED-4DB2-BD59-A6C34878D82A}">
                    <a16:rowId xmlns:a16="http://schemas.microsoft.com/office/drawing/2014/main" val="2660216334"/>
                  </a:ext>
                </a:extLst>
              </a:tr>
              <a:tr h="227734">
                <a:tc>
                  <a:txBody>
                    <a:bodyPr/>
                    <a:lstStyle/>
                    <a:p>
                      <a:r>
                        <a:rPr lang="en-US" sz="1050"/>
                        <a:t>Neutropenia</a:t>
                      </a:r>
                      <a:r>
                        <a:rPr lang="en-US" sz="1050" baseline="30000"/>
                        <a:t>a</a:t>
                      </a:r>
                    </a:p>
                  </a:txBody>
                  <a:tcPr marT="28800" marB="28800" anchor="ctr"/>
                </a:tc>
                <a:tc>
                  <a:txBody>
                    <a:bodyPr/>
                    <a:lstStyle/>
                    <a:p>
                      <a:pPr algn="ctr"/>
                      <a:r>
                        <a:rPr lang="en-US" sz="1050"/>
                        <a:t>24.2%</a:t>
                      </a:r>
                    </a:p>
                  </a:txBody>
                  <a:tcPr marT="28800" marB="28800" anchor="ctr"/>
                </a:tc>
                <a:tc>
                  <a:txBody>
                    <a:bodyPr/>
                    <a:lstStyle/>
                    <a:p>
                      <a:pPr algn="ctr"/>
                      <a:r>
                        <a:rPr lang="en-US" sz="1050"/>
                        <a:t>20.4%</a:t>
                      </a:r>
                    </a:p>
                  </a:txBody>
                  <a:tcPr marT="28800" marB="28800" anchor="ctr"/>
                </a:tc>
                <a:tc>
                  <a:txBody>
                    <a:bodyPr/>
                    <a:lstStyle/>
                    <a:p>
                      <a:pPr algn="ctr"/>
                      <a:r>
                        <a:rPr lang="en-US" sz="1050"/>
                        <a:t>14.7%</a:t>
                      </a:r>
                    </a:p>
                  </a:txBody>
                  <a:tcPr marT="28800" marB="28800" anchor="ctr"/>
                </a:tc>
                <a:tc>
                  <a:txBody>
                    <a:bodyPr/>
                    <a:lstStyle/>
                    <a:p>
                      <a:pPr algn="ctr"/>
                      <a:r>
                        <a:rPr lang="en-US" sz="1050"/>
                        <a:t>11.5%</a:t>
                      </a:r>
                    </a:p>
                  </a:txBody>
                  <a:tcPr marT="28800" marB="28800" anchor="ctr"/>
                </a:tc>
                <a:extLst>
                  <a:ext uri="{0D108BD9-81ED-4DB2-BD59-A6C34878D82A}">
                    <a16:rowId xmlns:a16="http://schemas.microsoft.com/office/drawing/2014/main" val="3134731509"/>
                  </a:ext>
                </a:extLst>
              </a:tr>
              <a:tr h="227734">
                <a:tc>
                  <a:txBody>
                    <a:bodyPr/>
                    <a:lstStyle/>
                    <a:p>
                      <a:r>
                        <a:rPr lang="en-US" sz="1050"/>
                        <a:t>Contusion</a:t>
                      </a:r>
                    </a:p>
                  </a:txBody>
                  <a:tcPr marT="28800" marB="28800" anchor="ctr"/>
                </a:tc>
                <a:tc>
                  <a:txBody>
                    <a:bodyPr/>
                    <a:lstStyle/>
                    <a:p>
                      <a:pPr algn="ctr"/>
                      <a:r>
                        <a:rPr lang="en-US" sz="1050"/>
                        <a:t>19.4%</a:t>
                      </a:r>
                    </a:p>
                  </a:txBody>
                  <a:tcPr marT="28800" marB="28800" anchor="ctr"/>
                </a:tc>
                <a:tc>
                  <a:txBody>
                    <a:bodyPr/>
                    <a:lstStyle/>
                    <a:p>
                      <a:pPr algn="ctr"/>
                      <a:r>
                        <a:rPr lang="en-US" sz="1050"/>
                        <a:t>0.0%</a:t>
                      </a:r>
                    </a:p>
                  </a:txBody>
                  <a:tcPr marT="28800" marB="28800" anchor="ctr"/>
                </a:tc>
                <a:tc>
                  <a:txBody>
                    <a:bodyPr/>
                    <a:lstStyle/>
                    <a:p>
                      <a:pPr algn="ctr"/>
                      <a:r>
                        <a:rPr lang="en-US" sz="1050"/>
                        <a:t>12.8%</a:t>
                      </a:r>
                    </a:p>
                  </a:txBody>
                  <a:tcPr marT="28800" marB="28800" anchor="ctr"/>
                </a:tc>
                <a:tc>
                  <a:txBody>
                    <a:bodyPr/>
                    <a:lstStyle/>
                    <a:p>
                      <a:pPr algn="ctr"/>
                      <a:r>
                        <a:rPr lang="en-US" sz="1050"/>
                        <a:t>0.0%</a:t>
                      </a:r>
                    </a:p>
                  </a:txBody>
                  <a:tcPr marT="28800" marB="28800" anchor="ctr"/>
                </a:tc>
                <a:extLst>
                  <a:ext uri="{0D108BD9-81ED-4DB2-BD59-A6C34878D82A}">
                    <a16:rowId xmlns:a16="http://schemas.microsoft.com/office/drawing/2014/main" val="3804824545"/>
                  </a:ext>
                </a:extLst>
              </a:tr>
              <a:tr h="227734">
                <a:tc>
                  <a:txBody>
                    <a:bodyPr/>
                    <a:lstStyle/>
                    <a:p>
                      <a:r>
                        <a:rPr lang="en-US" sz="1050"/>
                        <a:t>Cough</a:t>
                      </a:r>
                    </a:p>
                  </a:txBody>
                  <a:tcPr marT="28800" marB="28800" anchor="ctr"/>
                </a:tc>
                <a:tc>
                  <a:txBody>
                    <a:bodyPr/>
                    <a:lstStyle/>
                    <a:p>
                      <a:pPr algn="ctr"/>
                      <a:r>
                        <a:rPr lang="en-US" sz="1050"/>
                        <a:t>17.5%</a:t>
                      </a:r>
                    </a:p>
                  </a:txBody>
                  <a:tcPr marT="28800" marB="28800" anchor="ctr"/>
                </a:tc>
                <a:tc>
                  <a:txBody>
                    <a:bodyPr/>
                    <a:lstStyle/>
                    <a:p>
                      <a:pPr algn="ctr"/>
                      <a:r>
                        <a:rPr lang="en-US" sz="1050"/>
                        <a:t>0.1%</a:t>
                      </a:r>
                    </a:p>
                  </a:txBody>
                  <a:tcPr marT="28800" marB="28800" anchor="ctr"/>
                </a:tc>
                <a:tc>
                  <a:txBody>
                    <a:bodyPr/>
                    <a:lstStyle/>
                    <a:p>
                      <a:pPr algn="ctr"/>
                      <a:r>
                        <a:rPr lang="en-US" sz="1050"/>
                        <a:t>2.3%</a:t>
                      </a:r>
                    </a:p>
                  </a:txBody>
                  <a:tcPr marT="28800" marB="28800" anchor="ctr"/>
                </a:tc>
                <a:tc>
                  <a:txBody>
                    <a:bodyPr/>
                    <a:lstStyle/>
                    <a:p>
                      <a:pPr algn="ctr"/>
                      <a:r>
                        <a:rPr lang="en-US" sz="1050"/>
                        <a:t>0.0%</a:t>
                      </a:r>
                    </a:p>
                  </a:txBody>
                  <a:tcPr marT="28800" marB="28800" anchor="ctr"/>
                </a:tc>
                <a:extLst>
                  <a:ext uri="{0D108BD9-81ED-4DB2-BD59-A6C34878D82A}">
                    <a16:rowId xmlns:a16="http://schemas.microsoft.com/office/drawing/2014/main" val="2343814150"/>
                  </a:ext>
                </a:extLst>
              </a:tr>
              <a:tr h="227734">
                <a:tc>
                  <a:txBody>
                    <a:bodyPr/>
                    <a:lstStyle/>
                    <a:p>
                      <a:r>
                        <a:rPr lang="en-US" sz="1050"/>
                        <a:t>COVID-19</a:t>
                      </a:r>
                    </a:p>
                  </a:txBody>
                  <a:tcPr marT="28800" marB="28800" anchor="ctr"/>
                </a:tc>
                <a:tc>
                  <a:txBody>
                    <a:bodyPr/>
                    <a:lstStyle/>
                    <a:p>
                      <a:pPr algn="ctr"/>
                      <a:r>
                        <a:rPr lang="en-US" sz="1050"/>
                        <a:t>16.7%</a:t>
                      </a:r>
                    </a:p>
                  </a:txBody>
                  <a:tcPr marT="28800" marB="28800" anchor="ctr"/>
                </a:tc>
                <a:tc>
                  <a:txBody>
                    <a:bodyPr/>
                    <a:lstStyle/>
                    <a:p>
                      <a:pPr algn="ctr"/>
                      <a:r>
                        <a:rPr lang="en-US" sz="1050"/>
                        <a:t>2.7%</a:t>
                      </a:r>
                    </a:p>
                  </a:txBody>
                  <a:tcPr marT="28800" marB="28800" anchor="ctr"/>
                </a:tc>
                <a:tc>
                  <a:txBody>
                    <a:bodyPr/>
                    <a:lstStyle/>
                    <a:p>
                      <a:pPr algn="ctr"/>
                      <a:r>
                        <a:rPr lang="en-US" sz="1050"/>
                        <a:t>1.3%</a:t>
                      </a:r>
                    </a:p>
                  </a:txBody>
                  <a:tcPr marT="28800" marB="28800" anchor="ctr"/>
                </a:tc>
                <a:tc>
                  <a:txBody>
                    <a:bodyPr/>
                    <a:lstStyle/>
                    <a:p>
                      <a:pPr algn="ctr"/>
                      <a:r>
                        <a:rPr lang="en-US" sz="1050"/>
                        <a:t>0.0%</a:t>
                      </a:r>
                    </a:p>
                  </a:txBody>
                  <a:tcPr marT="28800" marB="28800" anchor="ctr"/>
                </a:tc>
                <a:extLst>
                  <a:ext uri="{0D108BD9-81ED-4DB2-BD59-A6C34878D82A}">
                    <a16:rowId xmlns:a16="http://schemas.microsoft.com/office/drawing/2014/main" val="1907826414"/>
                  </a:ext>
                </a:extLst>
              </a:tr>
              <a:tr h="227734">
                <a:tc>
                  <a:txBody>
                    <a:bodyPr/>
                    <a:lstStyle/>
                    <a:p>
                      <a:r>
                        <a:rPr lang="en-US" sz="1050"/>
                        <a:t>Nausea</a:t>
                      </a:r>
                    </a:p>
                  </a:txBody>
                  <a:tcPr marT="28800" marB="28800" anchor="ctr"/>
                </a:tc>
                <a:tc>
                  <a:txBody>
                    <a:bodyPr/>
                    <a:lstStyle/>
                    <a:p>
                      <a:pPr algn="ctr"/>
                      <a:r>
                        <a:rPr lang="en-US" sz="1050"/>
                        <a:t>16.2%</a:t>
                      </a:r>
                    </a:p>
                  </a:txBody>
                  <a:tcPr marT="28800" marB="28800" anchor="ctr"/>
                </a:tc>
                <a:tc>
                  <a:txBody>
                    <a:bodyPr/>
                    <a:lstStyle/>
                    <a:p>
                      <a:pPr algn="ctr"/>
                      <a:r>
                        <a:rPr lang="en-US" sz="1050"/>
                        <a:t>0.1%</a:t>
                      </a:r>
                    </a:p>
                  </a:txBody>
                  <a:tcPr marT="28800" marB="28800" anchor="ctr"/>
                </a:tc>
                <a:tc>
                  <a:txBody>
                    <a:bodyPr/>
                    <a:lstStyle/>
                    <a:p>
                      <a:pPr algn="ctr"/>
                      <a:r>
                        <a:rPr lang="en-US" sz="1050"/>
                        <a:t>4.7%</a:t>
                      </a:r>
                    </a:p>
                  </a:txBody>
                  <a:tcPr marT="28800" marB="28800" anchor="ctr"/>
                </a:tc>
                <a:tc>
                  <a:txBody>
                    <a:bodyPr/>
                    <a:lstStyle/>
                    <a:p>
                      <a:pPr algn="ctr"/>
                      <a:r>
                        <a:rPr lang="en-US" sz="1050"/>
                        <a:t>0.1%</a:t>
                      </a:r>
                    </a:p>
                  </a:txBody>
                  <a:tcPr marT="28800" marB="28800" anchor="ctr"/>
                </a:tc>
                <a:extLst>
                  <a:ext uri="{0D108BD9-81ED-4DB2-BD59-A6C34878D82A}">
                    <a16:rowId xmlns:a16="http://schemas.microsoft.com/office/drawing/2014/main" val="480020241"/>
                  </a:ext>
                </a:extLst>
              </a:tr>
              <a:tr h="227734">
                <a:tc>
                  <a:txBody>
                    <a:bodyPr/>
                    <a:lstStyle/>
                    <a:p>
                      <a:r>
                        <a:rPr lang="en-US" sz="1050"/>
                        <a:t>Dyspnea</a:t>
                      </a:r>
                    </a:p>
                  </a:txBody>
                  <a:tcPr marT="28800" marB="28800" anchor="ctr"/>
                </a:tc>
                <a:tc>
                  <a:txBody>
                    <a:bodyPr/>
                    <a:lstStyle/>
                    <a:p>
                      <a:pPr algn="ctr"/>
                      <a:r>
                        <a:rPr lang="en-US" sz="1050"/>
                        <a:t>15.5%</a:t>
                      </a:r>
                    </a:p>
                  </a:txBody>
                  <a:tcPr marT="28800" marB="28800" anchor="ctr"/>
                </a:tc>
                <a:tc>
                  <a:txBody>
                    <a:bodyPr/>
                    <a:lstStyle/>
                    <a:p>
                      <a:pPr algn="ctr"/>
                      <a:r>
                        <a:rPr lang="en-US" sz="1050"/>
                        <a:t>1.0%</a:t>
                      </a:r>
                    </a:p>
                  </a:txBody>
                  <a:tcPr marT="28800" marB="28800" anchor="ctr"/>
                </a:tc>
                <a:tc>
                  <a:txBody>
                    <a:bodyPr/>
                    <a:lstStyle/>
                    <a:p>
                      <a:pPr algn="ctr"/>
                      <a:r>
                        <a:rPr lang="en-US" sz="1050"/>
                        <a:t>3.0%</a:t>
                      </a:r>
                    </a:p>
                  </a:txBody>
                  <a:tcPr marT="28800" marB="28800" anchor="ctr"/>
                </a:tc>
                <a:tc>
                  <a:txBody>
                    <a:bodyPr/>
                    <a:lstStyle/>
                    <a:p>
                      <a:pPr algn="ctr"/>
                      <a:r>
                        <a:rPr lang="en-US" sz="1050"/>
                        <a:t>0.1%</a:t>
                      </a:r>
                    </a:p>
                  </a:txBody>
                  <a:tcPr marT="28800" marB="28800" anchor="ctr"/>
                </a:tc>
                <a:extLst>
                  <a:ext uri="{0D108BD9-81ED-4DB2-BD59-A6C34878D82A}">
                    <a16:rowId xmlns:a16="http://schemas.microsoft.com/office/drawing/2014/main" val="402173265"/>
                  </a:ext>
                </a:extLst>
              </a:tr>
              <a:tr h="227734">
                <a:tc>
                  <a:txBody>
                    <a:bodyPr/>
                    <a:lstStyle/>
                    <a:p>
                      <a:r>
                        <a:rPr lang="en-US" sz="1050"/>
                        <a:t>Anemia</a:t>
                      </a:r>
                    </a:p>
                  </a:txBody>
                  <a:tcPr marT="28800" marB="28800" anchor="ctr"/>
                </a:tc>
                <a:tc>
                  <a:txBody>
                    <a:bodyPr/>
                    <a:lstStyle/>
                    <a:p>
                      <a:pPr algn="ctr"/>
                      <a:r>
                        <a:rPr lang="en-US" sz="1050"/>
                        <a:t>15.4%</a:t>
                      </a:r>
                    </a:p>
                  </a:txBody>
                  <a:tcPr marT="28800" marB="28800" anchor="ctr"/>
                </a:tc>
                <a:tc>
                  <a:txBody>
                    <a:bodyPr/>
                    <a:lstStyle/>
                    <a:p>
                      <a:pPr algn="ctr"/>
                      <a:r>
                        <a:rPr lang="en-US" sz="1050"/>
                        <a:t>8.8%</a:t>
                      </a:r>
                    </a:p>
                  </a:txBody>
                  <a:tcPr marT="28800" marB="28800" anchor="ctr"/>
                </a:tc>
                <a:tc>
                  <a:txBody>
                    <a:bodyPr/>
                    <a:lstStyle/>
                    <a:p>
                      <a:pPr algn="ctr"/>
                      <a:r>
                        <a:rPr lang="en-US" sz="1050"/>
                        <a:t>5.2%</a:t>
                      </a:r>
                    </a:p>
                  </a:txBody>
                  <a:tcPr marT="28800" marB="28800" anchor="ctr"/>
                </a:tc>
                <a:tc>
                  <a:txBody>
                    <a:bodyPr/>
                    <a:lstStyle/>
                    <a:p>
                      <a:pPr algn="ctr"/>
                      <a:r>
                        <a:rPr lang="en-US" sz="1050"/>
                        <a:t>2.1%</a:t>
                      </a:r>
                    </a:p>
                  </a:txBody>
                  <a:tcPr marT="28800" marB="28800" anchor="ctr"/>
                </a:tc>
                <a:extLst>
                  <a:ext uri="{0D108BD9-81ED-4DB2-BD59-A6C34878D82A}">
                    <a16:rowId xmlns:a16="http://schemas.microsoft.com/office/drawing/2014/main" val="2407778933"/>
                  </a:ext>
                </a:extLst>
              </a:tr>
              <a:tr h="227734">
                <a:tc gridSpan="5">
                  <a:txBody>
                    <a:bodyPr/>
                    <a:lstStyle/>
                    <a:p>
                      <a:pPr algn="l"/>
                      <a:r>
                        <a:rPr lang="en-US" sz="1050" b="1">
                          <a:solidFill>
                            <a:schemeClr val="bg1"/>
                          </a:solidFill>
                        </a:rPr>
                        <a:t>AEs of special interest</a:t>
                      </a:r>
                      <a:r>
                        <a:rPr lang="en-US" sz="1050" b="1" baseline="30000">
                          <a:solidFill>
                            <a:schemeClr val="bg1"/>
                          </a:solidFill>
                        </a:rPr>
                        <a:t>b</a:t>
                      </a:r>
                    </a:p>
                  </a:txBody>
                  <a:tcPr marT="28800" marB="28800" anchor="ctr">
                    <a:solidFill>
                      <a:schemeClr val="accent1"/>
                    </a:solidFill>
                  </a:tcPr>
                </a:tc>
                <a:tc hMerge="1">
                  <a:txBody>
                    <a:bodyPr/>
                    <a:lstStyle/>
                    <a:p>
                      <a:endParaRPr lang="en-US" sz="1200">
                        <a:solidFill>
                          <a:schemeClr val="bg1"/>
                        </a:solidFill>
                      </a:endParaRPr>
                    </a:p>
                  </a:txBody>
                  <a:tcPr>
                    <a:solidFill>
                      <a:schemeClr val="accent1"/>
                    </a:solidFill>
                  </a:tcPr>
                </a:tc>
                <a:tc hMerge="1">
                  <a:txBody>
                    <a:bodyPr/>
                    <a:lstStyle/>
                    <a:p>
                      <a:endParaRPr lang="en-US" sz="1200">
                        <a:solidFill>
                          <a:schemeClr val="bg1"/>
                        </a:solidFill>
                      </a:endParaRPr>
                    </a:p>
                  </a:txBody>
                  <a:tcPr>
                    <a:solidFill>
                      <a:schemeClr val="accent1"/>
                    </a:solidFill>
                  </a:tcPr>
                </a:tc>
                <a:tc hMerge="1">
                  <a:txBody>
                    <a:bodyPr/>
                    <a:lstStyle/>
                    <a:p>
                      <a:endParaRPr lang="en-US" sz="1200">
                        <a:solidFill>
                          <a:schemeClr val="bg1"/>
                        </a:solidFill>
                      </a:endParaRPr>
                    </a:p>
                  </a:txBody>
                  <a:tcPr>
                    <a:solidFill>
                      <a:schemeClr val="accent1"/>
                    </a:solidFill>
                  </a:tcPr>
                </a:tc>
                <a:tc hMerge="1">
                  <a:txBody>
                    <a:bodyPr/>
                    <a:lstStyle/>
                    <a:p>
                      <a:endParaRPr lang="en-US" sz="1200">
                        <a:solidFill>
                          <a:schemeClr val="bg1"/>
                        </a:solidFill>
                      </a:endParaRPr>
                    </a:p>
                  </a:txBody>
                  <a:tcPr>
                    <a:solidFill>
                      <a:schemeClr val="accent1"/>
                    </a:solidFill>
                  </a:tcPr>
                </a:tc>
                <a:extLst>
                  <a:ext uri="{0D108BD9-81ED-4DB2-BD59-A6C34878D82A}">
                    <a16:rowId xmlns:a16="http://schemas.microsoft.com/office/drawing/2014/main" val="1605270371"/>
                  </a:ext>
                </a:extLst>
              </a:tr>
              <a:tr h="227734">
                <a:tc>
                  <a:txBody>
                    <a:bodyPr/>
                    <a:lstStyle/>
                    <a:p>
                      <a:r>
                        <a:rPr lang="en-US" sz="1050"/>
                        <a:t>Bruising</a:t>
                      </a:r>
                      <a:r>
                        <a:rPr lang="en-US" sz="1050" baseline="30000"/>
                        <a:t>c</a:t>
                      </a:r>
                    </a:p>
                  </a:txBody>
                  <a:tcPr marT="28800" marB="28800" anchor="ctr"/>
                </a:tc>
                <a:tc>
                  <a:txBody>
                    <a:bodyPr/>
                    <a:lstStyle/>
                    <a:p>
                      <a:pPr algn="ctr"/>
                      <a:r>
                        <a:rPr lang="en-US" sz="1050"/>
                        <a:t>23.7%</a:t>
                      </a:r>
                    </a:p>
                  </a:txBody>
                  <a:tcPr marT="28800" marB="28800" anchor="ctr"/>
                </a:tc>
                <a:tc>
                  <a:txBody>
                    <a:bodyPr/>
                    <a:lstStyle/>
                    <a:p>
                      <a:pPr algn="ctr"/>
                      <a:r>
                        <a:rPr lang="en-US" sz="1050"/>
                        <a:t>0.0%</a:t>
                      </a:r>
                    </a:p>
                  </a:txBody>
                  <a:tcPr marT="28800" marB="28800" anchor="ctr"/>
                </a:tc>
                <a:tc>
                  <a:txBody>
                    <a:bodyPr/>
                    <a:lstStyle/>
                    <a:p>
                      <a:pPr algn="ctr"/>
                      <a:r>
                        <a:rPr lang="en-US" sz="1050"/>
                        <a:t>15.1%</a:t>
                      </a:r>
                    </a:p>
                  </a:txBody>
                  <a:tcPr marT="28800" marB="28800" anchor="ctr"/>
                </a:tc>
                <a:tc>
                  <a:txBody>
                    <a:bodyPr/>
                    <a:lstStyle/>
                    <a:p>
                      <a:pPr algn="ctr"/>
                      <a:r>
                        <a:rPr lang="en-US" sz="1050"/>
                        <a:t>0.0%</a:t>
                      </a:r>
                    </a:p>
                  </a:txBody>
                  <a:tcPr marT="28800" marB="28800" anchor="ctr"/>
                </a:tc>
                <a:extLst>
                  <a:ext uri="{0D108BD9-81ED-4DB2-BD59-A6C34878D82A}">
                    <a16:rowId xmlns:a16="http://schemas.microsoft.com/office/drawing/2014/main" val="1052692441"/>
                  </a:ext>
                </a:extLst>
              </a:tr>
              <a:tr h="227734">
                <a:tc>
                  <a:txBody>
                    <a:bodyPr/>
                    <a:lstStyle/>
                    <a:p>
                      <a:r>
                        <a:rPr lang="en-US" sz="1050"/>
                        <a:t>Rash</a:t>
                      </a:r>
                      <a:r>
                        <a:rPr lang="en-US" sz="1050" baseline="30000"/>
                        <a:t>d</a:t>
                      </a:r>
                    </a:p>
                  </a:txBody>
                  <a:tcPr marT="28800" marB="28800" anchor="ctr"/>
                </a:tc>
                <a:tc>
                  <a:txBody>
                    <a:bodyPr/>
                    <a:lstStyle/>
                    <a:p>
                      <a:pPr algn="ctr"/>
                      <a:r>
                        <a:rPr lang="en-US" sz="1050"/>
                        <a:t>12.7%</a:t>
                      </a:r>
                    </a:p>
                  </a:txBody>
                  <a:tcPr marT="28800" marB="28800" anchor="ctr"/>
                </a:tc>
                <a:tc>
                  <a:txBody>
                    <a:bodyPr/>
                    <a:lstStyle/>
                    <a:p>
                      <a:pPr algn="ctr"/>
                      <a:r>
                        <a:rPr lang="en-US" sz="1050"/>
                        <a:t>0.5%</a:t>
                      </a:r>
                    </a:p>
                  </a:txBody>
                  <a:tcPr marT="28800" marB="28800" anchor="ctr"/>
                </a:tc>
                <a:tc>
                  <a:txBody>
                    <a:bodyPr/>
                    <a:lstStyle/>
                    <a:p>
                      <a:pPr algn="ctr"/>
                      <a:r>
                        <a:rPr lang="en-US" sz="1050"/>
                        <a:t>6.0%</a:t>
                      </a:r>
                    </a:p>
                  </a:txBody>
                  <a:tcPr marT="28800" marB="28800" anchor="ctr"/>
                </a:tc>
                <a:tc>
                  <a:txBody>
                    <a:bodyPr/>
                    <a:lstStyle/>
                    <a:p>
                      <a:pPr algn="ctr"/>
                      <a:r>
                        <a:rPr lang="en-US" sz="1050"/>
                        <a:t>0.4%</a:t>
                      </a:r>
                    </a:p>
                  </a:txBody>
                  <a:tcPr marT="28800" marB="28800" anchor="ctr"/>
                </a:tc>
                <a:extLst>
                  <a:ext uri="{0D108BD9-81ED-4DB2-BD59-A6C34878D82A}">
                    <a16:rowId xmlns:a16="http://schemas.microsoft.com/office/drawing/2014/main" val="2007091659"/>
                  </a:ext>
                </a:extLst>
              </a:tr>
              <a:tr h="227734">
                <a:tc>
                  <a:txBody>
                    <a:bodyPr/>
                    <a:lstStyle/>
                    <a:p>
                      <a:r>
                        <a:rPr lang="en-US" sz="1050"/>
                        <a:t>Arthralgia</a:t>
                      </a:r>
                    </a:p>
                  </a:txBody>
                  <a:tcPr marT="28800" marB="28800" anchor="ctr"/>
                </a:tc>
                <a:tc>
                  <a:txBody>
                    <a:bodyPr/>
                    <a:lstStyle/>
                    <a:p>
                      <a:pPr algn="ctr"/>
                      <a:r>
                        <a:rPr lang="en-US" sz="1050"/>
                        <a:t>14.4%</a:t>
                      </a:r>
                    </a:p>
                  </a:txBody>
                  <a:tcPr marT="28800" marB="28800" anchor="ctr"/>
                </a:tc>
                <a:tc>
                  <a:txBody>
                    <a:bodyPr/>
                    <a:lstStyle/>
                    <a:p>
                      <a:pPr algn="ctr"/>
                      <a:r>
                        <a:rPr lang="en-US" sz="1050"/>
                        <a:t>0.6%</a:t>
                      </a:r>
                    </a:p>
                  </a:txBody>
                  <a:tcPr marT="28800" marB="28800" anchor="ctr"/>
                </a:tc>
                <a:tc>
                  <a:txBody>
                    <a:bodyPr/>
                    <a:lstStyle/>
                    <a:p>
                      <a:pPr algn="ctr"/>
                      <a:r>
                        <a:rPr lang="en-US" sz="1050"/>
                        <a:t>3.5%</a:t>
                      </a:r>
                    </a:p>
                  </a:txBody>
                  <a:tcPr marT="28800" marB="28800" anchor="ctr"/>
                </a:tc>
                <a:tc>
                  <a:txBody>
                    <a:bodyPr/>
                    <a:lstStyle/>
                    <a:p>
                      <a:pPr algn="ctr"/>
                      <a:r>
                        <a:rPr lang="en-US" sz="1050"/>
                        <a:t>0.0%</a:t>
                      </a:r>
                    </a:p>
                  </a:txBody>
                  <a:tcPr marT="28800" marB="28800" anchor="ctr"/>
                </a:tc>
                <a:extLst>
                  <a:ext uri="{0D108BD9-81ED-4DB2-BD59-A6C34878D82A}">
                    <a16:rowId xmlns:a16="http://schemas.microsoft.com/office/drawing/2014/main" val="2607636433"/>
                  </a:ext>
                </a:extLst>
              </a:tr>
              <a:tr h="227734">
                <a:tc>
                  <a:txBody>
                    <a:bodyPr/>
                    <a:lstStyle/>
                    <a:p>
                      <a:r>
                        <a:rPr lang="en-US" sz="1050"/>
                        <a:t>Hemorrhage/hematoma</a:t>
                      </a:r>
                      <a:r>
                        <a:rPr lang="en-US" sz="1050" baseline="30000"/>
                        <a:t>e</a:t>
                      </a:r>
                    </a:p>
                  </a:txBody>
                  <a:tcPr marT="28800" marB="28800" anchor="ctr"/>
                </a:tc>
                <a:tc>
                  <a:txBody>
                    <a:bodyPr/>
                    <a:lstStyle/>
                    <a:p>
                      <a:pPr algn="ctr"/>
                      <a:r>
                        <a:rPr lang="en-US" sz="1050"/>
                        <a:t>11.4%</a:t>
                      </a:r>
                    </a:p>
                  </a:txBody>
                  <a:tcPr marT="28800" marB="28800" anchor="ctr"/>
                </a:tc>
                <a:tc>
                  <a:txBody>
                    <a:bodyPr/>
                    <a:lstStyle/>
                    <a:p>
                      <a:pPr algn="ctr"/>
                      <a:r>
                        <a:rPr lang="en-US" sz="1050"/>
                        <a:t>1.8%</a:t>
                      </a:r>
                    </a:p>
                  </a:txBody>
                  <a:tcPr marT="28800" marB="28800" anchor="ctr"/>
                </a:tc>
                <a:tc>
                  <a:txBody>
                    <a:bodyPr/>
                    <a:lstStyle/>
                    <a:p>
                      <a:pPr algn="ctr"/>
                      <a:r>
                        <a:rPr lang="en-US" sz="1050"/>
                        <a:t>4.0%</a:t>
                      </a:r>
                    </a:p>
                  </a:txBody>
                  <a:tcPr marT="28800" marB="28800" anchor="ctr"/>
                </a:tc>
                <a:tc>
                  <a:txBody>
                    <a:bodyPr/>
                    <a:lstStyle/>
                    <a:p>
                      <a:pPr algn="ctr"/>
                      <a:r>
                        <a:rPr lang="en-US" sz="1050"/>
                        <a:t>0.6%</a:t>
                      </a:r>
                    </a:p>
                  </a:txBody>
                  <a:tcPr marT="28800" marB="28800" anchor="ctr"/>
                </a:tc>
                <a:extLst>
                  <a:ext uri="{0D108BD9-81ED-4DB2-BD59-A6C34878D82A}">
                    <a16:rowId xmlns:a16="http://schemas.microsoft.com/office/drawing/2014/main" val="15806511"/>
                  </a:ext>
                </a:extLst>
              </a:tr>
              <a:tr h="227734">
                <a:tc>
                  <a:txBody>
                    <a:bodyPr/>
                    <a:lstStyle/>
                    <a:p>
                      <a:r>
                        <a:rPr lang="en-US" sz="1050"/>
                        <a:t>Hypertension</a:t>
                      </a:r>
                    </a:p>
                  </a:txBody>
                  <a:tcPr marT="28800" marB="28800" anchor="ctr"/>
                </a:tc>
                <a:tc>
                  <a:txBody>
                    <a:bodyPr/>
                    <a:lstStyle/>
                    <a:p>
                      <a:pPr algn="ctr"/>
                      <a:r>
                        <a:rPr lang="en-US" sz="1050"/>
                        <a:t>9.2%</a:t>
                      </a:r>
                    </a:p>
                  </a:txBody>
                  <a:tcPr marT="28800" marB="28800" anchor="ctr"/>
                </a:tc>
                <a:tc>
                  <a:txBody>
                    <a:bodyPr/>
                    <a:lstStyle/>
                    <a:p>
                      <a:pPr algn="ctr"/>
                      <a:r>
                        <a:rPr lang="en-US" sz="1050"/>
                        <a:t>2.3%</a:t>
                      </a:r>
                    </a:p>
                  </a:txBody>
                  <a:tcPr marT="28800" marB="28800" anchor="ctr"/>
                </a:tc>
                <a:tc>
                  <a:txBody>
                    <a:bodyPr/>
                    <a:lstStyle/>
                    <a:p>
                      <a:pPr algn="ctr"/>
                      <a:r>
                        <a:rPr lang="en-US" sz="1050"/>
                        <a:t>3.4%</a:t>
                      </a:r>
                    </a:p>
                  </a:txBody>
                  <a:tcPr marT="28800" marB="28800" anchor="ctr"/>
                </a:tc>
                <a:tc>
                  <a:txBody>
                    <a:bodyPr/>
                    <a:lstStyle/>
                    <a:p>
                      <a:pPr algn="ctr"/>
                      <a:r>
                        <a:rPr lang="en-US" sz="1050"/>
                        <a:t>0.6%</a:t>
                      </a:r>
                    </a:p>
                  </a:txBody>
                  <a:tcPr marT="28800" marB="28800" anchor="ctr"/>
                </a:tc>
                <a:extLst>
                  <a:ext uri="{0D108BD9-81ED-4DB2-BD59-A6C34878D82A}">
                    <a16:rowId xmlns:a16="http://schemas.microsoft.com/office/drawing/2014/main" val="492596811"/>
                  </a:ext>
                </a:extLst>
              </a:tr>
              <a:tr h="227734">
                <a:tc>
                  <a:txBody>
                    <a:bodyPr/>
                    <a:lstStyle/>
                    <a:p>
                      <a:r>
                        <a:rPr lang="en-US" sz="1050"/>
                        <a:t>Atrial fibrillation/flutter</a:t>
                      </a:r>
                      <a:r>
                        <a:rPr lang="en-US" sz="1050" baseline="30000"/>
                        <a:t>f,g</a:t>
                      </a:r>
                    </a:p>
                  </a:txBody>
                  <a:tcPr marT="28800" marB="28800" anchor="ctr"/>
                </a:tc>
                <a:tc>
                  <a:txBody>
                    <a:bodyPr/>
                    <a:lstStyle/>
                    <a:p>
                      <a:pPr algn="ctr"/>
                      <a:r>
                        <a:rPr lang="en-US" sz="1050"/>
                        <a:t>2.8%</a:t>
                      </a:r>
                    </a:p>
                  </a:txBody>
                  <a:tcPr marT="28800" marB="28800" anchor="ctr"/>
                </a:tc>
                <a:tc>
                  <a:txBody>
                    <a:bodyPr/>
                    <a:lstStyle/>
                    <a:p>
                      <a:pPr algn="ctr"/>
                      <a:r>
                        <a:rPr lang="en-US" sz="1050"/>
                        <a:t>1.2%</a:t>
                      </a:r>
                    </a:p>
                  </a:txBody>
                  <a:tcPr marT="28800" marB="28800" anchor="ctr"/>
                </a:tc>
                <a:tc>
                  <a:txBody>
                    <a:bodyPr/>
                    <a:lstStyle/>
                    <a:p>
                      <a:pPr algn="ctr"/>
                      <a:r>
                        <a:rPr lang="en-US" sz="1050"/>
                        <a:t>0.8%</a:t>
                      </a:r>
                    </a:p>
                  </a:txBody>
                  <a:tcPr marT="28800" marB="28800" anchor="ctr"/>
                </a:tc>
                <a:tc>
                  <a:txBody>
                    <a:bodyPr/>
                    <a:lstStyle/>
                    <a:p>
                      <a:pPr algn="ctr"/>
                      <a:r>
                        <a:rPr lang="en-US" sz="1050"/>
                        <a:t>0.1%</a:t>
                      </a:r>
                    </a:p>
                  </a:txBody>
                  <a:tcPr marT="28800" marB="28800" anchor="ctr"/>
                </a:tc>
                <a:extLst>
                  <a:ext uri="{0D108BD9-81ED-4DB2-BD59-A6C34878D82A}">
                    <a16:rowId xmlns:a16="http://schemas.microsoft.com/office/drawing/2014/main" val="707659823"/>
                  </a:ext>
                </a:extLst>
              </a:tr>
            </a:tbl>
          </a:graphicData>
        </a:graphic>
      </p:graphicFrame>
      <p:sp>
        <p:nvSpPr>
          <p:cNvPr id="6" name="TextBox 5">
            <a:extLst>
              <a:ext uri="{FF2B5EF4-FFF2-40B4-BE49-F238E27FC236}">
                <a16:creationId xmlns:a16="http://schemas.microsoft.com/office/drawing/2014/main" id="{5D79596A-74C1-AA21-B53C-0561EF29AC83}"/>
              </a:ext>
            </a:extLst>
          </p:cNvPr>
          <p:cNvSpPr txBox="1"/>
          <p:nvPr/>
        </p:nvSpPr>
        <p:spPr>
          <a:xfrm>
            <a:off x="7694452" y="1665288"/>
            <a:ext cx="4089562" cy="2076618"/>
          </a:xfrm>
          <a:prstGeom prst="rect">
            <a:avLst/>
          </a:prstGeom>
          <a:solidFill>
            <a:schemeClr val="bg2"/>
          </a:solidFill>
        </p:spPr>
        <p:txBody>
          <a:bodyPr wrap="square" lIns="144000" tIns="108000" rtlCol="0">
            <a:noAutofit/>
          </a:bodyPr>
          <a:lstStyle/>
          <a:p>
            <a:pPr marL="225425" indent="-225425">
              <a:spcAft>
                <a:spcPts val="400"/>
              </a:spcAft>
              <a:buClr>
                <a:schemeClr val="accent2"/>
              </a:buClr>
              <a:buFont typeface="Arial" panose="020B0604020202020204" pitchFamily="34" charset="0"/>
              <a:buChar char="•"/>
            </a:pPr>
            <a:r>
              <a:rPr lang="en-US" sz="1400"/>
              <a:t>Median time on treatment for the overall safety population was 9.6 months</a:t>
            </a:r>
          </a:p>
          <a:p>
            <a:pPr marL="225425" indent="-225425">
              <a:spcAft>
                <a:spcPts val="400"/>
              </a:spcAft>
              <a:buClr>
                <a:schemeClr val="accent2"/>
              </a:buClr>
              <a:buFont typeface="Arial" panose="020B0604020202020204" pitchFamily="34" charset="0"/>
              <a:buChar char="•"/>
            </a:pPr>
            <a:r>
              <a:rPr lang="en-US" sz="1400"/>
              <a:t>Discontinuations due to treatment-related AEs occurred in 2.6% (n=20) of all patients</a:t>
            </a:r>
          </a:p>
          <a:p>
            <a:pPr marL="225425" indent="-225425">
              <a:spcAft>
                <a:spcPts val="400"/>
              </a:spcAft>
              <a:buClr>
                <a:schemeClr val="accent2"/>
              </a:buClr>
              <a:buFont typeface="Arial" panose="020B0604020202020204" pitchFamily="34" charset="0"/>
              <a:buChar char="•"/>
            </a:pPr>
            <a:r>
              <a:rPr lang="en-US" sz="1400"/>
              <a:t>Dose reductions due to treatment-related AEs occurred in 4.5% (n=35) of all patients</a:t>
            </a:r>
          </a:p>
          <a:p>
            <a:pPr marL="225425" indent="-225425">
              <a:spcAft>
                <a:spcPts val="400"/>
              </a:spcAft>
              <a:buClr>
                <a:schemeClr val="accent2"/>
              </a:buClr>
              <a:buFont typeface="Arial" panose="020B0604020202020204" pitchFamily="34" charset="0"/>
              <a:buChar char="•"/>
            </a:pPr>
            <a:r>
              <a:rPr lang="en-US" sz="1400"/>
              <a:t>Overall and WM safety profiles are generally consistent</a:t>
            </a:r>
            <a:endParaRPr lang="en-US" sz="1400" baseline="30000"/>
          </a:p>
        </p:txBody>
      </p:sp>
    </p:spTree>
    <p:extLst>
      <p:ext uri="{BB962C8B-B14F-4D97-AF65-F5344CB8AC3E}">
        <p14:creationId xmlns:p14="http://schemas.microsoft.com/office/powerpoint/2010/main" val="39848920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A3A9DDE2-0241-409D-A5CB-5FCABCC948EF}"/>
              </a:ext>
            </a:extLst>
          </p:cNvPr>
          <p:cNvSpPr>
            <a:spLocks noGrp="1"/>
          </p:cNvSpPr>
          <p:nvPr>
            <p:ph type="ftr" sz="quarter" idx="10"/>
          </p:nvPr>
        </p:nvSpPr>
        <p:spPr/>
        <p:txBody>
          <a:bodyPr/>
          <a:lstStyle/>
          <a:p>
            <a:r>
              <a:rPr lang="en-GB" b="1"/>
              <a:t>AE, </a:t>
            </a:r>
            <a:r>
              <a:rPr lang="en-GB"/>
              <a:t>adverse event; </a:t>
            </a:r>
            <a:r>
              <a:rPr lang="en-GB" b="1" err="1"/>
              <a:t>cBTKi</a:t>
            </a:r>
            <a:r>
              <a:rPr lang="en-GB" b="1"/>
              <a:t>, </a:t>
            </a:r>
            <a:r>
              <a:rPr lang="en-GB"/>
              <a:t>covalent Bruton's tyrosine kinase inhibitor; </a:t>
            </a:r>
            <a:r>
              <a:rPr lang="en-GB" b="1"/>
              <a:t>CIT, </a:t>
            </a:r>
            <a:r>
              <a:rPr lang="en-GB"/>
              <a:t>chemoimmunotherapy; </a:t>
            </a:r>
            <a:r>
              <a:rPr lang="en-GB" b="1"/>
              <a:t>VGPR, </a:t>
            </a:r>
            <a:r>
              <a:rPr lang="en-GB"/>
              <a:t>very good partial response.</a:t>
            </a:r>
            <a:endParaRPr lang="en-GB" b="1"/>
          </a:p>
          <a:p>
            <a:r>
              <a:rPr lang="en-GB" b="1" err="1"/>
              <a:t>Palomba</a:t>
            </a:r>
            <a:r>
              <a:rPr lang="en-GB" b="1"/>
              <a:t> et al, Abstract #229 presented at ASH 2022.</a:t>
            </a:r>
          </a:p>
        </p:txBody>
      </p:sp>
      <p:sp>
        <p:nvSpPr>
          <p:cNvPr id="4" name="Titel 3">
            <a:extLst>
              <a:ext uri="{FF2B5EF4-FFF2-40B4-BE49-F238E27FC236}">
                <a16:creationId xmlns:a16="http://schemas.microsoft.com/office/drawing/2014/main" id="{02C62C1F-9F75-F048-962B-8C644CC61153}"/>
              </a:ext>
            </a:extLst>
          </p:cNvPr>
          <p:cNvSpPr>
            <a:spLocks noGrp="1"/>
          </p:cNvSpPr>
          <p:nvPr>
            <p:ph type="title"/>
          </p:nvPr>
        </p:nvSpPr>
        <p:spPr/>
        <p:txBody>
          <a:bodyPr/>
          <a:lstStyle/>
          <a:p>
            <a:r>
              <a:rPr lang="de-DE" err="1"/>
              <a:t>Conclusions</a:t>
            </a:r>
            <a:endParaRPr lang="de-DE"/>
          </a:p>
        </p:txBody>
      </p:sp>
      <p:sp>
        <p:nvSpPr>
          <p:cNvPr id="8" name="Inhaltsplatzhalter 7">
            <a:extLst>
              <a:ext uri="{FF2B5EF4-FFF2-40B4-BE49-F238E27FC236}">
                <a16:creationId xmlns:a16="http://schemas.microsoft.com/office/drawing/2014/main" id="{E3749E63-6BE6-C14B-8566-6EA769800FFF}"/>
              </a:ext>
            </a:extLst>
          </p:cNvPr>
          <p:cNvSpPr>
            <a:spLocks noGrp="1"/>
          </p:cNvSpPr>
          <p:nvPr>
            <p:ph idx="1"/>
          </p:nvPr>
        </p:nvSpPr>
        <p:spPr/>
        <p:txBody>
          <a:bodyPr vert="horz" lIns="216000" tIns="216000" rIns="216000" bIns="108000" rtlCol="0" anchor="t">
            <a:normAutofit/>
          </a:bodyPr>
          <a:lstStyle/>
          <a:p>
            <a:r>
              <a:rPr lang="en-US" err="1"/>
              <a:t>Pirtobrutinib</a:t>
            </a:r>
            <a:r>
              <a:rPr lang="en-US"/>
              <a:t> demonstrated promising efficacy in this cohort of heavily pretreated relapsed/refractory WM patients, including among patients who received prior CIT and </a:t>
            </a:r>
            <a:r>
              <a:rPr lang="en-US" err="1"/>
              <a:t>cBTKi</a:t>
            </a:r>
            <a:endParaRPr lang="en-US"/>
          </a:p>
          <a:p>
            <a:pPr lvl="1"/>
            <a:r>
              <a:rPr lang="en-US"/>
              <a:t>Major response rate among prior CIT + </a:t>
            </a:r>
            <a:r>
              <a:rPr lang="en-US" err="1"/>
              <a:t>cBTKi</a:t>
            </a:r>
            <a:r>
              <a:rPr lang="en-US"/>
              <a:t> patients was 68%</a:t>
            </a:r>
            <a:endParaRPr lang="en-US" dirty="0">
              <a:cs typeface="Arial"/>
            </a:endParaRPr>
          </a:p>
          <a:p>
            <a:r>
              <a:rPr lang="en-US"/>
              <a:t>The depth of response observed, as identified by the favorable VGPR rate, is notable in the subset of patients with prior </a:t>
            </a:r>
            <a:r>
              <a:rPr lang="en-US" err="1"/>
              <a:t>cBTKi</a:t>
            </a:r>
            <a:r>
              <a:rPr lang="en-US"/>
              <a:t> therapy</a:t>
            </a:r>
            <a:endParaRPr lang="en-US" dirty="0">
              <a:cs typeface="Arial"/>
            </a:endParaRPr>
          </a:p>
          <a:p>
            <a:pPr lvl="1"/>
            <a:r>
              <a:rPr lang="en-US"/>
              <a:t>Major response rate and VGPR rate among prior </a:t>
            </a:r>
            <a:r>
              <a:rPr lang="en-US" err="1"/>
              <a:t>cBTKi</a:t>
            </a:r>
            <a:r>
              <a:rPr lang="en-US"/>
              <a:t> patients was 67% and 24%, respectively</a:t>
            </a:r>
            <a:endParaRPr lang="en-US" dirty="0">
              <a:cs typeface="Arial"/>
            </a:endParaRPr>
          </a:p>
          <a:p>
            <a:r>
              <a:rPr lang="en-US" err="1"/>
              <a:t>Pirtobrutinib</a:t>
            </a:r>
            <a:r>
              <a:rPr lang="en-US"/>
              <a:t> continues to be well-tolerated with low rates of </a:t>
            </a:r>
            <a:r>
              <a:rPr lang="en-US" dirty="0"/>
              <a:t>grade</a:t>
            </a:r>
            <a:r>
              <a:rPr lang="en-US"/>
              <a:t> ≥3 AEs and discontinuation due to drug-related toxicity</a:t>
            </a:r>
            <a:endParaRPr lang="en-US" dirty="0">
              <a:cs typeface="Arial"/>
            </a:endParaRPr>
          </a:p>
          <a:p>
            <a:pPr lvl="1"/>
            <a:r>
              <a:rPr lang="en-US"/>
              <a:t>Low rates of </a:t>
            </a:r>
            <a:r>
              <a:rPr lang="en-US" err="1"/>
              <a:t>cBTKi</a:t>
            </a:r>
            <a:r>
              <a:rPr lang="en-US"/>
              <a:t>-associated AEs were observed with </a:t>
            </a:r>
            <a:r>
              <a:rPr lang="en-US" err="1"/>
              <a:t>pirtobrutinib</a:t>
            </a:r>
            <a:endParaRPr lang="en-US"/>
          </a:p>
        </p:txBody>
      </p:sp>
    </p:spTree>
    <p:extLst>
      <p:ext uri="{BB962C8B-B14F-4D97-AF65-F5344CB8AC3E}">
        <p14:creationId xmlns:p14="http://schemas.microsoft.com/office/powerpoint/2010/main" val="41836524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2AA85D-0C26-0288-1E18-F096971A4556}"/>
              </a:ext>
            </a:extLst>
          </p:cNvPr>
          <p:cNvSpPr>
            <a:spLocks noGrp="1"/>
          </p:cNvSpPr>
          <p:nvPr>
            <p:ph type="title"/>
          </p:nvPr>
        </p:nvSpPr>
        <p:spPr/>
        <p:txBody>
          <a:bodyPr/>
          <a:lstStyle/>
          <a:p>
            <a:r>
              <a:rPr lang="en-US"/>
              <a:t>MAGNOLIA</a:t>
            </a:r>
          </a:p>
        </p:txBody>
      </p:sp>
      <p:sp>
        <p:nvSpPr>
          <p:cNvPr id="5" name="Text Placeholder 4">
            <a:extLst>
              <a:ext uri="{FF2B5EF4-FFF2-40B4-BE49-F238E27FC236}">
                <a16:creationId xmlns:a16="http://schemas.microsoft.com/office/drawing/2014/main" id="{AA75CD9D-AB1D-7FED-36A3-9157FA50F22E}"/>
              </a:ext>
            </a:extLst>
          </p:cNvPr>
          <p:cNvSpPr>
            <a:spLocks noGrp="1"/>
          </p:cNvSpPr>
          <p:nvPr>
            <p:ph type="body" idx="1"/>
          </p:nvPr>
        </p:nvSpPr>
        <p:spPr/>
        <p:txBody>
          <a:bodyPr/>
          <a:lstStyle/>
          <a:p>
            <a:r>
              <a:rPr lang="en-US"/>
              <a:t>Long-term efficacy and safety of zanubrutinib in patients with R/R MZL</a:t>
            </a:r>
          </a:p>
        </p:txBody>
      </p:sp>
    </p:spTree>
    <p:extLst>
      <p:ext uri="{BB962C8B-B14F-4D97-AF65-F5344CB8AC3E}">
        <p14:creationId xmlns:p14="http://schemas.microsoft.com/office/powerpoint/2010/main" val="17486216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ihandform 10">
            <a:extLst>
              <a:ext uri="{FF2B5EF4-FFF2-40B4-BE49-F238E27FC236}">
                <a16:creationId xmlns:a16="http://schemas.microsoft.com/office/drawing/2014/main" id="{109C3E80-B23B-47D3-B878-A2A771C9EF4D}"/>
              </a:ext>
            </a:extLst>
          </p:cNvPr>
          <p:cNvSpPr/>
          <p:nvPr/>
        </p:nvSpPr>
        <p:spPr>
          <a:xfrm>
            <a:off x="407987" y="1989137"/>
            <a:ext cx="2715153" cy="2522909"/>
          </a:xfrm>
          <a:prstGeom prst="rect">
            <a:avLst/>
          </a:prstGeom>
          <a:solidFill>
            <a:schemeClr val="accent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000" tIns="108000" rIns="108000" bIns="52832" numCol="1" spcCol="1270" anchor="ctr" anchorCtr="0">
            <a:noAutofit/>
          </a:bodyPr>
          <a:lstStyle/>
          <a:p>
            <a:pPr lvl="0" indent="312738" defTabSz="577850">
              <a:lnSpc>
                <a:spcPct val="90000"/>
              </a:lnSpc>
              <a:spcBef>
                <a:spcPct val="0"/>
              </a:spcBef>
              <a:spcAft>
                <a:spcPct val="35000"/>
              </a:spcAft>
              <a:buNone/>
            </a:pPr>
            <a:r>
              <a:rPr lang="en-US" sz="1600" b="1">
                <a:latin typeface="+mj-lt"/>
                <a:cs typeface="Arial"/>
              </a:rPr>
              <a:t>Eligibility (N=68)</a:t>
            </a:r>
            <a:endParaRPr lang="en-US" sz="1600" b="1" kern="1200">
              <a:latin typeface="+mj-lt"/>
              <a:cs typeface="Arial"/>
            </a:endParaRPr>
          </a:p>
          <a:p>
            <a:pPr marL="285750" indent="-285750" defTabSz="577850">
              <a:lnSpc>
                <a:spcPct val="90000"/>
              </a:lnSpc>
              <a:spcBef>
                <a:spcPct val="0"/>
              </a:spcBef>
              <a:spcAft>
                <a:spcPct val="35000"/>
              </a:spcAft>
              <a:buFont typeface="Arial" panose="020B0604020202020204" pitchFamily="34" charset="0"/>
              <a:buChar char="•"/>
            </a:pPr>
            <a:r>
              <a:rPr lang="en-GB" sz="1600" kern="1200">
                <a:latin typeface="+mj-lt"/>
                <a:cs typeface="Arial"/>
              </a:rPr>
              <a:t>Patients with R/R MZL who received ≥1 CD20-directed regimen </a:t>
            </a:r>
            <a:endParaRPr lang="en-US" sz="1600" kern="1200">
              <a:latin typeface="+mj-lt"/>
              <a:cs typeface="Arial"/>
            </a:endParaRPr>
          </a:p>
        </p:txBody>
      </p:sp>
      <p:sp>
        <p:nvSpPr>
          <p:cNvPr id="35" name="TextBox 34">
            <a:extLst>
              <a:ext uri="{FF2B5EF4-FFF2-40B4-BE49-F238E27FC236}">
                <a16:creationId xmlns:a16="http://schemas.microsoft.com/office/drawing/2014/main" id="{EC6F422F-5E08-4200-9D90-A046D2972D93}"/>
              </a:ext>
            </a:extLst>
          </p:cNvPr>
          <p:cNvSpPr txBox="1"/>
          <p:nvPr/>
        </p:nvSpPr>
        <p:spPr>
          <a:xfrm>
            <a:off x="416533" y="4814023"/>
            <a:ext cx="11376026" cy="954229"/>
          </a:xfrm>
          <a:prstGeom prst="rect">
            <a:avLst/>
          </a:prstGeom>
          <a:solidFill>
            <a:schemeClr val="accent6">
              <a:lumMod val="20000"/>
              <a:lumOff val="80000"/>
            </a:schemeClr>
          </a:solidFill>
          <a:ln>
            <a:noFill/>
          </a:ln>
        </p:spPr>
        <p:txBody>
          <a:bodyPr wrap="square" lIns="91440" tIns="45720" rIns="91440" bIns="45720" anchor="ctr">
            <a:noAutofit/>
          </a:bodyPr>
          <a:lstStyle/>
          <a:p>
            <a:pPr marL="171450" indent="-171450">
              <a:buClr>
                <a:schemeClr val="accent2"/>
              </a:buClr>
              <a:buFont typeface="Arial" panose="020B0604020202020204" pitchFamily="34" charset="0"/>
              <a:buChar char="•"/>
            </a:pPr>
            <a:r>
              <a:rPr lang="en-US" sz="1200"/>
              <a:t>Response based on the Lugano classification for NHL</a:t>
            </a:r>
            <a:r>
              <a:rPr lang="en-US" sz="1200" baseline="30000"/>
              <a:t>1</a:t>
            </a:r>
            <a:r>
              <a:rPr lang="en-US" sz="1200"/>
              <a:t> </a:t>
            </a:r>
          </a:p>
          <a:p>
            <a:pPr marL="628650" lvl="1" indent="-171450">
              <a:buClr>
                <a:schemeClr val="accent2"/>
              </a:buClr>
              <a:buFont typeface="Arial" panose="020B0604020202020204" pitchFamily="34" charset="0"/>
              <a:buChar char="•"/>
            </a:pPr>
            <a:r>
              <a:rPr lang="en-US" sz="1200"/>
              <a:t>PET-based criteria for patients with IRC-confirmed FDG-avid disease</a:t>
            </a:r>
          </a:p>
          <a:p>
            <a:pPr marL="628650" lvl="1" indent="-171450">
              <a:buClr>
                <a:schemeClr val="accent2"/>
              </a:buClr>
              <a:buFont typeface="Arial" panose="020B0604020202020204" pitchFamily="34" charset="0"/>
              <a:buChar char="•"/>
            </a:pPr>
            <a:r>
              <a:rPr lang="en-US" sz="1200"/>
              <a:t>CT-based criteria for non-FDG-avid patients</a:t>
            </a:r>
          </a:p>
          <a:p>
            <a:pPr marL="628650" lvl="1" indent="-171450">
              <a:buClr>
                <a:schemeClr val="accent2"/>
              </a:buClr>
              <a:buFont typeface="Arial" panose="020B0604020202020204" pitchFamily="34" charset="0"/>
              <a:buChar char="•"/>
            </a:pPr>
            <a:r>
              <a:rPr lang="en-US" sz="1200"/>
              <a:t>Additional sensitivity analysis for all evaluable patients using CT-based criteria</a:t>
            </a:r>
          </a:p>
        </p:txBody>
      </p:sp>
      <p:sp>
        <p:nvSpPr>
          <p:cNvPr id="38" name="TextBox 37">
            <a:extLst>
              <a:ext uri="{FF2B5EF4-FFF2-40B4-BE49-F238E27FC236}">
                <a16:creationId xmlns:a16="http://schemas.microsoft.com/office/drawing/2014/main" id="{B961771F-CBF0-4DF9-BD6F-297C7DAD5A56}"/>
              </a:ext>
            </a:extLst>
          </p:cNvPr>
          <p:cNvSpPr txBox="1"/>
          <p:nvPr/>
        </p:nvSpPr>
        <p:spPr>
          <a:xfrm>
            <a:off x="8538883" y="1989137"/>
            <a:ext cx="3249284" cy="2501317"/>
          </a:xfrm>
          <a:prstGeom prst="rect">
            <a:avLst/>
          </a:prstGeom>
          <a:solidFill>
            <a:schemeClr val="bg2"/>
          </a:solidFill>
        </p:spPr>
        <p:txBody>
          <a:bodyPr wrap="square" lIns="251999" tIns="108000" rIns="144000" bIns="108000" rtlCol="0" anchor="ctr">
            <a:noAutofit/>
          </a:bodyPr>
          <a:lstStyle/>
          <a:p>
            <a:r>
              <a:rPr lang="en-GB" sz="1400" b="1"/>
              <a:t>Primary endpoint</a:t>
            </a:r>
          </a:p>
          <a:p>
            <a:pPr marL="285750" indent="-285750">
              <a:buClr>
                <a:schemeClr val="accent2"/>
              </a:buClr>
              <a:buFont typeface="Arial" panose="020B0604020202020204" pitchFamily="34" charset="0"/>
              <a:buChar char="•"/>
            </a:pPr>
            <a:r>
              <a:rPr lang="en-GB" sz="1400">
                <a:cs typeface="Arial"/>
              </a:rPr>
              <a:t>ORR by IRC using Lugano</a:t>
            </a:r>
            <a:r>
              <a:rPr lang="en-GB" sz="1400" baseline="30000">
                <a:cs typeface="Arial"/>
              </a:rPr>
              <a:t>1</a:t>
            </a:r>
          </a:p>
          <a:p>
            <a:r>
              <a:rPr lang="en-GB" sz="1400" b="1">
                <a:cs typeface="Arial"/>
              </a:rPr>
              <a:t>Secondary endpoints</a:t>
            </a:r>
          </a:p>
          <a:p>
            <a:pPr marL="285750" indent="-285750">
              <a:buClr>
                <a:schemeClr val="accent2"/>
              </a:buClr>
              <a:buFont typeface="Arial" panose="020B0604020202020204" pitchFamily="34" charset="0"/>
              <a:buChar char="•"/>
            </a:pPr>
            <a:r>
              <a:rPr lang="en-GB" sz="1400">
                <a:cs typeface="Arial"/>
              </a:rPr>
              <a:t>ORR by PI</a:t>
            </a:r>
          </a:p>
          <a:p>
            <a:pPr marL="285750" indent="-285750">
              <a:buClr>
                <a:schemeClr val="accent2"/>
              </a:buClr>
              <a:buFont typeface="Arial" panose="020B0604020202020204" pitchFamily="34" charset="0"/>
              <a:buChar char="•"/>
            </a:pPr>
            <a:r>
              <a:rPr lang="en-GB" sz="1400">
                <a:cs typeface="Arial"/>
              </a:rPr>
              <a:t>PFS</a:t>
            </a:r>
          </a:p>
          <a:p>
            <a:pPr marL="285750" indent="-285750">
              <a:buClr>
                <a:schemeClr val="accent2"/>
              </a:buClr>
              <a:buFont typeface="Arial" panose="020B0604020202020204" pitchFamily="34" charset="0"/>
              <a:buChar char="•"/>
            </a:pPr>
            <a:r>
              <a:rPr lang="en-GB" sz="1400">
                <a:cs typeface="Arial"/>
              </a:rPr>
              <a:t>OS</a:t>
            </a:r>
          </a:p>
          <a:p>
            <a:pPr marL="285750" indent="-285750">
              <a:buClr>
                <a:schemeClr val="accent2"/>
              </a:buClr>
              <a:buFont typeface="Arial" panose="020B0604020202020204" pitchFamily="34" charset="0"/>
              <a:buChar char="•"/>
            </a:pPr>
            <a:r>
              <a:rPr lang="en-GB" sz="1400" err="1">
                <a:cs typeface="Arial"/>
              </a:rPr>
              <a:t>DoR</a:t>
            </a:r>
            <a:endParaRPr lang="en-GB" sz="1400">
              <a:cs typeface="Arial"/>
            </a:endParaRPr>
          </a:p>
          <a:p>
            <a:pPr marL="285750" indent="-285750">
              <a:buClr>
                <a:schemeClr val="accent2"/>
              </a:buClr>
              <a:buFont typeface="Arial" panose="020B0604020202020204" pitchFamily="34" charset="0"/>
              <a:buChar char="•"/>
            </a:pPr>
            <a:r>
              <a:rPr lang="en-GB" sz="1400">
                <a:cs typeface="Arial"/>
              </a:rPr>
              <a:t>Safety</a:t>
            </a:r>
            <a:endParaRPr lang="en-US" sz="1400">
              <a:cs typeface="Arial"/>
            </a:endParaRPr>
          </a:p>
        </p:txBody>
      </p:sp>
      <p:sp>
        <p:nvSpPr>
          <p:cNvPr id="33" name="TextBox 25">
            <a:extLst>
              <a:ext uri="{FF2B5EF4-FFF2-40B4-BE49-F238E27FC236}">
                <a16:creationId xmlns:a16="http://schemas.microsoft.com/office/drawing/2014/main" id="{9C4C28C3-9F9B-CD43-B481-53462ACE73C5}"/>
              </a:ext>
            </a:extLst>
          </p:cNvPr>
          <p:cNvSpPr txBox="1"/>
          <p:nvPr/>
        </p:nvSpPr>
        <p:spPr>
          <a:xfrm>
            <a:off x="5393535" y="2687944"/>
            <a:ext cx="1538606" cy="1125295"/>
          </a:xfrm>
          <a:prstGeom prst="rect">
            <a:avLst/>
          </a:prstGeom>
          <a:solidFill>
            <a:schemeClr val="accent2"/>
          </a:solidFill>
        </p:spPr>
        <p:txBody>
          <a:bodyPr wrap="square" lIns="91440" tIns="45720" rIns="91440" bIns="45720" anchor="ctr">
            <a:noAutofit/>
          </a:bodyPr>
          <a:lstStyle/>
          <a:p>
            <a:pPr algn="ctr"/>
            <a:r>
              <a:rPr lang="en-US" sz="1600" b="1">
                <a:solidFill>
                  <a:schemeClr val="bg1"/>
                </a:solidFill>
              </a:rPr>
              <a:t>Zanubrutinib</a:t>
            </a:r>
            <a:r>
              <a:rPr lang="en-US" sz="1600">
                <a:solidFill>
                  <a:schemeClr val="bg1"/>
                </a:solidFill>
              </a:rPr>
              <a:t> monotherapy (160 mg BID)</a:t>
            </a:r>
          </a:p>
        </p:txBody>
      </p:sp>
      <p:sp>
        <p:nvSpPr>
          <p:cNvPr id="2" name="Fußzeilenplatzhalter 1">
            <a:extLst>
              <a:ext uri="{FF2B5EF4-FFF2-40B4-BE49-F238E27FC236}">
                <a16:creationId xmlns:a16="http://schemas.microsoft.com/office/drawing/2014/main" id="{9E1E4AAD-86FE-8943-8276-6E6DDB3E5624}"/>
              </a:ext>
            </a:extLst>
          </p:cNvPr>
          <p:cNvSpPr>
            <a:spLocks noGrp="1"/>
          </p:cNvSpPr>
          <p:nvPr>
            <p:ph type="ftr" sz="quarter" idx="13"/>
          </p:nvPr>
        </p:nvSpPr>
        <p:spPr>
          <a:xfrm>
            <a:off x="407989" y="6071530"/>
            <a:ext cx="8532812" cy="597558"/>
          </a:xfrm>
        </p:spPr>
        <p:txBody>
          <a:bodyPr/>
          <a:lstStyle/>
          <a:p>
            <a:r>
              <a:rPr lang="en-GB" baseline="30000"/>
              <a:t>1</a:t>
            </a:r>
            <a:r>
              <a:rPr lang="en-GB"/>
              <a:t>Cheson et al. J Clin Oncol 2014;32(27):3059-3067.</a:t>
            </a:r>
          </a:p>
          <a:p>
            <a:r>
              <a:rPr lang="en-GB" b="1"/>
              <a:t>BID, </a:t>
            </a:r>
            <a:r>
              <a:rPr lang="en-GB"/>
              <a:t>twice daily; </a:t>
            </a:r>
            <a:r>
              <a:rPr lang="en-GB" b="1"/>
              <a:t>CT, </a:t>
            </a:r>
            <a:r>
              <a:rPr lang="en-GB"/>
              <a:t>computerized tomography; </a:t>
            </a:r>
            <a:r>
              <a:rPr lang="en-GB" b="1" err="1"/>
              <a:t>DoR</a:t>
            </a:r>
            <a:r>
              <a:rPr lang="en-GB" b="1"/>
              <a:t>, </a:t>
            </a:r>
            <a:r>
              <a:rPr lang="en-GB"/>
              <a:t>duration of response; </a:t>
            </a:r>
            <a:r>
              <a:rPr lang="en-GB" b="1"/>
              <a:t>FDG, </a:t>
            </a:r>
            <a:r>
              <a:rPr lang="en-GB"/>
              <a:t>fluorodeoxyglucose; </a:t>
            </a:r>
            <a:r>
              <a:rPr lang="en-GB" b="1"/>
              <a:t>IRC, </a:t>
            </a:r>
            <a:r>
              <a:rPr lang="en-GB"/>
              <a:t>independent review committee; </a:t>
            </a:r>
            <a:r>
              <a:rPr lang="en-GB" b="1"/>
              <a:t>MZL, </a:t>
            </a:r>
            <a:r>
              <a:rPr lang="en-GB"/>
              <a:t>marginal zone lymphoma; </a:t>
            </a:r>
            <a:r>
              <a:rPr lang="en-GB" b="1"/>
              <a:t>NHL, </a:t>
            </a:r>
            <a:r>
              <a:rPr lang="en-GB"/>
              <a:t>non-Hodgkin's lymphoma; </a:t>
            </a:r>
            <a:r>
              <a:rPr lang="en-GB" b="1"/>
              <a:t>ORR, </a:t>
            </a:r>
            <a:r>
              <a:rPr lang="en-GB"/>
              <a:t>overall response rate; </a:t>
            </a:r>
            <a:r>
              <a:rPr lang="en-GB" b="1"/>
              <a:t>OS, </a:t>
            </a:r>
            <a:r>
              <a:rPr lang="en-GB"/>
              <a:t>overall survival;</a:t>
            </a:r>
            <a:r>
              <a:rPr lang="en-GB" b="1"/>
              <a:t> PET, </a:t>
            </a:r>
            <a:r>
              <a:rPr lang="en-GB"/>
              <a:t>positron emission tomography; </a:t>
            </a:r>
            <a:r>
              <a:rPr lang="en-GB" b="1"/>
              <a:t>PFS, </a:t>
            </a:r>
            <a:r>
              <a:rPr lang="en-GB"/>
              <a:t>progression-free survival; </a:t>
            </a:r>
            <a:r>
              <a:rPr lang="en-GB" b="1"/>
              <a:t>PI, </a:t>
            </a:r>
            <a:r>
              <a:rPr lang="en-GB"/>
              <a:t>principal investigator; </a:t>
            </a:r>
            <a:r>
              <a:rPr lang="en-GB" b="1"/>
              <a:t>R/R, </a:t>
            </a:r>
            <a:r>
              <a:rPr lang="en-GB"/>
              <a:t>relapsed/refractory.</a:t>
            </a:r>
          </a:p>
          <a:p>
            <a:r>
              <a:rPr lang="en-GB" b="1" err="1"/>
              <a:t>Opat</a:t>
            </a:r>
            <a:r>
              <a:rPr lang="en-GB" b="1"/>
              <a:t> et al, Abstract #234 presented at ASH 2022.</a:t>
            </a:r>
          </a:p>
        </p:txBody>
      </p:sp>
      <p:sp>
        <p:nvSpPr>
          <p:cNvPr id="4" name="Titel 3">
            <a:extLst>
              <a:ext uri="{FF2B5EF4-FFF2-40B4-BE49-F238E27FC236}">
                <a16:creationId xmlns:a16="http://schemas.microsoft.com/office/drawing/2014/main" id="{3D3FB266-4C5E-FA43-81C6-4280133E0CEC}"/>
              </a:ext>
            </a:extLst>
          </p:cNvPr>
          <p:cNvSpPr>
            <a:spLocks noGrp="1"/>
          </p:cNvSpPr>
          <p:nvPr>
            <p:ph type="title"/>
          </p:nvPr>
        </p:nvSpPr>
        <p:spPr/>
        <p:txBody>
          <a:bodyPr/>
          <a:lstStyle/>
          <a:p>
            <a:r>
              <a:rPr lang="de-DE"/>
              <a:t>MAGNOLIA </a:t>
            </a:r>
            <a:r>
              <a:rPr lang="de-DE" err="1"/>
              <a:t>study</a:t>
            </a:r>
            <a:r>
              <a:rPr lang="de-DE"/>
              <a:t> design</a:t>
            </a:r>
          </a:p>
        </p:txBody>
      </p:sp>
      <p:sp>
        <p:nvSpPr>
          <p:cNvPr id="10" name="Textplatzhalter 9">
            <a:extLst>
              <a:ext uri="{FF2B5EF4-FFF2-40B4-BE49-F238E27FC236}">
                <a16:creationId xmlns:a16="http://schemas.microsoft.com/office/drawing/2014/main" id="{3B42127E-7790-034C-81B6-4A79AC2B961E}"/>
              </a:ext>
            </a:extLst>
          </p:cNvPr>
          <p:cNvSpPr>
            <a:spLocks noGrp="1"/>
          </p:cNvSpPr>
          <p:nvPr>
            <p:ph type="body" sz="quarter" idx="12"/>
          </p:nvPr>
        </p:nvSpPr>
        <p:spPr/>
        <p:txBody>
          <a:bodyPr/>
          <a:lstStyle/>
          <a:p>
            <a:r>
              <a:rPr lang="de-DE"/>
              <a:t>A Phase 2, </a:t>
            </a:r>
            <a:r>
              <a:rPr lang="de-DE" err="1"/>
              <a:t>multicenter</a:t>
            </a:r>
            <a:r>
              <a:rPr lang="de-DE"/>
              <a:t>, open-label, single-arm </a:t>
            </a:r>
            <a:r>
              <a:rPr lang="de-DE" err="1"/>
              <a:t>study</a:t>
            </a:r>
            <a:endParaRPr lang="de-DE"/>
          </a:p>
        </p:txBody>
      </p:sp>
      <p:cxnSp>
        <p:nvCxnSpPr>
          <p:cNvPr id="16" name="Straight Arrow Connector 15">
            <a:extLst>
              <a:ext uri="{FF2B5EF4-FFF2-40B4-BE49-F238E27FC236}">
                <a16:creationId xmlns:a16="http://schemas.microsoft.com/office/drawing/2014/main" id="{35EF66F0-CAE5-CC97-FCB4-4B0E972B37F9}"/>
              </a:ext>
            </a:extLst>
          </p:cNvPr>
          <p:cNvCxnSpPr>
            <a:cxnSpLocks/>
            <a:stCxn id="6" idx="3"/>
            <a:endCxn id="33" idx="1"/>
          </p:cNvCxnSpPr>
          <p:nvPr/>
        </p:nvCxnSpPr>
        <p:spPr>
          <a:xfrm>
            <a:off x="3123140" y="3250592"/>
            <a:ext cx="2270395"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5D1DC21-68B8-6F25-A982-A3662D01AC08}"/>
              </a:ext>
            </a:extLst>
          </p:cNvPr>
          <p:cNvCxnSpPr>
            <a:cxnSpLocks/>
            <a:stCxn id="33" idx="3"/>
            <a:endCxn id="38" idx="1"/>
          </p:cNvCxnSpPr>
          <p:nvPr/>
        </p:nvCxnSpPr>
        <p:spPr>
          <a:xfrm flipV="1">
            <a:off x="6932141" y="3239796"/>
            <a:ext cx="1606742" cy="1079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50638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6E556D-7706-78D8-E053-8F8A4FFDC318}"/>
              </a:ext>
            </a:extLst>
          </p:cNvPr>
          <p:cNvSpPr>
            <a:spLocks noGrp="1"/>
          </p:cNvSpPr>
          <p:nvPr>
            <p:ph type="title"/>
          </p:nvPr>
        </p:nvSpPr>
        <p:spPr/>
        <p:txBody>
          <a:bodyPr/>
          <a:lstStyle/>
          <a:p>
            <a:r>
              <a:rPr lang="en-US"/>
              <a:t>Best overall response by IRC and investigator assessment</a:t>
            </a:r>
          </a:p>
        </p:txBody>
      </p:sp>
      <p:graphicFrame>
        <p:nvGraphicFramePr>
          <p:cNvPr id="10" name="Table 10">
            <a:extLst>
              <a:ext uri="{FF2B5EF4-FFF2-40B4-BE49-F238E27FC236}">
                <a16:creationId xmlns:a16="http://schemas.microsoft.com/office/drawing/2014/main" id="{63954F16-AC6D-0B67-C449-8755F26BD0E3}"/>
              </a:ext>
            </a:extLst>
          </p:cNvPr>
          <p:cNvGraphicFramePr>
            <a:graphicFrameLocks noGrp="1"/>
          </p:cNvGraphicFramePr>
          <p:nvPr>
            <p:extLst>
              <p:ext uri="{D42A27DB-BD31-4B8C-83A1-F6EECF244321}">
                <p14:modId xmlns:p14="http://schemas.microsoft.com/office/powerpoint/2010/main" val="1088258559"/>
              </p:ext>
            </p:extLst>
          </p:nvPr>
        </p:nvGraphicFramePr>
        <p:xfrm>
          <a:off x="407989" y="1665289"/>
          <a:ext cx="7487979" cy="3926614"/>
        </p:xfrm>
        <a:graphic>
          <a:graphicData uri="http://schemas.openxmlformats.org/drawingml/2006/table">
            <a:tbl>
              <a:tblPr firstRow="1" bandRow="1">
                <a:tableStyleId>{5C22544A-7EE6-4342-B048-85BDC9FD1C3A}</a:tableStyleId>
              </a:tblPr>
              <a:tblGrid>
                <a:gridCol w="2284251">
                  <a:extLst>
                    <a:ext uri="{9D8B030D-6E8A-4147-A177-3AD203B41FA5}">
                      <a16:colId xmlns:a16="http://schemas.microsoft.com/office/drawing/2014/main" val="2478224879"/>
                    </a:ext>
                  </a:extLst>
                </a:gridCol>
                <a:gridCol w="1734576">
                  <a:extLst>
                    <a:ext uri="{9D8B030D-6E8A-4147-A177-3AD203B41FA5}">
                      <a16:colId xmlns:a16="http://schemas.microsoft.com/office/drawing/2014/main" val="3633551216"/>
                    </a:ext>
                  </a:extLst>
                </a:gridCol>
                <a:gridCol w="1734576">
                  <a:extLst>
                    <a:ext uri="{9D8B030D-6E8A-4147-A177-3AD203B41FA5}">
                      <a16:colId xmlns:a16="http://schemas.microsoft.com/office/drawing/2014/main" val="3061684306"/>
                    </a:ext>
                  </a:extLst>
                </a:gridCol>
                <a:gridCol w="1734576">
                  <a:extLst>
                    <a:ext uri="{9D8B030D-6E8A-4147-A177-3AD203B41FA5}">
                      <a16:colId xmlns:a16="http://schemas.microsoft.com/office/drawing/2014/main" val="2398144999"/>
                    </a:ext>
                  </a:extLst>
                </a:gridCol>
              </a:tblGrid>
              <a:tr h="254794">
                <a:tc rowSpan="3">
                  <a:txBody>
                    <a:bodyPr/>
                    <a:lstStyle/>
                    <a:p>
                      <a:pPr marL="0" algn="l" defTabSz="914400" rtl="0" eaLnBrk="1" latinLnBrk="0" hangingPunct="1"/>
                      <a:r>
                        <a:rPr lang="en-US" sz="1200" b="1" kern="1200">
                          <a:solidFill>
                            <a:schemeClr val="lt1"/>
                          </a:solidFill>
                          <a:latin typeface="+mn-lt"/>
                          <a:ea typeface="+mn-ea"/>
                          <a:cs typeface="+mn-cs"/>
                        </a:rPr>
                        <a:t>Efficacy</a:t>
                      </a:r>
                    </a:p>
                  </a:txBody>
                  <a:tcPr marL="144000" marR="144000" marT="36000" marB="36000" anchor="b">
                    <a:lnR w="12700" cap="flat" cmpd="sng" algn="ctr">
                      <a:solidFill>
                        <a:schemeClr val="bg1"/>
                      </a:solidFill>
                      <a:prstDash val="solid"/>
                      <a:round/>
                      <a:headEnd type="none" w="med" len="med"/>
                      <a:tailEnd type="none" w="med" len="med"/>
                    </a:lnR>
                  </a:tcPr>
                </a:tc>
                <a:tc gridSpan="3">
                  <a:txBody>
                    <a:bodyPr/>
                    <a:lstStyle/>
                    <a:p>
                      <a:pPr algn="ctr"/>
                      <a:r>
                        <a:rPr lang="en-US" sz="1200"/>
                        <a:t>(N=66)</a:t>
                      </a:r>
                      <a:r>
                        <a:rPr lang="en-US" sz="1200" baseline="30000"/>
                        <a:t>a</a:t>
                      </a:r>
                    </a:p>
                  </a:txBody>
                  <a:tcPr marL="144000" marR="144000" marT="36000" marB="3600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63577150"/>
                  </a:ext>
                </a:extLst>
              </a:tr>
              <a:tr h="254794">
                <a:tc vMerge="1">
                  <a:txBody>
                    <a:bodyPr/>
                    <a:lstStyle/>
                    <a:p>
                      <a:pPr marL="0" algn="l" defTabSz="914400" rtl="0" eaLnBrk="1" latinLnBrk="0" hangingPunct="1"/>
                      <a:endParaRPr lang="en-US" sz="1800" b="1" kern="1200">
                        <a:solidFill>
                          <a:schemeClr val="lt1"/>
                        </a:solidFill>
                        <a:latin typeface="+mn-lt"/>
                        <a:ea typeface="+mn-ea"/>
                        <a:cs typeface="+mn-cs"/>
                      </a:endParaRPr>
                    </a:p>
                  </a:txBody>
                  <a:tcPr/>
                </a:tc>
                <a:tc gridSpan="2">
                  <a:txBody>
                    <a:bodyPr/>
                    <a:lstStyle/>
                    <a:p>
                      <a:pPr marL="0" algn="ctr" defTabSz="914400" rtl="0" eaLnBrk="1" latinLnBrk="0" hangingPunct="1"/>
                      <a:r>
                        <a:rPr lang="en-US" sz="1200" b="1" kern="1200">
                          <a:solidFill>
                            <a:schemeClr val="lt1"/>
                          </a:solidFill>
                          <a:latin typeface="+mn-lt"/>
                          <a:ea typeface="+mn-ea"/>
                          <a:cs typeface="+mn-cs"/>
                        </a:rPr>
                        <a:t>IRC</a:t>
                      </a:r>
                    </a:p>
                  </a:txBody>
                  <a:tcPr marL="144000" marR="144000" marT="36000" marB="3600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tc hMerge="1">
                  <a:txBody>
                    <a:bodyPr/>
                    <a:lstStyle/>
                    <a:p>
                      <a:pPr marL="0" algn="l" defTabSz="914400" rtl="0" eaLnBrk="1" latinLnBrk="0" hangingPunct="1"/>
                      <a:endParaRPr lang="en-US" sz="1800" b="1" kern="1200">
                        <a:solidFill>
                          <a:schemeClr val="lt1"/>
                        </a:solidFill>
                        <a:latin typeface="+mn-lt"/>
                        <a:ea typeface="+mn-ea"/>
                        <a:cs typeface="+mn-cs"/>
                      </a:endParaRPr>
                    </a:p>
                  </a:txBody>
                  <a:tcPr>
                    <a:solidFill>
                      <a:schemeClr val="accent1"/>
                    </a:solidFill>
                  </a:tcPr>
                </a:tc>
                <a:tc>
                  <a:txBody>
                    <a:bodyPr/>
                    <a:lstStyle/>
                    <a:p>
                      <a:pPr marL="0" algn="ctr" defTabSz="914400" rtl="0" eaLnBrk="1" latinLnBrk="0" hangingPunct="1"/>
                      <a:r>
                        <a:rPr lang="en-US" sz="1200" b="1" kern="1200">
                          <a:solidFill>
                            <a:schemeClr val="lt1"/>
                          </a:solidFill>
                          <a:latin typeface="+mn-lt"/>
                          <a:ea typeface="+mn-ea"/>
                          <a:cs typeface="+mn-cs"/>
                        </a:rPr>
                        <a:t>INV</a:t>
                      </a:r>
                    </a:p>
                  </a:txBody>
                  <a:tcPr marL="144000" marR="144000" marT="36000" marB="36000" anchor="ctr">
                    <a:lnT w="1270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3759930124"/>
                  </a:ext>
                </a:extLst>
              </a:tr>
              <a:tr h="607781">
                <a:tc vMerge="1">
                  <a:txBody>
                    <a:bodyPr/>
                    <a:lstStyle/>
                    <a:p>
                      <a:pPr marL="0" algn="l" defTabSz="914400" rtl="0" eaLnBrk="1" latinLnBrk="0" hangingPunct="1"/>
                      <a:r>
                        <a:rPr lang="en-US" sz="1800" b="1" kern="1200">
                          <a:solidFill>
                            <a:schemeClr val="lt1"/>
                          </a:solidFill>
                          <a:latin typeface="+mn-lt"/>
                          <a:ea typeface="+mn-ea"/>
                          <a:cs typeface="+mn-cs"/>
                        </a:rPr>
                        <a:t>Efficacy</a:t>
                      </a:r>
                    </a:p>
                  </a:txBody>
                  <a:tcPr/>
                </a:tc>
                <a:tc>
                  <a:txBody>
                    <a:bodyPr/>
                    <a:lstStyle/>
                    <a:p>
                      <a:pPr marL="0" algn="ctr" defTabSz="914400" rtl="0" eaLnBrk="1" latinLnBrk="0" hangingPunct="1"/>
                      <a:r>
                        <a:rPr lang="en-US" sz="1200" b="1" kern="1200">
                          <a:solidFill>
                            <a:schemeClr val="lt1"/>
                          </a:solidFill>
                          <a:latin typeface="+mn-lt"/>
                          <a:ea typeface="+mn-ea"/>
                          <a:cs typeface="+mn-cs"/>
                        </a:rPr>
                        <a:t>PET and/or CT</a:t>
                      </a:r>
                    </a:p>
                    <a:p>
                      <a:pPr marL="0" algn="ctr" defTabSz="914400" rtl="0" eaLnBrk="1" latinLnBrk="0" hangingPunct="1"/>
                      <a:r>
                        <a:rPr lang="en-US" sz="1200" b="1" kern="1200">
                          <a:solidFill>
                            <a:schemeClr val="lt1"/>
                          </a:solidFill>
                          <a:latin typeface="+mn-lt"/>
                          <a:ea typeface="+mn-ea"/>
                          <a:cs typeface="+mn-cs"/>
                        </a:rPr>
                        <a:t>(primary endpoint)</a:t>
                      </a:r>
                      <a:r>
                        <a:rPr lang="en-US" sz="1200" b="1" kern="1200" baseline="30000">
                          <a:solidFill>
                            <a:schemeClr val="lt1"/>
                          </a:solidFill>
                          <a:latin typeface="+mn-lt"/>
                          <a:ea typeface="+mn-ea"/>
                          <a:cs typeface="+mn-cs"/>
                        </a:rPr>
                        <a:t>b</a:t>
                      </a:r>
                    </a:p>
                  </a:txBody>
                  <a:tcPr marL="144000" marR="144000" marT="36000" marB="36000" anchor="b">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914400" rtl="0" eaLnBrk="1" latinLnBrk="0" hangingPunct="1"/>
                      <a:r>
                        <a:rPr lang="en-US" sz="1200" b="1" kern="1200">
                          <a:solidFill>
                            <a:schemeClr val="lt1"/>
                          </a:solidFill>
                          <a:latin typeface="+mn-lt"/>
                          <a:ea typeface="+mn-ea"/>
                          <a:cs typeface="+mn-cs"/>
                        </a:rPr>
                        <a:t>CT only</a:t>
                      </a:r>
                    </a:p>
                    <a:p>
                      <a:pPr marL="0" algn="ctr" defTabSz="914400" rtl="0" eaLnBrk="1" latinLnBrk="0" hangingPunct="1"/>
                      <a:r>
                        <a:rPr lang="en-US" sz="1200" b="1" kern="1200">
                          <a:solidFill>
                            <a:schemeClr val="lt1"/>
                          </a:solidFill>
                          <a:latin typeface="+mn-lt"/>
                          <a:ea typeface="+mn-ea"/>
                          <a:cs typeface="+mn-cs"/>
                        </a:rPr>
                        <a:t>(sensitivity analysis)</a:t>
                      </a:r>
                      <a:r>
                        <a:rPr lang="en-US" sz="1200" b="1" kern="1200" baseline="30000">
                          <a:solidFill>
                            <a:schemeClr val="lt1"/>
                          </a:solidFill>
                          <a:latin typeface="+mn-lt"/>
                          <a:ea typeface="+mn-ea"/>
                          <a:cs typeface="+mn-cs"/>
                        </a:rPr>
                        <a:t>f</a:t>
                      </a:r>
                    </a:p>
                  </a:txBody>
                  <a:tcPr marL="144000" marR="144000" marT="36000" marB="36000" anchor="b">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914400" rtl="0" eaLnBrk="1" latinLnBrk="0" hangingPunct="1"/>
                      <a:r>
                        <a:rPr lang="en-US" sz="1200" b="1" kern="1200">
                          <a:solidFill>
                            <a:schemeClr val="lt1"/>
                          </a:solidFill>
                          <a:latin typeface="+mn-lt"/>
                          <a:ea typeface="+mn-ea"/>
                          <a:cs typeface="+mn-cs"/>
                        </a:rPr>
                        <a:t>PET and/or CT</a:t>
                      </a:r>
                    </a:p>
                  </a:txBody>
                  <a:tcPr marL="144000" marR="144000" marT="36000" marB="36000" anchor="b">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761144378"/>
                  </a:ext>
                </a:extLst>
              </a:tr>
              <a:tr h="632903">
                <a:tc>
                  <a:txBody>
                    <a:bodyPr/>
                    <a:lstStyle/>
                    <a:p>
                      <a:pPr marL="0" marR="0">
                        <a:lnSpc>
                          <a:spcPct val="107000"/>
                        </a:lnSpc>
                        <a:spcBef>
                          <a:spcPts val="0"/>
                        </a:spcBef>
                        <a:spcAft>
                          <a:spcPts val="0"/>
                        </a:spcAft>
                      </a:pPr>
                      <a:r>
                        <a:rPr lang="en-US" sz="1200" b="1">
                          <a:solidFill>
                            <a:schemeClr val="tx1"/>
                          </a:solidFill>
                          <a:effectLst/>
                          <a:latin typeface="+mn-lt"/>
                          <a:cs typeface="Arial"/>
                        </a:rPr>
                        <a:t>ORR</a:t>
                      </a:r>
                      <a:r>
                        <a:rPr lang="en-US" sz="1200" b="0">
                          <a:solidFill>
                            <a:schemeClr val="tx1"/>
                          </a:solidFill>
                          <a:effectLst/>
                          <a:latin typeface="+mn-lt"/>
                          <a:cs typeface="Arial"/>
                        </a:rPr>
                        <a:t>, n (%) </a:t>
                      </a:r>
                      <a:endParaRPr lang="en-US" sz="1200" b="0">
                        <a:solidFill>
                          <a:schemeClr val="tx1"/>
                        </a:solidFill>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US" sz="1200" b="0">
                          <a:solidFill>
                            <a:schemeClr val="tx1"/>
                          </a:solidFill>
                          <a:effectLst/>
                          <a:latin typeface="+mn-lt"/>
                          <a:cs typeface="Arial"/>
                        </a:rPr>
                        <a:t>[95% CI]</a:t>
                      </a:r>
                    </a:p>
                    <a:p>
                      <a:pPr marL="0" marR="0">
                        <a:lnSpc>
                          <a:spcPct val="107000"/>
                        </a:lnSpc>
                        <a:spcBef>
                          <a:spcPts val="0"/>
                        </a:spcBef>
                        <a:spcAft>
                          <a:spcPts val="0"/>
                        </a:spcAft>
                      </a:pPr>
                      <a:r>
                        <a:rPr lang="en-US" sz="1200" b="0" i="1">
                          <a:solidFill>
                            <a:schemeClr val="tx1"/>
                          </a:solidFill>
                          <a:effectLst/>
                          <a:latin typeface="+mn-lt"/>
                          <a:ea typeface="Calibri" panose="020F0502020204030204" pitchFamily="34" charset="0"/>
                          <a:cs typeface="Arial"/>
                        </a:rPr>
                        <a:t>P</a:t>
                      </a:r>
                      <a:r>
                        <a:rPr lang="en-US" sz="1200" b="0">
                          <a:solidFill>
                            <a:schemeClr val="tx1"/>
                          </a:solidFill>
                          <a:effectLst/>
                          <a:latin typeface="+mn-lt"/>
                          <a:ea typeface="Calibri" panose="020F0502020204030204" pitchFamily="34" charset="0"/>
                          <a:cs typeface="Arial"/>
                        </a:rPr>
                        <a:t>-value</a:t>
                      </a:r>
                      <a:endParaRPr lang="en-US" sz="1200" b="0">
                        <a:solidFill>
                          <a:schemeClr val="tx1"/>
                        </a:solidFill>
                        <a:effectLst/>
                        <a:latin typeface="+mn-lt"/>
                        <a:cs typeface="Arial"/>
                      </a:endParaRPr>
                    </a:p>
                  </a:txBody>
                  <a:tcPr marL="144000" marR="144000" marT="36000" marB="36000" anchor="ctr"/>
                </a:tc>
                <a:tc>
                  <a:txBody>
                    <a:bodyPr/>
                    <a:lstStyle/>
                    <a:p>
                      <a:pPr marL="0" marR="0" algn="ctr">
                        <a:lnSpc>
                          <a:spcPct val="107000"/>
                        </a:lnSpc>
                        <a:spcBef>
                          <a:spcPts val="0"/>
                        </a:spcBef>
                        <a:spcAft>
                          <a:spcPts val="0"/>
                        </a:spcAft>
                      </a:pPr>
                      <a:r>
                        <a:rPr lang="en-US" sz="1200">
                          <a:solidFill>
                            <a:schemeClr val="tx1"/>
                          </a:solidFill>
                          <a:effectLst/>
                          <a:latin typeface="+mn-lt"/>
                          <a:cs typeface="Arial"/>
                        </a:rPr>
                        <a:t>45 (68) </a:t>
                      </a:r>
                      <a:endParaRPr lang="en-US" sz="1200">
                        <a:solidFill>
                          <a:schemeClr val="tx1"/>
                        </a:solidFill>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1200">
                          <a:solidFill>
                            <a:schemeClr val="tx1"/>
                          </a:solidFill>
                          <a:effectLst/>
                          <a:latin typeface="+mn-lt"/>
                          <a:cs typeface="Arial"/>
                        </a:rPr>
                        <a:t>[55.6-79.1]</a:t>
                      </a:r>
                    </a:p>
                    <a:p>
                      <a:pPr marL="0" marR="0" lvl="0" indent="0" algn="ctr" defTabSz="609585" rtl="0" eaLnBrk="1" fontAlgn="auto" latinLnBrk="0" hangingPunct="1">
                        <a:lnSpc>
                          <a:spcPct val="107000"/>
                        </a:lnSpc>
                        <a:spcBef>
                          <a:spcPts val="0"/>
                        </a:spcBef>
                        <a:spcAft>
                          <a:spcPts val="0"/>
                        </a:spcAft>
                        <a:buClrTx/>
                        <a:buSzTx/>
                        <a:buFontTx/>
                        <a:buNone/>
                        <a:tabLst/>
                        <a:defRPr/>
                      </a:pPr>
                      <a:r>
                        <a:rPr lang="en-US" sz="1200">
                          <a:solidFill>
                            <a:schemeClr val="tx1"/>
                          </a:solidFill>
                          <a:effectLst/>
                          <a:latin typeface="+mn-lt"/>
                          <a:ea typeface="Calibri" panose="020F0502020204030204" pitchFamily="34" charset="0"/>
                          <a:cs typeface="Arial"/>
                        </a:rPr>
                        <a:t>&lt;0.0001</a:t>
                      </a:r>
                      <a:r>
                        <a:rPr lang="en-US" sz="1200" baseline="30000">
                          <a:solidFill>
                            <a:schemeClr val="tx1"/>
                          </a:solidFill>
                          <a:effectLst/>
                          <a:latin typeface="+mn-lt"/>
                          <a:ea typeface="Calibri" panose="020F0502020204030204" pitchFamily="34" charset="0"/>
                          <a:cs typeface="Arial"/>
                        </a:rPr>
                        <a:t>c</a:t>
                      </a:r>
                      <a:endParaRPr lang="en-US" sz="1200"/>
                    </a:p>
                  </a:txBody>
                  <a:tcPr marL="144000" marR="144000" marT="36000" marB="36000" anchor="ctr">
                    <a:lnT w="38100" cap="flat" cmpd="sng" algn="ctr">
                      <a:solidFill>
                        <a:schemeClr val="bg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200">
                          <a:solidFill>
                            <a:schemeClr val="tx1"/>
                          </a:solidFill>
                          <a:effectLst/>
                          <a:latin typeface="+mn-lt"/>
                          <a:cs typeface="Arial"/>
                        </a:rPr>
                        <a:t>44 (67) </a:t>
                      </a:r>
                      <a:endParaRPr lang="en-US" sz="1200">
                        <a:solidFill>
                          <a:schemeClr val="tx1"/>
                        </a:solidFill>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1200" kern="1200">
                          <a:solidFill>
                            <a:schemeClr val="tx1"/>
                          </a:solidFill>
                          <a:effectLst/>
                          <a:latin typeface="+mn-lt"/>
                          <a:cs typeface="Arial"/>
                        </a:rPr>
                        <a:t>[54.0-77.8]</a:t>
                      </a:r>
                    </a:p>
                    <a:p>
                      <a:endParaRPr lang="en-US" sz="1200"/>
                    </a:p>
                  </a:txBody>
                  <a:tcPr marL="144000" marR="144000" marT="36000" marB="36000" anchor="ctr">
                    <a:lnT w="38100" cap="flat" cmpd="sng" algn="ctr">
                      <a:solidFill>
                        <a:schemeClr val="bg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200">
                          <a:solidFill>
                            <a:schemeClr val="tx1"/>
                          </a:solidFill>
                          <a:effectLst/>
                          <a:latin typeface="+mn-lt"/>
                          <a:cs typeface="Arial"/>
                        </a:rPr>
                        <a:t>50 (76) </a:t>
                      </a:r>
                      <a:endParaRPr lang="en-US" sz="1200">
                        <a:solidFill>
                          <a:schemeClr val="tx1"/>
                        </a:solidFill>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1200" kern="1200">
                          <a:solidFill>
                            <a:schemeClr val="tx1"/>
                          </a:solidFill>
                          <a:effectLst/>
                          <a:latin typeface="+mn-lt"/>
                          <a:cs typeface="Arial"/>
                        </a:rPr>
                        <a:t>[63.6-85.5]</a:t>
                      </a:r>
                    </a:p>
                    <a:p>
                      <a:endParaRPr lang="en-US" sz="1200"/>
                    </a:p>
                  </a:txBody>
                  <a:tcPr marL="144000" marR="144000" marT="36000" marB="3600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26933709"/>
                  </a:ext>
                </a:extLst>
              </a:tr>
              <a:tr h="2547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effectLst/>
                          <a:latin typeface="+mn-lt"/>
                          <a:cs typeface="Arial"/>
                        </a:rPr>
                        <a:t>Best response</a:t>
                      </a:r>
                      <a:r>
                        <a:rPr lang="en-US" sz="1200" b="0">
                          <a:solidFill>
                            <a:schemeClr val="tx1"/>
                          </a:solidFill>
                          <a:effectLst/>
                          <a:latin typeface="+mn-lt"/>
                          <a:cs typeface="Arial"/>
                        </a:rPr>
                        <a:t>, n (%)</a:t>
                      </a:r>
                      <a:endParaRPr lang="en-US" sz="1200" b="0">
                        <a:solidFill>
                          <a:schemeClr val="tx1"/>
                        </a:solidFill>
                        <a:effectLst/>
                        <a:latin typeface="+mn-lt"/>
                        <a:ea typeface="Calibri" panose="020F0502020204030204" pitchFamily="34" charset="0"/>
                        <a:cs typeface="Arial"/>
                      </a:endParaRPr>
                    </a:p>
                  </a:txBody>
                  <a:tcPr marL="144000" marR="144000" marT="36000" marB="36000" anchor="ctr">
                    <a:solidFill>
                      <a:srgbClr val="E7E8EA"/>
                    </a:solidFill>
                  </a:tcPr>
                </a:tc>
                <a:tc>
                  <a:txBody>
                    <a:bodyPr/>
                    <a:lstStyle/>
                    <a:p>
                      <a:endParaRPr lang="en-US" sz="1200"/>
                    </a:p>
                  </a:txBody>
                  <a:tcPr marL="144000" marR="144000" marT="36000" marB="36000" anchor="ctr">
                    <a:solidFill>
                      <a:srgbClr val="E7E8EA"/>
                    </a:solidFill>
                  </a:tcPr>
                </a:tc>
                <a:tc>
                  <a:txBody>
                    <a:bodyPr/>
                    <a:lstStyle/>
                    <a:p>
                      <a:endParaRPr lang="en-US" sz="1200"/>
                    </a:p>
                  </a:txBody>
                  <a:tcPr marL="144000" marR="144000" marT="36000" marB="36000" anchor="ctr">
                    <a:solidFill>
                      <a:srgbClr val="E7E8EA"/>
                    </a:solidFill>
                  </a:tcPr>
                </a:tc>
                <a:tc>
                  <a:txBody>
                    <a:bodyPr/>
                    <a:lstStyle/>
                    <a:p>
                      <a:endParaRPr lang="en-US" sz="1200"/>
                    </a:p>
                  </a:txBody>
                  <a:tcPr marL="144000" marR="144000" marT="36000" marB="36000" anchor="ctr">
                    <a:solidFill>
                      <a:srgbClr val="E7E8EA"/>
                    </a:solidFill>
                  </a:tcPr>
                </a:tc>
                <a:extLst>
                  <a:ext uri="{0D108BD9-81ED-4DB2-BD59-A6C34878D82A}">
                    <a16:rowId xmlns:a16="http://schemas.microsoft.com/office/drawing/2014/main" val="50972716"/>
                  </a:ext>
                </a:extLst>
              </a:tr>
              <a:tr h="254794">
                <a:tc>
                  <a:txBody>
                    <a:bodyPr/>
                    <a:lstStyle/>
                    <a:p>
                      <a:pPr lvl="1" algn="l"/>
                      <a:r>
                        <a:rPr lang="en-US" sz="1200"/>
                        <a:t>CR</a:t>
                      </a:r>
                    </a:p>
                  </a:txBody>
                  <a:tcPr marL="144000" marR="144000" marT="36000" marB="36000" anchor="ctr">
                    <a:solidFill>
                      <a:srgbClr val="E7E8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effectLst/>
                          <a:latin typeface="+mn-lt"/>
                          <a:cs typeface="Arial"/>
                        </a:rPr>
                        <a:t>17 (26)</a:t>
                      </a:r>
                      <a:endParaRPr lang="en-US" sz="1200" b="0">
                        <a:solidFill>
                          <a:schemeClr val="tx1"/>
                        </a:solidFill>
                        <a:effectLst/>
                        <a:latin typeface="+mn-lt"/>
                        <a:ea typeface="Calibri" panose="020F0502020204030204" pitchFamily="34" charset="0"/>
                        <a:cs typeface="Arial"/>
                      </a:endParaRPr>
                    </a:p>
                  </a:txBody>
                  <a:tcPr marL="144000" marR="144000" marT="36000" marB="36000" anchor="ctr">
                    <a:solidFill>
                      <a:srgbClr val="E7E8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effectLst/>
                          <a:latin typeface="+mn-lt"/>
                          <a:cs typeface="Arial"/>
                        </a:rPr>
                        <a:t>16 (24)</a:t>
                      </a:r>
                      <a:endParaRPr lang="en-US" sz="1200">
                        <a:solidFill>
                          <a:schemeClr val="tx1"/>
                        </a:solidFill>
                        <a:effectLst/>
                        <a:latin typeface="+mn-lt"/>
                        <a:ea typeface="Calibri" panose="020F0502020204030204" pitchFamily="34" charset="0"/>
                        <a:cs typeface="Arial"/>
                      </a:endParaRPr>
                    </a:p>
                  </a:txBody>
                  <a:tcPr marL="144000" marR="144000" marT="36000" marB="36000" anchor="ctr">
                    <a:solidFill>
                      <a:srgbClr val="E7E8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effectLst/>
                          <a:latin typeface="+mn-lt"/>
                          <a:cs typeface="Arial"/>
                        </a:rPr>
                        <a:t>19 (29)</a:t>
                      </a:r>
                      <a:endParaRPr lang="en-US" sz="1200">
                        <a:solidFill>
                          <a:schemeClr val="tx1"/>
                        </a:solidFill>
                        <a:effectLst/>
                        <a:latin typeface="+mn-lt"/>
                        <a:ea typeface="Calibri" panose="020F0502020204030204" pitchFamily="34" charset="0"/>
                        <a:cs typeface="Arial"/>
                      </a:endParaRPr>
                    </a:p>
                  </a:txBody>
                  <a:tcPr marL="144000" marR="144000" marT="36000" marB="36000" anchor="ctr">
                    <a:solidFill>
                      <a:srgbClr val="E7E8EA"/>
                    </a:solidFill>
                  </a:tcPr>
                </a:tc>
                <a:extLst>
                  <a:ext uri="{0D108BD9-81ED-4DB2-BD59-A6C34878D82A}">
                    <a16:rowId xmlns:a16="http://schemas.microsoft.com/office/drawing/2014/main" val="3382979452"/>
                  </a:ext>
                </a:extLst>
              </a:tr>
              <a:tr h="254794">
                <a:tc>
                  <a:txBody>
                    <a:bodyPr/>
                    <a:lstStyle/>
                    <a:p>
                      <a:pPr lvl="1" algn="l"/>
                      <a:r>
                        <a:rPr lang="en-US" sz="1200"/>
                        <a:t>PR</a:t>
                      </a:r>
                    </a:p>
                  </a:txBody>
                  <a:tcPr marL="144000" marR="144000" marT="36000" marB="36000" anchor="ctr">
                    <a:solidFill>
                      <a:srgbClr val="E7E8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effectLst/>
                          <a:latin typeface="+mn-lt"/>
                          <a:cs typeface="Arial"/>
                        </a:rPr>
                        <a:t>28 (42)</a:t>
                      </a:r>
                      <a:endParaRPr lang="en-US" sz="1200" b="0">
                        <a:solidFill>
                          <a:schemeClr val="tx1"/>
                        </a:solidFill>
                        <a:effectLst/>
                        <a:latin typeface="+mn-lt"/>
                        <a:ea typeface="Calibri" panose="020F0502020204030204" pitchFamily="34" charset="0"/>
                        <a:cs typeface="Arial"/>
                      </a:endParaRPr>
                    </a:p>
                  </a:txBody>
                  <a:tcPr marL="144000" marR="144000" marT="36000" marB="36000" anchor="ctr">
                    <a:solidFill>
                      <a:srgbClr val="E7E8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effectLst/>
                          <a:latin typeface="+mn-lt"/>
                          <a:cs typeface="Arial"/>
                        </a:rPr>
                        <a:t>28 (42)</a:t>
                      </a:r>
                      <a:endParaRPr lang="en-US" sz="1200">
                        <a:solidFill>
                          <a:schemeClr val="tx1"/>
                        </a:solidFill>
                        <a:effectLst/>
                        <a:latin typeface="+mn-lt"/>
                        <a:ea typeface="Calibri" panose="020F0502020204030204" pitchFamily="34" charset="0"/>
                        <a:cs typeface="Arial"/>
                      </a:endParaRPr>
                    </a:p>
                  </a:txBody>
                  <a:tcPr marL="144000" marR="144000" marT="36000" marB="36000" anchor="ctr">
                    <a:solidFill>
                      <a:srgbClr val="E7E8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effectLst/>
                          <a:latin typeface="+mn-lt"/>
                          <a:cs typeface="Arial"/>
                        </a:rPr>
                        <a:t>31 (47)</a:t>
                      </a:r>
                      <a:endParaRPr lang="en-US" sz="1200">
                        <a:solidFill>
                          <a:schemeClr val="tx1"/>
                        </a:solidFill>
                        <a:effectLst/>
                        <a:latin typeface="+mn-lt"/>
                        <a:ea typeface="Calibri" panose="020F0502020204030204" pitchFamily="34" charset="0"/>
                        <a:cs typeface="Arial"/>
                      </a:endParaRPr>
                    </a:p>
                  </a:txBody>
                  <a:tcPr marL="144000" marR="144000" marT="36000" marB="36000" anchor="ctr">
                    <a:solidFill>
                      <a:srgbClr val="E7E8EA"/>
                    </a:solidFill>
                  </a:tcPr>
                </a:tc>
                <a:extLst>
                  <a:ext uri="{0D108BD9-81ED-4DB2-BD59-A6C34878D82A}">
                    <a16:rowId xmlns:a16="http://schemas.microsoft.com/office/drawing/2014/main" val="2813952996"/>
                  </a:ext>
                </a:extLst>
              </a:tr>
              <a:tr h="254794">
                <a:tc>
                  <a:txBody>
                    <a:bodyPr/>
                    <a:lstStyle/>
                    <a:p>
                      <a:pPr lvl="1" algn="l"/>
                      <a:r>
                        <a:rPr lang="en-US" sz="1200"/>
                        <a:t>SD</a:t>
                      </a:r>
                    </a:p>
                  </a:txBody>
                  <a:tcPr marL="144000" marR="144000" marT="36000" marB="36000" anchor="ctr">
                    <a:solidFill>
                      <a:srgbClr val="E7E8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strike="noStrike">
                          <a:solidFill>
                            <a:schemeClr val="tx1"/>
                          </a:solidFill>
                          <a:effectLst/>
                          <a:latin typeface="+mn-lt"/>
                          <a:cs typeface="Arial"/>
                        </a:rPr>
                        <a:t>14 (21)</a:t>
                      </a:r>
                      <a:r>
                        <a:rPr lang="en-US" sz="1200" baseline="30000">
                          <a:solidFill>
                            <a:schemeClr val="tx1"/>
                          </a:solidFill>
                          <a:effectLst/>
                          <a:latin typeface="+mn-lt"/>
                          <a:cs typeface="Arial"/>
                        </a:rPr>
                        <a:t>d,e</a:t>
                      </a:r>
                      <a:endParaRPr lang="en-US" sz="1200" b="0" baseline="30000">
                        <a:solidFill>
                          <a:schemeClr val="tx1"/>
                        </a:solidFill>
                        <a:effectLst/>
                        <a:latin typeface="+mn-lt"/>
                        <a:ea typeface="Calibri" panose="020F0502020204030204" pitchFamily="34" charset="0"/>
                        <a:cs typeface="Arial"/>
                      </a:endParaRPr>
                    </a:p>
                  </a:txBody>
                  <a:tcPr marL="144000" marR="144000" marT="36000" marB="36000" anchor="ctr">
                    <a:solidFill>
                      <a:srgbClr val="E7E8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effectLst/>
                          <a:latin typeface="+mn-lt"/>
                          <a:cs typeface="Arial"/>
                        </a:rPr>
                        <a:t>16 (24)</a:t>
                      </a:r>
                      <a:endParaRPr lang="en-US" sz="1200">
                        <a:solidFill>
                          <a:schemeClr val="tx1"/>
                        </a:solidFill>
                        <a:effectLst/>
                        <a:latin typeface="+mn-lt"/>
                        <a:ea typeface="Calibri" panose="020F0502020204030204" pitchFamily="34" charset="0"/>
                        <a:cs typeface="Arial"/>
                      </a:endParaRPr>
                    </a:p>
                  </a:txBody>
                  <a:tcPr marL="144000" marR="144000" marT="36000" marB="36000" anchor="ctr">
                    <a:solidFill>
                      <a:srgbClr val="E7E8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effectLst/>
                          <a:latin typeface="+mn-lt"/>
                          <a:cs typeface="Arial"/>
                        </a:rPr>
                        <a:t>10 (15)</a:t>
                      </a:r>
                      <a:endParaRPr lang="en-US" sz="1200">
                        <a:solidFill>
                          <a:schemeClr val="tx1"/>
                        </a:solidFill>
                        <a:effectLst/>
                        <a:latin typeface="+mn-lt"/>
                        <a:ea typeface="Calibri" panose="020F0502020204030204" pitchFamily="34" charset="0"/>
                        <a:cs typeface="Arial"/>
                      </a:endParaRPr>
                    </a:p>
                  </a:txBody>
                  <a:tcPr marL="144000" marR="144000" marT="36000" marB="36000" anchor="ctr">
                    <a:solidFill>
                      <a:srgbClr val="E7E8EA"/>
                    </a:solidFill>
                  </a:tcPr>
                </a:tc>
                <a:extLst>
                  <a:ext uri="{0D108BD9-81ED-4DB2-BD59-A6C34878D82A}">
                    <a16:rowId xmlns:a16="http://schemas.microsoft.com/office/drawing/2014/main" val="2726248445"/>
                  </a:ext>
                </a:extLst>
              </a:tr>
              <a:tr h="254794">
                <a:tc>
                  <a:txBody>
                    <a:bodyPr/>
                    <a:lstStyle/>
                    <a:p>
                      <a:pPr lvl="1" algn="l"/>
                      <a:r>
                        <a:rPr lang="en-US" sz="1200"/>
                        <a:t>PD</a:t>
                      </a:r>
                    </a:p>
                  </a:txBody>
                  <a:tcPr marL="144000" marR="144000" marT="36000" marB="36000" anchor="ctr">
                    <a:solidFill>
                      <a:srgbClr val="E7E8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effectLst/>
                          <a:latin typeface="+mn-lt"/>
                          <a:cs typeface="Arial"/>
                        </a:rPr>
                        <a:t>6 (9)</a:t>
                      </a:r>
                      <a:endParaRPr lang="en-US" sz="1200" b="0">
                        <a:solidFill>
                          <a:schemeClr val="tx1"/>
                        </a:solidFill>
                        <a:effectLst/>
                        <a:latin typeface="+mn-lt"/>
                        <a:ea typeface="Calibri" panose="020F0502020204030204" pitchFamily="34" charset="0"/>
                        <a:cs typeface="Arial"/>
                      </a:endParaRPr>
                    </a:p>
                  </a:txBody>
                  <a:tcPr marL="144000" marR="144000" marT="36000" marB="36000" anchor="ctr">
                    <a:solidFill>
                      <a:srgbClr val="E7E8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effectLst/>
                          <a:latin typeface="+mn-lt"/>
                          <a:cs typeface="Arial"/>
                        </a:rPr>
                        <a:t>5 (8)</a:t>
                      </a:r>
                      <a:endParaRPr lang="en-US" sz="1200">
                        <a:solidFill>
                          <a:schemeClr val="tx1"/>
                        </a:solidFill>
                        <a:effectLst/>
                        <a:latin typeface="+mn-lt"/>
                        <a:ea typeface="Calibri" panose="020F0502020204030204" pitchFamily="34" charset="0"/>
                        <a:cs typeface="Arial"/>
                      </a:endParaRPr>
                    </a:p>
                  </a:txBody>
                  <a:tcPr marL="144000" marR="144000" marT="36000" marB="36000" anchor="ctr">
                    <a:solidFill>
                      <a:srgbClr val="E7E8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effectLst/>
                          <a:latin typeface="+mn-lt"/>
                          <a:cs typeface="Arial"/>
                        </a:rPr>
                        <a:t>5 (8)</a:t>
                      </a:r>
                      <a:endParaRPr lang="en-US" sz="1200">
                        <a:solidFill>
                          <a:schemeClr val="tx1"/>
                        </a:solidFill>
                        <a:effectLst/>
                        <a:latin typeface="+mn-lt"/>
                        <a:ea typeface="Calibri" panose="020F0502020204030204" pitchFamily="34" charset="0"/>
                        <a:cs typeface="Arial"/>
                      </a:endParaRPr>
                    </a:p>
                  </a:txBody>
                  <a:tcPr marL="144000" marR="144000" marT="36000" marB="36000" anchor="ctr">
                    <a:solidFill>
                      <a:srgbClr val="E7E8EA"/>
                    </a:solidFill>
                  </a:tcPr>
                </a:tc>
                <a:extLst>
                  <a:ext uri="{0D108BD9-81ED-4DB2-BD59-A6C34878D82A}">
                    <a16:rowId xmlns:a16="http://schemas.microsoft.com/office/drawing/2014/main" val="92896576"/>
                  </a:ext>
                </a:extLst>
              </a:tr>
              <a:tr h="4286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effectLst/>
                          <a:latin typeface="+mn-lt"/>
                          <a:cs typeface="Arial"/>
                        </a:rPr>
                        <a:t>Discontinued study prior to 1st assessment, </a:t>
                      </a:r>
                      <a:r>
                        <a:rPr lang="en-US" sz="1200" b="0">
                          <a:solidFill>
                            <a:schemeClr val="tx1"/>
                          </a:solidFill>
                          <a:effectLst/>
                          <a:latin typeface="+mn-lt"/>
                          <a:cs typeface="Arial"/>
                        </a:rPr>
                        <a:t>n (%)</a:t>
                      </a:r>
                      <a:endParaRPr lang="en-US" sz="1200" b="0">
                        <a:solidFill>
                          <a:schemeClr val="tx1"/>
                        </a:solidFill>
                        <a:effectLst/>
                        <a:latin typeface="+mn-lt"/>
                        <a:ea typeface="Calibri" panose="020F0502020204030204" pitchFamily="34" charset="0"/>
                        <a:cs typeface="Arial"/>
                      </a:endParaRPr>
                    </a:p>
                  </a:txBody>
                  <a:tcPr marL="144000" marR="144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effectLst/>
                          <a:latin typeface="+mn-lt"/>
                          <a:cs typeface="Arial"/>
                        </a:rPr>
                        <a:t>1 (1)</a:t>
                      </a:r>
                      <a:endParaRPr lang="en-US" sz="1200" b="0">
                        <a:solidFill>
                          <a:schemeClr val="tx1"/>
                        </a:solidFill>
                        <a:effectLst/>
                        <a:latin typeface="+mn-lt"/>
                        <a:ea typeface="Calibri" panose="020F0502020204030204" pitchFamily="34" charset="0"/>
                        <a:cs typeface="Arial"/>
                      </a:endParaRPr>
                    </a:p>
                  </a:txBody>
                  <a:tcPr marL="144000" marR="144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effectLst/>
                          <a:latin typeface="+mn-lt"/>
                          <a:cs typeface="Arial"/>
                        </a:rPr>
                        <a:t>1 (1)</a:t>
                      </a:r>
                      <a:endParaRPr lang="en-US" sz="1200">
                        <a:solidFill>
                          <a:schemeClr val="tx1"/>
                        </a:solidFill>
                        <a:effectLst/>
                        <a:latin typeface="+mn-lt"/>
                        <a:ea typeface="Calibri" panose="020F0502020204030204" pitchFamily="34" charset="0"/>
                        <a:cs typeface="Arial"/>
                      </a:endParaRPr>
                    </a:p>
                  </a:txBody>
                  <a:tcPr marL="144000" marR="144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effectLst/>
                          <a:latin typeface="+mn-lt"/>
                          <a:cs typeface="Arial"/>
                        </a:rPr>
                        <a:t>1 (1)</a:t>
                      </a:r>
                      <a:endParaRPr lang="en-US" sz="1200">
                        <a:solidFill>
                          <a:schemeClr val="tx1"/>
                        </a:solidFill>
                        <a:effectLst/>
                        <a:latin typeface="+mn-lt"/>
                        <a:ea typeface="Calibri" panose="020F0502020204030204" pitchFamily="34" charset="0"/>
                        <a:cs typeface="Arial"/>
                      </a:endParaRPr>
                    </a:p>
                  </a:txBody>
                  <a:tcPr marL="144000" marR="144000" marT="36000" marB="36000" anchor="ctr"/>
                </a:tc>
                <a:extLst>
                  <a:ext uri="{0D108BD9-81ED-4DB2-BD59-A6C34878D82A}">
                    <a16:rowId xmlns:a16="http://schemas.microsoft.com/office/drawing/2014/main" val="7497024"/>
                  </a:ext>
                </a:extLst>
              </a:tr>
              <a:tr h="4286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effectLst/>
                          <a:latin typeface="+mn-lt"/>
                          <a:cs typeface="Arial"/>
                        </a:rPr>
                        <a:t>Median time to response,</a:t>
                      </a:r>
                      <a:r>
                        <a:rPr lang="en-US" sz="1200" b="0" strike="noStrike" kern="1200">
                          <a:solidFill>
                            <a:schemeClr val="tx1"/>
                          </a:solidFill>
                          <a:effectLst/>
                          <a:latin typeface="+mn-lt"/>
                          <a:cs typeface="Arial"/>
                        </a:rPr>
                        <a:t> </a:t>
                      </a:r>
                      <a:r>
                        <a:rPr lang="en-US" altLang="zh-CN" sz="1200" b="0" kern="1200">
                          <a:solidFill>
                            <a:schemeClr val="tx1"/>
                          </a:solidFill>
                          <a:latin typeface="+mn-lt"/>
                          <a:cs typeface="Arial"/>
                        </a:rPr>
                        <a:t>months (range)</a:t>
                      </a:r>
                      <a:endParaRPr lang="en-US" sz="1200" b="0">
                        <a:solidFill>
                          <a:schemeClr val="tx1"/>
                        </a:solidFill>
                        <a:effectLst/>
                        <a:latin typeface="+mn-lt"/>
                        <a:ea typeface="Calibri" panose="020F0502020204030204" pitchFamily="34" charset="0"/>
                        <a:cs typeface="Arial"/>
                      </a:endParaRPr>
                    </a:p>
                  </a:txBody>
                  <a:tcPr marL="144000" marR="144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effectLst/>
                          <a:latin typeface="+mn-lt"/>
                          <a:cs typeface="Arial"/>
                        </a:rPr>
                        <a:t>2.8 (1.7-11.1)</a:t>
                      </a:r>
                      <a:endParaRPr lang="en-US" sz="1200" b="0">
                        <a:solidFill>
                          <a:schemeClr val="tx1"/>
                        </a:solidFill>
                        <a:effectLst/>
                        <a:latin typeface="+mn-lt"/>
                        <a:ea typeface="Calibri" panose="020F0502020204030204" pitchFamily="34" charset="0"/>
                        <a:cs typeface="Arial"/>
                      </a:endParaRPr>
                    </a:p>
                  </a:txBody>
                  <a:tcPr marL="144000" marR="144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effectLst/>
                          <a:latin typeface="+mn-lt"/>
                          <a:cs typeface="Arial"/>
                        </a:rPr>
                        <a:t>3.0 (1.8-22.2)</a:t>
                      </a:r>
                      <a:endParaRPr lang="en-US" sz="1200">
                        <a:solidFill>
                          <a:schemeClr val="tx1"/>
                        </a:solidFill>
                        <a:effectLst/>
                        <a:latin typeface="+mn-lt"/>
                        <a:ea typeface="Calibri" panose="020F0502020204030204" pitchFamily="34" charset="0"/>
                        <a:cs typeface="Arial"/>
                      </a:endParaRPr>
                    </a:p>
                  </a:txBody>
                  <a:tcPr marL="144000" marR="144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effectLst/>
                          <a:latin typeface="+mn-lt"/>
                          <a:cs typeface="Arial"/>
                        </a:rPr>
                        <a:t>2.8 (1.7-16.6)</a:t>
                      </a:r>
                      <a:endParaRPr lang="en-US" sz="1200">
                        <a:solidFill>
                          <a:schemeClr val="tx1"/>
                        </a:solidFill>
                        <a:effectLst/>
                        <a:latin typeface="+mn-lt"/>
                        <a:ea typeface="Calibri" panose="020F0502020204030204" pitchFamily="34" charset="0"/>
                        <a:cs typeface="Arial"/>
                      </a:endParaRPr>
                    </a:p>
                  </a:txBody>
                  <a:tcPr marL="144000" marR="144000" marT="36000" marB="36000" anchor="ctr"/>
                </a:tc>
                <a:extLst>
                  <a:ext uri="{0D108BD9-81ED-4DB2-BD59-A6C34878D82A}">
                    <a16:rowId xmlns:a16="http://schemas.microsoft.com/office/drawing/2014/main" val="3838616244"/>
                  </a:ext>
                </a:extLst>
              </a:tr>
            </a:tbl>
          </a:graphicData>
        </a:graphic>
      </p:graphicFrame>
      <p:sp>
        <p:nvSpPr>
          <p:cNvPr id="5" name="Fußzeilenplatzhalter 1">
            <a:extLst>
              <a:ext uri="{FF2B5EF4-FFF2-40B4-BE49-F238E27FC236}">
                <a16:creationId xmlns:a16="http://schemas.microsoft.com/office/drawing/2014/main" id="{0CEA5E13-B5C6-ADEB-6C88-A84BB7ECC6A4}"/>
              </a:ext>
            </a:extLst>
          </p:cNvPr>
          <p:cNvSpPr txBox="1">
            <a:spLocks/>
          </p:cNvSpPr>
          <p:nvPr/>
        </p:nvSpPr>
        <p:spPr>
          <a:xfrm>
            <a:off x="407989" y="6071530"/>
            <a:ext cx="8532812" cy="597558"/>
          </a:xfrm>
          <a:prstGeom prst="rect">
            <a:avLst/>
          </a:prstGeom>
        </p:spPr>
        <p:txBody>
          <a:bodyPr vert="horz" lIns="0" tIns="0" rIns="0" bIns="0" rtlCol="0" anchor="b"/>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Data </a:t>
            </a:r>
            <a:r>
              <a:rPr lang="en-GB" err="1"/>
              <a:t>cutoff</a:t>
            </a:r>
            <a:r>
              <a:rPr lang="en-GB"/>
              <a:t>: 4 May 2022. </a:t>
            </a:r>
            <a:r>
              <a:rPr lang="en-GB" baseline="30000" err="1"/>
              <a:t>a</a:t>
            </a:r>
            <a:r>
              <a:rPr lang="en-GB" err="1"/>
              <a:t>Two</a:t>
            </a:r>
            <a:r>
              <a:rPr lang="en-GB"/>
              <a:t> patients were excluded from the efficacy population owing to lack of central confirmation of MZL. </a:t>
            </a:r>
            <a:r>
              <a:rPr lang="en-GB" baseline="30000" err="1"/>
              <a:t>b</a:t>
            </a:r>
            <a:r>
              <a:rPr lang="en-GB" err="1"/>
              <a:t>Patients</a:t>
            </a:r>
            <a:r>
              <a:rPr lang="en-GB"/>
              <a:t> with IRC-confirmed FDG-avid disease were assessed by PET-based criteria; non–FDG-avid patients were assessed by CT-based Lugano criteria. </a:t>
            </a:r>
            <a:r>
              <a:rPr lang="en-GB" baseline="30000" err="1"/>
              <a:t>c</a:t>
            </a:r>
            <a:r>
              <a:rPr lang="en-GB" err="1"/>
              <a:t>P</a:t>
            </a:r>
            <a:r>
              <a:rPr lang="en-GB"/>
              <a:t>-value for the primary endpoint was computed with the binomial exact test against the null hypothesis of ORR=30% with alternative of ORR &gt; 30%. </a:t>
            </a:r>
            <a:r>
              <a:rPr lang="en-GB" baseline="30000" err="1"/>
              <a:t>d</a:t>
            </a:r>
            <a:r>
              <a:rPr lang="en-GB" err="1"/>
              <a:t>Five</a:t>
            </a:r>
            <a:r>
              <a:rPr lang="en-GB"/>
              <a:t> (7.6%) patients with stable disease are remaining on study treatment (after 12-18 cycles). </a:t>
            </a:r>
            <a:r>
              <a:rPr lang="en-GB" baseline="30000" err="1"/>
              <a:t>e</a:t>
            </a:r>
            <a:r>
              <a:rPr lang="en-GB" err="1"/>
              <a:t>Includes</a:t>
            </a:r>
            <a:r>
              <a:rPr lang="en-GB"/>
              <a:t> one patient with FDG-avid disease who missed the PET scan at cycle 3 and was assessed as non-PD; CT showed stable disease at cycle 3. </a:t>
            </a:r>
            <a:r>
              <a:rPr lang="en-GB" baseline="30000" err="1"/>
              <a:t>f</a:t>
            </a:r>
            <a:r>
              <a:rPr lang="en-GB" err="1"/>
              <a:t>Additional</a:t>
            </a:r>
            <a:r>
              <a:rPr lang="en-GB"/>
              <a:t> sensitivity analysis using CT-based Lugano criteria for all 66-evaluable patients regardless of PET status at baseline. </a:t>
            </a:r>
          </a:p>
          <a:p>
            <a:r>
              <a:rPr lang="en-GB" b="1"/>
              <a:t>CI, </a:t>
            </a:r>
            <a:r>
              <a:rPr lang="en-GB"/>
              <a:t>confidence interval; </a:t>
            </a:r>
            <a:r>
              <a:rPr lang="en-GB" b="1"/>
              <a:t>CR, </a:t>
            </a:r>
            <a:r>
              <a:rPr lang="en-GB"/>
              <a:t>complete response; </a:t>
            </a:r>
            <a:r>
              <a:rPr lang="en-GB" b="1"/>
              <a:t>CT, </a:t>
            </a:r>
            <a:r>
              <a:rPr lang="en-GB"/>
              <a:t>computerized tomography; </a:t>
            </a:r>
            <a:r>
              <a:rPr lang="en-GB" b="1"/>
              <a:t>FDG, </a:t>
            </a:r>
            <a:r>
              <a:rPr lang="en-GB"/>
              <a:t>fluorodeoxyglucose; </a:t>
            </a:r>
            <a:r>
              <a:rPr lang="en-GB" b="1"/>
              <a:t>INV, </a:t>
            </a:r>
            <a:r>
              <a:rPr lang="en-GB"/>
              <a:t>investigator; </a:t>
            </a:r>
            <a:r>
              <a:rPr lang="en-GB" b="1"/>
              <a:t>IRC, </a:t>
            </a:r>
            <a:r>
              <a:rPr lang="en-GB"/>
              <a:t>independent review committee; </a:t>
            </a:r>
            <a:r>
              <a:rPr lang="en-GB" b="1"/>
              <a:t>MZL, </a:t>
            </a:r>
            <a:r>
              <a:rPr lang="en-GB"/>
              <a:t>marginal zone lymphoma; </a:t>
            </a:r>
            <a:r>
              <a:rPr lang="en-GB" b="1"/>
              <a:t>ORR, </a:t>
            </a:r>
            <a:r>
              <a:rPr lang="en-GB"/>
              <a:t>overall response rate; </a:t>
            </a:r>
            <a:r>
              <a:rPr lang="en-GB" b="1"/>
              <a:t>PD, </a:t>
            </a:r>
            <a:r>
              <a:rPr lang="en-GB"/>
              <a:t>progressive disease; </a:t>
            </a:r>
            <a:r>
              <a:rPr lang="en-GB" b="1"/>
              <a:t>PET, </a:t>
            </a:r>
            <a:r>
              <a:rPr lang="en-GB"/>
              <a:t>positron emission tomography; </a:t>
            </a:r>
            <a:r>
              <a:rPr lang="en-GB" b="1"/>
              <a:t>PR,</a:t>
            </a:r>
            <a:r>
              <a:rPr lang="en-GB"/>
              <a:t> partial response; </a:t>
            </a:r>
            <a:r>
              <a:rPr lang="en-GB" b="1"/>
              <a:t>SD, </a:t>
            </a:r>
            <a:r>
              <a:rPr lang="en-GB"/>
              <a:t>stable disease.</a:t>
            </a:r>
          </a:p>
          <a:p>
            <a:r>
              <a:rPr lang="en-GB" b="1" err="1"/>
              <a:t>Opat</a:t>
            </a:r>
            <a:r>
              <a:rPr lang="en-GB" b="1"/>
              <a:t> et al, Abstract #234 presented at ASH 2022.</a:t>
            </a:r>
          </a:p>
        </p:txBody>
      </p:sp>
    </p:spTree>
    <p:extLst>
      <p:ext uri="{BB962C8B-B14F-4D97-AF65-F5344CB8AC3E}">
        <p14:creationId xmlns:p14="http://schemas.microsoft.com/office/powerpoint/2010/main" val="430567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359226-5B9D-51F0-45E6-C87664C4CA89}"/>
              </a:ext>
            </a:extLst>
          </p:cNvPr>
          <p:cNvSpPr>
            <a:spLocks noGrp="1"/>
          </p:cNvSpPr>
          <p:nvPr>
            <p:ph type="title"/>
          </p:nvPr>
        </p:nvSpPr>
        <p:spPr/>
        <p:txBody>
          <a:bodyPr/>
          <a:lstStyle/>
          <a:p>
            <a:r>
              <a:rPr lang="en-US"/>
              <a:t>Progression-free survival </a:t>
            </a:r>
          </a:p>
        </p:txBody>
      </p:sp>
      <p:sp>
        <p:nvSpPr>
          <p:cNvPr id="4" name="Footer Placeholder 3">
            <a:extLst>
              <a:ext uri="{FF2B5EF4-FFF2-40B4-BE49-F238E27FC236}">
                <a16:creationId xmlns:a16="http://schemas.microsoft.com/office/drawing/2014/main" id="{2ED9C650-448C-A0C7-6EE6-E52F433FBAB5}"/>
              </a:ext>
            </a:extLst>
          </p:cNvPr>
          <p:cNvSpPr>
            <a:spLocks noGrp="1"/>
          </p:cNvSpPr>
          <p:nvPr>
            <p:ph type="ftr" sz="quarter" idx="13"/>
          </p:nvPr>
        </p:nvSpPr>
        <p:spPr/>
        <p:txBody>
          <a:bodyPr/>
          <a:lstStyle/>
          <a:p>
            <a:r>
              <a:rPr lang="en-GB"/>
              <a:t>Data </a:t>
            </a:r>
            <a:r>
              <a:rPr lang="en-GB" err="1"/>
              <a:t>cutoff</a:t>
            </a:r>
            <a:r>
              <a:rPr lang="en-GB"/>
              <a:t>: 8 Aug 2022.</a:t>
            </a:r>
          </a:p>
          <a:p>
            <a:r>
              <a:rPr lang="en-GB" b="1"/>
              <a:t>CI, </a:t>
            </a:r>
            <a:r>
              <a:rPr lang="en-GB"/>
              <a:t>confidence interval; </a:t>
            </a:r>
            <a:r>
              <a:rPr lang="en-GB" b="1"/>
              <a:t>IRC, </a:t>
            </a:r>
            <a:r>
              <a:rPr lang="en-GB"/>
              <a:t>independent review committee; </a:t>
            </a:r>
            <a:r>
              <a:rPr lang="en-GB" b="1"/>
              <a:t>PFS, </a:t>
            </a:r>
            <a:r>
              <a:rPr lang="en-GB"/>
              <a:t>progression-free survival; </a:t>
            </a:r>
            <a:endParaRPr lang="en-GB" b="1"/>
          </a:p>
          <a:p>
            <a:r>
              <a:rPr lang="en-GB" b="1"/>
              <a:t>Brown et al, Abstract #LBA6 presented at ASH 2022. </a:t>
            </a:r>
            <a:endParaRPr lang="en-GB"/>
          </a:p>
        </p:txBody>
      </p:sp>
      <p:sp>
        <p:nvSpPr>
          <p:cNvPr id="12" name="TextBox 11">
            <a:extLst>
              <a:ext uri="{FF2B5EF4-FFF2-40B4-BE49-F238E27FC236}">
                <a16:creationId xmlns:a16="http://schemas.microsoft.com/office/drawing/2014/main" id="{CE26198A-A7EE-BB41-165D-F07170464FB5}"/>
              </a:ext>
            </a:extLst>
          </p:cNvPr>
          <p:cNvSpPr txBox="1"/>
          <p:nvPr/>
        </p:nvSpPr>
        <p:spPr>
          <a:xfrm>
            <a:off x="9021148" y="1989136"/>
            <a:ext cx="2762865" cy="2043217"/>
          </a:xfrm>
          <a:prstGeom prst="rect">
            <a:avLst/>
          </a:prstGeom>
          <a:solidFill>
            <a:schemeClr val="bg2"/>
          </a:solidFill>
        </p:spPr>
        <p:txBody>
          <a:bodyPr wrap="square" lIns="144000" tIns="144000" rtlCol="0">
            <a:noAutofit/>
          </a:bodyPr>
          <a:lstStyle/>
          <a:p>
            <a:pPr marL="177800" indent="-177800">
              <a:buClr>
                <a:schemeClr val="accent2"/>
              </a:buClr>
              <a:buFont typeface="Arial" panose="020B0604020202020204" pitchFamily="34" charset="0"/>
              <a:buChar char="•"/>
            </a:pPr>
            <a:r>
              <a:rPr lang="en-US" sz="1400"/>
              <a:t>PFS in the zanubrutinib arm was significantly superior to ibrutinib by IRC</a:t>
            </a:r>
          </a:p>
          <a:p>
            <a:pPr marL="177800" indent="-177800">
              <a:buClr>
                <a:schemeClr val="accent2"/>
              </a:buClr>
              <a:buFont typeface="Arial" panose="020B0604020202020204" pitchFamily="34" charset="0"/>
              <a:buChar char="•"/>
            </a:pPr>
            <a:r>
              <a:rPr lang="en-US" sz="1400"/>
              <a:t>PFS favored zanubrutinib across all subgroups </a:t>
            </a:r>
          </a:p>
          <a:p>
            <a:pPr marL="177800" indent="-177800">
              <a:buClr>
                <a:schemeClr val="accent2"/>
              </a:buClr>
              <a:buFont typeface="Arial" panose="020B0604020202020204" pitchFamily="34" charset="0"/>
              <a:buChar char="•"/>
            </a:pPr>
            <a:r>
              <a:rPr lang="en-US" sz="1400"/>
              <a:t>PFS in the zanubrutinib arm was improved in patients with del(17p)/</a:t>
            </a:r>
            <a:r>
              <a:rPr lang="en-US" sz="1400" i="1"/>
              <a:t>TP53</a:t>
            </a:r>
            <a:r>
              <a:rPr lang="en-US" sz="1400" i="1" baseline="30000"/>
              <a:t>mut</a:t>
            </a:r>
            <a:r>
              <a:rPr lang="en-US" sz="1400" i="1"/>
              <a:t> </a:t>
            </a:r>
          </a:p>
        </p:txBody>
      </p:sp>
      <p:sp>
        <p:nvSpPr>
          <p:cNvPr id="13" name="TextBox 12">
            <a:extLst>
              <a:ext uri="{FF2B5EF4-FFF2-40B4-BE49-F238E27FC236}">
                <a16:creationId xmlns:a16="http://schemas.microsoft.com/office/drawing/2014/main" id="{AD0CF457-0AE2-7A4F-6242-2B965B2B8A9A}"/>
              </a:ext>
            </a:extLst>
          </p:cNvPr>
          <p:cNvSpPr txBox="1"/>
          <p:nvPr/>
        </p:nvSpPr>
        <p:spPr>
          <a:xfrm>
            <a:off x="395289" y="5858219"/>
            <a:ext cx="4729316" cy="276999"/>
          </a:xfrm>
          <a:prstGeom prst="rect">
            <a:avLst/>
          </a:prstGeom>
          <a:noFill/>
        </p:spPr>
        <p:txBody>
          <a:bodyPr wrap="square" lIns="36000" rtlCol="0">
            <a:spAutoFit/>
          </a:bodyPr>
          <a:lstStyle/>
          <a:p>
            <a:r>
              <a:rPr lang="en-US" sz="1200"/>
              <a:t>Median study follow-up of 29.6 months </a:t>
            </a:r>
          </a:p>
        </p:txBody>
      </p:sp>
      <p:graphicFrame>
        <p:nvGraphicFramePr>
          <p:cNvPr id="2" name="Tabelle 5">
            <a:extLst>
              <a:ext uri="{FF2B5EF4-FFF2-40B4-BE49-F238E27FC236}">
                <a16:creationId xmlns:a16="http://schemas.microsoft.com/office/drawing/2014/main" id="{622593EE-F0B1-AAFD-2A44-B37AD734CCB3}"/>
              </a:ext>
            </a:extLst>
          </p:cNvPr>
          <p:cNvGraphicFramePr>
            <a:graphicFrameLocks noGrp="1"/>
          </p:cNvGraphicFramePr>
          <p:nvPr>
            <p:extLst>
              <p:ext uri="{D42A27DB-BD31-4B8C-83A1-F6EECF244321}">
                <p14:modId xmlns:p14="http://schemas.microsoft.com/office/powerpoint/2010/main" val="1077596914"/>
              </p:ext>
            </p:extLst>
          </p:nvPr>
        </p:nvGraphicFramePr>
        <p:xfrm>
          <a:off x="416534" y="5235575"/>
          <a:ext cx="8009408" cy="594624"/>
        </p:xfrm>
        <a:graphic>
          <a:graphicData uri="http://schemas.openxmlformats.org/drawingml/2006/table">
            <a:tbl>
              <a:tblPr firstRow="1" bandRow="1">
                <a:tableStyleId>{5C22544A-7EE6-4342-B048-85BDC9FD1C3A}</a:tableStyleId>
              </a:tblPr>
              <a:tblGrid>
                <a:gridCol w="1044000">
                  <a:extLst>
                    <a:ext uri="{9D8B030D-6E8A-4147-A177-3AD203B41FA5}">
                      <a16:colId xmlns:a16="http://schemas.microsoft.com/office/drawing/2014/main" val="2074533787"/>
                    </a:ext>
                  </a:extLst>
                </a:gridCol>
                <a:gridCol w="435338">
                  <a:extLst>
                    <a:ext uri="{9D8B030D-6E8A-4147-A177-3AD203B41FA5}">
                      <a16:colId xmlns:a16="http://schemas.microsoft.com/office/drawing/2014/main" val="1821468660"/>
                    </a:ext>
                  </a:extLst>
                </a:gridCol>
                <a:gridCol w="435338">
                  <a:extLst>
                    <a:ext uri="{9D8B030D-6E8A-4147-A177-3AD203B41FA5}">
                      <a16:colId xmlns:a16="http://schemas.microsoft.com/office/drawing/2014/main" val="1257786175"/>
                    </a:ext>
                  </a:extLst>
                </a:gridCol>
                <a:gridCol w="435338">
                  <a:extLst>
                    <a:ext uri="{9D8B030D-6E8A-4147-A177-3AD203B41FA5}">
                      <a16:colId xmlns:a16="http://schemas.microsoft.com/office/drawing/2014/main" val="475720020"/>
                    </a:ext>
                  </a:extLst>
                </a:gridCol>
                <a:gridCol w="435338">
                  <a:extLst>
                    <a:ext uri="{9D8B030D-6E8A-4147-A177-3AD203B41FA5}">
                      <a16:colId xmlns:a16="http://schemas.microsoft.com/office/drawing/2014/main" val="3769010620"/>
                    </a:ext>
                  </a:extLst>
                </a:gridCol>
                <a:gridCol w="435338">
                  <a:extLst>
                    <a:ext uri="{9D8B030D-6E8A-4147-A177-3AD203B41FA5}">
                      <a16:colId xmlns:a16="http://schemas.microsoft.com/office/drawing/2014/main" val="51492689"/>
                    </a:ext>
                  </a:extLst>
                </a:gridCol>
                <a:gridCol w="435338">
                  <a:extLst>
                    <a:ext uri="{9D8B030D-6E8A-4147-A177-3AD203B41FA5}">
                      <a16:colId xmlns:a16="http://schemas.microsoft.com/office/drawing/2014/main" val="3751218439"/>
                    </a:ext>
                  </a:extLst>
                </a:gridCol>
                <a:gridCol w="435338">
                  <a:extLst>
                    <a:ext uri="{9D8B030D-6E8A-4147-A177-3AD203B41FA5}">
                      <a16:colId xmlns:a16="http://schemas.microsoft.com/office/drawing/2014/main" val="1673769641"/>
                    </a:ext>
                  </a:extLst>
                </a:gridCol>
                <a:gridCol w="435338">
                  <a:extLst>
                    <a:ext uri="{9D8B030D-6E8A-4147-A177-3AD203B41FA5}">
                      <a16:colId xmlns:a16="http://schemas.microsoft.com/office/drawing/2014/main" val="774153867"/>
                    </a:ext>
                  </a:extLst>
                </a:gridCol>
                <a:gridCol w="435338">
                  <a:extLst>
                    <a:ext uri="{9D8B030D-6E8A-4147-A177-3AD203B41FA5}">
                      <a16:colId xmlns:a16="http://schemas.microsoft.com/office/drawing/2014/main" val="3444180993"/>
                    </a:ext>
                  </a:extLst>
                </a:gridCol>
                <a:gridCol w="435338">
                  <a:extLst>
                    <a:ext uri="{9D8B030D-6E8A-4147-A177-3AD203B41FA5}">
                      <a16:colId xmlns:a16="http://schemas.microsoft.com/office/drawing/2014/main" val="850598599"/>
                    </a:ext>
                  </a:extLst>
                </a:gridCol>
                <a:gridCol w="435338">
                  <a:extLst>
                    <a:ext uri="{9D8B030D-6E8A-4147-A177-3AD203B41FA5}">
                      <a16:colId xmlns:a16="http://schemas.microsoft.com/office/drawing/2014/main" val="1446837320"/>
                    </a:ext>
                  </a:extLst>
                </a:gridCol>
                <a:gridCol w="435338">
                  <a:extLst>
                    <a:ext uri="{9D8B030D-6E8A-4147-A177-3AD203B41FA5}">
                      <a16:colId xmlns:a16="http://schemas.microsoft.com/office/drawing/2014/main" val="4289449219"/>
                    </a:ext>
                  </a:extLst>
                </a:gridCol>
                <a:gridCol w="435338">
                  <a:extLst>
                    <a:ext uri="{9D8B030D-6E8A-4147-A177-3AD203B41FA5}">
                      <a16:colId xmlns:a16="http://schemas.microsoft.com/office/drawing/2014/main" val="3535109172"/>
                    </a:ext>
                  </a:extLst>
                </a:gridCol>
                <a:gridCol w="435338">
                  <a:extLst>
                    <a:ext uri="{9D8B030D-6E8A-4147-A177-3AD203B41FA5}">
                      <a16:colId xmlns:a16="http://schemas.microsoft.com/office/drawing/2014/main" val="641997331"/>
                    </a:ext>
                  </a:extLst>
                </a:gridCol>
                <a:gridCol w="435338">
                  <a:extLst>
                    <a:ext uri="{9D8B030D-6E8A-4147-A177-3AD203B41FA5}">
                      <a16:colId xmlns:a16="http://schemas.microsoft.com/office/drawing/2014/main" val="3649021258"/>
                    </a:ext>
                  </a:extLst>
                </a:gridCol>
                <a:gridCol w="435338">
                  <a:extLst>
                    <a:ext uri="{9D8B030D-6E8A-4147-A177-3AD203B41FA5}">
                      <a16:colId xmlns:a16="http://schemas.microsoft.com/office/drawing/2014/main" val="1402117497"/>
                    </a:ext>
                  </a:extLst>
                </a:gridCol>
              </a:tblGrid>
              <a:tr h="198208">
                <a:tc gridSpan="17">
                  <a:txBody>
                    <a:bodyPr/>
                    <a:lstStyle/>
                    <a:p>
                      <a:r>
                        <a:rPr lang="de-DE" sz="1200"/>
                        <a:t>No. patients at risk</a:t>
                      </a:r>
                    </a:p>
                  </a:txBody>
                  <a:tcPr marL="72000" marR="0" marT="0" marB="0"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sz="1200"/>
                    </a:p>
                  </a:txBody>
                  <a:tcPr marL="72000" marR="0" anchor="ctr"/>
                </a:tc>
                <a:extLst>
                  <a:ext uri="{0D108BD9-81ED-4DB2-BD59-A6C34878D82A}">
                    <a16:rowId xmlns:a16="http://schemas.microsoft.com/office/drawing/2014/main" val="1518666395"/>
                  </a:ext>
                </a:extLst>
              </a:tr>
              <a:tr h="198208">
                <a:tc>
                  <a:txBody>
                    <a:bodyPr/>
                    <a:lstStyle/>
                    <a:p>
                      <a:r>
                        <a:rPr lang="de-DE" sz="1200" b="1" err="1">
                          <a:solidFill>
                            <a:schemeClr val="bg1"/>
                          </a:solidFill>
                        </a:rPr>
                        <a:t>Zanubrutinib</a:t>
                      </a:r>
                      <a:endParaRPr lang="de-DE" sz="1200" b="1">
                        <a:solidFill>
                          <a:schemeClr val="bg1"/>
                        </a:solidFill>
                      </a:endParaRPr>
                    </a:p>
                  </a:txBody>
                  <a:tcPr marL="72000" marR="0" marT="0" marB="0" anchor="ctr">
                    <a:solidFill>
                      <a:schemeClr val="accent2"/>
                    </a:solidFill>
                  </a:tcPr>
                </a:tc>
                <a:tc>
                  <a:txBody>
                    <a:bodyPr/>
                    <a:lstStyle/>
                    <a:p>
                      <a:pPr algn="ctr"/>
                      <a:r>
                        <a:rPr lang="de-DE" sz="1200"/>
                        <a:t>327</a:t>
                      </a:r>
                    </a:p>
                  </a:txBody>
                  <a:tcPr marL="0" marR="0" marT="0" marB="0" anchor="ctr"/>
                </a:tc>
                <a:tc>
                  <a:txBody>
                    <a:bodyPr/>
                    <a:lstStyle/>
                    <a:p>
                      <a:pPr algn="ctr"/>
                      <a:r>
                        <a:rPr lang="de-DE" sz="1200"/>
                        <a:t>315</a:t>
                      </a:r>
                    </a:p>
                  </a:txBody>
                  <a:tcPr marL="0" marR="0" marT="0" marB="0" anchor="ctr"/>
                </a:tc>
                <a:tc>
                  <a:txBody>
                    <a:bodyPr/>
                    <a:lstStyle/>
                    <a:p>
                      <a:pPr algn="ctr"/>
                      <a:r>
                        <a:rPr lang="de-DE" sz="1200"/>
                        <a:t>304</a:t>
                      </a:r>
                    </a:p>
                  </a:txBody>
                  <a:tcPr marL="0" marR="0" marT="0" marB="0" anchor="ctr"/>
                </a:tc>
                <a:tc>
                  <a:txBody>
                    <a:bodyPr/>
                    <a:lstStyle/>
                    <a:p>
                      <a:pPr algn="ctr"/>
                      <a:r>
                        <a:rPr lang="de-DE" sz="1200"/>
                        <a:t>301</a:t>
                      </a:r>
                    </a:p>
                  </a:txBody>
                  <a:tcPr marL="0" marR="0" marT="0" marB="0" anchor="ctr"/>
                </a:tc>
                <a:tc>
                  <a:txBody>
                    <a:bodyPr/>
                    <a:lstStyle/>
                    <a:p>
                      <a:pPr algn="ctr"/>
                      <a:r>
                        <a:rPr lang="de-DE" sz="1200"/>
                        <a:t>294</a:t>
                      </a:r>
                    </a:p>
                  </a:txBody>
                  <a:tcPr marL="0" marR="0" marT="0" marB="0" anchor="ctr"/>
                </a:tc>
                <a:tc>
                  <a:txBody>
                    <a:bodyPr/>
                    <a:lstStyle/>
                    <a:p>
                      <a:pPr algn="ctr"/>
                      <a:r>
                        <a:rPr lang="de-DE" sz="1200"/>
                        <a:t>280</a:t>
                      </a:r>
                    </a:p>
                  </a:txBody>
                  <a:tcPr marL="0" marR="0" marT="0" marB="0" anchor="ctr"/>
                </a:tc>
                <a:tc>
                  <a:txBody>
                    <a:bodyPr/>
                    <a:lstStyle/>
                    <a:p>
                      <a:pPr algn="ctr"/>
                      <a:r>
                        <a:rPr lang="de-DE" sz="1200"/>
                        <a:t>263</a:t>
                      </a:r>
                    </a:p>
                  </a:txBody>
                  <a:tcPr marL="0" marR="0" marT="0" marB="0" anchor="ctr"/>
                </a:tc>
                <a:tc>
                  <a:txBody>
                    <a:bodyPr/>
                    <a:lstStyle/>
                    <a:p>
                      <a:pPr algn="ctr"/>
                      <a:r>
                        <a:rPr lang="de-DE" sz="1200"/>
                        <a:t>226</a:t>
                      </a:r>
                    </a:p>
                  </a:txBody>
                  <a:tcPr marL="0" marR="0" marT="0" marB="0" anchor="ctr"/>
                </a:tc>
                <a:tc>
                  <a:txBody>
                    <a:bodyPr/>
                    <a:lstStyle/>
                    <a:p>
                      <a:pPr algn="ctr"/>
                      <a:r>
                        <a:rPr lang="de-DE" sz="1200"/>
                        <a:t>172</a:t>
                      </a:r>
                    </a:p>
                  </a:txBody>
                  <a:tcPr marL="0" marR="0" marT="0" marB="0" anchor="ctr"/>
                </a:tc>
                <a:tc>
                  <a:txBody>
                    <a:bodyPr/>
                    <a:lstStyle/>
                    <a:p>
                      <a:pPr algn="ctr"/>
                      <a:r>
                        <a:rPr lang="de-DE" sz="1200"/>
                        <a:t>161</a:t>
                      </a:r>
                    </a:p>
                  </a:txBody>
                  <a:tcPr marL="0" marR="0" marT="0" marB="0" anchor="ctr"/>
                </a:tc>
                <a:tc>
                  <a:txBody>
                    <a:bodyPr/>
                    <a:lstStyle/>
                    <a:p>
                      <a:pPr algn="ctr"/>
                      <a:r>
                        <a:rPr lang="de-DE" sz="1200"/>
                        <a:t>125</a:t>
                      </a:r>
                    </a:p>
                  </a:txBody>
                  <a:tcPr marL="0" marR="0" marT="0" marB="0" anchor="ctr"/>
                </a:tc>
                <a:tc>
                  <a:txBody>
                    <a:bodyPr/>
                    <a:lstStyle/>
                    <a:p>
                      <a:pPr algn="ctr"/>
                      <a:r>
                        <a:rPr lang="de-DE" sz="1200"/>
                        <a:t>113</a:t>
                      </a:r>
                    </a:p>
                  </a:txBody>
                  <a:tcPr marL="0" marR="0" marT="0" marB="0" anchor="ctr"/>
                </a:tc>
                <a:tc>
                  <a:txBody>
                    <a:bodyPr/>
                    <a:lstStyle/>
                    <a:p>
                      <a:pPr algn="ctr"/>
                      <a:r>
                        <a:rPr lang="de-DE" sz="1200"/>
                        <a:t>14</a:t>
                      </a:r>
                    </a:p>
                  </a:txBody>
                  <a:tcPr marL="0" marR="0" marT="0" marB="0" anchor="ctr"/>
                </a:tc>
                <a:tc>
                  <a:txBody>
                    <a:bodyPr/>
                    <a:lstStyle/>
                    <a:p>
                      <a:pPr algn="ctr"/>
                      <a:r>
                        <a:rPr lang="de-DE" sz="1200"/>
                        <a:t>2</a:t>
                      </a:r>
                    </a:p>
                  </a:txBody>
                  <a:tcPr marL="0" marR="0" marT="0" marB="0" anchor="ctr"/>
                </a:tc>
                <a:tc>
                  <a:txBody>
                    <a:bodyPr/>
                    <a:lstStyle/>
                    <a:p>
                      <a:pPr algn="ctr"/>
                      <a:r>
                        <a:rPr lang="de-DE" sz="1200"/>
                        <a:t>0</a:t>
                      </a:r>
                    </a:p>
                  </a:txBody>
                  <a:tcPr marL="0" marR="0" marT="0" marB="0" anchor="ctr"/>
                </a:tc>
                <a:tc>
                  <a:txBody>
                    <a:bodyPr/>
                    <a:lstStyle/>
                    <a:p>
                      <a:pPr algn="ctr"/>
                      <a:endParaRPr lang="de-DE" sz="1200"/>
                    </a:p>
                  </a:txBody>
                  <a:tcPr marL="0" marR="0" marT="0" marB="0" anchor="ctr"/>
                </a:tc>
                <a:extLst>
                  <a:ext uri="{0D108BD9-81ED-4DB2-BD59-A6C34878D82A}">
                    <a16:rowId xmlns:a16="http://schemas.microsoft.com/office/drawing/2014/main" val="1997458090"/>
                  </a:ext>
                </a:extLst>
              </a:tr>
              <a:tr h="198208">
                <a:tc>
                  <a:txBody>
                    <a:bodyPr/>
                    <a:lstStyle/>
                    <a:p>
                      <a:r>
                        <a:rPr lang="de-DE" sz="1200" b="1" err="1">
                          <a:solidFill>
                            <a:schemeClr val="bg1"/>
                          </a:solidFill>
                        </a:rPr>
                        <a:t>Ibrutinib</a:t>
                      </a:r>
                      <a:endParaRPr lang="de-DE" sz="1200" b="1">
                        <a:solidFill>
                          <a:schemeClr val="bg1"/>
                        </a:solidFill>
                      </a:endParaRPr>
                    </a:p>
                  </a:txBody>
                  <a:tcPr marL="72000" marR="0" marT="0" marB="0" anchor="ctr">
                    <a:solidFill>
                      <a:schemeClr val="accent3"/>
                    </a:solidFill>
                  </a:tcPr>
                </a:tc>
                <a:tc>
                  <a:txBody>
                    <a:bodyPr/>
                    <a:lstStyle/>
                    <a:p>
                      <a:pPr algn="ctr"/>
                      <a:r>
                        <a:rPr lang="de-DE" sz="1200"/>
                        <a:t>325</a:t>
                      </a:r>
                    </a:p>
                  </a:txBody>
                  <a:tcPr marL="0" marR="0" marT="0" marB="0" anchor="ctr"/>
                </a:tc>
                <a:tc>
                  <a:txBody>
                    <a:bodyPr/>
                    <a:lstStyle/>
                    <a:p>
                      <a:pPr algn="ctr"/>
                      <a:r>
                        <a:rPr lang="de-DE" sz="1200"/>
                        <a:t>305</a:t>
                      </a:r>
                    </a:p>
                  </a:txBody>
                  <a:tcPr marL="0" marR="0" marT="0" marB="0" anchor="ctr"/>
                </a:tc>
                <a:tc>
                  <a:txBody>
                    <a:bodyPr/>
                    <a:lstStyle/>
                    <a:p>
                      <a:pPr algn="ctr"/>
                      <a:r>
                        <a:rPr lang="de-DE" sz="1200"/>
                        <a:t>293</a:t>
                      </a:r>
                    </a:p>
                  </a:txBody>
                  <a:tcPr marL="0" marR="0" marT="0" marB="0" anchor="ctr"/>
                </a:tc>
                <a:tc>
                  <a:txBody>
                    <a:bodyPr/>
                    <a:lstStyle/>
                    <a:p>
                      <a:pPr algn="ctr"/>
                      <a:r>
                        <a:rPr lang="de-DE" sz="1200"/>
                        <a:t>277</a:t>
                      </a:r>
                    </a:p>
                  </a:txBody>
                  <a:tcPr marL="0" marR="0" marT="0" marB="0" anchor="ctr"/>
                </a:tc>
                <a:tc>
                  <a:txBody>
                    <a:bodyPr/>
                    <a:lstStyle/>
                    <a:p>
                      <a:pPr algn="ctr"/>
                      <a:r>
                        <a:rPr lang="de-DE" sz="1200"/>
                        <a:t>260</a:t>
                      </a:r>
                    </a:p>
                  </a:txBody>
                  <a:tcPr marL="0" marR="0" marT="0" marB="0" anchor="ctr"/>
                </a:tc>
                <a:tc>
                  <a:txBody>
                    <a:bodyPr/>
                    <a:lstStyle/>
                    <a:p>
                      <a:pPr algn="ctr"/>
                      <a:r>
                        <a:rPr lang="de-DE" sz="1200"/>
                        <a:t>246</a:t>
                      </a:r>
                    </a:p>
                  </a:txBody>
                  <a:tcPr marL="0" marR="0" marT="0" marB="0" anchor="ctr"/>
                </a:tc>
                <a:tc>
                  <a:txBody>
                    <a:bodyPr/>
                    <a:lstStyle/>
                    <a:p>
                      <a:pPr algn="ctr"/>
                      <a:r>
                        <a:rPr lang="de-DE" sz="1200"/>
                        <a:t>228</a:t>
                      </a:r>
                    </a:p>
                  </a:txBody>
                  <a:tcPr marL="0" marR="0" marT="0" marB="0" anchor="ctr"/>
                </a:tc>
                <a:tc>
                  <a:txBody>
                    <a:bodyPr/>
                    <a:lstStyle/>
                    <a:p>
                      <a:pPr algn="ctr"/>
                      <a:r>
                        <a:rPr lang="de-DE" sz="1200"/>
                        <a:t>191</a:t>
                      </a:r>
                    </a:p>
                  </a:txBody>
                  <a:tcPr marL="0" marR="0" marT="0" marB="0" anchor="ctr"/>
                </a:tc>
                <a:tc>
                  <a:txBody>
                    <a:bodyPr/>
                    <a:lstStyle/>
                    <a:p>
                      <a:pPr algn="ctr"/>
                      <a:r>
                        <a:rPr lang="de-DE" sz="1200"/>
                        <a:t>133</a:t>
                      </a:r>
                    </a:p>
                  </a:txBody>
                  <a:tcPr marL="0" marR="0" marT="0" marB="0" anchor="ctr"/>
                </a:tc>
                <a:tc>
                  <a:txBody>
                    <a:bodyPr/>
                    <a:lstStyle/>
                    <a:p>
                      <a:pPr algn="ctr"/>
                      <a:r>
                        <a:rPr lang="de-DE" sz="1200"/>
                        <a:t>123</a:t>
                      </a:r>
                    </a:p>
                  </a:txBody>
                  <a:tcPr marL="0" marR="0" marT="0" marB="0" anchor="ctr"/>
                </a:tc>
                <a:tc>
                  <a:txBody>
                    <a:bodyPr/>
                    <a:lstStyle/>
                    <a:p>
                      <a:pPr algn="ctr"/>
                      <a:r>
                        <a:rPr lang="de-DE" sz="1200"/>
                        <a:t>98</a:t>
                      </a:r>
                    </a:p>
                  </a:txBody>
                  <a:tcPr marL="0" marR="0" marT="0" marB="0" anchor="ctr"/>
                </a:tc>
                <a:tc>
                  <a:txBody>
                    <a:bodyPr/>
                    <a:lstStyle/>
                    <a:p>
                      <a:pPr algn="ctr"/>
                      <a:r>
                        <a:rPr lang="de-DE" sz="1200"/>
                        <a:t>87</a:t>
                      </a:r>
                    </a:p>
                  </a:txBody>
                  <a:tcPr marL="0" marR="0" marT="0" marB="0" anchor="ctr"/>
                </a:tc>
                <a:tc>
                  <a:txBody>
                    <a:bodyPr/>
                    <a:lstStyle/>
                    <a:p>
                      <a:pPr algn="ctr"/>
                      <a:r>
                        <a:rPr lang="de-DE" sz="1200"/>
                        <a:t>9</a:t>
                      </a:r>
                    </a:p>
                  </a:txBody>
                  <a:tcPr marL="0" marR="0" marT="0" marB="0" anchor="ctr"/>
                </a:tc>
                <a:tc>
                  <a:txBody>
                    <a:bodyPr/>
                    <a:lstStyle/>
                    <a:p>
                      <a:pPr algn="ctr"/>
                      <a:r>
                        <a:rPr lang="de-DE" sz="1200"/>
                        <a:t>2</a:t>
                      </a:r>
                    </a:p>
                  </a:txBody>
                  <a:tcPr marL="0" marR="0" marT="0" marB="0" anchor="ctr"/>
                </a:tc>
                <a:tc>
                  <a:txBody>
                    <a:bodyPr/>
                    <a:lstStyle/>
                    <a:p>
                      <a:pPr algn="ctr"/>
                      <a:r>
                        <a:rPr lang="de-DE" sz="1200"/>
                        <a:t>2</a:t>
                      </a:r>
                    </a:p>
                  </a:txBody>
                  <a:tcPr marL="0" marR="0" marT="0" marB="0" anchor="ctr"/>
                </a:tc>
                <a:tc>
                  <a:txBody>
                    <a:bodyPr/>
                    <a:lstStyle/>
                    <a:p>
                      <a:pPr algn="ctr"/>
                      <a:r>
                        <a:rPr lang="de-DE" sz="1200"/>
                        <a:t>0</a:t>
                      </a:r>
                    </a:p>
                  </a:txBody>
                  <a:tcPr marL="0" marR="0" marT="0" marB="0" anchor="ctr"/>
                </a:tc>
                <a:extLst>
                  <a:ext uri="{0D108BD9-81ED-4DB2-BD59-A6C34878D82A}">
                    <a16:rowId xmlns:a16="http://schemas.microsoft.com/office/drawing/2014/main" val="1681312476"/>
                  </a:ext>
                </a:extLst>
              </a:tr>
            </a:tbl>
          </a:graphicData>
        </a:graphic>
      </p:graphicFrame>
      <p:graphicFrame>
        <p:nvGraphicFramePr>
          <p:cNvPr id="8" name="Diagramm 7">
            <a:extLst>
              <a:ext uri="{FF2B5EF4-FFF2-40B4-BE49-F238E27FC236}">
                <a16:creationId xmlns:a16="http://schemas.microsoft.com/office/drawing/2014/main" id="{4B072598-4E03-8246-9DA4-6737ABF6CB96}"/>
              </a:ext>
            </a:extLst>
          </p:cNvPr>
          <p:cNvGraphicFramePr/>
          <p:nvPr>
            <p:extLst>
              <p:ext uri="{D42A27DB-BD31-4B8C-83A1-F6EECF244321}">
                <p14:modId xmlns:p14="http://schemas.microsoft.com/office/powerpoint/2010/main" val="550990555"/>
              </p:ext>
            </p:extLst>
          </p:nvPr>
        </p:nvGraphicFramePr>
        <p:xfrm>
          <a:off x="739140" y="1724852"/>
          <a:ext cx="7686802" cy="3590098"/>
        </p:xfrm>
        <a:graphic>
          <a:graphicData uri="http://schemas.openxmlformats.org/drawingml/2006/chart">
            <c:chart xmlns:c="http://schemas.openxmlformats.org/drawingml/2006/chart" xmlns:r="http://schemas.openxmlformats.org/officeDocument/2006/relationships" r:id="rId2"/>
          </a:graphicData>
        </a:graphic>
      </p:graphicFrame>
      <p:pic>
        <p:nvPicPr>
          <p:cNvPr id="14" name="Grafik 13">
            <a:extLst>
              <a:ext uri="{FF2B5EF4-FFF2-40B4-BE49-F238E27FC236}">
                <a16:creationId xmlns:a16="http://schemas.microsoft.com/office/drawing/2014/main" id="{E97100B6-5FDC-AF80-AF77-F8DD54610E77}"/>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616" t="3192" r="19292" b="61277"/>
          <a:stretch/>
        </p:blipFill>
        <p:spPr>
          <a:xfrm>
            <a:off x="1696009" y="2114550"/>
            <a:ext cx="5854141" cy="1233310"/>
          </a:xfrm>
          <a:prstGeom prst="rect">
            <a:avLst/>
          </a:prstGeom>
        </p:spPr>
      </p:pic>
      <p:pic>
        <p:nvPicPr>
          <p:cNvPr id="17" name="Grafik 16">
            <a:extLst>
              <a:ext uri="{FF2B5EF4-FFF2-40B4-BE49-F238E27FC236}">
                <a16:creationId xmlns:a16="http://schemas.microsoft.com/office/drawing/2014/main" id="{3FCE7AE1-FC21-FA74-D08A-50D9EBC6DBD2}"/>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15732" t="3143" r="11959" b="19484"/>
          <a:stretch/>
        </p:blipFill>
        <p:spPr>
          <a:xfrm>
            <a:off x="1615440" y="2114549"/>
            <a:ext cx="6604430" cy="2685707"/>
          </a:xfrm>
          <a:prstGeom prst="rect">
            <a:avLst/>
          </a:prstGeom>
        </p:spPr>
      </p:pic>
      <p:grpSp>
        <p:nvGrpSpPr>
          <p:cNvPr id="32" name="Gruppieren 31">
            <a:extLst>
              <a:ext uri="{FF2B5EF4-FFF2-40B4-BE49-F238E27FC236}">
                <a16:creationId xmlns:a16="http://schemas.microsoft.com/office/drawing/2014/main" id="{079AEA48-13EA-059E-ED7C-A30A778EEAEA}"/>
              </a:ext>
            </a:extLst>
          </p:cNvPr>
          <p:cNvGrpSpPr/>
          <p:nvPr/>
        </p:nvGrpSpPr>
        <p:grpSpPr>
          <a:xfrm>
            <a:off x="1962150" y="3165681"/>
            <a:ext cx="2863777" cy="1174888"/>
            <a:chOff x="1962150" y="3165681"/>
            <a:chExt cx="2863777" cy="1174888"/>
          </a:xfrm>
        </p:grpSpPr>
        <p:grpSp>
          <p:nvGrpSpPr>
            <p:cNvPr id="25" name="Gruppieren 24">
              <a:extLst>
                <a:ext uri="{FF2B5EF4-FFF2-40B4-BE49-F238E27FC236}">
                  <a16:creationId xmlns:a16="http://schemas.microsoft.com/office/drawing/2014/main" id="{1C6779F7-F455-56B5-9E43-026D08FE762A}"/>
                </a:ext>
              </a:extLst>
            </p:cNvPr>
            <p:cNvGrpSpPr/>
            <p:nvPr/>
          </p:nvGrpSpPr>
          <p:grpSpPr>
            <a:xfrm>
              <a:off x="1971675" y="3165681"/>
              <a:ext cx="2105024" cy="738664"/>
              <a:chOff x="1971675" y="3165681"/>
              <a:chExt cx="2105024" cy="738664"/>
            </a:xfrm>
          </p:grpSpPr>
          <p:sp>
            <p:nvSpPr>
              <p:cNvPr id="18" name="Textfeld 17">
                <a:extLst>
                  <a:ext uri="{FF2B5EF4-FFF2-40B4-BE49-F238E27FC236}">
                    <a16:creationId xmlns:a16="http://schemas.microsoft.com/office/drawing/2014/main" id="{24B14CC4-AB70-06B0-1F76-940D68C81B28}"/>
                  </a:ext>
                </a:extLst>
              </p:cNvPr>
              <p:cNvSpPr txBox="1"/>
              <p:nvPr/>
            </p:nvSpPr>
            <p:spPr>
              <a:xfrm>
                <a:off x="2190750" y="3535013"/>
                <a:ext cx="1009649" cy="369332"/>
              </a:xfrm>
              <a:prstGeom prst="rect">
                <a:avLst/>
              </a:prstGeom>
              <a:noFill/>
            </p:spPr>
            <p:txBody>
              <a:bodyPr wrap="square" lIns="0" tIns="0" rIns="0" bIns="0" rtlCol="0">
                <a:spAutoFit/>
              </a:bodyPr>
              <a:lstStyle/>
              <a:p>
                <a:r>
                  <a:rPr lang="de-DE" sz="1200" b="1" err="1"/>
                  <a:t>Zanubrutinib</a:t>
                </a:r>
                <a:endParaRPr lang="de-DE" sz="1200" b="1"/>
              </a:p>
              <a:p>
                <a:r>
                  <a:rPr lang="de-DE" sz="1200" b="1" err="1"/>
                  <a:t>Ibrutinib</a:t>
                </a:r>
                <a:endParaRPr lang="de-DE" sz="1200" b="1"/>
              </a:p>
            </p:txBody>
          </p:sp>
          <p:grpSp>
            <p:nvGrpSpPr>
              <p:cNvPr id="24" name="Gruppieren 23">
                <a:extLst>
                  <a:ext uri="{FF2B5EF4-FFF2-40B4-BE49-F238E27FC236}">
                    <a16:creationId xmlns:a16="http://schemas.microsoft.com/office/drawing/2014/main" id="{EF63E23D-6C3B-A554-9E7C-B2D453BA840D}"/>
                  </a:ext>
                </a:extLst>
              </p:cNvPr>
              <p:cNvGrpSpPr/>
              <p:nvPr/>
            </p:nvGrpSpPr>
            <p:grpSpPr>
              <a:xfrm>
                <a:off x="1971675" y="3632200"/>
                <a:ext cx="196850" cy="190500"/>
                <a:chOff x="1971675" y="3632200"/>
                <a:chExt cx="196850" cy="190500"/>
              </a:xfrm>
            </p:grpSpPr>
            <p:cxnSp>
              <p:nvCxnSpPr>
                <p:cNvPr id="20" name="Gerader Verbinder 19">
                  <a:extLst>
                    <a:ext uri="{FF2B5EF4-FFF2-40B4-BE49-F238E27FC236}">
                      <a16:creationId xmlns:a16="http://schemas.microsoft.com/office/drawing/2014/main" id="{BF57E515-B21C-7C48-ECD1-6BD522610566}"/>
                    </a:ext>
                  </a:extLst>
                </p:cNvPr>
                <p:cNvCxnSpPr>
                  <a:cxnSpLocks/>
                </p:cNvCxnSpPr>
                <p:nvPr/>
              </p:nvCxnSpPr>
              <p:spPr>
                <a:xfrm>
                  <a:off x="1971675" y="3632200"/>
                  <a:ext cx="196850"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21" name="Gerader Verbinder 20">
                  <a:extLst>
                    <a:ext uri="{FF2B5EF4-FFF2-40B4-BE49-F238E27FC236}">
                      <a16:creationId xmlns:a16="http://schemas.microsoft.com/office/drawing/2014/main" id="{9DF948FA-6737-446F-DEBB-37FD514F6B78}"/>
                    </a:ext>
                  </a:extLst>
                </p:cNvPr>
                <p:cNvCxnSpPr>
                  <a:cxnSpLocks/>
                </p:cNvCxnSpPr>
                <p:nvPr/>
              </p:nvCxnSpPr>
              <p:spPr>
                <a:xfrm>
                  <a:off x="1971675" y="3822700"/>
                  <a:ext cx="196850" cy="0"/>
                </a:xfrm>
                <a:prstGeom prst="line">
                  <a:avLst/>
                </a:prstGeom>
                <a:ln w="19050">
                  <a:solidFill>
                    <a:schemeClr val="accent3"/>
                  </a:solidFill>
                </a:ln>
              </p:spPr>
              <p:style>
                <a:lnRef idx="1">
                  <a:schemeClr val="accent2"/>
                </a:lnRef>
                <a:fillRef idx="0">
                  <a:schemeClr val="accent2"/>
                </a:fillRef>
                <a:effectRef idx="0">
                  <a:schemeClr val="accent2"/>
                </a:effectRef>
                <a:fontRef idx="minor">
                  <a:schemeClr val="tx1"/>
                </a:fontRef>
              </p:style>
            </p:cxnSp>
          </p:grpSp>
          <p:sp>
            <p:nvSpPr>
              <p:cNvPr id="22" name="Textfeld 21">
                <a:extLst>
                  <a:ext uri="{FF2B5EF4-FFF2-40B4-BE49-F238E27FC236}">
                    <a16:creationId xmlns:a16="http://schemas.microsoft.com/office/drawing/2014/main" id="{B4930C55-9D68-D179-A19F-F3FDB1E300A6}"/>
                  </a:ext>
                </a:extLst>
              </p:cNvPr>
              <p:cNvSpPr txBox="1"/>
              <p:nvPr/>
            </p:nvSpPr>
            <p:spPr>
              <a:xfrm>
                <a:off x="3094909" y="3165681"/>
                <a:ext cx="981790" cy="738664"/>
              </a:xfrm>
              <a:prstGeom prst="rect">
                <a:avLst/>
              </a:prstGeom>
              <a:noFill/>
            </p:spPr>
            <p:txBody>
              <a:bodyPr wrap="square" lIns="0" tIns="0" rIns="0" bIns="0" rtlCol="0">
                <a:spAutoFit/>
              </a:bodyPr>
              <a:lstStyle/>
              <a:p>
                <a:pPr algn="ctr"/>
                <a:r>
                  <a:rPr lang="de-DE" sz="1200" b="1"/>
                  <a:t>PFS </a:t>
                </a:r>
                <a:r>
                  <a:rPr lang="de-DE" sz="1200" b="1" err="1"/>
                  <a:t>events</a:t>
                </a:r>
                <a:r>
                  <a:rPr lang="de-DE" sz="1200" b="1"/>
                  <a:t>,</a:t>
                </a:r>
              </a:p>
              <a:p>
                <a:pPr algn="ctr"/>
                <a:r>
                  <a:rPr lang="de-DE" sz="1200" i="1" err="1"/>
                  <a:t>n</a:t>
                </a:r>
                <a:r>
                  <a:rPr lang="de-DE" sz="1200" i="1"/>
                  <a:t> (%)</a:t>
                </a:r>
              </a:p>
              <a:p>
                <a:pPr algn="ctr"/>
                <a:r>
                  <a:rPr lang="de-DE" sz="1200"/>
                  <a:t>88 (26.9)</a:t>
                </a:r>
              </a:p>
              <a:p>
                <a:pPr algn="ctr"/>
                <a:r>
                  <a:rPr lang="de-DE" sz="1200"/>
                  <a:t>120 (36.9)</a:t>
                </a:r>
              </a:p>
            </p:txBody>
          </p:sp>
        </p:grpSp>
        <p:sp>
          <p:nvSpPr>
            <p:cNvPr id="23" name="Textfeld 22">
              <a:extLst>
                <a:ext uri="{FF2B5EF4-FFF2-40B4-BE49-F238E27FC236}">
                  <a16:creationId xmlns:a16="http://schemas.microsoft.com/office/drawing/2014/main" id="{F01F2D64-4B10-F55A-162C-2CEFB8CA1223}"/>
                </a:ext>
              </a:extLst>
            </p:cNvPr>
            <p:cNvSpPr txBox="1"/>
            <p:nvPr/>
          </p:nvSpPr>
          <p:spPr>
            <a:xfrm>
              <a:off x="1962150" y="3971237"/>
              <a:ext cx="2863777" cy="369332"/>
            </a:xfrm>
            <a:prstGeom prst="rect">
              <a:avLst/>
            </a:prstGeom>
            <a:noFill/>
          </p:spPr>
          <p:txBody>
            <a:bodyPr wrap="square" lIns="0" tIns="0" rIns="0" bIns="0" rtlCol="0">
              <a:spAutoFit/>
            </a:bodyPr>
            <a:lstStyle/>
            <a:p>
              <a:r>
                <a:rPr lang="de-DE" sz="1200" b="1"/>
                <a:t>Hazard </a:t>
              </a:r>
              <a:r>
                <a:rPr lang="de-DE" sz="1200" b="1" err="1"/>
                <a:t>ratio</a:t>
              </a:r>
              <a:r>
                <a:rPr lang="de-DE" sz="1200" b="1"/>
                <a:t> (95% CI)=0.65 (0.49-0.86)</a:t>
              </a:r>
            </a:p>
            <a:p>
              <a:r>
                <a:rPr lang="de-DE" sz="1200" b="1" err="1"/>
                <a:t>Two-sided</a:t>
              </a:r>
              <a:r>
                <a:rPr lang="de-DE" sz="1200" b="1"/>
                <a:t> </a:t>
              </a:r>
              <a:r>
                <a:rPr lang="de-DE" sz="1200" b="1" i="1"/>
                <a:t>P</a:t>
              </a:r>
              <a:r>
                <a:rPr lang="de-DE" sz="1200" b="1"/>
                <a:t>=0.0024</a:t>
              </a:r>
            </a:p>
          </p:txBody>
        </p:sp>
      </p:grpSp>
      <p:cxnSp>
        <p:nvCxnSpPr>
          <p:cNvPr id="27" name="Gerader Verbinder 26">
            <a:extLst>
              <a:ext uri="{FF2B5EF4-FFF2-40B4-BE49-F238E27FC236}">
                <a16:creationId xmlns:a16="http://schemas.microsoft.com/office/drawing/2014/main" id="{5D3DD609-496D-C852-11C8-97BA7904A4F9}"/>
              </a:ext>
            </a:extLst>
          </p:cNvPr>
          <p:cNvCxnSpPr>
            <a:cxnSpLocks/>
          </p:cNvCxnSpPr>
          <p:nvPr/>
        </p:nvCxnSpPr>
        <p:spPr>
          <a:xfrm flipV="1">
            <a:off x="5164928" y="2114549"/>
            <a:ext cx="0" cy="2533651"/>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30" name="Textfeld 29">
            <a:extLst>
              <a:ext uri="{FF2B5EF4-FFF2-40B4-BE49-F238E27FC236}">
                <a16:creationId xmlns:a16="http://schemas.microsoft.com/office/drawing/2014/main" id="{63EEA7F3-084C-0036-3915-5EADCB5E1C47}"/>
              </a:ext>
            </a:extLst>
          </p:cNvPr>
          <p:cNvSpPr txBox="1"/>
          <p:nvPr/>
        </p:nvSpPr>
        <p:spPr>
          <a:xfrm>
            <a:off x="5235575" y="2426762"/>
            <a:ext cx="854075" cy="184666"/>
          </a:xfrm>
          <a:prstGeom prst="rect">
            <a:avLst/>
          </a:prstGeom>
          <a:noFill/>
        </p:spPr>
        <p:txBody>
          <a:bodyPr wrap="square" lIns="0" tIns="0" rIns="0" bIns="0" rtlCol="0">
            <a:spAutoFit/>
          </a:bodyPr>
          <a:lstStyle/>
          <a:p>
            <a:r>
              <a:rPr lang="de-DE" sz="1200" b="1">
                <a:solidFill>
                  <a:schemeClr val="accent2"/>
                </a:solidFill>
              </a:rPr>
              <a:t>79.5%</a:t>
            </a:r>
          </a:p>
        </p:txBody>
      </p:sp>
      <p:sp>
        <p:nvSpPr>
          <p:cNvPr id="31" name="Textfeld 30">
            <a:extLst>
              <a:ext uri="{FF2B5EF4-FFF2-40B4-BE49-F238E27FC236}">
                <a16:creationId xmlns:a16="http://schemas.microsoft.com/office/drawing/2014/main" id="{3853E57B-0344-7C10-3FF2-DB2C210A974E}"/>
              </a:ext>
            </a:extLst>
          </p:cNvPr>
          <p:cNvSpPr txBox="1"/>
          <p:nvPr/>
        </p:nvSpPr>
        <p:spPr>
          <a:xfrm>
            <a:off x="5235575" y="3146952"/>
            <a:ext cx="854075" cy="184666"/>
          </a:xfrm>
          <a:prstGeom prst="rect">
            <a:avLst/>
          </a:prstGeom>
          <a:noFill/>
        </p:spPr>
        <p:txBody>
          <a:bodyPr wrap="square" lIns="0" tIns="0" rIns="0" bIns="0" rtlCol="0">
            <a:spAutoFit/>
          </a:bodyPr>
          <a:lstStyle/>
          <a:p>
            <a:r>
              <a:rPr lang="de-DE" sz="1200" b="1">
                <a:solidFill>
                  <a:schemeClr val="accent3"/>
                </a:solidFill>
              </a:rPr>
              <a:t>67.3%</a:t>
            </a:r>
          </a:p>
        </p:txBody>
      </p:sp>
    </p:spTree>
    <p:extLst>
      <p:ext uri="{BB962C8B-B14F-4D97-AF65-F5344CB8AC3E}">
        <p14:creationId xmlns:p14="http://schemas.microsoft.com/office/powerpoint/2010/main" val="24676836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FDBBDE-AB6C-A7EA-E5B1-66A3299D38BA}"/>
              </a:ext>
            </a:extLst>
          </p:cNvPr>
          <p:cNvSpPr>
            <a:spLocks noGrp="1"/>
          </p:cNvSpPr>
          <p:nvPr>
            <p:ph type="title"/>
          </p:nvPr>
        </p:nvSpPr>
        <p:spPr/>
        <p:txBody>
          <a:bodyPr/>
          <a:lstStyle/>
          <a:p>
            <a:r>
              <a:rPr lang="en-US"/>
              <a:t>Best overall response by IRC and MZL subtypes</a:t>
            </a:r>
          </a:p>
        </p:txBody>
      </p:sp>
      <p:sp>
        <p:nvSpPr>
          <p:cNvPr id="4" name="Footer Placeholder 3">
            <a:extLst>
              <a:ext uri="{FF2B5EF4-FFF2-40B4-BE49-F238E27FC236}">
                <a16:creationId xmlns:a16="http://schemas.microsoft.com/office/drawing/2014/main" id="{2D6B1A6F-B21F-6436-EC5C-2490A3B4283D}"/>
              </a:ext>
            </a:extLst>
          </p:cNvPr>
          <p:cNvSpPr>
            <a:spLocks noGrp="1"/>
          </p:cNvSpPr>
          <p:nvPr>
            <p:ph type="ftr" sz="quarter" idx="13"/>
          </p:nvPr>
        </p:nvSpPr>
        <p:spPr/>
        <p:txBody>
          <a:bodyPr/>
          <a:lstStyle/>
          <a:p>
            <a:r>
              <a:rPr lang="en-GB"/>
              <a:t>Data </a:t>
            </a:r>
            <a:r>
              <a:rPr lang="en-GB" err="1"/>
              <a:t>cutoff</a:t>
            </a:r>
            <a:r>
              <a:rPr lang="en-GB"/>
              <a:t>: 4 May 2022. </a:t>
            </a:r>
            <a:r>
              <a:rPr lang="en-GB" baseline="30000" err="1"/>
              <a:t>a</a:t>
            </a:r>
            <a:r>
              <a:rPr lang="en-GB" err="1"/>
              <a:t>One</a:t>
            </a:r>
            <a:r>
              <a:rPr lang="en-GB"/>
              <a:t> patient (</a:t>
            </a:r>
            <a:r>
              <a:rPr lang="en-GB" err="1"/>
              <a:t>extranodal</a:t>
            </a:r>
            <a:r>
              <a:rPr lang="en-GB"/>
              <a:t> MZL) who withdrew consent prior to the first disease assessment was not shown in the graph.</a:t>
            </a:r>
          </a:p>
          <a:p>
            <a:r>
              <a:rPr lang="en-GB" b="1"/>
              <a:t>CR, </a:t>
            </a:r>
            <a:r>
              <a:rPr lang="en-GB"/>
              <a:t>complete response; </a:t>
            </a:r>
            <a:r>
              <a:rPr lang="en-GB" b="1"/>
              <a:t>IRC, </a:t>
            </a:r>
            <a:r>
              <a:rPr lang="en-GB"/>
              <a:t>independent review committee; </a:t>
            </a:r>
            <a:r>
              <a:rPr lang="en-GB" b="1"/>
              <a:t>MZL, </a:t>
            </a:r>
            <a:r>
              <a:rPr lang="en-GB"/>
              <a:t>marginal zone lymphoma; </a:t>
            </a:r>
            <a:r>
              <a:rPr lang="en-GB" b="1"/>
              <a:t>ORR, </a:t>
            </a:r>
            <a:r>
              <a:rPr lang="en-GB"/>
              <a:t>overall response rate; </a:t>
            </a:r>
            <a:r>
              <a:rPr lang="en-GB" b="1"/>
              <a:t>PD, </a:t>
            </a:r>
            <a:r>
              <a:rPr lang="en-GB"/>
              <a:t>progressive disease; </a:t>
            </a:r>
            <a:r>
              <a:rPr lang="en-GB" b="1"/>
              <a:t>PR,</a:t>
            </a:r>
            <a:r>
              <a:rPr lang="en-GB"/>
              <a:t> partial response; </a:t>
            </a:r>
            <a:r>
              <a:rPr lang="en-GB" b="1"/>
              <a:t>SD, </a:t>
            </a:r>
            <a:r>
              <a:rPr lang="en-GB"/>
              <a:t>stable disease.</a:t>
            </a:r>
            <a:endParaRPr lang="en-GB" b="1"/>
          </a:p>
          <a:p>
            <a:r>
              <a:rPr lang="en-GB" b="1" err="1"/>
              <a:t>Opat</a:t>
            </a:r>
            <a:r>
              <a:rPr lang="en-GB" b="1"/>
              <a:t> et al, Abstract #234 presented at ASH 2022.</a:t>
            </a:r>
          </a:p>
        </p:txBody>
      </p:sp>
      <p:grpSp>
        <p:nvGrpSpPr>
          <p:cNvPr id="8" name="Group 7">
            <a:extLst>
              <a:ext uri="{FF2B5EF4-FFF2-40B4-BE49-F238E27FC236}">
                <a16:creationId xmlns:a16="http://schemas.microsoft.com/office/drawing/2014/main" id="{5E56DBB0-4006-4F18-0987-2369B6FF04AD}"/>
              </a:ext>
            </a:extLst>
          </p:cNvPr>
          <p:cNvGrpSpPr/>
          <p:nvPr/>
        </p:nvGrpSpPr>
        <p:grpSpPr>
          <a:xfrm>
            <a:off x="299521" y="1288413"/>
            <a:ext cx="9501714" cy="4442998"/>
            <a:chOff x="2523907" y="1236261"/>
            <a:chExt cx="6661350" cy="4091831"/>
          </a:xfrm>
        </p:grpSpPr>
        <p:graphicFrame>
          <p:nvGraphicFramePr>
            <p:cNvPr id="9" name="Chart 8">
              <a:extLst>
                <a:ext uri="{FF2B5EF4-FFF2-40B4-BE49-F238E27FC236}">
                  <a16:creationId xmlns:a16="http://schemas.microsoft.com/office/drawing/2014/main" id="{E5DC34C5-CA79-FF65-A1CE-6DF32FBC0B75}"/>
                </a:ext>
              </a:extLst>
            </p:cNvPr>
            <p:cNvGraphicFramePr/>
            <p:nvPr>
              <p:extLst>
                <p:ext uri="{D42A27DB-BD31-4B8C-83A1-F6EECF244321}">
                  <p14:modId xmlns:p14="http://schemas.microsoft.com/office/powerpoint/2010/main" val="2904599679"/>
                </p:ext>
              </p:extLst>
            </p:nvPr>
          </p:nvGraphicFramePr>
          <p:xfrm>
            <a:off x="2523907" y="1236261"/>
            <a:ext cx="6661350" cy="4091831"/>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64FA03DE-7CDE-8679-696B-2B63BC3518E8}"/>
                </a:ext>
              </a:extLst>
            </p:cNvPr>
            <p:cNvSpPr txBox="1"/>
            <p:nvPr/>
          </p:nvSpPr>
          <p:spPr>
            <a:xfrm>
              <a:off x="2523907" y="1986319"/>
              <a:ext cx="280504" cy="2103841"/>
            </a:xfrm>
            <a:prstGeom prst="rect">
              <a:avLst/>
            </a:prstGeom>
            <a:noFill/>
          </p:spPr>
          <p:txBody>
            <a:bodyPr vert="vert270" wrap="square" rtlCol="0">
              <a:spAutoFit/>
            </a:bodyPr>
            <a:lstStyle/>
            <a:p>
              <a:pPr algn="ctr"/>
              <a:r>
                <a:rPr lang="en-US" sz="1400">
                  <a:latin typeface="Arial" panose="020B0604020202020204" pitchFamily="34" charset="0"/>
                  <a:cs typeface="Arial" panose="020B0604020202020204" pitchFamily="34" charset="0"/>
                </a:rPr>
                <a:t>Best response, %</a:t>
              </a:r>
            </a:p>
          </p:txBody>
        </p:sp>
      </p:grpSp>
      <p:graphicFrame>
        <p:nvGraphicFramePr>
          <p:cNvPr id="5" name="Tabelle 5">
            <a:extLst>
              <a:ext uri="{FF2B5EF4-FFF2-40B4-BE49-F238E27FC236}">
                <a16:creationId xmlns:a16="http://schemas.microsoft.com/office/drawing/2014/main" id="{EAA69C3C-77FC-E6B3-833A-002672F779F0}"/>
              </a:ext>
            </a:extLst>
          </p:cNvPr>
          <p:cNvGraphicFramePr>
            <a:graphicFrameLocks noGrp="1"/>
          </p:cNvGraphicFramePr>
          <p:nvPr>
            <p:extLst>
              <p:ext uri="{D42A27DB-BD31-4B8C-83A1-F6EECF244321}">
                <p14:modId xmlns:p14="http://schemas.microsoft.com/office/powerpoint/2010/main" val="4141303464"/>
              </p:ext>
            </p:extLst>
          </p:nvPr>
        </p:nvGraphicFramePr>
        <p:xfrm>
          <a:off x="1094827" y="5198747"/>
          <a:ext cx="8285145" cy="609600"/>
        </p:xfrm>
        <a:graphic>
          <a:graphicData uri="http://schemas.openxmlformats.org/drawingml/2006/table">
            <a:tbl>
              <a:tblPr firstRow="1" bandRow="1">
                <a:tableStyleId>{5C22544A-7EE6-4342-B048-85BDC9FD1C3A}</a:tableStyleId>
              </a:tblPr>
              <a:tblGrid>
                <a:gridCol w="1657029">
                  <a:extLst>
                    <a:ext uri="{9D8B030D-6E8A-4147-A177-3AD203B41FA5}">
                      <a16:colId xmlns:a16="http://schemas.microsoft.com/office/drawing/2014/main" val="327881462"/>
                    </a:ext>
                  </a:extLst>
                </a:gridCol>
                <a:gridCol w="1657029">
                  <a:extLst>
                    <a:ext uri="{9D8B030D-6E8A-4147-A177-3AD203B41FA5}">
                      <a16:colId xmlns:a16="http://schemas.microsoft.com/office/drawing/2014/main" val="1885988004"/>
                    </a:ext>
                  </a:extLst>
                </a:gridCol>
                <a:gridCol w="1657029">
                  <a:extLst>
                    <a:ext uri="{9D8B030D-6E8A-4147-A177-3AD203B41FA5}">
                      <a16:colId xmlns:a16="http://schemas.microsoft.com/office/drawing/2014/main" val="793060473"/>
                    </a:ext>
                  </a:extLst>
                </a:gridCol>
                <a:gridCol w="1657029">
                  <a:extLst>
                    <a:ext uri="{9D8B030D-6E8A-4147-A177-3AD203B41FA5}">
                      <a16:colId xmlns:a16="http://schemas.microsoft.com/office/drawing/2014/main" val="3993129707"/>
                    </a:ext>
                  </a:extLst>
                </a:gridCol>
                <a:gridCol w="1657029">
                  <a:extLst>
                    <a:ext uri="{9D8B030D-6E8A-4147-A177-3AD203B41FA5}">
                      <a16:colId xmlns:a16="http://schemas.microsoft.com/office/drawing/2014/main" val="3882694910"/>
                    </a:ext>
                  </a:extLst>
                </a:gridCol>
              </a:tblGrid>
              <a:tr h="291142">
                <a:tc gridSpan="5">
                  <a:txBody>
                    <a:bodyPr/>
                    <a:lstStyle/>
                    <a:p>
                      <a:r>
                        <a:rPr lang="de-DE" sz="1400"/>
                        <a:t>ORR, %</a:t>
                      </a:r>
                    </a:p>
                  </a:txBody>
                  <a:tcPr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49571958"/>
                  </a:ext>
                </a:extLst>
              </a:tr>
              <a:tr h="291142">
                <a:tc>
                  <a:txBody>
                    <a:bodyPr/>
                    <a:lstStyle/>
                    <a:p>
                      <a:pPr algn="ctr"/>
                      <a:r>
                        <a:rPr lang="de-DE" sz="1400"/>
                        <a:t>64</a:t>
                      </a:r>
                    </a:p>
                  </a:txBody>
                  <a:tcPr anchor="ctr"/>
                </a:tc>
                <a:tc>
                  <a:txBody>
                    <a:bodyPr/>
                    <a:lstStyle/>
                    <a:p>
                      <a:pPr algn="ctr"/>
                      <a:r>
                        <a:rPr lang="de-DE" sz="1400"/>
                        <a:t>76</a:t>
                      </a:r>
                    </a:p>
                  </a:txBody>
                  <a:tcPr anchor="ctr"/>
                </a:tc>
                <a:tc>
                  <a:txBody>
                    <a:bodyPr/>
                    <a:lstStyle/>
                    <a:p>
                      <a:pPr algn="ctr"/>
                      <a:r>
                        <a:rPr lang="de-DE" sz="1400"/>
                        <a:t>67</a:t>
                      </a:r>
                    </a:p>
                  </a:txBody>
                  <a:tcPr anchor="ctr"/>
                </a:tc>
                <a:tc>
                  <a:txBody>
                    <a:bodyPr/>
                    <a:lstStyle/>
                    <a:p>
                      <a:pPr algn="ctr"/>
                      <a:r>
                        <a:rPr lang="de-DE" sz="1400"/>
                        <a:t>50</a:t>
                      </a:r>
                    </a:p>
                  </a:txBody>
                  <a:tcPr anchor="ctr"/>
                </a:tc>
                <a:tc>
                  <a:txBody>
                    <a:bodyPr/>
                    <a:lstStyle/>
                    <a:p>
                      <a:pPr algn="ctr"/>
                      <a:r>
                        <a:rPr lang="de-DE" sz="1400"/>
                        <a:t>68</a:t>
                      </a:r>
                    </a:p>
                  </a:txBody>
                  <a:tcPr anchor="ctr"/>
                </a:tc>
                <a:extLst>
                  <a:ext uri="{0D108BD9-81ED-4DB2-BD59-A6C34878D82A}">
                    <a16:rowId xmlns:a16="http://schemas.microsoft.com/office/drawing/2014/main" val="2019558966"/>
                  </a:ext>
                </a:extLst>
              </a:tr>
            </a:tbl>
          </a:graphicData>
        </a:graphic>
      </p:graphicFrame>
    </p:spTree>
    <p:extLst>
      <p:ext uri="{BB962C8B-B14F-4D97-AF65-F5344CB8AC3E}">
        <p14:creationId xmlns:p14="http://schemas.microsoft.com/office/powerpoint/2010/main" val="42858399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D9F50E-6380-6491-FAAD-CD845F5E49A0}"/>
              </a:ext>
            </a:extLst>
          </p:cNvPr>
          <p:cNvSpPr>
            <a:spLocks noGrp="1"/>
          </p:cNvSpPr>
          <p:nvPr>
            <p:ph type="title"/>
          </p:nvPr>
        </p:nvSpPr>
        <p:spPr/>
        <p:txBody>
          <a:bodyPr/>
          <a:lstStyle/>
          <a:p>
            <a:r>
              <a:rPr lang="en-US"/>
              <a:t>PFS and </a:t>
            </a:r>
            <a:r>
              <a:rPr lang="en-US" err="1"/>
              <a:t>DoR</a:t>
            </a:r>
            <a:r>
              <a:rPr lang="en-US"/>
              <a:t> by MZL subtypes by IRC assessment</a:t>
            </a:r>
          </a:p>
        </p:txBody>
      </p:sp>
      <p:sp>
        <p:nvSpPr>
          <p:cNvPr id="4" name="Footer Placeholder 3">
            <a:extLst>
              <a:ext uri="{FF2B5EF4-FFF2-40B4-BE49-F238E27FC236}">
                <a16:creationId xmlns:a16="http://schemas.microsoft.com/office/drawing/2014/main" id="{CA380DB6-2CB0-A5AD-86DD-EA10BDA803E0}"/>
              </a:ext>
            </a:extLst>
          </p:cNvPr>
          <p:cNvSpPr>
            <a:spLocks noGrp="1"/>
          </p:cNvSpPr>
          <p:nvPr>
            <p:ph type="ftr" sz="quarter" idx="13"/>
          </p:nvPr>
        </p:nvSpPr>
        <p:spPr/>
        <p:txBody>
          <a:bodyPr/>
          <a:lstStyle/>
          <a:p>
            <a:r>
              <a:rPr lang="en-GB"/>
              <a:t>Data </a:t>
            </a:r>
            <a:r>
              <a:rPr lang="en-GB" err="1"/>
              <a:t>cutoff</a:t>
            </a:r>
            <a:r>
              <a:rPr lang="en-GB"/>
              <a:t>: 4 May 2022.</a:t>
            </a:r>
          </a:p>
          <a:p>
            <a:r>
              <a:rPr lang="en-GB" b="1" err="1"/>
              <a:t>DoR</a:t>
            </a:r>
            <a:r>
              <a:rPr lang="en-GB" b="1"/>
              <a:t>, </a:t>
            </a:r>
            <a:r>
              <a:rPr lang="en-GB"/>
              <a:t>duration of response; </a:t>
            </a:r>
            <a:r>
              <a:rPr lang="en-GB" b="1"/>
              <a:t>MALT, </a:t>
            </a:r>
            <a:r>
              <a:rPr lang="en-GB"/>
              <a:t>mucosa associated lymphoid tissue; </a:t>
            </a:r>
            <a:r>
              <a:rPr lang="en-GB" b="1"/>
              <a:t>MZL, </a:t>
            </a:r>
            <a:r>
              <a:rPr lang="en-GB"/>
              <a:t>marginal zone lymphoma; </a:t>
            </a:r>
            <a:r>
              <a:rPr lang="en-GB" b="1"/>
              <a:t>NE, </a:t>
            </a:r>
            <a:r>
              <a:rPr lang="en-GB"/>
              <a:t>not evaluable; </a:t>
            </a:r>
            <a:r>
              <a:rPr lang="en-GB" b="1"/>
              <a:t>NMZL, </a:t>
            </a:r>
            <a:r>
              <a:rPr lang="en-GB"/>
              <a:t>nodal MZL; </a:t>
            </a:r>
            <a:r>
              <a:rPr lang="en-GB" b="1"/>
              <a:t>PFS, </a:t>
            </a:r>
            <a:r>
              <a:rPr lang="en-GB"/>
              <a:t>progression-free survival; </a:t>
            </a:r>
            <a:r>
              <a:rPr lang="en-GB" b="1"/>
              <a:t>SMZL, </a:t>
            </a:r>
            <a:r>
              <a:rPr lang="en-GB"/>
              <a:t>splenic MZL.</a:t>
            </a:r>
            <a:endParaRPr lang="en-GB" b="1"/>
          </a:p>
          <a:p>
            <a:r>
              <a:rPr lang="en-GB" b="1" err="1"/>
              <a:t>Opat</a:t>
            </a:r>
            <a:r>
              <a:rPr lang="en-GB" b="1"/>
              <a:t> et al, Abstract #234 presented at ASH 2022.</a:t>
            </a:r>
          </a:p>
        </p:txBody>
      </p:sp>
      <p:sp>
        <p:nvSpPr>
          <p:cNvPr id="6" name="Rechteck 11">
            <a:extLst>
              <a:ext uri="{FF2B5EF4-FFF2-40B4-BE49-F238E27FC236}">
                <a16:creationId xmlns:a16="http://schemas.microsoft.com/office/drawing/2014/main" id="{8FDFC413-E978-A59A-553E-44CE99BE32EC}"/>
              </a:ext>
            </a:extLst>
          </p:cNvPr>
          <p:cNvSpPr/>
          <p:nvPr/>
        </p:nvSpPr>
        <p:spPr>
          <a:xfrm>
            <a:off x="2565596" y="5165151"/>
            <a:ext cx="1814808" cy="8927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08000" rtlCol="0" anchor="t"/>
          <a:lstStyle/>
          <a:p>
            <a:pPr marL="0" fontAlgn="t">
              <a:spcBef>
                <a:spcPts val="0"/>
              </a:spcBef>
              <a:spcAft>
                <a:spcPts val="0"/>
              </a:spcAft>
            </a:pPr>
            <a:r>
              <a:rPr lang="en-US" sz="1100" b="1">
                <a:solidFill>
                  <a:schemeClr val="tx1"/>
                </a:solidFill>
              </a:rPr>
              <a:t>PFS rate at 24 months:</a:t>
            </a:r>
            <a:endParaRPr lang="en-GB" sz="1100" b="1">
              <a:solidFill>
                <a:schemeClr val="tx1"/>
              </a:solidFill>
            </a:endParaRPr>
          </a:p>
          <a:p>
            <a:pPr marL="179388" indent="-179388" fontAlgn="ctr">
              <a:spcBef>
                <a:spcPts val="0"/>
              </a:spcBef>
              <a:spcAft>
                <a:spcPts val="0"/>
              </a:spcAft>
              <a:buClr>
                <a:schemeClr val="accent2"/>
              </a:buClr>
              <a:buFont typeface="Arial" panose="020B0604020202020204" pitchFamily="34" charset="0"/>
              <a:buChar char="•"/>
            </a:pPr>
            <a:r>
              <a:rPr lang="en-US" sz="1100" b="1">
                <a:solidFill>
                  <a:schemeClr val="tx1"/>
                </a:solidFill>
              </a:rPr>
              <a:t>Overall</a:t>
            </a:r>
            <a:r>
              <a:rPr lang="en-GB" sz="1100" b="1">
                <a:solidFill>
                  <a:schemeClr val="tx1"/>
                </a:solidFill>
              </a:rPr>
              <a:t>	</a:t>
            </a:r>
            <a:r>
              <a:rPr lang="en-US" sz="1100" b="1">
                <a:solidFill>
                  <a:schemeClr val="tx1"/>
                </a:solidFill>
              </a:rPr>
              <a:t>71%</a:t>
            </a:r>
          </a:p>
          <a:p>
            <a:pPr marL="179388" indent="-179388" fontAlgn="ctr">
              <a:spcBef>
                <a:spcPts val="0"/>
              </a:spcBef>
              <a:spcAft>
                <a:spcPts val="0"/>
              </a:spcAft>
              <a:buClr>
                <a:schemeClr val="accent2"/>
              </a:buClr>
              <a:buFont typeface="Arial" panose="020B0604020202020204" pitchFamily="34" charset="0"/>
              <a:buChar char="•"/>
            </a:pPr>
            <a:r>
              <a:rPr lang="en-US" sz="1100">
                <a:solidFill>
                  <a:schemeClr val="tx1"/>
                </a:solidFill>
              </a:rPr>
              <a:t>MALT</a:t>
            </a:r>
            <a:r>
              <a:rPr lang="en-GB" sz="1100">
                <a:solidFill>
                  <a:schemeClr val="tx1"/>
                </a:solidFill>
              </a:rPr>
              <a:t>	</a:t>
            </a:r>
            <a:r>
              <a:rPr lang="en-US" sz="1100">
                <a:solidFill>
                  <a:schemeClr val="tx1"/>
                </a:solidFill>
              </a:rPr>
              <a:t>77%</a:t>
            </a:r>
            <a:endParaRPr lang="en-GB" sz="1100">
              <a:solidFill>
                <a:schemeClr val="tx1"/>
              </a:solidFill>
            </a:endParaRPr>
          </a:p>
          <a:p>
            <a:pPr marL="179388" indent="-179388" fontAlgn="ctr">
              <a:spcBef>
                <a:spcPts val="0"/>
              </a:spcBef>
              <a:spcAft>
                <a:spcPts val="0"/>
              </a:spcAft>
              <a:buClr>
                <a:schemeClr val="accent2"/>
              </a:buClr>
              <a:buFont typeface="Arial" panose="020B0604020202020204" pitchFamily="34" charset="0"/>
              <a:buChar char="•"/>
            </a:pPr>
            <a:r>
              <a:rPr lang="en-US" sz="1100">
                <a:solidFill>
                  <a:schemeClr val="tx1"/>
                </a:solidFill>
              </a:rPr>
              <a:t>NMZL</a:t>
            </a:r>
            <a:r>
              <a:rPr lang="en-GB" sz="1100">
                <a:solidFill>
                  <a:schemeClr val="tx1"/>
                </a:solidFill>
              </a:rPr>
              <a:t>	</a:t>
            </a:r>
            <a:r>
              <a:rPr lang="en-US" sz="1100">
                <a:solidFill>
                  <a:schemeClr val="tx1"/>
                </a:solidFill>
              </a:rPr>
              <a:t>73%</a:t>
            </a:r>
            <a:endParaRPr lang="en-GB" sz="1100">
              <a:solidFill>
                <a:schemeClr val="tx1"/>
              </a:solidFill>
            </a:endParaRPr>
          </a:p>
          <a:p>
            <a:pPr marL="179388" indent="-179388" fontAlgn="ctr">
              <a:spcBef>
                <a:spcPts val="0"/>
              </a:spcBef>
              <a:spcAft>
                <a:spcPts val="0"/>
              </a:spcAft>
              <a:buClr>
                <a:schemeClr val="accent2"/>
              </a:buClr>
              <a:buFont typeface="Arial" panose="020B0604020202020204" pitchFamily="34" charset="0"/>
              <a:buChar char="•"/>
            </a:pPr>
            <a:r>
              <a:rPr lang="en-US" sz="1100">
                <a:solidFill>
                  <a:schemeClr val="tx1"/>
                </a:solidFill>
              </a:rPr>
              <a:t>SMZL</a:t>
            </a:r>
            <a:r>
              <a:rPr lang="en-GB" sz="1100">
                <a:solidFill>
                  <a:schemeClr val="tx1"/>
                </a:solidFill>
              </a:rPr>
              <a:t>	</a:t>
            </a:r>
            <a:r>
              <a:rPr lang="en-US" sz="1100">
                <a:solidFill>
                  <a:schemeClr val="tx1"/>
                </a:solidFill>
              </a:rPr>
              <a:t>64%</a:t>
            </a:r>
            <a:endParaRPr lang="en-GB" sz="1100">
              <a:solidFill>
                <a:schemeClr val="tx1"/>
              </a:solidFill>
            </a:endParaRPr>
          </a:p>
        </p:txBody>
      </p:sp>
      <p:graphicFrame>
        <p:nvGraphicFramePr>
          <p:cNvPr id="10" name="Tabelle 7">
            <a:extLst>
              <a:ext uri="{FF2B5EF4-FFF2-40B4-BE49-F238E27FC236}">
                <a16:creationId xmlns:a16="http://schemas.microsoft.com/office/drawing/2014/main" id="{4D613D4D-5617-A9EB-9D21-DF8347A6AC7B}"/>
              </a:ext>
            </a:extLst>
          </p:cNvPr>
          <p:cNvGraphicFramePr>
            <a:graphicFrameLocks noGrp="1"/>
          </p:cNvGraphicFramePr>
          <p:nvPr>
            <p:extLst>
              <p:ext uri="{D42A27DB-BD31-4B8C-83A1-F6EECF244321}">
                <p14:modId xmlns:p14="http://schemas.microsoft.com/office/powerpoint/2010/main" val="3810219833"/>
              </p:ext>
            </p:extLst>
          </p:nvPr>
        </p:nvGraphicFramePr>
        <p:xfrm>
          <a:off x="533653" y="4441072"/>
          <a:ext cx="5433988" cy="628792"/>
        </p:xfrm>
        <a:graphic>
          <a:graphicData uri="http://schemas.openxmlformats.org/drawingml/2006/table">
            <a:tbl>
              <a:tblPr firstRow="1" bandRow="1">
                <a:tableStyleId>{5C22544A-7EE6-4342-B048-85BDC9FD1C3A}</a:tableStyleId>
              </a:tblPr>
              <a:tblGrid>
                <a:gridCol w="500238">
                  <a:extLst>
                    <a:ext uri="{9D8B030D-6E8A-4147-A177-3AD203B41FA5}">
                      <a16:colId xmlns:a16="http://schemas.microsoft.com/office/drawing/2014/main" val="1807915696"/>
                    </a:ext>
                  </a:extLst>
                </a:gridCol>
                <a:gridCol w="197350">
                  <a:extLst>
                    <a:ext uri="{9D8B030D-6E8A-4147-A177-3AD203B41FA5}">
                      <a16:colId xmlns:a16="http://schemas.microsoft.com/office/drawing/2014/main" val="3710520312"/>
                    </a:ext>
                  </a:extLst>
                </a:gridCol>
                <a:gridCol w="197350">
                  <a:extLst>
                    <a:ext uri="{9D8B030D-6E8A-4147-A177-3AD203B41FA5}">
                      <a16:colId xmlns:a16="http://schemas.microsoft.com/office/drawing/2014/main" val="3882861730"/>
                    </a:ext>
                  </a:extLst>
                </a:gridCol>
                <a:gridCol w="197350">
                  <a:extLst>
                    <a:ext uri="{9D8B030D-6E8A-4147-A177-3AD203B41FA5}">
                      <a16:colId xmlns:a16="http://schemas.microsoft.com/office/drawing/2014/main" val="3852208768"/>
                    </a:ext>
                  </a:extLst>
                </a:gridCol>
                <a:gridCol w="197350">
                  <a:extLst>
                    <a:ext uri="{9D8B030D-6E8A-4147-A177-3AD203B41FA5}">
                      <a16:colId xmlns:a16="http://schemas.microsoft.com/office/drawing/2014/main" val="1885958439"/>
                    </a:ext>
                  </a:extLst>
                </a:gridCol>
                <a:gridCol w="197350">
                  <a:extLst>
                    <a:ext uri="{9D8B030D-6E8A-4147-A177-3AD203B41FA5}">
                      <a16:colId xmlns:a16="http://schemas.microsoft.com/office/drawing/2014/main" val="1355009608"/>
                    </a:ext>
                  </a:extLst>
                </a:gridCol>
                <a:gridCol w="197350">
                  <a:extLst>
                    <a:ext uri="{9D8B030D-6E8A-4147-A177-3AD203B41FA5}">
                      <a16:colId xmlns:a16="http://schemas.microsoft.com/office/drawing/2014/main" val="4140763775"/>
                    </a:ext>
                  </a:extLst>
                </a:gridCol>
                <a:gridCol w="197350">
                  <a:extLst>
                    <a:ext uri="{9D8B030D-6E8A-4147-A177-3AD203B41FA5}">
                      <a16:colId xmlns:a16="http://schemas.microsoft.com/office/drawing/2014/main" val="1065970312"/>
                    </a:ext>
                  </a:extLst>
                </a:gridCol>
                <a:gridCol w="197350">
                  <a:extLst>
                    <a:ext uri="{9D8B030D-6E8A-4147-A177-3AD203B41FA5}">
                      <a16:colId xmlns:a16="http://schemas.microsoft.com/office/drawing/2014/main" val="2258513017"/>
                    </a:ext>
                  </a:extLst>
                </a:gridCol>
                <a:gridCol w="197350">
                  <a:extLst>
                    <a:ext uri="{9D8B030D-6E8A-4147-A177-3AD203B41FA5}">
                      <a16:colId xmlns:a16="http://schemas.microsoft.com/office/drawing/2014/main" val="674346388"/>
                    </a:ext>
                  </a:extLst>
                </a:gridCol>
                <a:gridCol w="197350">
                  <a:extLst>
                    <a:ext uri="{9D8B030D-6E8A-4147-A177-3AD203B41FA5}">
                      <a16:colId xmlns:a16="http://schemas.microsoft.com/office/drawing/2014/main" val="1656594308"/>
                    </a:ext>
                  </a:extLst>
                </a:gridCol>
                <a:gridCol w="197350">
                  <a:extLst>
                    <a:ext uri="{9D8B030D-6E8A-4147-A177-3AD203B41FA5}">
                      <a16:colId xmlns:a16="http://schemas.microsoft.com/office/drawing/2014/main" val="1929774091"/>
                    </a:ext>
                  </a:extLst>
                </a:gridCol>
                <a:gridCol w="197350">
                  <a:extLst>
                    <a:ext uri="{9D8B030D-6E8A-4147-A177-3AD203B41FA5}">
                      <a16:colId xmlns:a16="http://schemas.microsoft.com/office/drawing/2014/main" val="51683927"/>
                    </a:ext>
                  </a:extLst>
                </a:gridCol>
                <a:gridCol w="197350">
                  <a:extLst>
                    <a:ext uri="{9D8B030D-6E8A-4147-A177-3AD203B41FA5}">
                      <a16:colId xmlns:a16="http://schemas.microsoft.com/office/drawing/2014/main" val="1070427318"/>
                    </a:ext>
                  </a:extLst>
                </a:gridCol>
                <a:gridCol w="197350">
                  <a:extLst>
                    <a:ext uri="{9D8B030D-6E8A-4147-A177-3AD203B41FA5}">
                      <a16:colId xmlns:a16="http://schemas.microsoft.com/office/drawing/2014/main" val="133750373"/>
                    </a:ext>
                  </a:extLst>
                </a:gridCol>
                <a:gridCol w="197350">
                  <a:extLst>
                    <a:ext uri="{9D8B030D-6E8A-4147-A177-3AD203B41FA5}">
                      <a16:colId xmlns:a16="http://schemas.microsoft.com/office/drawing/2014/main" val="2143906288"/>
                    </a:ext>
                  </a:extLst>
                </a:gridCol>
                <a:gridCol w="197350">
                  <a:extLst>
                    <a:ext uri="{9D8B030D-6E8A-4147-A177-3AD203B41FA5}">
                      <a16:colId xmlns:a16="http://schemas.microsoft.com/office/drawing/2014/main" val="2594724476"/>
                    </a:ext>
                  </a:extLst>
                </a:gridCol>
                <a:gridCol w="197350">
                  <a:extLst>
                    <a:ext uri="{9D8B030D-6E8A-4147-A177-3AD203B41FA5}">
                      <a16:colId xmlns:a16="http://schemas.microsoft.com/office/drawing/2014/main" val="3161795474"/>
                    </a:ext>
                  </a:extLst>
                </a:gridCol>
                <a:gridCol w="197350">
                  <a:extLst>
                    <a:ext uri="{9D8B030D-6E8A-4147-A177-3AD203B41FA5}">
                      <a16:colId xmlns:a16="http://schemas.microsoft.com/office/drawing/2014/main" val="3226077942"/>
                    </a:ext>
                  </a:extLst>
                </a:gridCol>
                <a:gridCol w="197350">
                  <a:extLst>
                    <a:ext uri="{9D8B030D-6E8A-4147-A177-3AD203B41FA5}">
                      <a16:colId xmlns:a16="http://schemas.microsoft.com/office/drawing/2014/main" val="3138692063"/>
                    </a:ext>
                  </a:extLst>
                </a:gridCol>
                <a:gridCol w="197350">
                  <a:extLst>
                    <a:ext uri="{9D8B030D-6E8A-4147-A177-3AD203B41FA5}">
                      <a16:colId xmlns:a16="http://schemas.microsoft.com/office/drawing/2014/main" val="3300398086"/>
                    </a:ext>
                  </a:extLst>
                </a:gridCol>
                <a:gridCol w="197350">
                  <a:extLst>
                    <a:ext uri="{9D8B030D-6E8A-4147-A177-3AD203B41FA5}">
                      <a16:colId xmlns:a16="http://schemas.microsoft.com/office/drawing/2014/main" val="890528834"/>
                    </a:ext>
                  </a:extLst>
                </a:gridCol>
                <a:gridCol w="197350">
                  <a:extLst>
                    <a:ext uri="{9D8B030D-6E8A-4147-A177-3AD203B41FA5}">
                      <a16:colId xmlns:a16="http://schemas.microsoft.com/office/drawing/2014/main" val="740692015"/>
                    </a:ext>
                  </a:extLst>
                </a:gridCol>
                <a:gridCol w="197350">
                  <a:extLst>
                    <a:ext uri="{9D8B030D-6E8A-4147-A177-3AD203B41FA5}">
                      <a16:colId xmlns:a16="http://schemas.microsoft.com/office/drawing/2014/main" val="634546298"/>
                    </a:ext>
                  </a:extLst>
                </a:gridCol>
                <a:gridCol w="197350">
                  <a:extLst>
                    <a:ext uri="{9D8B030D-6E8A-4147-A177-3AD203B41FA5}">
                      <a16:colId xmlns:a16="http://schemas.microsoft.com/office/drawing/2014/main" val="1363311523"/>
                    </a:ext>
                  </a:extLst>
                </a:gridCol>
                <a:gridCol w="197350">
                  <a:extLst>
                    <a:ext uri="{9D8B030D-6E8A-4147-A177-3AD203B41FA5}">
                      <a16:colId xmlns:a16="http://schemas.microsoft.com/office/drawing/2014/main" val="2951830111"/>
                    </a:ext>
                  </a:extLst>
                </a:gridCol>
              </a:tblGrid>
              <a:tr h="157198">
                <a:tc gridSpan="26">
                  <a:txBody>
                    <a:bodyPr/>
                    <a:lstStyle/>
                    <a:p>
                      <a:pPr algn="l"/>
                      <a:r>
                        <a:rPr lang="de-DE" sz="900"/>
                        <a:t>No. patients at risk</a:t>
                      </a:r>
                    </a:p>
                  </a:txBody>
                  <a:tcPr marL="36000" marR="7200" marT="0" marB="0"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666443360"/>
                  </a:ext>
                </a:extLst>
              </a:tr>
              <a:tr h="157198">
                <a:tc>
                  <a:txBody>
                    <a:bodyPr/>
                    <a:lstStyle/>
                    <a:p>
                      <a:pPr algn="l"/>
                      <a:r>
                        <a:rPr lang="de-DE" sz="900" b="1">
                          <a:solidFill>
                            <a:schemeClr val="bg2"/>
                          </a:solidFill>
                        </a:rPr>
                        <a:t>MALT</a:t>
                      </a:r>
                    </a:p>
                  </a:txBody>
                  <a:tcPr marL="36000" marR="7200" marT="0" marB="0" anchor="ctr">
                    <a:solidFill>
                      <a:schemeClr val="accent3">
                        <a:lumMod val="75000"/>
                      </a:schemeClr>
                    </a:solidFill>
                  </a:tcPr>
                </a:tc>
                <a:tc>
                  <a:txBody>
                    <a:bodyPr/>
                    <a:lstStyle/>
                    <a:p>
                      <a:pPr algn="ctr"/>
                      <a:r>
                        <a:rPr lang="de-DE" sz="900"/>
                        <a:t>25</a:t>
                      </a:r>
                    </a:p>
                  </a:txBody>
                  <a:tcPr marL="7200" marR="7200" marT="0" marB="0" anchor="ctr"/>
                </a:tc>
                <a:tc>
                  <a:txBody>
                    <a:bodyPr/>
                    <a:lstStyle/>
                    <a:p>
                      <a:pPr algn="ctr"/>
                      <a:r>
                        <a:rPr lang="de-DE" sz="900"/>
                        <a:t>23</a:t>
                      </a:r>
                    </a:p>
                  </a:txBody>
                  <a:tcPr marL="7200" marR="7200" marT="0" marB="0" anchor="ctr"/>
                </a:tc>
                <a:tc>
                  <a:txBody>
                    <a:bodyPr/>
                    <a:lstStyle/>
                    <a:p>
                      <a:pPr algn="ctr"/>
                      <a:r>
                        <a:rPr lang="de-DE" sz="900"/>
                        <a:t>22</a:t>
                      </a:r>
                    </a:p>
                  </a:txBody>
                  <a:tcPr marL="7200" marR="7200" marT="0" marB="0" anchor="ctr"/>
                </a:tc>
                <a:tc>
                  <a:txBody>
                    <a:bodyPr/>
                    <a:lstStyle/>
                    <a:p>
                      <a:pPr algn="ctr"/>
                      <a:r>
                        <a:rPr lang="de-DE" sz="900"/>
                        <a:t>21</a:t>
                      </a:r>
                    </a:p>
                  </a:txBody>
                  <a:tcPr marL="7200" marR="7200" marT="0" marB="0" anchor="ctr"/>
                </a:tc>
                <a:tc>
                  <a:txBody>
                    <a:bodyPr/>
                    <a:lstStyle/>
                    <a:p>
                      <a:pPr algn="ctr"/>
                      <a:r>
                        <a:rPr lang="de-DE" sz="900"/>
                        <a:t>21</a:t>
                      </a:r>
                    </a:p>
                  </a:txBody>
                  <a:tcPr marL="7200" marR="7200" marT="0" marB="0" anchor="ctr"/>
                </a:tc>
                <a:tc>
                  <a:txBody>
                    <a:bodyPr/>
                    <a:lstStyle/>
                    <a:p>
                      <a:pPr algn="ctr"/>
                      <a:r>
                        <a:rPr lang="de-DE" sz="900"/>
                        <a:t>20</a:t>
                      </a:r>
                    </a:p>
                  </a:txBody>
                  <a:tcPr marL="7200" marR="7200" marT="0" marB="0" anchor="ctr"/>
                </a:tc>
                <a:tc>
                  <a:txBody>
                    <a:bodyPr/>
                    <a:lstStyle/>
                    <a:p>
                      <a:pPr algn="ctr"/>
                      <a:r>
                        <a:rPr lang="de-DE" sz="900"/>
                        <a:t>18</a:t>
                      </a:r>
                    </a:p>
                  </a:txBody>
                  <a:tcPr marL="7200" marR="7200" marT="0" marB="0" anchor="ctr"/>
                </a:tc>
                <a:tc>
                  <a:txBody>
                    <a:bodyPr/>
                    <a:lstStyle/>
                    <a:p>
                      <a:pPr algn="ctr"/>
                      <a:r>
                        <a:rPr lang="de-DE" sz="900"/>
                        <a:t>18</a:t>
                      </a:r>
                    </a:p>
                  </a:txBody>
                  <a:tcPr marL="7200" marR="7200" marT="0" marB="0" anchor="ctr"/>
                </a:tc>
                <a:tc>
                  <a:txBody>
                    <a:bodyPr/>
                    <a:lstStyle/>
                    <a:p>
                      <a:pPr algn="ctr"/>
                      <a:r>
                        <a:rPr lang="de-DE" sz="900"/>
                        <a:t>18</a:t>
                      </a:r>
                    </a:p>
                  </a:txBody>
                  <a:tcPr marL="7200" marR="7200" marT="0" marB="0" anchor="ctr"/>
                </a:tc>
                <a:tc>
                  <a:txBody>
                    <a:bodyPr/>
                    <a:lstStyle/>
                    <a:p>
                      <a:pPr algn="ctr"/>
                      <a:r>
                        <a:rPr lang="de-DE" sz="900"/>
                        <a:t>18</a:t>
                      </a:r>
                    </a:p>
                  </a:txBody>
                  <a:tcPr marL="7200" marR="7200" marT="0" marB="0" anchor="ctr"/>
                </a:tc>
                <a:tc>
                  <a:txBody>
                    <a:bodyPr/>
                    <a:lstStyle/>
                    <a:p>
                      <a:pPr algn="ctr"/>
                      <a:r>
                        <a:rPr lang="de-DE" sz="900"/>
                        <a:t>17</a:t>
                      </a:r>
                    </a:p>
                  </a:txBody>
                  <a:tcPr marL="7200" marR="7200" marT="0" marB="0" anchor="ctr"/>
                </a:tc>
                <a:tc>
                  <a:txBody>
                    <a:bodyPr/>
                    <a:lstStyle/>
                    <a:p>
                      <a:pPr algn="ctr"/>
                      <a:r>
                        <a:rPr lang="de-DE" sz="900"/>
                        <a:t>17</a:t>
                      </a:r>
                    </a:p>
                  </a:txBody>
                  <a:tcPr marL="7200" marR="7200" marT="0" marB="0" anchor="ctr"/>
                </a:tc>
                <a:tc>
                  <a:txBody>
                    <a:bodyPr/>
                    <a:lstStyle/>
                    <a:p>
                      <a:pPr algn="ctr"/>
                      <a:r>
                        <a:rPr lang="de-DE" sz="900"/>
                        <a:t>16</a:t>
                      </a:r>
                    </a:p>
                  </a:txBody>
                  <a:tcPr marL="7200" marR="7200" marT="0" marB="0" anchor="ctr"/>
                </a:tc>
                <a:tc>
                  <a:txBody>
                    <a:bodyPr/>
                    <a:lstStyle/>
                    <a:p>
                      <a:pPr algn="ctr"/>
                      <a:r>
                        <a:rPr lang="de-DE" sz="900"/>
                        <a:t>16</a:t>
                      </a:r>
                    </a:p>
                  </a:txBody>
                  <a:tcPr marL="7200" marR="7200" marT="0" marB="0" anchor="ctr"/>
                </a:tc>
                <a:tc>
                  <a:txBody>
                    <a:bodyPr/>
                    <a:lstStyle/>
                    <a:p>
                      <a:pPr algn="ctr"/>
                      <a:r>
                        <a:rPr lang="de-DE" sz="900"/>
                        <a:t>16</a:t>
                      </a:r>
                    </a:p>
                  </a:txBody>
                  <a:tcPr marL="7200" marR="7200" marT="0" marB="0" anchor="ctr"/>
                </a:tc>
                <a:tc>
                  <a:txBody>
                    <a:bodyPr/>
                    <a:lstStyle/>
                    <a:p>
                      <a:pPr algn="ctr"/>
                      <a:r>
                        <a:rPr lang="de-DE" sz="900"/>
                        <a:t>14</a:t>
                      </a:r>
                    </a:p>
                  </a:txBody>
                  <a:tcPr marL="7200" marR="7200" marT="0" marB="0" anchor="ctr"/>
                </a:tc>
                <a:tc>
                  <a:txBody>
                    <a:bodyPr/>
                    <a:lstStyle/>
                    <a:p>
                      <a:pPr algn="ctr"/>
                      <a:r>
                        <a:rPr lang="de-DE" sz="900"/>
                        <a:t>14</a:t>
                      </a:r>
                    </a:p>
                  </a:txBody>
                  <a:tcPr marL="7200" marR="72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900"/>
                        <a:t>14</a:t>
                      </a:r>
                    </a:p>
                  </a:txBody>
                  <a:tcPr marL="7200" marR="72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900"/>
                        <a:t>14</a:t>
                      </a:r>
                    </a:p>
                  </a:txBody>
                  <a:tcPr marL="7200" marR="72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900"/>
                        <a:t>14</a:t>
                      </a:r>
                    </a:p>
                  </a:txBody>
                  <a:tcPr marL="7200" marR="72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900"/>
                        <a:t>14</a:t>
                      </a:r>
                    </a:p>
                  </a:txBody>
                  <a:tcPr marL="7200" marR="72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900"/>
                        <a:t>14</a:t>
                      </a:r>
                    </a:p>
                  </a:txBody>
                  <a:tcPr marL="7200" marR="72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900"/>
                        <a:t>14</a:t>
                      </a:r>
                    </a:p>
                  </a:txBody>
                  <a:tcPr marL="7200" marR="72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900"/>
                        <a:t>13</a:t>
                      </a:r>
                    </a:p>
                  </a:txBody>
                  <a:tcPr marL="7200" marR="7200" marT="0" marB="0" anchor="ctr"/>
                </a:tc>
                <a:tc>
                  <a:txBody>
                    <a:bodyPr/>
                    <a:lstStyle/>
                    <a:p>
                      <a:pPr algn="ctr"/>
                      <a:r>
                        <a:rPr lang="de-DE" sz="900"/>
                        <a:t>12</a:t>
                      </a:r>
                    </a:p>
                  </a:txBody>
                  <a:tcPr marL="7200" marR="7200" marT="0" marB="0" anchor="ctr"/>
                </a:tc>
                <a:extLst>
                  <a:ext uri="{0D108BD9-81ED-4DB2-BD59-A6C34878D82A}">
                    <a16:rowId xmlns:a16="http://schemas.microsoft.com/office/drawing/2014/main" val="2571221205"/>
                  </a:ext>
                </a:extLst>
              </a:tr>
              <a:tr h="157198">
                <a:tc>
                  <a:txBody>
                    <a:bodyPr/>
                    <a:lstStyle/>
                    <a:p>
                      <a:pPr algn="l"/>
                      <a:r>
                        <a:rPr lang="de-DE" sz="900" b="1">
                          <a:solidFill>
                            <a:schemeClr val="bg2"/>
                          </a:solidFill>
                        </a:rPr>
                        <a:t>NMZL</a:t>
                      </a:r>
                    </a:p>
                  </a:txBody>
                  <a:tcPr marL="36000" marR="7200" marT="0" marB="0" anchor="ctr">
                    <a:solidFill>
                      <a:schemeClr val="accent3"/>
                    </a:solidFill>
                  </a:tcPr>
                </a:tc>
                <a:tc>
                  <a:txBody>
                    <a:bodyPr/>
                    <a:lstStyle/>
                    <a:p>
                      <a:pPr algn="ctr"/>
                      <a:r>
                        <a:rPr lang="de-DE" sz="900"/>
                        <a:t>25</a:t>
                      </a:r>
                    </a:p>
                  </a:txBody>
                  <a:tcPr marL="7200" marR="7200" marT="0" marB="0" anchor="ctr"/>
                </a:tc>
                <a:tc>
                  <a:txBody>
                    <a:bodyPr/>
                    <a:lstStyle/>
                    <a:p>
                      <a:pPr algn="ctr"/>
                      <a:r>
                        <a:rPr lang="de-DE" sz="900"/>
                        <a:t>25</a:t>
                      </a:r>
                    </a:p>
                  </a:txBody>
                  <a:tcPr marL="7200" marR="7200" marT="0" marB="0" anchor="ctr"/>
                </a:tc>
                <a:tc>
                  <a:txBody>
                    <a:bodyPr/>
                    <a:lstStyle/>
                    <a:p>
                      <a:pPr algn="ctr"/>
                      <a:r>
                        <a:rPr lang="de-DE" sz="900"/>
                        <a:t>25</a:t>
                      </a:r>
                    </a:p>
                  </a:txBody>
                  <a:tcPr marL="7200" marR="7200" marT="0" marB="0" anchor="ctr"/>
                </a:tc>
                <a:tc>
                  <a:txBody>
                    <a:bodyPr/>
                    <a:lstStyle/>
                    <a:p>
                      <a:pPr algn="ctr"/>
                      <a:r>
                        <a:rPr lang="de-DE" sz="900"/>
                        <a:t>24</a:t>
                      </a:r>
                    </a:p>
                  </a:txBody>
                  <a:tcPr marL="7200" marR="7200" marT="0" marB="0" anchor="ctr"/>
                </a:tc>
                <a:tc>
                  <a:txBody>
                    <a:bodyPr/>
                    <a:lstStyle/>
                    <a:p>
                      <a:pPr algn="ctr"/>
                      <a:r>
                        <a:rPr lang="de-DE" sz="900"/>
                        <a:t>24</a:t>
                      </a:r>
                    </a:p>
                  </a:txBody>
                  <a:tcPr marL="7200" marR="7200" marT="0" marB="0" anchor="ctr"/>
                </a:tc>
                <a:tc>
                  <a:txBody>
                    <a:bodyPr/>
                    <a:lstStyle/>
                    <a:p>
                      <a:pPr algn="ctr"/>
                      <a:r>
                        <a:rPr lang="de-DE" sz="900"/>
                        <a:t>23</a:t>
                      </a:r>
                    </a:p>
                  </a:txBody>
                  <a:tcPr marL="7200" marR="7200" marT="0" marB="0" anchor="ctr"/>
                </a:tc>
                <a:tc>
                  <a:txBody>
                    <a:bodyPr/>
                    <a:lstStyle/>
                    <a:p>
                      <a:pPr algn="ctr"/>
                      <a:r>
                        <a:rPr lang="de-DE" sz="900"/>
                        <a:t>21</a:t>
                      </a:r>
                    </a:p>
                  </a:txBody>
                  <a:tcPr marL="7200" marR="7200" marT="0" marB="0" anchor="ctr"/>
                </a:tc>
                <a:tc>
                  <a:txBody>
                    <a:bodyPr/>
                    <a:lstStyle/>
                    <a:p>
                      <a:pPr algn="ctr"/>
                      <a:r>
                        <a:rPr lang="de-DE" sz="900"/>
                        <a:t>21</a:t>
                      </a:r>
                    </a:p>
                  </a:txBody>
                  <a:tcPr marL="7200" marR="7200" marT="0" marB="0" anchor="ctr"/>
                </a:tc>
                <a:tc>
                  <a:txBody>
                    <a:bodyPr/>
                    <a:lstStyle/>
                    <a:p>
                      <a:pPr algn="ctr"/>
                      <a:r>
                        <a:rPr lang="de-DE" sz="900"/>
                        <a:t>21</a:t>
                      </a:r>
                    </a:p>
                  </a:txBody>
                  <a:tcPr marL="7200" marR="7200" marT="0" marB="0" anchor="ctr"/>
                </a:tc>
                <a:tc>
                  <a:txBody>
                    <a:bodyPr/>
                    <a:lstStyle/>
                    <a:p>
                      <a:pPr algn="ctr"/>
                      <a:r>
                        <a:rPr lang="de-DE" sz="900"/>
                        <a:t>20</a:t>
                      </a:r>
                    </a:p>
                  </a:txBody>
                  <a:tcPr marL="7200" marR="7200" marT="0" marB="0" anchor="ctr"/>
                </a:tc>
                <a:tc>
                  <a:txBody>
                    <a:bodyPr/>
                    <a:lstStyle/>
                    <a:p>
                      <a:pPr algn="ctr"/>
                      <a:r>
                        <a:rPr lang="de-DE" sz="900"/>
                        <a:t>20</a:t>
                      </a:r>
                    </a:p>
                  </a:txBody>
                  <a:tcPr marL="7200" marR="7200" marT="0" marB="0" anchor="ctr"/>
                </a:tc>
                <a:tc>
                  <a:txBody>
                    <a:bodyPr/>
                    <a:lstStyle/>
                    <a:p>
                      <a:pPr algn="ctr"/>
                      <a:r>
                        <a:rPr lang="de-DE" sz="900"/>
                        <a:t>20</a:t>
                      </a:r>
                    </a:p>
                  </a:txBody>
                  <a:tcPr marL="7200" marR="7200" marT="0" marB="0" anchor="ctr"/>
                </a:tc>
                <a:tc>
                  <a:txBody>
                    <a:bodyPr/>
                    <a:lstStyle/>
                    <a:p>
                      <a:pPr algn="ctr"/>
                      <a:r>
                        <a:rPr lang="de-DE" sz="900"/>
                        <a:t>20</a:t>
                      </a:r>
                    </a:p>
                  </a:txBody>
                  <a:tcPr marL="7200" marR="7200" marT="0" marB="0" anchor="ctr"/>
                </a:tc>
                <a:tc>
                  <a:txBody>
                    <a:bodyPr/>
                    <a:lstStyle/>
                    <a:p>
                      <a:pPr algn="ctr"/>
                      <a:r>
                        <a:rPr lang="de-DE" sz="900"/>
                        <a:t>20</a:t>
                      </a:r>
                    </a:p>
                  </a:txBody>
                  <a:tcPr marL="7200" marR="7200" marT="0" marB="0" anchor="ctr"/>
                </a:tc>
                <a:tc>
                  <a:txBody>
                    <a:bodyPr/>
                    <a:lstStyle/>
                    <a:p>
                      <a:pPr algn="ctr"/>
                      <a:r>
                        <a:rPr lang="de-DE" sz="900"/>
                        <a:t>20</a:t>
                      </a:r>
                    </a:p>
                  </a:txBody>
                  <a:tcPr marL="7200" marR="7200" marT="0" marB="0" anchor="ctr"/>
                </a:tc>
                <a:tc>
                  <a:txBody>
                    <a:bodyPr/>
                    <a:lstStyle/>
                    <a:p>
                      <a:pPr algn="ctr"/>
                      <a:r>
                        <a:rPr lang="de-DE" sz="900"/>
                        <a:t>20</a:t>
                      </a:r>
                    </a:p>
                  </a:txBody>
                  <a:tcPr marL="7200" marR="7200" marT="0" marB="0" anchor="ctr"/>
                </a:tc>
                <a:tc>
                  <a:txBody>
                    <a:bodyPr/>
                    <a:lstStyle/>
                    <a:p>
                      <a:pPr algn="ctr"/>
                      <a:r>
                        <a:rPr lang="de-DE" sz="900"/>
                        <a:t>19</a:t>
                      </a:r>
                    </a:p>
                  </a:txBody>
                  <a:tcPr marL="7200" marR="7200" marT="0" marB="0" anchor="ctr"/>
                </a:tc>
                <a:tc>
                  <a:txBody>
                    <a:bodyPr/>
                    <a:lstStyle/>
                    <a:p>
                      <a:pPr algn="ctr"/>
                      <a:r>
                        <a:rPr lang="de-DE" sz="900"/>
                        <a:t>15</a:t>
                      </a:r>
                    </a:p>
                  </a:txBody>
                  <a:tcPr marL="7200" marR="7200" marT="0" marB="0" anchor="ctr"/>
                </a:tc>
                <a:tc>
                  <a:txBody>
                    <a:bodyPr/>
                    <a:lstStyle/>
                    <a:p>
                      <a:pPr algn="ctr"/>
                      <a:r>
                        <a:rPr lang="de-DE" sz="900"/>
                        <a:t>15</a:t>
                      </a:r>
                    </a:p>
                  </a:txBody>
                  <a:tcPr marL="7200" marR="7200" marT="0" marB="0" anchor="ctr"/>
                </a:tc>
                <a:tc>
                  <a:txBody>
                    <a:bodyPr/>
                    <a:lstStyle/>
                    <a:p>
                      <a:pPr algn="ctr"/>
                      <a:r>
                        <a:rPr lang="de-DE" sz="900"/>
                        <a:t>15</a:t>
                      </a:r>
                    </a:p>
                  </a:txBody>
                  <a:tcPr marL="7200" marR="7200" marT="0" marB="0" anchor="ctr"/>
                </a:tc>
                <a:tc>
                  <a:txBody>
                    <a:bodyPr/>
                    <a:lstStyle/>
                    <a:p>
                      <a:pPr algn="ctr"/>
                      <a:r>
                        <a:rPr lang="de-DE" sz="900"/>
                        <a:t>15</a:t>
                      </a:r>
                    </a:p>
                  </a:txBody>
                  <a:tcPr marL="7200" marR="7200" marT="0" marB="0" anchor="ctr"/>
                </a:tc>
                <a:tc>
                  <a:txBody>
                    <a:bodyPr/>
                    <a:lstStyle/>
                    <a:p>
                      <a:pPr algn="ctr"/>
                      <a:r>
                        <a:rPr lang="de-DE" sz="900"/>
                        <a:t>15</a:t>
                      </a:r>
                    </a:p>
                  </a:txBody>
                  <a:tcPr marL="7200" marR="7200" marT="0" marB="0" anchor="ctr"/>
                </a:tc>
                <a:tc>
                  <a:txBody>
                    <a:bodyPr/>
                    <a:lstStyle/>
                    <a:p>
                      <a:pPr algn="ctr"/>
                      <a:r>
                        <a:rPr lang="de-DE" sz="900"/>
                        <a:t>15</a:t>
                      </a:r>
                    </a:p>
                  </a:txBody>
                  <a:tcPr marL="7200" marR="7200" marT="0" marB="0" anchor="ctr"/>
                </a:tc>
                <a:tc>
                  <a:txBody>
                    <a:bodyPr/>
                    <a:lstStyle/>
                    <a:p>
                      <a:pPr algn="ctr"/>
                      <a:r>
                        <a:rPr lang="de-DE" sz="900"/>
                        <a:t>15</a:t>
                      </a:r>
                    </a:p>
                  </a:txBody>
                  <a:tcPr marL="7200" marR="7200" marT="0" marB="0" anchor="ctr"/>
                </a:tc>
                <a:tc>
                  <a:txBody>
                    <a:bodyPr/>
                    <a:lstStyle/>
                    <a:p>
                      <a:pPr algn="ctr"/>
                      <a:r>
                        <a:rPr lang="de-DE" sz="900"/>
                        <a:t>15</a:t>
                      </a:r>
                    </a:p>
                  </a:txBody>
                  <a:tcPr marL="7200" marR="7200" marT="0" marB="0" anchor="ctr"/>
                </a:tc>
                <a:extLst>
                  <a:ext uri="{0D108BD9-81ED-4DB2-BD59-A6C34878D82A}">
                    <a16:rowId xmlns:a16="http://schemas.microsoft.com/office/drawing/2014/main" val="4097924536"/>
                  </a:ext>
                </a:extLst>
              </a:tr>
              <a:tr h="157198">
                <a:tc>
                  <a:txBody>
                    <a:bodyPr/>
                    <a:lstStyle/>
                    <a:p>
                      <a:pPr algn="l"/>
                      <a:r>
                        <a:rPr lang="de-DE" sz="900" b="1">
                          <a:solidFill>
                            <a:schemeClr val="bg2"/>
                          </a:solidFill>
                        </a:rPr>
                        <a:t>SMZL</a:t>
                      </a:r>
                    </a:p>
                  </a:txBody>
                  <a:tcPr marL="36000" marR="7200" marT="0" marB="0" anchor="ctr">
                    <a:solidFill>
                      <a:schemeClr val="accent3">
                        <a:lumMod val="40000"/>
                        <a:lumOff val="60000"/>
                      </a:schemeClr>
                    </a:solidFill>
                  </a:tcPr>
                </a:tc>
                <a:tc>
                  <a:txBody>
                    <a:bodyPr/>
                    <a:lstStyle/>
                    <a:p>
                      <a:pPr algn="ctr"/>
                      <a:r>
                        <a:rPr lang="de-DE" sz="900"/>
                        <a:t>12</a:t>
                      </a:r>
                    </a:p>
                  </a:txBody>
                  <a:tcPr marL="7200" marR="7200" marT="0" marB="0" anchor="ctr"/>
                </a:tc>
                <a:tc>
                  <a:txBody>
                    <a:bodyPr/>
                    <a:lstStyle/>
                    <a:p>
                      <a:pPr algn="ctr"/>
                      <a:r>
                        <a:rPr lang="de-DE" sz="900"/>
                        <a:t>12</a:t>
                      </a:r>
                    </a:p>
                  </a:txBody>
                  <a:tcPr marL="7200" marR="7200" marT="0" marB="0" anchor="ctr"/>
                </a:tc>
                <a:tc>
                  <a:txBody>
                    <a:bodyPr/>
                    <a:lstStyle/>
                    <a:p>
                      <a:pPr algn="ctr"/>
                      <a:r>
                        <a:rPr lang="de-DE" sz="900"/>
                        <a:t>12</a:t>
                      </a:r>
                    </a:p>
                  </a:txBody>
                  <a:tcPr marL="7200" marR="7200" marT="0" marB="0" anchor="ctr"/>
                </a:tc>
                <a:tc>
                  <a:txBody>
                    <a:bodyPr/>
                    <a:lstStyle/>
                    <a:p>
                      <a:pPr algn="ctr"/>
                      <a:r>
                        <a:rPr lang="de-DE" sz="900"/>
                        <a:t>11</a:t>
                      </a:r>
                    </a:p>
                  </a:txBody>
                  <a:tcPr marL="7200" marR="7200" marT="0" marB="0" anchor="ctr"/>
                </a:tc>
                <a:tc>
                  <a:txBody>
                    <a:bodyPr/>
                    <a:lstStyle/>
                    <a:p>
                      <a:pPr algn="ctr"/>
                      <a:r>
                        <a:rPr lang="de-DE" sz="900"/>
                        <a:t>11</a:t>
                      </a:r>
                    </a:p>
                  </a:txBody>
                  <a:tcPr marL="7200" marR="7200" marT="0" marB="0" anchor="ctr"/>
                </a:tc>
                <a:tc>
                  <a:txBody>
                    <a:bodyPr/>
                    <a:lstStyle/>
                    <a:p>
                      <a:pPr algn="ctr"/>
                      <a:r>
                        <a:rPr lang="de-DE" sz="900"/>
                        <a:t>11</a:t>
                      </a:r>
                    </a:p>
                  </a:txBody>
                  <a:tcPr marL="7200" marR="7200" marT="0" marB="0" anchor="ctr"/>
                </a:tc>
                <a:tc>
                  <a:txBody>
                    <a:bodyPr/>
                    <a:lstStyle/>
                    <a:p>
                      <a:pPr algn="ctr"/>
                      <a:r>
                        <a:rPr lang="de-DE" sz="900"/>
                        <a:t>8</a:t>
                      </a:r>
                    </a:p>
                  </a:txBody>
                  <a:tcPr marL="7200" marR="7200" marT="0" marB="0" anchor="ctr"/>
                </a:tc>
                <a:tc>
                  <a:txBody>
                    <a:bodyPr/>
                    <a:lstStyle/>
                    <a:p>
                      <a:pPr algn="ctr"/>
                      <a:r>
                        <a:rPr lang="de-DE" sz="900"/>
                        <a:t>7</a:t>
                      </a:r>
                    </a:p>
                  </a:txBody>
                  <a:tcPr marL="7200" marR="7200" marT="0" marB="0" anchor="ctr"/>
                </a:tc>
                <a:tc>
                  <a:txBody>
                    <a:bodyPr/>
                    <a:lstStyle/>
                    <a:p>
                      <a:pPr algn="ctr"/>
                      <a:r>
                        <a:rPr lang="de-DE" sz="900"/>
                        <a:t>7</a:t>
                      </a:r>
                    </a:p>
                  </a:txBody>
                  <a:tcPr marL="7200" marR="7200" marT="0" marB="0" anchor="ctr"/>
                </a:tc>
                <a:tc>
                  <a:txBody>
                    <a:bodyPr/>
                    <a:lstStyle/>
                    <a:p>
                      <a:pPr algn="ctr"/>
                      <a:r>
                        <a:rPr lang="de-DE" sz="900"/>
                        <a:t>7</a:t>
                      </a:r>
                    </a:p>
                  </a:txBody>
                  <a:tcPr marL="7200" marR="7200" marT="0" marB="0" anchor="ctr"/>
                </a:tc>
                <a:tc>
                  <a:txBody>
                    <a:bodyPr/>
                    <a:lstStyle/>
                    <a:p>
                      <a:pPr algn="ctr"/>
                      <a:r>
                        <a:rPr lang="de-DE" sz="900"/>
                        <a:t>7</a:t>
                      </a:r>
                    </a:p>
                  </a:txBody>
                  <a:tcPr marL="7200" marR="7200" marT="0" marB="0" anchor="ctr"/>
                </a:tc>
                <a:tc>
                  <a:txBody>
                    <a:bodyPr/>
                    <a:lstStyle/>
                    <a:p>
                      <a:pPr algn="ctr"/>
                      <a:r>
                        <a:rPr lang="de-DE" sz="900"/>
                        <a:t>7</a:t>
                      </a:r>
                    </a:p>
                  </a:txBody>
                  <a:tcPr marL="7200" marR="7200" marT="0" marB="0" anchor="ctr"/>
                </a:tc>
                <a:tc>
                  <a:txBody>
                    <a:bodyPr/>
                    <a:lstStyle/>
                    <a:p>
                      <a:pPr algn="ctr"/>
                      <a:r>
                        <a:rPr lang="de-DE" sz="900"/>
                        <a:t>7</a:t>
                      </a:r>
                    </a:p>
                  </a:txBody>
                  <a:tcPr marL="7200" marR="7200" marT="0" marB="0" anchor="ctr"/>
                </a:tc>
                <a:tc>
                  <a:txBody>
                    <a:bodyPr/>
                    <a:lstStyle/>
                    <a:p>
                      <a:pPr algn="ctr"/>
                      <a:r>
                        <a:rPr lang="de-DE" sz="900"/>
                        <a:t>7</a:t>
                      </a:r>
                    </a:p>
                  </a:txBody>
                  <a:tcPr marL="7200" marR="7200" marT="0" marB="0" anchor="ctr"/>
                </a:tc>
                <a:tc>
                  <a:txBody>
                    <a:bodyPr/>
                    <a:lstStyle/>
                    <a:p>
                      <a:pPr algn="ctr"/>
                      <a:r>
                        <a:rPr lang="de-DE" sz="900"/>
                        <a:t>7</a:t>
                      </a:r>
                    </a:p>
                  </a:txBody>
                  <a:tcPr marL="7200" marR="7200" marT="0" marB="0" anchor="ctr"/>
                </a:tc>
                <a:tc>
                  <a:txBody>
                    <a:bodyPr/>
                    <a:lstStyle/>
                    <a:p>
                      <a:pPr algn="ctr"/>
                      <a:r>
                        <a:rPr lang="de-DE" sz="900"/>
                        <a:t>7</a:t>
                      </a:r>
                    </a:p>
                  </a:txBody>
                  <a:tcPr marL="7200" marR="7200" marT="0" marB="0" anchor="ctr"/>
                </a:tc>
                <a:tc>
                  <a:txBody>
                    <a:bodyPr/>
                    <a:lstStyle/>
                    <a:p>
                      <a:pPr algn="ctr"/>
                      <a:r>
                        <a:rPr lang="de-DE" sz="900"/>
                        <a:t>7</a:t>
                      </a:r>
                    </a:p>
                  </a:txBody>
                  <a:tcPr marL="7200" marR="7200" marT="0" marB="0" anchor="ctr"/>
                </a:tc>
                <a:tc>
                  <a:txBody>
                    <a:bodyPr/>
                    <a:lstStyle/>
                    <a:p>
                      <a:pPr algn="ctr"/>
                      <a:r>
                        <a:rPr lang="de-DE" sz="900"/>
                        <a:t>7</a:t>
                      </a:r>
                    </a:p>
                  </a:txBody>
                  <a:tcPr marL="7200" marR="7200" marT="0" marB="0" anchor="ctr"/>
                </a:tc>
                <a:tc>
                  <a:txBody>
                    <a:bodyPr/>
                    <a:lstStyle/>
                    <a:p>
                      <a:pPr algn="ctr"/>
                      <a:r>
                        <a:rPr lang="de-DE" sz="900"/>
                        <a:t>6</a:t>
                      </a:r>
                    </a:p>
                  </a:txBody>
                  <a:tcPr marL="7200" marR="7200" marT="0" marB="0" anchor="ctr"/>
                </a:tc>
                <a:tc>
                  <a:txBody>
                    <a:bodyPr/>
                    <a:lstStyle/>
                    <a:p>
                      <a:pPr algn="ctr"/>
                      <a:r>
                        <a:rPr lang="de-DE" sz="900"/>
                        <a:t>6</a:t>
                      </a:r>
                    </a:p>
                  </a:txBody>
                  <a:tcPr marL="7200" marR="7200" marT="0" marB="0" anchor="ctr"/>
                </a:tc>
                <a:tc>
                  <a:txBody>
                    <a:bodyPr/>
                    <a:lstStyle/>
                    <a:p>
                      <a:pPr algn="ctr"/>
                      <a:r>
                        <a:rPr lang="de-DE" sz="900"/>
                        <a:t>6</a:t>
                      </a:r>
                    </a:p>
                  </a:txBody>
                  <a:tcPr marL="7200" marR="7200" marT="0" marB="0" anchor="ctr"/>
                </a:tc>
                <a:tc>
                  <a:txBody>
                    <a:bodyPr/>
                    <a:lstStyle/>
                    <a:p>
                      <a:pPr algn="ctr"/>
                      <a:r>
                        <a:rPr lang="de-DE" sz="900"/>
                        <a:t>6</a:t>
                      </a:r>
                    </a:p>
                  </a:txBody>
                  <a:tcPr marL="7200" marR="7200" marT="0" marB="0" anchor="ctr"/>
                </a:tc>
                <a:tc>
                  <a:txBody>
                    <a:bodyPr/>
                    <a:lstStyle/>
                    <a:p>
                      <a:pPr algn="ctr"/>
                      <a:r>
                        <a:rPr lang="de-DE" sz="900"/>
                        <a:t>6</a:t>
                      </a:r>
                    </a:p>
                  </a:txBody>
                  <a:tcPr marL="7200" marR="7200" marT="0" marB="0" anchor="ctr"/>
                </a:tc>
                <a:tc>
                  <a:txBody>
                    <a:bodyPr/>
                    <a:lstStyle/>
                    <a:p>
                      <a:pPr algn="ctr"/>
                      <a:r>
                        <a:rPr lang="de-DE" sz="900"/>
                        <a:t>4</a:t>
                      </a:r>
                    </a:p>
                  </a:txBody>
                  <a:tcPr marL="7200" marR="7200" marT="0" marB="0" anchor="ctr"/>
                </a:tc>
                <a:tc>
                  <a:txBody>
                    <a:bodyPr/>
                    <a:lstStyle/>
                    <a:p>
                      <a:pPr algn="ctr"/>
                      <a:r>
                        <a:rPr lang="de-DE" sz="900"/>
                        <a:t>4</a:t>
                      </a:r>
                    </a:p>
                  </a:txBody>
                  <a:tcPr marL="7200" marR="7200" marT="0" marB="0" anchor="ctr"/>
                </a:tc>
                <a:extLst>
                  <a:ext uri="{0D108BD9-81ED-4DB2-BD59-A6C34878D82A}">
                    <a16:rowId xmlns:a16="http://schemas.microsoft.com/office/drawing/2014/main" val="2545652220"/>
                  </a:ext>
                </a:extLst>
              </a:tr>
            </a:tbl>
          </a:graphicData>
        </a:graphic>
      </p:graphicFrame>
      <p:graphicFrame>
        <p:nvGraphicFramePr>
          <p:cNvPr id="18" name="Tabelle 7">
            <a:extLst>
              <a:ext uri="{FF2B5EF4-FFF2-40B4-BE49-F238E27FC236}">
                <a16:creationId xmlns:a16="http://schemas.microsoft.com/office/drawing/2014/main" id="{03B27EA6-B5C6-168C-18B1-331FC097DA1F}"/>
              </a:ext>
            </a:extLst>
          </p:cNvPr>
          <p:cNvGraphicFramePr>
            <a:graphicFrameLocks noGrp="1"/>
          </p:cNvGraphicFramePr>
          <p:nvPr>
            <p:extLst>
              <p:ext uri="{D42A27DB-BD31-4B8C-83A1-F6EECF244321}">
                <p14:modId xmlns:p14="http://schemas.microsoft.com/office/powerpoint/2010/main" val="3077082748"/>
              </p:ext>
            </p:extLst>
          </p:nvPr>
        </p:nvGraphicFramePr>
        <p:xfrm>
          <a:off x="6203950" y="4441072"/>
          <a:ext cx="5508608" cy="626228"/>
        </p:xfrm>
        <a:graphic>
          <a:graphicData uri="http://schemas.openxmlformats.org/drawingml/2006/table">
            <a:tbl>
              <a:tblPr firstRow="1" bandRow="1">
                <a:tableStyleId>{5C22544A-7EE6-4342-B048-85BDC9FD1C3A}</a:tableStyleId>
              </a:tblPr>
              <a:tblGrid>
                <a:gridCol w="507108">
                  <a:extLst>
                    <a:ext uri="{9D8B030D-6E8A-4147-A177-3AD203B41FA5}">
                      <a16:colId xmlns:a16="http://schemas.microsoft.com/office/drawing/2014/main" val="1807915696"/>
                    </a:ext>
                  </a:extLst>
                </a:gridCol>
                <a:gridCol w="200060">
                  <a:extLst>
                    <a:ext uri="{9D8B030D-6E8A-4147-A177-3AD203B41FA5}">
                      <a16:colId xmlns:a16="http://schemas.microsoft.com/office/drawing/2014/main" val="3710520312"/>
                    </a:ext>
                  </a:extLst>
                </a:gridCol>
                <a:gridCol w="200060">
                  <a:extLst>
                    <a:ext uri="{9D8B030D-6E8A-4147-A177-3AD203B41FA5}">
                      <a16:colId xmlns:a16="http://schemas.microsoft.com/office/drawing/2014/main" val="3882861730"/>
                    </a:ext>
                  </a:extLst>
                </a:gridCol>
                <a:gridCol w="200060">
                  <a:extLst>
                    <a:ext uri="{9D8B030D-6E8A-4147-A177-3AD203B41FA5}">
                      <a16:colId xmlns:a16="http://schemas.microsoft.com/office/drawing/2014/main" val="3852208768"/>
                    </a:ext>
                  </a:extLst>
                </a:gridCol>
                <a:gridCol w="200060">
                  <a:extLst>
                    <a:ext uri="{9D8B030D-6E8A-4147-A177-3AD203B41FA5}">
                      <a16:colId xmlns:a16="http://schemas.microsoft.com/office/drawing/2014/main" val="1885958439"/>
                    </a:ext>
                  </a:extLst>
                </a:gridCol>
                <a:gridCol w="200060">
                  <a:extLst>
                    <a:ext uri="{9D8B030D-6E8A-4147-A177-3AD203B41FA5}">
                      <a16:colId xmlns:a16="http://schemas.microsoft.com/office/drawing/2014/main" val="1355009608"/>
                    </a:ext>
                  </a:extLst>
                </a:gridCol>
                <a:gridCol w="200060">
                  <a:extLst>
                    <a:ext uri="{9D8B030D-6E8A-4147-A177-3AD203B41FA5}">
                      <a16:colId xmlns:a16="http://schemas.microsoft.com/office/drawing/2014/main" val="4140763775"/>
                    </a:ext>
                  </a:extLst>
                </a:gridCol>
                <a:gridCol w="200060">
                  <a:extLst>
                    <a:ext uri="{9D8B030D-6E8A-4147-A177-3AD203B41FA5}">
                      <a16:colId xmlns:a16="http://schemas.microsoft.com/office/drawing/2014/main" val="1065970312"/>
                    </a:ext>
                  </a:extLst>
                </a:gridCol>
                <a:gridCol w="200060">
                  <a:extLst>
                    <a:ext uri="{9D8B030D-6E8A-4147-A177-3AD203B41FA5}">
                      <a16:colId xmlns:a16="http://schemas.microsoft.com/office/drawing/2014/main" val="2258513017"/>
                    </a:ext>
                  </a:extLst>
                </a:gridCol>
                <a:gridCol w="200060">
                  <a:extLst>
                    <a:ext uri="{9D8B030D-6E8A-4147-A177-3AD203B41FA5}">
                      <a16:colId xmlns:a16="http://schemas.microsoft.com/office/drawing/2014/main" val="674346388"/>
                    </a:ext>
                  </a:extLst>
                </a:gridCol>
                <a:gridCol w="200060">
                  <a:extLst>
                    <a:ext uri="{9D8B030D-6E8A-4147-A177-3AD203B41FA5}">
                      <a16:colId xmlns:a16="http://schemas.microsoft.com/office/drawing/2014/main" val="1656594308"/>
                    </a:ext>
                  </a:extLst>
                </a:gridCol>
                <a:gridCol w="200060">
                  <a:extLst>
                    <a:ext uri="{9D8B030D-6E8A-4147-A177-3AD203B41FA5}">
                      <a16:colId xmlns:a16="http://schemas.microsoft.com/office/drawing/2014/main" val="1929774091"/>
                    </a:ext>
                  </a:extLst>
                </a:gridCol>
                <a:gridCol w="200060">
                  <a:extLst>
                    <a:ext uri="{9D8B030D-6E8A-4147-A177-3AD203B41FA5}">
                      <a16:colId xmlns:a16="http://schemas.microsoft.com/office/drawing/2014/main" val="51683927"/>
                    </a:ext>
                  </a:extLst>
                </a:gridCol>
                <a:gridCol w="200060">
                  <a:extLst>
                    <a:ext uri="{9D8B030D-6E8A-4147-A177-3AD203B41FA5}">
                      <a16:colId xmlns:a16="http://schemas.microsoft.com/office/drawing/2014/main" val="1070427318"/>
                    </a:ext>
                  </a:extLst>
                </a:gridCol>
                <a:gridCol w="200060">
                  <a:extLst>
                    <a:ext uri="{9D8B030D-6E8A-4147-A177-3AD203B41FA5}">
                      <a16:colId xmlns:a16="http://schemas.microsoft.com/office/drawing/2014/main" val="133750373"/>
                    </a:ext>
                  </a:extLst>
                </a:gridCol>
                <a:gridCol w="200060">
                  <a:extLst>
                    <a:ext uri="{9D8B030D-6E8A-4147-A177-3AD203B41FA5}">
                      <a16:colId xmlns:a16="http://schemas.microsoft.com/office/drawing/2014/main" val="2143906288"/>
                    </a:ext>
                  </a:extLst>
                </a:gridCol>
                <a:gridCol w="200060">
                  <a:extLst>
                    <a:ext uri="{9D8B030D-6E8A-4147-A177-3AD203B41FA5}">
                      <a16:colId xmlns:a16="http://schemas.microsoft.com/office/drawing/2014/main" val="2594724476"/>
                    </a:ext>
                  </a:extLst>
                </a:gridCol>
                <a:gridCol w="200060">
                  <a:extLst>
                    <a:ext uri="{9D8B030D-6E8A-4147-A177-3AD203B41FA5}">
                      <a16:colId xmlns:a16="http://schemas.microsoft.com/office/drawing/2014/main" val="3161795474"/>
                    </a:ext>
                  </a:extLst>
                </a:gridCol>
                <a:gridCol w="200060">
                  <a:extLst>
                    <a:ext uri="{9D8B030D-6E8A-4147-A177-3AD203B41FA5}">
                      <a16:colId xmlns:a16="http://schemas.microsoft.com/office/drawing/2014/main" val="3226077942"/>
                    </a:ext>
                  </a:extLst>
                </a:gridCol>
                <a:gridCol w="200060">
                  <a:extLst>
                    <a:ext uri="{9D8B030D-6E8A-4147-A177-3AD203B41FA5}">
                      <a16:colId xmlns:a16="http://schemas.microsoft.com/office/drawing/2014/main" val="3138692063"/>
                    </a:ext>
                  </a:extLst>
                </a:gridCol>
                <a:gridCol w="200060">
                  <a:extLst>
                    <a:ext uri="{9D8B030D-6E8A-4147-A177-3AD203B41FA5}">
                      <a16:colId xmlns:a16="http://schemas.microsoft.com/office/drawing/2014/main" val="3300398086"/>
                    </a:ext>
                  </a:extLst>
                </a:gridCol>
                <a:gridCol w="200060">
                  <a:extLst>
                    <a:ext uri="{9D8B030D-6E8A-4147-A177-3AD203B41FA5}">
                      <a16:colId xmlns:a16="http://schemas.microsoft.com/office/drawing/2014/main" val="890528834"/>
                    </a:ext>
                  </a:extLst>
                </a:gridCol>
                <a:gridCol w="200060">
                  <a:extLst>
                    <a:ext uri="{9D8B030D-6E8A-4147-A177-3AD203B41FA5}">
                      <a16:colId xmlns:a16="http://schemas.microsoft.com/office/drawing/2014/main" val="740692015"/>
                    </a:ext>
                  </a:extLst>
                </a:gridCol>
                <a:gridCol w="200060">
                  <a:extLst>
                    <a:ext uri="{9D8B030D-6E8A-4147-A177-3AD203B41FA5}">
                      <a16:colId xmlns:a16="http://schemas.microsoft.com/office/drawing/2014/main" val="634546298"/>
                    </a:ext>
                  </a:extLst>
                </a:gridCol>
                <a:gridCol w="200060">
                  <a:extLst>
                    <a:ext uri="{9D8B030D-6E8A-4147-A177-3AD203B41FA5}">
                      <a16:colId xmlns:a16="http://schemas.microsoft.com/office/drawing/2014/main" val="1363311523"/>
                    </a:ext>
                  </a:extLst>
                </a:gridCol>
                <a:gridCol w="200060">
                  <a:extLst>
                    <a:ext uri="{9D8B030D-6E8A-4147-A177-3AD203B41FA5}">
                      <a16:colId xmlns:a16="http://schemas.microsoft.com/office/drawing/2014/main" val="2951830111"/>
                    </a:ext>
                  </a:extLst>
                </a:gridCol>
              </a:tblGrid>
              <a:tr h="156557">
                <a:tc gridSpan="26">
                  <a:txBody>
                    <a:bodyPr/>
                    <a:lstStyle/>
                    <a:p>
                      <a:pPr algn="l"/>
                      <a:r>
                        <a:rPr lang="de-DE" sz="900"/>
                        <a:t>No. patients at risk</a:t>
                      </a:r>
                    </a:p>
                  </a:txBody>
                  <a:tcPr marL="36000" marR="7200" marT="0" marB="0"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666443360"/>
                  </a:ext>
                </a:extLst>
              </a:tr>
              <a:tr h="156557">
                <a:tc>
                  <a:txBody>
                    <a:bodyPr/>
                    <a:lstStyle/>
                    <a:p>
                      <a:pPr algn="l"/>
                      <a:r>
                        <a:rPr lang="de-DE" sz="900" b="1">
                          <a:solidFill>
                            <a:schemeClr val="bg2"/>
                          </a:solidFill>
                        </a:rPr>
                        <a:t>MALT</a:t>
                      </a:r>
                    </a:p>
                  </a:txBody>
                  <a:tcPr marL="36000" marR="7200" marT="0" marB="0" anchor="ctr">
                    <a:solidFill>
                      <a:schemeClr val="accent3">
                        <a:lumMod val="75000"/>
                      </a:schemeClr>
                    </a:solidFill>
                  </a:tcPr>
                </a:tc>
                <a:tc>
                  <a:txBody>
                    <a:bodyPr/>
                    <a:lstStyle/>
                    <a:p>
                      <a:pPr algn="ctr"/>
                      <a:r>
                        <a:rPr lang="de-DE" sz="900"/>
                        <a:t>16</a:t>
                      </a:r>
                    </a:p>
                  </a:txBody>
                  <a:tcPr marL="7200" marR="7200" marT="0" marB="0" anchor="ctr"/>
                </a:tc>
                <a:tc>
                  <a:txBody>
                    <a:bodyPr/>
                    <a:lstStyle/>
                    <a:p>
                      <a:pPr algn="ctr"/>
                      <a:r>
                        <a:rPr lang="de-DE" sz="900"/>
                        <a:t>16</a:t>
                      </a:r>
                    </a:p>
                  </a:txBody>
                  <a:tcPr marL="7200" marR="7200" marT="0" marB="0" anchor="ctr"/>
                </a:tc>
                <a:tc>
                  <a:txBody>
                    <a:bodyPr/>
                    <a:lstStyle/>
                    <a:p>
                      <a:pPr algn="ctr"/>
                      <a:r>
                        <a:rPr lang="de-DE" sz="900"/>
                        <a:t>16</a:t>
                      </a:r>
                    </a:p>
                  </a:txBody>
                  <a:tcPr marL="7200" marR="7200" marT="0" marB="0" anchor="ctr"/>
                </a:tc>
                <a:tc>
                  <a:txBody>
                    <a:bodyPr/>
                    <a:lstStyle/>
                    <a:p>
                      <a:pPr algn="ctr"/>
                      <a:r>
                        <a:rPr lang="de-DE" sz="900"/>
                        <a:t>16</a:t>
                      </a:r>
                    </a:p>
                  </a:txBody>
                  <a:tcPr marL="7200" marR="7200" marT="0" marB="0" anchor="ctr"/>
                </a:tc>
                <a:tc>
                  <a:txBody>
                    <a:bodyPr/>
                    <a:lstStyle/>
                    <a:p>
                      <a:pPr algn="ctr"/>
                      <a:r>
                        <a:rPr lang="de-DE" sz="900"/>
                        <a:t>16</a:t>
                      </a:r>
                    </a:p>
                  </a:txBody>
                  <a:tcPr marL="7200" marR="7200" marT="0" marB="0" anchor="ctr"/>
                </a:tc>
                <a:tc>
                  <a:txBody>
                    <a:bodyPr/>
                    <a:lstStyle/>
                    <a:p>
                      <a:pPr algn="ctr"/>
                      <a:r>
                        <a:rPr lang="de-DE" sz="900"/>
                        <a:t>16</a:t>
                      </a:r>
                    </a:p>
                  </a:txBody>
                  <a:tcPr marL="7200" marR="7200" marT="0" marB="0" anchor="ctr"/>
                </a:tc>
                <a:tc>
                  <a:txBody>
                    <a:bodyPr/>
                    <a:lstStyle/>
                    <a:p>
                      <a:pPr algn="ctr"/>
                      <a:r>
                        <a:rPr lang="de-DE" sz="900"/>
                        <a:t>16</a:t>
                      </a:r>
                    </a:p>
                  </a:txBody>
                  <a:tcPr marL="7200" marR="7200" marT="0" marB="0" anchor="ctr"/>
                </a:tc>
                <a:tc>
                  <a:txBody>
                    <a:bodyPr/>
                    <a:lstStyle/>
                    <a:p>
                      <a:pPr algn="ctr"/>
                      <a:r>
                        <a:rPr lang="de-DE" sz="900"/>
                        <a:t>15</a:t>
                      </a:r>
                    </a:p>
                  </a:txBody>
                  <a:tcPr marL="7200" marR="7200" marT="0" marB="0" anchor="ctr"/>
                </a:tc>
                <a:tc>
                  <a:txBody>
                    <a:bodyPr/>
                    <a:lstStyle/>
                    <a:p>
                      <a:pPr algn="ctr"/>
                      <a:r>
                        <a:rPr lang="de-DE" sz="900"/>
                        <a:t>15</a:t>
                      </a:r>
                    </a:p>
                  </a:txBody>
                  <a:tcPr marL="7200" marR="7200" marT="0" marB="0" anchor="ctr"/>
                </a:tc>
                <a:tc>
                  <a:txBody>
                    <a:bodyPr/>
                    <a:lstStyle/>
                    <a:p>
                      <a:pPr algn="ctr"/>
                      <a:r>
                        <a:rPr lang="de-DE" sz="900"/>
                        <a:t>14</a:t>
                      </a:r>
                    </a:p>
                  </a:txBody>
                  <a:tcPr marL="7200" marR="7200" marT="0" marB="0" anchor="ctr"/>
                </a:tc>
                <a:tc>
                  <a:txBody>
                    <a:bodyPr/>
                    <a:lstStyle/>
                    <a:p>
                      <a:pPr algn="ctr"/>
                      <a:r>
                        <a:rPr lang="de-DE" sz="900"/>
                        <a:t>14</a:t>
                      </a:r>
                    </a:p>
                  </a:txBody>
                  <a:tcPr marL="7200" marR="7200" marT="0" marB="0" anchor="ctr"/>
                </a:tc>
                <a:tc>
                  <a:txBody>
                    <a:bodyPr/>
                    <a:lstStyle/>
                    <a:p>
                      <a:pPr algn="ctr"/>
                      <a:r>
                        <a:rPr lang="de-DE" sz="900"/>
                        <a:t>14</a:t>
                      </a:r>
                    </a:p>
                  </a:txBody>
                  <a:tcPr marL="7200" marR="7200" marT="0" marB="0" anchor="ctr"/>
                </a:tc>
                <a:tc>
                  <a:txBody>
                    <a:bodyPr/>
                    <a:lstStyle/>
                    <a:p>
                      <a:pPr algn="ctr"/>
                      <a:r>
                        <a:rPr lang="de-DE" sz="900"/>
                        <a:t>13</a:t>
                      </a:r>
                    </a:p>
                  </a:txBody>
                  <a:tcPr marL="7200" marR="7200" marT="0" marB="0" anchor="ctr"/>
                </a:tc>
                <a:tc>
                  <a:txBody>
                    <a:bodyPr/>
                    <a:lstStyle/>
                    <a:p>
                      <a:pPr algn="ctr"/>
                      <a:r>
                        <a:rPr lang="de-DE" sz="900"/>
                        <a:t>13</a:t>
                      </a:r>
                    </a:p>
                  </a:txBody>
                  <a:tcPr marL="7200" marR="7200" marT="0" marB="0" anchor="ctr"/>
                </a:tc>
                <a:tc>
                  <a:txBody>
                    <a:bodyPr/>
                    <a:lstStyle/>
                    <a:p>
                      <a:pPr algn="ctr"/>
                      <a:r>
                        <a:rPr lang="de-DE" sz="900"/>
                        <a:t>13</a:t>
                      </a:r>
                    </a:p>
                  </a:txBody>
                  <a:tcPr marL="7200" marR="7200" marT="0" marB="0" anchor="ctr"/>
                </a:tc>
                <a:tc>
                  <a:txBody>
                    <a:bodyPr/>
                    <a:lstStyle/>
                    <a:p>
                      <a:pPr algn="ctr"/>
                      <a:r>
                        <a:rPr lang="de-DE" sz="900"/>
                        <a:t>13</a:t>
                      </a:r>
                    </a:p>
                  </a:txBody>
                  <a:tcPr marL="7200" marR="7200" marT="0" marB="0" anchor="ctr"/>
                </a:tc>
                <a:tc>
                  <a:txBody>
                    <a:bodyPr/>
                    <a:lstStyle/>
                    <a:p>
                      <a:pPr algn="ctr"/>
                      <a:r>
                        <a:rPr lang="de-DE" sz="900"/>
                        <a:t>13</a:t>
                      </a:r>
                    </a:p>
                  </a:txBody>
                  <a:tcPr marL="7200" marR="72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900"/>
                        <a:t>13</a:t>
                      </a:r>
                    </a:p>
                  </a:txBody>
                  <a:tcPr marL="7200" marR="72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900"/>
                        <a:t>13</a:t>
                      </a:r>
                    </a:p>
                  </a:txBody>
                  <a:tcPr marL="7200" marR="72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900"/>
                        <a:t>13</a:t>
                      </a:r>
                    </a:p>
                  </a:txBody>
                  <a:tcPr marL="7200" marR="72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900"/>
                        <a:t>12</a:t>
                      </a:r>
                    </a:p>
                  </a:txBody>
                  <a:tcPr marL="7200" marR="72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900"/>
                        <a:t>11</a:t>
                      </a:r>
                    </a:p>
                  </a:txBody>
                  <a:tcPr marL="7200" marR="72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900"/>
                        <a:t>11</a:t>
                      </a:r>
                    </a:p>
                  </a:txBody>
                  <a:tcPr marL="7200" marR="72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900"/>
                        <a:t>9</a:t>
                      </a:r>
                    </a:p>
                  </a:txBody>
                  <a:tcPr marL="7200" marR="7200" marT="0" marB="0" anchor="ctr"/>
                </a:tc>
                <a:tc>
                  <a:txBody>
                    <a:bodyPr/>
                    <a:lstStyle/>
                    <a:p>
                      <a:pPr algn="ctr"/>
                      <a:r>
                        <a:rPr lang="de-DE" sz="900"/>
                        <a:t>8</a:t>
                      </a:r>
                    </a:p>
                  </a:txBody>
                  <a:tcPr marL="7200" marR="7200" marT="0" marB="0" anchor="ctr"/>
                </a:tc>
                <a:extLst>
                  <a:ext uri="{0D108BD9-81ED-4DB2-BD59-A6C34878D82A}">
                    <a16:rowId xmlns:a16="http://schemas.microsoft.com/office/drawing/2014/main" val="2571221205"/>
                  </a:ext>
                </a:extLst>
              </a:tr>
              <a:tr h="156557">
                <a:tc>
                  <a:txBody>
                    <a:bodyPr/>
                    <a:lstStyle/>
                    <a:p>
                      <a:pPr algn="l"/>
                      <a:r>
                        <a:rPr lang="de-DE" sz="900" b="1">
                          <a:solidFill>
                            <a:schemeClr val="bg2"/>
                          </a:solidFill>
                        </a:rPr>
                        <a:t>NMZL</a:t>
                      </a:r>
                    </a:p>
                  </a:txBody>
                  <a:tcPr marL="36000" marR="7200" marT="0" marB="0" anchor="ctr">
                    <a:solidFill>
                      <a:schemeClr val="accent3"/>
                    </a:solidFill>
                  </a:tcPr>
                </a:tc>
                <a:tc>
                  <a:txBody>
                    <a:bodyPr/>
                    <a:lstStyle/>
                    <a:p>
                      <a:pPr algn="ctr"/>
                      <a:r>
                        <a:rPr lang="de-DE" sz="900"/>
                        <a:t>19</a:t>
                      </a:r>
                    </a:p>
                  </a:txBody>
                  <a:tcPr marL="7200" marR="7200" marT="0" marB="0" anchor="ctr"/>
                </a:tc>
                <a:tc>
                  <a:txBody>
                    <a:bodyPr/>
                    <a:lstStyle/>
                    <a:p>
                      <a:pPr algn="ctr"/>
                      <a:r>
                        <a:rPr lang="de-DE" sz="900"/>
                        <a:t>19</a:t>
                      </a:r>
                    </a:p>
                  </a:txBody>
                  <a:tcPr marL="7200" marR="7200" marT="0" marB="0" anchor="ctr"/>
                </a:tc>
                <a:tc>
                  <a:txBody>
                    <a:bodyPr/>
                    <a:lstStyle/>
                    <a:p>
                      <a:pPr algn="ctr"/>
                      <a:r>
                        <a:rPr lang="de-DE" sz="900"/>
                        <a:t>19</a:t>
                      </a:r>
                    </a:p>
                  </a:txBody>
                  <a:tcPr marL="7200" marR="7200" marT="0" marB="0" anchor="ctr"/>
                </a:tc>
                <a:tc>
                  <a:txBody>
                    <a:bodyPr/>
                    <a:lstStyle/>
                    <a:p>
                      <a:pPr algn="ctr"/>
                      <a:r>
                        <a:rPr lang="de-DE" sz="900"/>
                        <a:t>18</a:t>
                      </a:r>
                    </a:p>
                  </a:txBody>
                  <a:tcPr marL="7200" marR="7200" marT="0" marB="0" anchor="ctr"/>
                </a:tc>
                <a:tc>
                  <a:txBody>
                    <a:bodyPr/>
                    <a:lstStyle/>
                    <a:p>
                      <a:pPr algn="ctr"/>
                      <a:r>
                        <a:rPr lang="de-DE" sz="900"/>
                        <a:t>17</a:t>
                      </a:r>
                    </a:p>
                  </a:txBody>
                  <a:tcPr marL="7200" marR="7200" marT="0" marB="0" anchor="ctr"/>
                </a:tc>
                <a:tc>
                  <a:txBody>
                    <a:bodyPr/>
                    <a:lstStyle/>
                    <a:p>
                      <a:pPr algn="ctr"/>
                      <a:r>
                        <a:rPr lang="de-DE" sz="900"/>
                        <a:t>17</a:t>
                      </a:r>
                    </a:p>
                  </a:txBody>
                  <a:tcPr marL="7200" marR="7200" marT="0" marB="0" anchor="ctr"/>
                </a:tc>
                <a:tc>
                  <a:txBody>
                    <a:bodyPr/>
                    <a:lstStyle/>
                    <a:p>
                      <a:pPr algn="ctr"/>
                      <a:r>
                        <a:rPr lang="de-DE" sz="900"/>
                        <a:t>17</a:t>
                      </a:r>
                    </a:p>
                  </a:txBody>
                  <a:tcPr marL="7200" marR="7200" marT="0" marB="0" anchor="ctr"/>
                </a:tc>
                <a:tc>
                  <a:txBody>
                    <a:bodyPr/>
                    <a:lstStyle/>
                    <a:p>
                      <a:pPr algn="ctr"/>
                      <a:r>
                        <a:rPr lang="de-DE" sz="900"/>
                        <a:t>17</a:t>
                      </a:r>
                    </a:p>
                  </a:txBody>
                  <a:tcPr marL="7200" marR="7200" marT="0" marB="0" anchor="ctr"/>
                </a:tc>
                <a:tc>
                  <a:txBody>
                    <a:bodyPr/>
                    <a:lstStyle/>
                    <a:p>
                      <a:pPr algn="ctr"/>
                      <a:r>
                        <a:rPr lang="de-DE" sz="900"/>
                        <a:t>17</a:t>
                      </a:r>
                    </a:p>
                  </a:txBody>
                  <a:tcPr marL="7200" marR="7200" marT="0" marB="0" anchor="ctr"/>
                </a:tc>
                <a:tc>
                  <a:txBody>
                    <a:bodyPr/>
                    <a:lstStyle/>
                    <a:p>
                      <a:pPr algn="ctr"/>
                      <a:r>
                        <a:rPr lang="de-DE" sz="900"/>
                        <a:t>17</a:t>
                      </a:r>
                    </a:p>
                  </a:txBody>
                  <a:tcPr marL="7200" marR="7200" marT="0" marB="0" anchor="ctr"/>
                </a:tc>
                <a:tc>
                  <a:txBody>
                    <a:bodyPr/>
                    <a:lstStyle/>
                    <a:p>
                      <a:pPr algn="ctr"/>
                      <a:r>
                        <a:rPr lang="de-DE" sz="900"/>
                        <a:t>17</a:t>
                      </a:r>
                    </a:p>
                  </a:txBody>
                  <a:tcPr marL="7200" marR="7200" marT="0" marB="0" anchor="ctr"/>
                </a:tc>
                <a:tc>
                  <a:txBody>
                    <a:bodyPr/>
                    <a:lstStyle/>
                    <a:p>
                      <a:pPr algn="ctr"/>
                      <a:r>
                        <a:rPr lang="de-DE" sz="900"/>
                        <a:t>17</a:t>
                      </a:r>
                    </a:p>
                  </a:txBody>
                  <a:tcPr marL="7200" marR="7200" marT="0" marB="0" anchor="ctr"/>
                </a:tc>
                <a:tc>
                  <a:txBody>
                    <a:bodyPr/>
                    <a:lstStyle/>
                    <a:p>
                      <a:pPr algn="ctr"/>
                      <a:r>
                        <a:rPr lang="de-DE" sz="900"/>
                        <a:t>17</a:t>
                      </a:r>
                    </a:p>
                  </a:txBody>
                  <a:tcPr marL="7200" marR="7200" marT="0" marB="0" anchor="ctr"/>
                </a:tc>
                <a:tc>
                  <a:txBody>
                    <a:bodyPr/>
                    <a:lstStyle/>
                    <a:p>
                      <a:pPr algn="ctr"/>
                      <a:r>
                        <a:rPr lang="de-DE" sz="900"/>
                        <a:t>17</a:t>
                      </a:r>
                    </a:p>
                  </a:txBody>
                  <a:tcPr marL="7200" marR="7200" marT="0" marB="0" anchor="ctr"/>
                </a:tc>
                <a:tc>
                  <a:txBody>
                    <a:bodyPr/>
                    <a:lstStyle/>
                    <a:p>
                      <a:pPr algn="ctr"/>
                      <a:r>
                        <a:rPr lang="de-DE" sz="900"/>
                        <a:t>17</a:t>
                      </a:r>
                    </a:p>
                  </a:txBody>
                  <a:tcPr marL="7200" marR="7200" marT="0" marB="0" anchor="ctr"/>
                </a:tc>
                <a:tc>
                  <a:txBody>
                    <a:bodyPr/>
                    <a:lstStyle/>
                    <a:p>
                      <a:pPr algn="ctr"/>
                      <a:r>
                        <a:rPr lang="de-DE" sz="900"/>
                        <a:t>16</a:t>
                      </a:r>
                    </a:p>
                  </a:txBody>
                  <a:tcPr marL="7200" marR="7200" marT="0" marB="0" anchor="ctr"/>
                </a:tc>
                <a:tc>
                  <a:txBody>
                    <a:bodyPr/>
                    <a:lstStyle/>
                    <a:p>
                      <a:pPr algn="ctr"/>
                      <a:r>
                        <a:rPr lang="de-DE" sz="900"/>
                        <a:t>13</a:t>
                      </a:r>
                    </a:p>
                  </a:txBody>
                  <a:tcPr marL="7200" marR="7200" marT="0" marB="0" anchor="ctr"/>
                </a:tc>
                <a:tc>
                  <a:txBody>
                    <a:bodyPr/>
                    <a:lstStyle/>
                    <a:p>
                      <a:pPr algn="ctr"/>
                      <a:r>
                        <a:rPr lang="de-DE" sz="900"/>
                        <a:t>13</a:t>
                      </a:r>
                    </a:p>
                  </a:txBody>
                  <a:tcPr marL="7200" marR="7200" marT="0" marB="0" anchor="ctr"/>
                </a:tc>
                <a:tc>
                  <a:txBody>
                    <a:bodyPr/>
                    <a:lstStyle/>
                    <a:p>
                      <a:pPr algn="ctr"/>
                      <a:r>
                        <a:rPr lang="de-DE" sz="900"/>
                        <a:t>13</a:t>
                      </a:r>
                    </a:p>
                  </a:txBody>
                  <a:tcPr marL="7200" marR="7200" marT="0" marB="0" anchor="ctr"/>
                </a:tc>
                <a:tc>
                  <a:txBody>
                    <a:bodyPr/>
                    <a:lstStyle/>
                    <a:p>
                      <a:pPr algn="ctr"/>
                      <a:r>
                        <a:rPr lang="de-DE" sz="900"/>
                        <a:t>13</a:t>
                      </a:r>
                    </a:p>
                  </a:txBody>
                  <a:tcPr marL="7200" marR="7200" marT="0" marB="0" anchor="ctr"/>
                </a:tc>
                <a:tc>
                  <a:txBody>
                    <a:bodyPr/>
                    <a:lstStyle/>
                    <a:p>
                      <a:pPr algn="ctr"/>
                      <a:r>
                        <a:rPr lang="de-DE" sz="900"/>
                        <a:t>13</a:t>
                      </a:r>
                    </a:p>
                  </a:txBody>
                  <a:tcPr marL="7200" marR="7200" marT="0" marB="0" anchor="ctr"/>
                </a:tc>
                <a:tc>
                  <a:txBody>
                    <a:bodyPr/>
                    <a:lstStyle/>
                    <a:p>
                      <a:pPr algn="ctr"/>
                      <a:r>
                        <a:rPr lang="de-DE" sz="900"/>
                        <a:t>12</a:t>
                      </a:r>
                    </a:p>
                  </a:txBody>
                  <a:tcPr marL="7200" marR="7200" marT="0" marB="0" anchor="ctr"/>
                </a:tc>
                <a:tc>
                  <a:txBody>
                    <a:bodyPr/>
                    <a:lstStyle/>
                    <a:p>
                      <a:pPr algn="ctr"/>
                      <a:r>
                        <a:rPr lang="de-DE" sz="900"/>
                        <a:t>11</a:t>
                      </a:r>
                    </a:p>
                  </a:txBody>
                  <a:tcPr marL="7200" marR="7200" marT="0" marB="0" anchor="ctr"/>
                </a:tc>
                <a:tc>
                  <a:txBody>
                    <a:bodyPr/>
                    <a:lstStyle/>
                    <a:p>
                      <a:pPr algn="ctr"/>
                      <a:r>
                        <a:rPr lang="de-DE" sz="900"/>
                        <a:t>7</a:t>
                      </a:r>
                    </a:p>
                  </a:txBody>
                  <a:tcPr marL="7200" marR="7200" marT="0" marB="0" anchor="ctr"/>
                </a:tc>
                <a:tc>
                  <a:txBody>
                    <a:bodyPr/>
                    <a:lstStyle/>
                    <a:p>
                      <a:pPr algn="ctr"/>
                      <a:r>
                        <a:rPr lang="de-DE" sz="900"/>
                        <a:t>6</a:t>
                      </a:r>
                    </a:p>
                  </a:txBody>
                  <a:tcPr marL="7200" marR="7200" marT="0" marB="0" anchor="ctr"/>
                </a:tc>
                <a:extLst>
                  <a:ext uri="{0D108BD9-81ED-4DB2-BD59-A6C34878D82A}">
                    <a16:rowId xmlns:a16="http://schemas.microsoft.com/office/drawing/2014/main" val="4097924536"/>
                  </a:ext>
                </a:extLst>
              </a:tr>
              <a:tr h="156557">
                <a:tc>
                  <a:txBody>
                    <a:bodyPr/>
                    <a:lstStyle/>
                    <a:p>
                      <a:pPr algn="l"/>
                      <a:r>
                        <a:rPr lang="de-DE" sz="900" b="1">
                          <a:solidFill>
                            <a:schemeClr val="bg2"/>
                          </a:solidFill>
                        </a:rPr>
                        <a:t>SMZL</a:t>
                      </a:r>
                    </a:p>
                  </a:txBody>
                  <a:tcPr marL="36000" marR="7200" marT="0" marB="0" anchor="ctr">
                    <a:solidFill>
                      <a:schemeClr val="accent3">
                        <a:lumMod val="40000"/>
                        <a:lumOff val="60000"/>
                      </a:schemeClr>
                    </a:solidFill>
                  </a:tcPr>
                </a:tc>
                <a:tc>
                  <a:txBody>
                    <a:bodyPr/>
                    <a:lstStyle/>
                    <a:p>
                      <a:pPr algn="ctr"/>
                      <a:r>
                        <a:rPr lang="de-DE" sz="900"/>
                        <a:t>8</a:t>
                      </a:r>
                    </a:p>
                  </a:txBody>
                  <a:tcPr marL="7200" marR="7200" marT="0" marB="0" anchor="ctr"/>
                </a:tc>
                <a:tc>
                  <a:txBody>
                    <a:bodyPr/>
                    <a:lstStyle/>
                    <a:p>
                      <a:pPr algn="ctr"/>
                      <a:r>
                        <a:rPr lang="de-DE" sz="900"/>
                        <a:t>8</a:t>
                      </a:r>
                    </a:p>
                  </a:txBody>
                  <a:tcPr marL="7200" marR="7200" marT="0" marB="0" anchor="ctr"/>
                </a:tc>
                <a:tc>
                  <a:txBody>
                    <a:bodyPr/>
                    <a:lstStyle/>
                    <a:p>
                      <a:pPr algn="ctr"/>
                      <a:r>
                        <a:rPr lang="de-DE" sz="900"/>
                        <a:t>8</a:t>
                      </a:r>
                    </a:p>
                  </a:txBody>
                  <a:tcPr marL="7200" marR="7200" marT="0" marB="0" anchor="ctr"/>
                </a:tc>
                <a:tc>
                  <a:txBody>
                    <a:bodyPr/>
                    <a:lstStyle/>
                    <a:p>
                      <a:pPr algn="ctr"/>
                      <a:r>
                        <a:rPr lang="de-DE" sz="900"/>
                        <a:t>6</a:t>
                      </a:r>
                    </a:p>
                  </a:txBody>
                  <a:tcPr marL="7200" marR="7200" marT="0" marB="0" anchor="ctr"/>
                </a:tc>
                <a:tc>
                  <a:txBody>
                    <a:bodyPr/>
                    <a:lstStyle/>
                    <a:p>
                      <a:pPr algn="ctr"/>
                      <a:r>
                        <a:rPr lang="de-DE" sz="900"/>
                        <a:t>6</a:t>
                      </a:r>
                    </a:p>
                  </a:txBody>
                  <a:tcPr marL="7200" marR="7200" marT="0" marB="0" anchor="ctr"/>
                </a:tc>
                <a:tc>
                  <a:txBody>
                    <a:bodyPr/>
                    <a:lstStyle/>
                    <a:p>
                      <a:pPr algn="ctr"/>
                      <a:r>
                        <a:rPr lang="de-DE" sz="900"/>
                        <a:t>6</a:t>
                      </a:r>
                    </a:p>
                  </a:txBody>
                  <a:tcPr marL="7200" marR="7200" marT="0" marB="0" anchor="ctr"/>
                </a:tc>
                <a:tc>
                  <a:txBody>
                    <a:bodyPr/>
                    <a:lstStyle/>
                    <a:p>
                      <a:pPr algn="ctr"/>
                      <a:r>
                        <a:rPr lang="de-DE" sz="900"/>
                        <a:t>6</a:t>
                      </a:r>
                    </a:p>
                  </a:txBody>
                  <a:tcPr marL="7200" marR="7200" marT="0" marB="0" anchor="ctr"/>
                </a:tc>
                <a:tc>
                  <a:txBody>
                    <a:bodyPr/>
                    <a:lstStyle/>
                    <a:p>
                      <a:pPr algn="ctr"/>
                      <a:r>
                        <a:rPr lang="de-DE" sz="900"/>
                        <a:t>6</a:t>
                      </a:r>
                    </a:p>
                  </a:txBody>
                  <a:tcPr marL="7200" marR="7200" marT="0" marB="0" anchor="ctr"/>
                </a:tc>
                <a:tc>
                  <a:txBody>
                    <a:bodyPr/>
                    <a:lstStyle/>
                    <a:p>
                      <a:pPr algn="ctr"/>
                      <a:r>
                        <a:rPr lang="de-DE" sz="900"/>
                        <a:t>6</a:t>
                      </a:r>
                    </a:p>
                  </a:txBody>
                  <a:tcPr marL="7200" marR="7200" marT="0" marB="0" anchor="ctr"/>
                </a:tc>
                <a:tc>
                  <a:txBody>
                    <a:bodyPr/>
                    <a:lstStyle/>
                    <a:p>
                      <a:pPr algn="ctr"/>
                      <a:r>
                        <a:rPr lang="de-DE" sz="900"/>
                        <a:t>6</a:t>
                      </a:r>
                    </a:p>
                  </a:txBody>
                  <a:tcPr marL="7200" marR="7200" marT="0" marB="0" anchor="ctr"/>
                </a:tc>
                <a:tc>
                  <a:txBody>
                    <a:bodyPr/>
                    <a:lstStyle/>
                    <a:p>
                      <a:pPr algn="ctr"/>
                      <a:r>
                        <a:rPr lang="de-DE" sz="900"/>
                        <a:t>6</a:t>
                      </a:r>
                    </a:p>
                  </a:txBody>
                  <a:tcPr marL="7200" marR="7200" marT="0" marB="0" anchor="ctr"/>
                </a:tc>
                <a:tc>
                  <a:txBody>
                    <a:bodyPr/>
                    <a:lstStyle/>
                    <a:p>
                      <a:pPr algn="ctr"/>
                      <a:r>
                        <a:rPr lang="de-DE" sz="900"/>
                        <a:t>6</a:t>
                      </a:r>
                    </a:p>
                  </a:txBody>
                  <a:tcPr marL="7200" marR="7200" marT="0" marB="0" anchor="ctr"/>
                </a:tc>
                <a:tc>
                  <a:txBody>
                    <a:bodyPr/>
                    <a:lstStyle/>
                    <a:p>
                      <a:pPr algn="ctr"/>
                      <a:r>
                        <a:rPr lang="de-DE" sz="900"/>
                        <a:t>6</a:t>
                      </a:r>
                    </a:p>
                  </a:txBody>
                  <a:tcPr marL="7200" marR="7200" marT="0" marB="0" anchor="ctr"/>
                </a:tc>
                <a:tc>
                  <a:txBody>
                    <a:bodyPr/>
                    <a:lstStyle/>
                    <a:p>
                      <a:pPr algn="ctr"/>
                      <a:r>
                        <a:rPr lang="de-DE" sz="900"/>
                        <a:t>6</a:t>
                      </a:r>
                    </a:p>
                  </a:txBody>
                  <a:tcPr marL="7200" marR="7200" marT="0" marB="0" anchor="ctr"/>
                </a:tc>
                <a:tc>
                  <a:txBody>
                    <a:bodyPr/>
                    <a:lstStyle/>
                    <a:p>
                      <a:pPr algn="ctr"/>
                      <a:r>
                        <a:rPr lang="de-DE" sz="900"/>
                        <a:t>5</a:t>
                      </a:r>
                    </a:p>
                  </a:txBody>
                  <a:tcPr marL="7200" marR="7200" marT="0" marB="0" anchor="ctr"/>
                </a:tc>
                <a:tc>
                  <a:txBody>
                    <a:bodyPr/>
                    <a:lstStyle/>
                    <a:p>
                      <a:pPr algn="ctr"/>
                      <a:r>
                        <a:rPr lang="de-DE" sz="900"/>
                        <a:t>5</a:t>
                      </a:r>
                    </a:p>
                  </a:txBody>
                  <a:tcPr marL="7200" marR="7200" marT="0" marB="0" anchor="ctr"/>
                </a:tc>
                <a:tc>
                  <a:txBody>
                    <a:bodyPr/>
                    <a:lstStyle/>
                    <a:p>
                      <a:pPr algn="ctr"/>
                      <a:r>
                        <a:rPr lang="de-DE" sz="900"/>
                        <a:t>5</a:t>
                      </a:r>
                    </a:p>
                  </a:txBody>
                  <a:tcPr marL="7200" marR="7200" marT="0" marB="0" anchor="ctr"/>
                </a:tc>
                <a:tc>
                  <a:txBody>
                    <a:bodyPr/>
                    <a:lstStyle/>
                    <a:p>
                      <a:pPr algn="ctr"/>
                      <a:r>
                        <a:rPr lang="de-DE" sz="900"/>
                        <a:t>4</a:t>
                      </a:r>
                    </a:p>
                  </a:txBody>
                  <a:tcPr marL="7200" marR="7200" marT="0" marB="0" anchor="ctr"/>
                </a:tc>
                <a:tc>
                  <a:txBody>
                    <a:bodyPr/>
                    <a:lstStyle/>
                    <a:p>
                      <a:pPr algn="ctr"/>
                      <a:r>
                        <a:rPr lang="de-DE" sz="900"/>
                        <a:t>4</a:t>
                      </a:r>
                    </a:p>
                  </a:txBody>
                  <a:tcPr marL="7200" marR="7200" marT="0" marB="0" anchor="ctr"/>
                </a:tc>
                <a:tc>
                  <a:txBody>
                    <a:bodyPr/>
                    <a:lstStyle/>
                    <a:p>
                      <a:pPr algn="ctr"/>
                      <a:r>
                        <a:rPr lang="de-DE" sz="900"/>
                        <a:t>4</a:t>
                      </a:r>
                    </a:p>
                  </a:txBody>
                  <a:tcPr marL="7200" marR="7200" marT="0" marB="0" anchor="ctr"/>
                </a:tc>
                <a:tc>
                  <a:txBody>
                    <a:bodyPr/>
                    <a:lstStyle/>
                    <a:p>
                      <a:pPr algn="ctr"/>
                      <a:r>
                        <a:rPr lang="de-DE" sz="900"/>
                        <a:t>2</a:t>
                      </a:r>
                    </a:p>
                  </a:txBody>
                  <a:tcPr marL="7200" marR="7200" marT="0" marB="0" anchor="ctr"/>
                </a:tc>
                <a:tc>
                  <a:txBody>
                    <a:bodyPr/>
                    <a:lstStyle/>
                    <a:p>
                      <a:pPr algn="ctr"/>
                      <a:r>
                        <a:rPr lang="de-DE" sz="900"/>
                        <a:t>2</a:t>
                      </a:r>
                    </a:p>
                  </a:txBody>
                  <a:tcPr marL="7200" marR="7200" marT="0" marB="0" anchor="ctr"/>
                </a:tc>
                <a:tc>
                  <a:txBody>
                    <a:bodyPr/>
                    <a:lstStyle/>
                    <a:p>
                      <a:pPr algn="ctr"/>
                      <a:r>
                        <a:rPr lang="de-DE" sz="900"/>
                        <a:t>1</a:t>
                      </a:r>
                    </a:p>
                  </a:txBody>
                  <a:tcPr marL="7200" marR="7200" marT="0" marB="0" anchor="ctr"/>
                </a:tc>
                <a:tc>
                  <a:txBody>
                    <a:bodyPr/>
                    <a:lstStyle/>
                    <a:p>
                      <a:pPr algn="ctr"/>
                      <a:r>
                        <a:rPr lang="de-DE" sz="900"/>
                        <a:t>0</a:t>
                      </a:r>
                    </a:p>
                  </a:txBody>
                  <a:tcPr marL="7200" marR="7200" marT="0" marB="0" anchor="ctr"/>
                </a:tc>
                <a:tc>
                  <a:txBody>
                    <a:bodyPr/>
                    <a:lstStyle/>
                    <a:p>
                      <a:pPr algn="ctr"/>
                      <a:endParaRPr lang="de-DE" sz="900"/>
                    </a:p>
                  </a:txBody>
                  <a:tcPr marL="7200" marR="7200" marT="0" marB="0" anchor="ctr"/>
                </a:tc>
                <a:extLst>
                  <a:ext uri="{0D108BD9-81ED-4DB2-BD59-A6C34878D82A}">
                    <a16:rowId xmlns:a16="http://schemas.microsoft.com/office/drawing/2014/main" val="2545652220"/>
                  </a:ext>
                </a:extLst>
              </a:tr>
            </a:tbl>
          </a:graphicData>
        </a:graphic>
      </p:graphicFrame>
      <p:pic>
        <p:nvPicPr>
          <p:cNvPr id="23" name="Grafik 22">
            <a:extLst>
              <a:ext uri="{FF2B5EF4-FFF2-40B4-BE49-F238E27FC236}">
                <a16:creationId xmlns:a16="http://schemas.microsoft.com/office/drawing/2014/main" id="{A94EFDB4-BFEB-6E95-9D01-A2D12EABF6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3961" y="1691804"/>
            <a:ext cx="4796613" cy="878253"/>
          </a:xfrm>
          <a:prstGeom prst="rect">
            <a:avLst/>
          </a:prstGeom>
        </p:spPr>
      </p:pic>
      <p:sp>
        <p:nvSpPr>
          <p:cNvPr id="24" name="Textfeld 23">
            <a:extLst>
              <a:ext uri="{FF2B5EF4-FFF2-40B4-BE49-F238E27FC236}">
                <a16:creationId xmlns:a16="http://schemas.microsoft.com/office/drawing/2014/main" id="{D3B105D4-642E-A0D0-F572-E11ED7D7B247}"/>
              </a:ext>
            </a:extLst>
          </p:cNvPr>
          <p:cNvSpPr txBox="1"/>
          <p:nvPr/>
        </p:nvSpPr>
        <p:spPr>
          <a:xfrm>
            <a:off x="2429483" y="4167779"/>
            <a:ext cx="2004075" cy="276999"/>
          </a:xfrm>
          <a:prstGeom prst="rect">
            <a:avLst/>
          </a:prstGeom>
          <a:noFill/>
        </p:spPr>
        <p:txBody>
          <a:bodyPr wrap="none" rtlCol="0">
            <a:spAutoFit/>
          </a:bodyPr>
          <a:lstStyle/>
          <a:p>
            <a:pPr algn="ctr"/>
            <a:r>
              <a:rPr lang="de-DE" sz="1200" err="1"/>
              <a:t>Months</a:t>
            </a:r>
            <a:r>
              <a:rPr lang="de-DE" sz="1200"/>
              <a:t> after </a:t>
            </a:r>
            <a:r>
              <a:rPr lang="de-DE" sz="1200" err="1"/>
              <a:t>first</a:t>
            </a:r>
            <a:r>
              <a:rPr lang="de-DE" sz="1200"/>
              <a:t> </a:t>
            </a:r>
            <a:r>
              <a:rPr lang="de-DE" sz="1200" err="1"/>
              <a:t>response</a:t>
            </a:r>
            <a:endParaRPr lang="de-DE" sz="1200"/>
          </a:p>
        </p:txBody>
      </p:sp>
      <p:pic>
        <p:nvPicPr>
          <p:cNvPr id="26" name="Grafik 25">
            <a:extLst>
              <a:ext uri="{FF2B5EF4-FFF2-40B4-BE49-F238E27FC236}">
                <a16:creationId xmlns:a16="http://schemas.microsoft.com/office/drawing/2014/main" id="{BDC65A07-5D8E-4EDC-FF1E-E854845EA4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04659" y="1701670"/>
            <a:ext cx="4815783" cy="905094"/>
          </a:xfrm>
          <a:prstGeom prst="rect">
            <a:avLst/>
          </a:prstGeom>
        </p:spPr>
      </p:pic>
      <p:grpSp>
        <p:nvGrpSpPr>
          <p:cNvPr id="32" name="Gruppieren 31">
            <a:extLst>
              <a:ext uri="{FF2B5EF4-FFF2-40B4-BE49-F238E27FC236}">
                <a16:creationId xmlns:a16="http://schemas.microsoft.com/office/drawing/2014/main" id="{C8B24194-F509-EEE8-A225-8285AF58D29B}"/>
              </a:ext>
            </a:extLst>
          </p:cNvPr>
          <p:cNvGrpSpPr/>
          <p:nvPr/>
        </p:nvGrpSpPr>
        <p:grpSpPr>
          <a:xfrm>
            <a:off x="6894732" y="3023661"/>
            <a:ext cx="1029719" cy="830997"/>
            <a:chOff x="6894732" y="3003341"/>
            <a:chExt cx="1029719" cy="830997"/>
          </a:xfrm>
        </p:grpSpPr>
        <p:sp>
          <p:nvSpPr>
            <p:cNvPr id="27" name="Textfeld 26">
              <a:extLst>
                <a:ext uri="{FF2B5EF4-FFF2-40B4-BE49-F238E27FC236}">
                  <a16:creationId xmlns:a16="http://schemas.microsoft.com/office/drawing/2014/main" id="{33016B46-DA87-CA9D-2399-17E6A1296655}"/>
                </a:ext>
              </a:extLst>
            </p:cNvPr>
            <p:cNvSpPr txBox="1"/>
            <p:nvPr/>
          </p:nvSpPr>
          <p:spPr>
            <a:xfrm>
              <a:off x="6899812" y="3003341"/>
              <a:ext cx="1024639" cy="830997"/>
            </a:xfrm>
            <a:prstGeom prst="rect">
              <a:avLst/>
            </a:prstGeom>
            <a:noFill/>
          </p:spPr>
          <p:txBody>
            <a:bodyPr wrap="none" rtlCol="0">
              <a:spAutoFit/>
            </a:bodyPr>
            <a:lstStyle/>
            <a:p>
              <a:r>
                <a:rPr lang="de-DE" sz="1200"/>
                <a:t>+  </a:t>
              </a:r>
              <a:r>
                <a:rPr lang="de-DE" sz="1200" err="1"/>
                <a:t>Censored</a:t>
              </a:r>
              <a:endParaRPr lang="de-DE" sz="1200"/>
            </a:p>
            <a:p>
              <a:r>
                <a:rPr lang="de-DE" sz="1200"/>
                <a:t>    MALT</a:t>
              </a:r>
            </a:p>
            <a:p>
              <a:r>
                <a:rPr lang="de-DE" sz="1200"/>
                <a:t>    NMZL</a:t>
              </a:r>
            </a:p>
            <a:p>
              <a:r>
                <a:rPr lang="de-DE" sz="1200"/>
                <a:t>    SMZL</a:t>
              </a:r>
            </a:p>
          </p:txBody>
        </p:sp>
        <p:cxnSp>
          <p:nvCxnSpPr>
            <p:cNvPr id="29" name="Gerade Verbindung 28">
              <a:extLst>
                <a:ext uri="{FF2B5EF4-FFF2-40B4-BE49-F238E27FC236}">
                  <a16:creationId xmlns:a16="http://schemas.microsoft.com/office/drawing/2014/main" id="{AC4B98BF-6A0A-4D8C-E982-7857D64BA30A}"/>
                </a:ext>
              </a:extLst>
            </p:cNvPr>
            <p:cNvCxnSpPr>
              <a:cxnSpLocks/>
            </p:cNvCxnSpPr>
            <p:nvPr/>
          </p:nvCxnSpPr>
          <p:spPr>
            <a:xfrm>
              <a:off x="6894732" y="3326847"/>
              <a:ext cx="216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0" name="Gerade Verbindung 29">
              <a:extLst>
                <a:ext uri="{FF2B5EF4-FFF2-40B4-BE49-F238E27FC236}">
                  <a16:creationId xmlns:a16="http://schemas.microsoft.com/office/drawing/2014/main" id="{AD97BBD5-0505-CA94-F6E9-5DD7020FFA5C}"/>
                </a:ext>
              </a:extLst>
            </p:cNvPr>
            <p:cNvCxnSpPr>
              <a:cxnSpLocks/>
            </p:cNvCxnSpPr>
            <p:nvPr/>
          </p:nvCxnSpPr>
          <p:spPr>
            <a:xfrm>
              <a:off x="6894732" y="3509727"/>
              <a:ext cx="216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1" name="Gerade Verbindung 30">
              <a:extLst>
                <a:ext uri="{FF2B5EF4-FFF2-40B4-BE49-F238E27FC236}">
                  <a16:creationId xmlns:a16="http://schemas.microsoft.com/office/drawing/2014/main" id="{B95454FA-970D-19A0-EB1F-A51B7082E9EA}"/>
                </a:ext>
              </a:extLst>
            </p:cNvPr>
            <p:cNvCxnSpPr>
              <a:cxnSpLocks/>
            </p:cNvCxnSpPr>
            <p:nvPr/>
          </p:nvCxnSpPr>
          <p:spPr>
            <a:xfrm>
              <a:off x="6894732" y="3692607"/>
              <a:ext cx="216000" cy="0"/>
            </a:xfrm>
            <a:prstGeom prst="line">
              <a:avLst/>
            </a:prstGeom>
            <a:ln w="19050">
              <a:solidFill>
                <a:srgbClr val="FF8E95"/>
              </a:solidFill>
            </a:ln>
          </p:spPr>
          <p:style>
            <a:lnRef idx="1">
              <a:schemeClr val="accent1"/>
            </a:lnRef>
            <a:fillRef idx="0">
              <a:schemeClr val="accent1"/>
            </a:fillRef>
            <a:effectRef idx="0">
              <a:schemeClr val="accent1"/>
            </a:effectRef>
            <a:fontRef idx="minor">
              <a:schemeClr val="tx1"/>
            </a:fontRef>
          </p:style>
        </p:cxnSp>
      </p:grpSp>
      <p:sp>
        <p:nvSpPr>
          <p:cNvPr id="34" name="Textfeld 33">
            <a:extLst>
              <a:ext uri="{FF2B5EF4-FFF2-40B4-BE49-F238E27FC236}">
                <a16:creationId xmlns:a16="http://schemas.microsoft.com/office/drawing/2014/main" id="{FB094B2D-11AE-B92D-DA7E-E6F593304B55}"/>
              </a:ext>
            </a:extLst>
          </p:cNvPr>
          <p:cNvSpPr txBox="1"/>
          <p:nvPr/>
        </p:nvSpPr>
        <p:spPr>
          <a:xfrm>
            <a:off x="1185306" y="3023661"/>
            <a:ext cx="1024639" cy="830997"/>
          </a:xfrm>
          <a:prstGeom prst="rect">
            <a:avLst/>
          </a:prstGeom>
          <a:noFill/>
        </p:spPr>
        <p:txBody>
          <a:bodyPr wrap="none" rtlCol="0">
            <a:spAutoFit/>
          </a:bodyPr>
          <a:lstStyle/>
          <a:p>
            <a:r>
              <a:rPr lang="de-DE" sz="1200"/>
              <a:t>+  </a:t>
            </a:r>
            <a:r>
              <a:rPr lang="de-DE" sz="1200" err="1"/>
              <a:t>Censored</a:t>
            </a:r>
            <a:endParaRPr lang="de-DE" sz="1200"/>
          </a:p>
          <a:p>
            <a:r>
              <a:rPr lang="de-DE" sz="1200"/>
              <a:t>    MALT</a:t>
            </a:r>
          </a:p>
          <a:p>
            <a:r>
              <a:rPr lang="de-DE" sz="1200"/>
              <a:t>    NMZL</a:t>
            </a:r>
          </a:p>
          <a:p>
            <a:r>
              <a:rPr lang="de-DE" sz="1200"/>
              <a:t>    SMZL</a:t>
            </a:r>
          </a:p>
        </p:txBody>
      </p:sp>
      <p:cxnSp>
        <p:nvCxnSpPr>
          <p:cNvPr id="35" name="Gerade Verbindung 34">
            <a:extLst>
              <a:ext uri="{FF2B5EF4-FFF2-40B4-BE49-F238E27FC236}">
                <a16:creationId xmlns:a16="http://schemas.microsoft.com/office/drawing/2014/main" id="{E2DD88AF-DE37-6D63-2D42-0ACA34F2227A}"/>
              </a:ext>
            </a:extLst>
          </p:cNvPr>
          <p:cNvCxnSpPr>
            <a:cxnSpLocks/>
          </p:cNvCxnSpPr>
          <p:nvPr/>
        </p:nvCxnSpPr>
        <p:spPr>
          <a:xfrm>
            <a:off x="1180226" y="3347167"/>
            <a:ext cx="216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6" name="Gerade Verbindung 35">
            <a:extLst>
              <a:ext uri="{FF2B5EF4-FFF2-40B4-BE49-F238E27FC236}">
                <a16:creationId xmlns:a16="http://schemas.microsoft.com/office/drawing/2014/main" id="{827808D1-3A36-97F1-EA50-C0B59C52FE84}"/>
              </a:ext>
            </a:extLst>
          </p:cNvPr>
          <p:cNvCxnSpPr>
            <a:cxnSpLocks/>
          </p:cNvCxnSpPr>
          <p:nvPr/>
        </p:nvCxnSpPr>
        <p:spPr>
          <a:xfrm>
            <a:off x="1180226" y="3530047"/>
            <a:ext cx="216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 name="Gerade Verbindung 36">
            <a:extLst>
              <a:ext uri="{FF2B5EF4-FFF2-40B4-BE49-F238E27FC236}">
                <a16:creationId xmlns:a16="http://schemas.microsoft.com/office/drawing/2014/main" id="{4E890EC9-E613-5611-AE1D-BFF562299858}"/>
              </a:ext>
            </a:extLst>
          </p:cNvPr>
          <p:cNvCxnSpPr>
            <a:cxnSpLocks/>
          </p:cNvCxnSpPr>
          <p:nvPr/>
        </p:nvCxnSpPr>
        <p:spPr>
          <a:xfrm>
            <a:off x="1180226" y="3712927"/>
            <a:ext cx="216000" cy="0"/>
          </a:xfrm>
          <a:prstGeom prst="line">
            <a:avLst/>
          </a:prstGeom>
          <a:ln w="19050">
            <a:solidFill>
              <a:srgbClr val="FF8E95"/>
            </a:solidFill>
          </a:ln>
        </p:spPr>
        <p:style>
          <a:lnRef idx="1">
            <a:schemeClr val="accent1"/>
          </a:lnRef>
          <a:fillRef idx="0">
            <a:schemeClr val="accent1"/>
          </a:fillRef>
          <a:effectRef idx="0">
            <a:schemeClr val="accent1"/>
          </a:effectRef>
          <a:fontRef idx="minor">
            <a:schemeClr val="tx1"/>
          </a:fontRef>
        </p:style>
      </p:cxnSp>
      <p:sp>
        <p:nvSpPr>
          <p:cNvPr id="38" name="Rechteck 11">
            <a:extLst>
              <a:ext uri="{FF2B5EF4-FFF2-40B4-BE49-F238E27FC236}">
                <a16:creationId xmlns:a16="http://schemas.microsoft.com/office/drawing/2014/main" id="{721717CD-17F8-2184-1889-8FF5643D00C4}"/>
              </a:ext>
            </a:extLst>
          </p:cNvPr>
          <p:cNvSpPr/>
          <p:nvPr/>
        </p:nvSpPr>
        <p:spPr>
          <a:xfrm>
            <a:off x="8295192" y="5165151"/>
            <a:ext cx="1878574" cy="8927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08000" rtlCol="0" anchor="t"/>
          <a:lstStyle/>
          <a:p>
            <a:pPr marL="0" fontAlgn="t">
              <a:spcBef>
                <a:spcPts val="0"/>
              </a:spcBef>
              <a:spcAft>
                <a:spcPts val="0"/>
              </a:spcAft>
            </a:pPr>
            <a:r>
              <a:rPr lang="en-US" sz="1100" b="1" err="1">
                <a:solidFill>
                  <a:schemeClr val="tx1"/>
                </a:solidFill>
              </a:rPr>
              <a:t>DoR</a:t>
            </a:r>
            <a:r>
              <a:rPr lang="en-US" sz="1100" b="1">
                <a:solidFill>
                  <a:schemeClr val="tx1"/>
                </a:solidFill>
              </a:rPr>
              <a:t> rate at 24 months:</a:t>
            </a:r>
            <a:endParaRPr lang="en-GB" sz="1100" b="1">
              <a:solidFill>
                <a:schemeClr val="tx1"/>
              </a:solidFill>
            </a:endParaRPr>
          </a:p>
          <a:p>
            <a:pPr marL="179388" indent="-179388" fontAlgn="ctr">
              <a:spcBef>
                <a:spcPts val="0"/>
              </a:spcBef>
              <a:spcAft>
                <a:spcPts val="0"/>
              </a:spcAft>
              <a:buClr>
                <a:schemeClr val="accent2"/>
              </a:buClr>
              <a:buFont typeface="Arial" panose="020B0604020202020204" pitchFamily="34" charset="0"/>
              <a:buChar char="•"/>
            </a:pPr>
            <a:r>
              <a:rPr lang="en-US" sz="1100" b="1">
                <a:solidFill>
                  <a:schemeClr val="tx1"/>
                </a:solidFill>
              </a:rPr>
              <a:t>Overall</a:t>
            </a:r>
            <a:r>
              <a:rPr lang="en-GB" sz="1100" b="1">
                <a:solidFill>
                  <a:schemeClr val="tx1"/>
                </a:solidFill>
              </a:rPr>
              <a:t>	</a:t>
            </a:r>
            <a:r>
              <a:rPr lang="en-US" sz="1100" b="1">
                <a:solidFill>
                  <a:schemeClr val="tx1"/>
                </a:solidFill>
              </a:rPr>
              <a:t>73%</a:t>
            </a:r>
          </a:p>
          <a:p>
            <a:pPr marL="179388" indent="-179388" fontAlgn="ctr">
              <a:spcBef>
                <a:spcPts val="0"/>
              </a:spcBef>
              <a:spcAft>
                <a:spcPts val="0"/>
              </a:spcAft>
              <a:buClr>
                <a:schemeClr val="accent2"/>
              </a:buClr>
              <a:buFont typeface="Arial" panose="020B0604020202020204" pitchFamily="34" charset="0"/>
              <a:buChar char="•"/>
            </a:pPr>
            <a:r>
              <a:rPr lang="en-US" sz="1100">
                <a:solidFill>
                  <a:schemeClr val="tx1"/>
                </a:solidFill>
              </a:rPr>
              <a:t>MALT</a:t>
            </a:r>
            <a:r>
              <a:rPr lang="en-GB" sz="1100">
                <a:solidFill>
                  <a:schemeClr val="tx1"/>
                </a:solidFill>
              </a:rPr>
              <a:t>	</a:t>
            </a:r>
            <a:r>
              <a:rPr lang="en-US" sz="1100">
                <a:solidFill>
                  <a:schemeClr val="tx1"/>
                </a:solidFill>
              </a:rPr>
              <a:t>75%</a:t>
            </a:r>
            <a:endParaRPr lang="en-GB" sz="1100">
              <a:solidFill>
                <a:schemeClr val="tx1"/>
              </a:solidFill>
            </a:endParaRPr>
          </a:p>
          <a:p>
            <a:pPr marL="179388" indent="-179388" fontAlgn="ctr">
              <a:spcBef>
                <a:spcPts val="0"/>
              </a:spcBef>
              <a:spcAft>
                <a:spcPts val="0"/>
              </a:spcAft>
              <a:buClr>
                <a:schemeClr val="accent2"/>
              </a:buClr>
              <a:buFont typeface="Arial" panose="020B0604020202020204" pitchFamily="34" charset="0"/>
              <a:buChar char="•"/>
            </a:pPr>
            <a:r>
              <a:rPr lang="en-US" sz="1100">
                <a:solidFill>
                  <a:schemeClr val="tx1"/>
                </a:solidFill>
              </a:rPr>
              <a:t>NMZL</a:t>
            </a:r>
            <a:r>
              <a:rPr lang="en-GB" sz="1100">
                <a:solidFill>
                  <a:schemeClr val="tx1"/>
                </a:solidFill>
              </a:rPr>
              <a:t>	</a:t>
            </a:r>
            <a:r>
              <a:rPr lang="en-US" sz="1100">
                <a:solidFill>
                  <a:schemeClr val="tx1"/>
                </a:solidFill>
              </a:rPr>
              <a:t>78%</a:t>
            </a:r>
            <a:endParaRPr lang="en-GB" sz="1100">
              <a:solidFill>
                <a:schemeClr val="tx1"/>
              </a:solidFill>
            </a:endParaRPr>
          </a:p>
          <a:p>
            <a:pPr marL="179388" indent="-179388" fontAlgn="ctr">
              <a:spcBef>
                <a:spcPts val="0"/>
              </a:spcBef>
              <a:spcAft>
                <a:spcPts val="0"/>
              </a:spcAft>
              <a:buClr>
                <a:schemeClr val="accent2"/>
              </a:buClr>
              <a:buFont typeface="Arial" panose="020B0604020202020204" pitchFamily="34" charset="0"/>
              <a:buChar char="•"/>
            </a:pPr>
            <a:r>
              <a:rPr lang="en-US" sz="1100">
                <a:solidFill>
                  <a:schemeClr val="tx1"/>
                </a:solidFill>
              </a:rPr>
              <a:t>SMZL</a:t>
            </a:r>
            <a:r>
              <a:rPr lang="en-GB" sz="1100">
                <a:solidFill>
                  <a:schemeClr val="tx1"/>
                </a:solidFill>
              </a:rPr>
              <a:t>	</a:t>
            </a:r>
            <a:r>
              <a:rPr lang="en-US" sz="1100">
                <a:solidFill>
                  <a:schemeClr val="tx1"/>
                </a:solidFill>
              </a:rPr>
              <a:t>NE</a:t>
            </a:r>
            <a:endParaRPr lang="en-GB" sz="1100">
              <a:solidFill>
                <a:schemeClr val="tx1"/>
              </a:solidFill>
            </a:endParaRPr>
          </a:p>
        </p:txBody>
      </p:sp>
      <p:sp>
        <p:nvSpPr>
          <p:cNvPr id="8" name="Textfeld 7">
            <a:extLst>
              <a:ext uri="{FF2B5EF4-FFF2-40B4-BE49-F238E27FC236}">
                <a16:creationId xmlns:a16="http://schemas.microsoft.com/office/drawing/2014/main" id="{00654757-F269-9E3B-89A9-564A6537B4D3}"/>
              </a:ext>
            </a:extLst>
          </p:cNvPr>
          <p:cNvSpPr txBox="1"/>
          <p:nvPr/>
        </p:nvSpPr>
        <p:spPr>
          <a:xfrm>
            <a:off x="297380" y="1747236"/>
            <a:ext cx="369332" cy="2185394"/>
          </a:xfrm>
          <a:prstGeom prst="rect">
            <a:avLst/>
          </a:prstGeom>
          <a:noFill/>
        </p:spPr>
        <p:txBody>
          <a:bodyPr vert="vert270" wrap="square" rtlCol="0">
            <a:spAutoFit/>
          </a:bodyPr>
          <a:lstStyle/>
          <a:p>
            <a:pPr algn="ctr"/>
            <a:r>
              <a:rPr lang="de-DE" sz="1200" baseline="0"/>
              <a:t>PFS </a:t>
            </a:r>
            <a:r>
              <a:rPr lang="de-DE" sz="1200" baseline="0" err="1"/>
              <a:t>probability</a:t>
            </a:r>
            <a:r>
              <a:rPr lang="de-DE" sz="1200" baseline="0"/>
              <a:t>, %</a:t>
            </a:r>
            <a:endParaRPr lang="de-DE" sz="1200"/>
          </a:p>
        </p:txBody>
      </p:sp>
      <p:sp>
        <p:nvSpPr>
          <p:cNvPr id="11" name="Textfeld 10">
            <a:extLst>
              <a:ext uri="{FF2B5EF4-FFF2-40B4-BE49-F238E27FC236}">
                <a16:creationId xmlns:a16="http://schemas.microsoft.com/office/drawing/2014/main" id="{9C573E78-BF11-86AE-0164-0548443556DB}"/>
              </a:ext>
            </a:extLst>
          </p:cNvPr>
          <p:cNvSpPr txBox="1"/>
          <p:nvPr/>
        </p:nvSpPr>
        <p:spPr>
          <a:xfrm>
            <a:off x="6090161" y="1747236"/>
            <a:ext cx="369332" cy="2185394"/>
          </a:xfrm>
          <a:prstGeom prst="rect">
            <a:avLst/>
          </a:prstGeom>
          <a:noFill/>
        </p:spPr>
        <p:txBody>
          <a:bodyPr vert="vert270" wrap="square" rtlCol="0">
            <a:spAutoFit/>
          </a:bodyPr>
          <a:lstStyle/>
          <a:p>
            <a:pPr algn="ctr"/>
            <a:r>
              <a:rPr lang="de-DE" sz="1200" baseline="0">
                <a:solidFill>
                  <a:schemeClr val="tx1"/>
                </a:solidFill>
              </a:rPr>
              <a:t>PFS </a:t>
            </a:r>
            <a:r>
              <a:rPr lang="de-DE" sz="1200" baseline="0" err="1">
                <a:solidFill>
                  <a:schemeClr val="tx1"/>
                </a:solidFill>
              </a:rPr>
              <a:t>probability</a:t>
            </a:r>
            <a:r>
              <a:rPr lang="de-DE" sz="1200" baseline="0">
                <a:solidFill>
                  <a:schemeClr val="tx1"/>
                </a:solidFill>
              </a:rPr>
              <a:t>, %</a:t>
            </a:r>
            <a:endParaRPr lang="de-DE" sz="1200">
              <a:solidFill>
                <a:schemeClr val="tx1"/>
              </a:solidFill>
            </a:endParaRPr>
          </a:p>
        </p:txBody>
      </p:sp>
      <p:graphicFrame>
        <p:nvGraphicFramePr>
          <p:cNvPr id="15" name="Diagramm 14">
            <a:extLst>
              <a:ext uri="{FF2B5EF4-FFF2-40B4-BE49-F238E27FC236}">
                <a16:creationId xmlns:a16="http://schemas.microsoft.com/office/drawing/2014/main" id="{E4631FF5-7361-8781-6DA7-CAEE63BA310A}"/>
              </a:ext>
            </a:extLst>
          </p:cNvPr>
          <p:cNvGraphicFramePr/>
          <p:nvPr>
            <p:extLst>
              <p:ext uri="{D42A27DB-BD31-4B8C-83A1-F6EECF244321}">
                <p14:modId xmlns:p14="http://schemas.microsoft.com/office/powerpoint/2010/main" val="3960089401"/>
              </p:ext>
            </p:extLst>
          </p:nvPr>
        </p:nvGraphicFramePr>
        <p:xfrm>
          <a:off x="6114708" y="1384572"/>
          <a:ext cx="5642128" cy="309846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Diagramm 8">
            <a:extLst>
              <a:ext uri="{FF2B5EF4-FFF2-40B4-BE49-F238E27FC236}">
                <a16:creationId xmlns:a16="http://schemas.microsoft.com/office/drawing/2014/main" id="{A2900E83-7E83-5A3C-30D4-8FEAFD63DA40}"/>
              </a:ext>
            </a:extLst>
          </p:cNvPr>
          <p:cNvGraphicFramePr/>
          <p:nvPr>
            <p:extLst>
              <p:ext uri="{D42A27DB-BD31-4B8C-83A1-F6EECF244321}">
                <p14:modId xmlns:p14="http://schemas.microsoft.com/office/powerpoint/2010/main" val="3200226384"/>
              </p:ext>
            </p:extLst>
          </p:nvPr>
        </p:nvGraphicFramePr>
        <p:xfrm>
          <a:off x="687039" y="1114122"/>
          <a:ext cx="5642128" cy="309846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5240836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Grafik 38">
            <a:extLst>
              <a:ext uri="{FF2B5EF4-FFF2-40B4-BE49-F238E27FC236}">
                <a16:creationId xmlns:a16="http://schemas.microsoft.com/office/drawing/2014/main" id="{4B74E17F-6099-26DE-EE86-74DF92B6CC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54124" y="1718471"/>
            <a:ext cx="7658101" cy="601527"/>
          </a:xfrm>
          <a:prstGeom prst="rect">
            <a:avLst/>
          </a:prstGeom>
        </p:spPr>
      </p:pic>
      <p:sp>
        <p:nvSpPr>
          <p:cNvPr id="4" name="Footer Placeholder 3">
            <a:extLst>
              <a:ext uri="{FF2B5EF4-FFF2-40B4-BE49-F238E27FC236}">
                <a16:creationId xmlns:a16="http://schemas.microsoft.com/office/drawing/2014/main" id="{1DF3493F-4812-9E1E-77E4-C58785340445}"/>
              </a:ext>
            </a:extLst>
          </p:cNvPr>
          <p:cNvSpPr>
            <a:spLocks noGrp="1"/>
          </p:cNvSpPr>
          <p:nvPr>
            <p:ph type="ftr" sz="quarter" idx="13"/>
          </p:nvPr>
        </p:nvSpPr>
        <p:spPr/>
        <p:txBody>
          <a:bodyPr/>
          <a:lstStyle/>
          <a:p>
            <a:r>
              <a:rPr lang="en-GB"/>
              <a:t>Data </a:t>
            </a:r>
            <a:r>
              <a:rPr lang="en-GB" err="1"/>
              <a:t>cutoff</a:t>
            </a:r>
            <a:r>
              <a:rPr lang="en-GB"/>
              <a:t>: 4 May 2022.</a:t>
            </a:r>
          </a:p>
          <a:p>
            <a:r>
              <a:rPr lang="en-GB" b="1"/>
              <a:t>MALT, </a:t>
            </a:r>
            <a:r>
              <a:rPr lang="en-GB"/>
              <a:t>mucosa associated lymphoid tissue; </a:t>
            </a:r>
            <a:r>
              <a:rPr lang="en-GB" b="1"/>
              <a:t>MZL, </a:t>
            </a:r>
            <a:r>
              <a:rPr lang="en-GB"/>
              <a:t>marginal zone lymphoma; </a:t>
            </a:r>
            <a:r>
              <a:rPr lang="en-GB" b="1"/>
              <a:t>NMZL, </a:t>
            </a:r>
            <a:r>
              <a:rPr lang="en-GB"/>
              <a:t>nodal MZL; </a:t>
            </a:r>
            <a:r>
              <a:rPr lang="en-GB" b="1"/>
              <a:t>OS, </a:t>
            </a:r>
            <a:r>
              <a:rPr lang="en-GB"/>
              <a:t>overall survival; </a:t>
            </a:r>
            <a:r>
              <a:rPr lang="en-GB" b="1"/>
              <a:t>SMZL, </a:t>
            </a:r>
            <a:r>
              <a:rPr lang="en-GB"/>
              <a:t>splenic MZL.</a:t>
            </a:r>
            <a:endParaRPr lang="en-GB" b="1"/>
          </a:p>
          <a:p>
            <a:r>
              <a:rPr lang="en-GB" b="1" err="1"/>
              <a:t>Opat</a:t>
            </a:r>
            <a:r>
              <a:rPr lang="en-GB" b="1"/>
              <a:t> et al, Abstract #234 presented at ASH 2022.</a:t>
            </a:r>
          </a:p>
        </p:txBody>
      </p:sp>
      <p:sp>
        <p:nvSpPr>
          <p:cNvPr id="5" name="Title 2">
            <a:extLst>
              <a:ext uri="{FF2B5EF4-FFF2-40B4-BE49-F238E27FC236}">
                <a16:creationId xmlns:a16="http://schemas.microsoft.com/office/drawing/2014/main" id="{6020DDA6-5F86-8DDF-2665-A3C3DB43FBF0}"/>
              </a:ext>
            </a:extLst>
          </p:cNvPr>
          <p:cNvSpPr>
            <a:spLocks noGrp="1"/>
          </p:cNvSpPr>
          <p:nvPr>
            <p:ph type="title"/>
          </p:nvPr>
        </p:nvSpPr>
        <p:spPr/>
        <p:txBody>
          <a:bodyPr/>
          <a:lstStyle/>
          <a:p>
            <a:r>
              <a:rPr lang="en-US"/>
              <a:t>OS by MZL subtypes</a:t>
            </a:r>
          </a:p>
        </p:txBody>
      </p:sp>
      <p:sp>
        <p:nvSpPr>
          <p:cNvPr id="7" name="Rechteck 11">
            <a:extLst>
              <a:ext uri="{FF2B5EF4-FFF2-40B4-BE49-F238E27FC236}">
                <a16:creationId xmlns:a16="http://schemas.microsoft.com/office/drawing/2014/main" id="{CD8F3BFE-2265-24E6-FF82-FC738E882225}"/>
              </a:ext>
            </a:extLst>
          </p:cNvPr>
          <p:cNvSpPr/>
          <p:nvPr/>
        </p:nvSpPr>
        <p:spPr>
          <a:xfrm>
            <a:off x="9170196" y="1677062"/>
            <a:ext cx="2613818" cy="1680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rtlCol="0" anchor="ctr"/>
          <a:lstStyle/>
          <a:p>
            <a:pPr marL="0" fontAlgn="t">
              <a:spcBef>
                <a:spcPts val="0"/>
              </a:spcBef>
              <a:spcAft>
                <a:spcPts val="0"/>
              </a:spcAft>
            </a:pPr>
            <a:r>
              <a:rPr lang="en-US" sz="1600" b="1">
                <a:solidFill>
                  <a:schemeClr val="tx1"/>
                </a:solidFill>
              </a:rPr>
              <a:t>OS rate at 24 months:</a:t>
            </a:r>
            <a:endParaRPr lang="en-GB" sz="1600" b="1">
              <a:solidFill>
                <a:schemeClr val="tx1"/>
              </a:solidFill>
            </a:endParaRPr>
          </a:p>
          <a:p>
            <a:pPr marL="285750" indent="-285750" fontAlgn="ctr">
              <a:spcBef>
                <a:spcPts val="0"/>
              </a:spcBef>
              <a:spcAft>
                <a:spcPts val="0"/>
              </a:spcAft>
              <a:buClr>
                <a:schemeClr val="accent2"/>
              </a:buClr>
              <a:buFont typeface="Arial" panose="020B0604020202020204" pitchFamily="34" charset="0"/>
              <a:buChar char="•"/>
            </a:pPr>
            <a:r>
              <a:rPr lang="en-US" sz="1600" b="1">
                <a:solidFill>
                  <a:schemeClr val="tx1"/>
                </a:solidFill>
              </a:rPr>
              <a:t>Overall</a:t>
            </a:r>
            <a:r>
              <a:rPr lang="en-GB" sz="1600" b="1">
                <a:solidFill>
                  <a:schemeClr val="tx1"/>
                </a:solidFill>
              </a:rPr>
              <a:t>	</a:t>
            </a:r>
            <a:r>
              <a:rPr lang="en-US" sz="1600" b="1">
                <a:solidFill>
                  <a:schemeClr val="tx1"/>
                </a:solidFill>
              </a:rPr>
              <a:t>86%</a:t>
            </a:r>
            <a:endParaRPr lang="en-GB" sz="1600" b="1">
              <a:solidFill>
                <a:schemeClr val="tx1"/>
              </a:solidFill>
            </a:endParaRPr>
          </a:p>
          <a:p>
            <a:pPr marL="285750" indent="-285750" fontAlgn="ctr">
              <a:spcBef>
                <a:spcPts val="0"/>
              </a:spcBef>
              <a:spcAft>
                <a:spcPts val="0"/>
              </a:spcAft>
              <a:buClr>
                <a:schemeClr val="accent2"/>
              </a:buClr>
              <a:buFont typeface="Arial" panose="020B0604020202020204" pitchFamily="34" charset="0"/>
              <a:buChar char="•"/>
            </a:pPr>
            <a:r>
              <a:rPr lang="en-US" sz="1600">
                <a:solidFill>
                  <a:schemeClr val="tx1"/>
                </a:solidFill>
              </a:rPr>
              <a:t>MALT</a:t>
            </a:r>
            <a:r>
              <a:rPr lang="en-GB" sz="1600">
                <a:solidFill>
                  <a:schemeClr val="tx1"/>
                </a:solidFill>
              </a:rPr>
              <a:t>		</a:t>
            </a:r>
            <a:r>
              <a:rPr lang="en-US" sz="1600">
                <a:solidFill>
                  <a:schemeClr val="tx1"/>
                </a:solidFill>
              </a:rPr>
              <a:t>92%</a:t>
            </a:r>
            <a:endParaRPr lang="en-GB" sz="1600">
              <a:solidFill>
                <a:schemeClr val="tx1"/>
              </a:solidFill>
            </a:endParaRPr>
          </a:p>
          <a:p>
            <a:pPr marL="285750" indent="-285750" fontAlgn="ctr">
              <a:spcBef>
                <a:spcPts val="0"/>
              </a:spcBef>
              <a:spcAft>
                <a:spcPts val="0"/>
              </a:spcAft>
              <a:buClr>
                <a:schemeClr val="accent2"/>
              </a:buClr>
              <a:buFont typeface="Arial" panose="020B0604020202020204" pitchFamily="34" charset="0"/>
              <a:buChar char="•"/>
            </a:pPr>
            <a:r>
              <a:rPr lang="en-US" sz="1600">
                <a:solidFill>
                  <a:schemeClr val="tx1"/>
                </a:solidFill>
              </a:rPr>
              <a:t>NMZL</a:t>
            </a:r>
            <a:r>
              <a:rPr lang="en-GB" sz="1600">
                <a:solidFill>
                  <a:schemeClr val="tx1"/>
                </a:solidFill>
              </a:rPr>
              <a:t>		</a:t>
            </a:r>
            <a:r>
              <a:rPr lang="en-US" sz="1600">
                <a:solidFill>
                  <a:schemeClr val="tx1"/>
                </a:solidFill>
              </a:rPr>
              <a:t>80%</a:t>
            </a:r>
            <a:endParaRPr lang="en-GB" sz="1600">
              <a:solidFill>
                <a:schemeClr val="tx1"/>
              </a:solidFill>
            </a:endParaRPr>
          </a:p>
          <a:p>
            <a:pPr marL="285750" indent="-285750" fontAlgn="ctr">
              <a:spcBef>
                <a:spcPts val="0"/>
              </a:spcBef>
              <a:spcAft>
                <a:spcPts val="0"/>
              </a:spcAft>
              <a:buClr>
                <a:schemeClr val="accent2"/>
              </a:buClr>
              <a:buFont typeface="Arial" panose="020B0604020202020204" pitchFamily="34" charset="0"/>
              <a:buChar char="•"/>
            </a:pPr>
            <a:r>
              <a:rPr lang="en-US" sz="1600">
                <a:solidFill>
                  <a:schemeClr val="tx1"/>
                </a:solidFill>
              </a:rPr>
              <a:t>SMZL</a:t>
            </a:r>
            <a:r>
              <a:rPr lang="en-GB" sz="1600">
                <a:solidFill>
                  <a:schemeClr val="tx1"/>
                </a:solidFill>
              </a:rPr>
              <a:t>		</a:t>
            </a:r>
            <a:r>
              <a:rPr lang="en-US" sz="1600">
                <a:solidFill>
                  <a:schemeClr val="tx1"/>
                </a:solidFill>
              </a:rPr>
              <a:t>92%</a:t>
            </a:r>
            <a:endParaRPr lang="en-GB" sz="1600">
              <a:solidFill>
                <a:schemeClr val="tx1"/>
              </a:solidFill>
            </a:endParaRPr>
          </a:p>
        </p:txBody>
      </p:sp>
      <p:graphicFrame>
        <p:nvGraphicFramePr>
          <p:cNvPr id="3" name="Tabelle 7">
            <a:extLst>
              <a:ext uri="{FF2B5EF4-FFF2-40B4-BE49-F238E27FC236}">
                <a16:creationId xmlns:a16="http://schemas.microsoft.com/office/drawing/2014/main" id="{03D780F7-A9A2-4A94-E531-BD2FC1022FC3}"/>
              </a:ext>
            </a:extLst>
          </p:cNvPr>
          <p:cNvGraphicFramePr>
            <a:graphicFrameLocks noGrp="1"/>
          </p:cNvGraphicFramePr>
          <p:nvPr>
            <p:extLst>
              <p:ext uri="{D42A27DB-BD31-4B8C-83A1-F6EECF244321}">
                <p14:modId xmlns:p14="http://schemas.microsoft.com/office/powerpoint/2010/main" val="3028971253"/>
              </p:ext>
            </p:extLst>
          </p:nvPr>
        </p:nvGraphicFramePr>
        <p:xfrm>
          <a:off x="416534" y="5081069"/>
          <a:ext cx="8632208" cy="924560"/>
        </p:xfrm>
        <a:graphic>
          <a:graphicData uri="http://schemas.openxmlformats.org/drawingml/2006/table">
            <a:tbl>
              <a:tblPr firstRow="1" bandRow="1">
                <a:tableStyleId>{5C22544A-7EE6-4342-B048-85BDC9FD1C3A}</a:tableStyleId>
              </a:tblPr>
              <a:tblGrid>
                <a:gridCol w="635183">
                  <a:extLst>
                    <a:ext uri="{9D8B030D-6E8A-4147-A177-3AD203B41FA5}">
                      <a16:colId xmlns:a16="http://schemas.microsoft.com/office/drawing/2014/main" val="1807915696"/>
                    </a:ext>
                  </a:extLst>
                </a:gridCol>
                <a:gridCol w="319881">
                  <a:extLst>
                    <a:ext uri="{9D8B030D-6E8A-4147-A177-3AD203B41FA5}">
                      <a16:colId xmlns:a16="http://schemas.microsoft.com/office/drawing/2014/main" val="3710520312"/>
                    </a:ext>
                  </a:extLst>
                </a:gridCol>
                <a:gridCol w="319881">
                  <a:extLst>
                    <a:ext uri="{9D8B030D-6E8A-4147-A177-3AD203B41FA5}">
                      <a16:colId xmlns:a16="http://schemas.microsoft.com/office/drawing/2014/main" val="3882861730"/>
                    </a:ext>
                  </a:extLst>
                </a:gridCol>
                <a:gridCol w="319881">
                  <a:extLst>
                    <a:ext uri="{9D8B030D-6E8A-4147-A177-3AD203B41FA5}">
                      <a16:colId xmlns:a16="http://schemas.microsoft.com/office/drawing/2014/main" val="3852208768"/>
                    </a:ext>
                  </a:extLst>
                </a:gridCol>
                <a:gridCol w="319881">
                  <a:extLst>
                    <a:ext uri="{9D8B030D-6E8A-4147-A177-3AD203B41FA5}">
                      <a16:colId xmlns:a16="http://schemas.microsoft.com/office/drawing/2014/main" val="1885958439"/>
                    </a:ext>
                  </a:extLst>
                </a:gridCol>
                <a:gridCol w="319881">
                  <a:extLst>
                    <a:ext uri="{9D8B030D-6E8A-4147-A177-3AD203B41FA5}">
                      <a16:colId xmlns:a16="http://schemas.microsoft.com/office/drawing/2014/main" val="1355009608"/>
                    </a:ext>
                  </a:extLst>
                </a:gridCol>
                <a:gridCol w="319881">
                  <a:extLst>
                    <a:ext uri="{9D8B030D-6E8A-4147-A177-3AD203B41FA5}">
                      <a16:colId xmlns:a16="http://schemas.microsoft.com/office/drawing/2014/main" val="4140763775"/>
                    </a:ext>
                  </a:extLst>
                </a:gridCol>
                <a:gridCol w="319881">
                  <a:extLst>
                    <a:ext uri="{9D8B030D-6E8A-4147-A177-3AD203B41FA5}">
                      <a16:colId xmlns:a16="http://schemas.microsoft.com/office/drawing/2014/main" val="1065970312"/>
                    </a:ext>
                  </a:extLst>
                </a:gridCol>
                <a:gridCol w="319881">
                  <a:extLst>
                    <a:ext uri="{9D8B030D-6E8A-4147-A177-3AD203B41FA5}">
                      <a16:colId xmlns:a16="http://schemas.microsoft.com/office/drawing/2014/main" val="2258513017"/>
                    </a:ext>
                  </a:extLst>
                </a:gridCol>
                <a:gridCol w="319881">
                  <a:extLst>
                    <a:ext uri="{9D8B030D-6E8A-4147-A177-3AD203B41FA5}">
                      <a16:colId xmlns:a16="http://schemas.microsoft.com/office/drawing/2014/main" val="674346388"/>
                    </a:ext>
                  </a:extLst>
                </a:gridCol>
                <a:gridCol w="319881">
                  <a:extLst>
                    <a:ext uri="{9D8B030D-6E8A-4147-A177-3AD203B41FA5}">
                      <a16:colId xmlns:a16="http://schemas.microsoft.com/office/drawing/2014/main" val="1656594308"/>
                    </a:ext>
                  </a:extLst>
                </a:gridCol>
                <a:gridCol w="319881">
                  <a:extLst>
                    <a:ext uri="{9D8B030D-6E8A-4147-A177-3AD203B41FA5}">
                      <a16:colId xmlns:a16="http://schemas.microsoft.com/office/drawing/2014/main" val="1929774091"/>
                    </a:ext>
                  </a:extLst>
                </a:gridCol>
                <a:gridCol w="319881">
                  <a:extLst>
                    <a:ext uri="{9D8B030D-6E8A-4147-A177-3AD203B41FA5}">
                      <a16:colId xmlns:a16="http://schemas.microsoft.com/office/drawing/2014/main" val="51683927"/>
                    </a:ext>
                  </a:extLst>
                </a:gridCol>
                <a:gridCol w="319881">
                  <a:extLst>
                    <a:ext uri="{9D8B030D-6E8A-4147-A177-3AD203B41FA5}">
                      <a16:colId xmlns:a16="http://schemas.microsoft.com/office/drawing/2014/main" val="1070427318"/>
                    </a:ext>
                  </a:extLst>
                </a:gridCol>
                <a:gridCol w="319881">
                  <a:extLst>
                    <a:ext uri="{9D8B030D-6E8A-4147-A177-3AD203B41FA5}">
                      <a16:colId xmlns:a16="http://schemas.microsoft.com/office/drawing/2014/main" val="133750373"/>
                    </a:ext>
                  </a:extLst>
                </a:gridCol>
                <a:gridCol w="319881">
                  <a:extLst>
                    <a:ext uri="{9D8B030D-6E8A-4147-A177-3AD203B41FA5}">
                      <a16:colId xmlns:a16="http://schemas.microsoft.com/office/drawing/2014/main" val="2143906288"/>
                    </a:ext>
                  </a:extLst>
                </a:gridCol>
                <a:gridCol w="319881">
                  <a:extLst>
                    <a:ext uri="{9D8B030D-6E8A-4147-A177-3AD203B41FA5}">
                      <a16:colId xmlns:a16="http://schemas.microsoft.com/office/drawing/2014/main" val="2594724476"/>
                    </a:ext>
                  </a:extLst>
                </a:gridCol>
                <a:gridCol w="319881">
                  <a:extLst>
                    <a:ext uri="{9D8B030D-6E8A-4147-A177-3AD203B41FA5}">
                      <a16:colId xmlns:a16="http://schemas.microsoft.com/office/drawing/2014/main" val="3161795474"/>
                    </a:ext>
                  </a:extLst>
                </a:gridCol>
                <a:gridCol w="319881">
                  <a:extLst>
                    <a:ext uri="{9D8B030D-6E8A-4147-A177-3AD203B41FA5}">
                      <a16:colId xmlns:a16="http://schemas.microsoft.com/office/drawing/2014/main" val="3226077942"/>
                    </a:ext>
                  </a:extLst>
                </a:gridCol>
                <a:gridCol w="319881">
                  <a:extLst>
                    <a:ext uri="{9D8B030D-6E8A-4147-A177-3AD203B41FA5}">
                      <a16:colId xmlns:a16="http://schemas.microsoft.com/office/drawing/2014/main" val="3138692063"/>
                    </a:ext>
                  </a:extLst>
                </a:gridCol>
                <a:gridCol w="319881">
                  <a:extLst>
                    <a:ext uri="{9D8B030D-6E8A-4147-A177-3AD203B41FA5}">
                      <a16:colId xmlns:a16="http://schemas.microsoft.com/office/drawing/2014/main" val="3300398086"/>
                    </a:ext>
                  </a:extLst>
                </a:gridCol>
                <a:gridCol w="319881">
                  <a:extLst>
                    <a:ext uri="{9D8B030D-6E8A-4147-A177-3AD203B41FA5}">
                      <a16:colId xmlns:a16="http://schemas.microsoft.com/office/drawing/2014/main" val="890528834"/>
                    </a:ext>
                  </a:extLst>
                </a:gridCol>
                <a:gridCol w="319881">
                  <a:extLst>
                    <a:ext uri="{9D8B030D-6E8A-4147-A177-3AD203B41FA5}">
                      <a16:colId xmlns:a16="http://schemas.microsoft.com/office/drawing/2014/main" val="740692015"/>
                    </a:ext>
                  </a:extLst>
                </a:gridCol>
                <a:gridCol w="319881">
                  <a:extLst>
                    <a:ext uri="{9D8B030D-6E8A-4147-A177-3AD203B41FA5}">
                      <a16:colId xmlns:a16="http://schemas.microsoft.com/office/drawing/2014/main" val="634546298"/>
                    </a:ext>
                  </a:extLst>
                </a:gridCol>
                <a:gridCol w="319881">
                  <a:extLst>
                    <a:ext uri="{9D8B030D-6E8A-4147-A177-3AD203B41FA5}">
                      <a16:colId xmlns:a16="http://schemas.microsoft.com/office/drawing/2014/main" val="1363311523"/>
                    </a:ext>
                  </a:extLst>
                </a:gridCol>
                <a:gridCol w="319881">
                  <a:extLst>
                    <a:ext uri="{9D8B030D-6E8A-4147-A177-3AD203B41FA5}">
                      <a16:colId xmlns:a16="http://schemas.microsoft.com/office/drawing/2014/main" val="2951830111"/>
                    </a:ext>
                  </a:extLst>
                </a:gridCol>
              </a:tblGrid>
              <a:tr h="231140">
                <a:tc gridSpan="26">
                  <a:txBody>
                    <a:bodyPr/>
                    <a:lstStyle/>
                    <a:p>
                      <a:pPr algn="l"/>
                      <a:r>
                        <a:rPr lang="de-DE" sz="1000"/>
                        <a:t>No. patients at risk</a:t>
                      </a:r>
                    </a:p>
                  </a:txBody>
                  <a:tcPr marL="72000" marT="36000" marB="36000"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666443360"/>
                  </a:ext>
                </a:extLst>
              </a:tr>
              <a:tr h="231140">
                <a:tc>
                  <a:txBody>
                    <a:bodyPr/>
                    <a:lstStyle/>
                    <a:p>
                      <a:pPr algn="l"/>
                      <a:r>
                        <a:rPr lang="de-DE" sz="1000" b="1">
                          <a:solidFill>
                            <a:schemeClr val="bg2"/>
                          </a:solidFill>
                        </a:rPr>
                        <a:t>MALT</a:t>
                      </a:r>
                    </a:p>
                  </a:txBody>
                  <a:tcPr marL="72000" marT="36000" marB="36000" anchor="ctr">
                    <a:solidFill>
                      <a:schemeClr val="accent3">
                        <a:lumMod val="75000"/>
                      </a:schemeClr>
                    </a:solidFill>
                  </a:tcPr>
                </a:tc>
                <a:tc>
                  <a:txBody>
                    <a:bodyPr/>
                    <a:lstStyle/>
                    <a:p>
                      <a:pPr algn="ctr"/>
                      <a:r>
                        <a:rPr lang="de-DE" sz="900"/>
                        <a:t>25</a:t>
                      </a:r>
                    </a:p>
                  </a:txBody>
                  <a:tcPr marT="36000" marB="36000" anchor="ctr"/>
                </a:tc>
                <a:tc>
                  <a:txBody>
                    <a:bodyPr/>
                    <a:lstStyle/>
                    <a:p>
                      <a:pPr algn="ctr"/>
                      <a:r>
                        <a:rPr lang="de-DE" sz="900"/>
                        <a:t>25</a:t>
                      </a:r>
                    </a:p>
                  </a:txBody>
                  <a:tcPr marT="36000" marB="36000" anchor="ctr"/>
                </a:tc>
                <a:tc>
                  <a:txBody>
                    <a:bodyPr/>
                    <a:lstStyle/>
                    <a:p>
                      <a:pPr algn="ctr"/>
                      <a:r>
                        <a:rPr lang="de-DE" sz="900"/>
                        <a:t>24</a:t>
                      </a:r>
                    </a:p>
                  </a:txBody>
                  <a:tcPr marT="36000" marB="36000" anchor="ctr"/>
                </a:tc>
                <a:tc>
                  <a:txBody>
                    <a:bodyPr/>
                    <a:lstStyle/>
                    <a:p>
                      <a:pPr algn="ctr"/>
                      <a:r>
                        <a:rPr lang="de-DE" sz="900"/>
                        <a:t>23</a:t>
                      </a:r>
                    </a:p>
                  </a:txBody>
                  <a:tcPr marT="36000" marB="36000" anchor="ctr"/>
                </a:tc>
                <a:tc>
                  <a:txBody>
                    <a:bodyPr/>
                    <a:lstStyle/>
                    <a:p>
                      <a:pPr algn="ctr"/>
                      <a:r>
                        <a:rPr lang="de-DE" sz="900"/>
                        <a:t>23</a:t>
                      </a:r>
                    </a:p>
                  </a:txBody>
                  <a:tcPr marT="36000" marB="36000" anchor="ctr"/>
                </a:tc>
                <a:tc>
                  <a:txBody>
                    <a:bodyPr/>
                    <a:lstStyle/>
                    <a:p>
                      <a:pPr algn="ctr"/>
                      <a:r>
                        <a:rPr lang="de-DE" sz="900"/>
                        <a:t>23</a:t>
                      </a:r>
                    </a:p>
                  </a:txBody>
                  <a:tcPr marT="36000" marB="36000" anchor="ctr"/>
                </a:tc>
                <a:tc>
                  <a:txBody>
                    <a:bodyPr/>
                    <a:lstStyle/>
                    <a:p>
                      <a:pPr algn="ctr"/>
                      <a:r>
                        <a:rPr lang="de-DE" sz="900"/>
                        <a:t>23</a:t>
                      </a:r>
                    </a:p>
                  </a:txBody>
                  <a:tcPr marT="36000" marB="36000" anchor="ctr"/>
                </a:tc>
                <a:tc>
                  <a:txBody>
                    <a:bodyPr/>
                    <a:lstStyle/>
                    <a:p>
                      <a:pPr algn="ctr"/>
                      <a:r>
                        <a:rPr lang="de-DE" sz="900"/>
                        <a:t>23</a:t>
                      </a:r>
                    </a:p>
                  </a:txBody>
                  <a:tcPr marT="36000" marB="36000" anchor="ctr"/>
                </a:tc>
                <a:tc>
                  <a:txBody>
                    <a:bodyPr/>
                    <a:lstStyle/>
                    <a:p>
                      <a:pPr algn="ctr"/>
                      <a:r>
                        <a:rPr lang="de-DE" sz="900"/>
                        <a:t>23</a:t>
                      </a:r>
                    </a:p>
                  </a:txBody>
                  <a:tcPr marT="36000" marB="36000" anchor="ctr"/>
                </a:tc>
                <a:tc>
                  <a:txBody>
                    <a:bodyPr/>
                    <a:lstStyle/>
                    <a:p>
                      <a:pPr algn="ctr"/>
                      <a:r>
                        <a:rPr lang="de-DE" sz="900"/>
                        <a:t>23</a:t>
                      </a:r>
                    </a:p>
                  </a:txBody>
                  <a:tcPr marT="36000" marB="36000" anchor="ctr"/>
                </a:tc>
                <a:tc>
                  <a:txBody>
                    <a:bodyPr/>
                    <a:lstStyle/>
                    <a:p>
                      <a:pPr algn="ctr"/>
                      <a:r>
                        <a:rPr lang="de-DE" sz="900"/>
                        <a:t>23</a:t>
                      </a:r>
                    </a:p>
                  </a:txBody>
                  <a:tcPr marT="36000" marB="36000" anchor="ctr"/>
                </a:tc>
                <a:tc>
                  <a:txBody>
                    <a:bodyPr/>
                    <a:lstStyle/>
                    <a:p>
                      <a:pPr algn="ctr"/>
                      <a:r>
                        <a:rPr lang="de-DE" sz="900"/>
                        <a:t>23</a:t>
                      </a:r>
                    </a:p>
                  </a:txBody>
                  <a:tcPr marT="36000" marB="36000" anchor="ctr"/>
                </a:tc>
                <a:tc>
                  <a:txBody>
                    <a:bodyPr/>
                    <a:lstStyle/>
                    <a:p>
                      <a:pPr algn="ctr"/>
                      <a:r>
                        <a:rPr lang="de-DE" sz="900"/>
                        <a:t>23</a:t>
                      </a:r>
                    </a:p>
                  </a:txBody>
                  <a:tcPr marT="36000" marB="36000" anchor="ctr"/>
                </a:tc>
                <a:tc>
                  <a:txBody>
                    <a:bodyPr/>
                    <a:lstStyle/>
                    <a:p>
                      <a:pPr algn="ctr"/>
                      <a:r>
                        <a:rPr lang="de-DE" sz="900"/>
                        <a:t>23</a:t>
                      </a:r>
                    </a:p>
                  </a:txBody>
                  <a:tcPr marT="36000" marB="36000" anchor="ctr"/>
                </a:tc>
                <a:tc>
                  <a:txBody>
                    <a:bodyPr/>
                    <a:lstStyle/>
                    <a:p>
                      <a:pPr algn="ctr"/>
                      <a:r>
                        <a:rPr lang="de-DE" sz="900"/>
                        <a:t>23</a:t>
                      </a:r>
                    </a:p>
                  </a:txBody>
                  <a:tcPr marT="36000" marB="36000" anchor="ctr"/>
                </a:tc>
                <a:tc>
                  <a:txBody>
                    <a:bodyPr/>
                    <a:lstStyle/>
                    <a:p>
                      <a:pPr algn="ctr"/>
                      <a:r>
                        <a:rPr lang="de-DE" sz="900"/>
                        <a:t>23</a:t>
                      </a:r>
                    </a:p>
                  </a:txBody>
                  <a:tcPr marT="36000" marB="36000" anchor="ctr"/>
                </a:tc>
                <a:tc>
                  <a:txBody>
                    <a:bodyPr/>
                    <a:lstStyle/>
                    <a:p>
                      <a:pPr algn="ctr"/>
                      <a:r>
                        <a:rPr lang="de-DE" sz="900"/>
                        <a:t>23</a:t>
                      </a: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900"/>
                        <a:t>21</a:t>
                      </a: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900"/>
                        <a:t>21</a:t>
                      </a: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900"/>
                        <a:t>21</a:t>
                      </a: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900"/>
                        <a:t>21</a:t>
                      </a: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900"/>
                        <a:t>21</a:t>
                      </a: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900"/>
                        <a:t>21</a:t>
                      </a: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900"/>
                        <a:t>21</a:t>
                      </a:r>
                    </a:p>
                  </a:txBody>
                  <a:tcPr marT="36000" marB="36000" anchor="ctr"/>
                </a:tc>
                <a:tc>
                  <a:txBody>
                    <a:bodyPr/>
                    <a:lstStyle/>
                    <a:p>
                      <a:pPr algn="ctr"/>
                      <a:r>
                        <a:rPr lang="de-DE" sz="900"/>
                        <a:t>21</a:t>
                      </a:r>
                    </a:p>
                  </a:txBody>
                  <a:tcPr marT="36000" marB="36000" anchor="ctr"/>
                </a:tc>
                <a:extLst>
                  <a:ext uri="{0D108BD9-81ED-4DB2-BD59-A6C34878D82A}">
                    <a16:rowId xmlns:a16="http://schemas.microsoft.com/office/drawing/2014/main" val="2571221205"/>
                  </a:ext>
                </a:extLst>
              </a:tr>
              <a:tr h="231140">
                <a:tc>
                  <a:txBody>
                    <a:bodyPr/>
                    <a:lstStyle/>
                    <a:p>
                      <a:pPr algn="l"/>
                      <a:r>
                        <a:rPr lang="de-DE" sz="1000" b="1">
                          <a:solidFill>
                            <a:schemeClr val="bg2"/>
                          </a:solidFill>
                        </a:rPr>
                        <a:t>NMZL</a:t>
                      </a:r>
                    </a:p>
                  </a:txBody>
                  <a:tcPr marL="72000" marT="36000" marB="36000" anchor="ctr">
                    <a:solidFill>
                      <a:schemeClr val="accent3"/>
                    </a:solidFill>
                  </a:tcPr>
                </a:tc>
                <a:tc>
                  <a:txBody>
                    <a:bodyPr/>
                    <a:lstStyle/>
                    <a:p>
                      <a:pPr algn="ctr"/>
                      <a:r>
                        <a:rPr lang="de-DE" sz="900"/>
                        <a:t>25</a:t>
                      </a:r>
                    </a:p>
                  </a:txBody>
                  <a:tcPr marT="36000" marB="36000" anchor="ctr"/>
                </a:tc>
                <a:tc>
                  <a:txBody>
                    <a:bodyPr/>
                    <a:lstStyle/>
                    <a:p>
                      <a:pPr algn="ctr"/>
                      <a:r>
                        <a:rPr lang="de-DE" sz="900"/>
                        <a:t>25</a:t>
                      </a:r>
                    </a:p>
                  </a:txBody>
                  <a:tcPr marT="36000" marB="36000" anchor="ctr"/>
                </a:tc>
                <a:tc>
                  <a:txBody>
                    <a:bodyPr/>
                    <a:lstStyle/>
                    <a:p>
                      <a:pPr algn="ctr"/>
                      <a:r>
                        <a:rPr lang="de-DE" sz="900"/>
                        <a:t>25</a:t>
                      </a:r>
                    </a:p>
                  </a:txBody>
                  <a:tcPr marT="36000" marB="36000" anchor="ctr"/>
                </a:tc>
                <a:tc>
                  <a:txBody>
                    <a:bodyPr/>
                    <a:lstStyle/>
                    <a:p>
                      <a:pPr algn="ctr"/>
                      <a:r>
                        <a:rPr lang="de-DE" sz="900"/>
                        <a:t>25</a:t>
                      </a:r>
                    </a:p>
                  </a:txBody>
                  <a:tcPr marT="36000" marB="36000" anchor="ctr"/>
                </a:tc>
                <a:tc>
                  <a:txBody>
                    <a:bodyPr/>
                    <a:lstStyle/>
                    <a:p>
                      <a:pPr algn="ctr"/>
                      <a:r>
                        <a:rPr lang="de-DE" sz="900"/>
                        <a:t>25</a:t>
                      </a:r>
                    </a:p>
                  </a:txBody>
                  <a:tcPr marT="36000" marB="36000" anchor="ctr"/>
                </a:tc>
                <a:tc>
                  <a:txBody>
                    <a:bodyPr/>
                    <a:lstStyle/>
                    <a:p>
                      <a:pPr algn="ctr"/>
                      <a:r>
                        <a:rPr lang="de-DE" sz="900"/>
                        <a:t>25</a:t>
                      </a:r>
                    </a:p>
                  </a:txBody>
                  <a:tcPr marT="36000" marB="36000" anchor="ctr"/>
                </a:tc>
                <a:tc>
                  <a:txBody>
                    <a:bodyPr/>
                    <a:lstStyle/>
                    <a:p>
                      <a:pPr algn="ctr"/>
                      <a:r>
                        <a:rPr lang="de-DE" sz="900"/>
                        <a:t>25</a:t>
                      </a:r>
                    </a:p>
                  </a:txBody>
                  <a:tcPr marT="36000" marB="36000" anchor="ctr"/>
                </a:tc>
                <a:tc>
                  <a:txBody>
                    <a:bodyPr/>
                    <a:lstStyle/>
                    <a:p>
                      <a:pPr algn="ctr"/>
                      <a:r>
                        <a:rPr lang="de-DE" sz="900"/>
                        <a:t>25</a:t>
                      </a:r>
                    </a:p>
                  </a:txBody>
                  <a:tcPr marT="36000" marB="36000" anchor="ctr"/>
                </a:tc>
                <a:tc>
                  <a:txBody>
                    <a:bodyPr/>
                    <a:lstStyle/>
                    <a:p>
                      <a:pPr algn="ctr"/>
                      <a:r>
                        <a:rPr lang="de-DE" sz="900"/>
                        <a:t>25</a:t>
                      </a:r>
                    </a:p>
                  </a:txBody>
                  <a:tcPr marT="36000" marB="36000" anchor="ctr"/>
                </a:tc>
                <a:tc>
                  <a:txBody>
                    <a:bodyPr/>
                    <a:lstStyle/>
                    <a:p>
                      <a:pPr algn="ctr"/>
                      <a:r>
                        <a:rPr lang="de-DE" sz="900"/>
                        <a:t>25</a:t>
                      </a:r>
                    </a:p>
                  </a:txBody>
                  <a:tcPr marT="36000" marB="36000" anchor="ctr"/>
                </a:tc>
                <a:tc>
                  <a:txBody>
                    <a:bodyPr/>
                    <a:lstStyle/>
                    <a:p>
                      <a:pPr algn="ctr"/>
                      <a:r>
                        <a:rPr lang="de-DE" sz="900"/>
                        <a:t>25</a:t>
                      </a:r>
                    </a:p>
                  </a:txBody>
                  <a:tcPr marT="36000" marB="36000" anchor="ctr"/>
                </a:tc>
                <a:tc>
                  <a:txBody>
                    <a:bodyPr/>
                    <a:lstStyle/>
                    <a:p>
                      <a:pPr algn="ctr"/>
                      <a:r>
                        <a:rPr lang="de-DE" sz="900"/>
                        <a:t>24</a:t>
                      </a:r>
                    </a:p>
                  </a:txBody>
                  <a:tcPr marT="36000" marB="36000" anchor="ctr"/>
                </a:tc>
                <a:tc>
                  <a:txBody>
                    <a:bodyPr/>
                    <a:lstStyle/>
                    <a:p>
                      <a:pPr algn="ctr"/>
                      <a:r>
                        <a:rPr lang="de-DE" sz="900"/>
                        <a:t>24</a:t>
                      </a:r>
                    </a:p>
                  </a:txBody>
                  <a:tcPr marT="36000" marB="36000" anchor="ctr"/>
                </a:tc>
                <a:tc>
                  <a:txBody>
                    <a:bodyPr/>
                    <a:lstStyle/>
                    <a:p>
                      <a:pPr algn="ctr"/>
                      <a:r>
                        <a:rPr lang="de-DE" sz="900"/>
                        <a:t>24</a:t>
                      </a:r>
                    </a:p>
                  </a:txBody>
                  <a:tcPr marT="36000" marB="36000" anchor="ctr"/>
                </a:tc>
                <a:tc>
                  <a:txBody>
                    <a:bodyPr/>
                    <a:lstStyle/>
                    <a:p>
                      <a:pPr algn="ctr"/>
                      <a:r>
                        <a:rPr lang="de-DE" sz="900"/>
                        <a:t>24</a:t>
                      </a:r>
                    </a:p>
                  </a:txBody>
                  <a:tcPr marT="36000" marB="36000" anchor="ctr"/>
                </a:tc>
                <a:tc>
                  <a:txBody>
                    <a:bodyPr/>
                    <a:lstStyle/>
                    <a:p>
                      <a:pPr algn="ctr"/>
                      <a:r>
                        <a:rPr lang="de-DE" sz="900"/>
                        <a:t>24</a:t>
                      </a:r>
                    </a:p>
                  </a:txBody>
                  <a:tcPr marT="36000" marB="36000" anchor="ctr"/>
                </a:tc>
                <a:tc>
                  <a:txBody>
                    <a:bodyPr/>
                    <a:lstStyle/>
                    <a:p>
                      <a:pPr algn="ctr"/>
                      <a:r>
                        <a:rPr lang="de-DE" sz="900"/>
                        <a:t>23</a:t>
                      </a:r>
                    </a:p>
                  </a:txBody>
                  <a:tcPr marT="36000" marB="36000" anchor="ctr"/>
                </a:tc>
                <a:tc>
                  <a:txBody>
                    <a:bodyPr/>
                    <a:lstStyle/>
                    <a:p>
                      <a:pPr algn="ctr"/>
                      <a:r>
                        <a:rPr lang="de-DE" sz="900"/>
                        <a:t>21</a:t>
                      </a:r>
                    </a:p>
                  </a:txBody>
                  <a:tcPr marT="36000" marB="36000" anchor="ctr"/>
                </a:tc>
                <a:tc>
                  <a:txBody>
                    <a:bodyPr/>
                    <a:lstStyle/>
                    <a:p>
                      <a:pPr algn="ctr"/>
                      <a:r>
                        <a:rPr lang="de-DE" sz="900"/>
                        <a:t>21</a:t>
                      </a:r>
                    </a:p>
                  </a:txBody>
                  <a:tcPr marT="36000" marB="36000" anchor="ctr"/>
                </a:tc>
                <a:tc>
                  <a:txBody>
                    <a:bodyPr/>
                    <a:lstStyle/>
                    <a:p>
                      <a:pPr algn="ctr"/>
                      <a:r>
                        <a:rPr lang="de-DE" sz="900"/>
                        <a:t>21</a:t>
                      </a:r>
                    </a:p>
                  </a:txBody>
                  <a:tcPr marT="36000" marB="36000" anchor="ctr"/>
                </a:tc>
                <a:tc>
                  <a:txBody>
                    <a:bodyPr/>
                    <a:lstStyle/>
                    <a:p>
                      <a:pPr algn="ctr"/>
                      <a:r>
                        <a:rPr lang="de-DE" sz="900"/>
                        <a:t>20</a:t>
                      </a:r>
                    </a:p>
                  </a:txBody>
                  <a:tcPr marT="36000" marB="36000" anchor="ctr"/>
                </a:tc>
                <a:tc>
                  <a:txBody>
                    <a:bodyPr/>
                    <a:lstStyle/>
                    <a:p>
                      <a:pPr algn="ctr"/>
                      <a:r>
                        <a:rPr lang="de-DE" sz="900"/>
                        <a:t>20</a:t>
                      </a:r>
                    </a:p>
                  </a:txBody>
                  <a:tcPr marT="36000" marB="36000" anchor="ctr"/>
                </a:tc>
                <a:tc>
                  <a:txBody>
                    <a:bodyPr/>
                    <a:lstStyle/>
                    <a:p>
                      <a:pPr algn="ctr"/>
                      <a:r>
                        <a:rPr lang="de-DE" sz="900"/>
                        <a:t>20</a:t>
                      </a:r>
                    </a:p>
                  </a:txBody>
                  <a:tcPr marT="36000" marB="36000" anchor="ctr"/>
                </a:tc>
                <a:tc>
                  <a:txBody>
                    <a:bodyPr/>
                    <a:lstStyle/>
                    <a:p>
                      <a:pPr algn="ctr"/>
                      <a:r>
                        <a:rPr lang="de-DE" sz="900"/>
                        <a:t>20</a:t>
                      </a:r>
                    </a:p>
                  </a:txBody>
                  <a:tcPr marT="36000" marB="36000" anchor="ctr"/>
                </a:tc>
                <a:tc>
                  <a:txBody>
                    <a:bodyPr/>
                    <a:lstStyle/>
                    <a:p>
                      <a:pPr algn="ctr"/>
                      <a:r>
                        <a:rPr lang="de-DE" sz="900"/>
                        <a:t>20</a:t>
                      </a:r>
                    </a:p>
                  </a:txBody>
                  <a:tcPr marT="36000" marB="36000" anchor="ctr"/>
                </a:tc>
                <a:extLst>
                  <a:ext uri="{0D108BD9-81ED-4DB2-BD59-A6C34878D82A}">
                    <a16:rowId xmlns:a16="http://schemas.microsoft.com/office/drawing/2014/main" val="4097924536"/>
                  </a:ext>
                </a:extLst>
              </a:tr>
              <a:tr h="231140">
                <a:tc>
                  <a:txBody>
                    <a:bodyPr/>
                    <a:lstStyle/>
                    <a:p>
                      <a:pPr algn="l"/>
                      <a:r>
                        <a:rPr lang="de-DE" sz="1000" b="1">
                          <a:solidFill>
                            <a:schemeClr val="bg2"/>
                          </a:solidFill>
                        </a:rPr>
                        <a:t>SMZL</a:t>
                      </a:r>
                    </a:p>
                  </a:txBody>
                  <a:tcPr marL="72000" marT="36000" marB="36000" anchor="ctr">
                    <a:solidFill>
                      <a:schemeClr val="accent3">
                        <a:lumMod val="40000"/>
                        <a:lumOff val="60000"/>
                      </a:schemeClr>
                    </a:solidFill>
                  </a:tcPr>
                </a:tc>
                <a:tc>
                  <a:txBody>
                    <a:bodyPr/>
                    <a:lstStyle/>
                    <a:p>
                      <a:pPr algn="ctr"/>
                      <a:r>
                        <a:rPr lang="de-DE" sz="900"/>
                        <a:t>12</a:t>
                      </a:r>
                    </a:p>
                  </a:txBody>
                  <a:tcPr marT="36000" marB="36000" anchor="ctr"/>
                </a:tc>
                <a:tc>
                  <a:txBody>
                    <a:bodyPr/>
                    <a:lstStyle/>
                    <a:p>
                      <a:pPr algn="ctr"/>
                      <a:r>
                        <a:rPr lang="de-DE" sz="900"/>
                        <a:t>12</a:t>
                      </a:r>
                    </a:p>
                  </a:txBody>
                  <a:tcPr marT="36000" marB="36000" anchor="ctr"/>
                </a:tc>
                <a:tc>
                  <a:txBody>
                    <a:bodyPr/>
                    <a:lstStyle/>
                    <a:p>
                      <a:pPr algn="ctr"/>
                      <a:r>
                        <a:rPr lang="de-DE" sz="900"/>
                        <a:t>12</a:t>
                      </a:r>
                    </a:p>
                  </a:txBody>
                  <a:tcPr marT="36000" marB="36000" anchor="ctr"/>
                </a:tc>
                <a:tc>
                  <a:txBody>
                    <a:bodyPr/>
                    <a:lstStyle/>
                    <a:p>
                      <a:pPr algn="ctr"/>
                      <a:r>
                        <a:rPr lang="de-DE" sz="900"/>
                        <a:t>12</a:t>
                      </a:r>
                    </a:p>
                  </a:txBody>
                  <a:tcPr marT="36000" marB="36000" anchor="ctr"/>
                </a:tc>
                <a:tc>
                  <a:txBody>
                    <a:bodyPr/>
                    <a:lstStyle/>
                    <a:p>
                      <a:pPr algn="ctr"/>
                      <a:r>
                        <a:rPr lang="de-DE" sz="900"/>
                        <a:t>12</a:t>
                      </a:r>
                    </a:p>
                  </a:txBody>
                  <a:tcPr marT="36000" marB="36000" anchor="ctr"/>
                </a:tc>
                <a:tc>
                  <a:txBody>
                    <a:bodyPr/>
                    <a:lstStyle/>
                    <a:p>
                      <a:pPr algn="ctr"/>
                      <a:r>
                        <a:rPr lang="de-DE" sz="900"/>
                        <a:t>12</a:t>
                      </a:r>
                    </a:p>
                  </a:txBody>
                  <a:tcPr marT="36000" marB="36000" anchor="ctr"/>
                </a:tc>
                <a:tc>
                  <a:txBody>
                    <a:bodyPr/>
                    <a:lstStyle/>
                    <a:p>
                      <a:pPr algn="ctr"/>
                      <a:r>
                        <a:rPr lang="de-DE" sz="900"/>
                        <a:t>12</a:t>
                      </a:r>
                    </a:p>
                  </a:txBody>
                  <a:tcPr marT="36000" marB="36000" anchor="ctr"/>
                </a:tc>
                <a:tc>
                  <a:txBody>
                    <a:bodyPr/>
                    <a:lstStyle/>
                    <a:p>
                      <a:pPr algn="ctr"/>
                      <a:r>
                        <a:rPr lang="de-DE" sz="900"/>
                        <a:t>12</a:t>
                      </a:r>
                    </a:p>
                  </a:txBody>
                  <a:tcPr marT="36000" marB="36000" anchor="ctr"/>
                </a:tc>
                <a:tc>
                  <a:txBody>
                    <a:bodyPr/>
                    <a:lstStyle/>
                    <a:p>
                      <a:pPr algn="ctr"/>
                      <a:r>
                        <a:rPr lang="de-DE" sz="900"/>
                        <a:t>12</a:t>
                      </a:r>
                    </a:p>
                  </a:txBody>
                  <a:tcPr marT="36000" marB="36000" anchor="ctr"/>
                </a:tc>
                <a:tc>
                  <a:txBody>
                    <a:bodyPr/>
                    <a:lstStyle/>
                    <a:p>
                      <a:pPr algn="ctr"/>
                      <a:r>
                        <a:rPr lang="de-DE" sz="900"/>
                        <a:t>12</a:t>
                      </a:r>
                    </a:p>
                  </a:txBody>
                  <a:tcPr marT="36000" marB="36000" anchor="ctr"/>
                </a:tc>
                <a:tc>
                  <a:txBody>
                    <a:bodyPr/>
                    <a:lstStyle/>
                    <a:p>
                      <a:pPr algn="ctr"/>
                      <a:r>
                        <a:rPr lang="de-DE" sz="900"/>
                        <a:t>12</a:t>
                      </a:r>
                    </a:p>
                  </a:txBody>
                  <a:tcPr marT="36000" marB="36000" anchor="ctr"/>
                </a:tc>
                <a:tc>
                  <a:txBody>
                    <a:bodyPr/>
                    <a:lstStyle/>
                    <a:p>
                      <a:pPr algn="ctr"/>
                      <a:r>
                        <a:rPr lang="de-DE" sz="900"/>
                        <a:t>12</a:t>
                      </a:r>
                    </a:p>
                  </a:txBody>
                  <a:tcPr marT="36000" marB="36000" anchor="ctr"/>
                </a:tc>
                <a:tc>
                  <a:txBody>
                    <a:bodyPr/>
                    <a:lstStyle/>
                    <a:p>
                      <a:pPr algn="ctr"/>
                      <a:r>
                        <a:rPr lang="de-DE" sz="900"/>
                        <a:t>12</a:t>
                      </a:r>
                    </a:p>
                  </a:txBody>
                  <a:tcPr marT="36000" marB="36000" anchor="ctr"/>
                </a:tc>
                <a:tc>
                  <a:txBody>
                    <a:bodyPr/>
                    <a:lstStyle/>
                    <a:p>
                      <a:pPr algn="ctr"/>
                      <a:r>
                        <a:rPr lang="de-DE" sz="900"/>
                        <a:t>12</a:t>
                      </a:r>
                    </a:p>
                  </a:txBody>
                  <a:tcPr marT="36000" marB="36000" anchor="ctr"/>
                </a:tc>
                <a:tc>
                  <a:txBody>
                    <a:bodyPr/>
                    <a:lstStyle/>
                    <a:p>
                      <a:pPr algn="ctr"/>
                      <a:r>
                        <a:rPr lang="de-DE" sz="900"/>
                        <a:t>11</a:t>
                      </a:r>
                    </a:p>
                  </a:txBody>
                  <a:tcPr marT="36000" marB="36000" anchor="ctr"/>
                </a:tc>
                <a:tc>
                  <a:txBody>
                    <a:bodyPr/>
                    <a:lstStyle/>
                    <a:p>
                      <a:pPr algn="ctr"/>
                      <a:r>
                        <a:rPr lang="de-DE" sz="900"/>
                        <a:t>11</a:t>
                      </a:r>
                    </a:p>
                  </a:txBody>
                  <a:tcPr marT="36000" marB="36000" anchor="ctr"/>
                </a:tc>
                <a:tc>
                  <a:txBody>
                    <a:bodyPr/>
                    <a:lstStyle/>
                    <a:p>
                      <a:pPr algn="ctr"/>
                      <a:r>
                        <a:rPr lang="de-DE" sz="900"/>
                        <a:t>11</a:t>
                      </a:r>
                    </a:p>
                  </a:txBody>
                  <a:tcPr marT="36000" marB="36000" anchor="ctr"/>
                </a:tc>
                <a:tc>
                  <a:txBody>
                    <a:bodyPr/>
                    <a:lstStyle/>
                    <a:p>
                      <a:pPr algn="ctr"/>
                      <a:r>
                        <a:rPr lang="de-DE" sz="900"/>
                        <a:t>11</a:t>
                      </a:r>
                    </a:p>
                  </a:txBody>
                  <a:tcPr marT="36000" marB="36000" anchor="ctr"/>
                </a:tc>
                <a:tc>
                  <a:txBody>
                    <a:bodyPr/>
                    <a:lstStyle/>
                    <a:p>
                      <a:pPr algn="ctr"/>
                      <a:r>
                        <a:rPr lang="de-DE" sz="900"/>
                        <a:t>11</a:t>
                      </a:r>
                    </a:p>
                  </a:txBody>
                  <a:tcPr marT="36000" marB="36000" anchor="ctr"/>
                </a:tc>
                <a:tc>
                  <a:txBody>
                    <a:bodyPr/>
                    <a:lstStyle/>
                    <a:p>
                      <a:pPr algn="ctr"/>
                      <a:r>
                        <a:rPr lang="de-DE" sz="900"/>
                        <a:t>11</a:t>
                      </a:r>
                    </a:p>
                  </a:txBody>
                  <a:tcPr marT="36000" marB="36000" anchor="ctr"/>
                </a:tc>
                <a:tc>
                  <a:txBody>
                    <a:bodyPr/>
                    <a:lstStyle/>
                    <a:p>
                      <a:pPr algn="ctr"/>
                      <a:r>
                        <a:rPr lang="de-DE" sz="900"/>
                        <a:t>11</a:t>
                      </a:r>
                    </a:p>
                  </a:txBody>
                  <a:tcPr marT="36000" marB="36000" anchor="ctr"/>
                </a:tc>
                <a:tc>
                  <a:txBody>
                    <a:bodyPr/>
                    <a:lstStyle/>
                    <a:p>
                      <a:pPr algn="ctr"/>
                      <a:r>
                        <a:rPr lang="de-DE" sz="900"/>
                        <a:t>11</a:t>
                      </a:r>
                    </a:p>
                  </a:txBody>
                  <a:tcPr marT="36000" marB="36000" anchor="ctr"/>
                </a:tc>
                <a:tc>
                  <a:txBody>
                    <a:bodyPr/>
                    <a:lstStyle/>
                    <a:p>
                      <a:pPr algn="ctr"/>
                      <a:r>
                        <a:rPr lang="de-DE" sz="900"/>
                        <a:t>11</a:t>
                      </a:r>
                    </a:p>
                  </a:txBody>
                  <a:tcPr marT="36000" marB="36000" anchor="ctr"/>
                </a:tc>
                <a:tc>
                  <a:txBody>
                    <a:bodyPr/>
                    <a:lstStyle/>
                    <a:p>
                      <a:pPr algn="ctr"/>
                      <a:r>
                        <a:rPr lang="de-DE" sz="900"/>
                        <a:t>11</a:t>
                      </a:r>
                    </a:p>
                  </a:txBody>
                  <a:tcPr marT="36000" marB="36000" anchor="ctr"/>
                </a:tc>
                <a:tc>
                  <a:txBody>
                    <a:bodyPr/>
                    <a:lstStyle/>
                    <a:p>
                      <a:pPr algn="ctr"/>
                      <a:r>
                        <a:rPr lang="de-DE" sz="900"/>
                        <a:t>10</a:t>
                      </a:r>
                    </a:p>
                  </a:txBody>
                  <a:tcPr marT="36000" marB="36000" anchor="ctr"/>
                </a:tc>
                <a:extLst>
                  <a:ext uri="{0D108BD9-81ED-4DB2-BD59-A6C34878D82A}">
                    <a16:rowId xmlns:a16="http://schemas.microsoft.com/office/drawing/2014/main" val="2545652220"/>
                  </a:ext>
                </a:extLst>
              </a:tr>
            </a:tbl>
          </a:graphicData>
        </a:graphic>
      </p:graphicFrame>
      <p:sp>
        <p:nvSpPr>
          <p:cNvPr id="22" name="Textfeld 21">
            <a:extLst>
              <a:ext uri="{FF2B5EF4-FFF2-40B4-BE49-F238E27FC236}">
                <a16:creationId xmlns:a16="http://schemas.microsoft.com/office/drawing/2014/main" id="{F500B81C-9C62-51DE-74EE-3DEABC3DDFEA}"/>
              </a:ext>
            </a:extLst>
          </p:cNvPr>
          <p:cNvSpPr txBox="1"/>
          <p:nvPr/>
        </p:nvSpPr>
        <p:spPr>
          <a:xfrm>
            <a:off x="1541837" y="3093810"/>
            <a:ext cx="1023919" cy="276999"/>
          </a:xfrm>
          <a:prstGeom prst="rect">
            <a:avLst/>
          </a:prstGeom>
          <a:noFill/>
        </p:spPr>
        <p:txBody>
          <a:bodyPr wrap="square" lIns="36000" rIns="0" rtlCol="0">
            <a:spAutoFit/>
          </a:bodyPr>
          <a:lstStyle/>
          <a:p>
            <a:r>
              <a:rPr lang="de-DE" sz="1200"/>
              <a:t>+ </a:t>
            </a:r>
            <a:r>
              <a:rPr lang="de-DE" sz="1200" err="1"/>
              <a:t>Censored</a:t>
            </a:r>
            <a:endParaRPr lang="de-DE" sz="1200"/>
          </a:p>
        </p:txBody>
      </p:sp>
      <p:grpSp>
        <p:nvGrpSpPr>
          <p:cNvPr id="24" name="Gruppieren 23">
            <a:extLst>
              <a:ext uri="{FF2B5EF4-FFF2-40B4-BE49-F238E27FC236}">
                <a16:creationId xmlns:a16="http://schemas.microsoft.com/office/drawing/2014/main" id="{9CE41939-3B78-9832-434F-95DB9E2DD3C3}"/>
              </a:ext>
            </a:extLst>
          </p:cNvPr>
          <p:cNvGrpSpPr/>
          <p:nvPr/>
        </p:nvGrpSpPr>
        <p:grpSpPr>
          <a:xfrm>
            <a:off x="1397837" y="3415654"/>
            <a:ext cx="1167919" cy="276999"/>
            <a:chOff x="7233487" y="2665072"/>
            <a:chExt cx="1167919" cy="276999"/>
          </a:xfrm>
        </p:grpSpPr>
        <p:sp>
          <p:nvSpPr>
            <p:cNvPr id="25" name="Textfeld 24">
              <a:extLst>
                <a:ext uri="{FF2B5EF4-FFF2-40B4-BE49-F238E27FC236}">
                  <a16:creationId xmlns:a16="http://schemas.microsoft.com/office/drawing/2014/main" id="{00360F2C-DE5C-A637-4464-3F0243DF391D}"/>
                </a:ext>
              </a:extLst>
            </p:cNvPr>
            <p:cNvSpPr txBox="1"/>
            <p:nvPr/>
          </p:nvSpPr>
          <p:spPr>
            <a:xfrm>
              <a:off x="7377487" y="2665072"/>
              <a:ext cx="1023919" cy="276999"/>
            </a:xfrm>
            <a:prstGeom prst="rect">
              <a:avLst/>
            </a:prstGeom>
            <a:noFill/>
          </p:spPr>
          <p:txBody>
            <a:bodyPr wrap="square" lIns="36000" rIns="0" rtlCol="0">
              <a:spAutoFit/>
            </a:bodyPr>
            <a:lstStyle/>
            <a:p>
              <a:r>
                <a:rPr lang="de-DE" sz="1200"/>
                <a:t>MALT</a:t>
              </a:r>
            </a:p>
          </p:txBody>
        </p:sp>
        <p:sp>
          <p:nvSpPr>
            <p:cNvPr id="26" name="Rechteck 25">
              <a:extLst>
                <a:ext uri="{FF2B5EF4-FFF2-40B4-BE49-F238E27FC236}">
                  <a16:creationId xmlns:a16="http://schemas.microsoft.com/office/drawing/2014/main" id="{FA985DBA-FDA5-C94A-1F0D-3DFC9C8A6235}"/>
                </a:ext>
              </a:extLst>
            </p:cNvPr>
            <p:cNvSpPr/>
            <p:nvPr/>
          </p:nvSpPr>
          <p:spPr>
            <a:xfrm>
              <a:off x="7233487" y="2731571"/>
              <a:ext cx="144000" cy="144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                  </a:t>
              </a:r>
            </a:p>
          </p:txBody>
        </p:sp>
      </p:grpSp>
      <p:grpSp>
        <p:nvGrpSpPr>
          <p:cNvPr id="27" name="Gruppieren 26">
            <a:extLst>
              <a:ext uri="{FF2B5EF4-FFF2-40B4-BE49-F238E27FC236}">
                <a16:creationId xmlns:a16="http://schemas.microsoft.com/office/drawing/2014/main" id="{DE64CE10-A9D8-B548-2FD6-BD8595DB3725}"/>
              </a:ext>
            </a:extLst>
          </p:cNvPr>
          <p:cNvGrpSpPr/>
          <p:nvPr/>
        </p:nvGrpSpPr>
        <p:grpSpPr>
          <a:xfrm>
            <a:off x="1397837" y="3737498"/>
            <a:ext cx="1167919" cy="276999"/>
            <a:chOff x="7237865" y="3082998"/>
            <a:chExt cx="1167919" cy="276999"/>
          </a:xfrm>
        </p:grpSpPr>
        <p:sp>
          <p:nvSpPr>
            <p:cNvPr id="28" name="Textfeld 27">
              <a:extLst>
                <a:ext uri="{FF2B5EF4-FFF2-40B4-BE49-F238E27FC236}">
                  <a16:creationId xmlns:a16="http://schemas.microsoft.com/office/drawing/2014/main" id="{28A955C7-FE5B-E09E-FE90-22580B9F6E29}"/>
                </a:ext>
              </a:extLst>
            </p:cNvPr>
            <p:cNvSpPr txBox="1"/>
            <p:nvPr/>
          </p:nvSpPr>
          <p:spPr>
            <a:xfrm>
              <a:off x="7381865" y="3082998"/>
              <a:ext cx="1023919" cy="276999"/>
            </a:xfrm>
            <a:prstGeom prst="rect">
              <a:avLst/>
            </a:prstGeom>
            <a:noFill/>
          </p:spPr>
          <p:txBody>
            <a:bodyPr wrap="square" lIns="36000" rIns="0" rtlCol="0">
              <a:spAutoFit/>
            </a:bodyPr>
            <a:lstStyle/>
            <a:p>
              <a:r>
                <a:rPr lang="de-DE" sz="1200"/>
                <a:t>NMZL</a:t>
              </a:r>
            </a:p>
          </p:txBody>
        </p:sp>
        <p:sp>
          <p:nvSpPr>
            <p:cNvPr id="29" name="Rechteck 28">
              <a:extLst>
                <a:ext uri="{FF2B5EF4-FFF2-40B4-BE49-F238E27FC236}">
                  <a16:creationId xmlns:a16="http://schemas.microsoft.com/office/drawing/2014/main" id="{C00B1FEB-11E4-1B56-0E7B-BF1C7B3ABB3C}"/>
                </a:ext>
              </a:extLst>
            </p:cNvPr>
            <p:cNvSpPr/>
            <p:nvPr/>
          </p:nvSpPr>
          <p:spPr>
            <a:xfrm>
              <a:off x="7237865" y="3149497"/>
              <a:ext cx="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                  </a:t>
              </a:r>
            </a:p>
          </p:txBody>
        </p:sp>
      </p:grpSp>
      <p:grpSp>
        <p:nvGrpSpPr>
          <p:cNvPr id="30" name="Gruppieren 29">
            <a:extLst>
              <a:ext uri="{FF2B5EF4-FFF2-40B4-BE49-F238E27FC236}">
                <a16:creationId xmlns:a16="http://schemas.microsoft.com/office/drawing/2014/main" id="{C6BFCE76-9F47-AE71-CAA2-B317B2CA3CE9}"/>
              </a:ext>
            </a:extLst>
          </p:cNvPr>
          <p:cNvGrpSpPr/>
          <p:nvPr/>
        </p:nvGrpSpPr>
        <p:grpSpPr>
          <a:xfrm>
            <a:off x="1397837" y="4059340"/>
            <a:ext cx="1167919" cy="276999"/>
            <a:chOff x="7233487" y="3502223"/>
            <a:chExt cx="1167919" cy="276999"/>
          </a:xfrm>
        </p:grpSpPr>
        <p:sp>
          <p:nvSpPr>
            <p:cNvPr id="31" name="Textfeld 30">
              <a:extLst>
                <a:ext uri="{FF2B5EF4-FFF2-40B4-BE49-F238E27FC236}">
                  <a16:creationId xmlns:a16="http://schemas.microsoft.com/office/drawing/2014/main" id="{4AEB1D68-546E-462A-9834-417C119F53C7}"/>
                </a:ext>
              </a:extLst>
            </p:cNvPr>
            <p:cNvSpPr txBox="1"/>
            <p:nvPr/>
          </p:nvSpPr>
          <p:spPr>
            <a:xfrm>
              <a:off x="7377487" y="3502223"/>
              <a:ext cx="1023919" cy="276999"/>
            </a:xfrm>
            <a:prstGeom prst="rect">
              <a:avLst/>
            </a:prstGeom>
            <a:noFill/>
          </p:spPr>
          <p:txBody>
            <a:bodyPr wrap="square" lIns="36000" rIns="0" rtlCol="0">
              <a:spAutoFit/>
            </a:bodyPr>
            <a:lstStyle/>
            <a:p>
              <a:r>
                <a:rPr lang="de-DE" sz="1200"/>
                <a:t>SMZL</a:t>
              </a:r>
            </a:p>
          </p:txBody>
        </p:sp>
        <p:sp>
          <p:nvSpPr>
            <p:cNvPr id="32" name="Rechteck 31">
              <a:extLst>
                <a:ext uri="{FF2B5EF4-FFF2-40B4-BE49-F238E27FC236}">
                  <a16:creationId xmlns:a16="http://schemas.microsoft.com/office/drawing/2014/main" id="{5FF1673E-284E-B8D2-E15F-1913B3E45BEA}"/>
                </a:ext>
              </a:extLst>
            </p:cNvPr>
            <p:cNvSpPr/>
            <p:nvPr/>
          </p:nvSpPr>
          <p:spPr>
            <a:xfrm>
              <a:off x="7233487" y="3568722"/>
              <a:ext cx="144000" cy="144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                  </a:t>
              </a:r>
            </a:p>
          </p:txBody>
        </p:sp>
      </p:grpSp>
      <p:graphicFrame>
        <p:nvGraphicFramePr>
          <p:cNvPr id="8" name="Diagramm 7">
            <a:extLst>
              <a:ext uri="{FF2B5EF4-FFF2-40B4-BE49-F238E27FC236}">
                <a16:creationId xmlns:a16="http://schemas.microsoft.com/office/drawing/2014/main" id="{1425E525-AE26-13AE-C65E-8F835ADEE7B3}"/>
              </a:ext>
            </a:extLst>
          </p:cNvPr>
          <p:cNvGraphicFramePr/>
          <p:nvPr>
            <p:extLst>
              <p:ext uri="{D42A27DB-BD31-4B8C-83A1-F6EECF244321}">
                <p14:modId xmlns:p14="http://schemas.microsoft.com/office/powerpoint/2010/main" val="699076710"/>
              </p:ext>
            </p:extLst>
          </p:nvPr>
        </p:nvGraphicFramePr>
        <p:xfrm>
          <a:off x="126846" y="1352902"/>
          <a:ext cx="9029853" cy="37561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893885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3CBCC9-6699-004C-2B3E-409AE1DBE008}"/>
              </a:ext>
            </a:extLst>
          </p:cNvPr>
          <p:cNvSpPr>
            <a:spLocks noGrp="1"/>
          </p:cNvSpPr>
          <p:nvPr>
            <p:ph type="title"/>
          </p:nvPr>
        </p:nvSpPr>
        <p:spPr/>
        <p:txBody>
          <a:bodyPr/>
          <a:lstStyle/>
          <a:p>
            <a:r>
              <a:rPr lang="en-US"/>
              <a:t>TEAEs in all patients</a:t>
            </a:r>
          </a:p>
        </p:txBody>
      </p:sp>
      <p:sp>
        <p:nvSpPr>
          <p:cNvPr id="4" name="Footer Placeholder 3">
            <a:extLst>
              <a:ext uri="{FF2B5EF4-FFF2-40B4-BE49-F238E27FC236}">
                <a16:creationId xmlns:a16="http://schemas.microsoft.com/office/drawing/2014/main" id="{37D63F3D-D868-F84C-86C8-BEB497232B77}"/>
              </a:ext>
            </a:extLst>
          </p:cNvPr>
          <p:cNvSpPr>
            <a:spLocks noGrp="1"/>
          </p:cNvSpPr>
          <p:nvPr>
            <p:ph type="ftr" sz="quarter" idx="13"/>
          </p:nvPr>
        </p:nvSpPr>
        <p:spPr>
          <a:xfrm>
            <a:off x="407989" y="5707156"/>
            <a:ext cx="8532812" cy="961932"/>
          </a:xfrm>
        </p:spPr>
        <p:txBody>
          <a:bodyPr/>
          <a:lstStyle/>
          <a:p>
            <a:r>
              <a:rPr lang="en-GB"/>
              <a:t>Data </a:t>
            </a:r>
            <a:r>
              <a:rPr lang="en-GB" err="1"/>
              <a:t>cutoff</a:t>
            </a:r>
            <a:r>
              <a:rPr lang="en-GB"/>
              <a:t>: 4 May 2022. </a:t>
            </a:r>
            <a:r>
              <a:rPr lang="en-GB" baseline="30000" err="1"/>
              <a:t>a</a:t>
            </a:r>
            <a:r>
              <a:rPr lang="en-GB" err="1"/>
              <a:t>Five</a:t>
            </a:r>
            <a:r>
              <a:rPr lang="en-GB"/>
              <a:t> patients died owing to AEs: COVID-19 pneumonia (n=2); myocardial infarction in a patient with </a:t>
            </a:r>
            <a:r>
              <a:rPr lang="en-GB" err="1"/>
              <a:t>preexisting</a:t>
            </a:r>
            <a:r>
              <a:rPr lang="en-GB"/>
              <a:t> cardiovascular disease (n=1); acute myeloid </a:t>
            </a:r>
            <a:r>
              <a:rPr lang="en-GB" err="1"/>
              <a:t>leukemia</a:t>
            </a:r>
            <a:r>
              <a:rPr lang="en-GB"/>
              <a:t> in a patient with prior exposure to an alkylating agent (n=1); septic encephalopathy following radical cystectomy and ileal conduit in a patient with recurrent bladder cancer (in CR at the time of death; [n=1]). </a:t>
            </a:r>
            <a:r>
              <a:rPr lang="en-GB" baseline="30000" err="1"/>
              <a:t>b</a:t>
            </a:r>
            <a:r>
              <a:rPr lang="en-GB" err="1"/>
              <a:t>Most</a:t>
            </a:r>
            <a:r>
              <a:rPr lang="en-GB"/>
              <a:t> common AEs leading to dose interruption: COVID-19 pneumonia (n=4), neutropenia (n=3), </a:t>
            </a:r>
            <a:r>
              <a:rPr lang="en-GB" err="1"/>
              <a:t>diarrhea</a:t>
            </a:r>
            <a:r>
              <a:rPr lang="en-GB"/>
              <a:t> (n=2), lower respiratory tract infection (n=2), pneumonia (n=2), pyrexia (n=2), syncope (n=2), and tonsillitis (n=2). </a:t>
            </a:r>
            <a:r>
              <a:rPr lang="en-GB" baseline="30000" err="1"/>
              <a:t>c</a:t>
            </a:r>
            <a:r>
              <a:rPr lang="en-GB" err="1"/>
              <a:t>Five</a:t>
            </a:r>
            <a:r>
              <a:rPr lang="en-GB"/>
              <a:t> patients discontinued owing to AEs: COVID-19 pneumonia (n=2); pyrexia later attributed to disease progression (n=1); myocardial infarction (n=1); septic encephalopathy (n=1). </a:t>
            </a:r>
            <a:r>
              <a:rPr lang="en-GB" baseline="30000" err="1"/>
              <a:t>d</a:t>
            </a:r>
            <a:r>
              <a:rPr lang="en-GB" err="1"/>
              <a:t>Includes</a:t>
            </a:r>
            <a:r>
              <a:rPr lang="en-GB"/>
              <a:t> neutropenia and neutrophil count decreased. </a:t>
            </a:r>
            <a:r>
              <a:rPr lang="en-GB" baseline="30000" err="1"/>
              <a:t>e</a:t>
            </a:r>
            <a:r>
              <a:rPr lang="en-GB" err="1"/>
              <a:t>Includes</a:t>
            </a:r>
            <a:r>
              <a:rPr lang="en-GB"/>
              <a:t> thrombocytopenia and platelet count decreased.</a:t>
            </a:r>
          </a:p>
          <a:p>
            <a:r>
              <a:rPr lang="en-GB" b="1"/>
              <a:t>AE, </a:t>
            </a:r>
            <a:r>
              <a:rPr lang="en-GB"/>
              <a:t>adverse event; </a:t>
            </a:r>
            <a:r>
              <a:rPr lang="en-GB" b="1"/>
              <a:t>CR, </a:t>
            </a:r>
            <a:r>
              <a:rPr lang="en-GB"/>
              <a:t>complete response; </a:t>
            </a:r>
            <a:r>
              <a:rPr lang="en-GB" b="1"/>
              <a:t>TEAE, </a:t>
            </a:r>
            <a:r>
              <a:rPr lang="en-GB"/>
              <a:t>treatment-emergent adverse event; </a:t>
            </a:r>
            <a:r>
              <a:rPr lang="en-GB" b="1"/>
              <a:t>URTI, </a:t>
            </a:r>
            <a:r>
              <a:rPr lang="en-GB"/>
              <a:t>upper respiratory tract infection. </a:t>
            </a:r>
          </a:p>
          <a:p>
            <a:r>
              <a:rPr lang="en-GB" b="1" err="1"/>
              <a:t>Opat</a:t>
            </a:r>
            <a:r>
              <a:rPr lang="en-GB" b="1"/>
              <a:t> et al, Abstract #234 presented at ASH 2022.</a:t>
            </a:r>
          </a:p>
        </p:txBody>
      </p:sp>
      <p:graphicFrame>
        <p:nvGraphicFramePr>
          <p:cNvPr id="6" name="Table 6">
            <a:extLst>
              <a:ext uri="{FF2B5EF4-FFF2-40B4-BE49-F238E27FC236}">
                <a16:creationId xmlns:a16="http://schemas.microsoft.com/office/drawing/2014/main" id="{7F5626D4-CEDD-3A41-783E-E38F362F8E76}"/>
              </a:ext>
            </a:extLst>
          </p:cNvPr>
          <p:cNvGraphicFramePr>
            <a:graphicFrameLocks noGrp="1"/>
          </p:cNvGraphicFramePr>
          <p:nvPr>
            <p:extLst>
              <p:ext uri="{D42A27DB-BD31-4B8C-83A1-F6EECF244321}">
                <p14:modId xmlns:p14="http://schemas.microsoft.com/office/powerpoint/2010/main" val="2681823358"/>
              </p:ext>
            </p:extLst>
          </p:nvPr>
        </p:nvGraphicFramePr>
        <p:xfrm>
          <a:off x="407988" y="2114728"/>
          <a:ext cx="5571516" cy="3434880"/>
        </p:xfrm>
        <a:graphic>
          <a:graphicData uri="http://schemas.openxmlformats.org/drawingml/2006/table">
            <a:tbl>
              <a:tblPr firstRow="1" bandRow="1">
                <a:tableStyleId>{5C22544A-7EE6-4342-B048-85BDC9FD1C3A}</a:tableStyleId>
              </a:tblPr>
              <a:tblGrid>
                <a:gridCol w="4091966">
                  <a:extLst>
                    <a:ext uri="{9D8B030D-6E8A-4147-A177-3AD203B41FA5}">
                      <a16:colId xmlns:a16="http://schemas.microsoft.com/office/drawing/2014/main" val="4200894894"/>
                    </a:ext>
                  </a:extLst>
                </a:gridCol>
                <a:gridCol w="1479550">
                  <a:extLst>
                    <a:ext uri="{9D8B030D-6E8A-4147-A177-3AD203B41FA5}">
                      <a16:colId xmlns:a16="http://schemas.microsoft.com/office/drawing/2014/main" val="2218669337"/>
                    </a:ext>
                  </a:extLst>
                </a:gridCol>
              </a:tblGrid>
              <a:tr h="399835">
                <a:tc>
                  <a:txBody>
                    <a:bodyPr/>
                    <a:lstStyle/>
                    <a:p>
                      <a:pPr algn="l"/>
                      <a:r>
                        <a:rPr lang="en-US" sz="1400"/>
                        <a:t>TEAEs, n (%)</a:t>
                      </a:r>
                    </a:p>
                  </a:txBody>
                  <a:tcPr marL="144000" marR="144000" marT="108000" marB="108000" anchor="ctr"/>
                </a:tc>
                <a:tc>
                  <a:txBody>
                    <a:bodyPr/>
                    <a:lstStyle/>
                    <a:p>
                      <a:pPr algn="ctr"/>
                      <a:r>
                        <a:rPr lang="en-US" sz="1400"/>
                        <a:t>N=68</a:t>
                      </a:r>
                    </a:p>
                  </a:txBody>
                  <a:tcPr marL="144000" marR="144000" marT="108000" marB="108000" anchor="ctr"/>
                </a:tc>
                <a:extLst>
                  <a:ext uri="{0D108BD9-81ED-4DB2-BD59-A6C34878D82A}">
                    <a16:rowId xmlns:a16="http://schemas.microsoft.com/office/drawing/2014/main" val="3601925045"/>
                  </a:ext>
                </a:extLst>
              </a:tr>
              <a:tr h="399835">
                <a:tc>
                  <a:txBody>
                    <a:bodyPr/>
                    <a:lstStyle/>
                    <a:p>
                      <a:pPr algn="l"/>
                      <a:r>
                        <a:rPr lang="en-US" sz="1400" b="1"/>
                        <a:t>Patients with ≥1 TEAE</a:t>
                      </a:r>
                    </a:p>
                  </a:txBody>
                  <a:tcPr marL="144000" marR="144000" marT="108000" marB="108000" anchor="ctr"/>
                </a:tc>
                <a:tc>
                  <a:txBody>
                    <a:bodyPr/>
                    <a:lstStyle/>
                    <a:p>
                      <a:pPr algn="ctr"/>
                      <a:r>
                        <a:rPr lang="en-US" sz="1400"/>
                        <a:t>68 (100)</a:t>
                      </a:r>
                    </a:p>
                  </a:txBody>
                  <a:tcPr marL="144000" marR="144000" marT="108000" marB="108000" anchor="ctr"/>
                </a:tc>
                <a:extLst>
                  <a:ext uri="{0D108BD9-81ED-4DB2-BD59-A6C34878D82A}">
                    <a16:rowId xmlns:a16="http://schemas.microsoft.com/office/drawing/2014/main" val="3679033659"/>
                  </a:ext>
                </a:extLst>
              </a:tr>
              <a:tr h="399835">
                <a:tc>
                  <a:txBody>
                    <a:bodyPr/>
                    <a:lstStyle/>
                    <a:p>
                      <a:pPr algn="l"/>
                      <a:r>
                        <a:rPr lang="en-US" sz="1400"/>
                        <a:t>Grade ≥3 TEAE</a:t>
                      </a:r>
                    </a:p>
                  </a:txBody>
                  <a:tcPr marL="144000" marR="144000" marT="108000" marB="108000" anchor="ctr"/>
                </a:tc>
                <a:tc>
                  <a:txBody>
                    <a:bodyPr/>
                    <a:lstStyle/>
                    <a:p>
                      <a:pPr algn="ctr"/>
                      <a:r>
                        <a:rPr lang="en-US" sz="1400"/>
                        <a:t>33 (48)</a:t>
                      </a:r>
                    </a:p>
                  </a:txBody>
                  <a:tcPr marL="144000" marR="144000" marT="108000" marB="108000" anchor="ctr"/>
                </a:tc>
                <a:extLst>
                  <a:ext uri="{0D108BD9-81ED-4DB2-BD59-A6C34878D82A}">
                    <a16:rowId xmlns:a16="http://schemas.microsoft.com/office/drawing/2014/main" val="922730841"/>
                  </a:ext>
                </a:extLst>
              </a:tr>
              <a:tr h="399835">
                <a:tc>
                  <a:txBody>
                    <a:bodyPr/>
                    <a:lstStyle/>
                    <a:p>
                      <a:pPr algn="l"/>
                      <a:r>
                        <a:rPr lang="en-US" sz="1400"/>
                        <a:t>Serious TEAE</a:t>
                      </a:r>
                    </a:p>
                  </a:txBody>
                  <a:tcPr marL="144000" marR="144000" marT="108000" marB="108000" anchor="ctr"/>
                </a:tc>
                <a:tc>
                  <a:txBody>
                    <a:bodyPr/>
                    <a:lstStyle/>
                    <a:p>
                      <a:pPr algn="ctr"/>
                      <a:r>
                        <a:rPr lang="en-US" sz="1400"/>
                        <a:t>30 (44)</a:t>
                      </a:r>
                    </a:p>
                  </a:txBody>
                  <a:tcPr marL="144000" marR="144000" marT="108000" marB="108000" anchor="ctr"/>
                </a:tc>
                <a:extLst>
                  <a:ext uri="{0D108BD9-81ED-4DB2-BD59-A6C34878D82A}">
                    <a16:rowId xmlns:a16="http://schemas.microsoft.com/office/drawing/2014/main" val="2250482027"/>
                  </a:ext>
                </a:extLst>
              </a:tr>
              <a:tr h="399835">
                <a:tc>
                  <a:txBody>
                    <a:bodyPr/>
                    <a:lstStyle/>
                    <a:p>
                      <a:pPr algn="l"/>
                      <a:r>
                        <a:rPr lang="en-US" sz="1400"/>
                        <a:t>Leading to death</a:t>
                      </a:r>
                    </a:p>
                  </a:txBody>
                  <a:tcPr marL="144000" marR="144000" marT="108000" marB="108000" anchor="ctr"/>
                </a:tc>
                <a:tc>
                  <a:txBody>
                    <a:bodyPr/>
                    <a:lstStyle/>
                    <a:p>
                      <a:pPr algn="ctr"/>
                      <a:r>
                        <a:rPr lang="en-US" sz="1400"/>
                        <a:t>5 (7)</a:t>
                      </a:r>
                      <a:r>
                        <a:rPr lang="en-US" sz="1400" baseline="30000"/>
                        <a:t>a</a:t>
                      </a:r>
                    </a:p>
                  </a:txBody>
                  <a:tcPr marL="144000" marR="144000" marT="108000" marB="108000" anchor="ctr"/>
                </a:tc>
                <a:extLst>
                  <a:ext uri="{0D108BD9-81ED-4DB2-BD59-A6C34878D82A}">
                    <a16:rowId xmlns:a16="http://schemas.microsoft.com/office/drawing/2014/main" val="495983358"/>
                  </a:ext>
                </a:extLst>
              </a:tr>
              <a:tr h="399835">
                <a:tc>
                  <a:txBody>
                    <a:bodyPr/>
                    <a:lstStyle/>
                    <a:p>
                      <a:pPr algn="l"/>
                      <a:r>
                        <a:rPr lang="en-US" sz="1400"/>
                        <a:t>Leading to dose interruption</a:t>
                      </a:r>
                    </a:p>
                  </a:txBody>
                  <a:tcPr marL="144000" marR="144000" marT="108000" marB="108000" anchor="ctr"/>
                </a:tc>
                <a:tc>
                  <a:txBody>
                    <a:bodyPr/>
                    <a:lstStyle/>
                    <a:p>
                      <a:pPr algn="ctr"/>
                      <a:r>
                        <a:rPr lang="en-US" sz="1400"/>
                        <a:t>25 (37)</a:t>
                      </a:r>
                      <a:r>
                        <a:rPr lang="en-US" sz="1400" baseline="30000"/>
                        <a:t>b</a:t>
                      </a:r>
                    </a:p>
                  </a:txBody>
                  <a:tcPr marL="144000" marR="144000" marT="108000" marB="108000" anchor="ctr"/>
                </a:tc>
                <a:extLst>
                  <a:ext uri="{0D108BD9-81ED-4DB2-BD59-A6C34878D82A}">
                    <a16:rowId xmlns:a16="http://schemas.microsoft.com/office/drawing/2014/main" val="3964089140"/>
                  </a:ext>
                </a:extLst>
              </a:tr>
              <a:tr h="399835">
                <a:tc>
                  <a:txBody>
                    <a:bodyPr/>
                    <a:lstStyle/>
                    <a:p>
                      <a:pPr algn="l"/>
                      <a:r>
                        <a:rPr lang="en-US" sz="1400"/>
                        <a:t>Leading to study drug discontinuation</a:t>
                      </a:r>
                    </a:p>
                  </a:txBody>
                  <a:tcPr marL="144000" marR="144000" marT="108000" marB="108000" anchor="ctr"/>
                </a:tc>
                <a:tc>
                  <a:txBody>
                    <a:bodyPr/>
                    <a:lstStyle/>
                    <a:p>
                      <a:pPr algn="ctr"/>
                      <a:r>
                        <a:rPr lang="en-US" sz="1400"/>
                        <a:t>5 (7)</a:t>
                      </a:r>
                      <a:r>
                        <a:rPr lang="en-US" sz="1400" baseline="30000"/>
                        <a:t>c</a:t>
                      </a:r>
                    </a:p>
                  </a:txBody>
                  <a:tcPr marL="144000" marR="144000" marT="108000" marB="108000" anchor="ctr"/>
                </a:tc>
                <a:extLst>
                  <a:ext uri="{0D108BD9-81ED-4DB2-BD59-A6C34878D82A}">
                    <a16:rowId xmlns:a16="http://schemas.microsoft.com/office/drawing/2014/main" val="850582282"/>
                  </a:ext>
                </a:extLst>
              </a:tr>
              <a:tr h="399835">
                <a:tc>
                  <a:txBody>
                    <a:bodyPr/>
                    <a:lstStyle/>
                    <a:p>
                      <a:pPr algn="l"/>
                      <a:r>
                        <a:rPr lang="en-US" sz="1400"/>
                        <a:t>Leading to dose reduction</a:t>
                      </a:r>
                    </a:p>
                  </a:txBody>
                  <a:tcPr marL="144000" marR="144000" marT="108000" marB="108000" anchor="ctr"/>
                </a:tc>
                <a:tc>
                  <a:txBody>
                    <a:bodyPr/>
                    <a:lstStyle/>
                    <a:p>
                      <a:pPr algn="ctr"/>
                      <a:r>
                        <a:rPr lang="en-US" sz="1400"/>
                        <a:t>0</a:t>
                      </a:r>
                    </a:p>
                  </a:txBody>
                  <a:tcPr marL="144000" marR="144000" marT="108000" marB="108000" anchor="ctr"/>
                </a:tc>
                <a:extLst>
                  <a:ext uri="{0D108BD9-81ED-4DB2-BD59-A6C34878D82A}">
                    <a16:rowId xmlns:a16="http://schemas.microsoft.com/office/drawing/2014/main" val="619517995"/>
                  </a:ext>
                </a:extLst>
              </a:tr>
            </a:tbl>
          </a:graphicData>
        </a:graphic>
      </p:graphicFrame>
      <p:graphicFrame>
        <p:nvGraphicFramePr>
          <p:cNvPr id="7" name="Chart 6">
            <a:extLst>
              <a:ext uri="{FF2B5EF4-FFF2-40B4-BE49-F238E27FC236}">
                <a16:creationId xmlns:a16="http://schemas.microsoft.com/office/drawing/2014/main" id="{1FC3A4B0-2C16-F0BF-FEE1-5ABD08B18847}"/>
              </a:ext>
            </a:extLst>
          </p:cNvPr>
          <p:cNvGraphicFramePr/>
          <p:nvPr>
            <p:extLst>
              <p:ext uri="{D42A27DB-BD31-4B8C-83A1-F6EECF244321}">
                <p14:modId xmlns:p14="http://schemas.microsoft.com/office/powerpoint/2010/main" val="1260622160"/>
              </p:ext>
            </p:extLst>
          </p:nvPr>
        </p:nvGraphicFramePr>
        <p:xfrm>
          <a:off x="6095120" y="2114728"/>
          <a:ext cx="5679466" cy="3866972"/>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8240C88F-5E24-16C7-A89C-E2E91D28BF5F}"/>
              </a:ext>
            </a:extLst>
          </p:cNvPr>
          <p:cNvSpPr txBox="1"/>
          <p:nvPr/>
        </p:nvSpPr>
        <p:spPr>
          <a:xfrm>
            <a:off x="416534" y="1665288"/>
            <a:ext cx="5571515" cy="369332"/>
          </a:xfrm>
          <a:prstGeom prst="rect">
            <a:avLst/>
          </a:prstGeom>
          <a:noFill/>
        </p:spPr>
        <p:txBody>
          <a:bodyPr wrap="square" rtlCol="0">
            <a:spAutoFit/>
          </a:bodyPr>
          <a:lstStyle/>
          <a:p>
            <a:pPr algn="ctr"/>
            <a:r>
              <a:rPr lang="en-US" b="1"/>
              <a:t>Safety summary</a:t>
            </a:r>
          </a:p>
        </p:txBody>
      </p:sp>
      <p:sp>
        <p:nvSpPr>
          <p:cNvPr id="12" name="TextBox 11">
            <a:extLst>
              <a:ext uri="{FF2B5EF4-FFF2-40B4-BE49-F238E27FC236}">
                <a16:creationId xmlns:a16="http://schemas.microsoft.com/office/drawing/2014/main" id="{16A8AE09-2681-47A4-C3B7-48E9AECEBA26}"/>
              </a:ext>
            </a:extLst>
          </p:cNvPr>
          <p:cNvSpPr txBox="1"/>
          <p:nvPr/>
        </p:nvSpPr>
        <p:spPr>
          <a:xfrm>
            <a:off x="6203949" y="1665288"/>
            <a:ext cx="5580063" cy="369332"/>
          </a:xfrm>
          <a:prstGeom prst="rect">
            <a:avLst/>
          </a:prstGeom>
          <a:noFill/>
        </p:spPr>
        <p:txBody>
          <a:bodyPr wrap="square" rtlCol="0">
            <a:spAutoFit/>
          </a:bodyPr>
          <a:lstStyle/>
          <a:p>
            <a:pPr algn="ctr"/>
            <a:r>
              <a:rPr lang="en-US" b="1"/>
              <a:t>Most common TEAEs</a:t>
            </a:r>
          </a:p>
        </p:txBody>
      </p:sp>
      <p:sp>
        <p:nvSpPr>
          <p:cNvPr id="5" name="TextBox 4">
            <a:extLst>
              <a:ext uri="{FF2B5EF4-FFF2-40B4-BE49-F238E27FC236}">
                <a16:creationId xmlns:a16="http://schemas.microsoft.com/office/drawing/2014/main" id="{40ED7F8C-B77A-DDED-E003-9B7DA01EDBF4}"/>
              </a:ext>
            </a:extLst>
          </p:cNvPr>
          <p:cNvSpPr txBox="1"/>
          <p:nvPr/>
        </p:nvSpPr>
        <p:spPr>
          <a:xfrm>
            <a:off x="7552772" y="2753499"/>
            <a:ext cx="263214" cy="261610"/>
          </a:xfrm>
          <a:prstGeom prst="rect">
            <a:avLst/>
          </a:prstGeom>
          <a:noFill/>
        </p:spPr>
        <p:txBody>
          <a:bodyPr wrap="none" rtlCol="0">
            <a:spAutoFit/>
          </a:bodyPr>
          <a:lstStyle/>
          <a:p>
            <a:r>
              <a:rPr lang="en-US" sz="1050"/>
              <a:t>d</a:t>
            </a:r>
          </a:p>
        </p:txBody>
      </p:sp>
      <p:sp>
        <p:nvSpPr>
          <p:cNvPr id="8" name="TextBox 7">
            <a:extLst>
              <a:ext uri="{FF2B5EF4-FFF2-40B4-BE49-F238E27FC236}">
                <a16:creationId xmlns:a16="http://schemas.microsoft.com/office/drawing/2014/main" id="{1F731058-91EE-1639-572E-637931C78DD2}"/>
              </a:ext>
            </a:extLst>
          </p:cNvPr>
          <p:cNvSpPr txBox="1"/>
          <p:nvPr/>
        </p:nvSpPr>
        <p:spPr>
          <a:xfrm>
            <a:off x="7552772" y="3014612"/>
            <a:ext cx="263214" cy="261610"/>
          </a:xfrm>
          <a:prstGeom prst="rect">
            <a:avLst/>
          </a:prstGeom>
          <a:noFill/>
        </p:spPr>
        <p:txBody>
          <a:bodyPr wrap="none" rtlCol="0">
            <a:spAutoFit/>
          </a:bodyPr>
          <a:lstStyle/>
          <a:p>
            <a:r>
              <a:rPr lang="en-US" sz="1050"/>
              <a:t>e</a:t>
            </a:r>
          </a:p>
        </p:txBody>
      </p:sp>
    </p:spTree>
    <p:extLst>
      <p:ext uri="{BB962C8B-B14F-4D97-AF65-F5344CB8AC3E}">
        <p14:creationId xmlns:p14="http://schemas.microsoft.com/office/powerpoint/2010/main" val="9123543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CAA5DC-0547-02C1-2BC0-8297D66B3EBA}"/>
              </a:ext>
            </a:extLst>
          </p:cNvPr>
          <p:cNvSpPr>
            <a:spLocks noGrp="1"/>
          </p:cNvSpPr>
          <p:nvPr>
            <p:ph type="title"/>
          </p:nvPr>
        </p:nvSpPr>
        <p:spPr/>
        <p:txBody>
          <a:bodyPr/>
          <a:lstStyle/>
          <a:p>
            <a:r>
              <a:rPr lang="en-US"/>
              <a:t>TEAEs of clinical interest</a:t>
            </a:r>
          </a:p>
        </p:txBody>
      </p:sp>
      <p:graphicFrame>
        <p:nvGraphicFramePr>
          <p:cNvPr id="5" name="Table 6">
            <a:extLst>
              <a:ext uri="{FF2B5EF4-FFF2-40B4-BE49-F238E27FC236}">
                <a16:creationId xmlns:a16="http://schemas.microsoft.com/office/drawing/2014/main" id="{E62FC4F2-7F15-2963-2615-4CF570290565}"/>
              </a:ext>
            </a:extLst>
          </p:cNvPr>
          <p:cNvGraphicFramePr>
            <a:graphicFrameLocks noGrp="1"/>
          </p:cNvGraphicFramePr>
          <p:nvPr>
            <p:extLst>
              <p:ext uri="{D42A27DB-BD31-4B8C-83A1-F6EECF244321}">
                <p14:modId xmlns:p14="http://schemas.microsoft.com/office/powerpoint/2010/main" val="511211377"/>
              </p:ext>
            </p:extLst>
          </p:nvPr>
        </p:nvGraphicFramePr>
        <p:xfrm>
          <a:off x="407988" y="1651908"/>
          <a:ext cx="4249738" cy="3024870"/>
        </p:xfrm>
        <a:graphic>
          <a:graphicData uri="http://schemas.openxmlformats.org/drawingml/2006/table">
            <a:tbl>
              <a:tblPr firstRow="1" bandRow="1">
                <a:tableStyleId>{5C22544A-7EE6-4342-B048-85BDC9FD1C3A}</a:tableStyleId>
              </a:tblPr>
              <a:tblGrid>
                <a:gridCol w="2566628">
                  <a:extLst>
                    <a:ext uri="{9D8B030D-6E8A-4147-A177-3AD203B41FA5}">
                      <a16:colId xmlns:a16="http://schemas.microsoft.com/office/drawing/2014/main" val="4200894894"/>
                    </a:ext>
                  </a:extLst>
                </a:gridCol>
                <a:gridCol w="841555">
                  <a:extLst>
                    <a:ext uri="{9D8B030D-6E8A-4147-A177-3AD203B41FA5}">
                      <a16:colId xmlns:a16="http://schemas.microsoft.com/office/drawing/2014/main" val="2218669337"/>
                    </a:ext>
                  </a:extLst>
                </a:gridCol>
                <a:gridCol w="841555">
                  <a:extLst>
                    <a:ext uri="{9D8B030D-6E8A-4147-A177-3AD203B41FA5}">
                      <a16:colId xmlns:a16="http://schemas.microsoft.com/office/drawing/2014/main" val="2919566048"/>
                    </a:ext>
                  </a:extLst>
                </a:gridCol>
              </a:tblGrid>
              <a:tr h="471314">
                <a:tc>
                  <a:txBody>
                    <a:bodyPr/>
                    <a:lstStyle/>
                    <a:p>
                      <a:pPr algn="l"/>
                      <a:endParaRPr lang="en-US" sz="1200"/>
                    </a:p>
                  </a:txBody>
                  <a:tcPr marL="144000" marR="144000" anchor="ctr">
                    <a:lnB w="12700" cap="flat" cmpd="sng" algn="ctr">
                      <a:solidFill>
                        <a:schemeClr val="bg1"/>
                      </a:solidFill>
                      <a:prstDash val="solid"/>
                      <a:round/>
                      <a:headEnd type="none" w="med" len="med"/>
                      <a:tailEnd type="none" w="med" len="med"/>
                    </a:lnB>
                  </a:tcPr>
                </a:tc>
                <a:tc gridSpan="2">
                  <a:txBody>
                    <a:bodyPr/>
                    <a:lstStyle/>
                    <a:p>
                      <a:pPr algn="ctr"/>
                      <a:r>
                        <a:rPr lang="en-US" sz="1200"/>
                        <a:t>N=68</a:t>
                      </a:r>
                    </a:p>
                  </a:txBody>
                  <a:tcPr marL="144000" marR="144000" anchor="ctr">
                    <a:lnB w="12700" cap="flat" cmpd="sng" algn="ctr">
                      <a:solidFill>
                        <a:schemeClr val="bg1"/>
                      </a:solidFill>
                      <a:prstDash val="solid"/>
                      <a:round/>
                      <a:headEnd type="none" w="med" len="med"/>
                      <a:tailEnd type="none" w="med" len="med"/>
                    </a:lnB>
                  </a:tcPr>
                </a:tc>
                <a:tc hMerge="1">
                  <a:txBody>
                    <a:bodyPr/>
                    <a:lstStyle/>
                    <a:p>
                      <a:pPr algn="ctr"/>
                      <a:endParaRPr lang="en-US" sz="1400"/>
                    </a:p>
                  </a:txBody>
                  <a:tcPr/>
                </a:tc>
                <a:extLst>
                  <a:ext uri="{0D108BD9-81ED-4DB2-BD59-A6C34878D82A}">
                    <a16:rowId xmlns:a16="http://schemas.microsoft.com/office/drawing/2014/main" val="1506164173"/>
                  </a:ext>
                </a:extLst>
              </a:tr>
              <a:tr h="484228">
                <a:tc>
                  <a:txBody>
                    <a:bodyPr/>
                    <a:lstStyle/>
                    <a:p>
                      <a:pPr algn="l"/>
                      <a:r>
                        <a:rPr lang="en-US" sz="1200" b="1">
                          <a:solidFill>
                            <a:schemeClr val="bg1"/>
                          </a:solidFill>
                        </a:rPr>
                        <a:t>TEAEs of interest, n (%)</a:t>
                      </a:r>
                    </a:p>
                  </a:txBody>
                  <a:tcPr marL="144000" marR="144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200" b="1">
                          <a:solidFill>
                            <a:schemeClr val="bg1"/>
                          </a:solidFill>
                        </a:rPr>
                        <a:t>All Grade</a:t>
                      </a:r>
                    </a:p>
                  </a:txBody>
                  <a:tcPr marL="144000" marR="144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200" b="1">
                          <a:solidFill>
                            <a:schemeClr val="bg1"/>
                          </a:solidFill>
                        </a:rPr>
                        <a:t>Grade ≥3 </a:t>
                      </a:r>
                    </a:p>
                  </a:txBody>
                  <a:tcPr marL="144000" marR="144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601925045"/>
                  </a:ext>
                </a:extLst>
              </a:tr>
              <a:tr h="278916">
                <a:tc>
                  <a:txBody>
                    <a:bodyPr/>
                    <a:lstStyle/>
                    <a:p>
                      <a:pPr algn="l"/>
                      <a:r>
                        <a:rPr lang="en-US" sz="1200" b="1"/>
                        <a:t>Infections</a:t>
                      </a:r>
                    </a:p>
                  </a:txBody>
                  <a:tcPr marL="144000" marR="144000" anchor="ctr">
                    <a:lnT w="38100" cap="flat" cmpd="sng" algn="ctr">
                      <a:solidFill>
                        <a:schemeClr val="bg1"/>
                      </a:solidFill>
                      <a:prstDash val="solid"/>
                      <a:round/>
                      <a:headEnd type="none" w="med" len="med"/>
                      <a:tailEnd type="none" w="med" len="med"/>
                    </a:lnT>
                  </a:tcPr>
                </a:tc>
                <a:tc>
                  <a:txBody>
                    <a:bodyPr/>
                    <a:lstStyle/>
                    <a:p>
                      <a:pPr algn="ctr"/>
                      <a:r>
                        <a:rPr lang="en-US" sz="1200"/>
                        <a:t>38 (56)</a:t>
                      </a:r>
                    </a:p>
                  </a:txBody>
                  <a:tcPr marL="144000" marR="144000" anchor="ctr">
                    <a:lnT w="38100" cap="flat" cmpd="sng" algn="ctr">
                      <a:solidFill>
                        <a:schemeClr val="bg1"/>
                      </a:solidFill>
                      <a:prstDash val="solid"/>
                      <a:round/>
                      <a:headEnd type="none" w="med" len="med"/>
                      <a:tailEnd type="none" w="med" len="med"/>
                    </a:lnT>
                  </a:tcPr>
                </a:tc>
                <a:tc>
                  <a:txBody>
                    <a:bodyPr/>
                    <a:lstStyle/>
                    <a:p>
                      <a:pPr algn="ctr"/>
                      <a:r>
                        <a:rPr lang="en-US" sz="1200"/>
                        <a:t>15 (22)</a:t>
                      </a:r>
                      <a:r>
                        <a:rPr lang="en-US" sz="1200" baseline="30000"/>
                        <a:t>a</a:t>
                      </a:r>
                    </a:p>
                  </a:txBody>
                  <a:tcPr marL="144000" marR="14400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679033659"/>
                  </a:ext>
                </a:extLst>
              </a:tr>
              <a:tr h="298402">
                <a:tc>
                  <a:txBody>
                    <a:bodyPr/>
                    <a:lstStyle/>
                    <a:p>
                      <a:pPr algn="l"/>
                      <a:r>
                        <a:rPr lang="en-US" sz="1200" b="1"/>
                        <a:t>Hemorrhage</a:t>
                      </a:r>
                    </a:p>
                  </a:txBody>
                  <a:tcPr marL="144000" marR="144000" anchor="ctr">
                    <a:solidFill>
                      <a:srgbClr val="CBCDD2"/>
                    </a:solidFill>
                  </a:tcPr>
                </a:tc>
                <a:tc>
                  <a:txBody>
                    <a:bodyPr/>
                    <a:lstStyle/>
                    <a:p>
                      <a:pPr algn="ctr"/>
                      <a:r>
                        <a:rPr lang="en-US" sz="1200"/>
                        <a:t>28 (41)</a:t>
                      </a:r>
                    </a:p>
                  </a:txBody>
                  <a:tcPr marL="144000" marR="144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a:t>1 (1.5)</a:t>
                      </a:r>
                      <a:r>
                        <a:rPr lang="en-US" sz="1200" baseline="30000"/>
                        <a:t>b</a:t>
                      </a:r>
                    </a:p>
                  </a:txBody>
                  <a:tcPr marL="144000" marR="144000" anchor="ctr"/>
                </a:tc>
                <a:extLst>
                  <a:ext uri="{0D108BD9-81ED-4DB2-BD59-A6C34878D82A}">
                    <a16:rowId xmlns:a16="http://schemas.microsoft.com/office/drawing/2014/main" val="922730841"/>
                  </a:ext>
                </a:extLst>
              </a:tr>
              <a:tr h="298402">
                <a:tc>
                  <a:txBody>
                    <a:bodyPr/>
                    <a:lstStyle/>
                    <a:p>
                      <a:pPr algn="l"/>
                      <a:r>
                        <a:rPr lang="en-US" sz="1200" b="1"/>
                        <a:t>Cardiac</a:t>
                      </a:r>
                    </a:p>
                  </a:txBody>
                  <a:tcPr marL="144000" marR="144000" anchor="ctr">
                    <a:solidFill>
                      <a:srgbClr val="E7E8EA"/>
                    </a:solidFill>
                  </a:tcPr>
                </a:tc>
                <a:tc>
                  <a:txBody>
                    <a:bodyPr/>
                    <a:lstStyle/>
                    <a:p>
                      <a:pPr algn="ctr"/>
                      <a:endParaRPr lang="en-US" sz="1200"/>
                    </a:p>
                  </a:txBody>
                  <a:tcPr marL="144000" marR="144000" anchor="ctr">
                    <a:solidFill>
                      <a:srgbClr val="E7E8EA"/>
                    </a:solidFill>
                  </a:tcPr>
                </a:tc>
                <a:tc>
                  <a:txBody>
                    <a:bodyPr/>
                    <a:lstStyle/>
                    <a:p>
                      <a:pPr algn="ctr"/>
                      <a:endParaRPr lang="en-US" sz="1200"/>
                    </a:p>
                  </a:txBody>
                  <a:tcPr marL="144000" marR="144000" anchor="ctr">
                    <a:solidFill>
                      <a:srgbClr val="E7E8EA"/>
                    </a:solidFill>
                  </a:tcPr>
                </a:tc>
                <a:extLst>
                  <a:ext uri="{0D108BD9-81ED-4DB2-BD59-A6C34878D82A}">
                    <a16:rowId xmlns:a16="http://schemas.microsoft.com/office/drawing/2014/main" val="2250482027"/>
                  </a:ext>
                </a:extLst>
              </a:tr>
              <a:tr h="298402">
                <a:tc>
                  <a:txBody>
                    <a:bodyPr/>
                    <a:lstStyle/>
                    <a:p>
                      <a:pPr lvl="1" algn="l"/>
                      <a:r>
                        <a:rPr lang="en-US" sz="1200"/>
                        <a:t>Hypertension</a:t>
                      </a:r>
                    </a:p>
                  </a:txBody>
                  <a:tcPr marL="144000" marR="144000" anchor="ctr">
                    <a:solidFill>
                      <a:srgbClr val="E7E8EA"/>
                    </a:solidFill>
                  </a:tcPr>
                </a:tc>
                <a:tc>
                  <a:txBody>
                    <a:bodyPr/>
                    <a:lstStyle/>
                    <a:p>
                      <a:pPr algn="ctr"/>
                      <a:r>
                        <a:rPr lang="en-US" sz="1200"/>
                        <a:t>3 (4)</a:t>
                      </a:r>
                      <a:r>
                        <a:rPr lang="en-US" sz="1200" baseline="30000"/>
                        <a:t>c</a:t>
                      </a:r>
                    </a:p>
                  </a:txBody>
                  <a:tcPr marL="144000" marR="144000" anchor="ctr">
                    <a:solidFill>
                      <a:srgbClr val="E7E8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a:t>2 (3)</a:t>
                      </a:r>
                    </a:p>
                  </a:txBody>
                  <a:tcPr marL="144000" marR="144000" anchor="ctr">
                    <a:solidFill>
                      <a:srgbClr val="E7E8EA"/>
                    </a:solidFill>
                  </a:tcPr>
                </a:tc>
                <a:extLst>
                  <a:ext uri="{0D108BD9-81ED-4DB2-BD59-A6C34878D82A}">
                    <a16:rowId xmlns:a16="http://schemas.microsoft.com/office/drawing/2014/main" val="495983358"/>
                  </a:ext>
                </a:extLst>
              </a:tr>
              <a:tr h="298402">
                <a:tc>
                  <a:txBody>
                    <a:bodyPr/>
                    <a:lstStyle/>
                    <a:p>
                      <a:pPr lvl="1" algn="l"/>
                      <a:r>
                        <a:rPr lang="en-US" sz="1200"/>
                        <a:t>Atrial fibrillation/flutter</a:t>
                      </a:r>
                    </a:p>
                  </a:txBody>
                  <a:tcPr marL="144000" marR="144000" anchor="ctr">
                    <a:solidFill>
                      <a:srgbClr val="E7E8EA"/>
                    </a:solidFill>
                  </a:tcPr>
                </a:tc>
                <a:tc>
                  <a:txBody>
                    <a:bodyPr/>
                    <a:lstStyle/>
                    <a:p>
                      <a:pPr algn="ctr"/>
                      <a:r>
                        <a:rPr lang="en-US" sz="1200" baseline="0"/>
                        <a:t>2 (3)</a:t>
                      </a:r>
                      <a:r>
                        <a:rPr lang="en-US" sz="1200" baseline="30000"/>
                        <a:t>d</a:t>
                      </a:r>
                    </a:p>
                  </a:txBody>
                  <a:tcPr marL="144000" marR="144000" anchor="ctr">
                    <a:solidFill>
                      <a:srgbClr val="E7E8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a:t>1 (1.5)</a:t>
                      </a:r>
                    </a:p>
                  </a:txBody>
                  <a:tcPr marL="144000" marR="144000" anchor="ctr">
                    <a:solidFill>
                      <a:srgbClr val="E7E8EA"/>
                    </a:solidFill>
                  </a:tcPr>
                </a:tc>
                <a:extLst>
                  <a:ext uri="{0D108BD9-81ED-4DB2-BD59-A6C34878D82A}">
                    <a16:rowId xmlns:a16="http://schemas.microsoft.com/office/drawing/2014/main" val="3964089140"/>
                  </a:ext>
                </a:extLst>
              </a:tr>
              <a:tr h="298402">
                <a:tc>
                  <a:txBody>
                    <a:bodyPr/>
                    <a:lstStyle/>
                    <a:p>
                      <a:pPr lvl="1" algn="l"/>
                      <a:r>
                        <a:rPr lang="en-US" sz="1200"/>
                        <a:t>Ventricular extrasystole</a:t>
                      </a:r>
                    </a:p>
                  </a:txBody>
                  <a:tcPr marL="144000" marR="144000" anchor="ctr">
                    <a:solidFill>
                      <a:srgbClr val="E7E8EA"/>
                    </a:solidFill>
                  </a:tcPr>
                </a:tc>
                <a:tc>
                  <a:txBody>
                    <a:bodyPr/>
                    <a:lstStyle/>
                    <a:p>
                      <a:pPr algn="ctr"/>
                      <a:r>
                        <a:rPr lang="en-US" sz="1200" baseline="0"/>
                        <a:t>1 (1.5)</a:t>
                      </a:r>
                      <a:r>
                        <a:rPr lang="en-US" sz="1200" baseline="30000"/>
                        <a:t>e</a:t>
                      </a:r>
                    </a:p>
                  </a:txBody>
                  <a:tcPr marL="144000" marR="144000" anchor="ctr">
                    <a:solidFill>
                      <a:srgbClr val="E7E8EA"/>
                    </a:solidFill>
                  </a:tcPr>
                </a:tc>
                <a:tc>
                  <a:txBody>
                    <a:bodyPr/>
                    <a:lstStyle/>
                    <a:p>
                      <a:pPr algn="ctr"/>
                      <a:r>
                        <a:rPr lang="en-US" sz="1200" baseline="0"/>
                        <a:t>0</a:t>
                      </a:r>
                    </a:p>
                  </a:txBody>
                  <a:tcPr marL="144000" marR="144000" anchor="ctr">
                    <a:solidFill>
                      <a:srgbClr val="E7E8EA"/>
                    </a:solidFill>
                  </a:tcPr>
                </a:tc>
                <a:extLst>
                  <a:ext uri="{0D108BD9-81ED-4DB2-BD59-A6C34878D82A}">
                    <a16:rowId xmlns:a16="http://schemas.microsoft.com/office/drawing/2014/main" val="850582282"/>
                  </a:ext>
                </a:extLst>
              </a:tr>
              <a:tr h="298402">
                <a:tc>
                  <a:txBody>
                    <a:bodyPr/>
                    <a:lstStyle/>
                    <a:p>
                      <a:pPr algn="l"/>
                      <a:r>
                        <a:rPr lang="en-US" sz="1200" b="1"/>
                        <a:t>2</a:t>
                      </a:r>
                      <a:r>
                        <a:rPr lang="en-US" sz="1200" b="1" baseline="30000"/>
                        <a:t>nd</a:t>
                      </a:r>
                      <a:r>
                        <a:rPr lang="en-US" sz="1200" b="1"/>
                        <a:t> primary malignancy</a:t>
                      </a:r>
                    </a:p>
                  </a:txBody>
                  <a:tcPr marL="144000" marR="144000" anchor="ctr">
                    <a:solidFill>
                      <a:srgbClr val="CBCDD2"/>
                    </a:solidFill>
                  </a:tcPr>
                </a:tc>
                <a:tc>
                  <a:txBody>
                    <a:bodyPr/>
                    <a:lstStyle/>
                    <a:p>
                      <a:pPr algn="ctr"/>
                      <a:r>
                        <a:rPr lang="en-US" sz="1200"/>
                        <a:t>5 (7)</a:t>
                      </a:r>
                      <a:r>
                        <a:rPr lang="en-US" sz="1200" baseline="30000"/>
                        <a:t>f</a:t>
                      </a:r>
                    </a:p>
                  </a:txBody>
                  <a:tcPr marL="144000" marR="144000" anchor="ctr">
                    <a:solidFill>
                      <a:srgbClr val="CBCDD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3 (4)</a:t>
                      </a:r>
                      <a:endParaRPr lang="en-US" sz="1200" baseline="30000"/>
                    </a:p>
                  </a:txBody>
                  <a:tcPr marL="144000" marR="144000" anchor="ctr">
                    <a:solidFill>
                      <a:srgbClr val="CBCDD2"/>
                    </a:solidFill>
                  </a:tcPr>
                </a:tc>
                <a:extLst>
                  <a:ext uri="{0D108BD9-81ED-4DB2-BD59-A6C34878D82A}">
                    <a16:rowId xmlns:a16="http://schemas.microsoft.com/office/drawing/2014/main" val="619517995"/>
                  </a:ext>
                </a:extLst>
              </a:tr>
            </a:tbl>
          </a:graphicData>
        </a:graphic>
      </p:graphicFrame>
      <p:graphicFrame>
        <p:nvGraphicFramePr>
          <p:cNvPr id="6" name="Table 6">
            <a:extLst>
              <a:ext uri="{FF2B5EF4-FFF2-40B4-BE49-F238E27FC236}">
                <a16:creationId xmlns:a16="http://schemas.microsoft.com/office/drawing/2014/main" id="{242DBC2D-C02A-F12D-C26F-0411A3E013F3}"/>
              </a:ext>
            </a:extLst>
          </p:cNvPr>
          <p:cNvGraphicFramePr>
            <a:graphicFrameLocks noGrp="1"/>
          </p:cNvGraphicFramePr>
          <p:nvPr>
            <p:extLst>
              <p:ext uri="{D42A27DB-BD31-4B8C-83A1-F6EECF244321}">
                <p14:modId xmlns:p14="http://schemas.microsoft.com/office/powerpoint/2010/main" val="1287058118"/>
              </p:ext>
            </p:extLst>
          </p:nvPr>
        </p:nvGraphicFramePr>
        <p:xfrm>
          <a:off x="4778254" y="1651908"/>
          <a:ext cx="7005759" cy="3609656"/>
        </p:xfrm>
        <a:graphic>
          <a:graphicData uri="http://schemas.openxmlformats.org/drawingml/2006/table">
            <a:tbl>
              <a:tblPr firstRow="1" bandRow="1">
                <a:tableStyleId>{5C22544A-7EE6-4342-B048-85BDC9FD1C3A}</a:tableStyleId>
              </a:tblPr>
              <a:tblGrid>
                <a:gridCol w="3225114">
                  <a:extLst>
                    <a:ext uri="{9D8B030D-6E8A-4147-A177-3AD203B41FA5}">
                      <a16:colId xmlns:a16="http://schemas.microsoft.com/office/drawing/2014/main" val="967325516"/>
                    </a:ext>
                  </a:extLst>
                </a:gridCol>
                <a:gridCol w="1260215">
                  <a:extLst>
                    <a:ext uri="{9D8B030D-6E8A-4147-A177-3AD203B41FA5}">
                      <a16:colId xmlns:a16="http://schemas.microsoft.com/office/drawing/2014/main" val="3636140963"/>
                    </a:ext>
                  </a:extLst>
                </a:gridCol>
                <a:gridCol w="1260215">
                  <a:extLst>
                    <a:ext uri="{9D8B030D-6E8A-4147-A177-3AD203B41FA5}">
                      <a16:colId xmlns:a16="http://schemas.microsoft.com/office/drawing/2014/main" val="2949626203"/>
                    </a:ext>
                  </a:extLst>
                </a:gridCol>
                <a:gridCol w="1260215">
                  <a:extLst>
                    <a:ext uri="{9D8B030D-6E8A-4147-A177-3AD203B41FA5}">
                      <a16:colId xmlns:a16="http://schemas.microsoft.com/office/drawing/2014/main" val="1089890948"/>
                    </a:ext>
                  </a:extLst>
                </a:gridCol>
              </a:tblGrid>
              <a:tr h="475926">
                <a:tc>
                  <a:txBody>
                    <a:bodyPr/>
                    <a:lstStyle/>
                    <a:p>
                      <a:endParaRPr lang="en-US" sz="1200"/>
                    </a:p>
                  </a:txBody>
                  <a:tcPr marL="144000" marR="144000" anchor="ctr">
                    <a:lnB w="12700" cap="flat" cmpd="sng" algn="ctr">
                      <a:solidFill>
                        <a:schemeClr val="bg1"/>
                      </a:solidFill>
                      <a:prstDash val="solid"/>
                      <a:round/>
                      <a:headEnd type="none" w="med" len="med"/>
                      <a:tailEnd type="none" w="med" len="med"/>
                    </a:lnB>
                  </a:tcPr>
                </a:tc>
                <a:tc>
                  <a:txBody>
                    <a:bodyPr/>
                    <a:lstStyle/>
                    <a:p>
                      <a:pPr algn="ctr"/>
                      <a:r>
                        <a:rPr lang="en-US" sz="1200"/>
                        <a:t>MAGNOLIA</a:t>
                      </a:r>
                    </a:p>
                  </a:txBody>
                  <a:tcPr marL="144000" marR="144000" anchor="ctr">
                    <a:lnB w="12700" cap="flat" cmpd="sng" algn="ctr">
                      <a:solidFill>
                        <a:schemeClr val="bg1"/>
                      </a:solidFill>
                      <a:prstDash val="solid"/>
                      <a:round/>
                      <a:headEnd type="none" w="med" len="med"/>
                      <a:tailEnd type="none" w="med" len="med"/>
                    </a:lnB>
                  </a:tcPr>
                </a:tc>
                <a:tc gridSpan="2">
                  <a:txBody>
                    <a:bodyPr/>
                    <a:lstStyle/>
                    <a:p>
                      <a:pPr algn="ctr"/>
                      <a:r>
                        <a:rPr lang="en-US" sz="1200"/>
                        <a:t>Pooled analysis </a:t>
                      </a:r>
                    </a:p>
                    <a:p>
                      <a:pPr algn="ctr"/>
                      <a:r>
                        <a:rPr lang="en-US" sz="1200"/>
                        <a:t>B-cell malignancies</a:t>
                      </a:r>
                      <a:r>
                        <a:rPr lang="en-US" sz="1200" baseline="30000"/>
                        <a:t>i</a:t>
                      </a:r>
                    </a:p>
                  </a:txBody>
                  <a:tcPr marL="144000" marR="144000" anchor="ctr">
                    <a:lnB w="12700" cap="flat" cmpd="sng" algn="ctr">
                      <a:solidFill>
                        <a:schemeClr val="bg1"/>
                      </a:solidFill>
                      <a:prstDash val="solid"/>
                      <a:round/>
                      <a:headEnd type="none" w="med" len="med"/>
                      <a:tailEnd type="none" w="med" len="med"/>
                    </a:lnB>
                  </a:tcPr>
                </a:tc>
                <a:tc hMerge="1">
                  <a:txBody>
                    <a:bodyPr/>
                    <a:lstStyle/>
                    <a:p>
                      <a:endParaRPr lang="en-US" sz="1400"/>
                    </a:p>
                  </a:txBody>
                  <a:tcPr/>
                </a:tc>
                <a:extLst>
                  <a:ext uri="{0D108BD9-81ED-4DB2-BD59-A6C34878D82A}">
                    <a16:rowId xmlns:a16="http://schemas.microsoft.com/office/drawing/2014/main" val="3793371801"/>
                  </a:ext>
                </a:extLst>
              </a:tr>
              <a:tr h="476930">
                <a:tc>
                  <a:txBody>
                    <a:bodyPr/>
                    <a:lstStyle/>
                    <a:p>
                      <a:r>
                        <a:rPr lang="en-US" sz="1200" b="1">
                          <a:solidFill>
                            <a:schemeClr val="bg1"/>
                          </a:solidFill>
                        </a:rPr>
                        <a:t>Cardiovascular disorders, n (%)</a:t>
                      </a:r>
                    </a:p>
                  </a:txBody>
                  <a:tcPr marL="144000" marR="144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200" b="1">
                          <a:solidFill>
                            <a:schemeClr val="bg1"/>
                          </a:solidFill>
                        </a:rPr>
                        <a:t>Zanubrutinib (n=68)</a:t>
                      </a:r>
                    </a:p>
                  </a:txBody>
                  <a:tcPr marL="144000" marR="144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a:r>
                        <a:rPr lang="en-US" sz="1200" b="1">
                          <a:solidFill>
                            <a:schemeClr val="bg1"/>
                          </a:solidFill>
                        </a:rPr>
                        <a:t>Zanubrutinib (N=1550)</a:t>
                      </a:r>
                    </a:p>
                  </a:txBody>
                  <a:tcPr marL="144000" marR="144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a:r>
                        <a:rPr lang="en-US" sz="1200" b="1">
                          <a:solidFill>
                            <a:schemeClr val="bg1"/>
                          </a:solidFill>
                        </a:rPr>
                        <a:t>Ibrutinib (N=422)</a:t>
                      </a:r>
                    </a:p>
                  </a:txBody>
                  <a:tcPr marL="144000" marR="144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3332129605"/>
                  </a:ext>
                </a:extLst>
              </a:tr>
              <a:tr h="295200">
                <a:tc>
                  <a:txBody>
                    <a:bodyPr/>
                    <a:lstStyle/>
                    <a:p>
                      <a:r>
                        <a:rPr lang="en-US" sz="1200"/>
                        <a:t>Median treatment duration, months</a:t>
                      </a:r>
                    </a:p>
                  </a:txBody>
                  <a:tcPr marL="144000" marR="144000" anchor="ctr">
                    <a:lnT w="38100" cap="flat" cmpd="sng" algn="ctr">
                      <a:solidFill>
                        <a:schemeClr val="bg1"/>
                      </a:solidFill>
                      <a:prstDash val="solid"/>
                      <a:round/>
                      <a:headEnd type="none" w="med" len="med"/>
                      <a:tailEnd type="none" w="med" len="med"/>
                    </a:lnT>
                  </a:tcPr>
                </a:tc>
                <a:tc>
                  <a:txBody>
                    <a:bodyPr/>
                    <a:lstStyle/>
                    <a:p>
                      <a:pPr algn="ctr"/>
                      <a:r>
                        <a:rPr lang="en-US" sz="1200"/>
                        <a:t>24</a:t>
                      </a:r>
                    </a:p>
                  </a:txBody>
                  <a:tcPr marL="144000" marR="144000" anchor="ctr">
                    <a:lnT w="38100" cap="flat" cmpd="sng" algn="ctr">
                      <a:solidFill>
                        <a:schemeClr val="bg1"/>
                      </a:solidFill>
                      <a:prstDash val="solid"/>
                      <a:round/>
                      <a:headEnd type="none" w="med" len="med"/>
                      <a:tailEnd type="none" w="med" len="med"/>
                    </a:lnT>
                  </a:tcPr>
                </a:tc>
                <a:tc>
                  <a:txBody>
                    <a:bodyPr/>
                    <a:lstStyle/>
                    <a:p>
                      <a:pPr algn="ctr"/>
                      <a:r>
                        <a:rPr lang="en-US" sz="1200"/>
                        <a:t>26.64</a:t>
                      </a:r>
                    </a:p>
                  </a:txBody>
                  <a:tcPr marL="144000" marR="144000" anchor="ctr">
                    <a:lnT w="38100" cap="flat" cmpd="sng" algn="ctr">
                      <a:solidFill>
                        <a:schemeClr val="bg1"/>
                      </a:solidFill>
                      <a:prstDash val="solid"/>
                      <a:round/>
                      <a:headEnd type="none" w="med" len="med"/>
                      <a:tailEnd type="none" w="med" len="med"/>
                    </a:lnT>
                  </a:tcPr>
                </a:tc>
                <a:tc>
                  <a:txBody>
                    <a:bodyPr/>
                    <a:lstStyle/>
                    <a:p>
                      <a:pPr algn="ctr"/>
                      <a:r>
                        <a:rPr lang="en-US" sz="1200"/>
                        <a:t>19.96</a:t>
                      </a:r>
                    </a:p>
                  </a:txBody>
                  <a:tcPr marL="144000" marR="14400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537672986"/>
                  </a:ext>
                </a:extLst>
              </a:tr>
              <a:tr h="295200">
                <a:tc>
                  <a:txBody>
                    <a:bodyPr/>
                    <a:lstStyle/>
                    <a:p>
                      <a:r>
                        <a:rPr lang="en-US" sz="1200" b="1"/>
                        <a:t>Any cardiovascular medical history</a:t>
                      </a:r>
                    </a:p>
                  </a:txBody>
                  <a:tcPr marL="144000" marR="144000" anchor="ctr"/>
                </a:tc>
                <a:tc>
                  <a:txBody>
                    <a:bodyPr/>
                    <a:lstStyle/>
                    <a:p>
                      <a:pPr algn="ctr"/>
                      <a:endParaRPr lang="en-US" sz="1200"/>
                    </a:p>
                  </a:txBody>
                  <a:tcPr marL="144000" marR="144000" anchor="ctr"/>
                </a:tc>
                <a:tc>
                  <a:txBody>
                    <a:bodyPr/>
                    <a:lstStyle/>
                    <a:p>
                      <a:pPr algn="ctr"/>
                      <a:endParaRPr lang="en-US" sz="1200"/>
                    </a:p>
                  </a:txBody>
                  <a:tcPr marL="144000" marR="144000" anchor="ctr"/>
                </a:tc>
                <a:tc>
                  <a:txBody>
                    <a:bodyPr/>
                    <a:lstStyle/>
                    <a:p>
                      <a:pPr algn="ctr"/>
                      <a:endParaRPr lang="en-US" sz="1200"/>
                    </a:p>
                  </a:txBody>
                  <a:tcPr marL="144000" marR="144000" anchor="ctr"/>
                </a:tc>
                <a:extLst>
                  <a:ext uri="{0D108BD9-81ED-4DB2-BD59-A6C34878D82A}">
                    <a16:rowId xmlns:a16="http://schemas.microsoft.com/office/drawing/2014/main" val="1739994139"/>
                  </a:ext>
                </a:extLst>
              </a:tr>
              <a:tr h="295200">
                <a:tc>
                  <a:txBody>
                    <a:bodyPr/>
                    <a:lstStyle/>
                    <a:p>
                      <a:pPr lvl="1"/>
                      <a:r>
                        <a:rPr lang="en-US" sz="1200"/>
                        <a:t>Atrial fibrillation/flutter</a:t>
                      </a:r>
                    </a:p>
                  </a:txBody>
                  <a:tcPr marL="144000" marR="144000" anchor="ctr"/>
                </a:tc>
                <a:tc>
                  <a:txBody>
                    <a:bodyPr/>
                    <a:lstStyle/>
                    <a:p>
                      <a:pPr algn="ctr"/>
                      <a:r>
                        <a:rPr lang="en-US" sz="1200"/>
                        <a:t>8 (11.7)</a:t>
                      </a:r>
                    </a:p>
                  </a:txBody>
                  <a:tcPr marL="144000" marR="144000" anchor="ctr"/>
                </a:tc>
                <a:tc>
                  <a:txBody>
                    <a:bodyPr/>
                    <a:lstStyle/>
                    <a:p>
                      <a:pPr algn="ctr"/>
                      <a:r>
                        <a:rPr lang="en-US" sz="1200"/>
                        <a:t>101 (6.5)</a:t>
                      </a:r>
                    </a:p>
                  </a:txBody>
                  <a:tcPr marL="144000" marR="144000" anchor="ctr"/>
                </a:tc>
                <a:tc>
                  <a:txBody>
                    <a:bodyPr/>
                    <a:lstStyle/>
                    <a:p>
                      <a:pPr algn="ctr"/>
                      <a:r>
                        <a:rPr lang="en-US" sz="1200"/>
                        <a:t>26 (6.2)</a:t>
                      </a:r>
                    </a:p>
                  </a:txBody>
                  <a:tcPr marL="144000" marR="144000" anchor="ctr"/>
                </a:tc>
                <a:extLst>
                  <a:ext uri="{0D108BD9-81ED-4DB2-BD59-A6C34878D82A}">
                    <a16:rowId xmlns:a16="http://schemas.microsoft.com/office/drawing/2014/main" val="4231431988"/>
                  </a:ext>
                </a:extLst>
              </a:tr>
              <a:tr h="295200">
                <a:tc>
                  <a:txBody>
                    <a:bodyPr/>
                    <a:lstStyle/>
                    <a:p>
                      <a:pPr lvl="1"/>
                      <a:r>
                        <a:rPr lang="en-US" sz="1200"/>
                        <a:t>Ventricular arrhythmia</a:t>
                      </a:r>
                      <a:r>
                        <a:rPr lang="en-US" sz="1200" baseline="30000"/>
                        <a:t>g</a:t>
                      </a:r>
                    </a:p>
                  </a:txBody>
                  <a:tcPr marL="144000" marR="144000" anchor="ctr"/>
                </a:tc>
                <a:tc>
                  <a:txBody>
                    <a:bodyPr/>
                    <a:lstStyle/>
                    <a:p>
                      <a:pPr algn="ctr"/>
                      <a:r>
                        <a:rPr lang="en-US" sz="1200"/>
                        <a:t>0</a:t>
                      </a:r>
                    </a:p>
                  </a:txBody>
                  <a:tcPr marL="144000" marR="144000" anchor="ctr"/>
                </a:tc>
                <a:tc>
                  <a:txBody>
                    <a:bodyPr/>
                    <a:lstStyle/>
                    <a:p>
                      <a:pPr algn="ctr"/>
                      <a:r>
                        <a:rPr lang="en-US" sz="1200"/>
                        <a:t>14 (0.9)</a:t>
                      </a:r>
                    </a:p>
                  </a:txBody>
                  <a:tcPr marL="144000" marR="144000" anchor="ctr"/>
                </a:tc>
                <a:tc>
                  <a:txBody>
                    <a:bodyPr/>
                    <a:lstStyle/>
                    <a:p>
                      <a:pPr algn="ctr"/>
                      <a:r>
                        <a:rPr lang="en-US" sz="1200"/>
                        <a:t>1 (0.2)</a:t>
                      </a:r>
                    </a:p>
                  </a:txBody>
                  <a:tcPr marL="144000" marR="144000" anchor="ctr"/>
                </a:tc>
                <a:extLst>
                  <a:ext uri="{0D108BD9-81ED-4DB2-BD59-A6C34878D82A}">
                    <a16:rowId xmlns:a16="http://schemas.microsoft.com/office/drawing/2014/main" val="1926003976"/>
                  </a:ext>
                </a:extLst>
              </a:tr>
              <a:tr h="295200">
                <a:tc>
                  <a:txBody>
                    <a:bodyPr/>
                    <a:lstStyle/>
                    <a:p>
                      <a:pPr lvl="1"/>
                      <a:r>
                        <a:rPr lang="en-US" sz="1200"/>
                        <a:t>Hypertension</a:t>
                      </a:r>
                      <a:r>
                        <a:rPr lang="en-US" sz="1200" baseline="30000"/>
                        <a:t>h</a:t>
                      </a:r>
                    </a:p>
                  </a:txBody>
                  <a:tcPr marL="144000" marR="144000" anchor="ctr"/>
                </a:tc>
                <a:tc>
                  <a:txBody>
                    <a:bodyPr/>
                    <a:lstStyle/>
                    <a:p>
                      <a:pPr algn="ctr"/>
                      <a:r>
                        <a:rPr lang="en-US" sz="1200"/>
                        <a:t>21 (30.9)</a:t>
                      </a:r>
                    </a:p>
                  </a:txBody>
                  <a:tcPr marL="144000" marR="144000" anchor="ctr"/>
                </a:tc>
                <a:tc>
                  <a:txBody>
                    <a:bodyPr/>
                    <a:lstStyle/>
                    <a:p>
                      <a:pPr algn="ctr"/>
                      <a:r>
                        <a:rPr lang="en-US" sz="1200"/>
                        <a:t>669 (43.2)</a:t>
                      </a:r>
                    </a:p>
                  </a:txBody>
                  <a:tcPr marL="144000" marR="144000" anchor="ctr"/>
                </a:tc>
                <a:tc>
                  <a:txBody>
                    <a:bodyPr/>
                    <a:lstStyle/>
                    <a:p>
                      <a:pPr algn="ctr"/>
                      <a:r>
                        <a:rPr lang="en-US" sz="1200"/>
                        <a:t>206 (48.8)</a:t>
                      </a:r>
                    </a:p>
                  </a:txBody>
                  <a:tcPr marL="144000" marR="144000" anchor="ctr"/>
                </a:tc>
                <a:extLst>
                  <a:ext uri="{0D108BD9-81ED-4DB2-BD59-A6C34878D82A}">
                    <a16:rowId xmlns:a16="http://schemas.microsoft.com/office/drawing/2014/main" val="2065278765"/>
                  </a:ext>
                </a:extLst>
              </a:tr>
              <a:tr h="295200">
                <a:tc>
                  <a:txBody>
                    <a:bodyPr/>
                    <a:lstStyle/>
                    <a:p>
                      <a:r>
                        <a:rPr lang="en-US" sz="1200" b="1"/>
                        <a:t>Any cardiovascular AE</a:t>
                      </a:r>
                    </a:p>
                  </a:txBody>
                  <a:tcPr marL="144000" marR="144000" anchor="ctr"/>
                </a:tc>
                <a:tc>
                  <a:txBody>
                    <a:bodyPr/>
                    <a:lstStyle/>
                    <a:p>
                      <a:pPr algn="ctr"/>
                      <a:endParaRPr lang="en-US" sz="1200"/>
                    </a:p>
                  </a:txBody>
                  <a:tcPr marL="144000" marR="144000" anchor="ctr"/>
                </a:tc>
                <a:tc>
                  <a:txBody>
                    <a:bodyPr/>
                    <a:lstStyle/>
                    <a:p>
                      <a:pPr algn="ctr"/>
                      <a:endParaRPr lang="en-US" sz="1200"/>
                    </a:p>
                  </a:txBody>
                  <a:tcPr marL="144000" marR="144000" anchor="ctr"/>
                </a:tc>
                <a:tc>
                  <a:txBody>
                    <a:bodyPr/>
                    <a:lstStyle/>
                    <a:p>
                      <a:pPr algn="ctr"/>
                      <a:endParaRPr lang="en-US" sz="1200"/>
                    </a:p>
                  </a:txBody>
                  <a:tcPr marL="144000" marR="144000" anchor="ctr"/>
                </a:tc>
                <a:extLst>
                  <a:ext uri="{0D108BD9-81ED-4DB2-BD59-A6C34878D82A}">
                    <a16:rowId xmlns:a16="http://schemas.microsoft.com/office/drawing/2014/main" val="3778796638"/>
                  </a:ext>
                </a:extLst>
              </a:tr>
              <a:tr h="295200">
                <a:tc>
                  <a:txBody>
                    <a:bodyPr/>
                    <a:lstStyle/>
                    <a:p>
                      <a:pPr lvl="1"/>
                      <a:r>
                        <a:rPr lang="en-US" sz="1200"/>
                        <a:t>Atrial fibrillation/flutter</a:t>
                      </a:r>
                    </a:p>
                  </a:txBody>
                  <a:tcPr marL="144000" marR="144000" anchor="ctr"/>
                </a:tc>
                <a:tc>
                  <a:txBody>
                    <a:bodyPr/>
                    <a:lstStyle/>
                    <a:p>
                      <a:pPr algn="ctr"/>
                      <a:r>
                        <a:rPr lang="en-US" sz="1200"/>
                        <a:t>2 (3)</a:t>
                      </a:r>
                    </a:p>
                  </a:txBody>
                  <a:tcPr marL="144000" marR="144000" anchor="ctr"/>
                </a:tc>
                <a:tc>
                  <a:txBody>
                    <a:bodyPr/>
                    <a:lstStyle/>
                    <a:p>
                      <a:pPr algn="ctr"/>
                      <a:r>
                        <a:rPr lang="en-US" sz="1200"/>
                        <a:t>60 (3.9)</a:t>
                      </a:r>
                    </a:p>
                  </a:txBody>
                  <a:tcPr marL="144000" marR="144000" anchor="ctr"/>
                </a:tc>
                <a:tc>
                  <a:txBody>
                    <a:bodyPr/>
                    <a:lstStyle/>
                    <a:p>
                      <a:pPr algn="ctr"/>
                      <a:r>
                        <a:rPr lang="en-US" sz="1200"/>
                        <a:t>60 (14.2)</a:t>
                      </a:r>
                    </a:p>
                  </a:txBody>
                  <a:tcPr marL="144000" marR="144000" anchor="ctr"/>
                </a:tc>
                <a:extLst>
                  <a:ext uri="{0D108BD9-81ED-4DB2-BD59-A6C34878D82A}">
                    <a16:rowId xmlns:a16="http://schemas.microsoft.com/office/drawing/2014/main" val="1915526894"/>
                  </a:ext>
                </a:extLst>
              </a:tr>
              <a:tr h="295200">
                <a:tc>
                  <a:txBody>
                    <a:bodyPr/>
                    <a:lstStyle/>
                    <a:p>
                      <a:pPr lvl="1"/>
                      <a:r>
                        <a:rPr lang="en-US" sz="1200"/>
                        <a:t>Ventricular arrythmia (Grade ≥2)</a:t>
                      </a:r>
                      <a:r>
                        <a:rPr lang="en-US" sz="1200" baseline="30000"/>
                        <a:t>g</a:t>
                      </a:r>
                    </a:p>
                  </a:txBody>
                  <a:tcPr marL="144000" marR="144000" anchor="ctr"/>
                </a:tc>
                <a:tc>
                  <a:txBody>
                    <a:bodyPr/>
                    <a:lstStyle/>
                    <a:p>
                      <a:pPr algn="ctr"/>
                      <a:r>
                        <a:rPr lang="en-US" sz="1200"/>
                        <a:t>1 (1.5)</a:t>
                      </a:r>
                    </a:p>
                  </a:txBody>
                  <a:tcPr marL="144000" marR="144000" anchor="ctr"/>
                </a:tc>
                <a:tc>
                  <a:txBody>
                    <a:bodyPr/>
                    <a:lstStyle/>
                    <a:p>
                      <a:pPr algn="ctr"/>
                      <a:r>
                        <a:rPr lang="en-US" sz="1200"/>
                        <a:t>11 (0.7)</a:t>
                      </a:r>
                    </a:p>
                  </a:txBody>
                  <a:tcPr marL="144000" marR="144000" anchor="ctr"/>
                </a:tc>
                <a:tc>
                  <a:txBody>
                    <a:bodyPr/>
                    <a:lstStyle/>
                    <a:p>
                      <a:pPr algn="ctr"/>
                      <a:r>
                        <a:rPr lang="en-US" sz="1200"/>
                        <a:t>6 (1.4)</a:t>
                      </a:r>
                    </a:p>
                  </a:txBody>
                  <a:tcPr marL="144000" marR="144000" anchor="ctr"/>
                </a:tc>
                <a:extLst>
                  <a:ext uri="{0D108BD9-81ED-4DB2-BD59-A6C34878D82A}">
                    <a16:rowId xmlns:a16="http://schemas.microsoft.com/office/drawing/2014/main" val="2494744377"/>
                  </a:ext>
                </a:extLst>
              </a:tr>
              <a:tr h="295200">
                <a:tc>
                  <a:txBody>
                    <a:bodyPr/>
                    <a:lstStyle/>
                    <a:p>
                      <a:pPr lvl="1"/>
                      <a:r>
                        <a:rPr lang="en-US" sz="1200"/>
                        <a:t>Hypertension</a:t>
                      </a:r>
                      <a:r>
                        <a:rPr lang="en-US" sz="1200" baseline="30000"/>
                        <a:t>h</a:t>
                      </a:r>
                    </a:p>
                  </a:txBody>
                  <a:tcPr marL="144000" marR="144000" anchor="ctr"/>
                </a:tc>
                <a:tc>
                  <a:txBody>
                    <a:bodyPr/>
                    <a:lstStyle/>
                    <a:p>
                      <a:pPr algn="ctr"/>
                      <a:r>
                        <a:rPr lang="en-US" sz="1200"/>
                        <a:t>3 (4)</a:t>
                      </a:r>
                    </a:p>
                  </a:txBody>
                  <a:tcPr marL="144000" marR="144000" anchor="ctr"/>
                </a:tc>
                <a:tc>
                  <a:txBody>
                    <a:bodyPr/>
                    <a:lstStyle/>
                    <a:p>
                      <a:pPr algn="ctr"/>
                      <a:r>
                        <a:rPr lang="en-US" sz="1200"/>
                        <a:t>225 (14.5)</a:t>
                      </a:r>
                    </a:p>
                  </a:txBody>
                  <a:tcPr marL="144000" marR="144000" anchor="ctr"/>
                </a:tc>
                <a:tc>
                  <a:txBody>
                    <a:bodyPr/>
                    <a:lstStyle/>
                    <a:p>
                      <a:pPr algn="ctr"/>
                      <a:r>
                        <a:rPr lang="en-US" sz="1200"/>
                        <a:t>85 (20.1)</a:t>
                      </a:r>
                    </a:p>
                  </a:txBody>
                  <a:tcPr marL="144000" marR="144000" anchor="ctr"/>
                </a:tc>
                <a:extLst>
                  <a:ext uri="{0D108BD9-81ED-4DB2-BD59-A6C34878D82A}">
                    <a16:rowId xmlns:a16="http://schemas.microsoft.com/office/drawing/2014/main" val="1173853730"/>
                  </a:ext>
                </a:extLst>
              </a:tr>
            </a:tbl>
          </a:graphicData>
        </a:graphic>
      </p:graphicFrame>
      <p:sp>
        <p:nvSpPr>
          <p:cNvPr id="7" name="Footer Placeholder 3">
            <a:extLst>
              <a:ext uri="{FF2B5EF4-FFF2-40B4-BE49-F238E27FC236}">
                <a16:creationId xmlns:a16="http://schemas.microsoft.com/office/drawing/2014/main" id="{5B19D463-3F5C-1FD8-AD7D-CFB6E644D30C}"/>
              </a:ext>
            </a:extLst>
          </p:cNvPr>
          <p:cNvSpPr txBox="1">
            <a:spLocks/>
          </p:cNvSpPr>
          <p:nvPr/>
        </p:nvSpPr>
        <p:spPr>
          <a:xfrm>
            <a:off x="407989" y="5707156"/>
            <a:ext cx="8532812" cy="961932"/>
          </a:xfrm>
          <a:prstGeom prst="rect">
            <a:avLst/>
          </a:prstGeom>
        </p:spPr>
        <p:txBody>
          <a:bodyPr vert="horz" lIns="0" tIns="0" rIns="0" bIns="0" rtlCol="0" anchor="b"/>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Data </a:t>
            </a:r>
            <a:r>
              <a:rPr lang="en-GB" err="1"/>
              <a:t>cutoff</a:t>
            </a:r>
            <a:r>
              <a:rPr lang="en-GB"/>
              <a:t>: 4 May 2022. </a:t>
            </a:r>
            <a:r>
              <a:rPr lang="en-GB" baseline="30000" err="1"/>
              <a:t>a</a:t>
            </a:r>
            <a:r>
              <a:rPr lang="en-GB" err="1"/>
              <a:t>Fatal</a:t>
            </a:r>
            <a:r>
              <a:rPr lang="en-GB"/>
              <a:t> infection: COVID-19 pneumonia (n=2). </a:t>
            </a:r>
            <a:r>
              <a:rPr lang="en-GB" baseline="30000" err="1"/>
              <a:t>b</a:t>
            </a:r>
            <a:r>
              <a:rPr lang="en-GB" err="1"/>
              <a:t>Gastrointestinal</a:t>
            </a:r>
            <a:r>
              <a:rPr lang="en-GB"/>
              <a:t> </a:t>
            </a:r>
            <a:r>
              <a:rPr lang="en-GB" err="1"/>
              <a:t>hemorrhage</a:t>
            </a:r>
            <a:r>
              <a:rPr lang="en-GB"/>
              <a:t> (day 862) in a patient who also received anticoagulant for pulmonary embolism; patient continued </a:t>
            </a:r>
            <a:r>
              <a:rPr lang="en-GB" err="1"/>
              <a:t>zanubrutinib</a:t>
            </a:r>
            <a:r>
              <a:rPr lang="en-GB"/>
              <a:t> with no recurrent bleeding episode. </a:t>
            </a:r>
            <a:r>
              <a:rPr lang="en-GB" baseline="30000" err="1"/>
              <a:t>c</a:t>
            </a:r>
            <a:r>
              <a:rPr lang="en-GB" err="1"/>
              <a:t>Two</a:t>
            </a:r>
            <a:r>
              <a:rPr lang="en-GB"/>
              <a:t> 2 patients had new-onset hypertension; none led to treatment reduction or discontinuation. </a:t>
            </a:r>
            <a:r>
              <a:rPr lang="en-GB" baseline="30000" err="1"/>
              <a:t>d</a:t>
            </a:r>
            <a:r>
              <a:rPr lang="en-GB" err="1"/>
              <a:t>Atrial</a:t>
            </a:r>
            <a:r>
              <a:rPr lang="en-GB"/>
              <a:t> fibrillation in a patient with </a:t>
            </a:r>
            <a:r>
              <a:rPr lang="en-GB" err="1"/>
              <a:t>preexisting</a:t>
            </a:r>
            <a:r>
              <a:rPr lang="en-GB"/>
              <a:t> atrial fibrillation (21 days after end of treatment owing to disease progression). Patient with atrial flutter recovered spontaneously and continued </a:t>
            </a:r>
            <a:r>
              <a:rPr lang="en-GB" err="1"/>
              <a:t>zanubrutinib</a:t>
            </a:r>
            <a:r>
              <a:rPr lang="en-GB"/>
              <a:t>. </a:t>
            </a:r>
            <a:r>
              <a:rPr lang="en-GB" baseline="30000" err="1"/>
              <a:t>e</a:t>
            </a:r>
            <a:r>
              <a:rPr lang="en-GB" err="1"/>
              <a:t>Ventricular</a:t>
            </a:r>
            <a:r>
              <a:rPr lang="en-GB"/>
              <a:t> extrasystole in an 83-year-old patient with no known cardiac history, was non-serious, transient, resolved on the same day, and did not lead to treatment modification or discontinuation. </a:t>
            </a:r>
            <a:r>
              <a:rPr lang="en-GB" baseline="30000" err="1"/>
              <a:t>f</a:t>
            </a:r>
            <a:r>
              <a:rPr lang="en-GB" err="1"/>
              <a:t>Includes</a:t>
            </a:r>
            <a:r>
              <a:rPr lang="en-GB"/>
              <a:t> basal cell and squamous cell carcinoma and basal cell carcinoma (with history of skin cancer); papillary thyroid carcinoma; (with </a:t>
            </a:r>
            <a:r>
              <a:rPr lang="en-GB" err="1"/>
              <a:t>preexisting</a:t>
            </a:r>
            <a:r>
              <a:rPr lang="en-GB"/>
              <a:t> thyroid nodule); recurrent bladder cancer and prostate cancer (with history of bladder cancer); and acute myeloid </a:t>
            </a:r>
            <a:r>
              <a:rPr lang="en-GB" err="1"/>
              <a:t>leukemia</a:t>
            </a:r>
            <a:r>
              <a:rPr lang="en-GB"/>
              <a:t> (with prior chemotherapy with alkylating agent). </a:t>
            </a:r>
            <a:r>
              <a:rPr lang="en-GB" baseline="30000" err="1"/>
              <a:t>g</a:t>
            </a:r>
            <a:r>
              <a:rPr lang="en-GB" err="1"/>
              <a:t>Including</a:t>
            </a:r>
            <a:r>
              <a:rPr lang="en-GB"/>
              <a:t> ventricular tachyarrhythmia (SMQ narrow), ventricular arrhythmias and cardiac arrest (High Level Term MedDRA v24.0). </a:t>
            </a:r>
            <a:r>
              <a:rPr lang="en-GB" baseline="30000" err="1"/>
              <a:t>h</a:t>
            </a:r>
            <a:r>
              <a:rPr lang="en-GB" err="1"/>
              <a:t>Including</a:t>
            </a:r>
            <a:r>
              <a:rPr lang="en-GB"/>
              <a:t> hypertension (SMQ narrow). </a:t>
            </a:r>
            <a:r>
              <a:rPr lang="en-GB" baseline="30000" err="1"/>
              <a:t>i</a:t>
            </a:r>
            <a:r>
              <a:rPr lang="en-GB" err="1"/>
              <a:t>Pooled</a:t>
            </a:r>
            <a:r>
              <a:rPr lang="en-GB"/>
              <a:t> analyses of 10 clinical studies of zanubrutinib.</a:t>
            </a:r>
            <a:r>
              <a:rPr lang="en-GB" baseline="30000"/>
              <a:t>1</a:t>
            </a:r>
          </a:p>
          <a:p>
            <a:r>
              <a:rPr lang="en-GB" baseline="30000"/>
              <a:t>1</a:t>
            </a:r>
            <a:r>
              <a:rPr lang="en-GB"/>
              <a:t>Tam et al. LL&amp;M 2022. Abstract 1324736.</a:t>
            </a:r>
          </a:p>
          <a:p>
            <a:r>
              <a:rPr lang="en-GB" b="1"/>
              <a:t>AE, </a:t>
            </a:r>
            <a:r>
              <a:rPr lang="en-GB"/>
              <a:t>adverse event;</a:t>
            </a:r>
            <a:r>
              <a:rPr lang="en-GB" b="1"/>
              <a:t> MedDRA, </a:t>
            </a:r>
            <a:r>
              <a:rPr lang="en-GB"/>
              <a:t>medical dictionary for regulatory activities; </a:t>
            </a:r>
            <a:r>
              <a:rPr lang="en-GB" b="1"/>
              <a:t>SMQ,</a:t>
            </a:r>
            <a:r>
              <a:rPr lang="en-GB"/>
              <a:t> standardized MedDRA query; </a:t>
            </a:r>
            <a:r>
              <a:rPr lang="en-GB" b="1"/>
              <a:t>TEAE, </a:t>
            </a:r>
            <a:r>
              <a:rPr lang="en-GB"/>
              <a:t>treatment-emergent adverse event.</a:t>
            </a:r>
            <a:endParaRPr lang="en-GB" b="1"/>
          </a:p>
          <a:p>
            <a:r>
              <a:rPr lang="en-GB" b="1" err="1"/>
              <a:t>Opat</a:t>
            </a:r>
            <a:r>
              <a:rPr lang="en-GB" b="1"/>
              <a:t> et al, Abstract #234 presented at ASH 2022.</a:t>
            </a:r>
          </a:p>
        </p:txBody>
      </p:sp>
    </p:spTree>
    <p:extLst>
      <p:ext uri="{BB962C8B-B14F-4D97-AF65-F5344CB8AC3E}">
        <p14:creationId xmlns:p14="http://schemas.microsoft.com/office/powerpoint/2010/main" val="13159259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A3A9DDE2-0241-409D-A5CB-5FCABCC948EF}"/>
              </a:ext>
            </a:extLst>
          </p:cNvPr>
          <p:cNvSpPr>
            <a:spLocks noGrp="1"/>
          </p:cNvSpPr>
          <p:nvPr>
            <p:ph type="ftr" sz="quarter" idx="10"/>
          </p:nvPr>
        </p:nvSpPr>
        <p:spPr/>
        <p:txBody>
          <a:bodyPr/>
          <a:lstStyle/>
          <a:p>
            <a:r>
              <a:rPr lang="en-GB" b="1"/>
              <a:t>CR, </a:t>
            </a:r>
            <a:r>
              <a:rPr lang="en-GB"/>
              <a:t>complete response; </a:t>
            </a:r>
            <a:r>
              <a:rPr lang="en-GB" b="1"/>
              <a:t>CT, </a:t>
            </a:r>
            <a:r>
              <a:rPr lang="en-GB"/>
              <a:t>computerized tomography; </a:t>
            </a:r>
            <a:r>
              <a:rPr lang="en-GB" b="1" err="1"/>
              <a:t>DoR</a:t>
            </a:r>
            <a:r>
              <a:rPr lang="en-GB" b="1"/>
              <a:t>, </a:t>
            </a:r>
            <a:r>
              <a:rPr lang="en-GB"/>
              <a:t>duration of response; </a:t>
            </a:r>
            <a:r>
              <a:rPr lang="en-GB" b="1"/>
              <a:t>IRC, </a:t>
            </a:r>
            <a:r>
              <a:rPr lang="en-GB"/>
              <a:t>independent review committee; </a:t>
            </a:r>
            <a:r>
              <a:rPr lang="en-GB" b="1"/>
              <a:t>MZL, </a:t>
            </a:r>
            <a:r>
              <a:rPr lang="en-GB"/>
              <a:t>marginal zone lymphoma; </a:t>
            </a:r>
            <a:r>
              <a:rPr lang="en-GB" b="1"/>
              <a:t>ORR, </a:t>
            </a:r>
            <a:r>
              <a:rPr lang="en-GB"/>
              <a:t>overall response rate; </a:t>
            </a:r>
            <a:r>
              <a:rPr lang="en-GB" b="1"/>
              <a:t>OS, </a:t>
            </a:r>
            <a:r>
              <a:rPr lang="en-GB"/>
              <a:t>overall survival;</a:t>
            </a:r>
            <a:r>
              <a:rPr lang="en-GB" b="1"/>
              <a:t> PET, </a:t>
            </a:r>
            <a:r>
              <a:rPr lang="en-GB"/>
              <a:t>positron emission tomography; </a:t>
            </a:r>
            <a:r>
              <a:rPr lang="en-GB" b="1"/>
              <a:t>PFS, </a:t>
            </a:r>
            <a:r>
              <a:rPr lang="en-GB"/>
              <a:t>progression-free survival; </a:t>
            </a:r>
            <a:r>
              <a:rPr lang="en-GB" b="1"/>
              <a:t>R/R, </a:t>
            </a:r>
            <a:r>
              <a:rPr lang="en-GB"/>
              <a:t>relapsed/refractory.</a:t>
            </a:r>
            <a:endParaRPr lang="en-GB" b="1"/>
          </a:p>
          <a:p>
            <a:r>
              <a:rPr lang="en-GB" b="1" err="1"/>
              <a:t>Opat</a:t>
            </a:r>
            <a:r>
              <a:rPr lang="en-GB" b="1"/>
              <a:t> et al, Abstract #234 presented at ASH 2022.</a:t>
            </a:r>
          </a:p>
        </p:txBody>
      </p:sp>
      <p:sp>
        <p:nvSpPr>
          <p:cNvPr id="4" name="Titel 3">
            <a:extLst>
              <a:ext uri="{FF2B5EF4-FFF2-40B4-BE49-F238E27FC236}">
                <a16:creationId xmlns:a16="http://schemas.microsoft.com/office/drawing/2014/main" id="{02C62C1F-9F75-F048-962B-8C644CC61153}"/>
              </a:ext>
            </a:extLst>
          </p:cNvPr>
          <p:cNvSpPr>
            <a:spLocks noGrp="1"/>
          </p:cNvSpPr>
          <p:nvPr>
            <p:ph type="title"/>
          </p:nvPr>
        </p:nvSpPr>
        <p:spPr/>
        <p:txBody>
          <a:bodyPr/>
          <a:lstStyle/>
          <a:p>
            <a:r>
              <a:rPr lang="de-DE" err="1"/>
              <a:t>Conclusions</a:t>
            </a:r>
            <a:endParaRPr lang="de-DE"/>
          </a:p>
        </p:txBody>
      </p:sp>
      <p:sp>
        <p:nvSpPr>
          <p:cNvPr id="8" name="Inhaltsplatzhalter 7">
            <a:extLst>
              <a:ext uri="{FF2B5EF4-FFF2-40B4-BE49-F238E27FC236}">
                <a16:creationId xmlns:a16="http://schemas.microsoft.com/office/drawing/2014/main" id="{E3749E63-6BE6-C14B-8566-6EA769800FFF}"/>
              </a:ext>
            </a:extLst>
          </p:cNvPr>
          <p:cNvSpPr>
            <a:spLocks noGrp="1"/>
          </p:cNvSpPr>
          <p:nvPr>
            <p:ph idx="1"/>
          </p:nvPr>
        </p:nvSpPr>
        <p:spPr/>
        <p:txBody>
          <a:bodyPr>
            <a:normAutofit/>
          </a:bodyPr>
          <a:lstStyle/>
          <a:p>
            <a:pPr marL="0" indent="0">
              <a:buNone/>
            </a:pPr>
            <a:r>
              <a:rPr lang="en-US"/>
              <a:t>At a median study follow-up of 28 months:</a:t>
            </a:r>
          </a:p>
          <a:p>
            <a:r>
              <a:rPr lang="en-US"/>
              <a:t>Zanubrutinib showed high response rates and durable disease control in R/R MZL </a:t>
            </a:r>
          </a:p>
          <a:p>
            <a:pPr lvl="1"/>
            <a:r>
              <a:rPr lang="en-US"/>
              <a:t>ORR of 68% (by PET and/or CT) and 67% (by CT only) with a CR of ~25% by IRC </a:t>
            </a:r>
          </a:p>
          <a:p>
            <a:pPr lvl="1"/>
            <a:r>
              <a:rPr lang="en-US"/>
              <a:t>Responses in all MZL subtypes </a:t>
            </a:r>
          </a:p>
          <a:p>
            <a:pPr lvl="1"/>
            <a:r>
              <a:rPr lang="en-US"/>
              <a:t>At 24 months: PFS rate, 71%; </a:t>
            </a:r>
            <a:r>
              <a:rPr lang="en-US" err="1"/>
              <a:t>DoR</a:t>
            </a:r>
            <a:r>
              <a:rPr lang="en-US"/>
              <a:t> rate, 73%; OS rate, 86%</a:t>
            </a:r>
          </a:p>
          <a:p>
            <a:r>
              <a:rPr lang="en-US"/>
              <a:t>Zanubrutinib was generally well tolerated</a:t>
            </a:r>
          </a:p>
          <a:p>
            <a:pPr lvl="1"/>
            <a:r>
              <a:rPr lang="en-US"/>
              <a:t>Hypertension and atrial fibrillation/flutter were uncommon; comparable rate to </a:t>
            </a:r>
            <a:r>
              <a:rPr lang="en-US" err="1"/>
              <a:t>zanubrutinib</a:t>
            </a:r>
            <a:r>
              <a:rPr lang="en-US"/>
              <a:t> pooled safety analyses and lower than reported for ibrutinib</a:t>
            </a:r>
          </a:p>
          <a:p>
            <a:pPr lvl="1"/>
            <a:r>
              <a:rPr lang="en-US"/>
              <a:t>One (1.5%) patient had major gastrointestinal hemorrhage while receiving concomitant anticoagulant</a:t>
            </a:r>
          </a:p>
          <a:p>
            <a:pPr lvl="1"/>
            <a:r>
              <a:rPr lang="en-US"/>
              <a:t>No new safety signals observed</a:t>
            </a:r>
          </a:p>
        </p:txBody>
      </p:sp>
    </p:spTree>
    <p:extLst>
      <p:ext uri="{BB962C8B-B14F-4D97-AF65-F5344CB8AC3E}">
        <p14:creationId xmlns:p14="http://schemas.microsoft.com/office/powerpoint/2010/main" val="1417768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AD63E48-67AE-504B-8F04-DE9381C6DC60}"/>
              </a:ext>
            </a:extLst>
          </p:cNvPr>
          <p:cNvSpPr>
            <a:spLocks noGrp="1"/>
          </p:cNvSpPr>
          <p:nvPr>
            <p:ph type="title"/>
          </p:nvPr>
        </p:nvSpPr>
        <p:spPr/>
        <p:txBody>
          <a:bodyPr/>
          <a:lstStyle/>
          <a:p>
            <a:r>
              <a:rPr lang="de-DE"/>
              <a:t>Zanubrutinib in </a:t>
            </a:r>
            <a:r>
              <a:rPr lang="de-DE" err="1"/>
              <a:t>acalabrutinib</a:t>
            </a:r>
            <a:r>
              <a:rPr lang="de-DE"/>
              <a:t>-intolerant </a:t>
            </a:r>
            <a:r>
              <a:rPr lang="de-DE" err="1"/>
              <a:t>patients</a:t>
            </a:r>
            <a:r>
              <a:rPr lang="de-DE"/>
              <a:t> </a:t>
            </a:r>
            <a:r>
              <a:rPr lang="de-DE" err="1"/>
              <a:t>with</a:t>
            </a:r>
            <a:r>
              <a:rPr lang="de-DE"/>
              <a:t> B-</a:t>
            </a:r>
            <a:r>
              <a:rPr lang="de-DE" err="1"/>
              <a:t>cell</a:t>
            </a:r>
            <a:r>
              <a:rPr lang="de-DE"/>
              <a:t> </a:t>
            </a:r>
            <a:r>
              <a:rPr lang="de-DE" err="1"/>
              <a:t>malignancies</a:t>
            </a:r>
            <a:endParaRPr lang="de-DE"/>
          </a:p>
        </p:txBody>
      </p:sp>
    </p:spTree>
    <p:extLst>
      <p:ext uri="{BB962C8B-B14F-4D97-AF65-F5344CB8AC3E}">
        <p14:creationId xmlns:p14="http://schemas.microsoft.com/office/powerpoint/2010/main" val="41980598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ihandform 10">
            <a:extLst>
              <a:ext uri="{FF2B5EF4-FFF2-40B4-BE49-F238E27FC236}">
                <a16:creationId xmlns:a16="http://schemas.microsoft.com/office/drawing/2014/main" id="{109C3E80-B23B-47D3-B878-A2A771C9EF4D}"/>
              </a:ext>
            </a:extLst>
          </p:cNvPr>
          <p:cNvSpPr/>
          <p:nvPr/>
        </p:nvSpPr>
        <p:spPr>
          <a:xfrm>
            <a:off x="407989" y="2000406"/>
            <a:ext cx="1862864" cy="2613824"/>
          </a:xfrm>
          <a:prstGeom prst="rect">
            <a:avLst/>
          </a:prstGeom>
          <a:solidFill>
            <a:schemeClr val="accent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000" tIns="108000" rIns="92456" bIns="52832" numCol="1" spcCol="1270" anchor="ctr" anchorCtr="0">
            <a:noAutofit/>
          </a:bodyPr>
          <a:lstStyle/>
          <a:p>
            <a:pPr marL="0" lvl="0" indent="0" algn="ctr" defTabSz="577850">
              <a:lnSpc>
                <a:spcPct val="90000"/>
              </a:lnSpc>
              <a:spcBef>
                <a:spcPct val="0"/>
              </a:spcBef>
              <a:spcAft>
                <a:spcPct val="35000"/>
              </a:spcAft>
              <a:buNone/>
            </a:pPr>
            <a:r>
              <a:rPr lang="en-US" sz="1400" b="1" kern="1200">
                <a:latin typeface="+mj-lt"/>
                <a:cs typeface="Arial"/>
              </a:rPr>
              <a:t>Eligible patients</a:t>
            </a:r>
          </a:p>
          <a:p>
            <a:pPr marL="0" lvl="0" indent="0" algn="ctr" defTabSz="577850">
              <a:lnSpc>
                <a:spcPct val="90000"/>
              </a:lnSpc>
              <a:spcBef>
                <a:spcPct val="0"/>
              </a:spcBef>
              <a:spcAft>
                <a:spcPct val="35000"/>
              </a:spcAft>
              <a:buNone/>
            </a:pPr>
            <a:endParaRPr lang="en-US" sz="1400" kern="1200">
              <a:latin typeface="+mj-lt"/>
              <a:cs typeface="Arial"/>
            </a:endParaRPr>
          </a:p>
          <a:p>
            <a:pPr marL="0" lvl="0" indent="0" defTabSz="577850">
              <a:lnSpc>
                <a:spcPct val="90000"/>
              </a:lnSpc>
              <a:spcBef>
                <a:spcPct val="0"/>
              </a:spcBef>
              <a:buNone/>
            </a:pPr>
            <a:r>
              <a:rPr lang="en-US" sz="1400" kern="1200">
                <a:latin typeface="+mj-lt"/>
                <a:cs typeface="Arial"/>
              </a:rPr>
              <a:t>Previously treated patients with</a:t>
            </a:r>
          </a:p>
          <a:p>
            <a:pPr marL="0" lvl="0" indent="0" defTabSz="577850">
              <a:lnSpc>
                <a:spcPct val="90000"/>
              </a:lnSpc>
              <a:spcBef>
                <a:spcPct val="0"/>
              </a:spcBef>
              <a:buNone/>
            </a:pPr>
            <a:r>
              <a:rPr lang="en-US" sz="1400" kern="1200">
                <a:latin typeface="+mj-lt"/>
                <a:cs typeface="Arial"/>
              </a:rPr>
              <a:t>CLL/SLL, MCL, MZL, or WM</a:t>
            </a:r>
          </a:p>
          <a:p>
            <a:pPr marL="0" lvl="0" indent="0" defTabSz="577850">
              <a:lnSpc>
                <a:spcPct val="90000"/>
              </a:lnSpc>
              <a:spcBef>
                <a:spcPct val="0"/>
              </a:spcBef>
              <a:buNone/>
            </a:pPr>
            <a:r>
              <a:rPr lang="en-US" sz="1400" kern="1200">
                <a:latin typeface="+mj-lt"/>
                <a:cs typeface="Arial"/>
              </a:rPr>
              <a:t>intolerant to prior BTK inhibitor</a:t>
            </a:r>
          </a:p>
        </p:txBody>
      </p:sp>
      <p:sp>
        <p:nvSpPr>
          <p:cNvPr id="17" name="TextBox 16">
            <a:extLst>
              <a:ext uri="{FF2B5EF4-FFF2-40B4-BE49-F238E27FC236}">
                <a16:creationId xmlns:a16="http://schemas.microsoft.com/office/drawing/2014/main" id="{E5358029-2663-4251-82AC-F7180A283D5B}"/>
              </a:ext>
            </a:extLst>
          </p:cNvPr>
          <p:cNvSpPr txBox="1"/>
          <p:nvPr/>
        </p:nvSpPr>
        <p:spPr>
          <a:xfrm>
            <a:off x="6938515" y="2722543"/>
            <a:ext cx="2002285" cy="1169551"/>
          </a:xfrm>
          <a:prstGeom prst="rect">
            <a:avLst/>
          </a:prstGeom>
          <a:solidFill>
            <a:schemeClr val="accent1"/>
          </a:solidFill>
        </p:spPr>
        <p:txBody>
          <a:bodyPr wrap="square" lIns="91440" tIns="45720" rIns="91440" bIns="45720" rtlCol="0" anchor="t">
            <a:spAutoFit/>
          </a:bodyPr>
          <a:lstStyle/>
          <a:p>
            <a:pPr algn="ctr"/>
            <a:r>
              <a:rPr lang="en-US" sz="1400">
                <a:solidFill>
                  <a:schemeClr val="bg1"/>
                </a:solidFill>
              </a:rPr>
              <a:t>Treatment until PD, unacceptable toxicity, treatment consent withdrawal, or study </a:t>
            </a:r>
            <a:r>
              <a:rPr lang="en-US" sz="1400" err="1">
                <a:solidFill>
                  <a:schemeClr val="bg1"/>
                </a:solidFill>
              </a:rPr>
              <a:t>termination</a:t>
            </a:r>
            <a:r>
              <a:rPr lang="en-US" sz="1400" baseline="30000" err="1">
                <a:solidFill>
                  <a:schemeClr val="bg1"/>
                </a:solidFill>
              </a:rPr>
              <a:t>a</a:t>
            </a:r>
            <a:endParaRPr lang="en-US" sz="1400" baseline="30000">
              <a:solidFill>
                <a:schemeClr val="bg1"/>
              </a:solidFill>
            </a:endParaRPr>
          </a:p>
        </p:txBody>
      </p:sp>
      <p:sp>
        <p:nvSpPr>
          <p:cNvPr id="38" name="TextBox 37">
            <a:extLst>
              <a:ext uri="{FF2B5EF4-FFF2-40B4-BE49-F238E27FC236}">
                <a16:creationId xmlns:a16="http://schemas.microsoft.com/office/drawing/2014/main" id="{B961771F-CBF0-4DF9-BD6F-297C7DAD5A56}"/>
              </a:ext>
            </a:extLst>
          </p:cNvPr>
          <p:cNvSpPr txBox="1"/>
          <p:nvPr/>
        </p:nvSpPr>
        <p:spPr>
          <a:xfrm>
            <a:off x="4802251" y="2830265"/>
            <a:ext cx="1693513" cy="954107"/>
          </a:xfrm>
          <a:prstGeom prst="rect">
            <a:avLst/>
          </a:prstGeom>
          <a:solidFill>
            <a:schemeClr val="accent5"/>
          </a:solidFill>
        </p:spPr>
        <p:txBody>
          <a:bodyPr wrap="square" lIns="91440" tIns="45720" rIns="91440" bIns="45720" rtlCol="0" anchor="t">
            <a:spAutoFit/>
          </a:bodyPr>
          <a:lstStyle/>
          <a:p>
            <a:pPr algn="ctr"/>
            <a:r>
              <a:rPr lang="en-GB" sz="1400" b="1">
                <a:solidFill>
                  <a:schemeClr val="bg1"/>
                </a:solidFill>
              </a:rPr>
              <a:t>Zanubrutinib </a:t>
            </a:r>
          </a:p>
          <a:p>
            <a:pPr algn="ctr"/>
            <a:r>
              <a:rPr lang="en-GB" sz="1400">
                <a:solidFill>
                  <a:schemeClr val="bg1"/>
                </a:solidFill>
              </a:rPr>
              <a:t>160 mg BID </a:t>
            </a:r>
          </a:p>
          <a:p>
            <a:pPr algn="ctr"/>
            <a:r>
              <a:rPr lang="en-GB" sz="1400">
                <a:solidFill>
                  <a:schemeClr val="bg1"/>
                </a:solidFill>
              </a:rPr>
              <a:t>or </a:t>
            </a:r>
          </a:p>
          <a:p>
            <a:pPr algn="ctr"/>
            <a:r>
              <a:rPr lang="en-GB" sz="1400">
                <a:solidFill>
                  <a:schemeClr val="bg1"/>
                </a:solidFill>
              </a:rPr>
              <a:t>320 mg QD</a:t>
            </a:r>
            <a:endParaRPr lang="en-US" sz="1400">
              <a:solidFill>
                <a:schemeClr val="bg1"/>
              </a:solidFill>
              <a:cs typeface="Arial"/>
            </a:endParaRPr>
          </a:p>
        </p:txBody>
      </p:sp>
      <p:grpSp>
        <p:nvGrpSpPr>
          <p:cNvPr id="7" name="Gruppieren 6">
            <a:extLst>
              <a:ext uri="{FF2B5EF4-FFF2-40B4-BE49-F238E27FC236}">
                <a16:creationId xmlns:a16="http://schemas.microsoft.com/office/drawing/2014/main" id="{C320032D-940F-D9D8-13AE-4D61243D934B}"/>
              </a:ext>
            </a:extLst>
          </p:cNvPr>
          <p:cNvGrpSpPr/>
          <p:nvPr/>
        </p:nvGrpSpPr>
        <p:grpSpPr>
          <a:xfrm>
            <a:off x="2713605" y="2000406"/>
            <a:ext cx="1645894" cy="2613825"/>
            <a:chOff x="2843984" y="2060731"/>
            <a:chExt cx="1645894" cy="2613825"/>
          </a:xfrm>
        </p:grpSpPr>
        <p:sp>
          <p:nvSpPr>
            <p:cNvPr id="33" name="TextBox 25">
              <a:extLst>
                <a:ext uri="{FF2B5EF4-FFF2-40B4-BE49-F238E27FC236}">
                  <a16:creationId xmlns:a16="http://schemas.microsoft.com/office/drawing/2014/main" id="{9C4C28C3-9F9B-CD43-B481-53462ACE73C5}"/>
                </a:ext>
              </a:extLst>
            </p:cNvPr>
            <p:cNvSpPr txBox="1"/>
            <p:nvPr/>
          </p:nvSpPr>
          <p:spPr>
            <a:xfrm>
              <a:off x="2843984" y="2060731"/>
              <a:ext cx="1645894" cy="1166734"/>
            </a:xfrm>
            <a:prstGeom prst="rect">
              <a:avLst/>
            </a:prstGeom>
            <a:solidFill>
              <a:schemeClr val="accent3"/>
            </a:solidFill>
          </p:spPr>
          <p:txBody>
            <a:bodyPr wrap="square" anchor="ctr">
              <a:noAutofit/>
            </a:bodyPr>
            <a:lstStyle/>
            <a:p>
              <a:pPr algn="ctr"/>
              <a:r>
                <a:rPr lang="en-US" sz="1400" b="1">
                  <a:solidFill>
                    <a:schemeClr val="bg1"/>
                  </a:solidFill>
                </a:rPr>
                <a:t>Cohort 1 </a:t>
              </a:r>
            </a:p>
            <a:p>
              <a:pPr algn="ctr"/>
              <a:endParaRPr lang="en-US" sz="1400" b="1">
                <a:solidFill>
                  <a:schemeClr val="bg1"/>
                </a:solidFill>
              </a:endParaRPr>
            </a:p>
            <a:p>
              <a:pPr algn="ctr"/>
              <a:r>
                <a:rPr lang="en-US" sz="1400">
                  <a:solidFill>
                    <a:schemeClr val="bg1"/>
                  </a:solidFill>
                </a:rPr>
                <a:t>Intolerant to only ibrutinib </a:t>
              </a:r>
            </a:p>
            <a:p>
              <a:pPr algn="ctr"/>
              <a:r>
                <a:rPr lang="en-US" sz="1400">
                  <a:solidFill>
                    <a:schemeClr val="bg1"/>
                  </a:solidFill>
                </a:rPr>
                <a:t>N=57</a:t>
              </a:r>
            </a:p>
          </p:txBody>
        </p:sp>
        <p:sp>
          <p:nvSpPr>
            <p:cNvPr id="36" name="TextBox 25">
              <a:extLst>
                <a:ext uri="{FF2B5EF4-FFF2-40B4-BE49-F238E27FC236}">
                  <a16:creationId xmlns:a16="http://schemas.microsoft.com/office/drawing/2014/main" id="{ABB1C5B4-B9EF-9A4B-8D17-A0AF553E43D1}"/>
                </a:ext>
              </a:extLst>
            </p:cNvPr>
            <p:cNvSpPr txBox="1"/>
            <p:nvPr/>
          </p:nvSpPr>
          <p:spPr>
            <a:xfrm>
              <a:off x="2843984" y="3504556"/>
              <a:ext cx="1645894" cy="1170000"/>
            </a:xfrm>
            <a:prstGeom prst="rect">
              <a:avLst/>
            </a:prstGeom>
            <a:solidFill>
              <a:schemeClr val="accent4"/>
            </a:solidFill>
          </p:spPr>
          <p:txBody>
            <a:bodyPr wrap="square" anchor="ctr">
              <a:noAutofit/>
            </a:bodyPr>
            <a:lstStyle/>
            <a:p>
              <a:pPr algn="ctr"/>
              <a:r>
                <a:rPr lang="en-US" sz="1400" b="1">
                  <a:solidFill>
                    <a:schemeClr val="bg1"/>
                  </a:solidFill>
                </a:rPr>
                <a:t>Cohort 2</a:t>
              </a:r>
            </a:p>
            <a:p>
              <a:pPr algn="ctr"/>
              <a:endParaRPr lang="en-US" sz="1400" b="1">
                <a:solidFill>
                  <a:schemeClr val="bg1"/>
                </a:solidFill>
              </a:endParaRPr>
            </a:p>
            <a:p>
              <a:pPr algn="ctr"/>
              <a:r>
                <a:rPr lang="en-US" sz="1400">
                  <a:solidFill>
                    <a:schemeClr val="bg1"/>
                  </a:solidFill>
                </a:rPr>
                <a:t>Intolerant to acalabrutinib</a:t>
              </a:r>
            </a:p>
            <a:p>
              <a:pPr algn="ctr"/>
              <a:r>
                <a:rPr lang="en-US" sz="1400">
                  <a:solidFill>
                    <a:schemeClr val="bg1"/>
                  </a:solidFill>
                </a:rPr>
                <a:t>N=21 </a:t>
              </a:r>
            </a:p>
          </p:txBody>
        </p:sp>
      </p:grpSp>
      <p:sp>
        <p:nvSpPr>
          <p:cNvPr id="2" name="Fußzeilenplatzhalter 1">
            <a:extLst>
              <a:ext uri="{FF2B5EF4-FFF2-40B4-BE49-F238E27FC236}">
                <a16:creationId xmlns:a16="http://schemas.microsoft.com/office/drawing/2014/main" id="{9E1E4AAD-86FE-8943-8276-6E6DDB3E5624}"/>
              </a:ext>
            </a:extLst>
          </p:cNvPr>
          <p:cNvSpPr>
            <a:spLocks noGrp="1"/>
          </p:cNvSpPr>
          <p:nvPr>
            <p:ph type="ftr" sz="quarter" idx="13"/>
          </p:nvPr>
        </p:nvSpPr>
        <p:spPr>
          <a:xfrm>
            <a:off x="407989" y="5778637"/>
            <a:ext cx="8532812" cy="890452"/>
          </a:xfrm>
        </p:spPr>
        <p:txBody>
          <a:bodyPr/>
          <a:lstStyle/>
          <a:p>
            <a:r>
              <a:rPr lang="en-GB" baseline="30000" err="1"/>
              <a:t>a</a:t>
            </a:r>
            <a:r>
              <a:rPr lang="en-GB" err="1"/>
              <a:t>Study</a:t>
            </a:r>
            <a:r>
              <a:rPr lang="en-GB"/>
              <a:t> is ongoing.</a:t>
            </a:r>
          </a:p>
          <a:p>
            <a:r>
              <a:rPr lang="en-GB" b="1"/>
              <a:t>AE, </a:t>
            </a:r>
            <a:r>
              <a:rPr lang="en-GB"/>
              <a:t>adverse event; </a:t>
            </a:r>
            <a:r>
              <a:rPr lang="en-GB" b="1"/>
              <a:t>BID, </a:t>
            </a:r>
            <a:r>
              <a:rPr lang="en-GB"/>
              <a:t>twice a day; </a:t>
            </a:r>
            <a:r>
              <a:rPr lang="en-GB" b="1"/>
              <a:t>BTK,</a:t>
            </a:r>
            <a:r>
              <a:rPr lang="en-GB"/>
              <a:t> Bruton’s tyrosine kinase; </a:t>
            </a:r>
            <a:r>
              <a:rPr lang="en-GB" b="1"/>
              <a:t>BTKi,</a:t>
            </a:r>
            <a:r>
              <a:rPr lang="en-GB"/>
              <a:t> Bruton's tyrosine kinase inhibitor; </a:t>
            </a:r>
            <a:r>
              <a:rPr lang="en-GB" b="1"/>
              <a:t>CLL,</a:t>
            </a:r>
            <a:r>
              <a:rPr lang="en-GB"/>
              <a:t> chronic lymphocytic </a:t>
            </a:r>
            <a:r>
              <a:rPr lang="en-GB" err="1"/>
              <a:t>leukemia</a:t>
            </a:r>
            <a:r>
              <a:rPr lang="en-GB"/>
              <a:t>; </a:t>
            </a:r>
            <a:r>
              <a:rPr lang="en-GB" b="1"/>
              <a:t>DCR,</a:t>
            </a:r>
            <a:r>
              <a:rPr lang="en-GB"/>
              <a:t> disease control rate; </a:t>
            </a:r>
            <a:r>
              <a:rPr lang="en-GB" b="1"/>
              <a:t>MCL,</a:t>
            </a:r>
            <a:r>
              <a:rPr lang="en-GB"/>
              <a:t> mantle cell lymphoma; </a:t>
            </a:r>
            <a:r>
              <a:rPr lang="en-GB" b="1"/>
              <a:t>MZL, </a:t>
            </a:r>
            <a:r>
              <a:rPr lang="en-GB"/>
              <a:t>marginal zone lymphoma; </a:t>
            </a:r>
            <a:r>
              <a:rPr lang="en-GB" b="1"/>
              <a:t>ORR, </a:t>
            </a:r>
            <a:r>
              <a:rPr lang="en-GB"/>
              <a:t>overall response rate; </a:t>
            </a:r>
            <a:r>
              <a:rPr lang="en-GB" b="1"/>
              <a:t>PD, </a:t>
            </a:r>
            <a:r>
              <a:rPr lang="en-GB"/>
              <a:t>progressive disease; </a:t>
            </a:r>
            <a:r>
              <a:rPr lang="en-GB" b="1"/>
              <a:t>PFS</a:t>
            </a:r>
            <a:r>
              <a:rPr lang="en-GB"/>
              <a:t>, progression‑free survival; </a:t>
            </a:r>
            <a:r>
              <a:rPr lang="en-GB" b="1"/>
              <a:t>QD, </a:t>
            </a:r>
            <a:r>
              <a:rPr lang="en-GB"/>
              <a:t>once a day; </a:t>
            </a:r>
            <a:r>
              <a:rPr lang="en-GB" b="1"/>
              <a:t>SLL, </a:t>
            </a:r>
            <a:r>
              <a:rPr lang="en-GB"/>
              <a:t>small lymphocytic lymphoma; </a:t>
            </a:r>
            <a:r>
              <a:rPr lang="en-GB" b="1"/>
              <a:t>WM, </a:t>
            </a:r>
            <a:r>
              <a:rPr lang="en-GB" err="1"/>
              <a:t>Waldenström’s</a:t>
            </a:r>
            <a:endParaRPr lang="en-GB"/>
          </a:p>
          <a:p>
            <a:r>
              <a:rPr lang="en-GB"/>
              <a:t>macroglobulinemia.</a:t>
            </a:r>
          </a:p>
          <a:p>
            <a:r>
              <a:rPr lang="en-GB" b="1" err="1"/>
              <a:t>Shadman</a:t>
            </a:r>
            <a:r>
              <a:rPr lang="en-GB" b="1"/>
              <a:t> et al, Abstract #1587 presented at ASH 2022. </a:t>
            </a:r>
          </a:p>
        </p:txBody>
      </p:sp>
      <p:sp>
        <p:nvSpPr>
          <p:cNvPr id="4" name="Titel 3">
            <a:extLst>
              <a:ext uri="{FF2B5EF4-FFF2-40B4-BE49-F238E27FC236}">
                <a16:creationId xmlns:a16="http://schemas.microsoft.com/office/drawing/2014/main" id="{3D3FB266-4C5E-FA43-81C6-4280133E0CEC}"/>
              </a:ext>
            </a:extLst>
          </p:cNvPr>
          <p:cNvSpPr>
            <a:spLocks noGrp="1"/>
          </p:cNvSpPr>
          <p:nvPr>
            <p:ph type="title"/>
          </p:nvPr>
        </p:nvSpPr>
        <p:spPr/>
        <p:txBody>
          <a:bodyPr/>
          <a:lstStyle/>
          <a:p>
            <a:r>
              <a:rPr lang="de-DE"/>
              <a:t>BGB-3111-215 </a:t>
            </a:r>
            <a:r>
              <a:rPr lang="de-DE" err="1"/>
              <a:t>study</a:t>
            </a:r>
            <a:r>
              <a:rPr lang="de-DE"/>
              <a:t> design</a:t>
            </a:r>
          </a:p>
        </p:txBody>
      </p:sp>
      <p:sp>
        <p:nvSpPr>
          <p:cNvPr id="10" name="Textplatzhalter 9">
            <a:extLst>
              <a:ext uri="{FF2B5EF4-FFF2-40B4-BE49-F238E27FC236}">
                <a16:creationId xmlns:a16="http://schemas.microsoft.com/office/drawing/2014/main" id="{3B42127E-7790-034C-81B6-4A79AC2B961E}"/>
              </a:ext>
            </a:extLst>
          </p:cNvPr>
          <p:cNvSpPr>
            <a:spLocks noGrp="1"/>
          </p:cNvSpPr>
          <p:nvPr>
            <p:ph type="body" sz="quarter" idx="12"/>
          </p:nvPr>
        </p:nvSpPr>
        <p:spPr/>
        <p:txBody>
          <a:bodyPr/>
          <a:lstStyle/>
          <a:p>
            <a:r>
              <a:rPr lang="de-DE"/>
              <a:t>A Phase 2, </a:t>
            </a:r>
            <a:r>
              <a:rPr lang="de-DE" err="1"/>
              <a:t>multicenter</a:t>
            </a:r>
            <a:r>
              <a:rPr lang="de-DE"/>
              <a:t>, single-arm </a:t>
            </a:r>
            <a:r>
              <a:rPr lang="de-DE" err="1"/>
              <a:t>study</a:t>
            </a:r>
            <a:r>
              <a:rPr lang="de-DE"/>
              <a:t> </a:t>
            </a:r>
            <a:r>
              <a:rPr lang="de-DE" err="1"/>
              <a:t>of</a:t>
            </a:r>
            <a:r>
              <a:rPr lang="de-DE"/>
              <a:t> </a:t>
            </a:r>
            <a:r>
              <a:rPr lang="de-DE" err="1"/>
              <a:t>zanubrutinib</a:t>
            </a:r>
            <a:r>
              <a:rPr lang="de-DE"/>
              <a:t> in </a:t>
            </a:r>
            <a:r>
              <a:rPr lang="de-DE" err="1"/>
              <a:t>patients</a:t>
            </a:r>
            <a:r>
              <a:rPr lang="de-DE"/>
              <a:t> </a:t>
            </a:r>
            <a:r>
              <a:rPr lang="de-DE" err="1"/>
              <a:t>with</a:t>
            </a:r>
            <a:r>
              <a:rPr lang="de-DE"/>
              <a:t> </a:t>
            </a:r>
            <a:r>
              <a:rPr lang="de-DE" err="1"/>
              <a:t>previously</a:t>
            </a:r>
            <a:r>
              <a:rPr lang="de-DE"/>
              <a:t> </a:t>
            </a:r>
            <a:r>
              <a:rPr lang="de-DE" err="1"/>
              <a:t>treated</a:t>
            </a:r>
            <a:r>
              <a:rPr lang="de-DE"/>
              <a:t> B-</a:t>
            </a:r>
            <a:r>
              <a:rPr lang="de-DE" err="1"/>
              <a:t>cell</a:t>
            </a:r>
            <a:r>
              <a:rPr lang="de-DE"/>
              <a:t> </a:t>
            </a:r>
            <a:r>
              <a:rPr lang="de-DE" err="1"/>
              <a:t>lymphoma</a:t>
            </a:r>
            <a:r>
              <a:rPr lang="de-DE"/>
              <a:t> intolerant </a:t>
            </a:r>
            <a:r>
              <a:rPr lang="de-DE" err="1"/>
              <a:t>of</a:t>
            </a:r>
            <a:r>
              <a:rPr lang="de-DE"/>
              <a:t> </a:t>
            </a:r>
            <a:r>
              <a:rPr lang="de-DE" err="1"/>
              <a:t>prior</a:t>
            </a:r>
            <a:r>
              <a:rPr lang="de-DE"/>
              <a:t> </a:t>
            </a:r>
            <a:r>
              <a:rPr lang="de-DE" err="1"/>
              <a:t>treatment</a:t>
            </a:r>
            <a:r>
              <a:rPr lang="de-DE"/>
              <a:t> </a:t>
            </a:r>
            <a:r>
              <a:rPr lang="de-DE" err="1"/>
              <a:t>with</a:t>
            </a:r>
            <a:r>
              <a:rPr lang="de-DE"/>
              <a:t> </a:t>
            </a:r>
            <a:r>
              <a:rPr lang="de-DE" err="1"/>
              <a:t>ibrutinib</a:t>
            </a:r>
            <a:r>
              <a:rPr lang="de-DE"/>
              <a:t> and/</a:t>
            </a:r>
            <a:r>
              <a:rPr lang="de-DE" err="1"/>
              <a:t>or</a:t>
            </a:r>
            <a:r>
              <a:rPr lang="de-DE"/>
              <a:t> </a:t>
            </a:r>
            <a:r>
              <a:rPr lang="de-DE" err="1"/>
              <a:t>acalabrutinib</a:t>
            </a:r>
            <a:endParaRPr lang="de-DE"/>
          </a:p>
        </p:txBody>
      </p:sp>
      <p:cxnSp>
        <p:nvCxnSpPr>
          <p:cNvPr id="14" name="Elbow Connector 13">
            <a:extLst>
              <a:ext uri="{FF2B5EF4-FFF2-40B4-BE49-F238E27FC236}">
                <a16:creationId xmlns:a16="http://schemas.microsoft.com/office/drawing/2014/main" id="{7B49A607-F229-A616-0FAF-527415E54C41}"/>
              </a:ext>
            </a:extLst>
          </p:cNvPr>
          <p:cNvCxnSpPr>
            <a:cxnSpLocks/>
            <a:stCxn id="6" idx="3"/>
          </p:cNvCxnSpPr>
          <p:nvPr/>
        </p:nvCxnSpPr>
        <p:spPr>
          <a:xfrm flipV="1">
            <a:off x="2270853" y="2583773"/>
            <a:ext cx="442752" cy="723545"/>
          </a:xfrm>
          <a:prstGeom prst="bent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a:extLst>
              <a:ext uri="{FF2B5EF4-FFF2-40B4-BE49-F238E27FC236}">
                <a16:creationId xmlns:a16="http://schemas.microsoft.com/office/drawing/2014/main" id="{6BE37205-316E-F770-2969-490934C0E166}"/>
              </a:ext>
            </a:extLst>
          </p:cNvPr>
          <p:cNvCxnSpPr>
            <a:cxnSpLocks/>
            <a:stCxn id="6" idx="3"/>
          </p:cNvCxnSpPr>
          <p:nvPr/>
        </p:nvCxnSpPr>
        <p:spPr>
          <a:xfrm>
            <a:off x="2270853" y="3307318"/>
            <a:ext cx="442752" cy="721913"/>
          </a:xfrm>
          <a:prstGeom prst="bent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a:extLst>
              <a:ext uri="{FF2B5EF4-FFF2-40B4-BE49-F238E27FC236}">
                <a16:creationId xmlns:a16="http://schemas.microsoft.com/office/drawing/2014/main" id="{DCBD7EA4-095E-3AC5-69E0-C80FC9763186}"/>
              </a:ext>
            </a:extLst>
          </p:cNvPr>
          <p:cNvCxnSpPr>
            <a:cxnSpLocks/>
            <a:endCxn id="38" idx="1"/>
          </p:cNvCxnSpPr>
          <p:nvPr/>
        </p:nvCxnSpPr>
        <p:spPr>
          <a:xfrm>
            <a:off x="4359499" y="2583773"/>
            <a:ext cx="442752" cy="723546"/>
          </a:xfrm>
          <a:prstGeom prst="bent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CC671534-4F38-90F0-2BCC-64C1367878E4}"/>
              </a:ext>
            </a:extLst>
          </p:cNvPr>
          <p:cNvCxnSpPr>
            <a:cxnSpLocks/>
            <a:endCxn id="38" idx="1"/>
          </p:cNvCxnSpPr>
          <p:nvPr/>
        </p:nvCxnSpPr>
        <p:spPr>
          <a:xfrm flipV="1">
            <a:off x="4359499" y="3307319"/>
            <a:ext cx="442752" cy="721912"/>
          </a:xfrm>
          <a:prstGeom prst="bent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A2890C3-A5E5-A5B0-F8A9-52A9B15EEDD1}"/>
              </a:ext>
            </a:extLst>
          </p:cNvPr>
          <p:cNvSpPr txBox="1"/>
          <p:nvPr/>
        </p:nvSpPr>
        <p:spPr>
          <a:xfrm>
            <a:off x="407989" y="4885870"/>
            <a:ext cx="11367480" cy="1015663"/>
          </a:xfrm>
          <a:prstGeom prst="rect">
            <a:avLst/>
          </a:prstGeom>
          <a:solidFill>
            <a:schemeClr val="bg2"/>
          </a:solidFill>
        </p:spPr>
        <p:txBody>
          <a:bodyPr wrap="square" rtlCol="0">
            <a:spAutoFit/>
          </a:bodyPr>
          <a:lstStyle/>
          <a:p>
            <a:r>
              <a:rPr lang="en-US" sz="1200" b="1"/>
              <a:t>Key inclusion criteria for acalabrutinib intolerance leading to discontinuation: </a:t>
            </a:r>
            <a:r>
              <a:rPr lang="en-US" sz="1200"/>
              <a:t>Grade ≥1 nonhematologic toxicity for &gt;7 days, Grade ≥1 nonhematologic toxicity of any duration with &gt;3 recurrent episodes, Grade ≥3 nonhematologic toxicity for any duration, Grade 3 neutropenia with infection or fever, Grade 4 hematologic toxicity that persists until BTKi therapy is discontinued due to toxicity, inability to use acid‑reducing agents or anticoagulants due to current BTKi use, resolution of Grade ≥2 BTKi toxicities to Grade ≤1 or baseline and resolution of Grade 1 BTKi, toxicities to Grade 0 or baseline before initiating </a:t>
            </a:r>
            <a:r>
              <a:rPr lang="en-US" sz="1200" err="1"/>
              <a:t>zanubrutinib</a:t>
            </a:r>
            <a:r>
              <a:rPr lang="en-US" sz="1200"/>
              <a:t> treatment</a:t>
            </a:r>
          </a:p>
          <a:p>
            <a:r>
              <a:rPr lang="en-US" sz="1200" b="1"/>
              <a:t>Key exclusion criteria:</a:t>
            </a:r>
            <a:r>
              <a:rPr lang="en-US" sz="1200"/>
              <a:t> disease progression during prior BTKi treatment</a:t>
            </a:r>
          </a:p>
        </p:txBody>
      </p:sp>
      <p:sp>
        <p:nvSpPr>
          <p:cNvPr id="32" name="TextBox 31">
            <a:extLst>
              <a:ext uri="{FF2B5EF4-FFF2-40B4-BE49-F238E27FC236}">
                <a16:creationId xmlns:a16="http://schemas.microsoft.com/office/drawing/2014/main" id="{6FF0FB8D-0C6A-75A2-7556-1C443BE83193}"/>
              </a:ext>
            </a:extLst>
          </p:cNvPr>
          <p:cNvSpPr txBox="1"/>
          <p:nvPr/>
        </p:nvSpPr>
        <p:spPr>
          <a:xfrm>
            <a:off x="9022080" y="2000406"/>
            <a:ext cx="2753385" cy="2862322"/>
          </a:xfrm>
          <a:prstGeom prst="rect">
            <a:avLst/>
          </a:prstGeom>
          <a:solidFill>
            <a:schemeClr val="bg2"/>
          </a:solidFill>
        </p:spPr>
        <p:txBody>
          <a:bodyPr wrap="square" rtlCol="0">
            <a:spAutoFit/>
          </a:bodyPr>
          <a:lstStyle/>
          <a:p>
            <a:r>
              <a:rPr lang="en-GB" sz="1200" b="1" i="0">
                <a:effectLst/>
                <a:latin typeface="Arial" panose="020B0604020202020204" pitchFamily="34" charset="0"/>
              </a:rPr>
              <a:t>Primary objective </a:t>
            </a:r>
          </a:p>
          <a:p>
            <a:br>
              <a:rPr lang="en-GB" sz="1200" b="0" i="0">
                <a:effectLst/>
                <a:latin typeface="Arial" panose="020B0604020202020204" pitchFamily="34" charset="0"/>
              </a:rPr>
            </a:br>
            <a:r>
              <a:rPr lang="en-GB" sz="1200" b="0" i="0">
                <a:effectLst/>
                <a:latin typeface="Arial" panose="020B0604020202020204" pitchFamily="34" charset="0"/>
              </a:rPr>
              <a:t>To evaluate the safety of </a:t>
            </a:r>
            <a:r>
              <a:rPr lang="en-GB" sz="1200" b="0" i="0" err="1">
                <a:effectLst/>
                <a:latin typeface="Arial" panose="020B0604020202020204" pitchFamily="34" charset="0"/>
              </a:rPr>
              <a:t>zanubrutinib</a:t>
            </a:r>
            <a:r>
              <a:rPr lang="en-GB" sz="1200" b="0" i="0">
                <a:effectLst/>
                <a:latin typeface="Arial" panose="020B0604020202020204" pitchFamily="34" charset="0"/>
              </a:rPr>
              <a:t> in patients who were intolerant to acalabrutinib treatment as assessed by the recurrence and change in severity of their acalabrutinib intolerance AEs</a:t>
            </a:r>
          </a:p>
          <a:p>
            <a:br>
              <a:rPr lang="en-GB" sz="1200" b="0" i="0">
                <a:effectLst/>
                <a:latin typeface="Arial" panose="020B0604020202020204" pitchFamily="34" charset="0"/>
              </a:rPr>
            </a:br>
            <a:r>
              <a:rPr lang="en-GB" sz="1200" b="1" i="0">
                <a:effectLst/>
                <a:latin typeface="Arial" panose="020B0604020202020204" pitchFamily="34" charset="0"/>
              </a:rPr>
              <a:t>Secondary objective </a:t>
            </a:r>
          </a:p>
          <a:p>
            <a:br>
              <a:rPr lang="en-GB" sz="1200" b="0" i="0">
                <a:effectLst/>
                <a:latin typeface="Arial" panose="020B0604020202020204" pitchFamily="34" charset="0"/>
              </a:rPr>
            </a:br>
            <a:r>
              <a:rPr lang="en-GB" sz="1200" b="0" i="0">
                <a:effectLst/>
                <a:latin typeface="Arial" panose="020B0604020202020204" pitchFamily="34" charset="0"/>
              </a:rPr>
              <a:t>To evaluate the efficacy of </a:t>
            </a:r>
            <a:r>
              <a:rPr lang="en-GB" sz="1200" b="0" i="0" err="1">
                <a:effectLst/>
                <a:latin typeface="Arial" panose="020B0604020202020204" pitchFamily="34" charset="0"/>
              </a:rPr>
              <a:t>zanubrutinib</a:t>
            </a:r>
            <a:r>
              <a:rPr lang="en-GB" sz="1200" b="0" i="0">
                <a:effectLst/>
                <a:latin typeface="Arial" panose="020B0604020202020204" pitchFamily="34" charset="0"/>
              </a:rPr>
              <a:t> by investigator‑assessed ORR, DCR, PFS, and patient‑reported outcomes</a:t>
            </a:r>
            <a:endParaRPr lang="en-US" sz="1200"/>
          </a:p>
        </p:txBody>
      </p:sp>
      <p:cxnSp>
        <p:nvCxnSpPr>
          <p:cNvPr id="69" name="Straight Arrow Connector 68">
            <a:extLst>
              <a:ext uri="{FF2B5EF4-FFF2-40B4-BE49-F238E27FC236}">
                <a16:creationId xmlns:a16="http://schemas.microsoft.com/office/drawing/2014/main" id="{C6AE67A8-6C6E-9E5C-D598-1DFB29597E8C}"/>
              </a:ext>
            </a:extLst>
          </p:cNvPr>
          <p:cNvCxnSpPr>
            <a:cxnSpLocks/>
            <a:stCxn id="38" idx="3"/>
            <a:endCxn id="17" idx="1"/>
          </p:cNvCxnSpPr>
          <p:nvPr/>
        </p:nvCxnSpPr>
        <p:spPr>
          <a:xfrm>
            <a:off x="6495764" y="3307319"/>
            <a:ext cx="44275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22382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89A62-728B-6A5B-8DFC-198C75604B14}"/>
              </a:ext>
            </a:extLst>
          </p:cNvPr>
          <p:cNvSpPr>
            <a:spLocks noGrp="1"/>
          </p:cNvSpPr>
          <p:nvPr>
            <p:ph type="title"/>
          </p:nvPr>
        </p:nvSpPr>
        <p:spPr/>
        <p:txBody>
          <a:bodyPr/>
          <a:lstStyle/>
          <a:p>
            <a:r>
              <a:rPr lang="en-US"/>
              <a:t>Recurrence of acalabrutinib intolerance events on zanubrutinib </a:t>
            </a:r>
          </a:p>
        </p:txBody>
      </p:sp>
      <p:sp>
        <p:nvSpPr>
          <p:cNvPr id="3" name="Footer Placeholder 2">
            <a:extLst>
              <a:ext uri="{FF2B5EF4-FFF2-40B4-BE49-F238E27FC236}">
                <a16:creationId xmlns:a16="http://schemas.microsoft.com/office/drawing/2014/main" id="{837F9850-A642-9684-0555-26149CF142D0}"/>
              </a:ext>
            </a:extLst>
          </p:cNvPr>
          <p:cNvSpPr>
            <a:spLocks noGrp="1"/>
          </p:cNvSpPr>
          <p:nvPr>
            <p:ph type="ftr" sz="quarter" idx="10"/>
          </p:nvPr>
        </p:nvSpPr>
        <p:spPr/>
        <p:txBody>
          <a:bodyPr/>
          <a:lstStyle/>
          <a:p>
            <a:r>
              <a:rPr lang="en-GB" b="1" err="1"/>
              <a:t>Shadman</a:t>
            </a:r>
            <a:r>
              <a:rPr lang="en-GB" b="1"/>
              <a:t> et al, Abstract #1587 presented at ASH 2022. </a:t>
            </a:r>
          </a:p>
        </p:txBody>
      </p:sp>
      <p:sp>
        <p:nvSpPr>
          <p:cNvPr id="7" name="TextBox 6">
            <a:extLst>
              <a:ext uri="{FF2B5EF4-FFF2-40B4-BE49-F238E27FC236}">
                <a16:creationId xmlns:a16="http://schemas.microsoft.com/office/drawing/2014/main" id="{07035CF3-2343-CEAB-AD46-3EDA331A027E}"/>
              </a:ext>
            </a:extLst>
          </p:cNvPr>
          <p:cNvSpPr txBox="1"/>
          <p:nvPr/>
        </p:nvSpPr>
        <p:spPr>
          <a:xfrm>
            <a:off x="6562370" y="1663336"/>
            <a:ext cx="5221641" cy="3754874"/>
          </a:xfrm>
          <a:prstGeom prst="rect">
            <a:avLst/>
          </a:prstGeom>
          <a:solidFill>
            <a:schemeClr val="bg2"/>
          </a:solidFill>
        </p:spPr>
        <p:txBody>
          <a:bodyPr wrap="square" lIns="91440" tIns="45720" rIns="91440" bIns="45720" rtlCol="0" anchor="t">
            <a:spAutoFit/>
          </a:bodyPr>
          <a:lstStyle/>
          <a:p>
            <a:pPr marL="285750" indent="-285750">
              <a:buClr>
                <a:schemeClr val="accent2"/>
              </a:buClr>
              <a:buFont typeface="Arial" panose="020B0604020202020204" pitchFamily="34" charset="0"/>
              <a:buChar char="•"/>
            </a:pPr>
            <a:r>
              <a:rPr lang="en-US" sz="1400"/>
              <a:t>The 21 </a:t>
            </a:r>
            <a:r>
              <a:rPr lang="en-US" sz="1400" dirty="0"/>
              <a:t>patients in </a:t>
            </a:r>
            <a:r>
              <a:rPr lang="en-US" sz="1400"/>
              <a:t>cohort 2 reported 32 acalabrutinib intolerance events</a:t>
            </a:r>
          </a:p>
          <a:p>
            <a:pPr marL="285750" indent="-285750">
              <a:buClr>
                <a:schemeClr val="accent2"/>
              </a:buClr>
              <a:buFont typeface="Arial" panose="020B0604020202020204" pitchFamily="34" charset="0"/>
              <a:buChar char="•"/>
            </a:pPr>
            <a:r>
              <a:rPr lang="en-US" sz="1400"/>
              <a:t>Most (24 of 32 [75%]) acalabrutinib intolerance events did not recur on </a:t>
            </a:r>
            <a:r>
              <a:rPr lang="en-US" sz="1400" err="1"/>
              <a:t>zanubrutinib</a:t>
            </a:r>
            <a:r>
              <a:rPr lang="en-US" sz="1400"/>
              <a:t> at any Grade, and no acalabrutinib intolerance events recurred at a higher severity </a:t>
            </a:r>
          </a:p>
          <a:p>
            <a:pPr marL="285750" indent="-285750">
              <a:buClr>
                <a:schemeClr val="accent2"/>
              </a:buClr>
              <a:buFont typeface="Arial" panose="020B0604020202020204" pitchFamily="34" charset="0"/>
              <a:buChar char="•"/>
            </a:pPr>
            <a:r>
              <a:rPr lang="en-US" sz="1400"/>
              <a:t>Fourteen (67%) of 21 patients did not experience any recurrence of their prior acalabrutinib intolerance events</a:t>
            </a:r>
            <a:endParaRPr lang="en-US" sz="1400" dirty="0">
              <a:cs typeface="Arial"/>
            </a:endParaRPr>
          </a:p>
          <a:p>
            <a:pPr marL="285750" indent="-285750">
              <a:buClr>
                <a:schemeClr val="accent2"/>
              </a:buClr>
              <a:buFont typeface="Arial" panose="020B0604020202020204" pitchFamily="34" charset="0"/>
              <a:buChar char="•"/>
            </a:pPr>
            <a:r>
              <a:rPr lang="en-US" sz="1400"/>
              <a:t>Two (10%) of 21 patients discontinued </a:t>
            </a:r>
            <a:r>
              <a:rPr lang="en-US" sz="1400" err="1"/>
              <a:t>zanubrutinib</a:t>
            </a:r>
            <a:r>
              <a:rPr lang="en-US" sz="1400"/>
              <a:t> due to recurrence of their prior acalabrutinib intolerance events (myalgia and diarrhea)</a:t>
            </a:r>
            <a:endParaRPr lang="en-US" sz="1400" dirty="0">
              <a:cs typeface="Arial"/>
            </a:endParaRPr>
          </a:p>
          <a:p>
            <a:pPr marL="285750" indent="-285750">
              <a:buClr>
                <a:schemeClr val="accent2"/>
              </a:buClr>
              <a:buFont typeface="Arial" panose="020B0604020202020204" pitchFamily="34" charset="0"/>
              <a:buChar char="•"/>
            </a:pPr>
            <a:r>
              <a:rPr lang="en-US" sz="1400"/>
              <a:t>Three (14%) of 21 patients experienced the same intolerance event (pain in extremity, diarrhea, and atrial fibrillation) on ibrutinib and acalabrutinib</a:t>
            </a:r>
            <a:endParaRPr lang="en-US" sz="1400" dirty="0">
              <a:cs typeface="Arial"/>
            </a:endParaRPr>
          </a:p>
          <a:p>
            <a:pPr marL="742950" lvl="1" indent="-285750">
              <a:buClr>
                <a:schemeClr val="accent2"/>
              </a:buClr>
              <a:buFont typeface="Arial" panose="020B0604020202020204" pitchFamily="34" charset="0"/>
              <a:buChar char="•"/>
            </a:pPr>
            <a:r>
              <a:rPr lang="en-US" sz="1400"/>
              <a:t>Two did not have a recurrence of those on </a:t>
            </a:r>
            <a:r>
              <a:rPr lang="en-US" sz="1400" err="1"/>
              <a:t>zanubrutinib</a:t>
            </a:r>
            <a:r>
              <a:rPr lang="en-US" sz="1400"/>
              <a:t> </a:t>
            </a:r>
            <a:endParaRPr lang="en-US" sz="1400" dirty="0">
              <a:cs typeface="Arial"/>
            </a:endParaRPr>
          </a:p>
          <a:p>
            <a:pPr marL="742950" lvl="1" indent="-285750">
              <a:buClr>
                <a:schemeClr val="accent2"/>
              </a:buClr>
              <a:buFont typeface="Arial" panose="020B0604020202020204" pitchFamily="34" charset="0"/>
              <a:buChar char="•"/>
            </a:pPr>
            <a:r>
              <a:rPr lang="en-US" sz="1400"/>
              <a:t>One had a recurrence at a lower grade (diarrhea)</a:t>
            </a:r>
            <a:endParaRPr lang="en-US" sz="1400" dirty="0">
              <a:cs typeface="Arial"/>
            </a:endParaRPr>
          </a:p>
          <a:p>
            <a:pPr marL="742950" lvl="1" indent="-285750">
              <a:buClr>
                <a:schemeClr val="accent2"/>
              </a:buClr>
              <a:buFont typeface="Arial" panose="020B0604020202020204" pitchFamily="34" charset="0"/>
              <a:buChar char="•"/>
            </a:pPr>
            <a:endParaRPr lang="en-US" sz="1400"/>
          </a:p>
        </p:txBody>
      </p:sp>
      <p:graphicFrame>
        <p:nvGraphicFramePr>
          <p:cNvPr id="9" name="Diagramm 8">
            <a:extLst>
              <a:ext uri="{FF2B5EF4-FFF2-40B4-BE49-F238E27FC236}">
                <a16:creationId xmlns:a16="http://schemas.microsoft.com/office/drawing/2014/main" id="{75AD1BBF-510E-8304-1DE8-A3C36B8F1370}"/>
              </a:ext>
            </a:extLst>
          </p:cNvPr>
          <p:cNvGraphicFramePr/>
          <p:nvPr>
            <p:extLst>
              <p:ext uri="{D42A27DB-BD31-4B8C-83A1-F6EECF244321}">
                <p14:modId xmlns:p14="http://schemas.microsoft.com/office/powerpoint/2010/main" val="3662809903"/>
              </p:ext>
            </p:extLst>
          </p:nvPr>
        </p:nvGraphicFramePr>
        <p:xfrm>
          <a:off x="419437" y="1663337"/>
          <a:ext cx="6028717" cy="44012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Diagramm 11">
            <a:extLst>
              <a:ext uri="{FF2B5EF4-FFF2-40B4-BE49-F238E27FC236}">
                <a16:creationId xmlns:a16="http://schemas.microsoft.com/office/drawing/2014/main" id="{BB9968AA-944B-E481-86A2-AC05A47E69EA}"/>
              </a:ext>
            </a:extLst>
          </p:cNvPr>
          <p:cNvGraphicFramePr/>
          <p:nvPr>
            <p:extLst>
              <p:ext uri="{D42A27DB-BD31-4B8C-83A1-F6EECF244321}">
                <p14:modId xmlns:p14="http://schemas.microsoft.com/office/powerpoint/2010/main" val="1554970087"/>
              </p:ext>
            </p:extLst>
          </p:nvPr>
        </p:nvGraphicFramePr>
        <p:xfrm>
          <a:off x="2930843" y="2574009"/>
          <a:ext cx="3972233" cy="26481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1992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A35C329-0EA2-F2C2-7B3E-ED879400A6C7}"/>
              </a:ext>
            </a:extLst>
          </p:cNvPr>
          <p:cNvSpPr>
            <a:spLocks noGrp="1"/>
          </p:cNvSpPr>
          <p:nvPr>
            <p:ph type="ftr" sz="quarter" idx="10"/>
          </p:nvPr>
        </p:nvSpPr>
        <p:spPr/>
        <p:txBody>
          <a:bodyPr/>
          <a:lstStyle/>
          <a:p>
            <a:r>
              <a:rPr lang="en-GB" baseline="30000" err="1"/>
              <a:t>a</a:t>
            </a:r>
            <a:r>
              <a:rPr lang="en-GB" err="1"/>
              <a:t>Any</a:t>
            </a:r>
            <a:r>
              <a:rPr lang="en-GB"/>
              <a:t> Grade events occurring in ≥2 patients or grade ≥3 events occurring in ≥1 patient. </a:t>
            </a:r>
            <a:r>
              <a:rPr lang="en-GB" baseline="30000" err="1"/>
              <a:t>b</a:t>
            </a:r>
            <a:r>
              <a:rPr lang="en-GB" err="1"/>
              <a:t>Some</a:t>
            </a:r>
            <a:r>
              <a:rPr lang="en-GB"/>
              <a:t> patients had &gt;1 Grade ≥3 event.</a:t>
            </a:r>
          </a:p>
          <a:p>
            <a:r>
              <a:rPr lang="en-GB" b="1"/>
              <a:t>AE, </a:t>
            </a:r>
            <a:r>
              <a:rPr lang="en-GB"/>
              <a:t>adverse event.  </a:t>
            </a:r>
          </a:p>
          <a:p>
            <a:r>
              <a:rPr lang="en-GB" b="1" err="1"/>
              <a:t>Shadman</a:t>
            </a:r>
            <a:r>
              <a:rPr lang="en-GB" b="1"/>
              <a:t> et al, Abstract #1587 presented at ASH 2022. </a:t>
            </a:r>
          </a:p>
        </p:txBody>
      </p:sp>
      <p:sp>
        <p:nvSpPr>
          <p:cNvPr id="3" name="Title 2">
            <a:extLst>
              <a:ext uri="{FF2B5EF4-FFF2-40B4-BE49-F238E27FC236}">
                <a16:creationId xmlns:a16="http://schemas.microsoft.com/office/drawing/2014/main" id="{888F2305-DDA8-AABE-8EDA-C368DC364F92}"/>
              </a:ext>
            </a:extLst>
          </p:cNvPr>
          <p:cNvSpPr>
            <a:spLocks noGrp="1"/>
          </p:cNvSpPr>
          <p:nvPr>
            <p:ph type="title"/>
          </p:nvPr>
        </p:nvSpPr>
        <p:spPr/>
        <p:txBody>
          <a:bodyPr/>
          <a:lstStyle/>
          <a:p>
            <a:r>
              <a:rPr lang="en-US"/>
              <a:t>Most frequent adverse </a:t>
            </a:r>
            <a:r>
              <a:rPr lang="en-US" err="1"/>
              <a:t>events</a:t>
            </a:r>
            <a:r>
              <a:rPr lang="en-US" baseline="30000" err="1"/>
              <a:t>a</a:t>
            </a:r>
            <a:r>
              <a:rPr lang="en-US"/>
              <a:t> </a:t>
            </a:r>
          </a:p>
        </p:txBody>
      </p:sp>
      <p:graphicFrame>
        <p:nvGraphicFramePr>
          <p:cNvPr id="8" name="Table 8">
            <a:extLst>
              <a:ext uri="{FF2B5EF4-FFF2-40B4-BE49-F238E27FC236}">
                <a16:creationId xmlns:a16="http://schemas.microsoft.com/office/drawing/2014/main" id="{097FA2DA-B44D-52AC-3C0B-929EEBFED045}"/>
              </a:ext>
            </a:extLst>
          </p:cNvPr>
          <p:cNvGraphicFramePr>
            <a:graphicFrameLocks noGrp="1"/>
          </p:cNvGraphicFramePr>
          <p:nvPr>
            <p:ph idx="1"/>
            <p:extLst>
              <p:ext uri="{D42A27DB-BD31-4B8C-83A1-F6EECF244321}">
                <p14:modId xmlns:p14="http://schemas.microsoft.com/office/powerpoint/2010/main" val="1366695831"/>
              </p:ext>
            </p:extLst>
          </p:nvPr>
        </p:nvGraphicFramePr>
        <p:xfrm>
          <a:off x="415925" y="1665288"/>
          <a:ext cx="6792948" cy="4392603"/>
        </p:xfrm>
        <a:graphic>
          <a:graphicData uri="http://schemas.openxmlformats.org/drawingml/2006/table">
            <a:tbl>
              <a:tblPr firstRow="1" bandRow="1">
                <a:tableStyleId>{5C22544A-7EE6-4342-B048-85BDC9FD1C3A}</a:tableStyleId>
              </a:tblPr>
              <a:tblGrid>
                <a:gridCol w="2264316">
                  <a:extLst>
                    <a:ext uri="{9D8B030D-6E8A-4147-A177-3AD203B41FA5}">
                      <a16:colId xmlns:a16="http://schemas.microsoft.com/office/drawing/2014/main" val="757488800"/>
                    </a:ext>
                  </a:extLst>
                </a:gridCol>
                <a:gridCol w="2264316">
                  <a:extLst>
                    <a:ext uri="{9D8B030D-6E8A-4147-A177-3AD203B41FA5}">
                      <a16:colId xmlns:a16="http://schemas.microsoft.com/office/drawing/2014/main" val="3088745242"/>
                    </a:ext>
                  </a:extLst>
                </a:gridCol>
                <a:gridCol w="2264316">
                  <a:extLst>
                    <a:ext uri="{9D8B030D-6E8A-4147-A177-3AD203B41FA5}">
                      <a16:colId xmlns:a16="http://schemas.microsoft.com/office/drawing/2014/main" val="1296519755"/>
                    </a:ext>
                  </a:extLst>
                </a:gridCol>
              </a:tblGrid>
              <a:tr h="162689">
                <a:tc>
                  <a:txBody>
                    <a:bodyPr/>
                    <a:lstStyle/>
                    <a:p>
                      <a:r>
                        <a:rPr lang="en-US" sz="1050"/>
                        <a:t>AEs, n (%)</a:t>
                      </a:r>
                    </a:p>
                  </a:txBody>
                  <a:tcPr marT="0" marB="0" anchor="ctr"/>
                </a:tc>
                <a:tc>
                  <a:txBody>
                    <a:bodyPr/>
                    <a:lstStyle/>
                    <a:p>
                      <a:pPr algn="ctr"/>
                      <a:r>
                        <a:rPr lang="en-US" sz="1050"/>
                        <a:t>Any grade (N=21)</a:t>
                      </a:r>
                    </a:p>
                  </a:txBody>
                  <a:tcPr marT="0" marB="0" anchor="ctr"/>
                </a:tc>
                <a:tc>
                  <a:txBody>
                    <a:bodyPr/>
                    <a:lstStyle/>
                    <a:p>
                      <a:pPr algn="ctr"/>
                      <a:r>
                        <a:rPr lang="en-US" sz="1050"/>
                        <a:t>Grade ≥3 (N=21)</a:t>
                      </a:r>
                    </a:p>
                  </a:txBody>
                  <a:tcPr marT="0" marB="0" anchor="ctr"/>
                </a:tc>
                <a:extLst>
                  <a:ext uri="{0D108BD9-81ED-4DB2-BD59-A6C34878D82A}">
                    <a16:rowId xmlns:a16="http://schemas.microsoft.com/office/drawing/2014/main" val="3889922771"/>
                  </a:ext>
                </a:extLst>
              </a:tr>
              <a:tr h="162689">
                <a:tc>
                  <a:txBody>
                    <a:bodyPr/>
                    <a:lstStyle/>
                    <a:p>
                      <a:r>
                        <a:rPr lang="en-US" sz="1050" b="1"/>
                        <a:t>Any AE</a:t>
                      </a:r>
                    </a:p>
                  </a:txBody>
                  <a:tcPr marT="0" marB="0" anchor="ctr"/>
                </a:tc>
                <a:tc>
                  <a:txBody>
                    <a:bodyPr/>
                    <a:lstStyle/>
                    <a:p>
                      <a:pPr algn="ctr"/>
                      <a:r>
                        <a:rPr lang="en-US" sz="1050"/>
                        <a:t>20 (95)</a:t>
                      </a:r>
                    </a:p>
                  </a:txBody>
                  <a:tcPr marT="0" marB="0" anchor="ctr"/>
                </a:tc>
                <a:tc>
                  <a:txBody>
                    <a:bodyPr/>
                    <a:lstStyle/>
                    <a:p>
                      <a:pPr algn="ctr"/>
                      <a:r>
                        <a:rPr lang="en-US" sz="1050"/>
                        <a:t>4 (19)</a:t>
                      </a:r>
                      <a:r>
                        <a:rPr lang="en-US" sz="1050" baseline="30000"/>
                        <a:t>b</a:t>
                      </a:r>
                    </a:p>
                  </a:txBody>
                  <a:tcPr marT="0" marB="0" anchor="ctr"/>
                </a:tc>
                <a:extLst>
                  <a:ext uri="{0D108BD9-81ED-4DB2-BD59-A6C34878D82A}">
                    <a16:rowId xmlns:a16="http://schemas.microsoft.com/office/drawing/2014/main" val="3009018875"/>
                  </a:ext>
                </a:extLst>
              </a:tr>
              <a:tr h="162689">
                <a:tc>
                  <a:txBody>
                    <a:bodyPr/>
                    <a:lstStyle/>
                    <a:p>
                      <a:pPr lvl="1"/>
                      <a:r>
                        <a:rPr lang="en-US" sz="1050"/>
                        <a:t>Fatigue </a:t>
                      </a:r>
                    </a:p>
                  </a:txBody>
                  <a:tcPr marT="0" marB="0" anchor="ctr"/>
                </a:tc>
                <a:tc>
                  <a:txBody>
                    <a:bodyPr/>
                    <a:lstStyle/>
                    <a:p>
                      <a:pPr algn="ctr"/>
                      <a:r>
                        <a:rPr lang="en-US" sz="1050"/>
                        <a:t>6 (29)</a:t>
                      </a:r>
                    </a:p>
                  </a:txBody>
                  <a:tcPr marT="0" marB="0" anchor="ctr"/>
                </a:tc>
                <a:tc>
                  <a:txBody>
                    <a:bodyPr/>
                    <a:lstStyle/>
                    <a:p>
                      <a:pPr algn="ctr"/>
                      <a:r>
                        <a:rPr lang="en-US" sz="1050"/>
                        <a:t>0</a:t>
                      </a:r>
                    </a:p>
                  </a:txBody>
                  <a:tcPr marT="0" marB="0" anchor="ctr"/>
                </a:tc>
                <a:extLst>
                  <a:ext uri="{0D108BD9-81ED-4DB2-BD59-A6C34878D82A}">
                    <a16:rowId xmlns:a16="http://schemas.microsoft.com/office/drawing/2014/main" val="2182718349"/>
                  </a:ext>
                </a:extLst>
              </a:tr>
              <a:tr h="162689">
                <a:tc>
                  <a:txBody>
                    <a:bodyPr/>
                    <a:lstStyle/>
                    <a:p>
                      <a:pPr lvl="1"/>
                      <a:r>
                        <a:rPr lang="en-US" sz="1050"/>
                        <a:t>Diarrhea</a:t>
                      </a:r>
                    </a:p>
                  </a:txBody>
                  <a:tcPr marT="0" marB="0" anchor="ctr"/>
                </a:tc>
                <a:tc>
                  <a:txBody>
                    <a:bodyPr/>
                    <a:lstStyle/>
                    <a:p>
                      <a:pPr algn="ctr"/>
                      <a:r>
                        <a:rPr lang="en-US" sz="1050"/>
                        <a:t>5 (24)</a:t>
                      </a:r>
                    </a:p>
                  </a:txBody>
                  <a:tcPr marT="0" marB="0" anchor="ctr"/>
                </a:tc>
                <a:tc>
                  <a:txBody>
                    <a:bodyPr/>
                    <a:lstStyle/>
                    <a:p>
                      <a:pPr algn="ctr"/>
                      <a:r>
                        <a:rPr lang="en-US" sz="1050"/>
                        <a:t>1 (5)</a:t>
                      </a:r>
                    </a:p>
                  </a:txBody>
                  <a:tcPr marT="0" marB="0" anchor="ctr"/>
                </a:tc>
                <a:extLst>
                  <a:ext uri="{0D108BD9-81ED-4DB2-BD59-A6C34878D82A}">
                    <a16:rowId xmlns:a16="http://schemas.microsoft.com/office/drawing/2014/main" val="1643654922"/>
                  </a:ext>
                </a:extLst>
              </a:tr>
              <a:tr h="162689">
                <a:tc>
                  <a:txBody>
                    <a:bodyPr/>
                    <a:lstStyle/>
                    <a:p>
                      <a:pPr lvl="1"/>
                      <a:r>
                        <a:rPr lang="en-US" sz="1050"/>
                        <a:t>Hypertension</a:t>
                      </a:r>
                    </a:p>
                  </a:txBody>
                  <a:tcPr marT="0" marB="0" anchor="ctr"/>
                </a:tc>
                <a:tc>
                  <a:txBody>
                    <a:bodyPr/>
                    <a:lstStyle/>
                    <a:p>
                      <a:pPr algn="ctr"/>
                      <a:r>
                        <a:rPr lang="en-US" sz="1050"/>
                        <a:t>5 (24)</a:t>
                      </a:r>
                    </a:p>
                  </a:txBody>
                  <a:tcPr marT="0" marB="0" anchor="ctr"/>
                </a:tc>
                <a:tc>
                  <a:txBody>
                    <a:bodyPr/>
                    <a:lstStyle/>
                    <a:p>
                      <a:pPr algn="ctr"/>
                      <a:r>
                        <a:rPr lang="en-US" sz="1050"/>
                        <a:t>1 (5)</a:t>
                      </a:r>
                    </a:p>
                  </a:txBody>
                  <a:tcPr marT="0" marB="0" anchor="ctr"/>
                </a:tc>
                <a:extLst>
                  <a:ext uri="{0D108BD9-81ED-4DB2-BD59-A6C34878D82A}">
                    <a16:rowId xmlns:a16="http://schemas.microsoft.com/office/drawing/2014/main" val="3216888534"/>
                  </a:ext>
                </a:extLst>
              </a:tr>
              <a:tr h="162689">
                <a:tc>
                  <a:txBody>
                    <a:bodyPr/>
                    <a:lstStyle/>
                    <a:p>
                      <a:pPr lvl="1"/>
                      <a:r>
                        <a:rPr lang="en-US" sz="1050"/>
                        <a:t>Arthralgia </a:t>
                      </a: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t>4 (19)</a:t>
                      </a:r>
                    </a:p>
                  </a:txBody>
                  <a:tcPr marT="0" marB="0" anchor="ctr"/>
                </a:tc>
                <a:tc>
                  <a:txBody>
                    <a:bodyPr/>
                    <a:lstStyle/>
                    <a:p>
                      <a:pPr algn="ctr"/>
                      <a:r>
                        <a:rPr lang="en-US" sz="1050"/>
                        <a:t>0</a:t>
                      </a:r>
                    </a:p>
                  </a:txBody>
                  <a:tcPr marT="0" marB="0" anchor="ctr"/>
                </a:tc>
                <a:extLst>
                  <a:ext uri="{0D108BD9-81ED-4DB2-BD59-A6C34878D82A}">
                    <a16:rowId xmlns:a16="http://schemas.microsoft.com/office/drawing/2014/main" val="1309475089"/>
                  </a:ext>
                </a:extLst>
              </a:tr>
              <a:tr h="162689">
                <a:tc>
                  <a:txBody>
                    <a:bodyPr/>
                    <a:lstStyle/>
                    <a:p>
                      <a:pPr lvl="1"/>
                      <a:r>
                        <a:rPr lang="en-US" sz="1050"/>
                        <a:t>Cough</a:t>
                      </a: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t>4 (19)</a:t>
                      </a:r>
                    </a:p>
                  </a:txBody>
                  <a:tcPr marT="0" marB="0" anchor="ctr"/>
                </a:tc>
                <a:tc>
                  <a:txBody>
                    <a:bodyPr/>
                    <a:lstStyle/>
                    <a:p>
                      <a:pPr algn="ctr"/>
                      <a:r>
                        <a:rPr lang="en-US" sz="1050"/>
                        <a:t>0</a:t>
                      </a:r>
                    </a:p>
                  </a:txBody>
                  <a:tcPr marT="0" marB="0" anchor="ctr"/>
                </a:tc>
                <a:extLst>
                  <a:ext uri="{0D108BD9-81ED-4DB2-BD59-A6C34878D82A}">
                    <a16:rowId xmlns:a16="http://schemas.microsoft.com/office/drawing/2014/main" val="3566767459"/>
                  </a:ext>
                </a:extLst>
              </a:tr>
              <a:tr h="162689">
                <a:tc>
                  <a:txBody>
                    <a:bodyPr/>
                    <a:lstStyle/>
                    <a:p>
                      <a:pPr lvl="1"/>
                      <a:r>
                        <a:rPr lang="en-US" sz="1050"/>
                        <a:t>Myalgia</a:t>
                      </a: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t>4 (19)</a:t>
                      </a:r>
                    </a:p>
                  </a:txBody>
                  <a:tcPr marT="0" marB="0" anchor="ctr"/>
                </a:tc>
                <a:tc>
                  <a:txBody>
                    <a:bodyPr/>
                    <a:lstStyle/>
                    <a:p>
                      <a:pPr algn="ctr"/>
                      <a:r>
                        <a:rPr lang="en-US" sz="1050"/>
                        <a:t>0</a:t>
                      </a:r>
                    </a:p>
                  </a:txBody>
                  <a:tcPr marT="0" marB="0" anchor="ctr"/>
                </a:tc>
                <a:extLst>
                  <a:ext uri="{0D108BD9-81ED-4DB2-BD59-A6C34878D82A}">
                    <a16:rowId xmlns:a16="http://schemas.microsoft.com/office/drawing/2014/main" val="3844750850"/>
                  </a:ext>
                </a:extLst>
              </a:tr>
              <a:tr h="162689">
                <a:tc>
                  <a:txBody>
                    <a:bodyPr/>
                    <a:lstStyle/>
                    <a:p>
                      <a:pPr lvl="1"/>
                      <a:r>
                        <a:rPr lang="en-US" sz="1050"/>
                        <a:t>COVID-19</a:t>
                      </a:r>
                    </a:p>
                  </a:txBody>
                  <a:tcPr marT="0" marB="0" anchor="ctr"/>
                </a:tc>
                <a:tc>
                  <a:txBody>
                    <a:bodyPr/>
                    <a:lstStyle/>
                    <a:p>
                      <a:pPr algn="ctr"/>
                      <a:r>
                        <a:rPr lang="en-US" sz="1050"/>
                        <a:t>3 (14)</a:t>
                      </a:r>
                    </a:p>
                  </a:txBody>
                  <a:tcPr marT="0" marB="0" anchor="ctr"/>
                </a:tc>
                <a:tc>
                  <a:txBody>
                    <a:bodyPr/>
                    <a:lstStyle/>
                    <a:p>
                      <a:pPr algn="ctr"/>
                      <a:r>
                        <a:rPr lang="en-US" sz="1050"/>
                        <a:t>1 (5)</a:t>
                      </a:r>
                    </a:p>
                  </a:txBody>
                  <a:tcPr marT="0" marB="0" anchor="ctr"/>
                </a:tc>
                <a:extLst>
                  <a:ext uri="{0D108BD9-81ED-4DB2-BD59-A6C34878D82A}">
                    <a16:rowId xmlns:a16="http://schemas.microsoft.com/office/drawing/2014/main" val="3987199410"/>
                  </a:ext>
                </a:extLst>
              </a:tr>
              <a:tr h="162689">
                <a:tc>
                  <a:txBody>
                    <a:bodyPr/>
                    <a:lstStyle/>
                    <a:p>
                      <a:pPr lvl="1"/>
                      <a:r>
                        <a:rPr lang="en-US" sz="1050"/>
                        <a:t>Contusion</a:t>
                      </a: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t>3 (14)</a:t>
                      </a:r>
                    </a:p>
                  </a:txBody>
                  <a:tcPr marT="0" marB="0" anchor="ctr"/>
                </a:tc>
                <a:tc>
                  <a:txBody>
                    <a:bodyPr/>
                    <a:lstStyle/>
                    <a:p>
                      <a:pPr algn="ctr"/>
                      <a:r>
                        <a:rPr lang="en-US" sz="1050"/>
                        <a:t>0</a:t>
                      </a:r>
                    </a:p>
                  </a:txBody>
                  <a:tcPr marT="0" marB="0" anchor="ctr"/>
                </a:tc>
                <a:extLst>
                  <a:ext uri="{0D108BD9-81ED-4DB2-BD59-A6C34878D82A}">
                    <a16:rowId xmlns:a16="http://schemas.microsoft.com/office/drawing/2014/main" val="1468049744"/>
                  </a:ext>
                </a:extLst>
              </a:tr>
              <a:tr h="162689">
                <a:tc>
                  <a:txBody>
                    <a:bodyPr/>
                    <a:lstStyle/>
                    <a:p>
                      <a:pPr lvl="1"/>
                      <a:r>
                        <a:rPr lang="en-US" sz="1050"/>
                        <a:t>Decreased appetite</a:t>
                      </a: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t>3 (14)</a:t>
                      </a:r>
                    </a:p>
                  </a:txBody>
                  <a:tcPr marT="0" marB="0" anchor="ctr"/>
                </a:tc>
                <a:tc>
                  <a:txBody>
                    <a:bodyPr/>
                    <a:lstStyle/>
                    <a:p>
                      <a:pPr algn="ctr"/>
                      <a:r>
                        <a:rPr lang="en-US" sz="1050"/>
                        <a:t>0</a:t>
                      </a:r>
                    </a:p>
                  </a:txBody>
                  <a:tcPr marT="0" marB="0" anchor="ctr"/>
                </a:tc>
                <a:extLst>
                  <a:ext uri="{0D108BD9-81ED-4DB2-BD59-A6C34878D82A}">
                    <a16:rowId xmlns:a16="http://schemas.microsoft.com/office/drawing/2014/main" val="1162643064"/>
                  </a:ext>
                </a:extLst>
              </a:tr>
              <a:tr h="162689">
                <a:tc>
                  <a:txBody>
                    <a:bodyPr/>
                    <a:lstStyle/>
                    <a:p>
                      <a:pPr lvl="1"/>
                      <a:r>
                        <a:rPr lang="en-US" sz="1050"/>
                        <a:t>Dyspnea</a:t>
                      </a: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t>3 (14)</a:t>
                      </a:r>
                    </a:p>
                  </a:txBody>
                  <a:tcPr marT="0" marB="0" anchor="ctr"/>
                </a:tc>
                <a:tc>
                  <a:txBody>
                    <a:bodyPr/>
                    <a:lstStyle/>
                    <a:p>
                      <a:pPr algn="ctr"/>
                      <a:r>
                        <a:rPr lang="en-US" sz="1050"/>
                        <a:t>0</a:t>
                      </a:r>
                    </a:p>
                  </a:txBody>
                  <a:tcPr marT="0" marB="0" anchor="ctr"/>
                </a:tc>
                <a:extLst>
                  <a:ext uri="{0D108BD9-81ED-4DB2-BD59-A6C34878D82A}">
                    <a16:rowId xmlns:a16="http://schemas.microsoft.com/office/drawing/2014/main" val="2552412127"/>
                  </a:ext>
                </a:extLst>
              </a:tr>
              <a:tr h="162689">
                <a:tc>
                  <a:txBody>
                    <a:bodyPr/>
                    <a:lstStyle/>
                    <a:p>
                      <a:pPr lvl="1"/>
                      <a:r>
                        <a:rPr lang="en-US" sz="1050"/>
                        <a:t>Night sweats </a:t>
                      </a: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t>3 (14)</a:t>
                      </a:r>
                    </a:p>
                  </a:txBody>
                  <a:tcPr marT="0" marB="0" anchor="ctr"/>
                </a:tc>
                <a:tc>
                  <a:txBody>
                    <a:bodyPr/>
                    <a:lstStyle/>
                    <a:p>
                      <a:pPr algn="ctr"/>
                      <a:r>
                        <a:rPr lang="en-US" sz="1050"/>
                        <a:t>0</a:t>
                      </a:r>
                    </a:p>
                  </a:txBody>
                  <a:tcPr marT="0" marB="0" anchor="ctr"/>
                </a:tc>
                <a:extLst>
                  <a:ext uri="{0D108BD9-81ED-4DB2-BD59-A6C34878D82A}">
                    <a16:rowId xmlns:a16="http://schemas.microsoft.com/office/drawing/2014/main" val="93911711"/>
                  </a:ext>
                </a:extLst>
              </a:tr>
              <a:tr h="162689">
                <a:tc>
                  <a:txBody>
                    <a:bodyPr/>
                    <a:lstStyle/>
                    <a:p>
                      <a:pPr lvl="1"/>
                      <a:r>
                        <a:rPr lang="en-US" sz="1050"/>
                        <a:t>Pain in extremity</a:t>
                      </a: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t>3 (14)</a:t>
                      </a:r>
                    </a:p>
                  </a:txBody>
                  <a:tcPr marT="0" marB="0" anchor="ctr"/>
                </a:tc>
                <a:tc>
                  <a:txBody>
                    <a:bodyPr/>
                    <a:lstStyle/>
                    <a:p>
                      <a:pPr algn="ctr"/>
                      <a:r>
                        <a:rPr lang="en-US" sz="1050"/>
                        <a:t>0</a:t>
                      </a:r>
                    </a:p>
                  </a:txBody>
                  <a:tcPr marT="0" marB="0" anchor="ctr"/>
                </a:tc>
                <a:extLst>
                  <a:ext uri="{0D108BD9-81ED-4DB2-BD59-A6C34878D82A}">
                    <a16:rowId xmlns:a16="http://schemas.microsoft.com/office/drawing/2014/main" val="3187374181"/>
                  </a:ext>
                </a:extLst>
              </a:tr>
              <a:tr h="162689">
                <a:tc>
                  <a:txBody>
                    <a:bodyPr/>
                    <a:lstStyle/>
                    <a:p>
                      <a:pPr lvl="1"/>
                      <a:r>
                        <a:rPr lang="en-US" sz="1050"/>
                        <a:t>Pyrexia</a:t>
                      </a: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t>3 (14)</a:t>
                      </a:r>
                    </a:p>
                  </a:txBody>
                  <a:tcPr marT="0" marB="0" anchor="ctr"/>
                </a:tc>
                <a:tc>
                  <a:txBody>
                    <a:bodyPr/>
                    <a:lstStyle/>
                    <a:p>
                      <a:pPr algn="ctr"/>
                      <a:r>
                        <a:rPr lang="en-US" sz="1050"/>
                        <a:t>0</a:t>
                      </a:r>
                    </a:p>
                  </a:txBody>
                  <a:tcPr marT="0" marB="0" anchor="ctr"/>
                </a:tc>
                <a:extLst>
                  <a:ext uri="{0D108BD9-81ED-4DB2-BD59-A6C34878D82A}">
                    <a16:rowId xmlns:a16="http://schemas.microsoft.com/office/drawing/2014/main" val="4084132160"/>
                  </a:ext>
                </a:extLst>
              </a:tr>
              <a:tr h="162689">
                <a:tc>
                  <a:txBody>
                    <a:bodyPr/>
                    <a:lstStyle/>
                    <a:p>
                      <a:pPr lvl="1"/>
                      <a:r>
                        <a:rPr lang="en-US" sz="1050"/>
                        <a:t>Rash</a:t>
                      </a: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t>3 (14)</a:t>
                      </a:r>
                    </a:p>
                  </a:txBody>
                  <a:tcPr marT="0" marB="0" anchor="ctr"/>
                </a:tc>
                <a:tc>
                  <a:txBody>
                    <a:bodyPr/>
                    <a:lstStyle/>
                    <a:p>
                      <a:pPr algn="ctr"/>
                      <a:r>
                        <a:rPr lang="en-US" sz="1050"/>
                        <a:t>0</a:t>
                      </a:r>
                    </a:p>
                  </a:txBody>
                  <a:tcPr marT="0" marB="0" anchor="ctr"/>
                </a:tc>
                <a:extLst>
                  <a:ext uri="{0D108BD9-81ED-4DB2-BD59-A6C34878D82A}">
                    <a16:rowId xmlns:a16="http://schemas.microsoft.com/office/drawing/2014/main" val="2789504578"/>
                  </a:ext>
                </a:extLst>
              </a:tr>
              <a:tr h="162689">
                <a:tc>
                  <a:txBody>
                    <a:bodyPr/>
                    <a:lstStyle/>
                    <a:p>
                      <a:pPr lvl="1"/>
                      <a:r>
                        <a:rPr lang="en-US" sz="1050"/>
                        <a:t>Back pain </a:t>
                      </a:r>
                    </a:p>
                  </a:txBody>
                  <a:tcPr marT="0" marB="0" anchor="ctr"/>
                </a:tc>
                <a:tc>
                  <a:txBody>
                    <a:bodyPr/>
                    <a:lstStyle/>
                    <a:p>
                      <a:pPr algn="ctr"/>
                      <a:r>
                        <a:rPr lang="en-US" sz="1050"/>
                        <a:t>2 (10)</a:t>
                      </a:r>
                    </a:p>
                  </a:txBody>
                  <a:tcPr marT="0" marB="0" anchor="ctr"/>
                </a:tc>
                <a:tc>
                  <a:txBody>
                    <a:bodyPr/>
                    <a:lstStyle/>
                    <a:p>
                      <a:pPr algn="ctr"/>
                      <a:r>
                        <a:rPr lang="en-US" sz="1050"/>
                        <a:t>0</a:t>
                      </a:r>
                    </a:p>
                  </a:txBody>
                  <a:tcPr marT="0" marB="0" anchor="ctr"/>
                </a:tc>
                <a:extLst>
                  <a:ext uri="{0D108BD9-81ED-4DB2-BD59-A6C34878D82A}">
                    <a16:rowId xmlns:a16="http://schemas.microsoft.com/office/drawing/2014/main" val="2026356341"/>
                  </a:ext>
                </a:extLst>
              </a:tr>
              <a:tr h="162689">
                <a:tc>
                  <a:txBody>
                    <a:bodyPr/>
                    <a:lstStyle/>
                    <a:p>
                      <a:pPr lvl="1"/>
                      <a:r>
                        <a:rPr lang="en-US" sz="1050"/>
                        <a:t>Dizziness</a:t>
                      </a: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t>2 (10)</a:t>
                      </a:r>
                    </a:p>
                  </a:txBody>
                  <a:tcPr marT="0" marB="0" anchor="ctr"/>
                </a:tc>
                <a:tc>
                  <a:txBody>
                    <a:bodyPr/>
                    <a:lstStyle/>
                    <a:p>
                      <a:pPr algn="ctr"/>
                      <a:r>
                        <a:rPr lang="en-US" sz="1050"/>
                        <a:t>0</a:t>
                      </a:r>
                    </a:p>
                  </a:txBody>
                  <a:tcPr marT="0" marB="0" anchor="ctr"/>
                </a:tc>
                <a:extLst>
                  <a:ext uri="{0D108BD9-81ED-4DB2-BD59-A6C34878D82A}">
                    <a16:rowId xmlns:a16="http://schemas.microsoft.com/office/drawing/2014/main" val="3507132483"/>
                  </a:ext>
                </a:extLst>
              </a:tr>
              <a:tr h="162689">
                <a:tc>
                  <a:txBody>
                    <a:bodyPr/>
                    <a:lstStyle/>
                    <a:p>
                      <a:pPr lvl="1"/>
                      <a:r>
                        <a:rPr lang="en-US" sz="1050"/>
                        <a:t>Peripheral edema</a:t>
                      </a: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t>2 (10)</a:t>
                      </a:r>
                    </a:p>
                  </a:txBody>
                  <a:tcPr marT="0" marB="0" anchor="ctr"/>
                </a:tc>
                <a:tc>
                  <a:txBody>
                    <a:bodyPr/>
                    <a:lstStyle/>
                    <a:p>
                      <a:pPr algn="ctr"/>
                      <a:r>
                        <a:rPr lang="en-US" sz="1050"/>
                        <a:t>0</a:t>
                      </a:r>
                    </a:p>
                  </a:txBody>
                  <a:tcPr marT="0" marB="0" anchor="ctr"/>
                </a:tc>
                <a:extLst>
                  <a:ext uri="{0D108BD9-81ED-4DB2-BD59-A6C34878D82A}">
                    <a16:rowId xmlns:a16="http://schemas.microsoft.com/office/drawing/2014/main" val="1259213407"/>
                  </a:ext>
                </a:extLst>
              </a:tr>
              <a:tr h="162689">
                <a:tc>
                  <a:txBody>
                    <a:bodyPr/>
                    <a:lstStyle/>
                    <a:p>
                      <a:pPr lvl="1"/>
                      <a:r>
                        <a:rPr lang="en-US" sz="1050"/>
                        <a:t>Oropharyngeal pain</a:t>
                      </a: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t>2 (10)</a:t>
                      </a:r>
                    </a:p>
                  </a:txBody>
                  <a:tcPr marT="0" marB="0" anchor="ctr"/>
                </a:tc>
                <a:tc>
                  <a:txBody>
                    <a:bodyPr/>
                    <a:lstStyle/>
                    <a:p>
                      <a:pPr algn="ctr"/>
                      <a:r>
                        <a:rPr lang="en-US" sz="1050"/>
                        <a:t>0</a:t>
                      </a:r>
                    </a:p>
                  </a:txBody>
                  <a:tcPr marT="0" marB="0" anchor="ctr"/>
                </a:tc>
                <a:extLst>
                  <a:ext uri="{0D108BD9-81ED-4DB2-BD59-A6C34878D82A}">
                    <a16:rowId xmlns:a16="http://schemas.microsoft.com/office/drawing/2014/main" val="4095690588"/>
                  </a:ext>
                </a:extLst>
              </a:tr>
              <a:tr h="162689">
                <a:tc>
                  <a:txBody>
                    <a:bodyPr/>
                    <a:lstStyle/>
                    <a:p>
                      <a:pPr lvl="1"/>
                      <a:r>
                        <a:rPr lang="en-US" sz="1050"/>
                        <a:t>Palpitations </a:t>
                      </a: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t>2 (10)</a:t>
                      </a:r>
                    </a:p>
                  </a:txBody>
                  <a:tcPr marT="0" marB="0" anchor="ctr"/>
                </a:tc>
                <a:tc>
                  <a:txBody>
                    <a:bodyPr/>
                    <a:lstStyle/>
                    <a:p>
                      <a:pPr algn="ctr"/>
                      <a:r>
                        <a:rPr lang="en-US" sz="1050"/>
                        <a:t>0</a:t>
                      </a:r>
                    </a:p>
                  </a:txBody>
                  <a:tcPr marT="0" marB="0" anchor="ctr"/>
                </a:tc>
                <a:extLst>
                  <a:ext uri="{0D108BD9-81ED-4DB2-BD59-A6C34878D82A}">
                    <a16:rowId xmlns:a16="http://schemas.microsoft.com/office/drawing/2014/main" val="1602777715"/>
                  </a:ext>
                </a:extLst>
              </a:tr>
              <a:tr h="162689">
                <a:tc>
                  <a:txBody>
                    <a:bodyPr/>
                    <a:lstStyle/>
                    <a:p>
                      <a:pPr lvl="1"/>
                      <a:r>
                        <a:rPr lang="en-US" sz="1050"/>
                        <a:t>Maculopapular rash </a:t>
                      </a: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t>2 (10)</a:t>
                      </a:r>
                    </a:p>
                  </a:txBody>
                  <a:tcPr marT="0" marB="0" anchor="ctr"/>
                </a:tc>
                <a:tc>
                  <a:txBody>
                    <a:bodyPr/>
                    <a:lstStyle/>
                    <a:p>
                      <a:pPr algn="ctr"/>
                      <a:r>
                        <a:rPr lang="en-US" sz="1050"/>
                        <a:t>0</a:t>
                      </a:r>
                    </a:p>
                  </a:txBody>
                  <a:tcPr marT="0" marB="0" anchor="ctr"/>
                </a:tc>
                <a:extLst>
                  <a:ext uri="{0D108BD9-81ED-4DB2-BD59-A6C34878D82A}">
                    <a16:rowId xmlns:a16="http://schemas.microsoft.com/office/drawing/2014/main" val="3239214467"/>
                  </a:ext>
                </a:extLst>
              </a:tr>
              <a:tr h="162689">
                <a:tc>
                  <a:txBody>
                    <a:bodyPr/>
                    <a:lstStyle/>
                    <a:p>
                      <a:pPr lvl="1"/>
                      <a:r>
                        <a:rPr lang="en-US" sz="1050"/>
                        <a:t>SARS-CoV-2 test positive </a:t>
                      </a: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t>2 (10)</a:t>
                      </a:r>
                    </a:p>
                  </a:txBody>
                  <a:tcPr marT="0" marB="0" anchor="ctr"/>
                </a:tc>
                <a:tc>
                  <a:txBody>
                    <a:bodyPr/>
                    <a:lstStyle/>
                    <a:p>
                      <a:pPr algn="ctr"/>
                      <a:r>
                        <a:rPr lang="en-US" sz="1050"/>
                        <a:t>0</a:t>
                      </a:r>
                    </a:p>
                  </a:txBody>
                  <a:tcPr marT="0" marB="0" anchor="ctr"/>
                </a:tc>
                <a:extLst>
                  <a:ext uri="{0D108BD9-81ED-4DB2-BD59-A6C34878D82A}">
                    <a16:rowId xmlns:a16="http://schemas.microsoft.com/office/drawing/2014/main" val="1562478164"/>
                  </a:ext>
                </a:extLst>
              </a:tr>
              <a:tr h="162689">
                <a:tc>
                  <a:txBody>
                    <a:bodyPr/>
                    <a:lstStyle/>
                    <a:p>
                      <a:pPr lvl="1"/>
                      <a:r>
                        <a:rPr lang="en-US" sz="1050"/>
                        <a:t>Urinary tract infection</a:t>
                      </a: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t>2 (10)</a:t>
                      </a:r>
                    </a:p>
                  </a:txBody>
                  <a:tcPr marT="0" marB="0" anchor="ctr"/>
                </a:tc>
                <a:tc>
                  <a:txBody>
                    <a:bodyPr/>
                    <a:lstStyle/>
                    <a:p>
                      <a:pPr algn="ctr"/>
                      <a:r>
                        <a:rPr lang="en-US" sz="1050"/>
                        <a:t>0</a:t>
                      </a:r>
                    </a:p>
                  </a:txBody>
                  <a:tcPr marT="0" marB="0" anchor="ctr"/>
                </a:tc>
                <a:extLst>
                  <a:ext uri="{0D108BD9-81ED-4DB2-BD59-A6C34878D82A}">
                    <a16:rowId xmlns:a16="http://schemas.microsoft.com/office/drawing/2014/main" val="1137030046"/>
                  </a:ext>
                </a:extLst>
              </a:tr>
              <a:tr h="162689">
                <a:tc>
                  <a:txBody>
                    <a:bodyPr/>
                    <a:lstStyle/>
                    <a:p>
                      <a:pPr lvl="1"/>
                      <a:r>
                        <a:rPr lang="en-US" sz="1050"/>
                        <a:t>Neutrophil count decrease</a:t>
                      </a: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t>2 (10)</a:t>
                      </a:r>
                    </a:p>
                  </a:txBody>
                  <a:tcPr marT="0" marB="0" anchor="ctr"/>
                </a:tc>
                <a:tc>
                  <a:txBody>
                    <a:bodyPr/>
                    <a:lstStyle/>
                    <a:p>
                      <a:pPr algn="ctr"/>
                      <a:r>
                        <a:rPr lang="en-US" sz="1050"/>
                        <a:t>2 (10)</a:t>
                      </a:r>
                    </a:p>
                  </a:txBody>
                  <a:tcPr marT="0" marB="0" anchor="ctr"/>
                </a:tc>
                <a:extLst>
                  <a:ext uri="{0D108BD9-81ED-4DB2-BD59-A6C34878D82A}">
                    <a16:rowId xmlns:a16="http://schemas.microsoft.com/office/drawing/2014/main" val="2163661768"/>
                  </a:ext>
                </a:extLst>
              </a:tr>
              <a:tr h="162689">
                <a:tc>
                  <a:txBody>
                    <a:bodyPr/>
                    <a:lstStyle/>
                    <a:p>
                      <a:pPr lvl="1"/>
                      <a:r>
                        <a:rPr lang="en-US" sz="1050"/>
                        <a:t>Febrile neutropenia </a:t>
                      </a:r>
                    </a:p>
                  </a:txBody>
                  <a:tcPr marT="0" marB="0" anchor="ctr"/>
                </a:tc>
                <a:tc>
                  <a:txBody>
                    <a:bodyPr/>
                    <a:lstStyle/>
                    <a:p>
                      <a:pPr algn="ctr"/>
                      <a:r>
                        <a:rPr lang="en-US" sz="1050"/>
                        <a:t>1 (5)</a:t>
                      </a:r>
                    </a:p>
                  </a:txBody>
                  <a:tcPr marT="0" marB="0" anchor="ctr"/>
                </a:tc>
                <a:tc>
                  <a:txBody>
                    <a:bodyPr/>
                    <a:lstStyle/>
                    <a:p>
                      <a:pPr algn="ctr"/>
                      <a:r>
                        <a:rPr lang="en-US" sz="1050"/>
                        <a:t>1 (5)</a:t>
                      </a:r>
                    </a:p>
                  </a:txBody>
                  <a:tcPr marT="0" marB="0" anchor="ctr"/>
                </a:tc>
                <a:extLst>
                  <a:ext uri="{0D108BD9-81ED-4DB2-BD59-A6C34878D82A}">
                    <a16:rowId xmlns:a16="http://schemas.microsoft.com/office/drawing/2014/main" val="629307669"/>
                  </a:ext>
                </a:extLst>
              </a:tr>
              <a:tr h="162689">
                <a:tc>
                  <a:txBody>
                    <a:bodyPr/>
                    <a:lstStyle/>
                    <a:p>
                      <a:pPr lvl="1"/>
                      <a:r>
                        <a:rPr lang="en-US" sz="1050"/>
                        <a:t>Gastroenteritis salmonella </a:t>
                      </a:r>
                    </a:p>
                  </a:txBody>
                  <a:tcPr marT="0" marB="0" anchor="ctr"/>
                </a:tc>
                <a:tc>
                  <a:txBody>
                    <a:bodyPr/>
                    <a:lstStyle/>
                    <a:p>
                      <a:pPr algn="ctr"/>
                      <a:r>
                        <a:rPr lang="en-US" sz="1050"/>
                        <a:t>1 (5)</a:t>
                      </a:r>
                    </a:p>
                  </a:txBody>
                  <a:tcPr marT="0" marB="0" anchor="ctr"/>
                </a:tc>
                <a:tc>
                  <a:txBody>
                    <a:bodyPr/>
                    <a:lstStyle/>
                    <a:p>
                      <a:pPr algn="ctr"/>
                      <a:r>
                        <a:rPr lang="en-US" sz="1050"/>
                        <a:t>1 (5)</a:t>
                      </a:r>
                    </a:p>
                  </a:txBody>
                  <a:tcPr marT="0" marB="0" anchor="ctr"/>
                </a:tc>
                <a:extLst>
                  <a:ext uri="{0D108BD9-81ED-4DB2-BD59-A6C34878D82A}">
                    <a16:rowId xmlns:a16="http://schemas.microsoft.com/office/drawing/2014/main" val="660915451"/>
                  </a:ext>
                </a:extLst>
              </a:tr>
            </a:tbl>
          </a:graphicData>
        </a:graphic>
      </p:graphicFrame>
      <p:sp>
        <p:nvSpPr>
          <p:cNvPr id="5" name="TextBox 4">
            <a:extLst>
              <a:ext uri="{FF2B5EF4-FFF2-40B4-BE49-F238E27FC236}">
                <a16:creationId xmlns:a16="http://schemas.microsoft.com/office/drawing/2014/main" id="{68A4C0CA-4DC6-E0B9-DF80-512A05E2C353}"/>
              </a:ext>
            </a:extLst>
          </p:cNvPr>
          <p:cNvSpPr txBox="1"/>
          <p:nvPr/>
        </p:nvSpPr>
        <p:spPr>
          <a:xfrm>
            <a:off x="8169956" y="1665287"/>
            <a:ext cx="3614057" cy="1635631"/>
          </a:xfrm>
          <a:prstGeom prst="rect">
            <a:avLst/>
          </a:prstGeom>
          <a:solidFill>
            <a:schemeClr val="bg2"/>
          </a:solidFill>
        </p:spPr>
        <p:txBody>
          <a:bodyPr wrap="square" lIns="108000" tIns="144000" rtlCol="0">
            <a:noAutofit/>
          </a:bodyPr>
          <a:lstStyle/>
          <a:p>
            <a:pPr marL="225425" indent="-219075">
              <a:spcAft>
                <a:spcPts val="400"/>
              </a:spcAft>
              <a:buClr>
                <a:schemeClr val="accent2"/>
              </a:buClr>
              <a:buFont typeface="Arial" panose="020B0604020202020204" pitchFamily="34" charset="0"/>
              <a:buChar char="•"/>
            </a:pPr>
            <a:r>
              <a:rPr lang="en-US" sz="1400"/>
              <a:t>The most common Grade ≥3 AE was neutrophil count decrease, which occurred in 2 (10%) patients</a:t>
            </a:r>
          </a:p>
          <a:p>
            <a:pPr marL="225425" indent="-219075">
              <a:spcAft>
                <a:spcPts val="400"/>
              </a:spcAft>
              <a:buClr>
                <a:schemeClr val="accent2"/>
              </a:buClr>
              <a:buFont typeface="Arial" panose="020B0604020202020204" pitchFamily="34" charset="0"/>
              <a:buChar char="•"/>
            </a:pPr>
            <a:r>
              <a:rPr lang="en-US" sz="1400"/>
              <a:t>No atrial fibrillation, anemia, or thrombocytopenia/platelet count decrease occurred in any patient</a:t>
            </a:r>
          </a:p>
        </p:txBody>
      </p:sp>
    </p:spTree>
    <p:extLst>
      <p:ext uri="{BB962C8B-B14F-4D97-AF65-F5344CB8AC3E}">
        <p14:creationId xmlns:p14="http://schemas.microsoft.com/office/powerpoint/2010/main" val="377190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D2ED8-9FEB-D5D1-2832-846B97908290}"/>
              </a:ext>
            </a:extLst>
          </p:cNvPr>
          <p:cNvSpPr>
            <a:spLocks noGrp="1"/>
          </p:cNvSpPr>
          <p:nvPr>
            <p:ph type="title"/>
          </p:nvPr>
        </p:nvSpPr>
        <p:spPr/>
        <p:txBody>
          <a:bodyPr/>
          <a:lstStyle/>
          <a:p>
            <a:r>
              <a:rPr lang="en-US"/>
              <a:t>ORR (IRC assessed)</a:t>
            </a:r>
          </a:p>
        </p:txBody>
      </p:sp>
      <p:sp>
        <p:nvSpPr>
          <p:cNvPr id="4" name="Footer Placeholder 3">
            <a:extLst>
              <a:ext uri="{FF2B5EF4-FFF2-40B4-BE49-F238E27FC236}">
                <a16:creationId xmlns:a16="http://schemas.microsoft.com/office/drawing/2014/main" id="{4679F149-7362-2FED-E122-83AF4718A1B1}"/>
              </a:ext>
            </a:extLst>
          </p:cNvPr>
          <p:cNvSpPr>
            <a:spLocks noGrp="1"/>
          </p:cNvSpPr>
          <p:nvPr>
            <p:ph type="ftr" sz="quarter" idx="10"/>
          </p:nvPr>
        </p:nvSpPr>
        <p:spPr/>
        <p:txBody>
          <a:bodyPr/>
          <a:lstStyle/>
          <a:p>
            <a:endParaRPr lang="en-GB" b="1"/>
          </a:p>
          <a:p>
            <a:r>
              <a:rPr lang="en-GB"/>
              <a:t>Data </a:t>
            </a:r>
            <a:r>
              <a:rPr lang="en-GB" err="1"/>
              <a:t>cutoff</a:t>
            </a:r>
            <a:r>
              <a:rPr lang="en-GB"/>
              <a:t>: 8 Aug 2022. </a:t>
            </a:r>
          </a:p>
          <a:p>
            <a:r>
              <a:rPr lang="en-GB" b="1"/>
              <a:t>CR, </a:t>
            </a:r>
            <a:r>
              <a:rPr lang="en-GB"/>
              <a:t>complete response; </a:t>
            </a:r>
            <a:r>
              <a:rPr lang="en-GB" b="1" err="1"/>
              <a:t>CRi</a:t>
            </a:r>
            <a:r>
              <a:rPr lang="en-GB" b="1"/>
              <a:t>, </a:t>
            </a:r>
            <a:r>
              <a:rPr lang="en-GB"/>
              <a:t>complete response with incomplete bone marrow recovery; </a:t>
            </a:r>
            <a:r>
              <a:rPr lang="en-GB" b="1"/>
              <a:t>DC,</a:t>
            </a:r>
            <a:r>
              <a:rPr lang="en-GB"/>
              <a:t> discontinued prior to first assessment; </a:t>
            </a:r>
            <a:r>
              <a:rPr lang="en-GB" b="1"/>
              <a:t>NA, </a:t>
            </a:r>
            <a:r>
              <a:rPr lang="en-GB"/>
              <a:t>not assessed; </a:t>
            </a:r>
            <a:r>
              <a:rPr lang="en-GB" b="1"/>
              <a:t>NE, </a:t>
            </a:r>
            <a:r>
              <a:rPr lang="en-GB"/>
              <a:t>not evaluable; </a:t>
            </a:r>
            <a:r>
              <a:rPr lang="en-GB" b="1"/>
              <a:t>ORR, </a:t>
            </a:r>
            <a:r>
              <a:rPr lang="en-GB"/>
              <a:t>overall response rate; </a:t>
            </a:r>
            <a:r>
              <a:rPr lang="en-GB" b="1" err="1"/>
              <a:t>nPR</a:t>
            </a:r>
            <a:r>
              <a:rPr lang="en-GB" b="1"/>
              <a:t>, </a:t>
            </a:r>
            <a:r>
              <a:rPr lang="en-GB"/>
              <a:t>nodular partial response; </a:t>
            </a:r>
            <a:r>
              <a:rPr lang="en-GB" b="1"/>
              <a:t>PR, </a:t>
            </a:r>
            <a:r>
              <a:rPr lang="en-GB"/>
              <a:t>partial response; </a:t>
            </a:r>
            <a:r>
              <a:rPr lang="en-GB" b="1"/>
              <a:t>PR-L,</a:t>
            </a:r>
            <a:r>
              <a:rPr lang="en-GB"/>
              <a:t> partial response with lymphocytosis; </a:t>
            </a:r>
            <a:r>
              <a:rPr lang="en-GB" b="1"/>
              <a:t>PD,</a:t>
            </a:r>
            <a:r>
              <a:rPr lang="en-GB"/>
              <a:t> progressive disease; </a:t>
            </a:r>
            <a:r>
              <a:rPr lang="en-GB" b="1"/>
              <a:t>SD, </a:t>
            </a:r>
            <a:r>
              <a:rPr lang="en-GB"/>
              <a:t>stable response. </a:t>
            </a:r>
          </a:p>
          <a:p>
            <a:r>
              <a:rPr lang="en-GB" b="1"/>
              <a:t>Brown et al, Abstract #LBA6 presented at ASH 2022</a:t>
            </a:r>
          </a:p>
        </p:txBody>
      </p:sp>
      <p:sp>
        <p:nvSpPr>
          <p:cNvPr id="11" name="TextBox 10">
            <a:extLst>
              <a:ext uri="{FF2B5EF4-FFF2-40B4-BE49-F238E27FC236}">
                <a16:creationId xmlns:a16="http://schemas.microsoft.com/office/drawing/2014/main" id="{BA3AA81C-886E-C7AF-BA0E-F0AB508F2A6B}"/>
              </a:ext>
            </a:extLst>
          </p:cNvPr>
          <p:cNvSpPr txBox="1"/>
          <p:nvPr/>
        </p:nvSpPr>
        <p:spPr>
          <a:xfrm>
            <a:off x="9169401" y="1672500"/>
            <a:ext cx="2618766" cy="1675537"/>
          </a:xfrm>
          <a:prstGeom prst="rect">
            <a:avLst/>
          </a:prstGeom>
          <a:solidFill>
            <a:schemeClr val="bg2"/>
          </a:solidFill>
        </p:spPr>
        <p:txBody>
          <a:bodyPr wrap="square" rtlCol="0" anchor="ctr">
            <a:noAutofit/>
          </a:bodyPr>
          <a:lstStyle/>
          <a:p>
            <a:pPr marL="177800" indent="-177800">
              <a:buClr>
                <a:schemeClr val="accent2"/>
              </a:buClr>
              <a:buFont typeface="Arial" panose="020B0604020202020204" pitchFamily="34" charset="0"/>
              <a:buChar char="•"/>
            </a:pPr>
            <a:r>
              <a:rPr lang="en-US" sz="1400"/>
              <a:t>Zanubrutinib demonstrated a higher ORR as assessed by IRC</a:t>
            </a:r>
          </a:p>
        </p:txBody>
      </p:sp>
      <p:graphicFrame>
        <p:nvGraphicFramePr>
          <p:cNvPr id="7" name="Diagramm 6">
            <a:extLst>
              <a:ext uri="{FF2B5EF4-FFF2-40B4-BE49-F238E27FC236}">
                <a16:creationId xmlns:a16="http://schemas.microsoft.com/office/drawing/2014/main" id="{CDCF6B1A-ABB4-A5FC-B3FF-FA2ECE0DD592}"/>
              </a:ext>
            </a:extLst>
          </p:cNvPr>
          <p:cNvGraphicFramePr/>
          <p:nvPr>
            <p:extLst>
              <p:ext uri="{D42A27DB-BD31-4B8C-83A1-F6EECF244321}">
                <p14:modId xmlns:p14="http://schemas.microsoft.com/office/powerpoint/2010/main" val="4276873623"/>
              </p:ext>
            </p:extLst>
          </p:nvPr>
        </p:nvGraphicFramePr>
        <p:xfrm>
          <a:off x="654277" y="1354790"/>
          <a:ext cx="6230027" cy="4094824"/>
        </p:xfrm>
        <a:graphic>
          <a:graphicData uri="http://schemas.openxmlformats.org/drawingml/2006/chart">
            <c:chart xmlns:c="http://schemas.openxmlformats.org/drawingml/2006/chart" xmlns:r="http://schemas.openxmlformats.org/officeDocument/2006/relationships" r:id="rId2"/>
          </a:graphicData>
        </a:graphic>
      </p:graphicFrame>
      <p:grpSp>
        <p:nvGrpSpPr>
          <p:cNvPr id="33" name="Gruppieren 32">
            <a:extLst>
              <a:ext uri="{FF2B5EF4-FFF2-40B4-BE49-F238E27FC236}">
                <a16:creationId xmlns:a16="http://schemas.microsoft.com/office/drawing/2014/main" id="{6F2689DF-7FD5-BA93-ECB2-0ED852246D6A}"/>
              </a:ext>
            </a:extLst>
          </p:cNvPr>
          <p:cNvGrpSpPr/>
          <p:nvPr/>
        </p:nvGrpSpPr>
        <p:grpSpPr>
          <a:xfrm>
            <a:off x="7471231" y="1611009"/>
            <a:ext cx="1167919" cy="276999"/>
            <a:chOff x="7238812" y="1677105"/>
            <a:chExt cx="1167919" cy="276999"/>
          </a:xfrm>
        </p:grpSpPr>
        <p:sp>
          <p:nvSpPr>
            <p:cNvPr id="8" name="Textfeld 7">
              <a:extLst>
                <a:ext uri="{FF2B5EF4-FFF2-40B4-BE49-F238E27FC236}">
                  <a16:creationId xmlns:a16="http://schemas.microsoft.com/office/drawing/2014/main" id="{8E88418F-4EDC-CCEC-5119-1F37A4AC9A66}"/>
                </a:ext>
              </a:extLst>
            </p:cNvPr>
            <p:cNvSpPr txBox="1"/>
            <p:nvPr/>
          </p:nvSpPr>
          <p:spPr>
            <a:xfrm>
              <a:off x="7382812" y="1677105"/>
              <a:ext cx="1023919" cy="276999"/>
            </a:xfrm>
            <a:prstGeom prst="rect">
              <a:avLst/>
            </a:prstGeom>
            <a:noFill/>
          </p:spPr>
          <p:txBody>
            <a:bodyPr wrap="square" lIns="36000" rIns="0" rtlCol="0">
              <a:spAutoFit/>
            </a:bodyPr>
            <a:lstStyle/>
            <a:p>
              <a:r>
                <a:rPr lang="de-DE" sz="1200"/>
                <a:t>NA+DC+NE</a:t>
              </a:r>
            </a:p>
          </p:txBody>
        </p:sp>
        <p:sp>
          <p:nvSpPr>
            <p:cNvPr id="9" name="Rechteck 8">
              <a:extLst>
                <a:ext uri="{FF2B5EF4-FFF2-40B4-BE49-F238E27FC236}">
                  <a16:creationId xmlns:a16="http://schemas.microsoft.com/office/drawing/2014/main" id="{0D7B5C3E-299B-2E6B-3BA3-022085D83B2E}"/>
                </a:ext>
              </a:extLst>
            </p:cNvPr>
            <p:cNvSpPr/>
            <p:nvPr/>
          </p:nvSpPr>
          <p:spPr>
            <a:xfrm>
              <a:off x="7238812" y="1743604"/>
              <a:ext cx="144000" cy="14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                  </a:t>
              </a:r>
            </a:p>
          </p:txBody>
        </p:sp>
      </p:grpSp>
      <p:grpSp>
        <p:nvGrpSpPr>
          <p:cNvPr id="30" name="Gruppieren 29">
            <a:extLst>
              <a:ext uri="{FF2B5EF4-FFF2-40B4-BE49-F238E27FC236}">
                <a16:creationId xmlns:a16="http://schemas.microsoft.com/office/drawing/2014/main" id="{6837627A-B4CC-F88C-84C9-14DBD521EFCE}"/>
              </a:ext>
            </a:extLst>
          </p:cNvPr>
          <p:cNvGrpSpPr/>
          <p:nvPr/>
        </p:nvGrpSpPr>
        <p:grpSpPr>
          <a:xfrm>
            <a:off x="7471231" y="1932853"/>
            <a:ext cx="1167919" cy="276999"/>
            <a:chOff x="7233487" y="1994990"/>
            <a:chExt cx="1167919" cy="276999"/>
          </a:xfrm>
        </p:grpSpPr>
        <p:sp>
          <p:nvSpPr>
            <p:cNvPr id="10" name="Textfeld 9">
              <a:extLst>
                <a:ext uri="{FF2B5EF4-FFF2-40B4-BE49-F238E27FC236}">
                  <a16:creationId xmlns:a16="http://schemas.microsoft.com/office/drawing/2014/main" id="{B49404F0-97B3-D422-D9D2-DD8DDCAD3BC4}"/>
                </a:ext>
              </a:extLst>
            </p:cNvPr>
            <p:cNvSpPr txBox="1"/>
            <p:nvPr/>
          </p:nvSpPr>
          <p:spPr>
            <a:xfrm>
              <a:off x="7377487" y="1994990"/>
              <a:ext cx="1023919" cy="276999"/>
            </a:xfrm>
            <a:prstGeom prst="rect">
              <a:avLst/>
            </a:prstGeom>
            <a:noFill/>
          </p:spPr>
          <p:txBody>
            <a:bodyPr wrap="square" lIns="36000" rIns="0" rtlCol="0">
              <a:spAutoFit/>
            </a:bodyPr>
            <a:lstStyle/>
            <a:p>
              <a:r>
                <a:rPr lang="de-DE" sz="1200"/>
                <a:t>PD</a:t>
              </a:r>
            </a:p>
          </p:txBody>
        </p:sp>
        <p:sp>
          <p:nvSpPr>
            <p:cNvPr id="13" name="Rechteck 12">
              <a:extLst>
                <a:ext uri="{FF2B5EF4-FFF2-40B4-BE49-F238E27FC236}">
                  <a16:creationId xmlns:a16="http://schemas.microsoft.com/office/drawing/2014/main" id="{C6BFCC00-9EAE-2FFF-50AB-7B1D2C86817D}"/>
                </a:ext>
              </a:extLst>
            </p:cNvPr>
            <p:cNvSpPr/>
            <p:nvPr/>
          </p:nvSpPr>
          <p:spPr>
            <a:xfrm>
              <a:off x="7233487" y="2061489"/>
              <a:ext cx="144000" cy="14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                  </a:t>
              </a:r>
            </a:p>
          </p:txBody>
        </p:sp>
      </p:grpSp>
      <p:grpSp>
        <p:nvGrpSpPr>
          <p:cNvPr id="23" name="Gruppieren 22">
            <a:extLst>
              <a:ext uri="{FF2B5EF4-FFF2-40B4-BE49-F238E27FC236}">
                <a16:creationId xmlns:a16="http://schemas.microsoft.com/office/drawing/2014/main" id="{3A9D8B8B-F933-8007-1859-3D284171D00F}"/>
              </a:ext>
            </a:extLst>
          </p:cNvPr>
          <p:cNvGrpSpPr/>
          <p:nvPr/>
        </p:nvGrpSpPr>
        <p:grpSpPr>
          <a:xfrm>
            <a:off x="7471231" y="2254697"/>
            <a:ext cx="1167919" cy="276999"/>
            <a:chOff x="7233487" y="2312874"/>
            <a:chExt cx="1167919" cy="276999"/>
          </a:xfrm>
        </p:grpSpPr>
        <p:sp>
          <p:nvSpPr>
            <p:cNvPr id="14" name="Textfeld 13">
              <a:extLst>
                <a:ext uri="{FF2B5EF4-FFF2-40B4-BE49-F238E27FC236}">
                  <a16:creationId xmlns:a16="http://schemas.microsoft.com/office/drawing/2014/main" id="{223F5B42-968E-2963-998E-8B664B794EE9}"/>
                </a:ext>
              </a:extLst>
            </p:cNvPr>
            <p:cNvSpPr txBox="1"/>
            <p:nvPr/>
          </p:nvSpPr>
          <p:spPr>
            <a:xfrm>
              <a:off x="7377487" y="2312874"/>
              <a:ext cx="1023919" cy="276999"/>
            </a:xfrm>
            <a:prstGeom prst="rect">
              <a:avLst/>
            </a:prstGeom>
            <a:noFill/>
          </p:spPr>
          <p:txBody>
            <a:bodyPr wrap="square" lIns="36000" rIns="0" rtlCol="0">
              <a:spAutoFit/>
            </a:bodyPr>
            <a:lstStyle/>
            <a:p>
              <a:r>
                <a:rPr lang="de-DE" sz="1200"/>
                <a:t>SD</a:t>
              </a:r>
            </a:p>
          </p:txBody>
        </p:sp>
        <p:sp>
          <p:nvSpPr>
            <p:cNvPr id="15" name="Rechteck 14">
              <a:extLst>
                <a:ext uri="{FF2B5EF4-FFF2-40B4-BE49-F238E27FC236}">
                  <a16:creationId xmlns:a16="http://schemas.microsoft.com/office/drawing/2014/main" id="{5BCFC898-5301-B6DF-D6B8-B0694FA0524B}"/>
                </a:ext>
              </a:extLst>
            </p:cNvPr>
            <p:cNvSpPr/>
            <p:nvPr/>
          </p:nvSpPr>
          <p:spPr>
            <a:xfrm>
              <a:off x="7233487" y="2379373"/>
              <a:ext cx="144000" cy="14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                  </a:t>
              </a:r>
            </a:p>
          </p:txBody>
        </p:sp>
      </p:grpSp>
      <p:grpSp>
        <p:nvGrpSpPr>
          <p:cNvPr id="22" name="Gruppieren 21">
            <a:extLst>
              <a:ext uri="{FF2B5EF4-FFF2-40B4-BE49-F238E27FC236}">
                <a16:creationId xmlns:a16="http://schemas.microsoft.com/office/drawing/2014/main" id="{D73974B1-BB28-D780-CFC7-48C7AA5BE3FE}"/>
              </a:ext>
            </a:extLst>
          </p:cNvPr>
          <p:cNvGrpSpPr/>
          <p:nvPr/>
        </p:nvGrpSpPr>
        <p:grpSpPr>
          <a:xfrm>
            <a:off x="7471231" y="2576541"/>
            <a:ext cx="1167919" cy="276999"/>
            <a:chOff x="7233487" y="2665072"/>
            <a:chExt cx="1167919" cy="276999"/>
          </a:xfrm>
        </p:grpSpPr>
        <p:sp>
          <p:nvSpPr>
            <p:cNvPr id="16" name="Textfeld 15">
              <a:extLst>
                <a:ext uri="{FF2B5EF4-FFF2-40B4-BE49-F238E27FC236}">
                  <a16:creationId xmlns:a16="http://schemas.microsoft.com/office/drawing/2014/main" id="{5B2F148E-CAA9-BBB8-7A3B-2150968A1720}"/>
                </a:ext>
              </a:extLst>
            </p:cNvPr>
            <p:cNvSpPr txBox="1"/>
            <p:nvPr/>
          </p:nvSpPr>
          <p:spPr>
            <a:xfrm>
              <a:off x="7377487" y="2665072"/>
              <a:ext cx="1023919" cy="276999"/>
            </a:xfrm>
            <a:prstGeom prst="rect">
              <a:avLst/>
            </a:prstGeom>
            <a:noFill/>
          </p:spPr>
          <p:txBody>
            <a:bodyPr wrap="square" lIns="36000" rIns="0" rtlCol="0">
              <a:spAutoFit/>
            </a:bodyPr>
            <a:lstStyle/>
            <a:p>
              <a:r>
                <a:rPr lang="de-DE" sz="1200"/>
                <a:t>PR-L</a:t>
              </a:r>
            </a:p>
          </p:txBody>
        </p:sp>
        <p:sp>
          <p:nvSpPr>
            <p:cNvPr id="17" name="Rechteck 16">
              <a:extLst>
                <a:ext uri="{FF2B5EF4-FFF2-40B4-BE49-F238E27FC236}">
                  <a16:creationId xmlns:a16="http://schemas.microsoft.com/office/drawing/2014/main" id="{0E348BF9-0CBE-AC21-8AD8-326A2F645C5C}"/>
                </a:ext>
              </a:extLst>
            </p:cNvPr>
            <p:cNvSpPr/>
            <p:nvPr/>
          </p:nvSpPr>
          <p:spPr>
            <a:xfrm>
              <a:off x="7233487" y="2731571"/>
              <a:ext cx="144000" cy="144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                  </a:t>
              </a:r>
            </a:p>
          </p:txBody>
        </p:sp>
      </p:grpSp>
      <p:grpSp>
        <p:nvGrpSpPr>
          <p:cNvPr id="5" name="Gruppieren 4">
            <a:extLst>
              <a:ext uri="{FF2B5EF4-FFF2-40B4-BE49-F238E27FC236}">
                <a16:creationId xmlns:a16="http://schemas.microsoft.com/office/drawing/2014/main" id="{A6C671E3-3B57-C98D-851F-30B4D0033966}"/>
              </a:ext>
            </a:extLst>
          </p:cNvPr>
          <p:cNvGrpSpPr/>
          <p:nvPr/>
        </p:nvGrpSpPr>
        <p:grpSpPr>
          <a:xfrm>
            <a:off x="7471231" y="2898385"/>
            <a:ext cx="1167919" cy="276999"/>
            <a:chOff x="7237865" y="3082998"/>
            <a:chExt cx="1167919" cy="276999"/>
          </a:xfrm>
        </p:grpSpPr>
        <p:sp>
          <p:nvSpPr>
            <p:cNvPr id="18" name="Textfeld 17">
              <a:extLst>
                <a:ext uri="{FF2B5EF4-FFF2-40B4-BE49-F238E27FC236}">
                  <a16:creationId xmlns:a16="http://schemas.microsoft.com/office/drawing/2014/main" id="{D0E55860-6AB6-0640-7E6E-33B30EBE93EA}"/>
                </a:ext>
              </a:extLst>
            </p:cNvPr>
            <p:cNvSpPr txBox="1"/>
            <p:nvPr/>
          </p:nvSpPr>
          <p:spPr>
            <a:xfrm>
              <a:off x="7381865" y="3082998"/>
              <a:ext cx="1023919" cy="276999"/>
            </a:xfrm>
            <a:prstGeom prst="rect">
              <a:avLst/>
            </a:prstGeom>
            <a:noFill/>
          </p:spPr>
          <p:txBody>
            <a:bodyPr wrap="square" lIns="36000" rIns="0" rtlCol="0">
              <a:spAutoFit/>
            </a:bodyPr>
            <a:lstStyle/>
            <a:p>
              <a:r>
                <a:rPr lang="de-DE" sz="1200" err="1"/>
                <a:t>PR+nPR</a:t>
              </a:r>
              <a:endParaRPr lang="de-DE" sz="1200"/>
            </a:p>
          </p:txBody>
        </p:sp>
        <p:sp>
          <p:nvSpPr>
            <p:cNvPr id="19" name="Rechteck 18">
              <a:extLst>
                <a:ext uri="{FF2B5EF4-FFF2-40B4-BE49-F238E27FC236}">
                  <a16:creationId xmlns:a16="http://schemas.microsoft.com/office/drawing/2014/main" id="{1CABA1F6-4905-4E2D-F279-B8255E061706}"/>
                </a:ext>
              </a:extLst>
            </p:cNvPr>
            <p:cNvSpPr/>
            <p:nvPr/>
          </p:nvSpPr>
          <p:spPr>
            <a:xfrm>
              <a:off x="7237865" y="3149497"/>
              <a:ext cx="144000" cy="144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                  </a:t>
              </a:r>
            </a:p>
          </p:txBody>
        </p:sp>
      </p:grpSp>
      <p:grpSp>
        <p:nvGrpSpPr>
          <p:cNvPr id="2" name="Gruppieren 1">
            <a:extLst>
              <a:ext uri="{FF2B5EF4-FFF2-40B4-BE49-F238E27FC236}">
                <a16:creationId xmlns:a16="http://schemas.microsoft.com/office/drawing/2014/main" id="{9071198B-6AA3-DBF6-3470-70EBC4829976}"/>
              </a:ext>
            </a:extLst>
          </p:cNvPr>
          <p:cNvGrpSpPr/>
          <p:nvPr/>
        </p:nvGrpSpPr>
        <p:grpSpPr>
          <a:xfrm>
            <a:off x="7471231" y="3220227"/>
            <a:ext cx="1167919" cy="276999"/>
            <a:chOff x="7233487" y="3502223"/>
            <a:chExt cx="1167919" cy="276999"/>
          </a:xfrm>
        </p:grpSpPr>
        <p:sp>
          <p:nvSpPr>
            <p:cNvPr id="20" name="Textfeld 19">
              <a:extLst>
                <a:ext uri="{FF2B5EF4-FFF2-40B4-BE49-F238E27FC236}">
                  <a16:creationId xmlns:a16="http://schemas.microsoft.com/office/drawing/2014/main" id="{C713CE4B-9E35-C351-674B-907CFB3DF509}"/>
                </a:ext>
              </a:extLst>
            </p:cNvPr>
            <p:cNvSpPr txBox="1"/>
            <p:nvPr/>
          </p:nvSpPr>
          <p:spPr>
            <a:xfrm>
              <a:off x="7377487" y="3502223"/>
              <a:ext cx="1023919" cy="276999"/>
            </a:xfrm>
            <a:prstGeom prst="rect">
              <a:avLst/>
            </a:prstGeom>
            <a:noFill/>
          </p:spPr>
          <p:txBody>
            <a:bodyPr wrap="square" lIns="36000" rIns="0" rtlCol="0">
              <a:spAutoFit/>
            </a:bodyPr>
            <a:lstStyle/>
            <a:p>
              <a:r>
                <a:rPr lang="de-DE" sz="1200" err="1"/>
                <a:t>CR+CRi</a:t>
              </a:r>
              <a:endParaRPr lang="de-DE" sz="1200"/>
            </a:p>
          </p:txBody>
        </p:sp>
        <p:sp>
          <p:nvSpPr>
            <p:cNvPr id="21" name="Rechteck 20">
              <a:extLst>
                <a:ext uri="{FF2B5EF4-FFF2-40B4-BE49-F238E27FC236}">
                  <a16:creationId xmlns:a16="http://schemas.microsoft.com/office/drawing/2014/main" id="{BB08B813-9F15-0491-9BB7-2AF7DF7A8F99}"/>
                </a:ext>
              </a:extLst>
            </p:cNvPr>
            <p:cNvSpPr/>
            <p:nvPr/>
          </p:nvSpPr>
          <p:spPr>
            <a:xfrm>
              <a:off x="7233487" y="3568722"/>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                  </a:t>
              </a:r>
            </a:p>
          </p:txBody>
        </p:sp>
      </p:grpSp>
      <p:sp>
        <p:nvSpPr>
          <p:cNvPr id="24" name="Geschweifte Klammer rechts 23">
            <a:extLst>
              <a:ext uri="{FF2B5EF4-FFF2-40B4-BE49-F238E27FC236}">
                <a16:creationId xmlns:a16="http://schemas.microsoft.com/office/drawing/2014/main" id="{3F850F61-E3D2-0314-80D0-BCBB8D0C2687}"/>
              </a:ext>
            </a:extLst>
          </p:cNvPr>
          <p:cNvSpPr/>
          <p:nvPr/>
        </p:nvSpPr>
        <p:spPr>
          <a:xfrm>
            <a:off x="3303785" y="2337901"/>
            <a:ext cx="230136" cy="2921196"/>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5" name="Geschweifte Klammer rechts 24">
            <a:extLst>
              <a:ext uri="{FF2B5EF4-FFF2-40B4-BE49-F238E27FC236}">
                <a16:creationId xmlns:a16="http://schemas.microsoft.com/office/drawing/2014/main" id="{3430149B-472A-2CB2-2B03-C5C927CD3061}"/>
              </a:ext>
            </a:extLst>
          </p:cNvPr>
          <p:cNvSpPr/>
          <p:nvPr/>
        </p:nvSpPr>
        <p:spPr>
          <a:xfrm>
            <a:off x="6103955" y="2479599"/>
            <a:ext cx="230136" cy="2779497"/>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 name="Rechteck 25">
            <a:extLst>
              <a:ext uri="{FF2B5EF4-FFF2-40B4-BE49-F238E27FC236}">
                <a16:creationId xmlns:a16="http://schemas.microsoft.com/office/drawing/2014/main" id="{151D9B07-6763-363F-4598-5F36F01E8D2E}"/>
              </a:ext>
            </a:extLst>
          </p:cNvPr>
          <p:cNvSpPr/>
          <p:nvPr/>
        </p:nvSpPr>
        <p:spPr>
          <a:xfrm>
            <a:off x="2083689" y="5320364"/>
            <a:ext cx="1127125" cy="2571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err="1"/>
              <a:t>Zanubrutinib</a:t>
            </a:r>
            <a:endParaRPr lang="de-DE" sz="1100" b="1"/>
          </a:p>
        </p:txBody>
      </p:sp>
      <p:sp>
        <p:nvSpPr>
          <p:cNvPr id="27" name="Rechteck 26">
            <a:extLst>
              <a:ext uri="{FF2B5EF4-FFF2-40B4-BE49-F238E27FC236}">
                <a16:creationId xmlns:a16="http://schemas.microsoft.com/office/drawing/2014/main" id="{5EF22209-BEAC-AAB0-9730-EC143AA2CD9B}"/>
              </a:ext>
            </a:extLst>
          </p:cNvPr>
          <p:cNvSpPr/>
          <p:nvPr/>
        </p:nvSpPr>
        <p:spPr>
          <a:xfrm>
            <a:off x="4893564" y="5320365"/>
            <a:ext cx="1117600" cy="25717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1100" b="1" err="1"/>
              <a:t>Ibrutinib</a:t>
            </a:r>
            <a:endParaRPr lang="de-DE" sz="1100" b="1"/>
          </a:p>
        </p:txBody>
      </p:sp>
      <p:sp>
        <p:nvSpPr>
          <p:cNvPr id="28" name="Rechteck 27">
            <a:extLst>
              <a:ext uri="{FF2B5EF4-FFF2-40B4-BE49-F238E27FC236}">
                <a16:creationId xmlns:a16="http://schemas.microsoft.com/office/drawing/2014/main" id="{587666C0-3024-CC7C-7DC3-E325B55D5811}"/>
              </a:ext>
            </a:extLst>
          </p:cNvPr>
          <p:cNvSpPr/>
          <p:nvPr/>
        </p:nvSpPr>
        <p:spPr>
          <a:xfrm>
            <a:off x="3429146" y="3527250"/>
            <a:ext cx="1209866" cy="563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100" b="1">
                <a:solidFill>
                  <a:schemeClr val="tx1"/>
                </a:solidFill>
              </a:rPr>
              <a:t>ORR=86.2%</a:t>
            </a:r>
          </a:p>
          <a:p>
            <a:pPr algn="ctr"/>
            <a:r>
              <a:rPr lang="de-DE" sz="1100" b="1">
                <a:solidFill>
                  <a:schemeClr val="tx1"/>
                </a:solidFill>
              </a:rPr>
              <a:t>nominal, </a:t>
            </a:r>
            <a:r>
              <a:rPr lang="de-DE" sz="1100" b="1" err="1">
                <a:solidFill>
                  <a:schemeClr val="tx1"/>
                </a:solidFill>
              </a:rPr>
              <a:t>two-sided</a:t>
            </a:r>
            <a:r>
              <a:rPr lang="de-DE" sz="1100" b="1">
                <a:solidFill>
                  <a:schemeClr val="tx1"/>
                </a:solidFill>
              </a:rPr>
              <a:t> </a:t>
            </a:r>
            <a:r>
              <a:rPr lang="de-DE" sz="1100" b="1" i="1">
                <a:solidFill>
                  <a:schemeClr val="tx1"/>
                </a:solidFill>
              </a:rPr>
              <a:t>P</a:t>
            </a:r>
            <a:r>
              <a:rPr lang="de-DE" sz="1100" b="1">
                <a:solidFill>
                  <a:schemeClr val="tx1"/>
                </a:solidFill>
              </a:rPr>
              <a:t>=0.0007</a:t>
            </a:r>
          </a:p>
        </p:txBody>
      </p:sp>
      <p:sp>
        <p:nvSpPr>
          <p:cNvPr id="29" name="Rechteck 28">
            <a:extLst>
              <a:ext uri="{FF2B5EF4-FFF2-40B4-BE49-F238E27FC236}">
                <a16:creationId xmlns:a16="http://schemas.microsoft.com/office/drawing/2014/main" id="{905009ED-D8EC-9E7F-DD4C-A830CBC1F59F}"/>
              </a:ext>
            </a:extLst>
          </p:cNvPr>
          <p:cNvSpPr/>
          <p:nvPr/>
        </p:nvSpPr>
        <p:spPr>
          <a:xfrm>
            <a:off x="6229316" y="3574875"/>
            <a:ext cx="1209866" cy="563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a:solidFill>
                  <a:schemeClr val="tx1"/>
                </a:solidFill>
              </a:rPr>
              <a:t>ORR=75.7%</a:t>
            </a:r>
          </a:p>
        </p:txBody>
      </p:sp>
      <p:cxnSp>
        <p:nvCxnSpPr>
          <p:cNvPr id="31" name="Gerader Verbinder 30">
            <a:extLst>
              <a:ext uri="{FF2B5EF4-FFF2-40B4-BE49-F238E27FC236}">
                <a16:creationId xmlns:a16="http://schemas.microsoft.com/office/drawing/2014/main" id="{8F8D5F28-E94D-5506-6F49-E7B74B8E44E2}"/>
              </a:ext>
            </a:extLst>
          </p:cNvPr>
          <p:cNvCxnSpPr/>
          <p:nvPr/>
        </p:nvCxnSpPr>
        <p:spPr>
          <a:xfrm flipV="1">
            <a:off x="3151452" y="5104629"/>
            <a:ext cx="534801" cy="878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5AD642FD-E1DE-B44D-32B0-9DABCB4FF9DC}"/>
              </a:ext>
            </a:extLst>
          </p:cNvPr>
          <p:cNvCxnSpPr>
            <a:cxnSpLocks/>
          </p:cNvCxnSpPr>
          <p:nvPr/>
        </p:nvCxnSpPr>
        <p:spPr>
          <a:xfrm>
            <a:off x="3173677" y="1937588"/>
            <a:ext cx="5078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115F3BF1-B468-AD3B-84B3-2AF16F7E2E2A}"/>
              </a:ext>
            </a:extLst>
          </p:cNvPr>
          <p:cNvCxnSpPr>
            <a:cxnSpLocks/>
          </p:cNvCxnSpPr>
          <p:nvPr/>
        </p:nvCxnSpPr>
        <p:spPr>
          <a:xfrm flipV="1">
            <a:off x="3151452" y="1725382"/>
            <a:ext cx="530055" cy="1369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29243DDC-09D8-03E1-04C5-E5155A8D0738}"/>
              </a:ext>
            </a:extLst>
          </p:cNvPr>
          <p:cNvCxnSpPr>
            <a:cxnSpLocks/>
          </p:cNvCxnSpPr>
          <p:nvPr/>
        </p:nvCxnSpPr>
        <p:spPr>
          <a:xfrm>
            <a:off x="5932941" y="2008812"/>
            <a:ext cx="488433" cy="503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7EF8B191-20BD-FE76-F84A-0B5BA88DA37C}"/>
              </a:ext>
            </a:extLst>
          </p:cNvPr>
          <p:cNvCxnSpPr>
            <a:cxnSpLocks/>
          </p:cNvCxnSpPr>
          <p:nvPr/>
        </p:nvCxnSpPr>
        <p:spPr>
          <a:xfrm flipV="1">
            <a:off x="5910716" y="1874217"/>
            <a:ext cx="510658" cy="569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E599E3FC-C671-71F3-EDFE-862A5169D9E9}"/>
              </a:ext>
            </a:extLst>
          </p:cNvPr>
          <p:cNvCxnSpPr/>
          <p:nvPr/>
        </p:nvCxnSpPr>
        <p:spPr>
          <a:xfrm flipV="1">
            <a:off x="5894127" y="5113033"/>
            <a:ext cx="534801" cy="878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feld 40">
            <a:extLst>
              <a:ext uri="{FF2B5EF4-FFF2-40B4-BE49-F238E27FC236}">
                <a16:creationId xmlns:a16="http://schemas.microsoft.com/office/drawing/2014/main" id="{DFD16747-ADBB-B4E3-5E6E-7B520E8A5DAA}"/>
              </a:ext>
            </a:extLst>
          </p:cNvPr>
          <p:cNvSpPr txBox="1"/>
          <p:nvPr/>
        </p:nvSpPr>
        <p:spPr>
          <a:xfrm>
            <a:off x="3681507" y="1590957"/>
            <a:ext cx="507830" cy="261610"/>
          </a:xfrm>
          <a:prstGeom prst="rect">
            <a:avLst/>
          </a:prstGeom>
          <a:noFill/>
        </p:spPr>
        <p:txBody>
          <a:bodyPr wrap="square" lIns="36000" rtlCol="0">
            <a:spAutoFit/>
          </a:bodyPr>
          <a:lstStyle/>
          <a:p>
            <a:r>
              <a:rPr lang="de-DE" sz="1100" b="1"/>
              <a:t>2.4</a:t>
            </a:r>
          </a:p>
        </p:txBody>
      </p:sp>
      <p:sp>
        <p:nvSpPr>
          <p:cNvPr id="42" name="Textfeld 41">
            <a:extLst>
              <a:ext uri="{FF2B5EF4-FFF2-40B4-BE49-F238E27FC236}">
                <a16:creationId xmlns:a16="http://schemas.microsoft.com/office/drawing/2014/main" id="{EB809F21-D63F-7141-BB24-68F0F0CD940C}"/>
              </a:ext>
            </a:extLst>
          </p:cNvPr>
          <p:cNvSpPr txBox="1"/>
          <p:nvPr/>
        </p:nvSpPr>
        <p:spPr>
          <a:xfrm>
            <a:off x="3681507" y="1810630"/>
            <a:ext cx="507830" cy="261610"/>
          </a:xfrm>
          <a:prstGeom prst="rect">
            <a:avLst/>
          </a:prstGeom>
          <a:noFill/>
        </p:spPr>
        <p:txBody>
          <a:bodyPr wrap="square" lIns="36000" rtlCol="0">
            <a:spAutoFit/>
          </a:bodyPr>
          <a:lstStyle/>
          <a:p>
            <a:r>
              <a:rPr lang="de-DE" sz="1100" b="1"/>
              <a:t>0.9</a:t>
            </a:r>
          </a:p>
        </p:txBody>
      </p:sp>
      <p:sp>
        <p:nvSpPr>
          <p:cNvPr id="43" name="Textfeld 42">
            <a:extLst>
              <a:ext uri="{FF2B5EF4-FFF2-40B4-BE49-F238E27FC236}">
                <a16:creationId xmlns:a16="http://schemas.microsoft.com/office/drawing/2014/main" id="{F397D0D4-A481-E8FA-C5AD-38A83F2388F0}"/>
              </a:ext>
            </a:extLst>
          </p:cNvPr>
          <p:cNvSpPr txBox="1"/>
          <p:nvPr/>
        </p:nvSpPr>
        <p:spPr>
          <a:xfrm>
            <a:off x="3707444" y="4973824"/>
            <a:ext cx="507830" cy="261610"/>
          </a:xfrm>
          <a:prstGeom prst="rect">
            <a:avLst/>
          </a:prstGeom>
          <a:noFill/>
        </p:spPr>
        <p:txBody>
          <a:bodyPr wrap="square" lIns="36000" rtlCol="0">
            <a:spAutoFit/>
          </a:bodyPr>
          <a:lstStyle/>
          <a:p>
            <a:r>
              <a:rPr lang="de-DE" sz="1100" b="1"/>
              <a:t>6.7</a:t>
            </a:r>
          </a:p>
        </p:txBody>
      </p:sp>
      <p:sp>
        <p:nvSpPr>
          <p:cNvPr id="44" name="Textfeld 43">
            <a:extLst>
              <a:ext uri="{FF2B5EF4-FFF2-40B4-BE49-F238E27FC236}">
                <a16:creationId xmlns:a16="http://schemas.microsoft.com/office/drawing/2014/main" id="{0F7B262D-F513-62AE-93B3-E54ECC442E60}"/>
              </a:ext>
            </a:extLst>
          </p:cNvPr>
          <p:cNvSpPr txBox="1"/>
          <p:nvPr/>
        </p:nvSpPr>
        <p:spPr>
          <a:xfrm>
            <a:off x="6421374" y="4982228"/>
            <a:ext cx="507830" cy="261610"/>
          </a:xfrm>
          <a:prstGeom prst="rect">
            <a:avLst/>
          </a:prstGeom>
          <a:noFill/>
        </p:spPr>
        <p:txBody>
          <a:bodyPr wrap="square" lIns="36000" rtlCol="0">
            <a:spAutoFit/>
          </a:bodyPr>
          <a:lstStyle/>
          <a:p>
            <a:r>
              <a:rPr lang="de-DE" sz="1100" b="1"/>
              <a:t>5.8</a:t>
            </a:r>
          </a:p>
        </p:txBody>
      </p:sp>
      <p:sp>
        <p:nvSpPr>
          <p:cNvPr id="45" name="Textfeld 44">
            <a:extLst>
              <a:ext uri="{FF2B5EF4-FFF2-40B4-BE49-F238E27FC236}">
                <a16:creationId xmlns:a16="http://schemas.microsoft.com/office/drawing/2014/main" id="{62B35078-4130-C414-0EC2-703621BAE18D}"/>
              </a:ext>
            </a:extLst>
          </p:cNvPr>
          <p:cNvSpPr txBox="1"/>
          <p:nvPr/>
        </p:nvSpPr>
        <p:spPr>
          <a:xfrm>
            <a:off x="6421374" y="1740365"/>
            <a:ext cx="507830" cy="261610"/>
          </a:xfrm>
          <a:prstGeom prst="rect">
            <a:avLst/>
          </a:prstGeom>
          <a:noFill/>
        </p:spPr>
        <p:txBody>
          <a:bodyPr wrap="square" lIns="36000" rtlCol="0">
            <a:spAutoFit/>
          </a:bodyPr>
          <a:lstStyle/>
          <a:p>
            <a:r>
              <a:rPr lang="de-DE" sz="1100" b="1"/>
              <a:t>4.3</a:t>
            </a:r>
          </a:p>
        </p:txBody>
      </p:sp>
      <p:sp>
        <p:nvSpPr>
          <p:cNvPr id="46" name="Textfeld 45">
            <a:extLst>
              <a:ext uri="{FF2B5EF4-FFF2-40B4-BE49-F238E27FC236}">
                <a16:creationId xmlns:a16="http://schemas.microsoft.com/office/drawing/2014/main" id="{90840CBB-F02B-BCB9-05C6-2F1FEADF494C}"/>
              </a:ext>
            </a:extLst>
          </p:cNvPr>
          <p:cNvSpPr txBox="1"/>
          <p:nvPr/>
        </p:nvSpPr>
        <p:spPr>
          <a:xfrm>
            <a:off x="6421374" y="1936997"/>
            <a:ext cx="507830" cy="261610"/>
          </a:xfrm>
          <a:prstGeom prst="rect">
            <a:avLst/>
          </a:prstGeom>
          <a:noFill/>
        </p:spPr>
        <p:txBody>
          <a:bodyPr wrap="square" lIns="36000" rtlCol="0">
            <a:spAutoFit/>
          </a:bodyPr>
          <a:lstStyle/>
          <a:p>
            <a:r>
              <a:rPr lang="de-DE" sz="1100" b="1"/>
              <a:t>2.2</a:t>
            </a:r>
          </a:p>
        </p:txBody>
      </p:sp>
      <p:sp>
        <p:nvSpPr>
          <p:cNvPr id="47" name="Textfeld 46">
            <a:extLst>
              <a:ext uri="{FF2B5EF4-FFF2-40B4-BE49-F238E27FC236}">
                <a16:creationId xmlns:a16="http://schemas.microsoft.com/office/drawing/2014/main" id="{03194411-94CE-8FDB-4697-50AF66590C3E}"/>
              </a:ext>
            </a:extLst>
          </p:cNvPr>
          <p:cNvSpPr txBox="1"/>
          <p:nvPr/>
        </p:nvSpPr>
        <p:spPr>
          <a:xfrm>
            <a:off x="4885944" y="2045560"/>
            <a:ext cx="1117600" cy="367591"/>
          </a:xfrm>
          <a:prstGeom prst="rect">
            <a:avLst/>
          </a:prstGeom>
          <a:noFill/>
        </p:spPr>
        <p:txBody>
          <a:bodyPr wrap="square" rtlCol="0" anchor="ctr">
            <a:noAutofit/>
          </a:bodyPr>
          <a:lstStyle/>
          <a:p>
            <a:pPr algn="ctr"/>
            <a:r>
              <a:rPr lang="de-DE" sz="1100" b="1"/>
              <a:t>10.5</a:t>
            </a:r>
          </a:p>
        </p:txBody>
      </p:sp>
      <p:sp>
        <p:nvSpPr>
          <p:cNvPr id="48" name="Textfeld 47">
            <a:extLst>
              <a:ext uri="{FF2B5EF4-FFF2-40B4-BE49-F238E27FC236}">
                <a16:creationId xmlns:a16="http://schemas.microsoft.com/office/drawing/2014/main" id="{8D6D1A11-E5A3-4240-3317-042DEB20E28A}"/>
              </a:ext>
            </a:extLst>
          </p:cNvPr>
          <p:cNvSpPr txBox="1"/>
          <p:nvPr/>
        </p:nvSpPr>
        <p:spPr>
          <a:xfrm>
            <a:off x="4885102" y="2667969"/>
            <a:ext cx="1117600" cy="2425701"/>
          </a:xfrm>
          <a:prstGeom prst="rect">
            <a:avLst/>
          </a:prstGeom>
          <a:noFill/>
          <a:ln>
            <a:noFill/>
          </a:ln>
        </p:spPr>
        <p:txBody>
          <a:bodyPr wrap="square" rtlCol="0" anchor="ctr">
            <a:noAutofit/>
          </a:bodyPr>
          <a:lstStyle/>
          <a:p>
            <a:pPr algn="ctr"/>
            <a:r>
              <a:rPr lang="de-DE" sz="1100" b="1"/>
              <a:t>69.8</a:t>
            </a:r>
          </a:p>
        </p:txBody>
      </p:sp>
      <p:sp>
        <p:nvSpPr>
          <p:cNvPr id="49" name="Textfeld 48">
            <a:extLst>
              <a:ext uri="{FF2B5EF4-FFF2-40B4-BE49-F238E27FC236}">
                <a16:creationId xmlns:a16="http://schemas.microsoft.com/office/drawing/2014/main" id="{5C93FDC3-363A-165C-9734-A0BF67EFB152}"/>
              </a:ext>
            </a:extLst>
          </p:cNvPr>
          <p:cNvSpPr txBox="1"/>
          <p:nvPr/>
        </p:nvSpPr>
        <p:spPr>
          <a:xfrm>
            <a:off x="4885102" y="2413151"/>
            <a:ext cx="1117600" cy="260350"/>
          </a:xfrm>
          <a:prstGeom prst="rect">
            <a:avLst/>
          </a:prstGeom>
          <a:noFill/>
        </p:spPr>
        <p:txBody>
          <a:bodyPr wrap="square" rtlCol="0" anchor="ctr">
            <a:noAutofit/>
          </a:bodyPr>
          <a:lstStyle/>
          <a:p>
            <a:pPr algn="ctr"/>
            <a:r>
              <a:rPr lang="de-DE" sz="1100" b="1"/>
              <a:t>7.4</a:t>
            </a:r>
          </a:p>
        </p:txBody>
      </p:sp>
      <p:sp>
        <p:nvSpPr>
          <p:cNvPr id="50" name="Textfeld 49">
            <a:extLst>
              <a:ext uri="{FF2B5EF4-FFF2-40B4-BE49-F238E27FC236}">
                <a16:creationId xmlns:a16="http://schemas.microsoft.com/office/drawing/2014/main" id="{D6255ABA-5A85-DBE2-C686-2734A3562A1B}"/>
              </a:ext>
            </a:extLst>
          </p:cNvPr>
          <p:cNvSpPr txBox="1"/>
          <p:nvPr/>
        </p:nvSpPr>
        <p:spPr>
          <a:xfrm>
            <a:off x="2085402" y="2120251"/>
            <a:ext cx="1116658" cy="190501"/>
          </a:xfrm>
          <a:prstGeom prst="rect">
            <a:avLst/>
          </a:prstGeom>
          <a:noFill/>
        </p:spPr>
        <p:txBody>
          <a:bodyPr wrap="square" rtlCol="0" anchor="ctr">
            <a:noAutofit/>
          </a:bodyPr>
          <a:lstStyle/>
          <a:p>
            <a:pPr algn="ctr"/>
            <a:r>
              <a:rPr lang="de-DE" sz="1100" b="1"/>
              <a:t>5.5</a:t>
            </a:r>
          </a:p>
        </p:txBody>
      </p:sp>
      <p:sp>
        <p:nvSpPr>
          <p:cNvPr id="51" name="Textfeld 50">
            <a:extLst>
              <a:ext uri="{FF2B5EF4-FFF2-40B4-BE49-F238E27FC236}">
                <a16:creationId xmlns:a16="http://schemas.microsoft.com/office/drawing/2014/main" id="{AC87E0D7-4725-E1D5-4177-811A37F3BEBB}"/>
              </a:ext>
            </a:extLst>
          </p:cNvPr>
          <p:cNvSpPr txBox="1"/>
          <p:nvPr/>
        </p:nvSpPr>
        <p:spPr>
          <a:xfrm>
            <a:off x="2070561" y="1924766"/>
            <a:ext cx="1116658" cy="190501"/>
          </a:xfrm>
          <a:prstGeom prst="rect">
            <a:avLst/>
          </a:prstGeom>
          <a:noFill/>
        </p:spPr>
        <p:txBody>
          <a:bodyPr wrap="square" rtlCol="0" anchor="ctr">
            <a:noAutofit/>
          </a:bodyPr>
          <a:lstStyle/>
          <a:p>
            <a:pPr algn="ctr"/>
            <a:r>
              <a:rPr lang="de-DE" sz="1100" b="1"/>
              <a:t>4.9</a:t>
            </a:r>
          </a:p>
        </p:txBody>
      </p:sp>
      <p:sp>
        <p:nvSpPr>
          <p:cNvPr id="52" name="Textfeld 51">
            <a:extLst>
              <a:ext uri="{FF2B5EF4-FFF2-40B4-BE49-F238E27FC236}">
                <a16:creationId xmlns:a16="http://schemas.microsoft.com/office/drawing/2014/main" id="{1B7C8459-455D-78EB-6D47-062728452821}"/>
              </a:ext>
            </a:extLst>
          </p:cNvPr>
          <p:cNvSpPr txBox="1"/>
          <p:nvPr/>
        </p:nvSpPr>
        <p:spPr>
          <a:xfrm>
            <a:off x="2089817" y="2321036"/>
            <a:ext cx="1116658" cy="2742592"/>
          </a:xfrm>
          <a:prstGeom prst="rect">
            <a:avLst/>
          </a:prstGeom>
          <a:noFill/>
          <a:ln>
            <a:noFill/>
          </a:ln>
        </p:spPr>
        <p:txBody>
          <a:bodyPr wrap="square" rtlCol="0" anchor="ctr">
            <a:noAutofit/>
          </a:bodyPr>
          <a:lstStyle/>
          <a:p>
            <a:pPr algn="ctr"/>
            <a:r>
              <a:rPr lang="de-DE" sz="1100" b="1"/>
              <a:t>79.5</a:t>
            </a:r>
          </a:p>
        </p:txBody>
      </p:sp>
      <p:sp>
        <p:nvSpPr>
          <p:cNvPr id="35" name="Textfeld 34">
            <a:extLst>
              <a:ext uri="{FF2B5EF4-FFF2-40B4-BE49-F238E27FC236}">
                <a16:creationId xmlns:a16="http://schemas.microsoft.com/office/drawing/2014/main" id="{B35517C0-5DA0-E824-54E6-A9DEBB6FDA78}"/>
              </a:ext>
            </a:extLst>
          </p:cNvPr>
          <p:cNvSpPr txBox="1"/>
          <p:nvPr/>
        </p:nvSpPr>
        <p:spPr>
          <a:xfrm rot="16200000">
            <a:off x="-907474" y="3156682"/>
            <a:ext cx="3093473" cy="307777"/>
          </a:xfrm>
          <a:prstGeom prst="rect">
            <a:avLst/>
          </a:prstGeom>
          <a:noFill/>
        </p:spPr>
        <p:txBody>
          <a:bodyPr wrap="square" lIns="91440" tIns="45720" rIns="91440" bIns="45720" rtlCol="0" anchor="t">
            <a:spAutoFit/>
          </a:bodyPr>
          <a:lstStyle/>
          <a:p>
            <a:r>
              <a:rPr lang="de-DE" sz="1400" b="0"/>
              <a:t>Best </a:t>
            </a:r>
            <a:r>
              <a:rPr lang="de-DE" sz="1400" b="0" err="1"/>
              <a:t>overall</a:t>
            </a:r>
            <a:r>
              <a:rPr lang="de-DE" sz="1400" b="0"/>
              <a:t> </a:t>
            </a:r>
            <a:r>
              <a:rPr lang="de-DE" sz="1400" b="0" err="1"/>
              <a:t>response</a:t>
            </a:r>
            <a:r>
              <a:rPr lang="de-DE" sz="1400" b="0"/>
              <a:t>, %</a:t>
            </a:r>
            <a:endParaRPr lang="de-DE" sz="1400" b="0">
              <a:cs typeface="Arial"/>
            </a:endParaRPr>
          </a:p>
        </p:txBody>
      </p:sp>
    </p:spTree>
    <p:extLst>
      <p:ext uri="{BB962C8B-B14F-4D97-AF65-F5344CB8AC3E}">
        <p14:creationId xmlns:p14="http://schemas.microsoft.com/office/powerpoint/2010/main" val="6629539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8574C57-5AEE-6358-BA39-5F6D776ED448}"/>
              </a:ext>
            </a:extLst>
          </p:cNvPr>
          <p:cNvSpPr>
            <a:spLocks noGrp="1"/>
          </p:cNvSpPr>
          <p:nvPr>
            <p:ph type="ftr" sz="quarter" idx="10"/>
          </p:nvPr>
        </p:nvSpPr>
        <p:spPr/>
        <p:txBody>
          <a:bodyPr/>
          <a:lstStyle/>
          <a:p>
            <a:r>
              <a:rPr lang="en-GB" b="1"/>
              <a:t>SAE, </a:t>
            </a:r>
            <a:r>
              <a:rPr lang="en-GB"/>
              <a:t>serious adverse event; </a:t>
            </a:r>
            <a:r>
              <a:rPr lang="en-GB" b="1"/>
              <a:t>AE, </a:t>
            </a:r>
            <a:r>
              <a:rPr lang="en-GB"/>
              <a:t>adverse event</a:t>
            </a:r>
          </a:p>
          <a:p>
            <a:r>
              <a:rPr lang="en-GB" b="1" err="1"/>
              <a:t>Shadman</a:t>
            </a:r>
            <a:r>
              <a:rPr lang="en-GB" b="1"/>
              <a:t> et al, Abstract #1587 presented at ASH 2022. </a:t>
            </a:r>
          </a:p>
        </p:txBody>
      </p:sp>
      <p:sp>
        <p:nvSpPr>
          <p:cNvPr id="3" name="Title 2">
            <a:extLst>
              <a:ext uri="{FF2B5EF4-FFF2-40B4-BE49-F238E27FC236}">
                <a16:creationId xmlns:a16="http://schemas.microsoft.com/office/drawing/2014/main" id="{64ED76AE-26D6-039B-81C0-5776306B9833}"/>
              </a:ext>
            </a:extLst>
          </p:cNvPr>
          <p:cNvSpPr>
            <a:spLocks noGrp="1"/>
          </p:cNvSpPr>
          <p:nvPr>
            <p:ph type="title"/>
          </p:nvPr>
        </p:nvSpPr>
        <p:spPr/>
        <p:txBody>
          <a:bodyPr/>
          <a:lstStyle/>
          <a:p>
            <a:r>
              <a:rPr lang="en-US"/>
              <a:t>Summary of SAEs and AEs leading to dose modification</a:t>
            </a:r>
          </a:p>
        </p:txBody>
      </p:sp>
      <p:graphicFrame>
        <p:nvGraphicFramePr>
          <p:cNvPr id="9" name="Table 9">
            <a:extLst>
              <a:ext uri="{FF2B5EF4-FFF2-40B4-BE49-F238E27FC236}">
                <a16:creationId xmlns:a16="http://schemas.microsoft.com/office/drawing/2014/main" id="{EDC4088E-F403-D8D4-37FA-3955D2444F94}"/>
              </a:ext>
            </a:extLst>
          </p:cNvPr>
          <p:cNvGraphicFramePr>
            <a:graphicFrameLocks noGrp="1"/>
          </p:cNvGraphicFramePr>
          <p:nvPr>
            <p:ph idx="1"/>
            <p:extLst>
              <p:ext uri="{D42A27DB-BD31-4B8C-83A1-F6EECF244321}">
                <p14:modId xmlns:p14="http://schemas.microsoft.com/office/powerpoint/2010/main" val="1732451035"/>
              </p:ext>
            </p:extLst>
          </p:nvPr>
        </p:nvGraphicFramePr>
        <p:xfrm>
          <a:off x="415925" y="1665288"/>
          <a:ext cx="8524874" cy="2186862"/>
        </p:xfrm>
        <a:graphic>
          <a:graphicData uri="http://schemas.openxmlformats.org/drawingml/2006/table">
            <a:tbl>
              <a:tblPr firstRow="1" bandRow="1">
                <a:tableStyleId>{5C22544A-7EE6-4342-B048-85BDC9FD1C3A}</a:tableStyleId>
              </a:tblPr>
              <a:tblGrid>
                <a:gridCol w="5775325">
                  <a:extLst>
                    <a:ext uri="{9D8B030D-6E8A-4147-A177-3AD203B41FA5}">
                      <a16:colId xmlns:a16="http://schemas.microsoft.com/office/drawing/2014/main" val="3330320160"/>
                    </a:ext>
                  </a:extLst>
                </a:gridCol>
                <a:gridCol w="2749549">
                  <a:extLst>
                    <a:ext uri="{9D8B030D-6E8A-4147-A177-3AD203B41FA5}">
                      <a16:colId xmlns:a16="http://schemas.microsoft.com/office/drawing/2014/main" val="1166817158"/>
                    </a:ext>
                  </a:extLst>
                </a:gridCol>
              </a:tblGrid>
              <a:tr h="364477">
                <a:tc>
                  <a:txBody>
                    <a:bodyPr/>
                    <a:lstStyle/>
                    <a:p>
                      <a:r>
                        <a:rPr lang="en-US" sz="1400"/>
                        <a:t>AEs, n (%)</a:t>
                      </a:r>
                    </a:p>
                  </a:txBody>
                  <a:tcPr anchor="ctr"/>
                </a:tc>
                <a:tc>
                  <a:txBody>
                    <a:bodyPr/>
                    <a:lstStyle/>
                    <a:p>
                      <a:pPr algn="ctr"/>
                      <a:r>
                        <a:rPr lang="en-US" sz="1400"/>
                        <a:t>Any grade (N=21)</a:t>
                      </a:r>
                    </a:p>
                  </a:txBody>
                  <a:tcPr anchor="ctr"/>
                </a:tc>
                <a:extLst>
                  <a:ext uri="{0D108BD9-81ED-4DB2-BD59-A6C34878D82A}">
                    <a16:rowId xmlns:a16="http://schemas.microsoft.com/office/drawing/2014/main" val="223663506"/>
                  </a:ext>
                </a:extLst>
              </a:tr>
              <a:tr h="364477">
                <a:tc>
                  <a:txBody>
                    <a:bodyPr/>
                    <a:lstStyle/>
                    <a:p>
                      <a:r>
                        <a:rPr lang="en-US" sz="1400"/>
                        <a:t>Serious AE</a:t>
                      </a:r>
                    </a:p>
                  </a:txBody>
                  <a:tcPr anchor="ctr"/>
                </a:tc>
                <a:tc>
                  <a:txBody>
                    <a:bodyPr/>
                    <a:lstStyle/>
                    <a:p>
                      <a:pPr algn="ctr"/>
                      <a:r>
                        <a:rPr lang="en-US" sz="1400"/>
                        <a:t>2 (10)</a:t>
                      </a:r>
                    </a:p>
                  </a:txBody>
                  <a:tcPr anchor="ctr"/>
                </a:tc>
                <a:extLst>
                  <a:ext uri="{0D108BD9-81ED-4DB2-BD59-A6C34878D82A}">
                    <a16:rowId xmlns:a16="http://schemas.microsoft.com/office/drawing/2014/main" val="1428070657"/>
                  </a:ext>
                </a:extLst>
              </a:tr>
              <a:tr h="364477">
                <a:tc>
                  <a:txBody>
                    <a:bodyPr/>
                    <a:lstStyle/>
                    <a:p>
                      <a:r>
                        <a:rPr lang="en-US" sz="1400"/>
                        <a:t>Leading to treatment discontinuation </a:t>
                      </a:r>
                    </a:p>
                  </a:txBody>
                  <a:tcPr anchor="ctr"/>
                </a:tc>
                <a:tc>
                  <a:txBody>
                    <a:bodyPr/>
                    <a:lstStyle/>
                    <a:p>
                      <a:pPr algn="ctr"/>
                      <a:r>
                        <a:rPr lang="en-US" sz="1400"/>
                        <a:t>2 (10)</a:t>
                      </a:r>
                    </a:p>
                  </a:txBody>
                  <a:tcPr anchor="ctr"/>
                </a:tc>
                <a:extLst>
                  <a:ext uri="{0D108BD9-81ED-4DB2-BD59-A6C34878D82A}">
                    <a16:rowId xmlns:a16="http://schemas.microsoft.com/office/drawing/2014/main" val="1394912233"/>
                  </a:ext>
                </a:extLst>
              </a:tr>
              <a:tr h="364477">
                <a:tc>
                  <a:txBody>
                    <a:bodyPr/>
                    <a:lstStyle/>
                    <a:p>
                      <a:r>
                        <a:rPr lang="en-US" sz="1400"/>
                        <a:t>Leading to dose interruption </a:t>
                      </a:r>
                    </a:p>
                  </a:txBody>
                  <a:tcPr anchor="ctr"/>
                </a:tc>
                <a:tc>
                  <a:txBody>
                    <a:bodyPr/>
                    <a:lstStyle/>
                    <a:p>
                      <a:pPr algn="ctr"/>
                      <a:r>
                        <a:rPr lang="en-US" sz="1400"/>
                        <a:t>11 (52)</a:t>
                      </a:r>
                    </a:p>
                  </a:txBody>
                  <a:tcPr anchor="ctr"/>
                </a:tc>
                <a:extLst>
                  <a:ext uri="{0D108BD9-81ED-4DB2-BD59-A6C34878D82A}">
                    <a16:rowId xmlns:a16="http://schemas.microsoft.com/office/drawing/2014/main" val="4154468677"/>
                  </a:ext>
                </a:extLst>
              </a:tr>
              <a:tr h="364477">
                <a:tc>
                  <a:txBody>
                    <a:bodyPr/>
                    <a:lstStyle/>
                    <a:p>
                      <a:r>
                        <a:rPr lang="en-US" sz="1400"/>
                        <a:t>Leading to dose reduction</a:t>
                      </a:r>
                    </a:p>
                  </a:txBody>
                  <a:tcPr anchor="ctr"/>
                </a:tc>
                <a:tc>
                  <a:txBody>
                    <a:bodyPr/>
                    <a:lstStyle/>
                    <a:p>
                      <a:pPr algn="ctr"/>
                      <a:r>
                        <a:rPr lang="en-US" sz="1400"/>
                        <a:t>3 (14)</a:t>
                      </a:r>
                    </a:p>
                  </a:txBody>
                  <a:tcPr anchor="ctr"/>
                </a:tc>
                <a:extLst>
                  <a:ext uri="{0D108BD9-81ED-4DB2-BD59-A6C34878D82A}">
                    <a16:rowId xmlns:a16="http://schemas.microsoft.com/office/drawing/2014/main" val="2030258288"/>
                  </a:ext>
                </a:extLst>
              </a:tr>
              <a:tr h="364477">
                <a:tc>
                  <a:txBody>
                    <a:bodyPr/>
                    <a:lstStyle/>
                    <a:p>
                      <a:r>
                        <a:rPr lang="en-US" sz="1400"/>
                        <a:t>Leading to death</a:t>
                      </a:r>
                    </a:p>
                  </a:txBody>
                  <a:tcPr anchor="ctr"/>
                </a:tc>
                <a:tc>
                  <a:txBody>
                    <a:bodyPr/>
                    <a:lstStyle/>
                    <a:p>
                      <a:pPr algn="ctr"/>
                      <a:r>
                        <a:rPr lang="en-US" sz="1400"/>
                        <a:t>0</a:t>
                      </a:r>
                    </a:p>
                  </a:txBody>
                  <a:tcPr anchor="ctr"/>
                </a:tc>
                <a:extLst>
                  <a:ext uri="{0D108BD9-81ED-4DB2-BD59-A6C34878D82A}">
                    <a16:rowId xmlns:a16="http://schemas.microsoft.com/office/drawing/2014/main" val="308779509"/>
                  </a:ext>
                </a:extLst>
              </a:tr>
            </a:tbl>
          </a:graphicData>
        </a:graphic>
      </p:graphicFrame>
    </p:spTree>
    <p:extLst>
      <p:ext uri="{BB962C8B-B14F-4D97-AF65-F5344CB8AC3E}">
        <p14:creationId xmlns:p14="http://schemas.microsoft.com/office/powerpoint/2010/main" val="7909283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2F9D93D-1F55-5D9D-64ED-6DC7E1C1DA0C}"/>
              </a:ext>
            </a:extLst>
          </p:cNvPr>
          <p:cNvSpPr>
            <a:spLocks noGrp="1"/>
          </p:cNvSpPr>
          <p:nvPr>
            <p:ph type="ftr" sz="quarter" idx="10"/>
          </p:nvPr>
        </p:nvSpPr>
        <p:spPr>
          <a:xfrm>
            <a:off x="407989" y="6164826"/>
            <a:ext cx="8532812" cy="504262"/>
          </a:xfrm>
        </p:spPr>
        <p:txBody>
          <a:bodyPr/>
          <a:lstStyle/>
          <a:p>
            <a:endParaRPr lang="en-GB" baseline="30000"/>
          </a:p>
          <a:p>
            <a:r>
              <a:rPr lang="en-GB" baseline="30000" err="1"/>
              <a:t>a</a:t>
            </a:r>
            <a:r>
              <a:rPr lang="en-GB" err="1"/>
              <a:t>Includes</a:t>
            </a:r>
            <a:r>
              <a:rPr lang="en-GB"/>
              <a:t> PR or better in all patients, PR-L or better in CLL.</a:t>
            </a:r>
          </a:p>
          <a:p>
            <a:r>
              <a:rPr lang="en-GB" b="1"/>
              <a:t>BOR, </a:t>
            </a:r>
            <a:r>
              <a:rPr lang="en-GB"/>
              <a:t>best overall response; </a:t>
            </a:r>
            <a:r>
              <a:rPr lang="en-GB" b="1"/>
              <a:t>CI, </a:t>
            </a:r>
            <a:r>
              <a:rPr lang="en-GB"/>
              <a:t>confidence interval; </a:t>
            </a:r>
            <a:r>
              <a:rPr lang="en-GB" b="1"/>
              <a:t>CLL, </a:t>
            </a:r>
            <a:r>
              <a:rPr lang="en-GB"/>
              <a:t>chronic lymphocytic </a:t>
            </a:r>
            <a:r>
              <a:rPr lang="en-GB" err="1"/>
              <a:t>leukemia</a:t>
            </a:r>
            <a:r>
              <a:rPr lang="en-GB"/>
              <a:t>; </a:t>
            </a:r>
            <a:r>
              <a:rPr lang="en-GB" b="1"/>
              <a:t>DCR, </a:t>
            </a:r>
            <a:r>
              <a:rPr lang="en-GB"/>
              <a:t>disease control rate</a:t>
            </a:r>
            <a:r>
              <a:rPr lang="en-GB" b="1"/>
              <a:t>; PD, </a:t>
            </a:r>
            <a:r>
              <a:rPr lang="en-GB"/>
              <a:t>progressive disease; </a:t>
            </a:r>
            <a:r>
              <a:rPr lang="en-GB" b="1"/>
              <a:t>PR, </a:t>
            </a:r>
            <a:r>
              <a:rPr lang="en-GB"/>
              <a:t>partial response; </a:t>
            </a:r>
            <a:r>
              <a:rPr lang="en-GB" b="1"/>
              <a:t>SD, </a:t>
            </a:r>
            <a:r>
              <a:rPr lang="en-GB"/>
              <a:t>stable disease, </a:t>
            </a:r>
            <a:r>
              <a:rPr lang="en-GB" b="1"/>
              <a:t>SLL,</a:t>
            </a:r>
            <a:r>
              <a:rPr lang="en-GB"/>
              <a:t> small lymphocytic lymphoma; </a:t>
            </a:r>
            <a:r>
              <a:rPr lang="en-GB" b="1"/>
              <a:t>VGPR, </a:t>
            </a:r>
            <a:r>
              <a:rPr lang="en-GB"/>
              <a:t>very good partial response</a:t>
            </a:r>
            <a:r>
              <a:rPr lang="en-GB" b="1"/>
              <a:t>. </a:t>
            </a:r>
          </a:p>
          <a:p>
            <a:r>
              <a:rPr lang="en-GB" b="1" err="1"/>
              <a:t>Shadman</a:t>
            </a:r>
            <a:r>
              <a:rPr lang="en-GB" b="1"/>
              <a:t> et al, Abstract #1587 presented at ASH 2022. </a:t>
            </a:r>
          </a:p>
        </p:txBody>
      </p:sp>
      <p:sp>
        <p:nvSpPr>
          <p:cNvPr id="3" name="Title 2">
            <a:extLst>
              <a:ext uri="{FF2B5EF4-FFF2-40B4-BE49-F238E27FC236}">
                <a16:creationId xmlns:a16="http://schemas.microsoft.com/office/drawing/2014/main" id="{3EDCBBF6-55C7-C5D1-DB16-BFAF66753A4A}"/>
              </a:ext>
            </a:extLst>
          </p:cNvPr>
          <p:cNvSpPr>
            <a:spLocks noGrp="1"/>
          </p:cNvSpPr>
          <p:nvPr>
            <p:ph type="title"/>
          </p:nvPr>
        </p:nvSpPr>
        <p:spPr/>
        <p:txBody>
          <a:bodyPr/>
          <a:lstStyle/>
          <a:p>
            <a:r>
              <a:rPr lang="en-US"/>
              <a:t>BOR by investigator assessment </a:t>
            </a:r>
          </a:p>
        </p:txBody>
      </p:sp>
      <p:graphicFrame>
        <p:nvGraphicFramePr>
          <p:cNvPr id="5" name="Table 5">
            <a:extLst>
              <a:ext uri="{FF2B5EF4-FFF2-40B4-BE49-F238E27FC236}">
                <a16:creationId xmlns:a16="http://schemas.microsoft.com/office/drawing/2014/main" id="{F4B080FC-B531-7CB4-E9FC-E8DDFE8F13CC}"/>
              </a:ext>
            </a:extLst>
          </p:cNvPr>
          <p:cNvGraphicFramePr>
            <a:graphicFrameLocks noGrp="1"/>
          </p:cNvGraphicFramePr>
          <p:nvPr>
            <p:ph idx="1"/>
            <p:extLst>
              <p:ext uri="{D42A27DB-BD31-4B8C-83A1-F6EECF244321}">
                <p14:modId xmlns:p14="http://schemas.microsoft.com/office/powerpoint/2010/main" val="2841762651"/>
              </p:ext>
            </p:extLst>
          </p:nvPr>
        </p:nvGraphicFramePr>
        <p:xfrm>
          <a:off x="415925" y="1665289"/>
          <a:ext cx="8013700" cy="3434674"/>
        </p:xfrm>
        <a:graphic>
          <a:graphicData uri="http://schemas.openxmlformats.org/drawingml/2006/table">
            <a:tbl>
              <a:tblPr firstRow="1" bandRow="1">
                <a:tableStyleId>{5C22544A-7EE6-4342-B048-85BDC9FD1C3A}</a:tableStyleId>
              </a:tblPr>
              <a:tblGrid>
                <a:gridCol w="5313363">
                  <a:extLst>
                    <a:ext uri="{9D8B030D-6E8A-4147-A177-3AD203B41FA5}">
                      <a16:colId xmlns:a16="http://schemas.microsoft.com/office/drawing/2014/main" val="3937454712"/>
                    </a:ext>
                  </a:extLst>
                </a:gridCol>
                <a:gridCol w="2700337">
                  <a:extLst>
                    <a:ext uri="{9D8B030D-6E8A-4147-A177-3AD203B41FA5}">
                      <a16:colId xmlns:a16="http://schemas.microsoft.com/office/drawing/2014/main" val="2062005206"/>
                    </a:ext>
                  </a:extLst>
                </a:gridCol>
              </a:tblGrid>
              <a:tr h="342622">
                <a:tc>
                  <a:txBody>
                    <a:bodyPr/>
                    <a:lstStyle/>
                    <a:p>
                      <a:pPr algn="l"/>
                      <a:r>
                        <a:rPr lang="en-US" sz="1400"/>
                        <a:t>Response</a:t>
                      </a:r>
                    </a:p>
                  </a:txBody>
                  <a:tcPr anchor="ctr"/>
                </a:tc>
                <a:tc>
                  <a:txBody>
                    <a:bodyPr/>
                    <a:lstStyle/>
                    <a:p>
                      <a:pPr algn="ctr"/>
                      <a:r>
                        <a:rPr lang="en-US" sz="1400"/>
                        <a:t>Cohort 2 (N=18)</a:t>
                      </a:r>
                    </a:p>
                  </a:txBody>
                  <a:tcPr anchor="ctr">
                    <a:solidFill>
                      <a:schemeClr val="accent3"/>
                    </a:solidFill>
                  </a:tcPr>
                </a:tc>
                <a:extLst>
                  <a:ext uri="{0D108BD9-81ED-4DB2-BD59-A6C34878D82A}">
                    <a16:rowId xmlns:a16="http://schemas.microsoft.com/office/drawing/2014/main" val="2999840707"/>
                  </a:ext>
                </a:extLst>
              </a:tr>
              <a:tr h="508984">
                <a:tc>
                  <a:txBody>
                    <a:bodyPr/>
                    <a:lstStyle/>
                    <a:p>
                      <a:r>
                        <a:rPr lang="en-US" sz="1400" b="1"/>
                        <a:t>DCR (SD or better), n (%) [95% CI]</a:t>
                      </a:r>
                    </a:p>
                  </a:txBody>
                  <a:tcPr anchor="ctr"/>
                </a:tc>
                <a:tc>
                  <a:txBody>
                    <a:bodyPr/>
                    <a:lstStyle/>
                    <a:p>
                      <a:pPr algn="ctr"/>
                      <a:r>
                        <a:rPr lang="en-US" sz="1400"/>
                        <a:t>17 (94)</a:t>
                      </a:r>
                    </a:p>
                    <a:p>
                      <a:pPr algn="ctr"/>
                      <a:r>
                        <a:rPr lang="en-US" sz="1400"/>
                        <a:t>[72.7-99.9]</a:t>
                      </a:r>
                    </a:p>
                  </a:txBody>
                  <a:tcPr anchor="ctr"/>
                </a:tc>
                <a:extLst>
                  <a:ext uri="{0D108BD9-81ED-4DB2-BD59-A6C34878D82A}">
                    <a16:rowId xmlns:a16="http://schemas.microsoft.com/office/drawing/2014/main" val="744950743"/>
                  </a:ext>
                </a:extLst>
              </a:tr>
              <a:tr h="508984">
                <a:tc>
                  <a:txBody>
                    <a:bodyPr/>
                    <a:lstStyle/>
                    <a:p>
                      <a:r>
                        <a:rPr lang="en-US" sz="1400" b="1"/>
                        <a:t>ORR (better than SD), n (%) [95% CI]</a:t>
                      </a:r>
                    </a:p>
                  </a:txBody>
                  <a:tcPr anchor="ctr"/>
                </a:tc>
                <a:tc>
                  <a:txBody>
                    <a:bodyPr/>
                    <a:lstStyle/>
                    <a:p>
                      <a:pPr algn="ctr"/>
                      <a:r>
                        <a:rPr lang="en-US" sz="1400"/>
                        <a:t>11 (61)</a:t>
                      </a:r>
                    </a:p>
                    <a:p>
                      <a:pPr algn="ctr"/>
                      <a:r>
                        <a:rPr lang="en-US" sz="1400"/>
                        <a:t>[35.7-82.7]</a:t>
                      </a:r>
                    </a:p>
                  </a:txBody>
                  <a:tcPr anchor="ctr"/>
                </a:tc>
                <a:extLst>
                  <a:ext uri="{0D108BD9-81ED-4DB2-BD59-A6C34878D82A}">
                    <a16:rowId xmlns:a16="http://schemas.microsoft.com/office/drawing/2014/main" val="2338412426"/>
                  </a:ext>
                </a:extLst>
              </a:tr>
              <a:tr h="342622">
                <a:tc>
                  <a:txBody>
                    <a:bodyPr/>
                    <a:lstStyle/>
                    <a:p>
                      <a:r>
                        <a:rPr lang="en-US" sz="1400" b="1"/>
                        <a:t>BOR rate, n (%)</a:t>
                      </a:r>
                    </a:p>
                  </a:txBody>
                  <a:tcPr anchor="ctr"/>
                </a:tc>
                <a:tc>
                  <a:txBody>
                    <a:bodyPr/>
                    <a:lstStyle/>
                    <a:p>
                      <a:pPr algn="ctr"/>
                      <a:endParaRPr lang="en-US" sz="1400"/>
                    </a:p>
                  </a:txBody>
                  <a:tcPr anchor="ctr"/>
                </a:tc>
                <a:extLst>
                  <a:ext uri="{0D108BD9-81ED-4DB2-BD59-A6C34878D82A}">
                    <a16:rowId xmlns:a16="http://schemas.microsoft.com/office/drawing/2014/main" val="1075169210"/>
                  </a:ext>
                </a:extLst>
              </a:tr>
              <a:tr h="342622">
                <a:tc>
                  <a:txBody>
                    <a:bodyPr/>
                    <a:lstStyle/>
                    <a:p>
                      <a:pPr marL="108000"/>
                      <a:r>
                        <a:rPr lang="en-US" sz="1400"/>
                        <a:t>PR/</a:t>
                      </a:r>
                      <a:r>
                        <a:rPr lang="en-US" sz="1400" err="1"/>
                        <a:t>VGPR</a:t>
                      </a:r>
                      <a:r>
                        <a:rPr lang="en-US" sz="1400" baseline="30000" err="1"/>
                        <a:t>a</a:t>
                      </a:r>
                      <a:endParaRPr lang="en-US" sz="1400" baseline="30000"/>
                    </a:p>
                  </a:txBody>
                  <a:tcPr anchor="ctr"/>
                </a:tc>
                <a:tc>
                  <a:txBody>
                    <a:bodyPr/>
                    <a:lstStyle/>
                    <a:p>
                      <a:pPr algn="ctr"/>
                      <a:r>
                        <a:rPr lang="en-US" sz="1400"/>
                        <a:t>11 (61)</a:t>
                      </a:r>
                    </a:p>
                  </a:txBody>
                  <a:tcPr anchor="ctr"/>
                </a:tc>
                <a:extLst>
                  <a:ext uri="{0D108BD9-81ED-4DB2-BD59-A6C34878D82A}">
                    <a16:rowId xmlns:a16="http://schemas.microsoft.com/office/drawing/2014/main" val="1750741007"/>
                  </a:ext>
                </a:extLst>
              </a:tr>
              <a:tr h="342622">
                <a:tc>
                  <a:txBody>
                    <a:bodyPr/>
                    <a:lstStyle/>
                    <a:p>
                      <a:pPr marL="108000"/>
                      <a:r>
                        <a:rPr lang="en-US" sz="1400"/>
                        <a:t>SD</a:t>
                      </a:r>
                    </a:p>
                  </a:txBody>
                  <a:tcPr anchor="ctr"/>
                </a:tc>
                <a:tc>
                  <a:txBody>
                    <a:bodyPr/>
                    <a:lstStyle/>
                    <a:p>
                      <a:pPr algn="ctr"/>
                      <a:r>
                        <a:rPr lang="en-US" sz="1400"/>
                        <a:t>6 (33)</a:t>
                      </a:r>
                    </a:p>
                  </a:txBody>
                  <a:tcPr anchor="ctr"/>
                </a:tc>
                <a:extLst>
                  <a:ext uri="{0D108BD9-81ED-4DB2-BD59-A6C34878D82A}">
                    <a16:rowId xmlns:a16="http://schemas.microsoft.com/office/drawing/2014/main" val="4191111141"/>
                  </a:ext>
                </a:extLst>
              </a:tr>
              <a:tr h="342622">
                <a:tc>
                  <a:txBody>
                    <a:bodyPr/>
                    <a:lstStyle/>
                    <a:p>
                      <a:pPr marL="108000"/>
                      <a:r>
                        <a:rPr lang="en-US" sz="1400"/>
                        <a:t>PD</a:t>
                      </a:r>
                    </a:p>
                  </a:txBody>
                  <a:tcPr anchor="ctr"/>
                </a:tc>
                <a:tc>
                  <a:txBody>
                    <a:bodyPr/>
                    <a:lstStyle/>
                    <a:p>
                      <a:pPr algn="ctr"/>
                      <a:r>
                        <a:rPr lang="en-US" sz="1400"/>
                        <a:t>1 (6)</a:t>
                      </a:r>
                    </a:p>
                  </a:txBody>
                  <a:tcPr anchor="ctr"/>
                </a:tc>
                <a:extLst>
                  <a:ext uri="{0D108BD9-81ED-4DB2-BD59-A6C34878D82A}">
                    <a16:rowId xmlns:a16="http://schemas.microsoft.com/office/drawing/2014/main" val="2110722397"/>
                  </a:ext>
                </a:extLst>
              </a:tr>
              <a:tr h="342622">
                <a:tc>
                  <a:txBody>
                    <a:bodyPr/>
                    <a:lstStyle/>
                    <a:p>
                      <a:r>
                        <a:rPr lang="en-US" sz="1400" b="1"/>
                        <a:t>Median time to BOR, months (range)</a:t>
                      </a:r>
                    </a:p>
                  </a:txBody>
                  <a:tcPr anchor="ctr"/>
                </a:tc>
                <a:tc>
                  <a:txBody>
                    <a:bodyPr/>
                    <a:lstStyle/>
                    <a:p>
                      <a:pPr algn="ctr"/>
                      <a:r>
                        <a:rPr lang="en-US" sz="1400"/>
                        <a:t>3 (2.7-11.1)</a:t>
                      </a:r>
                    </a:p>
                  </a:txBody>
                  <a:tcPr anchor="ctr"/>
                </a:tc>
                <a:extLst>
                  <a:ext uri="{0D108BD9-81ED-4DB2-BD59-A6C34878D82A}">
                    <a16:rowId xmlns:a16="http://schemas.microsoft.com/office/drawing/2014/main" val="627165439"/>
                  </a:ext>
                </a:extLst>
              </a:tr>
              <a:tr h="342622">
                <a:tc>
                  <a:txBody>
                    <a:bodyPr/>
                    <a:lstStyle/>
                    <a:p>
                      <a:r>
                        <a:rPr lang="en-US" sz="1400" b="1"/>
                        <a:t>Median time to first overall response, months (range) </a:t>
                      </a:r>
                    </a:p>
                  </a:txBody>
                  <a:tcPr anchor="ctr"/>
                </a:tc>
                <a:tc>
                  <a:txBody>
                    <a:bodyPr/>
                    <a:lstStyle/>
                    <a:p>
                      <a:pPr algn="ctr"/>
                      <a:r>
                        <a:rPr lang="en-US" sz="1400"/>
                        <a:t>3 (2.7-11.1)</a:t>
                      </a:r>
                    </a:p>
                  </a:txBody>
                  <a:tcPr anchor="ctr"/>
                </a:tc>
                <a:extLst>
                  <a:ext uri="{0D108BD9-81ED-4DB2-BD59-A6C34878D82A}">
                    <a16:rowId xmlns:a16="http://schemas.microsoft.com/office/drawing/2014/main" val="3196305729"/>
                  </a:ext>
                </a:extLst>
              </a:tr>
            </a:tbl>
          </a:graphicData>
        </a:graphic>
      </p:graphicFrame>
      <p:sp>
        <p:nvSpPr>
          <p:cNvPr id="7" name="TextBox 6">
            <a:extLst>
              <a:ext uri="{FF2B5EF4-FFF2-40B4-BE49-F238E27FC236}">
                <a16:creationId xmlns:a16="http://schemas.microsoft.com/office/drawing/2014/main" id="{8750B2C6-605C-86C3-8489-6B998CA73606}"/>
              </a:ext>
            </a:extLst>
          </p:cNvPr>
          <p:cNvSpPr txBox="1"/>
          <p:nvPr/>
        </p:nvSpPr>
        <p:spPr>
          <a:xfrm>
            <a:off x="8939115" y="1665288"/>
            <a:ext cx="2844897" cy="1722649"/>
          </a:xfrm>
          <a:prstGeom prst="rect">
            <a:avLst/>
          </a:prstGeom>
          <a:solidFill>
            <a:schemeClr val="bg2"/>
          </a:solidFill>
        </p:spPr>
        <p:txBody>
          <a:bodyPr wrap="square" lIns="144000" tIns="144000" rIns="91440" bIns="45720" rtlCol="0" anchor="t">
            <a:noAutofit/>
          </a:bodyPr>
          <a:lstStyle/>
          <a:p>
            <a:pPr marL="285750" indent="-285750">
              <a:spcAft>
                <a:spcPts val="600"/>
              </a:spcAft>
              <a:buClr>
                <a:schemeClr val="accent2"/>
              </a:buClr>
              <a:buFont typeface="Arial" panose="020B0604020202020204" pitchFamily="34" charset="0"/>
              <a:buChar char="•"/>
            </a:pPr>
            <a:r>
              <a:rPr lang="en-US" sz="1600"/>
              <a:t>Among the 18 efficacy-evaluable patients on </a:t>
            </a:r>
            <a:r>
              <a:rPr lang="en-US" sz="1600" err="1"/>
              <a:t>zanubrutinib</a:t>
            </a:r>
            <a:r>
              <a:rPr lang="en-US" sz="1600"/>
              <a:t>, 17 (94%) achieved SD or better, and 11 (61%) achieved a PR or better</a:t>
            </a:r>
          </a:p>
        </p:txBody>
      </p:sp>
    </p:spTree>
    <p:extLst>
      <p:ext uri="{BB962C8B-B14F-4D97-AF65-F5344CB8AC3E}">
        <p14:creationId xmlns:p14="http://schemas.microsoft.com/office/powerpoint/2010/main" val="41126325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A3A9DDE2-0241-409D-A5CB-5FCABCC948EF}"/>
              </a:ext>
            </a:extLst>
          </p:cNvPr>
          <p:cNvSpPr>
            <a:spLocks noGrp="1"/>
          </p:cNvSpPr>
          <p:nvPr>
            <p:ph type="ftr" sz="quarter" idx="10"/>
          </p:nvPr>
        </p:nvSpPr>
        <p:spPr/>
        <p:txBody>
          <a:bodyPr/>
          <a:lstStyle/>
          <a:p>
            <a:r>
              <a:rPr lang="en-GB" b="1" err="1"/>
              <a:t>Shadman</a:t>
            </a:r>
            <a:r>
              <a:rPr lang="en-GB" b="1"/>
              <a:t> et al, Abstract #1587 presented at ASH 2022. </a:t>
            </a:r>
          </a:p>
        </p:txBody>
      </p:sp>
      <p:sp>
        <p:nvSpPr>
          <p:cNvPr id="4" name="Titel 3">
            <a:extLst>
              <a:ext uri="{FF2B5EF4-FFF2-40B4-BE49-F238E27FC236}">
                <a16:creationId xmlns:a16="http://schemas.microsoft.com/office/drawing/2014/main" id="{02C62C1F-9F75-F048-962B-8C644CC61153}"/>
              </a:ext>
            </a:extLst>
          </p:cNvPr>
          <p:cNvSpPr>
            <a:spLocks noGrp="1"/>
          </p:cNvSpPr>
          <p:nvPr>
            <p:ph type="title"/>
          </p:nvPr>
        </p:nvSpPr>
        <p:spPr/>
        <p:txBody>
          <a:bodyPr/>
          <a:lstStyle/>
          <a:p>
            <a:r>
              <a:rPr lang="de-DE" err="1"/>
              <a:t>Conclusions</a:t>
            </a:r>
            <a:endParaRPr lang="de-DE"/>
          </a:p>
        </p:txBody>
      </p:sp>
      <p:sp>
        <p:nvSpPr>
          <p:cNvPr id="8" name="Inhaltsplatzhalter 7">
            <a:extLst>
              <a:ext uri="{FF2B5EF4-FFF2-40B4-BE49-F238E27FC236}">
                <a16:creationId xmlns:a16="http://schemas.microsoft.com/office/drawing/2014/main" id="{E3749E63-6BE6-C14B-8566-6EA769800FFF}"/>
              </a:ext>
            </a:extLst>
          </p:cNvPr>
          <p:cNvSpPr>
            <a:spLocks noGrp="1"/>
          </p:cNvSpPr>
          <p:nvPr>
            <p:ph idx="1"/>
          </p:nvPr>
        </p:nvSpPr>
        <p:spPr/>
        <p:txBody>
          <a:bodyPr/>
          <a:lstStyle/>
          <a:p>
            <a:r>
              <a:rPr lang="de-DE" err="1"/>
              <a:t>With</a:t>
            </a:r>
            <a:r>
              <a:rPr lang="de-DE"/>
              <a:t> a median </a:t>
            </a:r>
            <a:r>
              <a:rPr lang="de-DE" err="1"/>
              <a:t>zanubrutinib</a:t>
            </a:r>
            <a:r>
              <a:rPr lang="de-DE"/>
              <a:t> </a:t>
            </a:r>
            <a:r>
              <a:rPr lang="de-DE" err="1"/>
              <a:t>exposure</a:t>
            </a:r>
            <a:r>
              <a:rPr lang="de-DE"/>
              <a:t> </a:t>
            </a:r>
            <a:r>
              <a:rPr lang="de-DE" err="1"/>
              <a:t>of</a:t>
            </a:r>
            <a:r>
              <a:rPr lang="de-DE"/>
              <a:t> 7.6 </a:t>
            </a:r>
            <a:r>
              <a:rPr lang="de-DE" err="1"/>
              <a:t>months</a:t>
            </a:r>
            <a:r>
              <a:rPr lang="de-DE"/>
              <a:t>, </a:t>
            </a:r>
            <a:r>
              <a:rPr lang="de-DE" err="1"/>
              <a:t>longer</a:t>
            </a:r>
            <a:r>
              <a:rPr lang="de-DE"/>
              <a:t> </a:t>
            </a:r>
            <a:r>
              <a:rPr lang="de-DE" err="1"/>
              <a:t>than</a:t>
            </a:r>
            <a:r>
              <a:rPr lang="de-DE"/>
              <a:t> </a:t>
            </a:r>
            <a:r>
              <a:rPr lang="de-DE" err="1"/>
              <a:t>the</a:t>
            </a:r>
            <a:r>
              <a:rPr lang="de-DE"/>
              <a:t> </a:t>
            </a:r>
            <a:r>
              <a:rPr lang="de-DE" err="1"/>
              <a:t>reported</a:t>
            </a:r>
            <a:r>
              <a:rPr lang="de-DE"/>
              <a:t> </a:t>
            </a:r>
            <a:r>
              <a:rPr lang="de-DE" err="1"/>
              <a:t>cumulative</a:t>
            </a:r>
            <a:r>
              <a:rPr lang="de-DE"/>
              <a:t> </a:t>
            </a:r>
            <a:r>
              <a:rPr lang="de-DE" err="1"/>
              <a:t>acalabrutinib</a:t>
            </a:r>
            <a:r>
              <a:rPr lang="de-DE"/>
              <a:t> </a:t>
            </a:r>
            <a:r>
              <a:rPr lang="de-DE" err="1"/>
              <a:t>exposure</a:t>
            </a:r>
            <a:r>
              <a:rPr lang="de-DE"/>
              <a:t> </a:t>
            </a:r>
            <a:r>
              <a:rPr lang="de-DE" err="1"/>
              <a:t>before</a:t>
            </a:r>
            <a:r>
              <a:rPr lang="de-DE"/>
              <a:t> </a:t>
            </a:r>
            <a:r>
              <a:rPr lang="de-DE" err="1"/>
              <a:t>discontinuation</a:t>
            </a:r>
            <a:r>
              <a:rPr lang="de-DE"/>
              <a:t> (4.6 </a:t>
            </a:r>
            <a:r>
              <a:rPr lang="de-DE" err="1"/>
              <a:t>months</a:t>
            </a:r>
            <a:r>
              <a:rPr lang="de-DE"/>
              <a:t>), </a:t>
            </a:r>
            <a:r>
              <a:rPr lang="de-DE" err="1"/>
              <a:t>most</a:t>
            </a:r>
            <a:r>
              <a:rPr lang="de-DE"/>
              <a:t> (67%) </a:t>
            </a:r>
            <a:r>
              <a:rPr lang="de-DE" err="1"/>
              <a:t>patients</a:t>
            </a:r>
            <a:r>
              <a:rPr lang="de-DE"/>
              <a:t> </a:t>
            </a:r>
            <a:r>
              <a:rPr lang="de-DE" err="1"/>
              <a:t>did</a:t>
            </a:r>
            <a:r>
              <a:rPr lang="de-DE"/>
              <a:t> not </a:t>
            </a:r>
            <a:r>
              <a:rPr lang="de-DE" err="1"/>
              <a:t>experience</a:t>
            </a:r>
            <a:r>
              <a:rPr lang="de-DE"/>
              <a:t> </a:t>
            </a:r>
            <a:r>
              <a:rPr lang="de-DE" err="1"/>
              <a:t>any</a:t>
            </a:r>
            <a:r>
              <a:rPr lang="de-DE"/>
              <a:t> </a:t>
            </a:r>
            <a:r>
              <a:rPr lang="de-DE" err="1"/>
              <a:t>recurrence</a:t>
            </a:r>
            <a:r>
              <a:rPr lang="de-DE"/>
              <a:t> </a:t>
            </a:r>
            <a:r>
              <a:rPr lang="de-DE" err="1"/>
              <a:t>of</a:t>
            </a:r>
            <a:r>
              <a:rPr lang="de-DE"/>
              <a:t> </a:t>
            </a:r>
            <a:r>
              <a:rPr lang="de-DE" err="1"/>
              <a:t>their</a:t>
            </a:r>
            <a:r>
              <a:rPr lang="de-DE"/>
              <a:t> </a:t>
            </a:r>
            <a:r>
              <a:rPr lang="de-DE" err="1"/>
              <a:t>prior</a:t>
            </a:r>
            <a:r>
              <a:rPr lang="de-DE"/>
              <a:t> </a:t>
            </a:r>
            <a:r>
              <a:rPr lang="de-DE" err="1"/>
              <a:t>acalabrutinib</a:t>
            </a:r>
            <a:r>
              <a:rPr lang="de-DE"/>
              <a:t> </a:t>
            </a:r>
            <a:r>
              <a:rPr lang="de-DE" err="1"/>
              <a:t>intolerance</a:t>
            </a:r>
            <a:r>
              <a:rPr lang="de-DE"/>
              <a:t> </a:t>
            </a:r>
            <a:r>
              <a:rPr lang="de-DE" err="1"/>
              <a:t>events</a:t>
            </a:r>
            <a:endParaRPr lang="de-DE"/>
          </a:p>
          <a:p>
            <a:r>
              <a:rPr lang="de-DE" err="1"/>
              <a:t>Zanubrutinib</a:t>
            </a:r>
            <a:r>
              <a:rPr lang="de-DE"/>
              <a:t> </a:t>
            </a:r>
            <a:r>
              <a:rPr lang="de-DE" err="1"/>
              <a:t>provided</a:t>
            </a:r>
            <a:r>
              <a:rPr lang="de-DE"/>
              <a:t> </a:t>
            </a:r>
            <a:r>
              <a:rPr lang="de-DE" err="1"/>
              <a:t>clinically</a:t>
            </a:r>
            <a:r>
              <a:rPr lang="de-DE"/>
              <a:t> </a:t>
            </a:r>
            <a:r>
              <a:rPr lang="de-DE" err="1"/>
              <a:t>meaningful</a:t>
            </a:r>
            <a:r>
              <a:rPr lang="de-DE"/>
              <a:t> </a:t>
            </a:r>
            <a:r>
              <a:rPr lang="de-DE" err="1"/>
              <a:t>benefit</a:t>
            </a:r>
            <a:r>
              <a:rPr lang="de-DE"/>
              <a:t> </a:t>
            </a:r>
            <a:r>
              <a:rPr lang="de-DE" err="1"/>
              <a:t>to</a:t>
            </a:r>
            <a:r>
              <a:rPr lang="de-DE"/>
              <a:t> 17 (94%) </a:t>
            </a:r>
            <a:r>
              <a:rPr lang="de-DE" err="1"/>
              <a:t>of</a:t>
            </a:r>
            <a:r>
              <a:rPr lang="de-DE"/>
              <a:t> 18 </a:t>
            </a:r>
            <a:r>
              <a:rPr lang="de-DE" err="1"/>
              <a:t>efficacy‑evaluable</a:t>
            </a:r>
            <a:r>
              <a:rPr lang="de-DE"/>
              <a:t> </a:t>
            </a:r>
            <a:r>
              <a:rPr lang="de-DE" err="1"/>
              <a:t>patients</a:t>
            </a:r>
            <a:r>
              <a:rPr lang="de-DE"/>
              <a:t> </a:t>
            </a:r>
            <a:r>
              <a:rPr lang="de-DE" err="1"/>
              <a:t>who</a:t>
            </a:r>
            <a:r>
              <a:rPr lang="de-DE"/>
              <a:t> </a:t>
            </a:r>
            <a:r>
              <a:rPr lang="de-DE" err="1"/>
              <a:t>were</a:t>
            </a:r>
            <a:r>
              <a:rPr lang="de-DE"/>
              <a:t> </a:t>
            </a:r>
            <a:r>
              <a:rPr lang="de-DE" err="1"/>
              <a:t>previously</a:t>
            </a:r>
            <a:r>
              <a:rPr lang="de-DE"/>
              <a:t> intolerant </a:t>
            </a:r>
            <a:r>
              <a:rPr lang="de-DE" err="1"/>
              <a:t>to</a:t>
            </a:r>
            <a:r>
              <a:rPr lang="de-DE"/>
              <a:t> </a:t>
            </a:r>
            <a:r>
              <a:rPr lang="de-DE" err="1"/>
              <a:t>acalabrutinib</a:t>
            </a:r>
            <a:endParaRPr lang="de-DE"/>
          </a:p>
          <a:p>
            <a:r>
              <a:rPr lang="de-DE"/>
              <a:t>These </a:t>
            </a:r>
            <a:r>
              <a:rPr lang="de-DE" err="1"/>
              <a:t>outcomes</a:t>
            </a:r>
            <a:r>
              <a:rPr lang="de-DE"/>
              <a:t> </a:t>
            </a:r>
            <a:r>
              <a:rPr lang="de-DE" err="1"/>
              <a:t>suggest</a:t>
            </a:r>
            <a:r>
              <a:rPr lang="de-DE"/>
              <a:t> </a:t>
            </a:r>
            <a:r>
              <a:rPr lang="de-DE" err="1"/>
              <a:t>that</a:t>
            </a:r>
            <a:r>
              <a:rPr lang="de-DE"/>
              <a:t> </a:t>
            </a:r>
            <a:r>
              <a:rPr lang="de-DE" err="1"/>
              <a:t>patients</a:t>
            </a:r>
            <a:r>
              <a:rPr lang="de-DE"/>
              <a:t> </a:t>
            </a:r>
            <a:r>
              <a:rPr lang="de-DE" err="1"/>
              <a:t>who</a:t>
            </a:r>
            <a:r>
              <a:rPr lang="de-DE"/>
              <a:t> </a:t>
            </a:r>
            <a:r>
              <a:rPr lang="de-DE" err="1"/>
              <a:t>are</a:t>
            </a:r>
            <a:r>
              <a:rPr lang="de-DE"/>
              <a:t> intolerant </a:t>
            </a:r>
            <a:r>
              <a:rPr lang="de-DE" err="1"/>
              <a:t>to</a:t>
            </a:r>
            <a:r>
              <a:rPr lang="de-DE"/>
              <a:t> </a:t>
            </a:r>
            <a:r>
              <a:rPr lang="de-DE" err="1"/>
              <a:t>acalabrutinib</a:t>
            </a:r>
            <a:r>
              <a:rPr lang="de-DE"/>
              <a:t> </a:t>
            </a:r>
            <a:r>
              <a:rPr lang="de-DE" err="1"/>
              <a:t>can</a:t>
            </a:r>
            <a:r>
              <a:rPr lang="de-DE"/>
              <a:t> </a:t>
            </a:r>
            <a:r>
              <a:rPr lang="de-DE" err="1"/>
              <a:t>attain</a:t>
            </a:r>
            <a:r>
              <a:rPr lang="de-DE"/>
              <a:t> </a:t>
            </a:r>
            <a:r>
              <a:rPr lang="de-DE" err="1"/>
              <a:t>clinical</a:t>
            </a:r>
            <a:r>
              <a:rPr lang="de-DE"/>
              <a:t> </a:t>
            </a:r>
            <a:r>
              <a:rPr lang="de-DE" err="1"/>
              <a:t>benefit</a:t>
            </a:r>
            <a:r>
              <a:rPr lang="de-DE"/>
              <a:t> </a:t>
            </a:r>
            <a:r>
              <a:rPr lang="de-DE" err="1"/>
              <a:t>by</a:t>
            </a:r>
            <a:r>
              <a:rPr lang="de-DE"/>
              <a:t> </a:t>
            </a:r>
            <a:r>
              <a:rPr lang="de-DE" err="1"/>
              <a:t>switching</a:t>
            </a:r>
            <a:r>
              <a:rPr lang="de-DE"/>
              <a:t> </a:t>
            </a:r>
            <a:r>
              <a:rPr lang="de-DE" err="1"/>
              <a:t>to</a:t>
            </a:r>
            <a:r>
              <a:rPr lang="de-DE"/>
              <a:t> </a:t>
            </a:r>
            <a:r>
              <a:rPr lang="de-DE" err="1"/>
              <a:t>zanubrutinib</a:t>
            </a:r>
            <a:endParaRPr lang="de-DE"/>
          </a:p>
        </p:txBody>
      </p:sp>
    </p:spTree>
    <p:extLst>
      <p:ext uri="{BB962C8B-B14F-4D97-AF65-F5344CB8AC3E}">
        <p14:creationId xmlns:p14="http://schemas.microsoft.com/office/powerpoint/2010/main" val="1937020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ED5A7-B436-CAF3-55F4-019D178B0BE4}"/>
              </a:ext>
            </a:extLst>
          </p:cNvPr>
          <p:cNvSpPr>
            <a:spLocks noGrp="1"/>
          </p:cNvSpPr>
          <p:nvPr>
            <p:ph type="title"/>
          </p:nvPr>
        </p:nvSpPr>
        <p:spPr/>
        <p:txBody>
          <a:bodyPr/>
          <a:lstStyle/>
          <a:p>
            <a:r>
              <a:rPr lang="en-US"/>
              <a:t>Zanubrutinib in BTK inhibitor–intolerant patients with R/R</a:t>
            </a:r>
            <a:br>
              <a:rPr lang="en-US" dirty="0">
                <a:cs typeface="Arial"/>
              </a:rPr>
            </a:br>
            <a:r>
              <a:rPr lang="en-US"/>
              <a:t>B-cell malignancies</a:t>
            </a:r>
          </a:p>
        </p:txBody>
      </p:sp>
      <p:sp>
        <p:nvSpPr>
          <p:cNvPr id="3" name="Text Placeholder 2">
            <a:extLst>
              <a:ext uri="{FF2B5EF4-FFF2-40B4-BE49-F238E27FC236}">
                <a16:creationId xmlns:a16="http://schemas.microsoft.com/office/drawing/2014/main" id="{DD3863FC-6EC6-9041-5432-4210D6442B43}"/>
              </a:ext>
            </a:extLst>
          </p:cNvPr>
          <p:cNvSpPr>
            <a:spLocks noGrp="1"/>
          </p:cNvSpPr>
          <p:nvPr>
            <p:ph type="body" idx="1"/>
          </p:nvPr>
        </p:nvSpPr>
        <p:spPr/>
        <p:txBody>
          <a:bodyPr/>
          <a:lstStyle/>
          <a:p>
            <a:r>
              <a:rPr lang="en-US"/>
              <a:t>Genomic characterization of patients in a Phase 2 study</a:t>
            </a:r>
          </a:p>
          <a:p>
            <a:endParaRPr lang="en-US"/>
          </a:p>
        </p:txBody>
      </p:sp>
    </p:spTree>
    <p:extLst>
      <p:ext uri="{BB962C8B-B14F-4D97-AF65-F5344CB8AC3E}">
        <p14:creationId xmlns:p14="http://schemas.microsoft.com/office/powerpoint/2010/main" val="11655512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ihandform 10">
            <a:extLst>
              <a:ext uri="{FF2B5EF4-FFF2-40B4-BE49-F238E27FC236}">
                <a16:creationId xmlns:a16="http://schemas.microsoft.com/office/drawing/2014/main" id="{109C3E80-B23B-47D3-B878-A2A771C9EF4D}"/>
              </a:ext>
            </a:extLst>
          </p:cNvPr>
          <p:cNvSpPr/>
          <p:nvPr/>
        </p:nvSpPr>
        <p:spPr>
          <a:xfrm>
            <a:off x="407988" y="2551542"/>
            <a:ext cx="2364768" cy="1368425"/>
          </a:xfrm>
          <a:prstGeom prst="rect">
            <a:avLst/>
          </a:prstGeom>
          <a:solidFill>
            <a:schemeClr val="accent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000" tIns="108000" rIns="92456" bIns="52832" numCol="1" spcCol="1270" anchor="t" anchorCtr="0">
            <a:noAutofit/>
          </a:bodyPr>
          <a:lstStyle/>
          <a:p>
            <a:pPr marL="0" lvl="0" indent="0" algn="ctr" defTabSz="577850">
              <a:lnSpc>
                <a:spcPct val="90000"/>
              </a:lnSpc>
              <a:spcBef>
                <a:spcPct val="0"/>
              </a:spcBef>
              <a:spcAft>
                <a:spcPct val="35000"/>
              </a:spcAft>
              <a:buNone/>
            </a:pPr>
            <a:r>
              <a:rPr lang="en-US" sz="1600" b="1" kern="1200">
                <a:latin typeface="+mj-lt"/>
                <a:cs typeface="Arial"/>
              </a:rPr>
              <a:t>Eligible patients</a:t>
            </a:r>
          </a:p>
          <a:p>
            <a:pPr defTabSz="577850">
              <a:lnSpc>
                <a:spcPct val="90000"/>
              </a:lnSpc>
              <a:spcBef>
                <a:spcPct val="0"/>
              </a:spcBef>
              <a:spcAft>
                <a:spcPct val="35000"/>
              </a:spcAft>
            </a:pPr>
            <a:r>
              <a:rPr lang="en-US" sz="1600">
                <a:latin typeface="+mj-lt"/>
                <a:cs typeface="Arial"/>
              </a:rPr>
              <a:t>CLL/SLL, WM, MCL, or MZL patients who were intolerant to ibrutinib and/or acalabrutinib</a:t>
            </a:r>
            <a:endParaRPr lang="en-US" sz="1600" kern="1200">
              <a:latin typeface="+mj-lt"/>
              <a:cs typeface="Arial"/>
            </a:endParaRPr>
          </a:p>
        </p:txBody>
      </p:sp>
      <p:sp>
        <p:nvSpPr>
          <p:cNvPr id="2" name="Fußzeilenplatzhalter 1">
            <a:extLst>
              <a:ext uri="{FF2B5EF4-FFF2-40B4-BE49-F238E27FC236}">
                <a16:creationId xmlns:a16="http://schemas.microsoft.com/office/drawing/2014/main" id="{9E1E4AAD-86FE-8943-8276-6E6DDB3E5624}"/>
              </a:ext>
            </a:extLst>
          </p:cNvPr>
          <p:cNvSpPr>
            <a:spLocks noGrp="1"/>
          </p:cNvSpPr>
          <p:nvPr>
            <p:ph type="ftr" sz="quarter" idx="13"/>
          </p:nvPr>
        </p:nvSpPr>
        <p:spPr/>
        <p:txBody>
          <a:bodyPr/>
          <a:lstStyle/>
          <a:p>
            <a:r>
              <a:rPr lang="en-GB" b="1"/>
              <a:t>BID, </a:t>
            </a:r>
            <a:r>
              <a:rPr lang="en-GB"/>
              <a:t>twice a day; </a:t>
            </a:r>
            <a:r>
              <a:rPr lang="en-GB" b="1"/>
              <a:t>CLL, </a:t>
            </a:r>
            <a:r>
              <a:rPr lang="en-GB"/>
              <a:t>chronic lymphocytic </a:t>
            </a:r>
            <a:r>
              <a:rPr lang="en-GB" err="1"/>
              <a:t>leukemia</a:t>
            </a:r>
            <a:r>
              <a:rPr lang="en-GB"/>
              <a:t>; </a:t>
            </a:r>
            <a:r>
              <a:rPr lang="en-GB" b="1"/>
              <a:t>MCL, </a:t>
            </a:r>
            <a:r>
              <a:rPr lang="en-GB"/>
              <a:t>mantle cell lymphoma; </a:t>
            </a:r>
            <a:r>
              <a:rPr lang="en-GB" b="1"/>
              <a:t>MZL, </a:t>
            </a:r>
            <a:r>
              <a:rPr lang="en-GB"/>
              <a:t>marginal zone lymphoma; </a:t>
            </a:r>
            <a:r>
              <a:rPr lang="en-GB" b="1"/>
              <a:t>NGS, </a:t>
            </a:r>
            <a:r>
              <a:rPr lang="en-GB"/>
              <a:t>next-generation sequencing; </a:t>
            </a:r>
            <a:r>
              <a:rPr lang="en-GB" b="1"/>
              <a:t>QD,</a:t>
            </a:r>
            <a:r>
              <a:rPr lang="en-GB"/>
              <a:t> once daily; </a:t>
            </a:r>
            <a:r>
              <a:rPr lang="en-GB" b="1"/>
              <a:t>SLL, </a:t>
            </a:r>
            <a:r>
              <a:rPr lang="en-GB"/>
              <a:t>small lymphocytic lymphoma; </a:t>
            </a:r>
            <a:r>
              <a:rPr lang="en-GB" b="1"/>
              <a:t>WM, </a:t>
            </a:r>
            <a:r>
              <a:rPr lang="en-GB" err="1"/>
              <a:t>Waldenström’s</a:t>
            </a:r>
            <a:r>
              <a:rPr lang="en-GB"/>
              <a:t> macroglobulinemia.</a:t>
            </a:r>
            <a:endParaRPr lang="en-GB" b="1"/>
          </a:p>
          <a:p>
            <a:r>
              <a:rPr lang="en-GB" b="1"/>
              <a:t>Xu et al, Abstract #4176 presented at ASH 2022. </a:t>
            </a:r>
          </a:p>
        </p:txBody>
      </p:sp>
      <p:sp>
        <p:nvSpPr>
          <p:cNvPr id="4" name="Titel 3">
            <a:extLst>
              <a:ext uri="{FF2B5EF4-FFF2-40B4-BE49-F238E27FC236}">
                <a16:creationId xmlns:a16="http://schemas.microsoft.com/office/drawing/2014/main" id="{3D3FB266-4C5E-FA43-81C6-4280133E0CEC}"/>
              </a:ext>
            </a:extLst>
          </p:cNvPr>
          <p:cNvSpPr>
            <a:spLocks noGrp="1"/>
          </p:cNvSpPr>
          <p:nvPr>
            <p:ph type="title"/>
          </p:nvPr>
        </p:nvSpPr>
        <p:spPr/>
        <p:txBody>
          <a:bodyPr/>
          <a:lstStyle/>
          <a:p>
            <a:r>
              <a:rPr lang="de-DE"/>
              <a:t>BGB-3111-215 </a:t>
            </a:r>
            <a:r>
              <a:rPr lang="de-DE" err="1"/>
              <a:t>study</a:t>
            </a:r>
            <a:r>
              <a:rPr lang="de-DE"/>
              <a:t> design</a:t>
            </a:r>
          </a:p>
        </p:txBody>
      </p:sp>
      <p:sp>
        <p:nvSpPr>
          <p:cNvPr id="10" name="Textplatzhalter 9">
            <a:extLst>
              <a:ext uri="{FF2B5EF4-FFF2-40B4-BE49-F238E27FC236}">
                <a16:creationId xmlns:a16="http://schemas.microsoft.com/office/drawing/2014/main" id="{3B42127E-7790-034C-81B6-4A79AC2B961E}"/>
              </a:ext>
            </a:extLst>
          </p:cNvPr>
          <p:cNvSpPr>
            <a:spLocks noGrp="1"/>
          </p:cNvSpPr>
          <p:nvPr>
            <p:ph type="body" sz="quarter" idx="12"/>
          </p:nvPr>
        </p:nvSpPr>
        <p:spPr/>
        <p:txBody>
          <a:bodyPr/>
          <a:lstStyle/>
          <a:p>
            <a:r>
              <a:rPr lang="de-DE"/>
              <a:t>Biomarker </a:t>
            </a:r>
            <a:r>
              <a:rPr lang="de-DE" err="1"/>
              <a:t>analysis</a:t>
            </a:r>
            <a:r>
              <a:rPr lang="de-DE"/>
              <a:t> in an </a:t>
            </a:r>
            <a:r>
              <a:rPr lang="de-DE" err="1"/>
              <a:t>ongoing</a:t>
            </a:r>
            <a:r>
              <a:rPr lang="de-DE"/>
              <a:t>, Phase 2 </a:t>
            </a:r>
            <a:r>
              <a:rPr lang="de-DE" err="1"/>
              <a:t>study</a:t>
            </a:r>
            <a:r>
              <a:rPr lang="de-DE"/>
              <a:t> </a:t>
            </a:r>
            <a:r>
              <a:rPr lang="de-DE" err="1"/>
              <a:t>of</a:t>
            </a:r>
            <a:r>
              <a:rPr lang="de-DE"/>
              <a:t> </a:t>
            </a:r>
            <a:r>
              <a:rPr lang="de-DE" err="1"/>
              <a:t>zanubrutinib</a:t>
            </a:r>
            <a:r>
              <a:rPr lang="de-DE"/>
              <a:t> </a:t>
            </a:r>
            <a:r>
              <a:rPr lang="de-DE" err="1"/>
              <a:t>monotherapy</a:t>
            </a:r>
            <a:r>
              <a:rPr lang="de-DE"/>
              <a:t> in BTK </a:t>
            </a:r>
            <a:r>
              <a:rPr lang="de-DE" err="1"/>
              <a:t>inhibitor</a:t>
            </a:r>
            <a:r>
              <a:rPr lang="de-DE"/>
              <a:t>-intolerant </a:t>
            </a:r>
            <a:r>
              <a:rPr lang="de-DE" err="1"/>
              <a:t>patients</a:t>
            </a:r>
            <a:r>
              <a:rPr lang="de-DE"/>
              <a:t> </a:t>
            </a:r>
            <a:r>
              <a:rPr lang="de-DE" err="1"/>
              <a:t>with</a:t>
            </a:r>
            <a:r>
              <a:rPr lang="de-DE"/>
              <a:t> R/R B-</a:t>
            </a:r>
            <a:r>
              <a:rPr lang="de-DE" err="1"/>
              <a:t>cell</a:t>
            </a:r>
            <a:r>
              <a:rPr lang="de-DE"/>
              <a:t> </a:t>
            </a:r>
            <a:r>
              <a:rPr lang="de-DE" err="1"/>
              <a:t>malignancies</a:t>
            </a:r>
            <a:endParaRPr lang="de-DE"/>
          </a:p>
        </p:txBody>
      </p:sp>
      <p:sp>
        <p:nvSpPr>
          <p:cNvPr id="3" name="Rechteck 11">
            <a:extLst>
              <a:ext uri="{FF2B5EF4-FFF2-40B4-BE49-F238E27FC236}">
                <a16:creationId xmlns:a16="http://schemas.microsoft.com/office/drawing/2014/main" id="{E94A8358-7AB6-2AA8-5203-C53D50957510}"/>
              </a:ext>
            </a:extLst>
          </p:cNvPr>
          <p:cNvSpPr/>
          <p:nvPr/>
        </p:nvSpPr>
        <p:spPr>
          <a:xfrm>
            <a:off x="407988" y="5322290"/>
            <a:ext cx="11376024" cy="7491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r>
              <a:rPr lang="en-US" sz="1400" b="1">
                <a:solidFill>
                  <a:schemeClr val="tx1"/>
                </a:solidFill>
              </a:rPr>
              <a:t>Objectives</a:t>
            </a:r>
          </a:p>
          <a:p>
            <a:pPr marL="285750" indent="-285750">
              <a:buClr>
                <a:schemeClr val="accent2"/>
              </a:buClr>
              <a:buFont typeface="Arial" panose="020B0604020202020204" pitchFamily="34" charset="0"/>
              <a:buChar char="•"/>
            </a:pPr>
            <a:r>
              <a:rPr lang="en-US" sz="1400">
                <a:solidFill>
                  <a:schemeClr val="tx1"/>
                </a:solidFill>
              </a:rPr>
              <a:t>Profile the genetic alterations of patients who are intolerant to ibrutinib or acalabrutinib</a:t>
            </a:r>
          </a:p>
          <a:p>
            <a:pPr marL="285750" indent="-285750">
              <a:buClr>
                <a:schemeClr val="accent2"/>
              </a:buClr>
              <a:buFont typeface="Arial" panose="020B0604020202020204" pitchFamily="34" charset="0"/>
              <a:buChar char="•"/>
            </a:pPr>
            <a:r>
              <a:rPr lang="en-US" sz="1400">
                <a:solidFill>
                  <a:schemeClr val="tx1"/>
                </a:solidFill>
              </a:rPr>
              <a:t>Explore the association between gene mutations and response to </a:t>
            </a:r>
            <a:r>
              <a:rPr lang="en-US" sz="1400" err="1">
                <a:solidFill>
                  <a:schemeClr val="tx1"/>
                </a:solidFill>
              </a:rPr>
              <a:t>zanubrutinib</a:t>
            </a:r>
            <a:r>
              <a:rPr lang="en-US" sz="1400">
                <a:solidFill>
                  <a:schemeClr val="tx1"/>
                </a:solidFill>
              </a:rPr>
              <a:t> in patients who are intolerant to other BTK inhibitors</a:t>
            </a:r>
          </a:p>
        </p:txBody>
      </p:sp>
      <p:sp>
        <p:nvSpPr>
          <p:cNvPr id="5" name="TextBox 4">
            <a:extLst>
              <a:ext uri="{FF2B5EF4-FFF2-40B4-BE49-F238E27FC236}">
                <a16:creationId xmlns:a16="http://schemas.microsoft.com/office/drawing/2014/main" id="{A02692BC-E059-B750-BCBD-C8091FC879D1}"/>
              </a:ext>
            </a:extLst>
          </p:cNvPr>
          <p:cNvSpPr txBox="1"/>
          <p:nvPr/>
        </p:nvSpPr>
        <p:spPr>
          <a:xfrm>
            <a:off x="5297706" y="2736458"/>
            <a:ext cx="1693513" cy="954107"/>
          </a:xfrm>
          <a:prstGeom prst="rect">
            <a:avLst/>
          </a:prstGeom>
          <a:solidFill>
            <a:schemeClr val="accent2"/>
          </a:solidFill>
        </p:spPr>
        <p:txBody>
          <a:bodyPr wrap="square" lIns="91440" tIns="45720" rIns="91440" bIns="45720" rtlCol="0" anchor="t">
            <a:spAutoFit/>
          </a:bodyPr>
          <a:lstStyle/>
          <a:p>
            <a:pPr algn="ctr"/>
            <a:r>
              <a:rPr lang="en-GB" sz="1400" b="1">
                <a:solidFill>
                  <a:schemeClr val="bg1"/>
                </a:solidFill>
              </a:rPr>
              <a:t>Zanubrutinib </a:t>
            </a:r>
          </a:p>
          <a:p>
            <a:pPr algn="ctr"/>
            <a:r>
              <a:rPr lang="en-GB" sz="1400">
                <a:solidFill>
                  <a:schemeClr val="bg1"/>
                </a:solidFill>
              </a:rPr>
              <a:t>160 mg BID </a:t>
            </a:r>
          </a:p>
          <a:p>
            <a:pPr algn="ctr"/>
            <a:r>
              <a:rPr lang="en-GB" sz="1400">
                <a:solidFill>
                  <a:schemeClr val="bg1"/>
                </a:solidFill>
              </a:rPr>
              <a:t>or </a:t>
            </a:r>
          </a:p>
          <a:p>
            <a:pPr algn="ctr"/>
            <a:r>
              <a:rPr lang="en-GB" sz="1400">
                <a:solidFill>
                  <a:schemeClr val="bg1"/>
                </a:solidFill>
              </a:rPr>
              <a:t>320 mg QD</a:t>
            </a:r>
            <a:endParaRPr lang="en-US" sz="1400">
              <a:solidFill>
                <a:schemeClr val="bg1"/>
              </a:solidFill>
              <a:cs typeface="Arial"/>
            </a:endParaRPr>
          </a:p>
        </p:txBody>
      </p:sp>
      <p:sp>
        <p:nvSpPr>
          <p:cNvPr id="7" name="TextBox 25">
            <a:extLst>
              <a:ext uri="{FF2B5EF4-FFF2-40B4-BE49-F238E27FC236}">
                <a16:creationId xmlns:a16="http://schemas.microsoft.com/office/drawing/2014/main" id="{6640E24E-6598-935F-2F78-CE435B394AC8}"/>
              </a:ext>
            </a:extLst>
          </p:cNvPr>
          <p:cNvSpPr txBox="1"/>
          <p:nvPr/>
        </p:nvSpPr>
        <p:spPr>
          <a:xfrm>
            <a:off x="3212284" y="2011177"/>
            <a:ext cx="1645894" cy="947192"/>
          </a:xfrm>
          <a:prstGeom prst="rect">
            <a:avLst/>
          </a:prstGeom>
          <a:solidFill>
            <a:schemeClr val="accent3"/>
          </a:solidFill>
        </p:spPr>
        <p:txBody>
          <a:bodyPr wrap="square" anchor="ctr">
            <a:noAutofit/>
          </a:bodyPr>
          <a:lstStyle/>
          <a:p>
            <a:pPr algn="ctr"/>
            <a:r>
              <a:rPr lang="en-US" sz="1400" b="1">
                <a:solidFill>
                  <a:schemeClr val="bg1"/>
                </a:solidFill>
              </a:rPr>
              <a:t>Cohort 1 </a:t>
            </a:r>
          </a:p>
          <a:p>
            <a:pPr algn="ctr"/>
            <a:r>
              <a:rPr lang="en-US" sz="1400">
                <a:solidFill>
                  <a:schemeClr val="bg1"/>
                </a:solidFill>
              </a:rPr>
              <a:t>Intolerant to only ibrutinib </a:t>
            </a:r>
          </a:p>
          <a:p>
            <a:pPr algn="ctr"/>
            <a:r>
              <a:rPr lang="en-US" sz="1400">
                <a:solidFill>
                  <a:schemeClr val="bg1"/>
                </a:solidFill>
              </a:rPr>
              <a:t>n=56</a:t>
            </a:r>
          </a:p>
        </p:txBody>
      </p:sp>
      <p:sp>
        <p:nvSpPr>
          <p:cNvPr id="8" name="TextBox 25">
            <a:extLst>
              <a:ext uri="{FF2B5EF4-FFF2-40B4-BE49-F238E27FC236}">
                <a16:creationId xmlns:a16="http://schemas.microsoft.com/office/drawing/2014/main" id="{670E2221-156F-70AE-1604-B256A61CDCD9}"/>
              </a:ext>
            </a:extLst>
          </p:cNvPr>
          <p:cNvSpPr txBox="1"/>
          <p:nvPr/>
        </p:nvSpPr>
        <p:spPr>
          <a:xfrm>
            <a:off x="3212284" y="3407329"/>
            <a:ext cx="1645894" cy="1368424"/>
          </a:xfrm>
          <a:prstGeom prst="rect">
            <a:avLst/>
          </a:prstGeom>
          <a:solidFill>
            <a:schemeClr val="accent4"/>
          </a:solidFill>
        </p:spPr>
        <p:txBody>
          <a:bodyPr wrap="square" anchor="ctr">
            <a:noAutofit/>
          </a:bodyPr>
          <a:lstStyle/>
          <a:p>
            <a:pPr algn="ctr"/>
            <a:r>
              <a:rPr lang="en-US" sz="1400" b="1">
                <a:solidFill>
                  <a:schemeClr val="bg1"/>
                </a:solidFill>
              </a:rPr>
              <a:t>Cohort 2</a:t>
            </a:r>
          </a:p>
          <a:p>
            <a:pPr algn="ctr"/>
            <a:r>
              <a:rPr lang="en-US" sz="1400">
                <a:solidFill>
                  <a:schemeClr val="bg1"/>
                </a:solidFill>
              </a:rPr>
              <a:t>Intolerant to acalabrutinib or acalabrutinib and ibrutinib</a:t>
            </a:r>
          </a:p>
          <a:p>
            <a:pPr algn="ctr"/>
            <a:r>
              <a:rPr lang="en-US" sz="1400">
                <a:solidFill>
                  <a:schemeClr val="bg1"/>
                </a:solidFill>
              </a:rPr>
              <a:t>n=15</a:t>
            </a:r>
          </a:p>
        </p:txBody>
      </p:sp>
      <p:cxnSp>
        <p:nvCxnSpPr>
          <p:cNvPr id="14" name="Elbow Connector 13">
            <a:extLst>
              <a:ext uri="{FF2B5EF4-FFF2-40B4-BE49-F238E27FC236}">
                <a16:creationId xmlns:a16="http://schemas.microsoft.com/office/drawing/2014/main" id="{9FDF15AE-711D-4983-0A9A-50C6148FD622}"/>
              </a:ext>
            </a:extLst>
          </p:cNvPr>
          <p:cNvCxnSpPr>
            <a:cxnSpLocks/>
            <a:stCxn id="6" idx="3"/>
            <a:endCxn id="8" idx="1"/>
          </p:cNvCxnSpPr>
          <p:nvPr/>
        </p:nvCxnSpPr>
        <p:spPr>
          <a:xfrm>
            <a:off x="2772756" y="3235755"/>
            <a:ext cx="439528" cy="855786"/>
          </a:xfrm>
          <a:prstGeom prst="bentConnector3">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Elbow Connector 20">
            <a:extLst>
              <a:ext uri="{FF2B5EF4-FFF2-40B4-BE49-F238E27FC236}">
                <a16:creationId xmlns:a16="http://schemas.microsoft.com/office/drawing/2014/main" id="{3A9A9A72-C4E0-BA41-2BE1-CC7015DC819D}"/>
              </a:ext>
            </a:extLst>
          </p:cNvPr>
          <p:cNvCxnSpPr>
            <a:cxnSpLocks/>
            <a:stCxn id="6" idx="3"/>
            <a:endCxn id="7" idx="1"/>
          </p:cNvCxnSpPr>
          <p:nvPr/>
        </p:nvCxnSpPr>
        <p:spPr>
          <a:xfrm flipV="1">
            <a:off x="2772756" y="2484773"/>
            <a:ext cx="439528" cy="750982"/>
          </a:xfrm>
          <a:prstGeom prst="bentConnector3">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Elbow Connector 23">
            <a:extLst>
              <a:ext uri="{FF2B5EF4-FFF2-40B4-BE49-F238E27FC236}">
                <a16:creationId xmlns:a16="http://schemas.microsoft.com/office/drawing/2014/main" id="{ADB1AC3C-9020-1F98-2622-6EEFC8815CD4}"/>
              </a:ext>
            </a:extLst>
          </p:cNvPr>
          <p:cNvCxnSpPr>
            <a:cxnSpLocks/>
            <a:stCxn id="7" idx="3"/>
            <a:endCxn id="5" idx="1"/>
          </p:cNvCxnSpPr>
          <p:nvPr/>
        </p:nvCxnSpPr>
        <p:spPr>
          <a:xfrm>
            <a:off x="4858178" y="2484773"/>
            <a:ext cx="439528" cy="728739"/>
          </a:xfrm>
          <a:prstGeom prst="bentConnector3">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Elbow Connector 28">
            <a:extLst>
              <a:ext uri="{FF2B5EF4-FFF2-40B4-BE49-F238E27FC236}">
                <a16:creationId xmlns:a16="http://schemas.microsoft.com/office/drawing/2014/main" id="{52F61813-6319-B8F4-2B26-D21142E84809}"/>
              </a:ext>
            </a:extLst>
          </p:cNvPr>
          <p:cNvCxnSpPr>
            <a:cxnSpLocks/>
            <a:stCxn id="8" idx="3"/>
            <a:endCxn id="5" idx="1"/>
          </p:cNvCxnSpPr>
          <p:nvPr/>
        </p:nvCxnSpPr>
        <p:spPr>
          <a:xfrm flipV="1">
            <a:off x="4858178" y="3213512"/>
            <a:ext cx="439528" cy="878029"/>
          </a:xfrm>
          <a:prstGeom prst="bentConnector3">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Freihandform 10">
            <a:extLst>
              <a:ext uri="{FF2B5EF4-FFF2-40B4-BE49-F238E27FC236}">
                <a16:creationId xmlns:a16="http://schemas.microsoft.com/office/drawing/2014/main" id="{5DE236F2-2AC3-8B64-FAB1-02B5828F7C18}"/>
              </a:ext>
            </a:extLst>
          </p:cNvPr>
          <p:cNvSpPr/>
          <p:nvPr/>
        </p:nvSpPr>
        <p:spPr>
          <a:xfrm>
            <a:off x="7381090" y="2589075"/>
            <a:ext cx="2249339" cy="1248872"/>
          </a:xfrm>
          <a:prstGeom prst="rect">
            <a:avLst/>
          </a:prstGeom>
          <a:solidFill>
            <a:schemeClr val="tx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400" kern="1200">
                <a:solidFill>
                  <a:schemeClr val="bg1"/>
                </a:solidFill>
                <a:latin typeface="+mj-lt"/>
                <a:cs typeface="Arial" panose="020B0604020202020204" pitchFamily="34" charset="0"/>
              </a:rPr>
              <a:t>Genomic DNA isolated from peripheral blood samples collected at baseline and at and/or after progression</a:t>
            </a:r>
          </a:p>
        </p:txBody>
      </p:sp>
      <p:sp>
        <p:nvSpPr>
          <p:cNvPr id="60" name="Freihandform 10">
            <a:extLst>
              <a:ext uri="{FF2B5EF4-FFF2-40B4-BE49-F238E27FC236}">
                <a16:creationId xmlns:a16="http://schemas.microsoft.com/office/drawing/2014/main" id="{2E7219B4-1F55-CA8E-4AB9-C6BFE7ECA879}"/>
              </a:ext>
            </a:extLst>
          </p:cNvPr>
          <p:cNvSpPr/>
          <p:nvPr/>
        </p:nvSpPr>
        <p:spPr>
          <a:xfrm>
            <a:off x="10020300" y="2576375"/>
            <a:ext cx="1763712" cy="1248872"/>
          </a:xfrm>
          <a:prstGeom prst="rect">
            <a:avLst/>
          </a:prstGeom>
          <a:solidFill>
            <a:schemeClr val="accent6">
              <a:lumMod val="20000"/>
              <a:lumOff val="8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400" kern="1200">
                <a:solidFill>
                  <a:schemeClr val="tx1"/>
                </a:solidFill>
                <a:latin typeface="+mj-lt"/>
                <a:cs typeface="Arial" panose="020B0604020202020204" pitchFamily="34" charset="0"/>
              </a:rPr>
              <a:t>Biomarker analysis using the 106-gene NGS panel </a:t>
            </a:r>
            <a:r>
              <a:rPr lang="en-US" sz="1400" kern="1200" err="1">
                <a:solidFill>
                  <a:schemeClr val="tx1"/>
                </a:solidFill>
                <a:latin typeface="+mj-lt"/>
                <a:cs typeface="Arial" panose="020B0604020202020204" pitchFamily="34" charset="0"/>
              </a:rPr>
              <a:t>Predicene</a:t>
            </a:r>
            <a:r>
              <a:rPr lang="en-US" sz="1400" err="1">
                <a:solidFill>
                  <a:schemeClr val="tx1"/>
                </a:solidFill>
                <a:latin typeface="+mj-lt"/>
                <a:cs typeface="Arial" panose="020B0604020202020204" pitchFamily="34" charset="0"/>
              </a:rPr>
              <a:t>HEME</a:t>
            </a:r>
            <a:r>
              <a:rPr lang="en-US" sz="1400" baseline="30000" err="1">
                <a:solidFill>
                  <a:schemeClr val="tx1"/>
                </a:solidFill>
                <a:latin typeface="+mj-lt"/>
                <a:cs typeface="Arial" panose="020B0604020202020204" pitchFamily="34" charset="0"/>
              </a:rPr>
              <a:t>TM</a:t>
            </a:r>
            <a:endParaRPr lang="en-US" sz="1400" kern="1200" baseline="30000">
              <a:solidFill>
                <a:schemeClr val="tx1"/>
              </a:solidFill>
              <a:latin typeface="+mj-lt"/>
              <a:cs typeface="Arial" panose="020B0604020202020204" pitchFamily="34" charset="0"/>
            </a:endParaRPr>
          </a:p>
        </p:txBody>
      </p:sp>
      <p:cxnSp>
        <p:nvCxnSpPr>
          <p:cNvPr id="62" name="Straight Arrow Connector 61">
            <a:extLst>
              <a:ext uri="{FF2B5EF4-FFF2-40B4-BE49-F238E27FC236}">
                <a16:creationId xmlns:a16="http://schemas.microsoft.com/office/drawing/2014/main" id="{0661097D-C21B-15BE-7F33-FF1708D80977}"/>
              </a:ext>
            </a:extLst>
          </p:cNvPr>
          <p:cNvCxnSpPr>
            <a:cxnSpLocks/>
            <a:stCxn id="5" idx="3"/>
            <a:endCxn id="40" idx="1"/>
          </p:cNvCxnSpPr>
          <p:nvPr/>
        </p:nvCxnSpPr>
        <p:spPr>
          <a:xfrm flipV="1">
            <a:off x="6991219" y="3213511"/>
            <a:ext cx="389871" cy="1"/>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E7762799-92BA-6803-E6E1-918BA139D7AA}"/>
              </a:ext>
            </a:extLst>
          </p:cNvPr>
          <p:cNvCxnSpPr>
            <a:cxnSpLocks/>
            <a:stCxn id="40" idx="3"/>
          </p:cNvCxnSpPr>
          <p:nvPr/>
        </p:nvCxnSpPr>
        <p:spPr>
          <a:xfrm>
            <a:off x="9630429" y="3213511"/>
            <a:ext cx="389871"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45482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9E5ED3-C855-00B1-E43A-F35B93C3737C}"/>
              </a:ext>
            </a:extLst>
          </p:cNvPr>
          <p:cNvSpPr>
            <a:spLocks noGrp="1"/>
          </p:cNvSpPr>
          <p:nvPr>
            <p:ph type="title"/>
          </p:nvPr>
        </p:nvSpPr>
        <p:spPr/>
        <p:txBody>
          <a:bodyPr>
            <a:normAutofit/>
          </a:bodyPr>
          <a:lstStyle/>
          <a:p>
            <a:r>
              <a:rPr lang="en-US"/>
              <a:t>Baseline mutational landscape in 71 NGS-evaluable </a:t>
            </a:r>
            <a:r>
              <a:rPr lang="en-US" err="1"/>
              <a:t>patients</a:t>
            </a:r>
            <a:r>
              <a:rPr lang="en-US" baseline="30000" err="1"/>
              <a:t>a</a:t>
            </a:r>
            <a:endParaRPr lang="en-US" baseline="30000"/>
          </a:p>
        </p:txBody>
      </p:sp>
      <p:sp>
        <p:nvSpPr>
          <p:cNvPr id="4" name="Footer Placeholder 3">
            <a:extLst>
              <a:ext uri="{FF2B5EF4-FFF2-40B4-BE49-F238E27FC236}">
                <a16:creationId xmlns:a16="http://schemas.microsoft.com/office/drawing/2014/main" id="{CA18CBD9-AE75-30FB-1729-96060A0A91D7}"/>
              </a:ext>
            </a:extLst>
          </p:cNvPr>
          <p:cNvSpPr>
            <a:spLocks noGrp="1"/>
          </p:cNvSpPr>
          <p:nvPr>
            <p:ph type="ftr" sz="quarter" idx="13"/>
          </p:nvPr>
        </p:nvSpPr>
        <p:spPr>
          <a:xfrm>
            <a:off x="407989" y="6057900"/>
            <a:ext cx="8532812" cy="611188"/>
          </a:xfrm>
        </p:spPr>
        <p:txBody>
          <a:bodyPr/>
          <a:lstStyle/>
          <a:p>
            <a:r>
              <a:rPr lang="en-GB" baseline="30000" err="1"/>
              <a:t>a</a:t>
            </a:r>
            <a:r>
              <a:rPr lang="en-GB" err="1"/>
              <a:t>Results</a:t>
            </a:r>
            <a:r>
              <a:rPr lang="en-GB"/>
              <a:t> shown include only genes affecting at least 3 patients.</a:t>
            </a:r>
          </a:p>
          <a:p>
            <a:r>
              <a:rPr lang="en-GB" b="1"/>
              <a:t>Amp, </a:t>
            </a:r>
            <a:r>
              <a:rPr lang="en-GB"/>
              <a:t>amplification; </a:t>
            </a:r>
            <a:r>
              <a:rPr lang="en-GB" b="1"/>
              <a:t>CLL, </a:t>
            </a:r>
            <a:r>
              <a:rPr lang="en-GB"/>
              <a:t>chronic lymphocytic </a:t>
            </a:r>
            <a:r>
              <a:rPr lang="en-GB" err="1"/>
              <a:t>leukemia</a:t>
            </a:r>
            <a:r>
              <a:rPr lang="en-GB"/>
              <a:t>; </a:t>
            </a:r>
            <a:r>
              <a:rPr lang="en-GB" b="1"/>
              <a:t>Del, </a:t>
            </a:r>
            <a:r>
              <a:rPr lang="en-GB"/>
              <a:t>deletion;</a:t>
            </a:r>
            <a:r>
              <a:rPr lang="en-GB" b="1"/>
              <a:t> Ins</a:t>
            </a:r>
            <a:r>
              <a:rPr lang="en-GB"/>
              <a:t>, insertion; </a:t>
            </a:r>
            <a:r>
              <a:rPr lang="en-GB" b="1"/>
              <a:t>MCL, </a:t>
            </a:r>
            <a:r>
              <a:rPr lang="en-GB"/>
              <a:t>mantle cell lymphoma; </a:t>
            </a:r>
            <a:r>
              <a:rPr lang="en-GB" b="1"/>
              <a:t>MZL, </a:t>
            </a:r>
            <a:r>
              <a:rPr lang="en-GB"/>
              <a:t>marginal zone lymphoma; </a:t>
            </a:r>
            <a:r>
              <a:rPr lang="en-GB" b="1"/>
              <a:t>NGS, </a:t>
            </a:r>
            <a:r>
              <a:rPr lang="en-GB"/>
              <a:t>next-generation sequencing; </a:t>
            </a:r>
            <a:r>
              <a:rPr lang="en-GB" b="1"/>
              <a:t>SLL, </a:t>
            </a:r>
            <a:r>
              <a:rPr lang="en-GB"/>
              <a:t>small lymphocytic lymphoma; </a:t>
            </a:r>
            <a:r>
              <a:rPr lang="en-GB" b="1"/>
              <a:t>UTR, </a:t>
            </a:r>
            <a:r>
              <a:rPr lang="en-GB"/>
              <a:t>untranslated region; </a:t>
            </a:r>
            <a:r>
              <a:rPr lang="en-GB" b="1"/>
              <a:t>WM, </a:t>
            </a:r>
            <a:r>
              <a:rPr lang="en-GB" err="1"/>
              <a:t>Waldenström’s</a:t>
            </a:r>
            <a:r>
              <a:rPr lang="en-GB"/>
              <a:t> macroglobulinemia.</a:t>
            </a:r>
          </a:p>
          <a:p>
            <a:r>
              <a:rPr lang="en-GB" b="1"/>
              <a:t>Xu et al, Abstract #4176 presented at ASH 2022. </a:t>
            </a:r>
          </a:p>
        </p:txBody>
      </p:sp>
      <p:graphicFrame>
        <p:nvGraphicFramePr>
          <p:cNvPr id="6" name="Table 6">
            <a:extLst>
              <a:ext uri="{FF2B5EF4-FFF2-40B4-BE49-F238E27FC236}">
                <a16:creationId xmlns:a16="http://schemas.microsoft.com/office/drawing/2014/main" id="{1C25369B-F76D-BC51-E6A8-DDF5085E4025}"/>
              </a:ext>
            </a:extLst>
          </p:cNvPr>
          <p:cNvGraphicFramePr>
            <a:graphicFrameLocks noGrp="1"/>
          </p:cNvGraphicFramePr>
          <p:nvPr>
            <p:extLst>
              <p:ext uri="{D42A27DB-BD31-4B8C-83A1-F6EECF244321}">
                <p14:modId xmlns:p14="http://schemas.microsoft.com/office/powerpoint/2010/main" val="1232445273"/>
              </p:ext>
            </p:extLst>
          </p:nvPr>
        </p:nvGraphicFramePr>
        <p:xfrm>
          <a:off x="7018467" y="1871495"/>
          <a:ext cx="3378824" cy="1920240"/>
        </p:xfrm>
        <a:graphic>
          <a:graphicData uri="http://schemas.openxmlformats.org/drawingml/2006/table">
            <a:tbl>
              <a:tblPr firstRow="1" bandRow="1">
                <a:tableStyleId>{5C22544A-7EE6-4342-B048-85BDC9FD1C3A}</a:tableStyleId>
              </a:tblPr>
              <a:tblGrid>
                <a:gridCol w="1781518">
                  <a:extLst>
                    <a:ext uri="{9D8B030D-6E8A-4147-A177-3AD203B41FA5}">
                      <a16:colId xmlns:a16="http://schemas.microsoft.com/office/drawing/2014/main" val="3007717868"/>
                    </a:ext>
                  </a:extLst>
                </a:gridCol>
                <a:gridCol w="1597306">
                  <a:extLst>
                    <a:ext uri="{9D8B030D-6E8A-4147-A177-3AD203B41FA5}">
                      <a16:colId xmlns:a16="http://schemas.microsoft.com/office/drawing/2014/main" val="337100372"/>
                    </a:ext>
                  </a:extLst>
                </a:gridCol>
              </a:tblGrid>
              <a:tr h="178442">
                <a:tc gridSpan="2">
                  <a:txBody>
                    <a:bodyPr/>
                    <a:lstStyle/>
                    <a:p>
                      <a:pPr algn="ctr"/>
                      <a:r>
                        <a:rPr lang="en-US" sz="1200"/>
                        <a:t>Commonly mutated genes per disease</a:t>
                      </a:r>
                    </a:p>
                  </a:txBody>
                  <a:tcPr>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US" sz="1400"/>
                    </a:p>
                  </a:txBody>
                  <a:tcPr>
                    <a:solidFill>
                      <a:schemeClr val="accent1"/>
                    </a:solidFill>
                  </a:tcPr>
                </a:tc>
                <a:extLst>
                  <a:ext uri="{0D108BD9-81ED-4DB2-BD59-A6C34878D82A}">
                    <a16:rowId xmlns:a16="http://schemas.microsoft.com/office/drawing/2014/main" val="1494004894"/>
                  </a:ext>
                </a:extLst>
              </a:tr>
              <a:tr h="178442">
                <a:tc>
                  <a:txBody>
                    <a:bodyPr/>
                    <a:lstStyle/>
                    <a:p>
                      <a:pPr algn="ctr"/>
                      <a:r>
                        <a:rPr lang="en-US" sz="1200" b="1">
                          <a:solidFill>
                            <a:schemeClr val="bg1"/>
                          </a:solidFill>
                        </a:rPr>
                        <a:t>CLL/SLL</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200" b="1">
                          <a:solidFill>
                            <a:schemeClr val="bg1"/>
                          </a:solidFill>
                        </a:rPr>
                        <a:t>WM</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729120146"/>
                  </a:ext>
                </a:extLst>
              </a:tr>
              <a:tr h="892211">
                <a:tc>
                  <a:txBody>
                    <a:bodyPr/>
                    <a:lstStyle/>
                    <a:p>
                      <a:r>
                        <a:rPr lang="en-US" sz="1200" i="1"/>
                        <a:t>TP53</a:t>
                      </a:r>
                      <a:r>
                        <a:rPr lang="en-US" sz="1200"/>
                        <a:t> (16/54, 30%)</a:t>
                      </a:r>
                    </a:p>
                    <a:p>
                      <a:r>
                        <a:rPr lang="en-US" sz="1200" i="1"/>
                        <a:t>SF3B1</a:t>
                      </a:r>
                      <a:r>
                        <a:rPr lang="en-US" sz="1200"/>
                        <a:t> (15/54, 28%)</a:t>
                      </a:r>
                    </a:p>
                    <a:p>
                      <a:r>
                        <a:rPr lang="en-US" sz="1200" i="1"/>
                        <a:t>ATM</a:t>
                      </a:r>
                      <a:r>
                        <a:rPr lang="en-US" sz="1200"/>
                        <a:t> (13/54, 24%)</a:t>
                      </a:r>
                    </a:p>
                    <a:p>
                      <a:r>
                        <a:rPr lang="en-US" sz="1200" i="1"/>
                        <a:t>NOTCH1</a:t>
                      </a:r>
                      <a:r>
                        <a:rPr lang="en-US" sz="1200"/>
                        <a:t> (11/54, 20%)</a:t>
                      </a:r>
                    </a:p>
                    <a:p>
                      <a:r>
                        <a:rPr lang="en-US" sz="1200" i="1"/>
                        <a:t>KRAS</a:t>
                      </a:r>
                      <a:r>
                        <a:rPr lang="en-US" sz="1200"/>
                        <a:t> (8/54, 15%)</a:t>
                      </a:r>
                    </a:p>
                    <a:p>
                      <a:r>
                        <a:rPr lang="en-US" sz="1200" i="1"/>
                        <a:t>BIRC3</a:t>
                      </a:r>
                      <a:r>
                        <a:rPr lang="en-US" sz="1200"/>
                        <a:t> (6/54, 11%)</a:t>
                      </a:r>
                    </a:p>
                    <a:p>
                      <a:r>
                        <a:rPr lang="en-US" sz="1200" i="1"/>
                        <a:t>MYD88</a:t>
                      </a:r>
                      <a:r>
                        <a:rPr lang="en-US" sz="1200"/>
                        <a:t> (4/54, 7.4%)</a:t>
                      </a:r>
                    </a:p>
                  </a:txBody>
                  <a:tcPr>
                    <a:lnT w="38100" cap="flat" cmpd="sng" algn="ctr">
                      <a:solidFill>
                        <a:schemeClr val="bg1"/>
                      </a:solidFill>
                      <a:prstDash val="solid"/>
                      <a:round/>
                      <a:headEnd type="none" w="med" len="med"/>
                      <a:tailEnd type="none" w="med" len="med"/>
                    </a:lnT>
                  </a:tcPr>
                </a:tc>
                <a:tc>
                  <a:txBody>
                    <a:bodyPr/>
                    <a:lstStyle/>
                    <a:p>
                      <a:r>
                        <a:rPr lang="en-US" sz="1200" i="1"/>
                        <a:t>TP53</a:t>
                      </a:r>
                      <a:r>
                        <a:rPr lang="en-US" sz="1200"/>
                        <a:t> (5/11, 45%)</a:t>
                      </a:r>
                    </a:p>
                    <a:p>
                      <a:r>
                        <a:rPr lang="en-US" sz="1200" i="1"/>
                        <a:t>MYD88</a:t>
                      </a:r>
                      <a:r>
                        <a:rPr lang="en-US" sz="1200"/>
                        <a:t> (4/11, 36%)</a:t>
                      </a:r>
                    </a:p>
                    <a:p>
                      <a:r>
                        <a:rPr lang="en-US" sz="1200" i="1"/>
                        <a:t>CXCR4</a:t>
                      </a:r>
                      <a:r>
                        <a:rPr lang="en-US" sz="1200"/>
                        <a:t> (1/11, 9.1%)</a:t>
                      </a:r>
                    </a:p>
                  </a:txBody>
                  <a:tcP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4190506955"/>
                  </a:ext>
                </a:extLst>
              </a:tr>
            </a:tbl>
          </a:graphicData>
        </a:graphic>
      </p:graphicFrame>
      <p:graphicFrame>
        <p:nvGraphicFramePr>
          <p:cNvPr id="2" name="Tabelle 6">
            <a:extLst>
              <a:ext uri="{FF2B5EF4-FFF2-40B4-BE49-F238E27FC236}">
                <a16:creationId xmlns:a16="http://schemas.microsoft.com/office/drawing/2014/main" id="{733CF023-E7B3-0378-1115-F19EDD36FEC4}"/>
              </a:ext>
            </a:extLst>
          </p:cNvPr>
          <p:cNvGraphicFramePr>
            <a:graphicFrameLocks noGrp="1"/>
          </p:cNvGraphicFramePr>
          <p:nvPr>
            <p:extLst>
              <p:ext uri="{D42A27DB-BD31-4B8C-83A1-F6EECF244321}">
                <p14:modId xmlns:p14="http://schemas.microsoft.com/office/powerpoint/2010/main" val="1936149025"/>
              </p:ext>
            </p:extLst>
          </p:nvPr>
        </p:nvGraphicFramePr>
        <p:xfrm>
          <a:off x="280988" y="1884290"/>
          <a:ext cx="4615382" cy="3796416"/>
        </p:xfrm>
        <a:graphic>
          <a:graphicData uri="http://schemas.openxmlformats.org/drawingml/2006/table">
            <a:tbl>
              <a:tblPr firstRow="1" bandRow="1">
                <a:tableStyleId>{5C22544A-7EE6-4342-B048-85BDC9FD1C3A}</a:tableStyleId>
              </a:tblPr>
              <a:tblGrid>
                <a:gridCol w="552132">
                  <a:extLst>
                    <a:ext uri="{9D8B030D-6E8A-4147-A177-3AD203B41FA5}">
                      <a16:colId xmlns:a16="http://schemas.microsoft.com/office/drawing/2014/main" val="1034242863"/>
                    </a:ext>
                  </a:extLst>
                </a:gridCol>
                <a:gridCol w="52803">
                  <a:extLst>
                    <a:ext uri="{9D8B030D-6E8A-4147-A177-3AD203B41FA5}">
                      <a16:colId xmlns:a16="http://schemas.microsoft.com/office/drawing/2014/main" val="2758284227"/>
                    </a:ext>
                  </a:extLst>
                </a:gridCol>
                <a:gridCol w="52803">
                  <a:extLst>
                    <a:ext uri="{9D8B030D-6E8A-4147-A177-3AD203B41FA5}">
                      <a16:colId xmlns:a16="http://schemas.microsoft.com/office/drawing/2014/main" val="1923085548"/>
                    </a:ext>
                  </a:extLst>
                </a:gridCol>
                <a:gridCol w="52803">
                  <a:extLst>
                    <a:ext uri="{9D8B030D-6E8A-4147-A177-3AD203B41FA5}">
                      <a16:colId xmlns:a16="http://schemas.microsoft.com/office/drawing/2014/main" val="1100863936"/>
                    </a:ext>
                  </a:extLst>
                </a:gridCol>
                <a:gridCol w="52803">
                  <a:extLst>
                    <a:ext uri="{9D8B030D-6E8A-4147-A177-3AD203B41FA5}">
                      <a16:colId xmlns:a16="http://schemas.microsoft.com/office/drawing/2014/main" val="662048088"/>
                    </a:ext>
                  </a:extLst>
                </a:gridCol>
                <a:gridCol w="52803">
                  <a:extLst>
                    <a:ext uri="{9D8B030D-6E8A-4147-A177-3AD203B41FA5}">
                      <a16:colId xmlns:a16="http://schemas.microsoft.com/office/drawing/2014/main" val="2266269342"/>
                    </a:ext>
                  </a:extLst>
                </a:gridCol>
                <a:gridCol w="52803">
                  <a:extLst>
                    <a:ext uri="{9D8B030D-6E8A-4147-A177-3AD203B41FA5}">
                      <a16:colId xmlns:a16="http://schemas.microsoft.com/office/drawing/2014/main" val="2274605427"/>
                    </a:ext>
                  </a:extLst>
                </a:gridCol>
                <a:gridCol w="52803">
                  <a:extLst>
                    <a:ext uri="{9D8B030D-6E8A-4147-A177-3AD203B41FA5}">
                      <a16:colId xmlns:a16="http://schemas.microsoft.com/office/drawing/2014/main" val="715089842"/>
                    </a:ext>
                  </a:extLst>
                </a:gridCol>
                <a:gridCol w="52803">
                  <a:extLst>
                    <a:ext uri="{9D8B030D-6E8A-4147-A177-3AD203B41FA5}">
                      <a16:colId xmlns:a16="http://schemas.microsoft.com/office/drawing/2014/main" val="1804824649"/>
                    </a:ext>
                  </a:extLst>
                </a:gridCol>
                <a:gridCol w="52803">
                  <a:extLst>
                    <a:ext uri="{9D8B030D-6E8A-4147-A177-3AD203B41FA5}">
                      <a16:colId xmlns:a16="http://schemas.microsoft.com/office/drawing/2014/main" val="30453646"/>
                    </a:ext>
                  </a:extLst>
                </a:gridCol>
                <a:gridCol w="52803">
                  <a:extLst>
                    <a:ext uri="{9D8B030D-6E8A-4147-A177-3AD203B41FA5}">
                      <a16:colId xmlns:a16="http://schemas.microsoft.com/office/drawing/2014/main" val="889855698"/>
                    </a:ext>
                  </a:extLst>
                </a:gridCol>
                <a:gridCol w="52803">
                  <a:extLst>
                    <a:ext uri="{9D8B030D-6E8A-4147-A177-3AD203B41FA5}">
                      <a16:colId xmlns:a16="http://schemas.microsoft.com/office/drawing/2014/main" val="1383762142"/>
                    </a:ext>
                  </a:extLst>
                </a:gridCol>
                <a:gridCol w="52803">
                  <a:extLst>
                    <a:ext uri="{9D8B030D-6E8A-4147-A177-3AD203B41FA5}">
                      <a16:colId xmlns:a16="http://schemas.microsoft.com/office/drawing/2014/main" val="1084617948"/>
                    </a:ext>
                  </a:extLst>
                </a:gridCol>
                <a:gridCol w="52803">
                  <a:extLst>
                    <a:ext uri="{9D8B030D-6E8A-4147-A177-3AD203B41FA5}">
                      <a16:colId xmlns:a16="http://schemas.microsoft.com/office/drawing/2014/main" val="3440984938"/>
                    </a:ext>
                  </a:extLst>
                </a:gridCol>
                <a:gridCol w="52803">
                  <a:extLst>
                    <a:ext uri="{9D8B030D-6E8A-4147-A177-3AD203B41FA5}">
                      <a16:colId xmlns:a16="http://schemas.microsoft.com/office/drawing/2014/main" val="2701608981"/>
                    </a:ext>
                  </a:extLst>
                </a:gridCol>
                <a:gridCol w="52803">
                  <a:extLst>
                    <a:ext uri="{9D8B030D-6E8A-4147-A177-3AD203B41FA5}">
                      <a16:colId xmlns:a16="http://schemas.microsoft.com/office/drawing/2014/main" val="2327777247"/>
                    </a:ext>
                  </a:extLst>
                </a:gridCol>
                <a:gridCol w="52803">
                  <a:extLst>
                    <a:ext uri="{9D8B030D-6E8A-4147-A177-3AD203B41FA5}">
                      <a16:colId xmlns:a16="http://schemas.microsoft.com/office/drawing/2014/main" val="3502908617"/>
                    </a:ext>
                  </a:extLst>
                </a:gridCol>
                <a:gridCol w="52803">
                  <a:extLst>
                    <a:ext uri="{9D8B030D-6E8A-4147-A177-3AD203B41FA5}">
                      <a16:colId xmlns:a16="http://schemas.microsoft.com/office/drawing/2014/main" val="1624653714"/>
                    </a:ext>
                  </a:extLst>
                </a:gridCol>
                <a:gridCol w="52803">
                  <a:extLst>
                    <a:ext uri="{9D8B030D-6E8A-4147-A177-3AD203B41FA5}">
                      <a16:colId xmlns:a16="http://schemas.microsoft.com/office/drawing/2014/main" val="3920032205"/>
                    </a:ext>
                  </a:extLst>
                </a:gridCol>
                <a:gridCol w="52803">
                  <a:extLst>
                    <a:ext uri="{9D8B030D-6E8A-4147-A177-3AD203B41FA5}">
                      <a16:colId xmlns:a16="http://schemas.microsoft.com/office/drawing/2014/main" val="3296782822"/>
                    </a:ext>
                  </a:extLst>
                </a:gridCol>
                <a:gridCol w="52803">
                  <a:extLst>
                    <a:ext uri="{9D8B030D-6E8A-4147-A177-3AD203B41FA5}">
                      <a16:colId xmlns:a16="http://schemas.microsoft.com/office/drawing/2014/main" val="3914742912"/>
                    </a:ext>
                  </a:extLst>
                </a:gridCol>
                <a:gridCol w="52803">
                  <a:extLst>
                    <a:ext uri="{9D8B030D-6E8A-4147-A177-3AD203B41FA5}">
                      <a16:colId xmlns:a16="http://schemas.microsoft.com/office/drawing/2014/main" val="2392190278"/>
                    </a:ext>
                  </a:extLst>
                </a:gridCol>
                <a:gridCol w="52803">
                  <a:extLst>
                    <a:ext uri="{9D8B030D-6E8A-4147-A177-3AD203B41FA5}">
                      <a16:colId xmlns:a16="http://schemas.microsoft.com/office/drawing/2014/main" val="1338248275"/>
                    </a:ext>
                  </a:extLst>
                </a:gridCol>
                <a:gridCol w="52803">
                  <a:extLst>
                    <a:ext uri="{9D8B030D-6E8A-4147-A177-3AD203B41FA5}">
                      <a16:colId xmlns:a16="http://schemas.microsoft.com/office/drawing/2014/main" val="2629664867"/>
                    </a:ext>
                  </a:extLst>
                </a:gridCol>
                <a:gridCol w="52803">
                  <a:extLst>
                    <a:ext uri="{9D8B030D-6E8A-4147-A177-3AD203B41FA5}">
                      <a16:colId xmlns:a16="http://schemas.microsoft.com/office/drawing/2014/main" val="4255377695"/>
                    </a:ext>
                  </a:extLst>
                </a:gridCol>
                <a:gridCol w="52803">
                  <a:extLst>
                    <a:ext uri="{9D8B030D-6E8A-4147-A177-3AD203B41FA5}">
                      <a16:colId xmlns:a16="http://schemas.microsoft.com/office/drawing/2014/main" val="1508906076"/>
                    </a:ext>
                  </a:extLst>
                </a:gridCol>
                <a:gridCol w="52803">
                  <a:extLst>
                    <a:ext uri="{9D8B030D-6E8A-4147-A177-3AD203B41FA5}">
                      <a16:colId xmlns:a16="http://schemas.microsoft.com/office/drawing/2014/main" val="2043406903"/>
                    </a:ext>
                  </a:extLst>
                </a:gridCol>
                <a:gridCol w="52803">
                  <a:extLst>
                    <a:ext uri="{9D8B030D-6E8A-4147-A177-3AD203B41FA5}">
                      <a16:colId xmlns:a16="http://schemas.microsoft.com/office/drawing/2014/main" val="3012967298"/>
                    </a:ext>
                  </a:extLst>
                </a:gridCol>
                <a:gridCol w="52803">
                  <a:extLst>
                    <a:ext uri="{9D8B030D-6E8A-4147-A177-3AD203B41FA5}">
                      <a16:colId xmlns:a16="http://schemas.microsoft.com/office/drawing/2014/main" val="2513341835"/>
                    </a:ext>
                  </a:extLst>
                </a:gridCol>
                <a:gridCol w="52803">
                  <a:extLst>
                    <a:ext uri="{9D8B030D-6E8A-4147-A177-3AD203B41FA5}">
                      <a16:colId xmlns:a16="http://schemas.microsoft.com/office/drawing/2014/main" val="4079019266"/>
                    </a:ext>
                  </a:extLst>
                </a:gridCol>
                <a:gridCol w="52803">
                  <a:extLst>
                    <a:ext uri="{9D8B030D-6E8A-4147-A177-3AD203B41FA5}">
                      <a16:colId xmlns:a16="http://schemas.microsoft.com/office/drawing/2014/main" val="2681995359"/>
                    </a:ext>
                  </a:extLst>
                </a:gridCol>
                <a:gridCol w="52803">
                  <a:extLst>
                    <a:ext uri="{9D8B030D-6E8A-4147-A177-3AD203B41FA5}">
                      <a16:colId xmlns:a16="http://schemas.microsoft.com/office/drawing/2014/main" val="1988714592"/>
                    </a:ext>
                  </a:extLst>
                </a:gridCol>
                <a:gridCol w="52803">
                  <a:extLst>
                    <a:ext uri="{9D8B030D-6E8A-4147-A177-3AD203B41FA5}">
                      <a16:colId xmlns:a16="http://schemas.microsoft.com/office/drawing/2014/main" val="2579472561"/>
                    </a:ext>
                  </a:extLst>
                </a:gridCol>
                <a:gridCol w="52803">
                  <a:extLst>
                    <a:ext uri="{9D8B030D-6E8A-4147-A177-3AD203B41FA5}">
                      <a16:colId xmlns:a16="http://schemas.microsoft.com/office/drawing/2014/main" val="959849330"/>
                    </a:ext>
                  </a:extLst>
                </a:gridCol>
                <a:gridCol w="52803">
                  <a:extLst>
                    <a:ext uri="{9D8B030D-6E8A-4147-A177-3AD203B41FA5}">
                      <a16:colId xmlns:a16="http://schemas.microsoft.com/office/drawing/2014/main" val="268060517"/>
                    </a:ext>
                  </a:extLst>
                </a:gridCol>
                <a:gridCol w="52803">
                  <a:extLst>
                    <a:ext uri="{9D8B030D-6E8A-4147-A177-3AD203B41FA5}">
                      <a16:colId xmlns:a16="http://schemas.microsoft.com/office/drawing/2014/main" val="3067978542"/>
                    </a:ext>
                  </a:extLst>
                </a:gridCol>
                <a:gridCol w="52803">
                  <a:extLst>
                    <a:ext uri="{9D8B030D-6E8A-4147-A177-3AD203B41FA5}">
                      <a16:colId xmlns:a16="http://schemas.microsoft.com/office/drawing/2014/main" val="29541096"/>
                    </a:ext>
                  </a:extLst>
                </a:gridCol>
                <a:gridCol w="52803">
                  <a:extLst>
                    <a:ext uri="{9D8B030D-6E8A-4147-A177-3AD203B41FA5}">
                      <a16:colId xmlns:a16="http://schemas.microsoft.com/office/drawing/2014/main" val="2237601708"/>
                    </a:ext>
                  </a:extLst>
                </a:gridCol>
                <a:gridCol w="52803">
                  <a:extLst>
                    <a:ext uri="{9D8B030D-6E8A-4147-A177-3AD203B41FA5}">
                      <a16:colId xmlns:a16="http://schemas.microsoft.com/office/drawing/2014/main" val="1907010429"/>
                    </a:ext>
                  </a:extLst>
                </a:gridCol>
                <a:gridCol w="52803">
                  <a:extLst>
                    <a:ext uri="{9D8B030D-6E8A-4147-A177-3AD203B41FA5}">
                      <a16:colId xmlns:a16="http://schemas.microsoft.com/office/drawing/2014/main" val="1275343831"/>
                    </a:ext>
                  </a:extLst>
                </a:gridCol>
                <a:gridCol w="52803">
                  <a:extLst>
                    <a:ext uri="{9D8B030D-6E8A-4147-A177-3AD203B41FA5}">
                      <a16:colId xmlns:a16="http://schemas.microsoft.com/office/drawing/2014/main" val="1873309726"/>
                    </a:ext>
                  </a:extLst>
                </a:gridCol>
                <a:gridCol w="52803">
                  <a:extLst>
                    <a:ext uri="{9D8B030D-6E8A-4147-A177-3AD203B41FA5}">
                      <a16:colId xmlns:a16="http://schemas.microsoft.com/office/drawing/2014/main" val="1694700839"/>
                    </a:ext>
                  </a:extLst>
                </a:gridCol>
                <a:gridCol w="52803">
                  <a:extLst>
                    <a:ext uri="{9D8B030D-6E8A-4147-A177-3AD203B41FA5}">
                      <a16:colId xmlns:a16="http://schemas.microsoft.com/office/drawing/2014/main" val="1589024853"/>
                    </a:ext>
                  </a:extLst>
                </a:gridCol>
                <a:gridCol w="52803">
                  <a:extLst>
                    <a:ext uri="{9D8B030D-6E8A-4147-A177-3AD203B41FA5}">
                      <a16:colId xmlns:a16="http://schemas.microsoft.com/office/drawing/2014/main" val="2831675260"/>
                    </a:ext>
                  </a:extLst>
                </a:gridCol>
                <a:gridCol w="52803">
                  <a:extLst>
                    <a:ext uri="{9D8B030D-6E8A-4147-A177-3AD203B41FA5}">
                      <a16:colId xmlns:a16="http://schemas.microsoft.com/office/drawing/2014/main" val="2944621557"/>
                    </a:ext>
                  </a:extLst>
                </a:gridCol>
                <a:gridCol w="52803">
                  <a:extLst>
                    <a:ext uri="{9D8B030D-6E8A-4147-A177-3AD203B41FA5}">
                      <a16:colId xmlns:a16="http://schemas.microsoft.com/office/drawing/2014/main" val="3699233490"/>
                    </a:ext>
                  </a:extLst>
                </a:gridCol>
                <a:gridCol w="52803">
                  <a:extLst>
                    <a:ext uri="{9D8B030D-6E8A-4147-A177-3AD203B41FA5}">
                      <a16:colId xmlns:a16="http://schemas.microsoft.com/office/drawing/2014/main" val="3803381722"/>
                    </a:ext>
                  </a:extLst>
                </a:gridCol>
                <a:gridCol w="52803">
                  <a:extLst>
                    <a:ext uri="{9D8B030D-6E8A-4147-A177-3AD203B41FA5}">
                      <a16:colId xmlns:a16="http://schemas.microsoft.com/office/drawing/2014/main" val="393266216"/>
                    </a:ext>
                  </a:extLst>
                </a:gridCol>
                <a:gridCol w="52803">
                  <a:extLst>
                    <a:ext uri="{9D8B030D-6E8A-4147-A177-3AD203B41FA5}">
                      <a16:colId xmlns:a16="http://schemas.microsoft.com/office/drawing/2014/main" val="1061090560"/>
                    </a:ext>
                  </a:extLst>
                </a:gridCol>
                <a:gridCol w="52803">
                  <a:extLst>
                    <a:ext uri="{9D8B030D-6E8A-4147-A177-3AD203B41FA5}">
                      <a16:colId xmlns:a16="http://schemas.microsoft.com/office/drawing/2014/main" val="594497142"/>
                    </a:ext>
                  </a:extLst>
                </a:gridCol>
                <a:gridCol w="52803">
                  <a:extLst>
                    <a:ext uri="{9D8B030D-6E8A-4147-A177-3AD203B41FA5}">
                      <a16:colId xmlns:a16="http://schemas.microsoft.com/office/drawing/2014/main" val="1432673585"/>
                    </a:ext>
                  </a:extLst>
                </a:gridCol>
                <a:gridCol w="47000">
                  <a:extLst>
                    <a:ext uri="{9D8B030D-6E8A-4147-A177-3AD203B41FA5}">
                      <a16:colId xmlns:a16="http://schemas.microsoft.com/office/drawing/2014/main" val="60480686"/>
                    </a:ext>
                  </a:extLst>
                </a:gridCol>
                <a:gridCol w="52803">
                  <a:extLst>
                    <a:ext uri="{9D8B030D-6E8A-4147-A177-3AD203B41FA5}">
                      <a16:colId xmlns:a16="http://schemas.microsoft.com/office/drawing/2014/main" val="1214566084"/>
                    </a:ext>
                  </a:extLst>
                </a:gridCol>
                <a:gridCol w="52803">
                  <a:extLst>
                    <a:ext uri="{9D8B030D-6E8A-4147-A177-3AD203B41FA5}">
                      <a16:colId xmlns:a16="http://schemas.microsoft.com/office/drawing/2014/main" val="960254905"/>
                    </a:ext>
                  </a:extLst>
                </a:gridCol>
                <a:gridCol w="52803">
                  <a:extLst>
                    <a:ext uri="{9D8B030D-6E8A-4147-A177-3AD203B41FA5}">
                      <a16:colId xmlns:a16="http://schemas.microsoft.com/office/drawing/2014/main" val="2286824375"/>
                    </a:ext>
                  </a:extLst>
                </a:gridCol>
                <a:gridCol w="52803">
                  <a:extLst>
                    <a:ext uri="{9D8B030D-6E8A-4147-A177-3AD203B41FA5}">
                      <a16:colId xmlns:a16="http://schemas.microsoft.com/office/drawing/2014/main" val="2315678063"/>
                    </a:ext>
                  </a:extLst>
                </a:gridCol>
                <a:gridCol w="52803">
                  <a:extLst>
                    <a:ext uri="{9D8B030D-6E8A-4147-A177-3AD203B41FA5}">
                      <a16:colId xmlns:a16="http://schemas.microsoft.com/office/drawing/2014/main" val="2843732210"/>
                    </a:ext>
                  </a:extLst>
                </a:gridCol>
                <a:gridCol w="52803">
                  <a:extLst>
                    <a:ext uri="{9D8B030D-6E8A-4147-A177-3AD203B41FA5}">
                      <a16:colId xmlns:a16="http://schemas.microsoft.com/office/drawing/2014/main" val="1966078840"/>
                    </a:ext>
                  </a:extLst>
                </a:gridCol>
                <a:gridCol w="52803">
                  <a:extLst>
                    <a:ext uri="{9D8B030D-6E8A-4147-A177-3AD203B41FA5}">
                      <a16:colId xmlns:a16="http://schemas.microsoft.com/office/drawing/2014/main" val="2651541469"/>
                    </a:ext>
                  </a:extLst>
                </a:gridCol>
                <a:gridCol w="52803">
                  <a:extLst>
                    <a:ext uri="{9D8B030D-6E8A-4147-A177-3AD203B41FA5}">
                      <a16:colId xmlns:a16="http://schemas.microsoft.com/office/drawing/2014/main" val="833786342"/>
                    </a:ext>
                  </a:extLst>
                </a:gridCol>
                <a:gridCol w="52803">
                  <a:extLst>
                    <a:ext uri="{9D8B030D-6E8A-4147-A177-3AD203B41FA5}">
                      <a16:colId xmlns:a16="http://schemas.microsoft.com/office/drawing/2014/main" val="3368472459"/>
                    </a:ext>
                  </a:extLst>
                </a:gridCol>
                <a:gridCol w="52803">
                  <a:extLst>
                    <a:ext uri="{9D8B030D-6E8A-4147-A177-3AD203B41FA5}">
                      <a16:colId xmlns:a16="http://schemas.microsoft.com/office/drawing/2014/main" val="3480132627"/>
                    </a:ext>
                  </a:extLst>
                </a:gridCol>
                <a:gridCol w="52803">
                  <a:extLst>
                    <a:ext uri="{9D8B030D-6E8A-4147-A177-3AD203B41FA5}">
                      <a16:colId xmlns:a16="http://schemas.microsoft.com/office/drawing/2014/main" val="3341604531"/>
                    </a:ext>
                  </a:extLst>
                </a:gridCol>
                <a:gridCol w="52803">
                  <a:extLst>
                    <a:ext uri="{9D8B030D-6E8A-4147-A177-3AD203B41FA5}">
                      <a16:colId xmlns:a16="http://schemas.microsoft.com/office/drawing/2014/main" val="520212783"/>
                    </a:ext>
                  </a:extLst>
                </a:gridCol>
                <a:gridCol w="52803">
                  <a:extLst>
                    <a:ext uri="{9D8B030D-6E8A-4147-A177-3AD203B41FA5}">
                      <a16:colId xmlns:a16="http://schemas.microsoft.com/office/drawing/2014/main" val="1165052349"/>
                    </a:ext>
                  </a:extLst>
                </a:gridCol>
                <a:gridCol w="52803">
                  <a:extLst>
                    <a:ext uri="{9D8B030D-6E8A-4147-A177-3AD203B41FA5}">
                      <a16:colId xmlns:a16="http://schemas.microsoft.com/office/drawing/2014/main" val="687914434"/>
                    </a:ext>
                  </a:extLst>
                </a:gridCol>
                <a:gridCol w="52803">
                  <a:extLst>
                    <a:ext uri="{9D8B030D-6E8A-4147-A177-3AD203B41FA5}">
                      <a16:colId xmlns:a16="http://schemas.microsoft.com/office/drawing/2014/main" val="1090620463"/>
                    </a:ext>
                  </a:extLst>
                </a:gridCol>
                <a:gridCol w="52803">
                  <a:extLst>
                    <a:ext uri="{9D8B030D-6E8A-4147-A177-3AD203B41FA5}">
                      <a16:colId xmlns:a16="http://schemas.microsoft.com/office/drawing/2014/main" val="3516085244"/>
                    </a:ext>
                  </a:extLst>
                </a:gridCol>
                <a:gridCol w="52803">
                  <a:extLst>
                    <a:ext uri="{9D8B030D-6E8A-4147-A177-3AD203B41FA5}">
                      <a16:colId xmlns:a16="http://schemas.microsoft.com/office/drawing/2014/main" val="2979665027"/>
                    </a:ext>
                  </a:extLst>
                </a:gridCol>
                <a:gridCol w="52803">
                  <a:extLst>
                    <a:ext uri="{9D8B030D-6E8A-4147-A177-3AD203B41FA5}">
                      <a16:colId xmlns:a16="http://schemas.microsoft.com/office/drawing/2014/main" val="847089966"/>
                    </a:ext>
                  </a:extLst>
                </a:gridCol>
                <a:gridCol w="52803">
                  <a:extLst>
                    <a:ext uri="{9D8B030D-6E8A-4147-A177-3AD203B41FA5}">
                      <a16:colId xmlns:a16="http://schemas.microsoft.com/office/drawing/2014/main" val="2124283335"/>
                    </a:ext>
                  </a:extLst>
                </a:gridCol>
                <a:gridCol w="52803">
                  <a:extLst>
                    <a:ext uri="{9D8B030D-6E8A-4147-A177-3AD203B41FA5}">
                      <a16:colId xmlns:a16="http://schemas.microsoft.com/office/drawing/2014/main" val="506197564"/>
                    </a:ext>
                  </a:extLst>
                </a:gridCol>
                <a:gridCol w="320040">
                  <a:extLst>
                    <a:ext uri="{9D8B030D-6E8A-4147-A177-3AD203B41FA5}">
                      <a16:colId xmlns:a16="http://schemas.microsoft.com/office/drawing/2014/main" val="1341120254"/>
                    </a:ext>
                  </a:extLst>
                </a:gridCol>
              </a:tblGrid>
              <a:tr h="140608">
                <a:tc>
                  <a:txBody>
                    <a:bodyPr/>
                    <a:lstStyle/>
                    <a:p>
                      <a:pPr algn="r"/>
                      <a:r>
                        <a:rPr lang="de-DE" sz="700" b="1" i="1">
                          <a:solidFill>
                            <a:schemeClr val="tx1"/>
                          </a:solidFill>
                        </a:rPr>
                        <a:t>TP53</a:t>
                      </a:r>
                    </a:p>
                  </a:txBody>
                  <a:tcPr marL="10800" marR="10800" marT="10800" marB="10800">
                    <a:lnB w="12700" cap="flat" cmpd="sng" algn="ctr">
                      <a:solidFill>
                        <a:schemeClr val="bg1"/>
                      </a:solidFill>
                      <a:prstDash val="solid"/>
                      <a:round/>
                      <a:headEnd type="none" w="med" len="med"/>
                      <a:tailEnd type="none" w="med" len="med"/>
                    </a:lnB>
                    <a:no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rgbClr val="CBCDD2"/>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rgbClr val="CBCDD2"/>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chemeClr val="accent1">
                        <a:lumMod val="75000"/>
                        <a:lumOff val="25000"/>
                      </a:schemeClr>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rgbClr val="CBCDD2"/>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rgbClr val="CBCDD2"/>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rgbClr val="CBCDD2"/>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rgbClr val="CBCDD2"/>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rgbClr val="CBCDD2"/>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chemeClr val="accent1">
                        <a:lumMod val="75000"/>
                        <a:lumOff val="25000"/>
                      </a:schemeClr>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rgbClr val="CBCDD2"/>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rgbClr val="CBCDD2"/>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chemeClr val="accent1">
                        <a:lumMod val="75000"/>
                        <a:lumOff val="25000"/>
                      </a:schemeClr>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rgbClr val="CBCDD2"/>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rgbClr val="CBCDD2"/>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chemeClr val="tx1"/>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chemeClr val="accent1">
                        <a:lumMod val="25000"/>
                        <a:lumOff val="75000"/>
                      </a:schemeClr>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rgbClr val="CBCDD2"/>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rgbClr val="CBCDD2"/>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rgbClr val="CBCDD2"/>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rgbClr val="CBCDD2"/>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rgbClr val="CBCDD2"/>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rgbClr val="CBCDD2"/>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rgbClr val="CBCDD2"/>
                    </a:solidFill>
                  </a:tcPr>
                </a:tc>
                <a:tc>
                  <a:txBody>
                    <a:bodyPr/>
                    <a:lstStyle/>
                    <a:p>
                      <a:endParaRPr lang="de-DE" sz="600">
                        <a:solidFill>
                          <a:schemeClr val="accent5">
                            <a:lumMod val="40000"/>
                            <a:lumOff val="60000"/>
                          </a:schemeClr>
                        </a:solidFill>
                      </a:endParaRPr>
                    </a:p>
                  </a:txBody>
                  <a:tcPr marL="10800" marR="10800" marT="10800" marB="10800">
                    <a:lnB w="127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rgbClr val="CBCDD2"/>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rgbClr val="CBCDD2"/>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rgbClr val="CBCDD2"/>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chemeClr val="accent1">
                        <a:lumMod val="75000"/>
                        <a:lumOff val="25000"/>
                      </a:schemeClr>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chemeClr val="accent1">
                        <a:lumMod val="75000"/>
                        <a:lumOff val="25000"/>
                      </a:schemeClr>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chemeClr val="accent1">
                        <a:lumMod val="75000"/>
                        <a:lumOff val="25000"/>
                      </a:schemeClr>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rgbClr val="CBCDD2"/>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rgbClr val="CBCDD2"/>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rgbClr val="CBCDD2"/>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rgbClr val="CBCDD2"/>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rgbClr val="CBCDD2"/>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rgbClr val="CBCDD2"/>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chemeClr val="tx1"/>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rgbClr val="CBCDD2"/>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rgbClr val="CBCDD2"/>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rgbClr val="CBCDD2"/>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chemeClr val="tx1"/>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chemeClr val="tx1"/>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rgbClr val="CBCDD2"/>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rgbClr val="CBCDD2"/>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rgbClr val="CBCDD2"/>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rgbClr val="CBCDD2"/>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rgbClr val="CBCDD2"/>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rgbClr val="CBCDD2"/>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chemeClr val="tx1"/>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rgbClr val="CBCDD2"/>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chemeClr val="tx1"/>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rgbClr val="CBCDD2"/>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rgbClr val="CBCDD2"/>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rgbClr val="CBCDD2"/>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chemeClr val="accent1">
                        <a:lumMod val="75000"/>
                        <a:lumOff val="25000"/>
                      </a:schemeClr>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rgbClr val="CBCDD2"/>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chemeClr val="accent1">
                        <a:lumMod val="75000"/>
                        <a:lumOff val="25000"/>
                      </a:schemeClr>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chemeClr val="accent1">
                        <a:lumMod val="75000"/>
                        <a:lumOff val="25000"/>
                      </a:schemeClr>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chemeClr val="accent1">
                        <a:lumMod val="75000"/>
                        <a:lumOff val="25000"/>
                      </a:schemeClr>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rgbClr val="CBCDD2"/>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rgbClr val="CBCDD2"/>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rgbClr val="CBCDD2"/>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rgbClr val="CBCDD2"/>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rgbClr val="CBCDD2"/>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chemeClr val="accent1">
                        <a:lumMod val="75000"/>
                        <a:lumOff val="25000"/>
                      </a:schemeClr>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chemeClr val="accent1">
                        <a:lumMod val="75000"/>
                        <a:lumOff val="25000"/>
                      </a:schemeClr>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rgbClr val="CBCDD2"/>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rgbClr val="CBCDD2"/>
                    </a:solidFill>
                  </a:tcPr>
                </a:tc>
                <a:tc>
                  <a:txBody>
                    <a:bodyPr/>
                    <a:lstStyle/>
                    <a:p>
                      <a:endParaRPr lang="de-DE" sz="600"/>
                    </a:p>
                  </a:txBody>
                  <a:tcPr marL="10800" marR="10800" marT="10800" marB="10800">
                    <a:lnB w="12700" cap="flat" cmpd="sng" algn="ctr">
                      <a:solidFill>
                        <a:schemeClr val="bg1"/>
                      </a:solidFill>
                      <a:prstDash val="solid"/>
                      <a:round/>
                      <a:headEnd type="none" w="med" len="med"/>
                      <a:tailEnd type="none" w="med" len="med"/>
                    </a:lnB>
                    <a:solidFill>
                      <a:srgbClr val="CBCDD2"/>
                    </a:solidFill>
                  </a:tcPr>
                </a:tc>
                <a:tc>
                  <a:txBody>
                    <a:bodyPr/>
                    <a:lstStyle/>
                    <a:p>
                      <a:pPr algn="ctr"/>
                      <a:r>
                        <a:rPr lang="de-DE" sz="700" b="1">
                          <a:solidFill>
                            <a:schemeClr val="tx1"/>
                          </a:solidFill>
                        </a:rPr>
                        <a:t>32%</a:t>
                      </a:r>
                    </a:p>
                  </a:txBody>
                  <a:tcPr marL="10800" marR="10800" marT="10800" marB="10800">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61443821"/>
                  </a:ext>
                </a:extLst>
              </a:tr>
              <a:tr h="140608">
                <a:tc>
                  <a:txBody>
                    <a:bodyPr/>
                    <a:lstStyle/>
                    <a:p>
                      <a:pPr algn="r"/>
                      <a:r>
                        <a:rPr lang="de-DE" sz="700" b="1" i="1">
                          <a:solidFill>
                            <a:schemeClr val="tx1"/>
                          </a:solidFill>
                        </a:rPr>
                        <a:t>SF3B1</a:t>
                      </a:r>
                    </a:p>
                  </a:txBody>
                  <a:tcPr marL="10800" marR="10800" marT="10800" marB="10800">
                    <a:lnT w="12700" cap="flat" cmpd="sng" algn="ctr">
                      <a:solidFill>
                        <a:schemeClr val="bg1"/>
                      </a:solidFill>
                      <a:prstDash val="solid"/>
                      <a:round/>
                      <a:headEnd type="none" w="med" len="med"/>
                      <a:tailEnd type="none" w="med" len="med"/>
                    </a:lnT>
                    <a:no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accent1">
                        <a:tint val="40000"/>
                      </a:schemeClr>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accent1">
                        <a:tint val="40000"/>
                      </a:schemeClr>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accent1">
                        <a:lumMod val="75000"/>
                        <a:lumOff val="25000"/>
                      </a:schemeClr>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accent1">
                        <a:tint val="40000"/>
                      </a:schemeClr>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tx1"/>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accent1">
                        <a:tint val="40000"/>
                      </a:schemeClr>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accent1">
                        <a:tint val="40000"/>
                      </a:schemeClr>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accent1">
                        <a:tint val="40000"/>
                      </a:schemeClr>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accent1">
                        <a:tint val="40000"/>
                      </a:schemeClr>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accent1">
                        <a:lumMod val="75000"/>
                        <a:lumOff val="25000"/>
                      </a:schemeClr>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tx1"/>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accent1">
                        <a:lumMod val="75000"/>
                        <a:lumOff val="25000"/>
                      </a:schemeClr>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accent1">
                        <a:tint val="40000"/>
                      </a:schemeClr>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accent1">
                        <a:tint val="40000"/>
                      </a:schemeClr>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accent1">
                        <a:tint val="40000"/>
                      </a:schemeClr>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tx1"/>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accent1">
                        <a:tint val="40000"/>
                      </a:schemeClr>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accent1">
                        <a:tint val="40000"/>
                      </a:schemeClr>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accent1">
                        <a:tint val="40000"/>
                      </a:schemeClr>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accent1">
                        <a:tint val="40000"/>
                      </a:schemeClr>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accent1">
                        <a:tint val="40000"/>
                      </a:schemeClr>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accent1">
                        <a:lumMod val="75000"/>
                        <a:lumOff val="25000"/>
                      </a:schemeClr>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accent1">
                        <a:tint val="40000"/>
                      </a:schemeClr>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accent1">
                        <a:lumMod val="75000"/>
                        <a:lumOff val="25000"/>
                      </a:schemeClr>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accent1">
                        <a:tint val="40000"/>
                      </a:schemeClr>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accent1">
                        <a:tint val="40000"/>
                      </a:schemeClr>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accent1">
                        <a:tint val="40000"/>
                      </a:schemeClr>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accent1">
                        <a:tint val="40000"/>
                      </a:schemeClr>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accent1">
                        <a:tint val="40000"/>
                      </a:schemeClr>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accent1">
                        <a:tint val="40000"/>
                      </a:schemeClr>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accent1">
                        <a:tint val="40000"/>
                      </a:schemeClr>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accent1">
                        <a:tint val="40000"/>
                      </a:schemeClr>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tx1"/>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accent1">
                        <a:tint val="40000"/>
                      </a:schemeClr>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accent1">
                        <a:lumMod val="75000"/>
                        <a:lumOff val="25000"/>
                      </a:schemeClr>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accent1">
                        <a:tint val="40000"/>
                      </a:schemeClr>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accent1">
                        <a:tint val="40000"/>
                      </a:schemeClr>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accent1">
                        <a:lumMod val="75000"/>
                        <a:lumOff val="25000"/>
                      </a:schemeClr>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tx1"/>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accent1">
                        <a:tint val="40000"/>
                      </a:schemeClr>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accent1">
                        <a:tint val="40000"/>
                      </a:schemeClr>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accent1">
                        <a:tint val="40000"/>
                      </a:schemeClr>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accent1">
                        <a:lumMod val="75000"/>
                        <a:lumOff val="25000"/>
                      </a:schemeClr>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accent1">
                        <a:tint val="40000"/>
                      </a:schemeClr>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accent1">
                        <a:tint val="40000"/>
                      </a:schemeClr>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accent1">
                        <a:tint val="40000"/>
                      </a:schemeClr>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accent1">
                        <a:tint val="40000"/>
                      </a:schemeClr>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accent1">
                        <a:tint val="40000"/>
                      </a:schemeClr>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accent1">
                        <a:tint val="40000"/>
                      </a:schemeClr>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accent1">
                        <a:tint val="40000"/>
                      </a:schemeClr>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accent1">
                        <a:tint val="40000"/>
                      </a:schemeClr>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accent1">
                        <a:lumMod val="75000"/>
                        <a:lumOff val="25000"/>
                      </a:schemeClr>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accent1">
                        <a:lumMod val="75000"/>
                        <a:lumOff val="25000"/>
                      </a:schemeClr>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accent1">
                        <a:tint val="40000"/>
                      </a:schemeClr>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accent1">
                        <a:tint val="40000"/>
                      </a:schemeClr>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accent1">
                        <a:tint val="40000"/>
                      </a:schemeClr>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accent1">
                        <a:tint val="40000"/>
                      </a:schemeClr>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accent1">
                        <a:tint val="40000"/>
                      </a:schemeClr>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accent1">
                        <a:tint val="40000"/>
                      </a:schemeClr>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accent1">
                        <a:tint val="40000"/>
                      </a:schemeClr>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accent1">
                        <a:tint val="40000"/>
                      </a:schemeClr>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accent1">
                        <a:tint val="40000"/>
                      </a:schemeClr>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accent1">
                        <a:tint val="40000"/>
                      </a:schemeClr>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accent1">
                        <a:lumMod val="75000"/>
                        <a:lumOff val="25000"/>
                      </a:schemeClr>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accent1">
                        <a:tint val="40000"/>
                      </a:schemeClr>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accent1">
                        <a:tint val="40000"/>
                      </a:schemeClr>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accent1">
                        <a:tint val="40000"/>
                      </a:schemeClr>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accent1">
                        <a:tint val="40000"/>
                      </a:schemeClr>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accent1">
                        <a:tint val="40000"/>
                      </a:schemeClr>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accent1">
                        <a:tint val="40000"/>
                      </a:schemeClr>
                    </a:solidFill>
                  </a:tcPr>
                </a:tc>
                <a:tc>
                  <a:txBody>
                    <a:bodyPr/>
                    <a:lstStyle/>
                    <a:p>
                      <a:endParaRPr lang="de-DE" sz="600"/>
                    </a:p>
                  </a:txBody>
                  <a:tcPr marL="10800" marR="10800" marT="10800" marB="10800">
                    <a:lnT w="12700" cap="flat" cmpd="sng" algn="ctr">
                      <a:solidFill>
                        <a:schemeClr val="bg1"/>
                      </a:solidFill>
                      <a:prstDash val="solid"/>
                      <a:round/>
                      <a:headEnd type="none" w="med" len="med"/>
                      <a:tailEnd type="none" w="med" len="med"/>
                    </a:lnT>
                    <a:solidFill>
                      <a:schemeClr val="accent1">
                        <a:tint val="40000"/>
                      </a:schemeClr>
                    </a:solidFill>
                  </a:tcPr>
                </a:tc>
                <a:tc>
                  <a:txBody>
                    <a:bodyPr/>
                    <a:lstStyle/>
                    <a:p>
                      <a:pPr algn="ctr"/>
                      <a:r>
                        <a:rPr lang="de-DE" sz="700" b="1">
                          <a:solidFill>
                            <a:schemeClr val="tx1"/>
                          </a:solidFill>
                        </a:rPr>
                        <a:t>23%</a:t>
                      </a:r>
                    </a:p>
                  </a:txBody>
                  <a:tcPr marL="10800" marR="10800" marT="10800" marB="10800">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999305430"/>
                  </a:ext>
                </a:extLst>
              </a:tr>
              <a:tr h="140608">
                <a:tc>
                  <a:txBody>
                    <a:bodyPr/>
                    <a:lstStyle/>
                    <a:p>
                      <a:pPr algn="r"/>
                      <a:r>
                        <a:rPr lang="de-DE" sz="700" b="1" i="1">
                          <a:solidFill>
                            <a:schemeClr val="tx1"/>
                          </a:solidFill>
                        </a:rPr>
                        <a:t>ATM</a:t>
                      </a:r>
                    </a:p>
                  </a:txBody>
                  <a:tcPr marL="10800" marR="10800" marT="10800" marB="10800">
                    <a:no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chemeClr val="tx1"/>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chemeClr val="accent2">
                        <a:lumMod val="75000"/>
                      </a:schemeClr>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chemeClr val="accent2">
                        <a:lumMod val="75000"/>
                      </a:schemeClr>
                    </a:solidFill>
                  </a:tcPr>
                </a:tc>
                <a:tc>
                  <a:txBody>
                    <a:bodyPr/>
                    <a:lstStyle/>
                    <a:p>
                      <a:endParaRPr lang="de-DE" sz="600"/>
                    </a:p>
                  </a:txBody>
                  <a:tcPr marL="10800" marR="10800" marT="10800" marB="10800">
                    <a:solidFill>
                      <a:schemeClr val="tx1"/>
                    </a:solidFill>
                  </a:tcPr>
                </a:tc>
                <a:tc>
                  <a:txBody>
                    <a:bodyPr/>
                    <a:lstStyle/>
                    <a:p>
                      <a:endParaRPr lang="de-DE" sz="600"/>
                    </a:p>
                  </a:txBody>
                  <a:tcPr marL="10800" marR="10800" marT="10800" marB="10800">
                    <a:solidFill>
                      <a:schemeClr val="accent1">
                        <a:lumMod val="75000"/>
                        <a:lumOff val="25000"/>
                      </a:schemeClr>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chemeClr val="accent1">
                        <a:lumMod val="75000"/>
                        <a:lumOff val="25000"/>
                      </a:schemeClr>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chemeClr val="accent2">
                        <a:lumMod val="75000"/>
                      </a:schemeClr>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chemeClr val="accent2">
                        <a:lumMod val="75000"/>
                      </a:schemeClr>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chemeClr val="accent1">
                        <a:lumMod val="25000"/>
                        <a:lumOff val="75000"/>
                      </a:schemeClr>
                    </a:solidFill>
                  </a:tcPr>
                </a:tc>
                <a:tc>
                  <a:txBody>
                    <a:bodyPr/>
                    <a:lstStyle/>
                    <a:p>
                      <a:endParaRPr lang="de-DE" sz="600"/>
                    </a:p>
                  </a:txBody>
                  <a:tcPr marL="10800" marR="10800" marT="10800" marB="10800">
                    <a:solidFill>
                      <a:schemeClr val="accent2">
                        <a:lumMod val="75000"/>
                      </a:schemeClr>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chemeClr val="tx1"/>
                    </a:solidFill>
                  </a:tcPr>
                </a:tc>
                <a:tc>
                  <a:txBody>
                    <a:bodyPr/>
                    <a:lstStyle/>
                    <a:p>
                      <a:endParaRPr lang="de-DE" sz="600"/>
                    </a:p>
                  </a:txBody>
                  <a:tcPr marL="10800" marR="10800" marT="10800" marB="10800">
                    <a:solidFill>
                      <a:schemeClr val="accent1">
                        <a:lumMod val="75000"/>
                        <a:lumOff val="25000"/>
                      </a:schemeClr>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pPr algn="ctr"/>
                      <a:r>
                        <a:rPr lang="de-DE" sz="700" b="1">
                          <a:solidFill>
                            <a:schemeClr val="tx1"/>
                          </a:solidFill>
                        </a:rPr>
                        <a:t>18%</a:t>
                      </a:r>
                    </a:p>
                  </a:txBody>
                  <a:tcPr marL="10800" marR="10800" marT="10800" marB="10800">
                    <a:noFill/>
                  </a:tcPr>
                </a:tc>
                <a:extLst>
                  <a:ext uri="{0D108BD9-81ED-4DB2-BD59-A6C34878D82A}">
                    <a16:rowId xmlns:a16="http://schemas.microsoft.com/office/drawing/2014/main" val="3953131890"/>
                  </a:ext>
                </a:extLst>
              </a:tr>
              <a:tr h="140608">
                <a:tc>
                  <a:txBody>
                    <a:bodyPr/>
                    <a:lstStyle/>
                    <a:p>
                      <a:pPr algn="r"/>
                      <a:r>
                        <a:rPr lang="de-DE" sz="700" b="1" i="1">
                          <a:solidFill>
                            <a:schemeClr val="tx1"/>
                          </a:solidFill>
                        </a:rPr>
                        <a:t>NOTCH1</a:t>
                      </a:r>
                    </a:p>
                  </a:txBody>
                  <a:tcPr marL="10800" marR="10800" marT="10800" marB="10800">
                    <a:no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lumMod val="75000"/>
                        <a:lumOff val="25000"/>
                      </a:schemeClr>
                    </a:solidFill>
                  </a:tcPr>
                </a:tc>
                <a:tc>
                  <a:txBody>
                    <a:bodyPr/>
                    <a:lstStyle/>
                    <a:p>
                      <a:endParaRPr lang="de-DE" sz="600"/>
                    </a:p>
                  </a:txBody>
                  <a:tcPr marL="10800" marR="10800" marT="10800" marB="10800">
                    <a:solidFill>
                      <a:schemeClr val="accent2">
                        <a:lumMod val="75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lumMod val="25000"/>
                        <a:lumOff val="75000"/>
                      </a:schemeClr>
                    </a:solidFill>
                  </a:tcPr>
                </a:tc>
                <a:tc>
                  <a:txBody>
                    <a:bodyPr/>
                    <a:lstStyle/>
                    <a:p>
                      <a:endParaRPr lang="de-DE" sz="600"/>
                    </a:p>
                  </a:txBody>
                  <a:tcPr marL="10800" marR="10800" marT="10800" marB="10800">
                    <a:solidFill>
                      <a:schemeClr val="tx1"/>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lumMod val="25000"/>
                        <a:lumOff val="75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lumMod val="25000"/>
                        <a:lumOff val="75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5"/>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lumMod val="25000"/>
                        <a:lumOff val="75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5"/>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lumMod val="50000"/>
                        <a:lumOff val="5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lumMod val="25000"/>
                        <a:lumOff val="75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5"/>
                    </a:solidFill>
                  </a:tcPr>
                </a:tc>
                <a:tc>
                  <a:txBody>
                    <a:bodyPr/>
                    <a:lstStyle/>
                    <a:p>
                      <a:endParaRPr lang="de-DE" sz="600"/>
                    </a:p>
                  </a:txBody>
                  <a:tcPr marL="10800" marR="10800" marT="10800" marB="10800">
                    <a:solidFill>
                      <a:schemeClr val="accent1">
                        <a:tint val="40000"/>
                      </a:schemeClr>
                    </a:solidFill>
                  </a:tcPr>
                </a:tc>
                <a:tc>
                  <a:txBody>
                    <a:bodyPr/>
                    <a:lstStyle/>
                    <a:p>
                      <a:pPr algn="ctr"/>
                      <a:r>
                        <a:rPr lang="de-DE" sz="700" b="1">
                          <a:solidFill>
                            <a:schemeClr val="tx1"/>
                          </a:solidFill>
                        </a:rPr>
                        <a:t>17%</a:t>
                      </a:r>
                    </a:p>
                  </a:txBody>
                  <a:tcPr marL="10800" marR="10800" marT="10800" marB="10800">
                    <a:noFill/>
                  </a:tcPr>
                </a:tc>
                <a:extLst>
                  <a:ext uri="{0D108BD9-81ED-4DB2-BD59-A6C34878D82A}">
                    <a16:rowId xmlns:a16="http://schemas.microsoft.com/office/drawing/2014/main" val="290698375"/>
                  </a:ext>
                </a:extLst>
              </a:tr>
              <a:tr h="140608">
                <a:tc>
                  <a:txBody>
                    <a:bodyPr/>
                    <a:lstStyle/>
                    <a:p>
                      <a:pPr algn="r"/>
                      <a:r>
                        <a:rPr lang="de-DE" sz="700" b="1" i="1">
                          <a:solidFill>
                            <a:schemeClr val="tx1"/>
                          </a:solidFill>
                        </a:rPr>
                        <a:t>CHEK2</a:t>
                      </a:r>
                    </a:p>
                  </a:txBody>
                  <a:tcPr marL="10800" marR="10800" marT="10800" marB="10800">
                    <a:no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chemeClr val="accent5"/>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chemeClr val="accent1">
                        <a:lumMod val="75000"/>
                        <a:lumOff val="25000"/>
                      </a:schemeClr>
                    </a:solidFill>
                  </a:tcPr>
                </a:tc>
                <a:tc>
                  <a:txBody>
                    <a:bodyPr/>
                    <a:lstStyle/>
                    <a:p>
                      <a:endParaRPr lang="de-DE" sz="600"/>
                    </a:p>
                  </a:txBody>
                  <a:tcPr marL="10800" marR="10800" marT="10800" marB="10800">
                    <a:solidFill>
                      <a:schemeClr val="accent1">
                        <a:lumMod val="75000"/>
                        <a:lumOff val="25000"/>
                      </a:schemeClr>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chemeClr val="accent4">
                        <a:lumMod val="40000"/>
                        <a:lumOff val="60000"/>
                      </a:schemeClr>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chemeClr val="accent1">
                        <a:lumMod val="75000"/>
                        <a:lumOff val="25000"/>
                      </a:schemeClr>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chemeClr val="accent1">
                        <a:lumMod val="75000"/>
                        <a:lumOff val="25000"/>
                      </a:schemeClr>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chemeClr val="accent1">
                        <a:lumMod val="75000"/>
                        <a:lumOff val="25000"/>
                      </a:schemeClr>
                    </a:solidFill>
                  </a:tcPr>
                </a:tc>
                <a:tc>
                  <a:txBody>
                    <a:bodyPr/>
                    <a:lstStyle/>
                    <a:p>
                      <a:endParaRPr lang="de-DE" sz="600"/>
                    </a:p>
                  </a:txBody>
                  <a:tcPr marL="10800" marR="10800" marT="10800" marB="10800">
                    <a:solidFill>
                      <a:schemeClr val="accent1">
                        <a:lumMod val="75000"/>
                        <a:lumOff val="25000"/>
                      </a:schemeClr>
                    </a:solidFill>
                  </a:tcPr>
                </a:tc>
                <a:tc>
                  <a:txBody>
                    <a:bodyPr/>
                    <a:lstStyle/>
                    <a:p>
                      <a:endParaRPr lang="de-DE" sz="600"/>
                    </a:p>
                  </a:txBody>
                  <a:tcPr marL="10800" marR="10800" marT="10800" marB="10800">
                    <a:solidFill>
                      <a:schemeClr val="accent1">
                        <a:lumMod val="75000"/>
                        <a:lumOff val="25000"/>
                      </a:schemeClr>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chemeClr val="accent1">
                        <a:lumMod val="75000"/>
                        <a:lumOff val="25000"/>
                      </a:schemeClr>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chemeClr val="accent1">
                        <a:lumMod val="75000"/>
                        <a:lumOff val="25000"/>
                      </a:schemeClr>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pPr algn="ctr"/>
                      <a:r>
                        <a:rPr lang="de-DE" sz="700" b="1">
                          <a:solidFill>
                            <a:schemeClr val="tx1"/>
                          </a:solidFill>
                        </a:rPr>
                        <a:t>15%</a:t>
                      </a:r>
                    </a:p>
                  </a:txBody>
                  <a:tcPr marL="10800" marR="10800" marT="10800" marB="10800">
                    <a:noFill/>
                  </a:tcPr>
                </a:tc>
                <a:extLst>
                  <a:ext uri="{0D108BD9-81ED-4DB2-BD59-A6C34878D82A}">
                    <a16:rowId xmlns:a16="http://schemas.microsoft.com/office/drawing/2014/main" val="1410589524"/>
                  </a:ext>
                </a:extLst>
              </a:tr>
              <a:tr h="140608">
                <a:tc>
                  <a:txBody>
                    <a:bodyPr/>
                    <a:lstStyle/>
                    <a:p>
                      <a:pPr algn="r"/>
                      <a:r>
                        <a:rPr lang="de-DE" sz="700" b="1" i="1">
                          <a:solidFill>
                            <a:schemeClr val="tx1"/>
                          </a:solidFill>
                        </a:rPr>
                        <a:t>KRAS</a:t>
                      </a:r>
                    </a:p>
                  </a:txBody>
                  <a:tcPr marL="10800" marR="10800" marT="10800" marB="10800">
                    <a:no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lumMod val="75000"/>
                        <a:lumOff val="25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lumMod val="75000"/>
                        <a:lumOff val="25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tx1"/>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lumMod val="75000"/>
                        <a:lumOff val="25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lumMod val="75000"/>
                        <a:lumOff val="25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lumMod val="75000"/>
                        <a:lumOff val="25000"/>
                      </a:schemeClr>
                    </a:solidFill>
                  </a:tcPr>
                </a:tc>
                <a:tc>
                  <a:txBody>
                    <a:bodyPr/>
                    <a:lstStyle/>
                    <a:p>
                      <a:endParaRPr lang="de-DE" sz="600"/>
                    </a:p>
                  </a:txBody>
                  <a:tcPr marL="10800" marR="10800" marT="10800" marB="10800">
                    <a:solidFill>
                      <a:schemeClr val="accent1">
                        <a:lumMod val="75000"/>
                        <a:lumOff val="25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lumMod val="75000"/>
                        <a:lumOff val="25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lumMod val="75000"/>
                        <a:lumOff val="25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pPr algn="ctr"/>
                      <a:r>
                        <a:rPr lang="de-DE" sz="700" b="1">
                          <a:solidFill>
                            <a:schemeClr val="tx1"/>
                          </a:solidFill>
                        </a:rPr>
                        <a:t>13%</a:t>
                      </a:r>
                    </a:p>
                  </a:txBody>
                  <a:tcPr marL="10800" marR="10800" marT="10800" marB="10800">
                    <a:noFill/>
                  </a:tcPr>
                </a:tc>
                <a:extLst>
                  <a:ext uri="{0D108BD9-81ED-4DB2-BD59-A6C34878D82A}">
                    <a16:rowId xmlns:a16="http://schemas.microsoft.com/office/drawing/2014/main" val="1396679686"/>
                  </a:ext>
                </a:extLst>
              </a:tr>
              <a:tr h="140608">
                <a:tc>
                  <a:txBody>
                    <a:bodyPr/>
                    <a:lstStyle/>
                    <a:p>
                      <a:pPr algn="r"/>
                      <a:r>
                        <a:rPr lang="de-DE" sz="700" b="1" i="1">
                          <a:solidFill>
                            <a:schemeClr val="tx1"/>
                          </a:solidFill>
                        </a:rPr>
                        <a:t>MYD88</a:t>
                      </a:r>
                    </a:p>
                  </a:txBody>
                  <a:tcPr marL="10800" marR="10800" marT="10800" marB="10800">
                    <a:no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chemeClr val="accent1">
                        <a:lumMod val="75000"/>
                        <a:lumOff val="25000"/>
                      </a:schemeClr>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chemeClr val="accent1">
                        <a:lumMod val="75000"/>
                        <a:lumOff val="25000"/>
                      </a:schemeClr>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chemeClr val="accent1">
                        <a:lumMod val="75000"/>
                        <a:lumOff val="25000"/>
                      </a:schemeClr>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chemeClr val="accent1">
                        <a:lumMod val="75000"/>
                        <a:lumOff val="25000"/>
                      </a:schemeClr>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chemeClr val="accent1">
                        <a:lumMod val="75000"/>
                        <a:lumOff val="25000"/>
                      </a:schemeClr>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chemeClr val="accent1">
                        <a:lumMod val="75000"/>
                        <a:lumOff val="25000"/>
                      </a:schemeClr>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chemeClr val="accent1">
                        <a:lumMod val="75000"/>
                        <a:lumOff val="25000"/>
                      </a:schemeClr>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chemeClr val="accent1">
                        <a:lumMod val="75000"/>
                        <a:lumOff val="25000"/>
                      </a:schemeClr>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pPr algn="ctr"/>
                      <a:r>
                        <a:rPr lang="de-DE" sz="700" b="1">
                          <a:solidFill>
                            <a:schemeClr val="tx1"/>
                          </a:solidFill>
                        </a:rPr>
                        <a:t>11%</a:t>
                      </a:r>
                    </a:p>
                  </a:txBody>
                  <a:tcPr marL="10800" marR="10800" marT="10800" marB="10800">
                    <a:noFill/>
                  </a:tcPr>
                </a:tc>
                <a:extLst>
                  <a:ext uri="{0D108BD9-81ED-4DB2-BD59-A6C34878D82A}">
                    <a16:rowId xmlns:a16="http://schemas.microsoft.com/office/drawing/2014/main" val="284401123"/>
                  </a:ext>
                </a:extLst>
              </a:tr>
              <a:tr h="140608">
                <a:tc>
                  <a:txBody>
                    <a:bodyPr/>
                    <a:lstStyle/>
                    <a:p>
                      <a:pPr algn="r"/>
                      <a:r>
                        <a:rPr lang="de-DE" sz="700" b="1" i="1">
                          <a:solidFill>
                            <a:schemeClr val="tx1"/>
                          </a:solidFill>
                        </a:rPr>
                        <a:t>BRAF</a:t>
                      </a:r>
                    </a:p>
                  </a:txBody>
                  <a:tcPr marL="10800" marR="10800" marT="10800" marB="10800">
                    <a:no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tx1"/>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lumMod val="75000"/>
                        <a:lumOff val="25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tx1"/>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lumMod val="75000"/>
                        <a:lumOff val="25000"/>
                      </a:schemeClr>
                    </a:solidFill>
                  </a:tcPr>
                </a:tc>
                <a:tc>
                  <a:txBody>
                    <a:bodyPr/>
                    <a:lstStyle/>
                    <a:p>
                      <a:endParaRPr lang="de-DE" sz="600"/>
                    </a:p>
                  </a:txBody>
                  <a:tcPr marL="10800" marR="10800" marT="10800" marB="10800">
                    <a:solidFill>
                      <a:schemeClr val="tx1"/>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lumMod val="75000"/>
                        <a:lumOff val="25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tx1"/>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pPr algn="ctr"/>
                      <a:r>
                        <a:rPr lang="de-DE" sz="700" b="1">
                          <a:solidFill>
                            <a:schemeClr val="tx1"/>
                          </a:solidFill>
                        </a:rPr>
                        <a:t>11%</a:t>
                      </a:r>
                    </a:p>
                  </a:txBody>
                  <a:tcPr marL="10800" marR="10800" marT="10800" marB="10800">
                    <a:noFill/>
                  </a:tcPr>
                </a:tc>
                <a:extLst>
                  <a:ext uri="{0D108BD9-81ED-4DB2-BD59-A6C34878D82A}">
                    <a16:rowId xmlns:a16="http://schemas.microsoft.com/office/drawing/2014/main" val="2919483376"/>
                  </a:ext>
                </a:extLst>
              </a:tr>
              <a:tr h="140608">
                <a:tc>
                  <a:txBody>
                    <a:bodyPr/>
                    <a:lstStyle/>
                    <a:p>
                      <a:pPr algn="r"/>
                      <a:r>
                        <a:rPr lang="de-DE" sz="700" b="1" i="1">
                          <a:solidFill>
                            <a:schemeClr val="tx1"/>
                          </a:solidFill>
                        </a:rPr>
                        <a:t>RB1</a:t>
                      </a:r>
                    </a:p>
                  </a:txBody>
                  <a:tcPr marL="10800" marR="10800" marT="10800" marB="10800">
                    <a:no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chemeClr val="accent5"/>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chemeClr val="accent4">
                        <a:lumMod val="40000"/>
                        <a:lumOff val="60000"/>
                      </a:schemeClr>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pPr algn="ctr"/>
                      <a:r>
                        <a:rPr lang="de-DE" sz="700" b="1">
                          <a:solidFill>
                            <a:schemeClr val="tx1"/>
                          </a:solidFill>
                        </a:rPr>
                        <a:t>11%</a:t>
                      </a:r>
                    </a:p>
                  </a:txBody>
                  <a:tcPr marL="10800" marR="10800" marT="10800" marB="10800">
                    <a:noFill/>
                  </a:tcPr>
                </a:tc>
                <a:extLst>
                  <a:ext uri="{0D108BD9-81ED-4DB2-BD59-A6C34878D82A}">
                    <a16:rowId xmlns:a16="http://schemas.microsoft.com/office/drawing/2014/main" val="554160825"/>
                  </a:ext>
                </a:extLst>
              </a:tr>
              <a:tr h="140608">
                <a:tc>
                  <a:txBody>
                    <a:bodyPr/>
                    <a:lstStyle/>
                    <a:p>
                      <a:pPr algn="r"/>
                      <a:r>
                        <a:rPr lang="de-DE" sz="700" b="1" i="1">
                          <a:solidFill>
                            <a:schemeClr val="tx1"/>
                          </a:solidFill>
                        </a:rPr>
                        <a:t>SETD2</a:t>
                      </a:r>
                    </a:p>
                  </a:txBody>
                  <a:tcPr marL="10800" marR="10800" marT="10800" marB="10800">
                    <a:no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5"/>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lumMod val="25000"/>
                        <a:lumOff val="75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lumMod val="25000"/>
                        <a:lumOff val="75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5"/>
                    </a:solidFill>
                  </a:tcPr>
                </a:tc>
                <a:tc>
                  <a:txBody>
                    <a:bodyPr/>
                    <a:lstStyle/>
                    <a:p>
                      <a:endParaRPr lang="de-DE" sz="600"/>
                    </a:p>
                  </a:txBody>
                  <a:tcPr marL="10800" marR="10800" marT="10800" marB="10800">
                    <a:solidFill>
                      <a:schemeClr val="tx1"/>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lumMod val="25000"/>
                        <a:lumOff val="75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lumMod val="75000"/>
                        <a:lumOff val="25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pPr algn="ctr"/>
                      <a:r>
                        <a:rPr lang="de-DE" sz="700" b="1">
                          <a:solidFill>
                            <a:schemeClr val="tx1"/>
                          </a:solidFill>
                        </a:rPr>
                        <a:t>10%</a:t>
                      </a:r>
                    </a:p>
                  </a:txBody>
                  <a:tcPr marL="10800" marR="10800" marT="10800" marB="10800">
                    <a:noFill/>
                  </a:tcPr>
                </a:tc>
                <a:extLst>
                  <a:ext uri="{0D108BD9-81ED-4DB2-BD59-A6C34878D82A}">
                    <a16:rowId xmlns:a16="http://schemas.microsoft.com/office/drawing/2014/main" val="963079993"/>
                  </a:ext>
                </a:extLst>
              </a:tr>
              <a:tr h="140608">
                <a:tc>
                  <a:txBody>
                    <a:bodyPr/>
                    <a:lstStyle/>
                    <a:p>
                      <a:pPr algn="r"/>
                      <a:r>
                        <a:rPr lang="de-DE" sz="700" b="1" i="1">
                          <a:solidFill>
                            <a:schemeClr val="tx1"/>
                          </a:solidFill>
                        </a:rPr>
                        <a:t>RPS15</a:t>
                      </a:r>
                    </a:p>
                  </a:txBody>
                  <a:tcPr marL="10800" marR="10800" marT="10800" marB="10800">
                    <a:no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chemeClr val="accent1">
                        <a:lumMod val="75000"/>
                        <a:lumOff val="25000"/>
                      </a:schemeClr>
                    </a:solidFill>
                  </a:tcPr>
                </a:tc>
                <a:tc>
                  <a:txBody>
                    <a:bodyPr/>
                    <a:lstStyle/>
                    <a:p>
                      <a:endParaRPr lang="de-DE" sz="600"/>
                    </a:p>
                  </a:txBody>
                  <a:tcPr marL="10800" marR="10800" marT="10800" marB="10800">
                    <a:solidFill>
                      <a:schemeClr val="accent1">
                        <a:lumMod val="75000"/>
                        <a:lumOff val="25000"/>
                      </a:schemeClr>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chemeClr val="accent1">
                        <a:lumMod val="75000"/>
                        <a:lumOff val="25000"/>
                      </a:schemeClr>
                    </a:solidFill>
                  </a:tcPr>
                </a:tc>
                <a:tc>
                  <a:txBody>
                    <a:bodyPr/>
                    <a:lstStyle/>
                    <a:p>
                      <a:endParaRPr lang="de-DE" sz="600"/>
                    </a:p>
                  </a:txBody>
                  <a:tcPr marL="10800" marR="10800" marT="10800" marB="10800">
                    <a:solidFill>
                      <a:schemeClr val="accent1">
                        <a:lumMod val="75000"/>
                        <a:lumOff val="25000"/>
                      </a:schemeClr>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chemeClr val="accent1">
                        <a:lumMod val="75000"/>
                        <a:lumOff val="25000"/>
                      </a:schemeClr>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chemeClr val="accent1">
                        <a:lumMod val="75000"/>
                        <a:lumOff val="25000"/>
                      </a:schemeClr>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chemeClr val="accent1">
                        <a:lumMod val="75000"/>
                        <a:lumOff val="25000"/>
                      </a:schemeClr>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pPr algn="ctr"/>
                      <a:r>
                        <a:rPr lang="de-DE" sz="700" b="1">
                          <a:solidFill>
                            <a:schemeClr val="tx1"/>
                          </a:solidFill>
                        </a:rPr>
                        <a:t>10%</a:t>
                      </a:r>
                    </a:p>
                  </a:txBody>
                  <a:tcPr marL="10800" marR="10800" marT="10800" marB="10800">
                    <a:noFill/>
                  </a:tcPr>
                </a:tc>
                <a:extLst>
                  <a:ext uri="{0D108BD9-81ED-4DB2-BD59-A6C34878D82A}">
                    <a16:rowId xmlns:a16="http://schemas.microsoft.com/office/drawing/2014/main" val="3208915185"/>
                  </a:ext>
                </a:extLst>
              </a:tr>
              <a:tr h="140608">
                <a:tc>
                  <a:txBody>
                    <a:bodyPr/>
                    <a:lstStyle/>
                    <a:p>
                      <a:pPr algn="r"/>
                      <a:r>
                        <a:rPr lang="de-DE" sz="700" b="1" i="1">
                          <a:solidFill>
                            <a:schemeClr val="tx1"/>
                          </a:solidFill>
                        </a:rPr>
                        <a:t>BIRC3</a:t>
                      </a:r>
                    </a:p>
                  </a:txBody>
                  <a:tcPr marL="10800" marR="10800" marT="10800" marB="10800">
                    <a:no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lumMod val="25000"/>
                        <a:lumOff val="75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tx1"/>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lumMod val="25000"/>
                        <a:lumOff val="75000"/>
                      </a:schemeClr>
                    </a:solidFill>
                  </a:tcPr>
                </a:tc>
                <a:tc>
                  <a:txBody>
                    <a:bodyPr/>
                    <a:lstStyle/>
                    <a:p>
                      <a:endParaRPr lang="de-DE" sz="600"/>
                    </a:p>
                  </a:txBody>
                  <a:tcPr marL="10800" marR="10800" marT="10800" marB="10800">
                    <a:solidFill>
                      <a:schemeClr val="accent1">
                        <a:lumMod val="25000"/>
                        <a:lumOff val="75000"/>
                      </a:schemeClr>
                    </a:solidFill>
                  </a:tcPr>
                </a:tc>
                <a:tc>
                  <a:txBody>
                    <a:bodyPr/>
                    <a:lstStyle/>
                    <a:p>
                      <a:endParaRPr lang="de-DE" sz="600"/>
                    </a:p>
                  </a:txBody>
                  <a:tcPr marL="10800" marR="10800" marT="10800" marB="10800">
                    <a:solidFill>
                      <a:schemeClr val="accent1">
                        <a:lumMod val="25000"/>
                        <a:lumOff val="75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tx1"/>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pPr algn="ctr"/>
                      <a:r>
                        <a:rPr lang="de-DE" sz="700" b="1">
                          <a:solidFill>
                            <a:schemeClr val="tx1"/>
                          </a:solidFill>
                        </a:rPr>
                        <a:t>8%</a:t>
                      </a:r>
                    </a:p>
                  </a:txBody>
                  <a:tcPr marL="10800" marR="10800" marT="10800" marB="10800">
                    <a:noFill/>
                  </a:tcPr>
                </a:tc>
                <a:extLst>
                  <a:ext uri="{0D108BD9-81ED-4DB2-BD59-A6C34878D82A}">
                    <a16:rowId xmlns:a16="http://schemas.microsoft.com/office/drawing/2014/main" val="2549834628"/>
                  </a:ext>
                </a:extLst>
              </a:tr>
              <a:tr h="140608">
                <a:tc>
                  <a:txBody>
                    <a:bodyPr/>
                    <a:lstStyle/>
                    <a:p>
                      <a:pPr algn="r"/>
                      <a:r>
                        <a:rPr lang="de-DE" sz="700" b="1" i="1">
                          <a:solidFill>
                            <a:schemeClr val="tx1"/>
                          </a:solidFill>
                        </a:rPr>
                        <a:t>MYC</a:t>
                      </a:r>
                    </a:p>
                  </a:txBody>
                  <a:tcPr marL="10800" marR="10800" marT="10800" marB="10800">
                    <a:no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chemeClr val="accent1">
                        <a:lumMod val="75000"/>
                        <a:lumOff val="25000"/>
                      </a:schemeClr>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chemeClr val="accent1">
                        <a:lumMod val="75000"/>
                        <a:lumOff val="25000"/>
                      </a:schemeClr>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chemeClr val="tx1"/>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pPr algn="ctr"/>
                      <a:r>
                        <a:rPr lang="de-DE" sz="700" b="1">
                          <a:solidFill>
                            <a:schemeClr val="tx1"/>
                          </a:solidFill>
                        </a:rPr>
                        <a:t>8%</a:t>
                      </a:r>
                    </a:p>
                  </a:txBody>
                  <a:tcPr marL="10800" marR="10800" marT="10800" marB="10800">
                    <a:noFill/>
                  </a:tcPr>
                </a:tc>
                <a:extLst>
                  <a:ext uri="{0D108BD9-81ED-4DB2-BD59-A6C34878D82A}">
                    <a16:rowId xmlns:a16="http://schemas.microsoft.com/office/drawing/2014/main" val="3861786623"/>
                  </a:ext>
                </a:extLst>
              </a:tr>
              <a:tr h="140608">
                <a:tc>
                  <a:txBody>
                    <a:bodyPr/>
                    <a:lstStyle/>
                    <a:p>
                      <a:pPr algn="r"/>
                      <a:r>
                        <a:rPr lang="de-DE" sz="700" b="1" i="1">
                          <a:solidFill>
                            <a:schemeClr val="tx1"/>
                          </a:solidFill>
                        </a:rPr>
                        <a:t>IRF2BP2</a:t>
                      </a:r>
                    </a:p>
                  </a:txBody>
                  <a:tcPr marL="10800" marR="10800" marT="10800" marB="10800">
                    <a:noFill/>
                  </a:tcPr>
                </a:tc>
                <a:tc>
                  <a:txBody>
                    <a:bodyPr/>
                    <a:lstStyle/>
                    <a:p>
                      <a:endParaRPr lang="de-DE" sz="600"/>
                    </a:p>
                  </a:txBody>
                  <a:tcPr marL="10800" marR="10800" marT="10800" marB="10800">
                    <a:solidFill>
                      <a:schemeClr val="accent2">
                        <a:lumMod val="60000"/>
                        <a:lumOff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lumMod val="25000"/>
                        <a:lumOff val="75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2">
                        <a:lumMod val="60000"/>
                        <a:lumOff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lumMod val="25000"/>
                        <a:lumOff val="75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lumMod val="75000"/>
                        <a:lumOff val="25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pPr algn="ctr"/>
                      <a:r>
                        <a:rPr lang="de-DE" sz="700" b="1">
                          <a:solidFill>
                            <a:schemeClr val="tx1"/>
                          </a:solidFill>
                        </a:rPr>
                        <a:t>7%</a:t>
                      </a:r>
                    </a:p>
                  </a:txBody>
                  <a:tcPr marL="10800" marR="10800" marT="10800" marB="10800">
                    <a:noFill/>
                  </a:tcPr>
                </a:tc>
                <a:extLst>
                  <a:ext uri="{0D108BD9-81ED-4DB2-BD59-A6C34878D82A}">
                    <a16:rowId xmlns:a16="http://schemas.microsoft.com/office/drawing/2014/main" val="4070002599"/>
                  </a:ext>
                </a:extLst>
              </a:tr>
              <a:tr h="140608">
                <a:tc>
                  <a:txBody>
                    <a:bodyPr/>
                    <a:lstStyle/>
                    <a:p>
                      <a:pPr algn="r"/>
                      <a:r>
                        <a:rPr lang="de-DE" sz="700" b="1" i="1">
                          <a:solidFill>
                            <a:schemeClr val="tx1"/>
                          </a:solidFill>
                        </a:rPr>
                        <a:t>STAT3</a:t>
                      </a:r>
                    </a:p>
                  </a:txBody>
                  <a:tcPr marL="10800" marR="10800" marT="10800" marB="10800">
                    <a:no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chemeClr val="accent1">
                        <a:lumMod val="75000"/>
                        <a:lumOff val="25000"/>
                      </a:schemeClr>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chemeClr val="accent1">
                        <a:lumMod val="75000"/>
                        <a:lumOff val="25000"/>
                      </a:schemeClr>
                    </a:solidFill>
                  </a:tcPr>
                </a:tc>
                <a:tc>
                  <a:txBody>
                    <a:bodyPr/>
                    <a:lstStyle/>
                    <a:p>
                      <a:endParaRPr lang="de-DE" sz="600"/>
                    </a:p>
                  </a:txBody>
                  <a:tcPr marL="10800" marR="10800" marT="10800" marB="10800">
                    <a:solidFill>
                      <a:schemeClr val="accent1">
                        <a:lumMod val="75000"/>
                        <a:lumOff val="25000"/>
                      </a:schemeClr>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chemeClr val="accent1">
                        <a:lumMod val="75000"/>
                        <a:lumOff val="25000"/>
                      </a:schemeClr>
                    </a:solidFill>
                  </a:tcPr>
                </a:tc>
                <a:tc>
                  <a:txBody>
                    <a:bodyPr/>
                    <a:lstStyle/>
                    <a:p>
                      <a:endParaRPr lang="de-DE" sz="600"/>
                    </a:p>
                  </a:txBody>
                  <a:tcPr marL="10800" marR="10800" marT="10800" marB="10800">
                    <a:solidFill>
                      <a:schemeClr val="accent1">
                        <a:lumMod val="75000"/>
                        <a:lumOff val="25000"/>
                      </a:schemeClr>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pPr algn="ctr"/>
                      <a:r>
                        <a:rPr lang="de-DE" sz="700" b="1">
                          <a:solidFill>
                            <a:schemeClr val="tx1"/>
                          </a:solidFill>
                        </a:rPr>
                        <a:t>7%</a:t>
                      </a:r>
                    </a:p>
                  </a:txBody>
                  <a:tcPr marL="10800" marR="10800" marT="10800" marB="10800">
                    <a:noFill/>
                  </a:tcPr>
                </a:tc>
                <a:extLst>
                  <a:ext uri="{0D108BD9-81ED-4DB2-BD59-A6C34878D82A}">
                    <a16:rowId xmlns:a16="http://schemas.microsoft.com/office/drawing/2014/main" val="3625436627"/>
                  </a:ext>
                </a:extLst>
              </a:tr>
              <a:tr h="140608">
                <a:tc>
                  <a:txBody>
                    <a:bodyPr/>
                    <a:lstStyle/>
                    <a:p>
                      <a:pPr algn="r"/>
                      <a:r>
                        <a:rPr lang="de-DE" sz="700" b="1" i="1">
                          <a:solidFill>
                            <a:schemeClr val="tx1"/>
                          </a:solidFill>
                        </a:rPr>
                        <a:t>CCND2</a:t>
                      </a:r>
                    </a:p>
                  </a:txBody>
                  <a:tcPr marL="10800" marR="10800" marT="10800" marB="10800">
                    <a:no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2">
                        <a:lumMod val="75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pPr algn="ctr"/>
                      <a:r>
                        <a:rPr lang="de-DE" sz="700" b="1">
                          <a:solidFill>
                            <a:schemeClr val="tx1"/>
                          </a:solidFill>
                        </a:rPr>
                        <a:t>6%</a:t>
                      </a:r>
                    </a:p>
                  </a:txBody>
                  <a:tcPr marL="10800" marR="10800" marT="10800" marB="10800">
                    <a:noFill/>
                  </a:tcPr>
                </a:tc>
                <a:extLst>
                  <a:ext uri="{0D108BD9-81ED-4DB2-BD59-A6C34878D82A}">
                    <a16:rowId xmlns:a16="http://schemas.microsoft.com/office/drawing/2014/main" val="3534799014"/>
                  </a:ext>
                </a:extLst>
              </a:tr>
              <a:tr h="140608">
                <a:tc>
                  <a:txBody>
                    <a:bodyPr/>
                    <a:lstStyle/>
                    <a:p>
                      <a:pPr algn="r"/>
                      <a:r>
                        <a:rPr lang="de-DE" sz="700" b="1" i="1">
                          <a:solidFill>
                            <a:schemeClr val="tx1"/>
                          </a:solidFill>
                        </a:rPr>
                        <a:t>CDKN2A</a:t>
                      </a:r>
                    </a:p>
                  </a:txBody>
                  <a:tcPr marL="10800" marR="10800" marT="10800" marB="10800">
                    <a:no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chemeClr val="accent2">
                        <a:lumMod val="60000"/>
                        <a:lumOff val="40000"/>
                      </a:schemeClr>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pPr algn="ctr"/>
                      <a:r>
                        <a:rPr lang="de-DE" sz="700" b="1">
                          <a:solidFill>
                            <a:schemeClr val="tx1"/>
                          </a:solidFill>
                        </a:rPr>
                        <a:t>6%</a:t>
                      </a:r>
                    </a:p>
                  </a:txBody>
                  <a:tcPr marL="10800" marR="10800" marT="10800" marB="10800">
                    <a:noFill/>
                  </a:tcPr>
                </a:tc>
                <a:extLst>
                  <a:ext uri="{0D108BD9-81ED-4DB2-BD59-A6C34878D82A}">
                    <a16:rowId xmlns:a16="http://schemas.microsoft.com/office/drawing/2014/main" val="3453401578"/>
                  </a:ext>
                </a:extLst>
              </a:tr>
              <a:tr h="140608">
                <a:tc>
                  <a:txBody>
                    <a:bodyPr/>
                    <a:lstStyle/>
                    <a:p>
                      <a:pPr algn="r"/>
                      <a:r>
                        <a:rPr lang="de-DE" sz="700" b="1" i="1">
                          <a:solidFill>
                            <a:schemeClr val="tx1"/>
                          </a:solidFill>
                        </a:rPr>
                        <a:t>PTPN11</a:t>
                      </a:r>
                    </a:p>
                  </a:txBody>
                  <a:tcPr marL="10800" marR="10800" marT="10800" marB="10800">
                    <a:no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lumMod val="75000"/>
                        <a:lumOff val="25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tx1"/>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lumMod val="75000"/>
                        <a:lumOff val="25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pPr algn="ctr"/>
                      <a:r>
                        <a:rPr lang="de-DE" sz="700" b="1">
                          <a:solidFill>
                            <a:schemeClr val="tx1"/>
                          </a:solidFill>
                        </a:rPr>
                        <a:t>4%</a:t>
                      </a:r>
                    </a:p>
                  </a:txBody>
                  <a:tcPr marL="10800" marR="10800" marT="10800" marB="10800">
                    <a:noFill/>
                  </a:tcPr>
                </a:tc>
                <a:extLst>
                  <a:ext uri="{0D108BD9-81ED-4DB2-BD59-A6C34878D82A}">
                    <a16:rowId xmlns:a16="http://schemas.microsoft.com/office/drawing/2014/main" val="3930923447"/>
                  </a:ext>
                </a:extLst>
              </a:tr>
              <a:tr h="140608">
                <a:tc>
                  <a:txBody>
                    <a:bodyPr/>
                    <a:lstStyle/>
                    <a:p>
                      <a:pPr algn="r"/>
                      <a:r>
                        <a:rPr lang="de-DE" sz="700" b="1" i="1">
                          <a:solidFill>
                            <a:schemeClr val="tx1"/>
                          </a:solidFill>
                        </a:rPr>
                        <a:t>ALK</a:t>
                      </a:r>
                    </a:p>
                  </a:txBody>
                  <a:tcPr marL="10800" marR="10800" marT="10800" marB="10800">
                    <a:noFill/>
                  </a:tcPr>
                </a:tc>
                <a:tc>
                  <a:txBody>
                    <a:bodyPr/>
                    <a:lstStyle/>
                    <a:p>
                      <a:endParaRPr lang="de-DE" sz="600"/>
                    </a:p>
                  </a:txBody>
                  <a:tcPr marL="10800" marR="10800" marT="10800" marB="10800">
                    <a:solidFill>
                      <a:schemeClr val="accent2">
                        <a:lumMod val="60000"/>
                        <a:lumOff val="40000"/>
                      </a:schemeClr>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chemeClr val="accent2">
                        <a:lumMod val="60000"/>
                        <a:lumOff val="40000"/>
                      </a:schemeClr>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chemeClr val="accent2">
                        <a:lumMod val="60000"/>
                        <a:lumOff val="40000"/>
                      </a:schemeClr>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pPr algn="ctr"/>
                      <a:r>
                        <a:rPr lang="de-DE" sz="700" b="1">
                          <a:solidFill>
                            <a:schemeClr val="tx1"/>
                          </a:solidFill>
                        </a:rPr>
                        <a:t>4%</a:t>
                      </a:r>
                    </a:p>
                  </a:txBody>
                  <a:tcPr marL="10800" marR="10800" marT="10800" marB="10800">
                    <a:noFill/>
                  </a:tcPr>
                </a:tc>
                <a:extLst>
                  <a:ext uri="{0D108BD9-81ED-4DB2-BD59-A6C34878D82A}">
                    <a16:rowId xmlns:a16="http://schemas.microsoft.com/office/drawing/2014/main" val="1445632921"/>
                  </a:ext>
                </a:extLst>
              </a:tr>
              <a:tr h="140608">
                <a:tc>
                  <a:txBody>
                    <a:bodyPr/>
                    <a:lstStyle/>
                    <a:p>
                      <a:pPr algn="r"/>
                      <a:r>
                        <a:rPr lang="de-DE" sz="700" b="1" i="1">
                          <a:solidFill>
                            <a:schemeClr val="tx1"/>
                          </a:solidFill>
                        </a:rPr>
                        <a:t>BTK</a:t>
                      </a:r>
                    </a:p>
                  </a:txBody>
                  <a:tcPr marL="10800" marR="10800" marT="10800" marB="10800">
                    <a:no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lumMod val="75000"/>
                        <a:lumOff val="25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lumMod val="75000"/>
                        <a:lumOff val="25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lumMod val="75000"/>
                        <a:lumOff val="25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pPr algn="ctr"/>
                      <a:r>
                        <a:rPr lang="de-DE" sz="700" b="1">
                          <a:solidFill>
                            <a:schemeClr val="tx1"/>
                          </a:solidFill>
                        </a:rPr>
                        <a:t>4%</a:t>
                      </a:r>
                    </a:p>
                  </a:txBody>
                  <a:tcPr marL="10800" marR="10800" marT="10800" marB="10800">
                    <a:noFill/>
                  </a:tcPr>
                </a:tc>
                <a:extLst>
                  <a:ext uri="{0D108BD9-81ED-4DB2-BD59-A6C34878D82A}">
                    <a16:rowId xmlns:a16="http://schemas.microsoft.com/office/drawing/2014/main" val="197880645"/>
                  </a:ext>
                </a:extLst>
              </a:tr>
              <a:tr h="140608">
                <a:tc>
                  <a:txBody>
                    <a:bodyPr/>
                    <a:lstStyle/>
                    <a:p>
                      <a:pPr algn="r"/>
                      <a:r>
                        <a:rPr lang="de-DE" sz="700" b="1" i="1">
                          <a:solidFill>
                            <a:schemeClr val="tx1"/>
                          </a:solidFill>
                        </a:rPr>
                        <a:t>PLCG1</a:t>
                      </a:r>
                    </a:p>
                  </a:txBody>
                  <a:tcPr marL="10800" marR="10800" marT="10800" marB="10800">
                    <a:no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chemeClr val="accent1">
                        <a:lumMod val="75000"/>
                        <a:lumOff val="25000"/>
                      </a:schemeClr>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chemeClr val="accent1">
                        <a:lumMod val="75000"/>
                        <a:lumOff val="25000"/>
                      </a:schemeClr>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chemeClr val="accent1">
                        <a:lumMod val="75000"/>
                        <a:lumOff val="25000"/>
                      </a:schemeClr>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pPr algn="ctr"/>
                      <a:r>
                        <a:rPr lang="de-DE" sz="700" b="1">
                          <a:solidFill>
                            <a:schemeClr val="tx1"/>
                          </a:solidFill>
                        </a:rPr>
                        <a:t>4%</a:t>
                      </a:r>
                    </a:p>
                  </a:txBody>
                  <a:tcPr marL="10800" marR="10800" marT="10800" marB="10800">
                    <a:noFill/>
                  </a:tcPr>
                </a:tc>
                <a:extLst>
                  <a:ext uri="{0D108BD9-81ED-4DB2-BD59-A6C34878D82A}">
                    <a16:rowId xmlns:a16="http://schemas.microsoft.com/office/drawing/2014/main" val="4225181516"/>
                  </a:ext>
                </a:extLst>
              </a:tr>
              <a:tr h="140608">
                <a:tc>
                  <a:txBody>
                    <a:bodyPr/>
                    <a:lstStyle/>
                    <a:p>
                      <a:pPr algn="r"/>
                      <a:r>
                        <a:rPr lang="de-DE" sz="700" b="1" i="1">
                          <a:solidFill>
                            <a:schemeClr val="tx1"/>
                          </a:solidFill>
                        </a:rPr>
                        <a:t>PPM1D</a:t>
                      </a:r>
                    </a:p>
                  </a:txBody>
                  <a:tcPr marL="10800" marR="10800" marT="10800" marB="10800">
                    <a:no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5"/>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5"/>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5"/>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pPr algn="ctr"/>
                      <a:r>
                        <a:rPr lang="de-DE" sz="700" b="1">
                          <a:solidFill>
                            <a:schemeClr val="tx1"/>
                          </a:solidFill>
                        </a:rPr>
                        <a:t>4%</a:t>
                      </a:r>
                    </a:p>
                  </a:txBody>
                  <a:tcPr marL="10800" marR="10800" marT="10800" marB="10800">
                    <a:noFill/>
                  </a:tcPr>
                </a:tc>
                <a:extLst>
                  <a:ext uri="{0D108BD9-81ED-4DB2-BD59-A6C34878D82A}">
                    <a16:rowId xmlns:a16="http://schemas.microsoft.com/office/drawing/2014/main" val="2904387125"/>
                  </a:ext>
                </a:extLst>
              </a:tr>
              <a:tr h="140608">
                <a:tc>
                  <a:txBody>
                    <a:bodyPr/>
                    <a:lstStyle/>
                    <a:p>
                      <a:pPr algn="r"/>
                      <a:r>
                        <a:rPr lang="de-DE" sz="700" b="1" i="1">
                          <a:solidFill>
                            <a:schemeClr val="tx1"/>
                          </a:solidFill>
                        </a:rPr>
                        <a:t>XPO1</a:t>
                      </a:r>
                    </a:p>
                  </a:txBody>
                  <a:tcPr marL="10800" marR="10800" marT="10800" marB="10800">
                    <a:no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chemeClr val="accent1">
                        <a:lumMod val="75000"/>
                        <a:lumOff val="25000"/>
                      </a:schemeClr>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chemeClr val="accent1">
                        <a:lumMod val="75000"/>
                        <a:lumOff val="25000"/>
                      </a:schemeClr>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chemeClr val="accent1">
                        <a:lumMod val="75000"/>
                        <a:lumOff val="25000"/>
                      </a:schemeClr>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pPr algn="ctr"/>
                      <a:r>
                        <a:rPr lang="de-DE" sz="700" b="1">
                          <a:solidFill>
                            <a:schemeClr val="tx1"/>
                          </a:solidFill>
                        </a:rPr>
                        <a:t>4%</a:t>
                      </a:r>
                    </a:p>
                  </a:txBody>
                  <a:tcPr marL="10800" marR="10800" marT="10800" marB="10800">
                    <a:noFill/>
                  </a:tcPr>
                </a:tc>
                <a:extLst>
                  <a:ext uri="{0D108BD9-81ED-4DB2-BD59-A6C34878D82A}">
                    <a16:rowId xmlns:a16="http://schemas.microsoft.com/office/drawing/2014/main" val="1352499907"/>
                  </a:ext>
                </a:extLst>
              </a:tr>
              <a:tr h="140608">
                <a:tc>
                  <a:txBody>
                    <a:bodyPr/>
                    <a:lstStyle/>
                    <a:p>
                      <a:pPr algn="r"/>
                      <a:r>
                        <a:rPr lang="de-DE" sz="700" b="1" i="1">
                          <a:solidFill>
                            <a:schemeClr val="tx1"/>
                          </a:solidFill>
                        </a:rPr>
                        <a:t>PIK3CA</a:t>
                      </a:r>
                    </a:p>
                  </a:txBody>
                  <a:tcPr marL="10800" marR="10800" marT="10800" marB="10800">
                    <a:no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lumMod val="75000"/>
                        <a:lumOff val="25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lumMod val="75000"/>
                        <a:lumOff val="25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pPr algn="ctr"/>
                      <a:r>
                        <a:rPr lang="de-DE" sz="700" b="1">
                          <a:solidFill>
                            <a:schemeClr val="tx1"/>
                          </a:solidFill>
                        </a:rPr>
                        <a:t>4%</a:t>
                      </a:r>
                    </a:p>
                  </a:txBody>
                  <a:tcPr marL="10800" marR="10800" marT="10800" marB="10800">
                    <a:noFill/>
                  </a:tcPr>
                </a:tc>
                <a:extLst>
                  <a:ext uri="{0D108BD9-81ED-4DB2-BD59-A6C34878D82A}">
                    <a16:rowId xmlns:a16="http://schemas.microsoft.com/office/drawing/2014/main" val="619068515"/>
                  </a:ext>
                </a:extLst>
              </a:tr>
              <a:tr h="140608">
                <a:tc>
                  <a:txBody>
                    <a:bodyPr/>
                    <a:lstStyle/>
                    <a:p>
                      <a:pPr algn="r"/>
                      <a:r>
                        <a:rPr lang="de-DE" sz="700" b="1" i="1">
                          <a:solidFill>
                            <a:schemeClr val="tx1"/>
                          </a:solidFill>
                        </a:rPr>
                        <a:t>PTEN</a:t>
                      </a:r>
                    </a:p>
                  </a:txBody>
                  <a:tcPr marL="10800" marR="10800" marT="10800" marB="10800">
                    <a:no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chemeClr val="accent5">
                        <a:lumMod val="40000"/>
                        <a:lumOff val="60000"/>
                      </a:schemeClr>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chemeClr val="accent5"/>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pPr algn="ctr"/>
                      <a:r>
                        <a:rPr lang="de-DE" sz="700" b="1">
                          <a:solidFill>
                            <a:schemeClr val="tx1"/>
                          </a:solidFill>
                        </a:rPr>
                        <a:t>4%</a:t>
                      </a:r>
                    </a:p>
                  </a:txBody>
                  <a:tcPr marL="10800" marR="10800" marT="10800" marB="10800">
                    <a:noFill/>
                  </a:tcPr>
                </a:tc>
                <a:extLst>
                  <a:ext uri="{0D108BD9-81ED-4DB2-BD59-A6C34878D82A}">
                    <a16:rowId xmlns:a16="http://schemas.microsoft.com/office/drawing/2014/main" val="1893744170"/>
                  </a:ext>
                </a:extLst>
              </a:tr>
              <a:tr h="140608">
                <a:tc>
                  <a:txBody>
                    <a:bodyPr/>
                    <a:lstStyle/>
                    <a:p>
                      <a:pPr algn="r"/>
                      <a:r>
                        <a:rPr lang="de-DE" sz="700" b="1" i="1">
                          <a:solidFill>
                            <a:schemeClr val="tx1"/>
                          </a:solidFill>
                        </a:rPr>
                        <a:t>TRAF3</a:t>
                      </a:r>
                    </a:p>
                  </a:txBody>
                  <a:tcPr marL="10800" marR="10800" marT="10800" marB="10800">
                    <a:no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lumMod val="25000"/>
                        <a:lumOff val="75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lumMod val="75000"/>
                        <a:lumOff val="25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endParaRPr lang="de-DE" sz="600"/>
                    </a:p>
                  </a:txBody>
                  <a:tcPr marL="10800" marR="10800" marT="10800" marB="10800">
                    <a:solidFill>
                      <a:schemeClr val="accent1">
                        <a:tint val="40000"/>
                      </a:schemeClr>
                    </a:solidFill>
                  </a:tcPr>
                </a:tc>
                <a:tc>
                  <a:txBody>
                    <a:bodyPr/>
                    <a:lstStyle/>
                    <a:p>
                      <a:pPr algn="ctr"/>
                      <a:r>
                        <a:rPr lang="de-DE" sz="700" b="1">
                          <a:solidFill>
                            <a:schemeClr val="tx1"/>
                          </a:solidFill>
                        </a:rPr>
                        <a:t>4%</a:t>
                      </a:r>
                    </a:p>
                  </a:txBody>
                  <a:tcPr marL="10800" marR="10800" marT="10800" marB="10800">
                    <a:noFill/>
                  </a:tcPr>
                </a:tc>
                <a:extLst>
                  <a:ext uri="{0D108BD9-81ED-4DB2-BD59-A6C34878D82A}">
                    <a16:rowId xmlns:a16="http://schemas.microsoft.com/office/drawing/2014/main" val="1453383710"/>
                  </a:ext>
                </a:extLst>
              </a:tr>
              <a:tr h="140608">
                <a:tc>
                  <a:txBody>
                    <a:bodyPr/>
                    <a:lstStyle/>
                    <a:p>
                      <a:pPr algn="r"/>
                      <a:r>
                        <a:rPr lang="de-DE" sz="700" b="1" i="1">
                          <a:solidFill>
                            <a:schemeClr val="tx1"/>
                          </a:solidFill>
                        </a:rPr>
                        <a:t>KMT2D</a:t>
                      </a:r>
                    </a:p>
                  </a:txBody>
                  <a:tcPr marL="10800" marR="10800" marT="10800" marB="10800">
                    <a:no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chemeClr val="accent1">
                        <a:lumMod val="25000"/>
                        <a:lumOff val="75000"/>
                      </a:schemeClr>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endParaRPr lang="de-DE" sz="600"/>
                    </a:p>
                  </a:txBody>
                  <a:tcPr marL="10800" marR="10800" marT="10800" marB="10800">
                    <a:solidFill>
                      <a:srgbClr val="CBCDD2"/>
                    </a:solidFill>
                  </a:tcPr>
                </a:tc>
                <a:tc>
                  <a:txBody>
                    <a:bodyPr/>
                    <a:lstStyle/>
                    <a:p>
                      <a:pPr algn="ctr"/>
                      <a:r>
                        <a:rPr lang="de-DE" sz="700" b="1">
                          <a:solidFill>
                            <a:schemeClr val="tx1"/>
                          </a:solidFill>
                        </a:rPr>
                        <a:t>4%</a:t>
                      </a:r>
                    </a:p>
                  </a:txBody>
                  <a:tcPr marL="10800" marR="10800" marT="10800" marB="10800">
                    <a:noFill/>
                  </a:tcPr>
                </a:tc>
                <a:extLst>
                  <a:ext uri="{0D108BD9-81ED-4DB2-BD59-A6C34878D82A}">
                    <a16:rowId xmlns:a16="http://schemas.microsoft.com/office/drawing/2014/main" val="3932152056"/>
                  </a:ext>
                </a:extLst>
              </a:tr>
            </a:tbl>
          </a:graphicData>
        </a:graphic>
      </p:graphicFrame>
      <p:cxnSp>
        <p:nvCxnSpPr>
          <p:cNvPr id="11" name="Gerader Verbinder 10">
            <a:extLst>
              <a:ext uri="{FF2B5EF4-FFF2-40B4-BE49-F238E27FC236}">
                <a16:creationId xmlns:a16="http://schemas.microsoft.com/office/drawing/2014/main" id="{164B7748-9671-60F1-5436-4523FB189029}"/>
              </a:ext>
            </a:extLst>
          </p:cNvPr>
          <p:cNvCxnSpPr>
            <a:cxnSpLocks/>
          </p:cNvCxnSpPr>
          <p:nvPr/>
        </p:nvCxnSpPr>
        <p:spPr>
          <a:xfrm>
            <a:off x="2073275" y="1922145"/>
            <a:ext cx="0" cy="6699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86438CE6-D358-EE0A-ABE0-D00E95DBA1CD}"/>
              </a:ext>
            </a:extLst>
          </p:cNvPr>
          <p:cNvCxnSpPr>
            <a:cxnSpLocks/>
          </p:cNvCxnSpPr>
          <p:nvPr/>
        </p:nvCxnSpPr>
        <p:spPr>
          <a:xfrm>
            <a:off x="2812415" y="2202180"/>
            <a:ext cx="0" cy="6699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0C9F5EB5-378E-5512-C606-BFF6EFDD2EB0}"/>
              </a:ext>
            </a:extLst>
          </p:cNvPr>
          <p:cNvCxnSpPr>
            <a:cxnSpLocks/>
          </p:cNvCxnSpPr>
          <p:nvPr/>
        </p:nvCxnSpPr>
        <p:spPr>
          <a:xfrm>
            <a:off x="2130425" y="3046095"/>
            <a:ext cx="0" cy="6699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1F528C79-D33B-60B0-3D05-BFEB5DD7F323}"/>
              </a:ext>
            </a:extLst>
          </p:cNvPr>
          <p:cNvCxnSpPr>
            <a:cxnSpLocks/>
          </p:cNvCxnSpPr>
          <p:nvPr/>
        </p:nvCxnSpPr>
        <p:spPr>
          <a:xfrm>
            <a:off x="966470" y="3046095"/>
            <a:ext cx="0" cy="6699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1D7E28BA-0802-AA36-3C20-B49548E46175}"/>
              </a:ext>
            </a:extLst>
          </p:cNvPr>
          <p:cNvCxnSpPr>
            <a:cxnSpLocks/>
          </p:cNvCxnSpPr>
          <p:nvPr/>
        </p:nvCxnSpPr>
        <p:spPr>
          <a:xfrm>
            <a:off x="1387475" y="3046095"/>
            <a:ext cx="0" cy="6699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4CC6A706-E359-7AE8-768A-DCFC3B5AB878}"/>
              </a:ext>
            </a:extLst>
          </p:cNvPr>
          <p:cNvCxnSpPr>
            <a:cxnSpLocks/>
          </p:cNvCxnSpPr>
          <p:nvPr/>
        </p:nvCxnSpPr>
        <p:spPr>
          <a:xfrm>
            <a:off x="2812415" y="3046095"/>
            <a:ext cx="0" cy="6699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019934F9-CDB5-4BF7-B586-1085FC57DF8B}"/>
              </a:ext>
            </a:extLst>
          </p:cNvPr>
          <p:cNvCxnSpPr>
            <a:cxnSpLocks/>
          </p:cNvCxnSpPr>
          <p:nvPr/>
        </p:nvCxnSpPr>
        <p:spPr>
          <a:xfrm>
            <a:off x="2919095" y="3046095"/>
            <a:ext cx="0" cy="6699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11CF4B40-BD9E-CB50-1569-B40F5BFF112A}"/>
              </a:ext>
            </a:extLst>
          </p:cNvPr>
          <p:cNvCxnSpPr>
            <a:cxnSpLocks/>
          </p:cNvCxnSpPr>
          <p:nvPr/>
        </p:nvCxnSpPr>
        <p:spPr>
          <a:xfrm>
            <a:off x="3551555" y="3046095"/>
            <a:ext cx="0" cy="6699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AF1CE85F-B864-4B5C-20C5-314A228184D3}"/>
              </a:ext>
            </a:extLst>
          </p:cNvPr>
          <p:cNvCxnSpPr>
            <a:cxnSpLocks/>
          </p:cNvCxnSpPr>
          <p:nvPr/>
        </p:nvCxnSpPr>
        <p:spPr>
          <a:xfrm>
            <a:off x="964565" y="4171950"/>
            <a:ext cx="0" cy="6699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A5B59C05-7635-B428-4F9D-45434F559DE8}"/>
              </a:ext>
            </a:extLst>
          </p:cNvPr>
          <p:cNvCxnSpPr>
            <a:cxnSpLocks/>
          </p:cNvCxnSpPr>
          <p:nvPr/>
        </p:nvCxnSpPr>
        <p:spPr>
          <a:xfrm>
            <a:off x="2073275" y="4171950"/>
            <a:ext cx="0" cy="6699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A348F31D-E7ED-2060-65C4-2D49C84149C9}"/>
              </a:ext>
            </a:extLst>
          </p:cNvPr>
          <p:cNvCxnSpPr>
            <a:cxnSpLocks/>
          </p:cNvCxnSpPr>
          <p:nvPr/>
        </p:nvCxnSpPr>
        <p:spPr>
          <a:xfrm>
            <a:off x="2812415" y="4171950"/>
            <a:ext cx="0" cy="6699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02AA847B-6150-9D90-D75D-D278A8747B3D}"/>
              </a:ext>
            </a:extLst>
          </p:cNvPr>
          <p:cNvCxnSpPr>
            <a:cxnSpLocks/>
          </p:cNvCxnSpPr>
          <p:nvPr/>
        </p:nvCxnSpPr>
        <p:spPr>
          <a:xfrm>
            <a:off x="2814320" y="5301615"/>
            <a:ext cx="0" cy="6699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101B9CED-0392-02DC-3F17-1EFC30B758C2}"/>
              </a:ext>
            </a:extLst>
          </p:cNvPr>
          <p:cNvCxnSpPr>
            <a:cxnSpLocks/>
          </p:cNvCxnSpPr>
          <p:nvPr/>
        </p:nvCxnSpPr>
        <p:spPr>
          <a:xfrm>
            <a:off x="966470" y="5440680"/>
            <a:ext cx="0" cy="6699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4039E139-F7E7-A02B-B52D-C6DF383DF25B}"/>
              </a:ext>
            </a:extLst>
          </p:cNvPr>
          <p:cNvCxnSpPr>
            <a:cxnSpLocks/>
          </p:cNvCxnSpPr>
          <p:nvPr/>
        </p:nvCxnSpPr>
        <p:spPr>
          <a:xfrm>
            <a:off x="2178050" y="5581650"/>
            <a:ext cx="0" cy="66993"/>
          </a:xfrm>
          <a:prstGeom prst="line">
            <a:avLst/>
          </a:prstGeom>
          <a:ln w="3810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34C31406-641D-4782-6C39-0144429D08A2}"/>
              </a:ext>
            </a:extLst>
          </p:cNvPr>
          <p:cNvCxnSpPr>
            <a:cxnSpLocks/>
          </p:cNvCxnSpPr>
          <p:nvPr/>
        </p:nvCxnSpPr>
        <p:spPr>
          <a:xfrm>
            <a:off x="3393440" y="5581650"/>
            <a:ext cx="0" cy="66993"/>
          </a:xfrm>
          <a:prstGeom prst="line">
            <a:avLst/>
          </a:prstGeom>
          <a:ln w="3810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5CA10733-623D-6059-3236-99B86A670A5F}"/>
              </a:ext>
            </a:extLst>
          </p:cNvPr>
          <p:cNvCxnSpPr>
            <a:cxnSpLocks/>
          </p:cNvCxnSpPr>
          <p:nvPr/>
        </p:nvCxnSpPr>
        <p:spPr>
          <a:xfrm>
            <a:off x="2179955" y="5154930"/>
            <a:ext cx="0" cy="66993"/>
          </a:xfrm>
          <a:prstGeom prst="line">
            <a:avLst/>
          </a:prstGeom>
          <a:ln w="3810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FB316124-5B97-D1A2-390A-3625930D7502}"/>
              </a:ext>
            </a:extLst>
          </p:cNvPr>
          <p:cNvCxnSpPr>
            <a:cxnSpLocks/>
          </p:cNvCxnSpPr>
          <p:nvPr/>
        </p:nvCxnSpPr>
        <p:spPr>
          <a:xfrm>
            <a:off x="2231390" y="4030980"/>
            <a:ext cx="0" cy="66993"/>
          </a:xfrm>
          <a:prstGeom prst="line">
            <a:avLst/>
          </a:prstGeom>
          <a:ln w="3810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2D73998B-037B-4AD2-B9CB-1A83F26E01D8}"/>
              </a:ext>
            </a:extLst>
          </p:cNvPr>
          <p:cNvCxnSpPr>
            <a:cxnSpLocks/>
          </p:cNvCxnSpPr>
          <p:nvPr/>
        </p:nvCxnSpPr>
        <p:spPr>
          <a:xfrm>
            <a:off x="2707640" y="4030980"/>
            <a:ext cx="0" cy="66993"/>
          </a:xfrm>
          <a:prstGeom prst="line">
            <a:avLst/>
          </a:prstGeom>
          <a:ln w="3810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909E938C-E4D9-DF6E-D0B1-49A986FE55C4}"/>
              </a:ext>
            </a:extLst>
          </p:cNvPr>
          <p:cNvCxnSpPr>
            <a:cxnSpLocks/>
          </p:cNvCxnSpPr>
          <p:nvPr/>
        </p:nvCxnSpPr>
        <p:spPr>
          <a:xfrm>
            <a:off x="3393440" y="4030980"/>
            <a:ext cx="0" cy="66993"/>
          </a:xfrm>
          <a:prstGeom prst="line">
            <a:avLst/>
          </a:prstGeom>
          <a:ln w="3810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ECE7A153-DC1E-01AE-15AE-4F4E9568FED0}"/>
              </a:ext>
            </a:extLst>
          </p:cNvPr>
          <p:cNvCxnSpPr>
            <a:cxnSpLocks/>
          </p:cNvCxnSpPr>
          <p:nvPr/>
        </p:nvCxnSpPr>
        <p:spPr>
          <a:xfrm>
            <a:off x="3604895" y="3609975"/>
            <a:ext cx="0" cy="66993"/>
          </a:xfrm>
          <a:prstGeom prst="line">
            <a:avLst/>
          </a:prstGeom>
          <a:ln w="3810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3084F174-0298-63EB-1170-941A37F5ABB1}"/>
              </a:ext>
            </a:extLst>
          </p:cNvPr>
          <p:cNvCxnSpPr>
            <a:cxnSpLocks/>
          </p:cNvCxnSpPr>
          <p:nvPr/>
        </p:nvCxnSpPr>
        <p:spPr>
          <a:xfrm>
            <a:off x="2073275" y="3609975"/>
            <a:ext cx="0" cy="66993"/>
          </a:xfrm>
          <a:prstGeom prst="line">
            <a:avLst/>
          </a:prstGeom>
          <a:ln w="3810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3646A597-7F32-73C7-7E6F-6897D913A8A7}"/>
              </a:ext>
            </a:extLst>
          </p:cNvPr>
          <p:cNvCxnSpPr>
            <a:cxnSpLocks/>
          </p:cNvCxnSpPr>
          <p:nvPr/>
        </p:nvCxnSpPr>
        <p:spPr>
          <a:xfrm>
            <a:off x="1705610" y="3609975"/>
            <a:ext cx="0" cy="66993"/>
          </a:xfrm>
          <a:prstGeom prst="line">
            <a:avLst/>
          </a:prstGeom>
          <a:ln w="3810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6F16008D-35E5-448A-8414-5A2CB9162954}"/>
              </a:ext>
            </a:extLst>
          </p:cNvPr>
          <p:cNvCxnSpPr>
            <a:cxnSpLocks/>
          </p:cNvCxnSpPr>
          <p:nvPr/>
        </p:nvCxnSpPr>
        <p:spPr>
          <a:xfrm>
            <a:off x="1808480" y="2905125"/>
            <a:ext cx="0" cy="66993"/>
          </a:xfrm>
          <a:prstGeom prst="line">
            <a:avLst/>
          </a:prstGeom>
          <a:ln w="3810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53" name="Gruppieren 52">
            <a:extLst>
              <a:ext uri="{FF2B5EF4-FFF2-40B4-BE49-F238E27FC236}">
                <a16:creationId xmlns:a16="http://schemas.microsoft.com/office/drawing/2014/main" id="{C8BDA530-CD59-EE25-3F64-2DE11D4F19B7}"/>
              </a:ext>
            </a:extLst>
          </p:cNvPr>
          <p:cNvGrpSpPr/>
          <p:nvPr/>
        </p:nvGrpSpPr>
        <p:grpSpPr>
          <a:xfrm>
            <a:off x="4904531" y="1893570"/>
            <a:ext cx="1042062" cy="129540"/>
            <a:chOff x="5036793" y="1893570"/>
            <a:chExt cx="1042062" cy="129540"/>
          </a:xfrm>
        </p:grpSpPr>
        <p:sp>
          <p:nvSpPr>
            <p:cNvPr id="7" name="Rechteck 6">
              <a:extLst>
                <a:ext uri="{FF2B5EF4-FFF2-40B4-BE49-F238E27FC236}">
                  <a16:creationId xmlns:a16="http://schemas.microsoft.com/office/drawing/2014/main" id="{E1E1BD30-F922-35B4-1D5B-A0756D10A5AB}"/>
                </a:ext>
              </a:extLst>
            </p:cNvPr>
            <p:cNvSpPr/>
            <p:nvPr/>
          </p:nvSpPr>
          <p:spPr>
            <a:xfrm>
              <a:off x="5036793" y="1893570"/>
              <a:ext cx="539142" cy="129540"/>
            </a:xfrm>
            <a:prstGeom prst="rect">
              <a:avLst/>
            </a:prstGeom>
            <a:solidFill>
              <a:schemeClr val="accent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ED0BC499-830A-2FDE-9B90-9C2030972E86}"/>
                </a:ext>
              </a:extLst>
            </p:cNvPr>
            <p:cNvSpPr/>
            <p:nvPr/>
          </p:nvSpPr>
          <p:spPr>
            <a:xfrm>
              <a:off x="5758788" y="1893570"/>
              <a:ext cx="270537" cy="1295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Rechteck 40">
              <a:extLst>
                <a:ext uri="{FF2B5EF4-FFF2-40B4-BE49-F238E27FC236}">
                  <a16:creationId xmlns:a16="http://schemas.microsoft.com/office/drawing/2014/main" id="{FC453AB1-CFE5-12ED-6C4B-0053A7569DAC}"/>
                </a:ext>
              </a:extLst>
            </p:cNvPr>
            <p:cNvSpPr/>
            <p:nvPr/>
          </p:nvSpPr>
          <p:spPr>
            <a:xfrm>
              <a:off x="6027408" y="1893570"/>
              <a:ext cx="51447" cy="1295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Rechteck 41">
              <a:extLst>
                <a:ext uri="{FF2B5EF4-FFF2-40B4-BE49-F238E27FC236}">
                  <a16:creationId xmlns:a16="http://schemas.microsoft.com/office/drawing/2014/main" id="{A5A161BB-4C0D-4788-BE72-181D0CABC0D0}"/>
                </a:ext>
              </a:extLst>
            </p:cNvPr>
            <p:cNvSpPr/>
            <p:nvPr/>
          </p:nvSpPr>
          <p:spPr>
            <a:xfrm>
              <a:off x="5574342" y="1893570"/>
              <a:ext cx="47313" cy="129540"/>
            </a:xfrm>
            <a:prstGeom prst="rect">
              <a:avLst/>
            </a:prstGeom>
            <a:solidFill>
              <a:schemeClr val="accent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42">
              <a:extLst>
                <a:ext uri="{FF2B5EF4-FFF2-40B4-BE49-F238E27FC236}">
                  <a16:creationId xmlns:a16="http://schemas.microsoft.com/office/drawing/2014/main" id="{C5C7E51B-CD30-8ADB-E474-09732D50499C}"/>
                </a:ext>
              </a:extLst>
            </p:cNvPr>
            <p:cNvSpPr/>
            <p:nvPr/>
          </p:nvSpPr>
          <p:spPr>
            <a:xfrm>
              <a:off x="5618778" y="1893570"/>
              <a:ext cx="45719" cy="12954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a:extLst>
                <a:ext uri="{FF2B5EF4-FFF2-40B4-BE49-F238E27FC236}">
                  <a16:creationId xmlns:a16="http://schemas.microsoft.com/office/drawing/2014/main" id="{2F9AF596-432F-D9C0-80D5-89E331A73A72}"/>
                </a:ext>
              </a:extLst>
            </p:cNvPr>
            <p:cNvSpPr/>
            <p:nvPr/>
          </p:nvSpPr>
          <p:spPr>
            <a:xfrm>
              <a:off x="5665923" y="1893570"/>
              <a:ext cx="45719" cy="12954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Rechteck 44">
              <a:extLst>
                <a:ext uri="{FF2B5EF4-FFF2-40B4-BE49-F238E27FC236}">
                  <a16:creationId xmlns:a16="http://schemas.microsoft.com/office/drawing/2014/main" id="{6DC79C6E-492D-88A0-35A6-BEC213D4F721}"/>
                </a:ext>
              </a:extLst>
            </p:cNvPr>
            <p:cNvSpPr/>
            <p:nvPr/>
          </p:nvSpPr>
          <p:spPr>
            <a:xfrm>
              <a:off x="5706642" y="1893570"/>
              <a:ext cx="52146" cy="12954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54" name="Gruppieren 53">
            <a:extLst>
              <a:ext uri="{FF2B5EF4-FFF2-40B4-BE49-F238E27FC236}">
                <a16:creationId xmlns:a16="http://schemas.microsoft.com/office/drawing/2014/main" id="{F7822F5B-0868-7D94-29DF-2EBB2E713926}"/>
              </a:ext>
            </a:extLst>
          </p:cNvPr>
          <p:cNvGrpSpPr/>
          <p:nvPr/>
        </p:nvGrpSpPr>
        <p:grpSpPr>
          <a:xfrm>
            <a:off x="4904531" y="2030730"/>
            <a:ext cx="723913" cy="129540"/>
            <a:chOff x="5034876" y="2030730"/>
            <a:chExt cx="723913" cy="129540"/>
          </a:xfrm>
        </p:grpSpPr>
        <p:sp>
          <p:nvSpPr>
            <p:cNvPr id="46" name="Rechteck 45">
              <a:extLst>
                <a:ext uri="{FF2B5EF4-FFF2-40B4-BE49-F238E27FC236}">
                  <a16:creationId xmlns:a16="http://schemas.microsoft.com/office/drawing/2014/main" id="{D6BFF7AD-3FAC-01F5-5A85-1AE235B2C5C4}"/>
                </a:ext>
              </a:extLst>
            </p:cNvPr>
            <p:cNvSpPr/>
            <p:nvPr/>
          </p:nvSpPr>
          <p:spPr>
            <a:xfrm>
              <a:off x="5034876" y="2030730"/>
              <a:ext cx="497244" cy="129540"/>
            </a:xfrm>
            <a:prstGeom prst="rect">
              <a:avLst/>
            </a:prstGeom>
            <a:solidFill>
              <a:schemeClr val="accent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Rechteck 46">
              <a:extLst>
                <a:ext uri="{FF2B5EF4-FFF2-40B4-BE49-F238E27FC236}">
                  <a16:creationId xmlns:a16="http://schemas.microsoft.com/office/drawing/2014/main" id="{A089CE95-3F3B-4253-62F8-DDA46049EB26}"/>
                </a:ext>
              </a:extLst>
            </p:cNvPr>
            <p:cNvSpPr/>
            <p:nvPr/>
          </p:nvSpPr>
          <p:spPr>
            <a:xfrm>
              <a:off x="5532121" y="2030730"/>
              <a:ext cx="226668" cy="1295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55" name="Gruppieren 54">
            <a:extLst>
              <a:ext uri="{FF2B5EF4-FFF2-40B4-BE49-F238E27FC236}">
                <a16:creationId xmlns:a16="http://schemas.microsoft.com/office/drawing/2014/main" id="{CEE7408A-EEAC-2F64-BB96-7DDE2E684367}"/>
              </a:ext>
            </a:extLst>
          </p:cNvPr>
          <p:cNvGrpSpPr/>
          <p:nvPr/>
        </p:nvGrpSpPr>
        <p:grpSpPr>
          <a:xfrm>
            <a:off x="4904531" y="2169001"/>
            <a:ext cx="591995" cy="129540"/>
            <a:chOff x="5036793" y="2169001"/>
            <a:chExt cx="591995" cy="129540"/>
          </a:xfrm>
        </p:grpSpPr>
        <p:sp>
          <p:nvSpPr>
            <p:cNvPr id="48" name="Rechteck 47">
              <a:extLst>
                <a:ext uri="{FF2B5EF4-FFF2-40B4-BE49-F238E27FC236}">
                  <a16:creationId xmlns:a16="http://schemas.microsoft.com/office/drawing/2014/main" id="{A5216B7D-6742-CB29-8140-4D16BA6E15D2}"/>
                </a:ext>
              </a:extLst>
            </p:cNvPr>
            <p:cNvSpPr/>
            <p:nvPr/>
          </p:nvSpPr>
          <p:spPr>
            <a:xfrm>
              <a:off x="5036793" y="2169001"/>
              <a:ext cx="129567" cy="129540"/>
            </a:xfrm>
            <a:prstGeom prst="rect">
              <a:avLst/>
            </a:prstGeom>
            <a:solidFill>
              <a:schemeClr val="accent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Rechteck 48">
              <a:extLst>
                <a:ext uri="{FF2B5EF4-FFF2-40B4-BE49-F238E27FC236}">
                  <a16:creationId xmlns:a16="http://schemas.microsoft.com/office/drawing/2014/main" id="{97F4FFC9-FD88-A28F-027A-7E81F964817C}"/>
                </a:ext>
              </a:extLst>
            </p:cNvPr>
            <p:cNvSpPr/>
            <p:nvPr/>
          </p:nvSpPr>
          <p:spPr>
            <a:xfrm>
              <a:off x="5164739" y="2169001"/>
              <a:ext cx="47313" cy="129540"/>
            </a:xfrm>
            <a:prstGeom prst="rect">
              <a:avLst/>
            </a:prstGeom>
            <a:solidFill>
              <a:schemeClr val="accent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Rechteck 49">
              <a:extLst>
                <a:ext uri="{FF2B5EF4-FFF2-40B4-BE49-F238E27FC236}">
                  <a16:creationId xmlns:a16="http://schemas.microsoft.com/office/drawing/2014/main" id="{E7ADABC6-E625-7116-6DD8-69961B4EE32D}"/>
                </a:ext>
              </a:extLst>
            </p:cNvPr>
            <p:cNvSpPr/>
            <p:nvPr/>
          </p:nvSpPr>
          <p:spPr>
            <a:xfrm>
              <a:off x="5212052" y="2169001"/>
              <a:ext cx="52146" cy="12954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Rechteck 50">
              <a:extLst>
                <a:ext uri="{FF2B5EF4-FFF2-40B4-BE49-F238E27FC236}">
                  <a16:creationId xmlns:a16="http://schemas.microsoft.com/office/drawing/2014/main" id="{71D75516-D888-0D2D-19B4-1D4FCF2BE237}"/>
                </a:ext>
              </a:extLst>
            </p:cNvPr>
            <p:cNvSpPr/>
            <p:nvPr/>
          </p:nvSpPr>
          <p:spPr>
            <a:xfrm>
              <a:off x="5264197" y="2169001"/>
              <a:ext cx="129567" cy="1295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Rechteck 51">
              <a:extLst>
                <a:ext uri="{FF2B5EF4-FFF2-40B4-BE49-F238E27FC236}">
                  <a16:creationId xmlns:a16="http://schemas.microsoft.com/office/drawing/2014/main" id="{9AA2484C-28C1-8B6C-03A7-24F543A15FF5}"/>
                </a:ext>
              </a:extLst>
            </p:cNvPr>
            <p:cNvSpPr/>
            <p:nvPr/>
          </p:nvSpPr>
          <p:spPr>
            <a:xfrm>
              <a:off x="5393764" y="2169001"/>
              <a:ext cx="235024" cy="1295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32" name="Gruppieren 131">
            <a:extLst>
              <a:ext uri="{FF2B5EF4-FFF2-40B4-BE49-F238E27FC236}">
                <a16:creationId xmlns:a16="http://schemas.microsoft.com/office/drawing/2014/main" id="{802C7527-EBEC-D023-A211-702F25D93E96}"/>
              </a:ext>
            </a:extLst>
          </p:cNvPr>
          <p:cNvGrpSpPr/>
          <p:nvPr/>
        </p:nvGrpSpPr>
        <p:grpSpPr>
          <a:xfrm>
            <a:off x="4904531" y="2451509"/>
            <a:ext cx="499165" cy="129540"/>
            <a:chOff x="5032955" y="2451509"/>
            <a:chExt cx="499165" cy="129540"/>
          </a:xfrm>
        </p:grpSpPr>
        <p:sp>
          <p:nvSpPr>
            <p:cNvPr id="60" name="Rechteck 59">
              <a:extLst>
                <a:ext uri="{FF2B5EF4-FFF2-40B4-BE49-F238E27FC236}">
                  <a16:creationId xmlns:a16="http://schemas.microsoft.com/office/drawing/2014/main" id="{6D4D99B6-91F4-D980-E7B5-B9D2192068A8}"/>
                </a:ext>
              </a:extLst>
            </p:cNvPr>
            <p:cNvSpPr/>
            <p:nvPr/>
          </p:nvSpPr>
          <p:spPr>
            <a:xfrm>
              <a:off x="5032955" y="2451509"/>
              <a:ext cx="405820" cy="1295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Rechteck 60">
              <a:extLst>
                <a:ext uri="{FF2B5EF4-FFF2-40B4-BE49-F238E27FC236}">
                  <a16:creationId xmlns:a16="http://schemas.microsoft.com/office/drawing/2014/main" id="{3DB229DE-6145-9E0A-F4CA-D572AF576B62}"/>
                </a:ext>
              </a:extLst>
            </p:cNvPr>
            <p:cNvSpPr/>
            <p:nvPr/>
          </p:nvSpPr>
          <p:spPr>
            <a:xfrm>
              <a:off x="5438775" y="2451509"/>
              <a:ext cx="45719" cy="129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Rechteck 61">
              <a:extLst>
                <a:ext uri="{FF2B5EF4-FFF2-40B4-BE49-F238E27FC236}">
                  <a16:creationId xmlns:a16="http://schemas.microsoft.com/office/drawing/2014/main" id="{75C19D62-49C3-E4B8-9477-88AB6900AA0B}"/>
                </a:ext>
              </a:extLst>
            </p:cNvPr>
            <p:cNvSpPr/>
            <p:nvPr/>
          </p:nvSpPr>
          <p:spPr>
            <a:xfrm>
              <a:off x="5479415" y="2451509"/>
              <a:ext cx="52705" cy="12954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31" name="Gruppieren 130">
            <a:extLst>
              <a:ext uri="{FF2B5EF4-FFF2-40B4-BE49-F238E27FC236}">
                <a16:creationId xmlns:a16="http://schemas.microsoft.com/office/drawing/2014/main" id="{D87AA896-AE6C-9E52-8669-C475230BB14E}"/>
              </a:ext>
            </a:extLst>
          </p:cNvPr>
          <p:cNvGrpSpPr/>
          <p:nvPr/>
        </p:nvGrpSpPr>
        <p:grpSpPr>
          <a:xfrm>
            <a:off x="4904531" y="2596289"/>
            <a:ext cx="412244" cy="129540"/>
            <a:chOff x="5032955" y="2596289"/>
            <a:chExt cx="412244" cy="129540"/>
          </a:xfrm>
        </p:grpSpPr>
        <p:sp>
          <p:nvSpPr>
            <p:cNvPr id="63" name="Rechteck 62">
              <a:extLst>
                <a:ext uri="{FF2B5EF4-FFF2-40B4-BE49-F238E27FC236}">
                  <a16:creationId xmlns:a16="http://schemas.microsoft.com/office/drawing/2014/main" id="{15982063-6364-C3BC-6A1A-917F2251CD94}"/>
                </a:ext>
              </a:extLst>
            </p:cNvPr>
            <p:cNvSpPr/>
            <p:nvPr/>
          </p:nvSpPr>
          <p:spPr>
            <a:xfrm>
              <a:off x="5032955" y="2596289"/>
              <a:ext cx="360809" cy="1295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Rechteck 63">
              <a:extLst>
                <a:ext uri="{FF2B5EF4-FFF2-40B4-BE49-F238E27FC236}">
                  <a16:creationId xmlns:a16="http://schemas.microsoft.com/office/drawing/2014/main" id="{0C1FA9AE-3BBE-1831-FDDD-3F47C16583D6}"/>
                </a:ext>
              </a:extLst>
            </p:cNvPr>
            <p:cNvSpPr/>
            <p:nvPr/>
          </p:nvSpPr>
          <p:spPr>
            <a:xfrm>
              <a:off x="5393765" y="2596289"/>
              <a:ext cx="51434" cy="1295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65" name="Rechteck 64">
            <a:extLst>
              <a:ext uri="{FF2B5EF4-FFF2-40B4-BE49-F238E27FC236}">
                <a16:creationId xmlns:a16="http://schemas.microsoft.com/office/drawing/2014/main" id="{8C2A2086-1FFF-D852-E57B-5AC45694BDC6}"/>
              </a:ext>
            </a:extLst>
          </p:cNvPr>
          <p:cNvSpPr/>
          <p:nvPr/>
        </p:nvSpPr>
        <p:spPr>
          <a:xfrm>
            <a:off x="4904049" y="2734017"/>
            <a:ext cx="360809" cy="1295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30" name="Gruppieren 129">
            <a:extLst>
              <a:ext uri="{FF2B5EF4-FFF2-40B4-BE49-F238E27FC236}">
                <a16:creationId xmlns:a16="http://schemas.microsoft.com/office/drawing/2014/main" id="{B35248DC-6CEA-9650-D788-799CFA978430}"/>
              </a:ext>
            </a:extLst>
          </p:cNvPr>
          <p:cNvGrpSpPr/>
          <p:nvPr/>
        </p:nvGrpSpPr>
        <p:grpSpPr>
          <a:xfrm>
            <a:off x="4904531" y="2878797"/>
            <a:ext cx="366524" cy="129540"/>
            <a:chOff x="5032954" y="2878797"/>
            <a:chExt cx="366524" cy="129540"/>
          </a:xfrm>
        </p:grpSpPr>
        <p:sp>
          <p:nvSpPr>
            <p:cNvPr id="66" name="Rechteck 65">
              <a:extLst>
                <a:ext uri="{FF2B5EF4-FFF2-40B4-BE49-F238E27FC236}">
                  <a16:creationId xmlns:a16="http://schemas.microsoft.com/office/drawing/2014/main" id="{A1231DC1-25B3-44B9-D712-A5327F2819EC}"/>
                </a:ext>
              </a:extLst>
            </p:cNvPr>
            <p:cNvSpPr/>
            <p:nvPr/>
          </p:nvSpPr>
          <p:spPr>
            <a:xfrm>
              <a:off x="5032954" y="2878797"/>
              <a:ext cx="131785" cy="1295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7" name="Rechteck 66">
              <a:extLst>
                <a:ext uri="{FF2B5EF4-FFF2-40B4-BE49-F238E27FC236}">
                  <a16:creationId xmlns:a16="http://schemas.microsoft.com/office/drawing/2014/main" id="{0AFC2201-00E8-C039-7C0E-D42444401C56}"/>
                </a:ext>
              </a:extLst>
            </p:cNvPr>
            <p:cNvSpPr/>
            <p:nvPr/>
          </p:nvSpPr>
          <p:spPr>
            <a:xfrm>
              <a:off x="5164739" y="2878797"/>
              <a:ext cx="47313" cy="12954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Rechteck 67">
              <a:extLst>
                <a:ext uri="{FF2B5EF4-FFF2-40B4-BE49-F238E27FC236}">
                  <a16:creationId xmlns:a16="http://schemas.microsoft.com/office/drawing/2014/main" id="{844CE6C8-E5FD-69F5-5DD5-CDE0639CB711}"/>
                </a:ext>
              </a:extLst>
            </p:cNvPr>
            <p:cNvSpPr/>
            <p:nvPr/>
          </p:nvSpPr>
          <p:spPr>
            <a:xfrm>
              <a:off x="5212052" y="2878797"/>
              <a:ext cx="187426" cy="1295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29" name="Gruppieren 128">
            <a:extLst>
              <a:ext uri="{FF2B5EF4-FFF2-40B4-BE49-F238E27FC236}">
                <a16:creationId xmlns:a16="http://schemas.microsoft.com/office/drawing/2014/main" id="{3445F816-630C-13DC-167B-DA89BA459FAD}"/>
              </a:ext>
            </a:extLst>
          </p:cNvPr>
          <p:cNvGrpSpPr/>
          <p:nvPr/>
        </p:nvGrpSpPr>
        <p:grpSpPr>
          <a:xfrm>
            <a:off x="4904531" y="3014821"/>
            <a:ext cx="355699" cy="129540"/>
            <a:chOff x="5036794" y="3014821"/>
            <a:chExt cx="355699" cy="129540"/>
          </a:xfrm>
        </p:grpSpPr>
        <p:sp>
          <p:nvSpPr>
            <p:cNvPr id="69" name="Rechteck 68">
              <a:extLst>
                <a:ext uri="{FF2B5EF4-FFF2-40B4-BE49-F238E27FC236}">
                  <a16:creationId xmlns:a16="http://schemas.microsoft.com/office/drawing/2014/main" id="{81BE1D52-5692-DFD1-86E8-043052069005}"/>
                </a:ext>
              </a:extLst>
            </p:cNvPr>
            <p:cNvSpPr/>
            <p:nvPr/>
          </p:nvSpPr>
          <p:spPr>
            <a:xfrm>
              <a:off x="5115533" y="3014821"/>
              <a:ext cx="276960" cy="12954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Rechteck 69">
              <a:extLst>
                <a:ext uri="{FF2B5EF4-FFF2-40B4-BE49-F238E27FC236}">
                  <a16:creationId xmlns:a16="http://schemas.microsoft.com/office/drawing/2014/main" id="{2CCCF6DD-C0F9-D4CE-2F35-EC0CFDF5A7D0}"/>
                </a:ext>
              </a:extLst>
            </p:cNvPr>
            <p:cNvSpPr/>
            <p:nvPr/>
          </p:nvSpPr>
          <p:spPr>
            <a:xfrm>
              <a:off x="5074921" y="3014821"/>
              <a:ext cx="45719" cy="12954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Rechteck 70">
              <a:extLst>
                <a:ext uri="{FF2B5EF4-FFF2-40B4-BE49-F238E27FC236}">
                  <a16:creationId xmlns:a16="http://schemas.microsoft.com/office/drawing/2014/main" id="{B8FE0200-417B-FD86-C428-4BAE819B3ED9}"/>
                </a:ext>
              </a:extLst>
            </p:cNvPr>
            <p:cNvSpPr/>
            <p:nvPr/>
          </p:nvSpPr>
          <p:spPr>
            <a:xfrm>
              <a:off x="5036794" y="3014821"/>
              <a:ext cx="36000" cy="129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72" name="Rechteck 71">
            <a:extLst>
              <a:ext uri="{FF2B5EF4-FFF2-40B4-BE49-F238E27FC236}">
                <a16:creationId xmlns:a16="http://schemas.microsoft.com/office/drawing/2014/main" id="{4D59E894-3CF6-83DB-4C6E-C6BF234F53D6}"/>
              </a:ext>
            </a:extLst>
          </p:cNvPr>
          <p:cNvSpPr/>
          <p:nvPr/>
        </p:nvSpPr>
        <p:spPr>
          <a:xfrm>
            <a:off x="5087553" y="3161305"/>
            <a:ext cx="87061" cy="129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28" name="Gruppieren 127">
            <a:extLst>
              <a:ext uri="{FF2B5EF4-FFF2-40B4-BE49-F238E27FC236}">
                <a16:creationId xmlns:a16="http://schemas.microsoft.com/office/drawing/2014/main" id="{443D9F9D-C0D5-98F5-7217-601465A553BB}"/>
              </a:ext>
            </a:extLst>
          </p:cNvPr>
          <p:cNvGrpSpPr/>
          <p:nvPr/>
        </p:nvGrpSpPr>
        <p:grpSpPr>
          <a:xfrm>
            <a:off x="4904531" y="3161305"/>
            <a:ext cx="314565" cy="129540"/>
            <a:chOff x="5034887" y="3161305"/>
            <a:chExt cx="314565" cy="129540"/>
          </a:xfrm>
        </p:grpSpPr>
        <p:sp>
          <p:nvSpPr>
            <p:cNvPr id="73" name="Rechteck 72">
              <a:extLst>
                <a:ext uri="{FF2B5EF4-FFF2-40B4-BE49-F238E27FC236}">
                  <a16:creationId xmlns:a16="http://schemas.microsoft.com/office/drawing/2014/main" id="{C88B19DB-3F70-A043-3BE7-CF8E508236D1}"/>
                </a:ext>
              </a:extLst>
            </p:cNvPr>
            <p:cNvSpPr/>
            <p:nvPr/>
          </p:nvSpPr>
          <p:spPr>
            <a:xfrm>
              <a:off x="5072794" y="3161305"/>
              <a:ext cx="139257" cy="129540"/>
            </a:xfrm>
            <a:prstGeom prst="rect">
              <a:avLst/>
            </a:prstGeom>
            <a:solidFill>
              <a:schemeClr val="accent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Rechteck 73">
              <a:extLst>
                <a:ext uri="{FF2B5EF4-FFF2-40B4-BE49-F238E27FC236}">
                  <a16:creationId xmlns:a16="http://schemas.microsoft.com/office/drawing/2014/main" id="{5B9F6F88-4EE6-655D-1239-25690EE07EA6}"/>
                </a:ext>
              </a:extLst>
            </p:cNvPr>
            <p:cNvSpPr/>
            <p:nvPr/>
          </p:nvSpPr>
          <p:spPr>
            <a:xfrm>
              <a:off x="5034887" y="3161305"/>
              <a:ext cx="39600" cy="1295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Rechteck 74">
              <a:extLst>
                <a:ext uri="{FF2B5EF4-FFF2-40B4-BE49-F238E27FC236}">
                  <a16:creationId xmlns:a16="http://schemas.microsoft.com/office/drawing/2014/main" id="{FA80EF97-2C57-EC89-1914-6846805151DD}"/>
                </a:ext>
              </a:extLst>
            </p:cNvPr>
            <p:cNvSpPr/>
            <p:nvPr/>
          </p:nvSpPr>
          <p:spPr>
            <a:xfrm>
              <a:off x="5212051" y="3161305"/>
              <a:ext cx="87060" cy="129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Rechteck 75">
              <a:extLst>
                <a:ext uri="{FF2B5EF4-FFF2-40B4-BE49-F238E27FC236}">
                  <a16:creationId xmlns:a16="http://schemas.microsoft.com/office/drawing/2014/main" id="{AD6CDF6B-C938-163C-615D-95CF3225B6A8}"/>
                </a:ext>
              </a:extLst>
            </p:cNvPr>
            <p:cNvSpPr/>
            <p:nvPr/>
          </p:nvSpPr>
          <p:spPr>
            <a:xfrm>
              <a:off x="5300957" y="3161305"/>
              <a:ext cx="48495" cy="1295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77" name="Rechteck 76">
            <a:extLst>
              <a:ext uri="{FF2B5EF4-FFF2-40B4-BE49-F238E27FC236}">
                <a16:creationId xmlns:a16="http://schemas.microsoft.com/office/drawing/2014/main" id="{6D23F2D7-E516-3383-8B11-B3A68B343B35}"/>
              </a:ext>
            </a:extLst>
          </p:cNvPr>
          <p:cNvSpPr/>
          <p:nvPr/>
        </p:nvSpPr>
        <p:spPr>
          <a:xfrm>
            <a:off x="4904066" y="3299161"/>
            <a:ext cx="314576" cy="1295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Rechteck 77">
            <a:extLst>
              <a:ext uri="{FF2B5EF4-FFF2-40B4-BE49-F238E27FC236}">
                <a16:creationId xmlns:a16="http://schemas.microsoft.com/office/drawing/2014/main" id="{A3F26179-4EA7-5C69-3C4A-E6C1460B8966}"/>
              </a:ext>
            </a:extLst>
          </p:cNvPr>
          <p:cNvSpPr/>
          <p:nvPr/>
        </p:nvSpPr>
        <p:spPr>
          <a:xfrm>
            <a:off x="4904066" y="3860019"/>
            <a:ext cx="229321" cy="1295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2" name="Rechteck 81">
            <a:extLst>
              <a:ext uri="{FF2B5EF4-FFF2-40B4-BE49-F238E27FC236}">
                <a16:creationId xmlns:a16="http://schemas.microsoft.com/office/drawing/2014/main" id="{AFB0F90D-E120-AD52-AEC8-60CB724E2E85}"/>
              </a:ext>
            </a:extLst>
          </p:cNvPr>
          <p:cNvSpPr/>
          <p:nvPr/>
        </p:nvSpPr>
        <p:spPr>
          <a:xfrm>
            <a:off x="4904078" y="4559973"/>
            <a:ext cx="135566" cy="1295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3" name="Rechteck 82">
            <a:extLst>
              <a:ext uri="{FF2B5EF4-FFF2-40B4-BE49-F238E27FC236}">
                <a16:creationId xmlns:a16="http://schemas.microsoft.com/office/drawing/2014/main" id="{9DA20356-96CD-D6CB-5963-BDB7604E57D6}"/>
              </a:ext>
            </a:extLst>
          </p:cNvPr>
          <p:cNvSpPr/>
          <p:nvPr/>
        </p:nvSpPr>
        <p:spPr>
          <a:xfrm>
            <a:off x="4904078" y="4701577"/>
            <a:ext cx="135566" cy="1295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4" name="Rechteck 83">
            <a:extLst>
              <a:ext uri="{FF2B5EF4-FFF2-40B4-BE49-F238E27FC236}">
                <a16:creationId xmlns:a16="http://schemas.microsoft.com/office/drawing/2014/main" id="{52257E32-9CF5-3B52-3381-7EA231ADF248}"/>
              </a:ext>
            </a:extLst>
          </p:cNvPr>
          <p:cNvSpPr/>
          <p:nvPr/>
        </p:nvSpPr>
        <p:spPr>
          <a:xfrm>
            <a:off x="4904078" y="4980752"/>
            <a:ext cx="135566" cy="1295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27" name="Gruppieren 126">
            <a:extLst>
              <a:ext uri="{FF2B5EF4-FFF2-40B4-BE49-F238E27FC236}">
                <a16:creationId xmlns:a16="http://schemas.microsoft.com/office/drawing/2014/main" id="{2298AB6F-F145-0316-D5F6-FE908FC5A120}"/>
              </a:ext>
            </a:extLst>
          </p:cNvPr>
          <p:cNvGrpSpPr/>
          <p:nvPr/>
        </p:nvGrpSpPr>
        <p:grpSpPr>
          <a:xfrm>
            <a:off x="4904531" y="3437716"/>
            <a:ext cx="281514" cy="129540"/>
            <a:chOff x="5031531" y="3437716"/>
            <a:chExt cx="281514" cy="129540"/>
          </a:xfrm>
        </p:grpSpPr>
        <p:sp>
          <p:nvSpPr>
            <p:cNvPr id="86" name="Rechteck 85">
              <a:extLst>
                <a:ext uri="{FF2B5EF4-FFF2-40B4-BE49-F238E27FC236}">
                  <a16:creationId xmlns:a16="http://schemas.microsoft.com/office/drawing/2014/main" id="{C50E7B2E-94D4-D47D-3DE1-973416BCBF61}"/>
                </a:ext>
              </a:extLst>
            </p:cNvPr>
            <p:cNvSpPr/>
            <p:nvPr/>
          </p:nvSpPr>
          <p:spPr>
            <a:xfrm>
              <a:off x="5031531" y="3437716"/>
              <a:ext cx="180520" cy="129540"/>
            </a:xfrm>
            <a:prstGeom prst="rect">
              <a:avLst/>
            </a:prstGeom>
            <a:solidFill>
              <a:schemeClr val="accent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7" name="Rechteck 86">
              <a:extLst>
                <a:ext uri="{FF2B5EF4-FFF2-40B4-BE49-F238E27FC236}">
                  <a16:creationId xmlns:a16="http://schemas.microsoft.com/office/drawing/2014/main" id="{A53774C4-6FD7-26E5-B332-EE3A895532D8}"/>
                </a:ext>
              </a:extLst>
            </p:cNvPr>
            <p:cNvSpPr/>
            <p:nvPr/>
          </p:nvSpPr>
          <p:spPr>
            <a:xfrm>
              <a:off x="5212762" y="3437716"/>
              <a:ext cx="100283" cy="1295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26" name="Gruppieren 125">
            <a:extLst>
              <a:ext uri="{FF2B5EF4-FFF2-40B4-BE49-F238E27FC236}">
                <a16:creationId xmlns:a16="http://schemas.microsoft.com/office/drawing/2014/main" id="{DC53E980-8948-72C0-4014-4DD176FFD043}"/>
              </a:ext>
            </a:extLst>
          </p:cNvPr>
          <p:cNvGrpSpPr/>
          <p:nvPr/>
        </p:nvGrpSpPr>
        <p:grpSpPr>
          <a:xfrm>
            <a:off x="4904531" y="3579604"/>
            <a:ext cx="274957" cy="129540"/>
            <a:chOff x="5038088" y="3579604"/>
            <a:chExt cx="274957" cy="129540"/>
          </a:xfrm>
        </p:grpSpPr>
        <p:sp>
          <p:nvSpPr>
            <p:cNvPr id="79" name="Rechteck 78">
              <a:extLst>
                <a:ext uri="{FF2B5EF4-FFF2-40B4-BE49-F238E27FC236}">
                  <a16:creationId xmlns:a16="http://schemas.microsoft.com/office/drawing/2014/main" id="{22A0D436-90AE-26A1-B978-1C0E923F7535}"/>
                </a:ext>
              </a:extLst>
            </p:cNvPr>
            <p:cNvSpPr/>
            <p:nvPr/>
          </p:nvSpPr>
          <p:spPr>
            <a:xfrm>
              <a:off x="5038088" y="3579604"/>
              <a:ext cx="82526" cy="1295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8" name="Rechteck 87">
              <a:extLst>
                <a:ext uri="{FF2B5EF4-FFF2-40B4-BE49-F238E27FC236}">
                  <a16:creationId xmlns:a16="http://schemas.microsoft.com/office/drawing/2014/main" id="{CC4251CF-D178-01BE-5FE0-878849D134A2}"/>
                </a:ext>
              </a:extLst>
            </p:cNvPr>
            <p:cNvSpPr/>
            <p:nvPr/>
          </p:nvSpPr>
          <p:spPr>
            <a:xfrm>
              <a:off x="5120614" y="3579604"/>
              <a:ext cx="135684" cy="12954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9" name="Rechteck 88">
              <a:extLst>
                <a:ext uri="{FF2B5EF4-FFF2-40B4-BE49-F238E27FC236}">
                  <a16:creationId xmlns:a16="http://schemas.microsoft.com/office/drawing/2014/main" id="{C40AB9EC-AA29-3EEA-4EF9-814122879701}"/>
                </a:ext>
              </a:extLst>
            </p:cNvPr>
            <p:cNvSpPr/>
            <p:nvPr/>
          </p:nvSpPr>
          <p:spPr>
            <a:xfrm>
              <a:off x="5255581" y="3579604"/>
              <a:ext cx="57464" cy="1295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35" name="Gruppieren 134">
            <a:extLst>
              <a:ext uri="{FF2B5EF4-FFF2-40B4-BE49-F238E27FC236}">
                <a16:creationId xmlns:a16="http://schemas.microsoft.com/office/drawing/2014/main" id="{51F05942-445E-153D-5C13-C0A68CE6EC6C}"/>
              </a:ext>
            </a:extLst>
          </p:cNvPr>
          <p:cNvGrpSpPr/>
          <p:nvPr/>
        </p:nvGrpSpPr>
        <p:grpSpPr>
          <a:xfrm>
            <a:off x="4904531" y="4142583"/>
            <a:ext cx="181570" cy="129540"/>
            <a:chOff x="5036793" y="4142583"/>
            <a:chExt cx="181570" cy="129540"/>
          </a:xfrm>
        </p:grpSpPr>
        <p:sp>
          <p:nvSpPr>
            <p:cNvPr id="92" name="Rechteck 91">
              <a:extLst>
                <a:ext uri="{FF2B5EF4-FFF2-40B4-BE49-F238E27FC236}">
                  <a16:creationId xmlns:a16="http://schemas.microsoft.com/office/drawing/2014/main" id="{AA309B43-A2A2-AD82-5A9C-7FE69C4E6A60}"/>
                </a:ext>
              </a:extLst>
            </p:cNvPr>
            <p:cNvSpPr/>
            <p:nvPr/>
          </p:nvSpPr>
          <p:spPr>
            <a:xfrm>
              <a:off x="5072794" y="4142583"/>
              <a:ext cx="145569" cy="12954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3" name="Rechteck 92">
              <a:extLst>
                <a:ext uri="{FF2B5EF4-FFF2-40B4-BE49-F238E27FC236}">
                  <a16:creationId xmlns:a16="http://schemas.microsoft.com/office/drawing/2014/main" id="{8DE21EA7-03E7-85BB-CC89-E206298B2D72}"/>
                </a:ext>
              </a:extLst>
            </p:cNvPr>
            <p:cNvSpPr/>
            <p:nvPr/>
          </p:nvSpPr>
          <p:spPr>
            <a:xfrm>
              <a:off x="5036793" y="4142583"/>
              <a:ext cx="36000" cy="12954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34" name="Gruppieren 133">
            <a:extLst>
              <a:ext uri="{FF2B5EF4-FFF2-40B4-BE49-F238E27FC236}">
                <a16:creationId xmlns:a16="http://schemas.microsoft.com/office/drawing/2014/main" id="{6130E108-983E-D714-3B85-574F86546705}"/>
              </a:ext>
            </a:extLst>
          </p:cNvPr>
          <p:cNvGrpSpPr/>
          <p:nvPr/>
        </p:nvGrpSpPr>
        <p:grpSpPr>
          <a:xfrm>
            <a:off x="4904531" y="3999706"/>
            <a:ext cx="175731" cy="129540"/>
            <a:chOff x="5034415" y="3999706"/>
            <a:chExt cx="175731" cy="129540"/>
          </a:xfrm>
        </p:grpSpPr>
        <p:sp>
          <p:nvSpPr>
            <p:cNvPr id="90" name="Rechteck 89">
              <a:extLst>
                <a:ext uri="{FF2B5EF4-FFF2-40B4-BE49-F238E27FC236}">
                  <a16:creationId xmlns:a16="http://schemas.microsoft.com/office/drawing/2014/main" id="{1E1D1374-DCA9-9020-02D8-0A4DFA2A5EEC}"/>
                </a:ext>
              </a:extLst>
            </p:cNvPr>
            <p:cNvSpPr/>
            <p:nvPr/>
          </p:nvSpPr>
          <p:spPr>
            <a:xfrm>
              <a:off x="5034415" y="3999706"/>
              <a:ext cx="130323" cy="12954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 name="Rechteck 93">
              <a:extLst>
                <a:ext uri="{FF2B5EF4-FFF2-40B4-BE49-F238E27FC236}">
                  <a16:creationId xmlns:a16="http://schemas.microsoft.com/office/drawing/2014/main" id="{B6189F5B-1E44-B085-0333-FF1033AC44F6}"/>
                </a:ext>
              </a:extLst>
            </p:cNvPr>
            <p:cNvSpPr/>
            <p:nvPr/>
          </p:nvSpPr>
          <p:spPr>
            <a:xfrm>
              <a:off x="5163917" y="3999706"/>
              <a:ext cx="46229" cy="1295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36" name="Gruppieren 135">
            <a:extLst>
              <a:ext uri="{FF2B5EF4-FFF2-40B4-BE49-F238E27FC236}">
                <a16:creationId xmlns:a16="http://schemas.microsoft.com/office/drawing/2014/main" id="{EBC55AEF-F125-64E9-443D-FC0F7896A26E}"/>
              </a:ext>
            </a:extLst>
          </p:cNvPr>
          <p:cNvGrpSpPr/>
          <p:nvPr/>
        </p:nvGrpSpPr>
        <p:grpSpPr>
          <a:xfrm>
            <a:off x="4904531" y="4280798"/>
            <a:ext cx="135578" cy="129540"/>
            <a:chOff x="5034876" y="4280798"/>
            <a:chExt cx="135578" cy="129540"/>
          </a:xfrm>
        </p:grpSpPr>
        <p:sp>
          <p:nvSpPr>
            <p:cNvPr id="81" name="Rechteck 80">
              <a:extLst>
                <a:ext uri="{FF2B5EF4-FFF2-40B4-BE49-F238E27FC236}">
                  <a16:creationId xmlns:a16="http://schemas.microsoft.com/office/drawing/2014/main" id="{745EAA0F-67BE-AB06-B8EB-6E6035481040}"/>
                </a:ext>
              </a:extLst>
            </p:cNvPr>
            <p:cNvSpPr/>
            <p:nvPr/>
          </p:nvSpPr>
          <p:spPr>
            <a:xfrm>
              <a:off x="5034876" y="4280798"/>
              <a:ext cx="85737" cy="1295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5" name="Rechteck 94">
              <a:extLst>
                <a:ext uri="{FF2B5EF4-FFF2-40B4-BE49-F238E27FC236}">
                  <a16:creationId xmlns:a16="http://schemas.microsoft.com/office/drawing/2014/main" id="{227AD7E0-6CB4-3E2C-A7AC-A5EA5C19AD4E}"/>
                </a:ext>
              </a:extLst>
            </p:cNvPr>
            <p:cNvSpPr/>
            <p:nvPr/>
          </p:nvSpPr>
          <p:spPr>
            <a:xfrm>
              <a:off x="5119755" y="4280798"/>
              <a:ext cx="50699" cy="1295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25" name="Gruppieren 124">
            <a:extLst>
              <a:ext uri="{FF2B5EF4-FFF2-40B4-BE49-F238E27FC236}">
                <a16:creationId xmlns:a16="http://schemas.microsoft.com/office/drawing/2014/main" id="{BA969537-8692-5455-0D50-2D29F8A6721D}"/>
              </a:ext>
            </a:extLst>
          </p:cNvPr>
          <p:cNvGrpSpPr/>
          <p:nvPr/>
        </p:nvGrpSpPr>
        <p:grpSpPr>
          <a:xfrm>
            <a:off x="4904531" y="3724370"/>
            <a:ext cx="227403" cy="129540"/>
            <a:chOff x="5036793" y="3724370"/>
            <a:chExt cx="227403" cy="129540"/>
          </a:xfrm>
        </p:grpSpPr>
        <p:sp>
          <p:nvSpPr>
            <p:cNvPr id="80" name="Rechteck 79">
              <a:extLst>
                <a:ext uri="{FF2B5EF4-FFF2-40B4-BE49-F238E27FC236}">
                  <a16:creationId xmlns:a16="http://schemas.microsoft.com/office/drawing/2014/main" id="{CAF27F41-98ED-E5C2-0D28-4C4339AB3BB9}"/>
                </a:ext>
              </a:extLst>
            </p:cNvPr>
            <p:cNvSpPr/>
            <p:nvPr/>
          </p:nvSpPr>
          <p:spPr>
            <a:xfrm>
              <a:off x="5036793" y="3724370"/>
              <a:ext cx="45719" cy="1295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6" name="Rechteck 95">
              <a:extLst>
                <a:ext uri="{FF2B5EF4-FFF2-40B4-BE49-F238E27FC236}">
                  <a16:creationId xmlns:a16="http://schemas.microsoft.com/office/drawing/2014/main" id="{0E2E5DE0-64C5-CFA2-F7F6-4B91BE8D3F12}"/>
                </a:ext>
              </a:extLst>
            </p:cNvPr>
            <p:cNvSpPr/>
            <p:nvPr/>
          </p:nvSpPr>
          <p:spPr>
            <a:xfrm>
              <a:off x="5082833" y="3724370"/>
              <a:ext cx="82526" cy="129540"/>
            </a:xfrm>
            <a:prstGeom prst="rect">
              <a:avLst/>
            </a:prstGeom>
            <a:solidFill>
              <a:schemeClr val="accent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7" name="Rechteck 96">
              <a:extLst>
                <a:ext uri="{FF2B5EF4-FFF2-40B4-BE49-F238E27FC236}">
                  <a16:creationId xmlns:a16="http://schemas.microsoft.com/office/drawing/2014/main" id="{C4A8992B-6481-9EDE-4D54-F05342EB8B40}"/>
                </a:ext>
              </a:extLst>
            </p:cNvPr>
            <p:cNvSpPr/>
            <p:nvPr/>
          </p:nvSpPr>
          <p:spPr>
            <a:xfrm>
              <a:off x="5164737" y="3724370"/>
              <a:ext cx="99459" cy="12954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98" name="Rechteck 97">
            <a:extLst>
              <a:ext uri="{FF2B5EF4-FFF2-40B4-BE49-F238E27FC236}">
                <a16:creationId xmlns:a16="http://schemas.microsoft.com/office/drawing/2014/main" id="{37C30FB5-BB8C-1764-9A92-CE5886ED7139}"/>
              </a:ext>
            </a:extLst>
          </p:cNvPr>
          <p:cNvSpPr/>
          <p:nvPr/>
        </p:nvSpPr>
        <p:spPr>
          <a:xfrm>
            <a:off x="4904078" y="4419609"/>
            <a:ext cx="135566" cy="12954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Rechteck 98">
            <a:extLst>
              <a:ext uri="{FF2B5EF4-FFF2-40B4-BE49-F238E27FC236}">
                <a16:creationId xmlns:a16="http://schemas.microsoft.com/office/drawing/2014/main" id="{2885B150-2FF3-E81D-368C-21FBABE73AD6}"/>
              </a:ext>
            </a:extLst>
          </p:cNvPr>
          <p:cNvSpPr/>
          <p:nvPr/>
        </p:nvSpPr>
        <p:spPr>
          <a:xfrm>
            <a:off x="4904078" y="4849243"/>
            <a:ext cx="135566" cy="129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39" name="Gruppieren 138">
            <a:extLst>
              <a:ext uri="{FF2B5EF4-FFF2-40B4-BE49-F238E27FC236}">
                <a16:creationId xmlns:a16="http://schemas.microsoft.com/office/drawing/2014/main" id="{DFFDB759-D724-0A4A-62E4-A257F6689AD9}"/>
              </a:ext>
            </a:extLst>
          </p:cNvPr>
          <p:cNvGrpSpPr/>
          <p:nvPr/>
        </p:nvGrpSpPr>
        <p:grpSpPr>
          <a:xfrm>
            <a:off x="4904531" y="5123656"/>
            <a:ext cx="132979" cy="129540"/>
            <a:chOff x="5039380" y="5123656"/>
            <a:chExt cx="132979" cy="129540"/>
          </a:xfrm>
        </p:grpSpPr>
        <p:sp>
          <p:nvSpPr>
            <p:cNvPr id="85" name="Rechteck 84">
              <a:extLst>
                <a:ext uri="{FF2B5EF4-FFF2-40B4-BE49-F238E27FC236}">
                  <a16:creationId xmlns:a16="http://schemas.microsoft.com/office/drawing/2014/main" id="{75B10A9A-F154-2BF6-E8B3-06F9213A2613}"/>
                </a:ext>
              </a:extLst>
            </p:cNvPr>
            <p:cNvSpPr/>
            <p:nvPr/>
          </p:nvSpPr>
          <p:spPr>
            <a:xfrm>
              <a:off x="5039380" y="5123656"/>
              <a:ext cx="81233" cy="1295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0" name="Rechteck 99">
              <a:extLst>
                <a:ext uri="{FF2B5EF4-FFF2-40B4-BE49-F238E27FC236}">
                  <a16:creationId xmlns:a16="http://schemas.microsoft.com/office/drawing/2014/main" id="{8D6EBEC5-7606-A005-9964-2276C6B7C982}"/>
                </a:ext>
              </a:extLst>
            </p:cNvPr>
            <p:cNvSpPr/>
            <p:nvPr/>
          </p:nvSpPr>
          <p:spPr>
            <a:xfrm>
              <a:off x="5116458" y="5123656"/>
              <a:ext cx="55901" cy="12954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38" name="Gruppieren 137">
            <a:extLst>
              <a:ext uri="{FF2B5EF4-FFF2-40B4-BE49-F238E27FC236}">
                <a16:creationId xmlns:a16="http://schemas.microsoft.com/office/drawing/2014/main" id="{63D85855-F70C-D924-6F51-22D40C6C21BA}"/>
              </a:ext>
            </a:extLst>
          </p:cNvPr>
          <p:cNvGrpSpPr/>
          <p:nvPr/>
        </p:nvGrpSpPr>
        <p:grpSpPr>
          <a:xfrm>
            <a:off x="4904531" y="5269611"/>
            <a:ext cx="133338" cy="129540"/>
            <a:chOff x="5039022" y="5269611"/>
            <a:chExt cx="133338" cy="129540"/>
          </a:xfrm>
        </p:grpSpPr>
        <p:sp>
          <p:nvSpPr>
            <p:cNvPr id="102" name="Rechteck 101">
              <a:extLst>
                <a:ext uri="{FF2B5EF4-FFF2-40B4-BE49-F238E27FC236}">
                  <a16:creationId xmlns:a16="http://schemas.microsoft.com/office/drawing/2014/main" id="{D470F789-9604-84E2-5AA4-ACD922905EF4}"/>
                </a:ext>
              </a:extLst>
            </p:cNvPr>
            <p:cNvSpPr/>
            <p:nvPr/>
          </p:nvSpPr>
          <p:spPr>
            <a:xfrm>
              <a:off x="5074892" y="5269611"/>
              <a:ext cx="45719" cy="12954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 name="Rechteck 102">
              <a:extLst>
                <a:ext uri="{FF2B5EF4-FFF2-40B4-BE49-F238E27FC236}">
                  <a16:creationId xmlns:a16="http://schemas.microsoft.com/office/drawing/2014/main" id="{06CD3138-6EE7-8BD5-DFA5-2952B9F15CFC}"/>
                </a:ext>
              </a:extLst>
            </p:cNvPr>
            <p:cNvSpPr/>
            <p:nvPr/>
          </p:nvSpPr>
          <p:spPr>
            <a:xfrm>
              <a:off x="5115534" y="5269611"/>
              <a:ext cx="56826" cy="12954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 name="Rechteck 103">
              <a:extLst>
                <a:ext uri="{FF2B5EF4-FFF2-40B4-BE49-F238E27FC236}">
                  <a16:creationId xmlns:a16="http://schemas.microsoft.com/office/drawing/2014/main" id="{CC2FAF53-3C8B-E82E-3490-039F1022B160}"/>
                </a:ext>
              </a:extLst>
            </p:cNvPr>
            <p:cNvSpPr/>
            <p:nvPr/>
          </p:nvSpPr>
          <p:spPr>
            <a:xfrm>
              <a:off x="5039022" y="5269611"/>
              <a:ext cx="36000" cy="129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37" name="Gruppieren 136">
            <a:extLst>
              <a:ext uri="{FF2B5EF4-FFF2-40B4-BE49-F238E27FC236}">
                <a16:creationId xmlns:a16="http://schemas.microsoft.com/office/drawing/2014/main" id="{ECD2F031-C600-CE3B-6453-218DBD491301}"/>
              </a:ext>
            </a:extLst>
          </p:cNvPr>
          <p:cNvGrpSpPr/>
          <p:nvPr/>
        </p:nvGrpSpPr>
        <p:grpSpPr>
          <a:xfrm>
            <a:off x="4904531" y="5408424"/>
            <a:ext cx="133338" cy="129540"/>
            <a:chOff x="5039021" y="5408424"/>
            <a:chExt cx="133338" cy="129540"/>
          </a:xfrm>
        </p:grpSpPr>
        <p:sp>
          <p:nvSpPr>
            <p:cNvPr id="105" name="Rechteck 104">
              <a:extLst>
                <a:ext uri="{FF2B5EF4-FFF2-40B4-BE49-F238E27FC236}">
                  <a16:creationId xmlns:a16="http://schemas.microsoft.com/office/drawing/2014/main" id="{1EFB8916-4504-2E27-2608-2BB44A262480}"/>
                </a:ext>
              </a:extLst>
            </p:cNvPr>
            <p:cNvSpPr/>
            <p:nvPr/>
          </p:nvSpPr>
          <p:spPr>
            <a:xfrm>
              <a:off x="5074891" y="5408424"/>
              <a:ext cx="45719" cy="129540"/>
            </a:xfrm>
            <a:prstGeom prst="rect">
              <a:avLst/>
            </a:prstGeom>
            <a:solidFill>
              <a:schemeClr val="accent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 name="Rechteck 105">
              <a:extLst>
                <a:ext uri="{FF2B5EF4-FFF2-40B4-BE49-F238E27FC236}">
                  <a16:creationId xmlns:a16="http://schemas.microsoft.com/office/drawing/2014/main" id="{637872BE-70E1-C38F-6059-676E22B93CE3}"/>
                </a:ext>
              </a:extLst>
            </p:cNvPr>
            <p:cNvSpPr/>
            <p:nvPr/>
          </p:nvSpPr>
          <p:spPr>
            <a:xfrm>
              <a:off x="5115533" y="5408424"/>
              <a:ext cx="56826" cy="12954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 name="Rechteck 106">
              <a:extLst>
                <a:ext uri="{FF2B5EF4-FFF2-40B4-BE49-F238E27FC236}">
                  <a16:creationId xmlns:a16="http://schemas.microsoft.com/office/drawing/2014/main" id="{C421DA23-4019-09E6-AEEA-EC0E48D797D6}"/>
                </a:ext>
              </a:extLst>
            </p:cNvPr>
            <p:cNvSpPr/>
            <p:nvPr/>
          </p:nvSpPr>
          <p:spPr>
            <a:xfrm>
              <a:off x="5039021" y="5408424"/>
              <a:ext cx="36000" cy="1295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18" name="Gruppieren 117">
            <a:extLst>
              <a:ext uri="{FF2B5EF4-FFF2-40B4-BE49-F238E27FC236}">
                <a16:creationId xmlns:a16="http://schemas.microsoft.com/office/drawing/2014/main" id="{7EBD84C1-7E16-76BE-4190-FDA5BFD1A8B8}"/>
              </a:ext>
            </a:extLst>
          </p:cNvPr>
          <p:cNvGrpSpPr/>
          <p:nvPr/>
        </p:nvGrpSpPr>
        <p:grpSpPr>
          <a:xfrm>
            <a:off x="828609" y="5852795"/>
            <a:ext cx="3758062" cy="172800"/>
            <a:chOff x="956310" y="5847259"/>
            <a:chExt cx="3758062" cy="172800"/>
          </a:xfrm>
        </p:grpSpPr>
        <p:sp>
          <p:nvSpPr>
            <p:cNvPr id="108" name="Rechteck 107">
              <a:extLst>
                <a:ext uri="{FF2B5EF4-FFF2-40B4-BE49-F238E27FC236}">
                  <a16:creationId xmlns:a16="http://schemas.microsoft.com/office/drawing/2014/main" id="{71F7EDB1-3B1B-401C-E0B6-5298979D010F}"/>
                </a:ext>
              </a:extLst>
            </p:cNvPr>
            <p:cNvSpPr/>
            <p:nvPr/>
          </p:nvSpPr>
          <p:spPr>
            <a:xfrm>
              <a:off x="956310" y="5847259"/>
              <a:ext cx="1954530" cy="17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 name="Rechteck 108">
              <a:extLst>
                <a:ext uri="{FF2B5EF4-FFF2-40B4-BE49-F238E27FC236}">
                  <a16:creationId xmlns:a16="http://schemas.microsoft.com/office/drawing/2014/main" id="{ED3606B6-1CE6-280B-CC47-4182834F487A}"/>
                </a:ext>
              </a:extLst>
            </p:cNvPr>
            <p:cNvSpPr/>
            <p:nvPr/>
          </p:nvSpPr>
          <p:spPr>
            <a:xfrm>
              <a:off x="3394710" y="5847259"/>
              <a:ext cx="306705" cy="17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 name="Rechteck 109">
              <a:extLst>
                <a:ext uri="{FF2B5EF4-FFF2-40B4-BE49-F238E27FC236}">
                  <a16:creationId xmlns:a16="http://schemas.microsoft.com/office/drawing/2014/main" id="{F4E7429E-B123-458A-C510-7ECFA8986AEA}"/>
                </a:ext>
              </a:extLst>
            </p:cNvPr>
            <p:cNvSpPr/>
            <p:nvPr/>
          </p:nvSpPr>
          <p:spPr>
            <a:xfrm>
              <a:off x="3811404" y="5847259"/>
              <a:ext cx="474846" cy="17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 name="Rechteck 110">
              <a:extLst>
                <a:ext uri="{FF2B5EF4-FFF2-40B4-BE49-F238E27FC236}">
                  <a16:creationId xmlns:a16="http://schemas.microsoft.com/office/drawing/2014/main" id="{5CD2D6A5-9A63-4720-12E8-B336A25223B5}"/>
                </a:ext>
              </a:extLst>
            </p:cNvPr>
            <p:cNvSpPr/>
            <p:nvPr/>
          </p:nvSpPr>
          <p:spPr>
            <a:xfrm>
              <a:off x="4398645" y="5847259"/>
              <a:ext cx="97155" cy="17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2" name="Rechteck 111">
              <a:extLst>
                <a:ext uri="{FF2B5EF4-FFF2-40B4-BE49-F238E27FC236}">
                  <a16:creationId xmlns:a16="http://schemas.microsoft.com/office/drawing/2014/main" id="{1C9190B1-80A6-73D2-EA77-61D5C66229BC}"/>
                </a:ext>
              </a:extLst>
            </p:cNvPr>
            <p:cNvSpPr/>
            <p:nvPr/>
          </p:nvSpPr>
          <p:spPr>
            <a:xfrm>
              <a:off x="4553401" y="5847259"/>
              <a:ext cx="103372" cy="17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 name="Rechteck 112">
              <a:extLst>
                <a:ext uri="{FF2B5EF4-FFF2-40B4-BE49-F238E27FC236}">
                  <a16:creationId xmlns:a16="http://schemas.microsoft.com/office/drawing/2014/main" id="{E39557B3-A5CB-9E88-4BA7-A967BAED200F}"/>
                </a:ext>
              </a:extLst>
            </p:cNvPr>
            <p:cNvSpPr/>
            <p:nvPr/>
          </p:nvSpPr>
          <p:spPr>
            <a:xfrm>
              <a:off x="4286250" y="5847259"/>
              <a:ext cx="112395" cy="172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 name="Rechteck 113">
              <a:extLst>
                <a:ext uri="{FF2B5EF4-FFF2-40B4-BE49-F238E27FC236}">
                  <a16:creationId xmlns:a16="http://schemas.microsoft.com/office/drawing/2014/main" id="{A400C69D-8300-63DD-E546-060E57C7ABA2}"/>
                </a:ext>
              </a:extLst>
            </p:cNvPr>
            <p:cNvSpPr/>
            <p:nvPr/>
          </p:nvSpPr>
          <p:spPr>
            <a:xfrm>
              <a:off x="3698876" y="5847259"/>
              <a:ext cx="112528" cy="172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 name="Rechteck 114">
              <a:extLst>
                <a:ext uri="{FF2B5EF4-FFF2-40B4-BE49-F238E27FC236}">
                  <a16:creationId xmlns:a16="http://schemas.microsoft.com/office/drawing/2014/main" id="{0699B6FE-9BD0-C7ED-E45C-B57870355992}"/>
                </a:ext>
              </a:extLst>
            </p:cNvPr>
            <p:cNvSpPr/>
            <p:nvPr/>
          </p:nvSpPr>
          <p:spPr>
            <a:xfrm>
              <a:off x="2911475" y="5847259"/>
              <a:ext cx="483235" cy="172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6" name="Rechteck 115">
              <a:extLst>
                <a:ext uri="{FF2B5EF4-FFF2-40B4-BE49-F238E27FC236}">
                  <a16:creationId xmlns:a16="http://schemas.microsoft.com/office/drawing/2014/main" id="{8DD688B9-0812-BA4C-AC2B-D8881EB5DF62}"/>
                </a:ext>
              </a:extLst>
            </p:cNvPr>
            <p:cNvSpPr/>
            <p:nvPr/>
          </p:nvSpPr>
          <p:spPr>
            <a:xfrm>
              <a:off x="4656772" y="5847259"/>
              <a:ext cx="57600" cy="172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7" name="Rechteck 116">
              <a:extLst>
                <a:ext uri="{FF2B5EF4-FFF2-40B4-BE49-F238E27FC236}">
                  <a16:creationId xmlns:a16="http://schemas.microsoft.com/office/drawing/2014/main" id="{9D43EAB0-0853-B3AE-1971-042734F0774F}"/>
                </a:ext>
              </a:extLst>
            </p:cNvPr>
            <p:cNvSpPr/>
            <p:nvPr/>
          </p:nvSpPr>
          <p:spPr>
            <a:xfrm>
              <a:off x="4495800" y="5847259"/>
              <a:ext cx="57600" cy="172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24" name="Gruppieren 123">
            <a:extLst>
              <a:ext uri="{FF2B5EF4-FFF2-40B4-BE49-F238E27FC236}">
                <a16:creationId xmlns:a16="http://schemas.microsoft.com/office/drawing/2014/main" id="{8F20A9DD-37F5-1B6E-A6B0-21D1202779C5}"/>
              </a:ext>
            </a:extLst>
          </p:cNvPr>
          <p:cNvGrpSpPr/>
          <p:nvPr/>
        </p:nvGrpSpPr>
        <p:grpSpPr>
          <a:xfrm>
            <a:off x="828608" y="5679995"/>
            <a:ext cx="3758063" cy="172800"/>
            <a:chOff x="955608" y="5679995"/>
            <a:chExt cx="3758063" cy="172800"/>
          </a:xfrm>
        </p:grpSpPr>
        <p:sp>
          <p:nvSpPr>
            <p:cNvPr id="119" name="Rechteck 118">
              <a:extLst>
                <a:ext uri="{FF2B5EF4-FFF2-40B4-BE49-F238E27FC236}">
                  <a16:creationId xmlns:a16="http://schemas.microsoft.com/office/drawing/2014/main" id="{92BA24D5-7710-95AB-F9B1-F15EF644CE72}"/>
                </a:ext>
              </a:extLst>
            </p:cNvPr>
            <p:cNvSpPr/>
            <p:nvPr/>
          </p:nvSpPr>
          <p:spPr>
            <a:xfrm>
              <a:off x="955608" y="5679995"/>
              <a:ext cx="2436041" cy="1728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0" name="Rechteck 119">
              <a:extLst>
                <a:ext uri="{FF2B5EF4-FFF2-40B4-BE49-F238E27FC236}">
                  <a16:creationId xmlns:a16="http://schemas.microsoft.com/office/drawing/2014/main" id="{2A961508-C77E-8D31-D17E-717C00341DD0}"/>
                </a:ext>
              </a:extLst>
            </p:cNvPr>
            <p:cNvSpPr/>
            <p:nvPr/>
          </p:nvSpPr>
          <p:spPr>
            <a:xfrm>
              <a:off x="3386172" y="5679995"/>
              <a:ext cx="420556" cy="1728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1" name="Rechteck 120">
              <a:extLst>
                <a:ext uri="{FF2B5EF4-FFF2-40B4-BE49-F238E27FC236}">
                  <a16:creationId xmlns:a16="http://schemas.microsoft.com/office/drawing/2014/main" id="{9B4BE1A6-F9BF-8EBE-6896-714B39C8729A}"/>
                </a:ext>
              </a:extLst>
            </p:cNvPr>
            <p:cNvSpPr/>
            <p:nvPr/>
          </p:nvSpPr>
          <p:spPr>
            <a:xfrm>
              <a:off x="3804054" y="5679995"/>
              <a:ext cx="588176" cy="1728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2" name="Rechteck 121">
              <a:extLst>
                <a:ext uri="{FF2B5EF4-FFF2-40B4-BE49-F238E27FC236}">
                  <a16:creationId xmlns:a16="http://schemas.microsoft.com/office/drawing/2014/main" id="{7F032087-1803-E464-5E52-ED626D300034}"/>
                </a:ext>
              </a:extLst>
            </p:cNvPr>
            <p:cNvSpPr/>
            <p:nvPr/>
          </p:nvSpPr>
          <p:spPr>
            <a:xfrm>
              <a:off x="4390783" y="5679995"/>
              <a:ext cx="151710" cy="1728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3" name="Rechteck 122">
              <a:extLst>
                <a:ext uri="{FF2B5EF4-FFF2-40B4-BE49-F238E27FC236}">
                  <a16:creationId xmlns:a16="http://schemas.microsoft.com/office/drawing/2014/main" id="{345B1ED0-4FA8-CB43-A997-48C9B2921A29}"/>
                </a:ext>
              </a:extLst>
            </p:cNvPr>
            <p:cNvSpPr/>
            <p:nvPr/>
          </p:nvSpPr>
          <p:spPr>
            <a:xfrm>
              <a:off x="4542493" y="5679995"/>
              <a:ext cx="171178" cy="172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42" name="Gruppieren 141">
            <a:extLst>
              <a:ext uri="{FF2B5EF4-FFF2-40B4-BE49-F238E27FC236}">
                <a16:creationId xmlns:a16="http://schemas.microsoft.com/office/drawing/2014/main" id="{B66C25AC-F2B8-E2F3-EE27-8BCEA9717FEC}"/>
              </a:ext>
            </a:extLst>
          </p:cNvPr>
          <p:cNvGrpSpPr/>
          <p:nvPr/>
        </p:nvGrpSpPr>
        <p:grpSpPr>
          <a:xfrm>
            <a:off x="4904531" y="5543427"/>
            <a:ext cx="135567" cy="129540"/>
            <a:chOff x="5036792" y="5543427"/>
            <a:chExt cx="135567" cy="129540"/>
          </a:xfrm>
        </p:grpSpPr>
        <p:sp>
          <p:nvSpPr>
            <p:cNvPr id="101" name="Rechteck 100">
              <a:extLst>
                <a:ext uri="{FF2B5EF4-FFF2-40B4-BE49-F238E27FC236}">
                  <a16:creationId xmlns:a16="http://schemas.microsoft.com/office/drawing/2014/main" id="{01B383C8-66C2-431F-4784-2C2AF1C1E16B}"/>
                </a:ext>
              </a:extLst>
            </p:cNvPr>
            <p:cNvSpPr/>
            <p:nvPr/>
          </p:nvSpPr>
          <p:spPr>
            <a:xfrm>
              <a:off x="5075875" y="5543427"/>
              <a:ext cx="96484" cy="12954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1" name="Rechteck 140">
              <a:extLst>
                <a:ext uri="{FF2B5EF4-FFF2-40B4-BE49-F238E27FC236}">
                  <a16:creationId xmlns:a16="http://schemas.microsoft.com/office/drawing/2014/main" id="{9B2ADE8B-049D-E50F-FC89-E4BE72A38E06}"/>
                </a:ext>
              </a:extLst>
            </p:cNvPr>
            <p:cNvSpPr/>
            <p:nvPr/>
          </p:nvSpPr>
          <p:spPr>
            <a:xfrm>
              <a:off x="5036792" y="5543427"/>
              <a:ext cx="45719" cy="129540"/>
            </a:xfrm>
            <a:prstGeom prst="rect">
              <a:avLst/>
            </a:prstGeom>
            <a:solidFill>
              <a:schemeClr val="accent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54" name="Gruppieren 153">
            <a:extLst>
              <a:ext uri="{FF2B5EF4-FFF2-40B4-BE49-F238E27FC236}">
                <a16:creationId xmlns:a16="http://schemas.microsoft.com/office/drawing/2014/main" id="{9D71B65E-DC93-2476-A392-FF6067A6E584}"/>
              </a:ext>
            </a:extLst>
          </p:cNvPr>
          <p:cNvGrpSpPr/>
          <p:nvPr/>
        </p:nvGrpSpPr>
        <p:grpSpPr>
          <a:xfrm>
            <a:off x="4904531" y="2313781"/>
            <a:ext cx="525993" cy="129540"/>
            <a:chOff x="5031531" y="2313781"/>
            <a:chExt cx="525993" cy="129540"/>
          </a:xfrm>
        </p:grpSpPr>
        <p:grpSp>
          <p:nvGrpSpPr>
            <p:cNvPr id="133" name="Gruppieren 132">
              <a:extLst>
                <a:ext uri="{FF2B5EF4-FFF2-40B4-BE49-F238E27FC236}">
                  <a16:creationId xmlns:a16="http://schemas.microsoft.com/office/drawing/2014/main" id="{3555B010-A308-ACEE-1584-E9CCA53290C7}"/>
                </a:ext>
              </a:extLst>
            </p:cNvPr>
            <p:cNvGrpSpPr/>
            <p:nvPr/>
          </p:nvGrpSpPr>
          <p:grpSpPr>
            <a:xfrm>
              <a:off x="5031531" y="2313781"/>
              <a:ext cx="485426" cy="129540"/>
              <a:chOff x="5039054" y="2313781"/>
              <a:chExt cx="485426" cy="129540"/>
            </a:xfrm>
          </p:grpSpPr>
          <p:sp>
            <p:nvSpPr>
              <p:cNvPr id="56" name="Rechteck 55">
                <a:extLst>
                  <a:ext uri="{FF2B5EF4-FFF2-40B4-BE49-F238E27FC236}">
                    <a16:creationId xmlns:a16="http://schemas.microsoft.com/office/drawing/2014/main" id="{1705A000-15E5-7DC5-C599-AF837BFB3F38}"/>
                  </a:ext>
                </a:extLst>
              </p:cNvPr>
              <p:cNvSpPr/>
              <p:nvPr/>
            </p:nvSpPr>
            <p:spPr>
              <a:xfrm>
                <a:off x="5478761" y="2313781"/>
                <a:ext cx="45719" cy="1295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Rechteck 56">
                <a:extLst>
                  <a:ext uri="{FF2B5EF4-FFF2-40B4-BE49-F238E27FC236}">
                    <a16:creationId xmlns:a16="http://schemas.microsoft.com/office/drawing/2014/main" id="{BD0437F9-7BDE-FE4C-8E08-87AA4FAF68CF}"/>
                  </a:ext>
                </a:extLst>
              </p:cNvPr>
              <p:cNvSpPr/>
              <p:nvPr/>
            </p:nvSpPr>
            <p:spPr>
              <a:xfrm>
                <a:off x="5349848" y="2313781"/>
                <a:ext cx="129567" cy="129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Rechteck 57">
                <a:extLst>
                  <a:ext uri="{FF2B5EF4-FFF2-40B4-BE49-F238E27FC236}">
                    <a16:creationId xmlns:a16="http://schemas.microsoft.com/office/drawing/2014/main" id="{5BA53615-9BFE-37C0-DDA8-7EE8087E072F}"/>
                  </a:ext>
                </a:extLst>
              </p:cNvPr>
              <p:cNvSpPr/>
              <p:nvPr/>
            </p:nvSpPr>
            <p:spPr>
              <a:xfrm>
                <a:off x="5074921" y="2313781"/>
                <a:ext cx="274532" cy="129540"/>
              </a:xfrm>
              <a:prstGeom prst="rect">
                <a:avLst/>
              </a:prstGeom>
              <a:solidFill>
                <a:schemeClr val="accent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Rechteck 58">
                <a:extLst>
                  <a:ext uri="{FF2B5EF4-FFF2-40B4-BE49-F238E27FC236}">
                    <a16:creationId xmlns:a16="http://schemas.microsoft.com/office/drawing/2014/main" id="{2EEBACD0-1C4B-EE46-F4DD-3A49334126F8}"/>
                  </a:ext>
                </a:extLst>
              </p:cNvPr>
              <p:cNvSpPr/>
              <p:nvPr/>
            </p:nvSpPr>
            <p:spPr>
              <a:xfrm>
                <a:off x="5039054" y="2313781"/>
                <a:ext cx="36000" cy="1295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53" name="Rechteck 152">
              <a:extLst>
                <a:ext uri="{FF2B5EF4-FFF2-40B4-BE49-F238E27FC236}">
                  <a16:creationId xmlns:a16="http://schemas.microsoft.com/office/drawing/2014/main" id="{1127DF7D-DBB0-430A-29C1-F1EC96F48555}"/>
                </a:ext>
              </a:extLst>
            </p:cNvPr>
            <p:cNvSpPr/>
            <p:nvPr/>
          </p:nvSpPr>
          <p:spPr>
            <a:xfrm>
              <a:off x="5511805" y="2313781"/>
              <a:ext cx="45719" cy="1295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88" name="Gruppieren 187">
            <a:extLst>
              <a:ext uri="{FF2B5EF4-FFF2-40B4-BE49-F238E27FC236}">
                <a16:creationId xmlns:a16="http://schemas.microsoft.com/office/drawing/2014/main" id="{0DED17A9-A349-D5FD-64B2-740B11661421}"/>
              </a:ext>
            </a:extLst>
          </p:cNvPr>
          <p:cNvGrpSpPr/>
          <p:nvPr/>
        </p:nvGrpSpPr>
        <p:grpSpPr>
          <a:xfrm>
            <a:off x="5836265" y="4298085"/>
            <a:ext cx="2542547" cy="1641110"/>
            <a:chOff x="7268254" y="3704376"/>
            <a:chExt cx="2542547" cy="1641110"/>
          </a:xfrm>
        </p:grpSpPr>
        <p:sp>
          <p:nvSpPr>
            <p:cNvPr id="143" name="Rechteck 142">
              <a:extLst>
                <a:ext uri="{FF2B5EF4-FFF2-40B4-BE49-F238E27FC236}">
                  <a16:creationId xmlns:a16="http://schemas.microsoft.com/office/drawing/2014/main" id="{681ABE91-752A-1310-8BD7-87AF7C45705F}"/>
                </a:ext>
              </a:extLst>
            </p:cNvPr>
            <p:cNvSpPr/>
            <p:nvPr/>
          </p:nvSpPr>
          <p:spPr>
            <a:xfrm>
              <a:off x="7274283" y="3924789"/>
              <a:ext cx="95250" cy="95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4" name="Rechteck 143">
              <a:extLst>
                <a:ext uri="{FF2B5EF4-FFF2-40B4-BE49-F238E27FC236}">
                  <a16:creationId xmlns:a16="http://schemas.microsoft.com/office/drawing/2014/main" id="{136528C0-EDE9-4270-C645-D3C91EA912A2}"/>
                </a:ext>
              </a:extLst>
            </p:cNvPr>
            <p:cNvSpPr/>
            <p:nvPr/>
          </p:nvSpPr>
          <p:spPr>
            <a:xfrm>
              <a:off x="7274283" y="4047333"/>
              <a:ext cx="95250" cy="95250"/>
            </a:xfrm>
            <a:prstGeom prst="rect">
              <a:avLst/>
            </a:prstGeom>
            <a:solidFill>
              <a:schemeClr val="accent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5" name="Rechteck 144">
              <a:extLst>
                <a:ext uri="{FF2B5EF4-FFF2-40B4-BE49-F238E27FC236}">
                  <a16:creationId xmlns:a16="http://schemas.microsoft.com/office/drawing/2014/main" id="{B6611507-51B7-916A-D108-6502C0FC7BCC}"/>
                </a:ext>
              </a:extLst>
            </p:cNvPr>
            <p:cNvSpPr/>
            <p:nvPr/>
          </p:nvSpPr>
          <p:spPr>
            <a:xfrm>
              <a:off x="7268254" y="4178484"/>
              <a:ext cx="95250" cy="9525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6" name="Rechteck 145">
              <a:extLst>
                <a:ext uri="{FF2B5EF4-FFF2-40B4-BE49-F238E27FC236}">
                  <a16:creationId xmlns:a16="http://schemas.microsoft.com/office/drawing/2014/main" id="{A3C92A75-256D-25B7-D564-FC1041D2BBA1}"/>
                </a:ext>
              </a:extLst>
            </p:cNvPr>
            <p:cNvSpPr/>
            <p:nvPr/>
          </p:nvSpPr>
          <p:spPr>
            <a:xfrm>
              <a:off x="7268254" y="4309635"/>
              <a:ext cx="95250" cy="952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7" name="Rechteck 146">
              <a:extLst>
                <a:ext uri="{FF2B5EF4-FFF2-40B4-BE49-F238E27FC236}">
                  <a16:creationId xmlns:a16="http://schemas.microsoft.com/office/drawing/2014/main" id="{0F8CD2F4-C67C-68B1-B432-86F19C5C7A89}"/>
                </a:ext>
              </a:extLst>
            </p:cNvPr>
            <p:cNvSpPr/>
            <p:nvPr/>
          </p:nvSpPr>
          <p:spPr>
            <a:xfrm>
              <a:off x="7268254" y="4444725"/>
              <a:ext cx="95250" cy="9525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8" name="Rechteck 147">
              <a:extLst>
                <a:ext uri="{FF2B5EF4-FFF2-40B4-BE49-F238E27FC236}">
                  <a16:creationId xmlns:a16="http://schemas.microsoft.com/office/drawing/2014/main" id="{838E331D-5360-0310-F44E-8E53F81D1A35}"/>
                </a:ext>
              </a:extLst>
            </p:cNvPr>
            <p:cNvSpPr/>
            <p:nvPr/>
          </p:nvSpPr>
          <p:spPr>
            <a:xfrm>
              <a:off x="8695973" y="3927278"/>
              <a:ext cx="95250" cy="9525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9" name="Rechteck 148">
              <a:extLst>
                <a:ext uri="{FF2B5EF4-FFF2-40B4-BE49-F238E27FC236}">
                  <a16:creationId xmlns:a16="http://schemas.microsoft.com/office/drawing/2014/main" id="{167D94B5-02DF-CFEE-E12A-5065621CB317}"/>
                </a:ext>
              </a:extLst>
            </p:cNvPr>
            <p:cNvSpPr/>
            <p:nvPr/>
          </p:nvSpPr>
          <p:spPr>
            <a:xfrm>
              <a:off x="8695973" y="4073868"/>
              <a:ext cx="95250" cy="952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0" name="Rechteck 149">
              <a:extLst>
                <a:ext uri="{FF2B5EF4-FFF2-40B4-BE49-F238E27FC236}">
                  <a16:creationId xmlns:a16="http://schemas.microsoft.com/office/drawing/2014/main" id="{4281A72D-BAB3-8FE6-1D95-AD09B990205C}"/>
                </a:ext>
              </a:extLst>
            </p:cNvPr>
            <p:cNvSpPr/>
            <p:nvPr/>
          </p:nvSpPr>
          <p:spPr>
            <a:xfrm>
              <a:off x="8695973" y="4194810"/>
              <a:ext cx="95250" cy="9525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1" name="Rechteck 150">
              <a:extLst>
                <a:ext uri="{FF2B5EF4-FFF2-40B4-BE49-F238E27FC236}">
                  <a16:creationId xmlns:a16="http://schemas.microsoft.com/office/drawing/2014/main" id="{CFD40D2E-53E3-C66D-8DD9-C9499B79924E}"/>
                </a:ext>
              </a:extLst>
            </p:cNvPr>
            <p:cNvSpPr/>
            <p:nvPr/>
          </p:nvSpPr>
          <p:spPr>
            <a:xfrm>
              <a:off x="8695973" y="4324481"/>
              <a:ext cx="9525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2" name="Rechteck 151">
              <a:extLst>
                <a:ext uri="{FF2B5EF4-FFF2-40B4-BE49-F238E27FC236}">
                  <a16:creationId xmlns:a16="http://schemas.microsoft.com/office/drawing/2014/main" id="{017F5390-576C-A680-350F-4BB30C536DC2}"/>
                </a:ext>
              </a:extLst>
            </p:cNvPr>
            <p:cNvSpPr/>
            <p:nvPr/>
          </p:nvSpPr>
          <p:spPr>
            <a:xfrm>
              <a:off x="8695973" y="4454415"/>
              <a:ext cx="95250" cy="952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5" name="Rechteck 154">
              <a:extLst>
                <a:ext uri="{FF2B5EF4-FFF2-40B4-BE49-F238E27FC236}">
                  <a16:creationId xmlns:a16="http://schemas.microsoft.com/office/drawing/2014/main" id="{2823497F-3CF2-D728-74CE-5F2C42075C68}"/>
                </a:ext>
              </a:extLst>
            </p:cNvPr>
            <p:cNvSpPr/>
            <p:nvPr/>
          </p:nvSpPr>
          <p:spPr>
            <a:xfrm>
              <a:off x="8749313" y="4911138"/>
              <a:ext cx="95250" cy="952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6" name="Rechteck 155">
              <a:extLst>
                <a:ext uri="{FF2B5EF4-FFF2-40B4-BE49-F238E27FC236}">
                  <a16:creationId xmlns:a16="http://schemas.microsoft.com/office/drawing/2014/main" id="{DDBF045F-27F1-2643-92B2-259BE958405E}"/>
                </a:ext>
              </a:extLst>
            </p:cNvPr>
            <p:cNvSpPr/>
            <p:nvPr/>
          </p:nvSpPr>
          <p:spPr>
            <a:xfrm>
              <a:off x="8749313" y="5041072"/>
              <a:ext cx="95250" cy="952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7" name="Rechteck 156">
              <a:extLst>
                <a:ext uri="{FF2B5EF4-FFF2-40B4-BE49-F238E27FC236}">
                  <a16:creationId xmlns:a16="http://schemas.microsoft.com/office/drawing/2014/main" id="{8203D21B-2294-7700-B6C3-4AE46665DF89}"/>
                </a:ext>
              </a:extLst>
            </p:cNvPr>
            <p:cNvSpPr/>
            <p:nvPr/>
          </p:nvSpPr>
          <p:spPr>
            <a:xfrm>
              <a:off x="7575628" y="4902509"/>
              <a:ext cx="95250" cy="952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8" name="Rechteck 157">
              <a:extLst>
                <a:ext uri="{FF2B5EF4-FFF2-40B4-BE49-F238E27FC236}">
                  <a16:creationId xmlns:a16="http://schemas.microsoft.com/office/drawing/2014/main" id="{5C217835-18E8-6EF6-5D9B-3CE97B64E98C}"/>
                </a:ext>
              </a:extLst>
            </p:cNvPr>
            <p:cNvSpPr/>
            <p:nvPr/>
          </p:nvSpPr>
          <p:spPr>
            <a:xfrm>
              <a:off x="7575628" y="5032443"/>
              <a:ext cx="95250" cy="952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9" name="Rechteck 158">
              <a:extLst>
                <a:ext uri="{FF2B5EF4-FFF2-40B4-BE49-F238E27FC236}">
                  <a16:creationId xmlns:a16="http://schemas.microsoft.com/office/drawing/2014/main" id="{66C449B3-E8D8-F391-EC61-8AFE7D97E164}"/>
                </a:ext>
              </a:extLst>
            </p:cNvPr>
            <p:cNvSpPr/>
            <p:nvPr/>
          </p:nvSpPr>
          <p:spPr>
            <a:xfrm>
              <a:off x="8189140" y="4899554"/>
              <a:ext cx="95250" cy="9525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0" name="Rechteck 159">
              <a:extLst>
                <a:ext uri="{FF2B5EF4-FFF2-40B4-BE49-F238E27FC236}">
                  <a16:creationId xmlns:a16="http://schemas.microsoft.com/office/drawing/2014/main" id="{D9F2CAB9-D103-1B1C-D260-C3B0A1CFF983}"/>
                </a:ext>
              </a:extLst>
            </p:cNvPr>
            <p:cNvSpPr/>
            <p:nvPr/>
          </p:nvSpPr>
          <p:spPr>
            <a:xfrm>
              <a:off x="8189140" y="5029488"/>
              <a:ext cx="95250" cy="9525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1" name="Rechteck 160">
              <a:extLst>
                <a:ext uri="{FF2B5EF4-FFF2-40B4-BE49-F238E27FC236}">
                  <a16:creationId xmlns:a16="http://schemas.microsoft.com/office/drawing/2014/main" id="{B4FF4E75-6A84-11DA-AEAB-4DD6228F3731}"/>
                </a:ext>
              </a:extLst>
            </p:cNvPr>
            <p:cNvSpPr/>
            <p:nvPr/>
          </p:nvSpPr>
          <p:spPr>
            <a:xfrm>
              <a:off x="7575628" y="5167320"/>
              <a:ext cx="95250" cy="952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2" name="Textfeld 161">
              <a:extLst>
                <a:ext uri="{FF2B5EF4-FFF2-40B4-BE49-F238E27FC236}">
                  <a16:creationId xmlns:a16="http://schemas.microsoft.com/office/drawing/2014/main" id="{6A8CAEEE-6DE2-8EDB-FE59-687EBAA2BC15}"/>
                </a:ext>
              </a:extLst>
            </p:cNvPr>
            <p:cNvSpPr txBox="1"/>
            <p:nvPr/>
          </p:nvSpPr>
          <p:spPr>
            <a:xfrm>
              <a:off x="7615069" y="4825100"/>
              <a:ext cx="444352" cy="261610"/>
            </a:xfrm>
            <a:prstGeom prst="rect">
              <a:avLst/>
            </a:prstGeom>
            <a:noFill/>
          </p:spPr>
          <p:txBody>
            <a:bodyPr wrap="none" rtlCol="0">
              <a:spAutoFit/>
            </a:bodyPr>
            <a:lstStyle/>
            <a:p>
              <a:r>
                <a:rPr lang="de-DE" sz="1050"/>
                <a:t>CLL</a:t>
              </a:r>
            </a:p>
          </p:txBody>
        </p:sp>
        <p:sp>
          <p:nvSpPr>
            <p:cNvPr id="163" name="Textfeld 162">
              <a:extLst>
                <a:ext uri="{FF2B5EF4-FFF2-40B4-BE49-F238E27FC236}">
                  <a16:creationId xmlns:a16="http://schemas.microsoft.com/office/drawing/2014/main" id="{D8771AF0-B16E-CE4B-98FE-626F4CF46A38}"/>
                </a:ext>
              </a:extLst>
            </p:cNvPr>
            <p:cNvSpPr txBox="1"/>
            <p:nvPr/>
          </p:nvSpPr>
          <p:spPr>
            <a:xfrm>
              <a:off x="7623253" y="4958128"/>
              <a:ext cx="470000" cy="253916"/>
            </a:xfrm>
            <a:prstGeom prst="rect">
              <a:avLst/>
            </a:prstGeom>
            <a:noFill/>
          </p:spPr>
          <p:txBody>
            <a:bodyPr wrap="none" rtlCol="0">
              <a:spAutoFit/>
            </a:bodyPr>
            <a:lstStyle/>
            <a:p>
              <a:r>
                <a:rPr lang="de-DE" sz="1050"/>
                <a:t>MCL</a:t>
              </a:r>
            </a:p>
          </p:txBody>
        </p:sp>
        <p:sp>
          <p:nvSpPr>
            <p:cNvPr id="164" name="Textfeld 163">
              <a:extLst>
                <a:ext uri="{FF2B5EF4-FFF2-40B4-BE49-F238E27FC236}">
                  <a16:creationId xmlns:a16="http://schemas.microsoft.com/office/drawing/2014/main" id="{7E4E9998-35A0-D58A-9EA9-B9DD6C08CC49}"/>
                </a:ext>
              </a:extLst>
            </p:cNvPr>
            <p:cNvSpPr txBox="1"/>
            <p:nvPr/>
          </p:nvSpPr>
          <p:spPr>
            <a:xfrm>
              <a:off x="7623253" y="5091570"/>
              <a:ext cx="453970" cy="253916"/>
            </a:xfrm>
            <a:prstGeom prst="rect">
              <a:avLst/>
            </a:prstGeom>
            <a:noFill/>
          </p:spPr>
          <p:txBody>
            <a:bodyPr wrap="none" rtlCol="0">
              <a:spAutoFit/>
            </a:bodyPr>
            <a:lstStyle/>
            <a:p>
              <a:r>
                <a:rPr lang="de-DE" sz="1050"/>
                <a:t>MZL</a:t>
              </a:r>
            </a:p>
          </p:txBody>
        </p:sp>
        <p:sp>
          <p:nvSpPr>
            <p:cNvPr id="165" name="Textfeld 164">
              <a:extLst>
                <a:ext uri="{FF2B5EF4-FFF2-40B4-BE49-F238E27FC236}">
                  <a16:creationId xmlns:a16="http://schemas.microsoft.com/office/drawing/2014/main" id="{FDE548CD-5B97-1CD9-2587-1B198C897B8A}"/>
                </a:ext>
              </a:extLst>
            </p:cNvPr>
            <p:cNvSpPr txBox="1"/>
            <p:nvPr/>
          </p:nvSpPr>
          <p:spPr>
            <a:xfrm>
              <a:off x="8234024" y="4824686"/>
              <a:ext cx="425116" cy="253916"/>
            </a:xfrm>
            <a:prstGeom prst="rect">
              <a:avLst/>
            </a:prstGeom>
            <a:noFill/>
          </p:spPr>
          <p:txBody>
            <a:bodyPr wrap="none" rtlCol="0">
              <a:spAutoFit/>
            </a:bodyPr>
            <a:lstStyle/>
            <a:p>
              <a:r>
                <a:rPr lang="de-DE" sz="1050"/>
                <a:t>SLL</a:t>
              </a:r>
            </a:p>
          </p:txBody>
        </p:sp>
        <p:sp>
          <p:nvSpPr>
            <p:cNvPr id="166" name="Textfeld 165">
              <a:extLst>
                <a:ext uri="{FF2B5EF4-FFF2-40B4-BE49-F238E27FC236}">
                  <a16:creationId xmlns:a16="http://schemas.microsoft.com/office/drawing/2014/main" id="{CBF4ED8F-99F3-B2E0-B0E9-912A0EF52BF2}"/>
                </a:ext>
              </a:extLst>
            </p:cNvPr>
            <p:cNvSpPr txBox="1"/>
            <p:nvPr/>
          </p:nvSpPr>
          <p:spPr>
            <a:xfrm>
              <a:off x="8234024" y="4954357"/>
              <a:ext cx="423514" cy="253916"/>
            </a:xfrm>
            <a:prstGeom prst="rect">
              <a:avLst/>
            </a:prstGeom>
            <a:noFill/>
          </p:spPr>
          <p:txBody>
            <a:bodyPr wrap="none" rtlCol="0">
              <a:spAutoFit/>
            </a:bodyPr>
            <a:lstStyle/>
            <a:p>
              <a:r>
                <a:rPr lang="de-DE" sz="1050"/>
                <a:t>WM</a:t>
              </a:r>
            </a:p>
          </p:txBody>
        </p:sp>
        <p:sp>
          <p:nvSpPr>
            <p:cNvPr id="167" name="Textfeld 166">
              <a:extLst>
                <a:ext uri="{FF2B5EF4-FFF2-40B4-BE49-F238E27FC236}">
                  <a16:creationId xmlns:a16="http://schemas.microsoft.com/office/drawing/2014/main" id="{DE48C3DB-62CE-2647-80C2-5F05F6184305}"/>
                </a:ext>
              </a:extLst>
            </p:cNvPr>
            <p:cNvSpPr txBox="1"/>
            <p:nvPr/>
          </p:nvSpPr>
          <p:spPr>
            <a:xfrm>
              <a:off x="8758026" y="4828320"/>
              <a:ext cx="260008" cy="253916"/>
            </a:xfrm>
            <a:prstGeom prst="rect">
              <a:avLst/>
            </a:prstGeom>
            <a:noFill/>
          </p:spPr>
          <p:txBody>
            <a:bodyPr wrap="none" rtlCol="0">
              <a:spAutoFit/>
            </a:bodyPr>
            <a:lstStyle/>
            <a:p>
              <a:r>
                <a:rPr lang="de-DE" sz="1050"/>
                <a:t>1</a:t>
              </a:r>
            </a:p>
          </p:txBody>
        </p:sp>
        <p:sp>
          <p:nvSpPr>
            <p:cNvPr id="168" name="Textfeld 167">
              <a:extLst>
                <a:ext uri="{FF2B5EF4-FFF2-40B4-BE49-F238E27FC236}">
                  <a16:creationId xmlns:a16="http://schemas.microsoft.com/office/drawing/2014/main" id="{6156CF38-82D4-DF16-406D-6F001253F2BA}"/>
                </a:ext>
              </a:extLst>
            </p:cNvPr>
            <p:cNvSpPr txBox="1"/>
            <p:nvPr/>
          </p:nvSpPr>
          <p:spPr>
            <a:xfrm>
              <a:off x="8772938" y="4958128"/>
              <a:ext cx="260008" cy="253916"/>
            </a:xfrm>
            <a:prstGeom prst="rect">
              <a:avLst/>
            </a:prstGeom>
            <a:noFill/>
          </p:spPr>
          <p:txBody>
            <a:bodyPr wrap="none" rtlCol="0">
              <a:spAutoFit/>
            </a:bodyPr>
            <a:lstStyle/>
            <a:p>
              <a:r>
                <a:rPr lang="de-DE" sz="1050"/>
                <a:t>2</a:t>
              </a:r>
            </a:p>
          </p:txBody>
        </p:sp>
        <p:sp>
          <p:nvSpPr>
            <p:cNvPr id="169" name="Textfeld 168">
              <a:extLst>
                <a:ext uri="{FF2B5EF4-FFF2-40B4-BE49-F238E27FC236}">
                  <a16:creationId xmlns:a16="http://schemas.microsoft.com/office/drawing/2014/main" id="{49239440-5FA5-846B-ABD8-DC099F4E69F4}"/>
                </a:ext>
              </a:extLst>
            </p:cNvPr>
            <p:cNvSpPr txBox="1"/>
            <p:nvPr/>
          </p:nvSpPr>
          <p:spPr>
            <a:xfrm>
              <a:off x="7299782" y="3704376"/>
              <a:ext cx="567784" cy="253916"/>
            </a:xfrm>
            <a:prstGeom prst="rect">
              <a:avLst/>
            </a:prstGeom>
            <a:noFill/>
          </p:spPr>
          <p:txBody>
            <a:bodyPr wrap="none" rtlCol="0">
              <a:spAutoFit/>
            </a:bodyPr>
            <a:lstStyle/>
            <a:p>
              <a:r>
                <a:rPr lang="de-DE" sz="1050"/>
                <a:t>5‘UTR</a:t>
              </a:r>
            </a:p>
          </p:txBody>
        </p:sp>
        <p:sp>
          <p:nvSpPr>
            <p:cNvPr id="170" name="Textfeld 169">
              <a:extLst>
                <a:ext uri="{FF2B5EF4-FFF2-40B4-BE49-F238E27FC236}">
                  <a16:creationId xmlns:a16="http://schemas.microsoft.com/office/drawing/2014/main" id="{A47FE139-D7F6-2AEF-DF1F-D602116E7556}"/>
                </a:ext>
              </a:extLst>
            </p:cNvPr>
            <p:cNvSpPr txBox="1"/>
            <p:nvPr/>
          </p:nvSpPr>
          <p:spPr>
            <a:xfrm>
              <a:off x="7287460" y="3835960"/>
              <a:ext cx="1309974" cy="253916"/>
            </a:xfrm>
            <a:prstGeom prst="rect">
              <a:avLst/>
            </a:prstGeom>
            <a:noFill/>
          </p:spPr>
          <p:txBody>
            <a:bodyPr wrap="none" rtlCol="0">
              <a:spAutoFit/>
            </a:bodyPr>
            <a:lstStyle/>
            <a:p>
              <a:r>
                <a:rPr lang="de-DE" sz="1050" err="1"/>
                <a:t>Missense</a:t>
              </a:r>
              <a:r>
                <a:rPr lang="de-DE" sz="1050"/>
                <a:t> </a:t>
              </a:r>
              <a:r>
                <a:rPr lang="de-DE" sz="1050" err="1"/>
                <a:t>mutation</a:t>
              </a:r>
              <a:endParaRPr lang="de-DE" sz="1050"/>
            </a:p>
          </p:txBody>
        </p:sp>
        <p:sp>
          <p:nvSpPr>
            <p:cNvPr id="171" name="Textfeld 170">
              <a:extLst>
                <a:ext uri="{FF2B5EF4-FFF2-40B4-BE49-F238E27FC236}">
                  <a16:creationId xmlns:a16="http://schemas.microsoft.com/office/drawing/2014/main" id="{E5D7A917-53EB-2DE4-7FEF-1FB1A5AA3FF5}"/>
                </a:ext>
              </a:extLst>
            </p:cNvPr>
            <p:cNvSpPr txBox="1"/>
            <p:nvPr/>
          </p:nvSpPr>
          <p:spPr>
            <a:xfrm>
              <a:off x="7294728" y="3966241"/>
              <a:ext cx="1075936" cy="253916"/>
            </a:xfrm>
            <a:prstGeom prst="rect">
              <a:avLst/>
            </a:prstGeom>
            <a:noFill/>
          </p:spPr>
          <p:txBody>
            <a:bodyPr wrap="none" rtlCol="0">
              <a:spAutoFit/>
            </a:bodyPr>
            <a:lstStyle/>
            <a:p>
              <a:r>
                <a:rPr lang="de-DE" sz="1050" err="1"/>
                <a:t>Frameshift</a:t>
              </a:r>
              <a:r>
                <a:rPr lang="de-DE" sz="1050"/>
                <a:t> del</a:t>
              </a:r>
            </a:p>
          </p:txBody>
        </p:sp>
        <p:sp>
          <p:nvSpPr>
            <p:cNvPr id="172" name="Textfeld 171">
              <a:extLst>
                <a:ext uri="{FF2B5EF4-FFF2-40B4-BE49-F238E27FC236}">
                  <a16:creationId xmlns:a16="http://schemas.microsoft.com/office/drawing/2014/main" id="{52C4C6F4-1EBE-5E4F-1265-160912057760}"/>
                </a:ext>
              </a:extLst>
            </p:cNvPr>
            <p:cNvSpPr txBox="1"/>
            <p:nvPr/>
          </p:nvSpPr>
          <p:spPr>
            <a:xfrm>
              <a:off x="7294472" y="4092969"/>
              <a:ext cx="896399" cy="253916"/>
            </a:xfrm>
            <a:prstGeom prst="rect">
              <a:avLst/>
            </a:prstGeom>
            <a:noFill/>
          </p:spPr>
          <p:txBody>
            <a:bodyPr wrap="none" rtlCol="0">
              <a:spAutoFit/>
            </a:bodyPr>
            <a:lstStyle/>
            <a:p>
              <a:r>
                <a:rPr lang="de-DE" sz="1050"/>
                <a:t>In-frame ins</a:t>
              </a:r>
            </a:p>
          </p:txBody>
        </p:sp>
        <p:sp>
          <p:nvSpPr>
            <p:cNvPr id="173" name="Textfeld 172">
              <a:extLst>
                <a:ext uri="{FF2B5EF4-FFF2-40B4-BE49-F238E27FC236}">
                  <a16:creationId xmlns:a16="http://schemas.microsoft.com/office/drawing/2014/main" id="{5E78E04C-EAC7-038C-1A29-A8E778ED4F13}"/>
                </a:ext>
              </a:extLst>
            </p:cNvPr>
            <p:cNvSpPr txBox="1"/>
            <p:nvPr/>
          </p:nvSpPr>
          <p:spPr>
            <a:xfrm>
              <a:off x="7294007" y="4222193"/>
              <a:ext cx="1348446" cy="253916"/>
            </a:xfrm>
            <a:prstGeom prst="rect">
              <a:avLst/>
            </a:prstGeom>
            <a:noFill/>
          </p:spPr>
          <p:txBody>
            <a:bodyPr wrap="none" rtlCol="0">
              <a:spAutoFit/>
            </a:bodyPr>
            <a:lstStyle/>
            <a:p>
              <a:r>
                <a:rPr lang="de-DE" sz="1050" err="1"/>
                <a:t>Nonsense</a:t>
              </a:r>
              <a:r>
                <a:rPr lang="de-DE" sz="1050"/>
                <a:t> </a:t>
              </a:r>
              <a:r>
                <a:rPr lang="de-DE" sz="1050" err="1"/>
                <a:t>mutation</a:t>
              </a:r>
              <a:endParaRPr lang="de-DE" sz="1050"/>
            </a:p>
          </p:txBody>
        </p:sp>
        <p:sp>
          <p:nvSpPr>
            <p:cNvPr id="174" name="Textfeld 173">
              <a:extLst>
                <a:ext uri="{FF2B5EF4-FFF2-40B4-BE49-F238E27FC236}">
                  <a16:creationId xmlns:a16="http://schemas.microsoft.com/office/drawing/2014/main" id="{C81C4F20-DFA3-A487-3DD9-E590F435AE25}"/>
                </a:ext>
              </a:extLst>
            </p:cNvPr>
            <p:cNvSpPr txBox="1"/>
            <p:nvPr/>
          </p:nvSpPr>
          <p:spPr>
            <a:xfrm>
              <a:off x="7294007" y="4357260"/>
              <a:ext cx="800219" cy="253916"/>
            </a:xfrm>
            <a:prstGeom prst="rect">
              <a:avLst/>
            </a:prstGeom>
            <a:noFill/>
          </p:spPr>
          <p:txBody>
            <a:bodyPr wrap="none" rtlCol="0">
              <a:spAutoFit/>
            </a:bodyPr>
            <a:lstStyle/>
            <a:p>
              <a:r>
                <a:rPr lang="de-DE" sz="1050" err="1"/>
                <a:t>Splice</a:t>
              </a:r>
              <a:r>
                <a:rPr lang="de-DE" sz="1050"/>
                <a:t> </a:t>
              </a:r>
              <a:r>
                <a:rPr lang="de-DE" sz="1050" err="1"/>
                <a:t>site</a:t>
              </a:r>
              <a:endParaRPr lang="de-DE" sz="1050"/>
            </a:p>
          </p:txBody>
        </p:sp>
        <p:sp>
          <p:nvSpPr>
            <p:cNvPr id="175" name="Textfeld 174">
              <a:extLst>
                <a:ext uri="{FF2B5EF4-FFF2-40B4-BE49-F238E27FC236}">
                  <a16:creationId xmlns:a16="http://schemas.microsoft.com/office/drawing/2014/main" id="{38E580F5-155E-0FA0-4EB8-E77343E498CD}"/>
                </a:ext>
              </a:extLst>
            </p:cNvPr>
            <p:cNvSpPr txBox="1"/>
            <p:nvPr/>
          </p:nvSpPr>
          <p:spPr>
            <a:xfrm>
              <a:off x="8718888" y="3847320"/>
              <a:ext cx="1031051" cy="253916"/>
            </a:xfrm>
            <a:prstGeom prst="rect">
              <a:avLst/>
            </a:prstGeom>
            <a:noFill/>
          </p:spPr>
          <p:txBody>
            <a:bodyPr wrap="none" rtlCol="0">
              <a:spAutoFit/>
            </a:bodyPr>
            <a:lstStyle/>
            <a:p>
              <a:r>
                <a:rPr lang="de-DE" sz="1050" err="1"/>
                <a:t>Frameshift</a:t>
              </a:r>
              <a:r>
                <a:rPr lang="de-DE" sz="1050"/>
                <a:t> ins</a:t>
              </a:r>
            </a:p>
          </p:txBody>
        </p:sp>
        <p:sp>
          <p:nvSpPr>
            <p:cNvPr id="176" name="Textfeld 175">
              <a:extLst>
                <a:ext uri="{FF2B5EF4-FFF2-40B4-BE49-F238E27FC236}">
                  <a16:creationId xmlns:a16="http://schemas.microsoft.com/office/drawing/2014/main" id="{E49C5564-EA16-66C6-2501-E27D7CEE940A}"/>
                </a:ext>
              </a:extLst>
            </p:cNvPr>
            <p:cNvSpPr txBox="1"/>
            <p:nvPr/>
          </p:nvSpPr>
          <p:spPr>
            <a:xfrm>
              <a:off x="8726455" y="3991489"/>
              <a:ext cx="388248" cy="253916"/>
            </a:xfrm>
            <a:prstGeom prst="rect">
              <a:avLst/>
            </a:prstGeom>
            <a:noFill/>
          </p:spPr>
          <p:txBody>
            <a:bodyPr wrap="none" rtlCol="0">
              <a:spAutoFit/>
            </a:bodyPr>
            <a:lstStyle/>
            <a:p>
              <a:r>
                <a:rPr lang="de-DE" sz="1050"/>
                <a:t>Del</a:t>
              </a:r>
            </a:p>
          </p:txBody>
        </p:sp>
        <p:sp>
          <p:nvSpPr>
            <p:cNvPr id="177" name="Textfeld 176">
              <a:extLst>
                <a:ext uri="{FF2B5EF4-FFF2-40B4-BE49-F238E27FC236}">
                  <a16:creationId xmlns:a16="http://schemas.microsoft.com/office/drawing/2014/main" id="{0D659BBD-AC72-EF47-55AA-DDD9069C493B}"/>
                </a:ext>
              </a:extLst>
            </p:cNvPr>
            <p:cNvSpPr txBox="1"/>
            <p:nvPr/>
          </p:nvSpPr>
          <p:spPr>
            <a:xfrm>
              <a:off x="8721636" y="4116456"/>
              <a:ext cx="461986" cy="253916"/>
            </a:xfrm>
            <a:prstGeom prst="rect">
              <a:avLst/>
            </a:prstGeom>
            <a:noFill/>
          </p:spPr>
          <p:txBody>
            <a:bodyPr wrap="none" rtlCol="0">
              <a:spAutoFit/>
            </a:bodyPr>
            <a:lstStyle/>
            <a:p>
              <a:r>
                <a:rPr lang="de-DE" sz="1050" err="1"/>
                <a:t>Amp</a:t>
              </a:r>
              <a:endParaRPr lang="de-DE" sz="1050"/>
            </a:p>
          </p:txBody>
        </p:sp>
        <p:sp>
          <p:nvSpPr>
            <p:cNvPr id="178" name="Textfeld 177">
              <a:extLst>
                <a:ext uri="{FF2B5EF4-FFF2-40B4-BE49-F238E27FC236}">
                  <a16:creationId xmlns:a16="http://schemas.microsoft.com/office/drawing/2014/main" id="{85433222-DB7C-283F-729A-C833971B9579}"/>
                </a:ext>
              </a:extLst>
            </p:cNvPr>
            <p:cNvSpPr txBox="1"/>
            <p:nvPr/>
          </p:nvSpPr>
          <p:spPr>
            <a:xfrm>
              <a:off x="8717491" y="4245920"/>
              <a:ext cx="657552" cy="253916"/>
            </a:xfrm>
            <a:prstGeom prst="rect">
              <a:avLst/>
            </a:prstGeom>
            <a:noFill/>
          </p:spPr>
          <p:txBody>
            <a:bodyPr wrap="none" rtlCol="0">
              <a:spAutoFit/>
            </a:bodyPr>
            <a:lstStyle/>
            <a:p>
              <a:r>
                <a:rPr lang="de-DE" sz="1050"/>
                <a:t>Multi-hit</a:t>
              </a:r>
            </a:p>
          </p:txBody>
        </p:sp>
        <p:sp>
          <p:nvSpPr>
            <p:cNvPr id="179" name="Textfeld 178">
              <a:extLst>
                <a:ext uri="{FF2B5EF4-FFF2-40B4-BE49-F238E27FC236}">
                  <a16:creationId xmlns:a16="http://schemas.microsoft.com/office/drawing/2014/main" id="{80B38B96-20A5-F0C8-BBBE-1ED1CC74E169}"/>
                </a:ext>
              </a:extLst>
            </p:cNvPr>
            <p:cNvSpPr txBox="1"/>
            <p:nvPr/>
          </p:nvSpPr>
          <p:spPr>
            <a:xfrm>
              <a:off x="8725247" y="4367126"/>
              <a:ext cx="1085554" cy="253916"/>
            </a:xfrm>
            <a:prstGeom prst="rect">
              <a:avLst/>
            </a:prstGeom>
            <a:noFill/>
          </p:spPr>
          <p:txBody>
            <a:bodyPr wrap="none" rtlCol="0">
              <a:spAutoFit/>
            </a:bodyPr>
            <a:lstStyle/>
            <a:p>
              <a:r>
                <a:rPr lang="de-DE" sz="1050" err="1"/>
                <a:t>Complex</a:t>
              </a:r>
              <a:r>
                <a:rPr lang="de-DE" sz="1050"/>
                <a:t> </a:t>
              </a:r>
              <a:r>
                <a:rPr lang="de-DE" sz="1050" err="1"/>
                <a:t>event</a:t>
              </a:r>
              <a:endParaRPr lang="de-DE" sz="1050"/>
            </a:p>
          </p:txBody>
        </p:sp>
        <p:sp>
          <p:nvSpPr>
            <p:cNvPr id="180" name="Textfeld 179">
              <a:extLst>
                <a:ext uri="{FF2B5EF4-FFF2-40B4-BE49-F238E27FC236}">
                  <a16:creationId xmlns:a16="http://schemas.microsoft.com/office/drawing/2014/main" id="{566D89B4-C7F1-4A22-80A3-99B8536D843E}"/>
                </a:ext>
              </a:extLst>
            </p:cNvPr>
            <p:cNvSpPr txBox="1"/>
            <p:nvPr/>
          </p:nvSpPr>
          <p:spPr>
            <a:xfrm>
              <a:off x="7375492" y="4656443"/>
              <a:ext cx="1954381" cy="253916"/>
            </a:xfrm>
            <a:prstGeom prst="rect">
              <a:avLst/>
            </a:prstGeom>
            <a:noFill/>
          </p:spPr>
          <p:txBody>
            <a:bodyPr wrap="none" rtlCol="0">
              <a:spAutoFit/>
            </a:bodyPr>
            <a:lstStyle/>
            <a:p>
              <a:r>
                <a:rPr lang="de-DE" sz="1050" b="1"/>
                <a:t>Disease </a:t>
              </a:r>
              <a:r>
                <a:rPr lang="de-DE" sz="1050" b="1" err="1"/>
                <a:t>indication</a:t>
              </a:r>
              <a:r>
                <a:rPr lang="de-DE" sz="1050" b="1"/>
                <a:t>   </a:t>
              </a:r>
              <a:r>
                <a:rPr lang="de-DE" sz="1050" b="1" err="1"/>
                <a:t>Cohort</a:t>
              </a:r>
              <a:endParaRPr lang="de-DE" sz="1050" b="1"/>
            </a:p>
          </p:txBody>
        </p:sp>
      </p:grpSp>
      <p:cxnSp>
        <p:nvCxnSpPr>
          <p:cNvPr id="182" name="Gerader Verbinder 181">
            <a:extLst>
              <a:ext uri="{FF2B5EF4-FFF2-40B4-BE49-F238E27FC236}">
                <a16:creationId xmlns:a16="http://schemas.microsoft.com/office/drawing/2014/main" id="{F2086444-F64F-4911-1A65-515231805F1F}"/>
              </a:ext>
            </a:extLst>
          </p:cNvPr>
          <p:cNvCxnSpPr/>
          <p:nvPr/>
        </p:nvCxnSpPr>
        <p:spPr>
          <a:xfrm>
            <a:off x="4898703" y="1866900"/>
            <a:ext cx="10478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Gerader Verbinder 183">
            <a:extLst>
              <a:ext uri="{FF2B5EF4-FFF2-40B4-BE49-F238E27FC236}">
                <a16:creationId xmlns:a16="http://schemas.microsoft.com/office/drawing/2014/main" id="{EB13C423-492C-E4C4-DE7E-748F0DB8A7BA}"/>
              </a:ext>
            </a:extLst>
          </p:cNvPr>
          <p:cNvCxnSpPr/>
          <p:nvPr/>
        </p:nvCxnSpPr>
        <p:spPr>
          <a:xfrm flipV="1">
            <a:off x="4902173" y="1832610"/>
            <a:ext cx="0" cy="438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Gerader Verbinder 184">
            <a:extLst>
              <a:ext uri="{FF2B5EF4-FFF2-40B4-BE49-F238E27FC236}">
                <a16:creationId xmlns:a16="http://schemas.microsoft.com/office/drawing/2014/main" id="{402472CA-7906-BC05-A686-0204429B70F1}"/>
              </a:ext>
            </a:extLst>
          </p:cNvPr>
          <p:cNvCxnSpPr/>
          <p:nvPr/>
        </p:nvCxnSpPr>
        <p:spPr>
          <a:xfrm flipV="1">
            <a:off x="5946593" y="1830705"/>
            <a:ext cx="0" cy="438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feld 185">
            <a:extLst>
              <a:ext uri="{FF2B5EF4-FFF2-40B4-BE49-F238E27FC236}">
                <a16:creationId xmlns:a16="http://schemas.microsoft.com/office/drawing/2014/main" id="{D7769ACC-D0A8-58CA-605D-47B6985896E9}"/>
              </a:ext>
            </a:extLst>
          </p:cNvPr>
          <p:cNvSpPr txBox="1"/>
          <p:nvPr/>
        </p:nvSpPr>
        <p:spPr>
          <a:xfrm>
            <a:off x="4779636" y="1612921"/>
            <a:ext cx="260008" cy="253916"/>
          </a:xfrm>
          <a:prstGeom prst="rect">
            <a:avLst/>
          </a:prstGeom>
          <a:noFill/>
        </p:spPr>
        <p:txBody>
          <a:bodyPr wrap="none" rtlCol="0">
            <a:spAutoFit/>
          </a:bodyPr>
          <a:lstStyle/>
          <a:p>
            <a:r>
              <a:rPr lang="de-DE" sz="1050"/>
              <a:t>0</a:t>
            </a:r>
          </a:p>
        </p:txBody>
      </p:sp>
      <p:sp>
        <p:nvSpPr>
          <p:cNvPr id="187" name="Textfeld 186">
            <a:extLst>
              <a:ext uri="{FF2B5EF4-FFF2-40B4-BE49-F238E27FC236}">
                <a16:creationId xmlns:a16="http://schemas.microsoft.com/office/drawing/2014/main" id="{8A8B9813-EAFD-A61B-B91D-B67B6679C823}"/>
              </a:ext>
            </a:extLst>
          </p:cNvPr>
          <p:cNvSpPr txBox="1"/>
          <p:nvPr/>
        </p:nvSpPr>
        <p:spPr>
          <a:xfrm>
            <a:off x="5778198" y="1623727"/>
            <a:ext cx="335348" cy="253916"/>
          </a:xfrm>
          <a:prstGeom prst="rect">
            <a:avLst/>
          </a:prstGeom>
          <a:noFill/>
        </p:spPr>
        <p:txBody>
          <a:bodyPr wrap="none" rtlCol="0">
            <a:spAutoFit/>
          </a:bodyPr>
          <a:lstStyle/>
          <a:p>
            <a:r>
              <a:rPr lang="de-DE" sz="1050"/>
              <a:t>23</a:t>
            </a:r>
          </a:p>
        </p:txBody>
      </p:sp>
      <p:sp>
        <p:nvSpPr>
          <p:cNvPr id="12" name="TextBox 11">
            <a:extLst>
              <a:ext uri="{FF2B5EF4-FFF2-40B4-BE49-F238E27FC236}">
                <a16:creationId xmlns:a16="http://schemas.microsoft.com/office/drawing/2014/main" id="{6E58C062-4842-8B91-37E7-4FDAF732D506}"/>
              </a:ext>
            </a:extLst>
          </p:cNvPr>
          <p:cNvSpPr txBox="1"/>
          <p:nvPr/>
        </p:nvSpPr>
        <p:spPr>
          <a:xfrm>
            <a:off x="4525717" y="5660508"/>
            <a:ext cx="1366080" cy="253916"/>
          </a:xfrm>
          <a:prstGeom prst="rect">
            <a:avLst/>
          </a:prstGeom>
          <a:noFill/>
        </p:spPr>
        <p:txBody>
          <a:bodyPr wrap="none" rtlCol="0">
            <a:spAutoFit/>
          </a:bodyPr>
          <a:lstStyle/>
          <a:p>
            <a:r>
              <a:rPr lang="de-DE" sz="1050" b="1"/>
              <a:t>Disease </a:t>
            </a:r>
            <a:r>
              <a:rPr lang="de-DE" sz="1050" b="1" err="1"/>
              <a:t>indication</a:t>
            </a:r>
            <a:endParaRPr lang="en-US" sz="1050"/>
          </a:p>
        </p:txBody>
      </p:sp>
      <p:sp>
        <p:nvSpPr>
          <p:cNvPr id="13" name="TextBox 12">
            <a:extLst>
              <a:ext uri="{FF2B5EF4-FFF2-40B4-BE49-F238E27FC236}">
                <a16:creationId xmlns:a16="http://schemas.microsoft.com/office/drawing/2014/main" id="{FEF02DE5-9420-95ED-6FB8-86D543ED168C}"/>
              </a:ext>
            </a:extLst>
          </p:cNvPr>
          <p:cNvSpPr txBox="1"/>
          <p:nvPr/>
        </p:nvSpPr>
        <p:spPr>
          <a:xfrm>
            <a:off x="4538721" y="5848692"/>
            <a:ext cx="625492" cy="253916"/>
          </a:xfrm>
          <a:prstGeom prst="rect">
            <a:avLst/>
          </a:prstGeom>
          <a:noFill/>
        </p:spPr>
        <p:txBody>
          <a:bodyPr wrap="none" rtlCol="0">
            <a:spAutoFit/>
          </a:bodyPr>
          <a:lstStyle/>
          <a:p>
            <a:r>
              <a:rPr lang="de-DE" sz="1050" b="1" err="1"/>
              <a:t>Cohort</a:t>
            </a:r>
            <a:endParaRPr lang="en-US" sz="1050"/>
          </a:p>
        </p:txBody>
      </p:sp>
    </p:spTree>
    <p:extLst>
      <p:ext uri="{BB962C8B-B14F-4D97-AF65-F5344CB8AC3E}">
        <p14:creationId xmlns:p14="http://schemas.microsoft.com/office/powerpoint/2010/main" val="13714980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m 8">
            <a:extLst>
              <a:ext uri="{FF2B5EF4-FFF2-40B4-BE49-F238E27FC236}">
                <a16:creationId xmlns:a16="http://schemas.microsoft.com/office/drawing/2014/main" id="{90168ABA-C3A4-349E-8E89-65B1E54B9EBA}"/>
              </a:ext>
            </a:extLst>
          </p:cNvPr>
          <p:cNvGraphicFramePr/>
          <p:nvPr>
            <p:extLst>
              <p:ext uri="{D42A27DB-BD31-4B8C-83A1-F6EECF244321}">
                <p14:modId xmlns:p14="http://schemas.microsoft.com/office/powerpoint/2010/main" val="3435383584"/>
              </p:ext>
            </p:extLst>
          </p:nvPr>
        </p:nvGraphicFramePr>
        <p:xfrm>
          <a:off x="377754" y="1839981"/>
          <a:ext cx="8740166" cy="3382961"/>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a:extLst>
              <a:ext uri="{FF2B5EF4-FFF2-40B4-BE49-F238E27FC236}">
                <a16:creationId xmlns:a16="http://schemas.microsoft.com/office/drawing/2014/main" id="{FF11789B-BBBD-FB63-AB78-2A8F88F4D27E}"/>
              </a:ext>
            </a:extLst>
          </p:cNvPr>
          <p:cNvSpPr>
            <a:spLocks noGrp="1"/>
          </p:cNvSpPr>
          <p:nvPr>
            <p:ph type="ftr" sz="quarter" idx="13"/>
          </p:nvPr>
        </p:nvSpPr>
        <p:spPr>
          <a:xfrm>
            <a:off x="407989" y="6057900"/>
            <a:ext cx="8532812" cy="611188"/>
          </a:xfrm>
        </p:spPr>
        <p:txBody>
          <a:bodyPr/>
          <a:lstStyle/>
          <a:p>
            <a:r>
              <a:rPr lang="en-GB" b="1"/>
              <a:t>PD, </a:t>
            </a:r>
            <a:r>
              <a:rPr lang="en-GB"/>
              <a:t>progressive disease.</a:t>
            </a:r>
          </a:p>
          <a:p>
            <a:r>
              <a:rPr lang="en-GB" b="1"/>
              <a:t>Xu et al, Abstract #4176 presented at ASH 2022. </a:t>
            </a:r>
          </a:p>
        </p:txBody>
      </p:sp>
      <p:sp>
        <p:nvSpPr>
          <p:cNvPr id="6" name="TextBox 5">
            <a:extLst>
              <a:ext uri="{FF2B5EF4-FFF2-40B4-BE49-F238E27FC236}">
                <a16:creationId xmlns:a16="http://schemas.microsoft.com/office/drawing/2014/main" id="{DA5D4011-25A0-ADE5-9488-6D14FA3C7887}"/>
              </a:ext>
            </a:extLst>
          </p:cNvPr>
          <p:cNvSpPr txBox="1"/>
          <p:nvPr/>
        </p:nvSpPr>
        <p:spPr>
          <a:xfrm>
            <a:off x="9156700" y="1989138"/>
            <a:ext cx="2627313" cy="2440050"/>
          </a:xfrm>
          <a:prstGeom prst="rect">
            <a:avLst/>
          </a:prstGeom>
          <a:solidFill>
            <a:schemeClr val="bg2"/>
          </a:solidFill>
        </p:spPr>
        <p:txBody>
          <a:bodyPr wrap="square" lIns="144000" tIns="144000" rtlCol="0">
            <a:noAutofit/>
          </a:bodyPr>
          <a:lstStyle/>
          <a:p>
            <a:pPr marL="171450" indent="-171450">
              <a:buClr>
                <a:schemeClr val="accent2"/>
              </a:buClr>
              <a:buFont typeface="Arial" panose="020B0604020202020204" pitchFamily="34" charset="0"/>
              <a:buChar char="•"/>
            </a:pPr>
            <a:r>
              <a:rPr lang="en-US" sz="1600"/>
              <a:t>Baseline genetic alterations in cell cycle/DNA damage and epigenetic modifier pathways are associated with inferior response</a:t>
            </a:r>
          </a:p>
        </p:txBody>
      </p:sp>
      <p:sp>
        <p:nvSpPr>
          <p:cNvPr id="7" name="Title 2">
            <a:extLst>
              <a:ext uri="{FF2B5EF4-FFF2-40B4-BE49-F238E27FC236}">
                <a16:creationId xmlns:a16="http://schemas.microsoft.com/office/drawing/2014/main" id="{C053BC9F-FAB2-1644-80BC-BF197BD214A8}"/>
              </a:ext>
            </a:extLst>
          </p:cNvPr>
          <p:cNvSpPr>
            <a:spLocks noGrp="1"/>
          </p:cNvSpPr>
          <p:nvPr>
            <p:ph type="title"/>
          </p:nvPr>
        </p:nvSpPr>
        <p:spPr/>
        <p:txBody>
          <a:bodyPr/>
          <a:lstStyle/>
          <a:p>
            <a:r>
              <a:rPr lang="en-US"/>
              <a:t>Response according to frequent baseline genetic alterations</a:t>
            </a:r>
          </a:p>
        </p:txBody>
      </p:sp>
      <p:sp>
        <p:nvSpPr>
          <p:cNvPr id="10" name="Rechteck 9">
            <a:extLst>
              <a:ext uri="{FF2B5EF4-FFF2-40B4-BE49-F238E27FC236}">
                <a16:creationId xmlns:a16="http://schemas.microsoft.com/office/drawing/2014/main" id="{BC15BFA5-A57F-2D81-F0E1-EA5E84A1032D}"/>
              </a:ext>
            </a:extLst>
          </p:cNvPr>
          <p:cNvSpPr/>
          <p:nvPr/>
        </p:nvSpPr>
        <p:spPr>
          <a:xfrm>
            <a:off x="1313770" y="2551181"/>
            <a:ext cx="279400" cy="18811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AAE42439-BD2C-A10F-D39C-7E03BCEE5CEF}"/>
              </a:ext>
            </a:extLst>
          </p:cNvPr>
          <p:cNvSpPr/>
          <p:nvPr/>
        </p:nvSpPr>
        <p:spPr>
          <a:xfrm>
            <a:off x="1720171" y="3854518"/>
            <a:ext cx="279400" cy="5778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5BBC0BE7-CF43-3B4B-E944-2DA797866ACE}"/>
              </a:ext>
            </a:extLst>
          </p:cNvPr>
          <p:cNvSpPr/>
          <p:nvPr/>
        </p:nvSpPr>
        <p:spPr>
          <a:xfrm>
            <a:off x="2444070" y="2551181"/>
            <a:ext cx="279400" cy="18811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B9933F00-601C-79F7-DBD2-6C343BA52BC0}"/>
              </a:ext>
            </a:extLst>
          </p:cNvPr>
          <p:cNvSpPr/>
          <p:nvPr/>
        </p:nvSpPr>
        <p:spPr>
          <a:xfrm>
            <a:off x="2850471" y="3914842"/>
            <a:ext cx="279400" cy="51752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9E677C33-BCF2-C58A-D9C5-91F8EA519552}"/>
              </a:ext>
            </a:extLst>
          </p:cNvPr>
          <p:cNvSpPr/>
          <p:nvPr/>
        </p:nvSpPr>
        <p:spPr>
          <a:xfrm>
            <a:off x="3564846" y="2936943"/>
            <a:ext cx="279400" cy="1492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A8E19ADE-3DD0-CA20-5C51-0CD37950FCAF}"/>
              </a:ext>
            </a:extLst>
          </p:cNvPr>
          <p:cNvSpPr/>
          <p:nvPr/>
        </p:nvSpPr>
        <p:spPr>
          <a:xfrm>
            <a:off x="3971247" y="3962468"/>
            <a:ext cx="279400" cy="46672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D2FE08F0-4E79-E198-9181-E32982D8D94E}"/>
              </a:ext>
            </a:extLst>
          </p:cNvPr>
          <p:cNvSpPr/>
          <p:nvPr/>
        </p:nvSpPr>
        <p:spPr>
          <a:xfrm>
            <a:off x="4690382" y="3308418"/>
            <a:ext cx="279400" cy="11207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CC86B1DA-1028-239D-44F7-C656F97D15EE}"/>
              </a:ext>
            </a:extLst>
          </p:cNvPr>
          <p:cNvSpPr/>
          <p:nvPr/>
        </p:nvSpPr>
        <p:spPr>
          <a:xfrm>
            <a:off x="5096783" y="4279967"/>
            <a:ext cx="279400" cy="14922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622DA17F-9411-56B1-8A73-BB3DCC542EF9}"/>
              </a:ext>
            </a:extLst>
          </p:cNvPr>
          <p:cNvSpPr/>
          <p:nvPr/>
        </p:nvSpPr>
        <p:spPr>
          <a:xfrm>
            <a:off x="5815918" y="3308416"/>
            <a:ext cx="279400" cy="11207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0D22AB01-B916-CBB6-42DD-1D74410C93E8}"/>
              </a:ext>
            </a:extLst>
          </p:cNvPr>
          <p:cNvSpPr/>
          <p:nvPr/>
        </p:nvSpPr>
        <p:spPr>
          <a:xfrm>
            <a:off x="6222319" y="4383469"/>
            <a:ext cx="279400"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a:extLst>
              <a:ext uri="{FF2B5EF4-FFF2-40B4-BE49-F238E27FC236}">
                <a16:creationId xmlns:a16="http://schemas.microsoft.com/office/drawing/2014/main" id="{4CAB5E45-DF9C-C939-1DA6-3E8A77CFF61A}"/>
              </a:ext>
            </a:extLst>
          </p:cNvPr>
          <p:cNvSpPr/>
          <p:nvPr/>
        </p:nvSpPr>
        <p:spPr>
          <a:xfrm>
            <a:off x="6941454" y="3308416"/>
            <a:ext cx="279400" cy="11207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BABCF1E3-FB42-BE61-7A06-0E7703B48B29}"/>
              </a:ext>
            </a:extLst>
          </p:cNvPr>
          <p:cNvSpPr/>
          <p:nvPr/>
        </p:nvSpPr>
        <p:spPr>
          <a:xfrm>
            <a:off x="7347855" y="4330769"/>
            <a:ext cx="279400" cy="984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a:extLst>
              <a:ext uri="{FF2B5EF4-FFF2-40B4-BE49-F238E27FC236}">
                <a16:creationId xmlns:a16="http://schemas.microsoft.com/office/drawing/2014/main" id="{1ED95431-D086-7B37-0877-F6A47666CF5A}"/>
              </a:ext>
            </a:extLst>
          </p:cNvPr>
          <p:cNvSpPr/>
          <p:nvPr/>
        </p:nvSpPr>
        <p:spPr>
          <a:xfrm>
            <a:off x="8066990" y="3308416"/>
            <a:ext cx="279400" cy="11207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05AF9B8C-A6EC-841F-2BEA-37A8ED590B00}"/>
              </a:ext>
            </a:extLst>
          </p:cNvPr>
          <p:cNvSpPr/>
          <p:nvPr/>
        </p:nvSpPr>
        <p:spPr>
          <a:xfrm>
            <a:off x="8473391" y="4175193"/>
            <a:ext cx="279400" cy="25399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6" name="Gerader Verbinder 25">
            <a:extLst>
              <a:ext uri="{FF2B5EF4-FFF2-40B4-BE49-F238E27FC236}">
                <a16:creationId xmlns:a16="http://schemas.microsoft.com/office/drawing/2014/main" id="{69C3CEA0-B200-4D0D-21E6-FB3F54D1F4DD}"/>
              </a:ext>
            </a:extLst>
          </p:cNvPr>
          <p:cNvCxnSpPr>
            <a:cxnSpLocks/>
          </p:cNvCxnSpPr>
          <p:nvPr/>
        </p:nvCxnSpPr>
        <p:spPr>
          <a:xfrm>
            <a:off x="1313770" y="2469426"/>
            <a:ext cx="685801" cy="0"/>
          </a:xfrm>
          <a:prstGeom prst="line">
            <a:avLst/>
          </a:prstGeom>
          <a:ln w="19050"/>
        </p:spPr>
        <p:style>
          <a:lnRef idx="1">
            <a:schemeClr val="dk1"/>
          </a:lnRef>
          <a:fillRef idx="0">
            <a:schemeClr val="dk1"/>
          </a:fillRef>
          <a:effectRef idx="0">
            <a:schemeClr val="dk1"/>
          </a:effectRef>
          <a:fontRef idx="minor">
            <a:schemeClr val="tx1"/>
          </a:fontRef>
        </p:style>
      </p:cxnSp>
      <p:sp>
        <p:nvSpPr>
          <p:cNvPr id="32" name="Textfeld 31">
            <a:extLst>
              <a:ext uri="{FF2B5EF4-FFF2-40B4-BE49-F238E27FC236}">
                <a16:creationId xmlns:a16="http://schemas.microsoft.com/office/drawing/2014/main" id="{613A8578-3240-DFEB-4049-4752DE4CDA2C}"/>
              </a:ext>
            </a:extLst>
          </p:cNvPr>
          <p:cNvSpPr txBox="1"/>
          <p:nvPr/>
        </p:nvSpPr>
        <p:spPr>
          <a:xfrm>
            <a:off x="1506652" y="2316683"/>
            <a:ext cx="300037" cy="215444"/>
          </a:xfrm>
          <a:prstGeom prst="rect">
            <a:avLst/>
          </a:prstGeom>
          <a:noFill/>
        </p:spPr>
        <p:txBody>
          <a:bodyPr wrap="square" lIns="0" tIns="0" rIns="0" bIns="0" rtlCol="0">
            <a:spAutoFit/>
          </a:bodyPr>
          <a:lstStyle/>
          <a:p>
            <a:pPr algn="ctr"/>
            <a:r>
              <a:rPr lang="de-DE" sz="1400"/>
              <a:t>*</a:t>
            </a:r>
          </a:p>
        </p:txBody>
      </p:sp>
      <p:grpSp>
        <p:nvGrpSpPr>
          <p:cNvPr id="34" name="Gruppieren 33">
            <a:extLst>
              <a:ext uri="{FF2B5EF4-FFF2-40B4-BE49-F238E27FC236}">
                <a16:creationId xmlns:a16="http://schemas.microsoft.com/office/drawing/2014/main" id="{DE5EECB9-0093-7FC1-B906-A21AB1EC7063}"/>
              </a:ext>
            </a:extLst>
          </p:cNvPr>
          <p:cNvGrpSpPr/>
          <p:nvPr/>
        </p:nvGrpSpPr>
        <p:grpSpPr>
          <a:xfrm>
            <a:off x="2444070" y="2316683"/>
            <a:ext cx="685801" cy="215444"/>
            <a:chOff x="2482850" y="2465840"/>
            <a:chExt cx="685801" cy="215444"/>
          </a:xfrm>
        </p:grpSpPr>
        <p:cxnSp>
          <p:nvCxnSpPr>
            <p:cNvPr id="27" name="Gerader Verbinder 26">
              <a:extLst>
                <a:ext uri="{FF2B5EF4-FFF2-40B4-BE49-F238E27FC236}">
                  <a16:creationId xmlns:a16="http://schemas.microsoft.com/office/drawing/2014/main" id="{2CBFB20F-8EA5-DBFE-7C1B-89051A66FF5C}"/>
                </a:ext>
              </a:extLst>
            </p:cNvPr>
            <p:cNvCxnSpPr>
              <a:cxnSpLocks/>
            </p:cNvCxnSpPr>
            <p:nvPr/>
          </p:nvCxnSpPr>
          <p:spPr>
            <a:xfrm>
              <a:off x="2482850" y="2617791"/>
              <a:ext cx="685801" cy="0"/>
            </a:xfrm>
            <a:prstGeom prst="line">
              <a:avLst/>
            </a:prstGeom>
            <a:ln w="19050"/>
          </p:spPr>
          <p:style>
            <a:lnRef idx="1">
              <a:schemeClr val="dk1"/>
            </a:lnRef>
            <a:fillRef idx="0">
              <a:schemeClr val="dk1"/>
            </a:fillRef>
            <a:effectRef idx="0">
              <a:schemeClr val="dk1"/>
            </a:effectRef>
            <a:fontRef idx="minor">
              <a:schemeClr val="tx1"/>
            </a:fontRef>
          </p:style>
        </p:cxnSp>
        <p:sp>
          <p:nvSpPr>
            <p:cNvPr id="33" name="Textfeld 32">
              <a:extLst>
                <a:ext uri="{FF2B5EF4-FFF2-40B4-BE49-F238E27FC236}">
                  <a16:creationId xmlns:a16="http://schemas.microsoft.com/office/drawing/2014/main" id="{F4684F38-A443-437C-AED4-07231A570F75}"/>
                </a:ext>
              </a:extLst>
            </p:cNvPr>
            <p:cNvSpPr txBox="1"/>
            <p:nvPr/>
          </p:nvSpPr>
          <p:spPr>
            <a:xfrm>
              <a:off x="2675732" y="2465840"/>
              <a:ext cx="300037" cy="215444"/>
            </a:xfrm>
            <a:prstGeom prst="rect">
              <a:avLst/>
            </a:prstGeom>
            <a:noFill/>
          </p:spPr>
          <p:txBody>
            <a:bodyPr wrap="square" lIns="0" tIns="0" rIns="0" bIns="0" rtlCol="0">
              <a:spAutoFit/>
            </a:bodyPr>
            <a:lstStyle/>
            <a:p>
              <a:pPr algn="ctr"/>
              <a:r>
                <a:rPr lang="de-DE" sz="1400"/>
                <a:t>*</a:t>
              </a:r>
            </a:p>
          </p:txBody>
        </p:sp>
      </p:grpSp>
      <p:grpSp>
        <p:nvGrpSpPr>
          <p:cNvPr id="35" name="Gruppieren 34">
            <a:extLst>
              <a:ext uri="{FF2B5EF4-FFF2-40B4-BE49-F238E27FC236}">
                <a16:creationId xmlns:a16="http://schemas.microsoft.com/office/drawing/2014/main" id="{C36DE834-3C76-AE7F-55F1-77BB7DFD1F52}"/>
              </a:ext>
            </a:extLst>
          </p:cNvPr>
          <p:cNvGrpSpPr/>
          <p:nvPr/>
        </p:nvGrpSpPr>
        <p:grpSpPr>
          <a:xfrm>
            <a:off x="3562462" y="2700070"/>
            <a:ext cx="685801" cy="215444"/>
            <a:chOff x="2482850" y="2465840"/>
            <a:chExt cx="685801" cy="215444"/>
          </a:xfrm>
        </p:grpSpPr>
        <p:cxnSp>
          <p:nvCxnSpPr>
            <p:cNvPr id="36" name="Gerader Verbinder 35">
              <a:extLst>
                <a:ext uri="{FF2B5EF4-FFF2-40B4-BE49-F238E27FC236}">
                  <a16:creationId xmlns:a16="http://schemas.microsoft.com/office/drawing/2014/main" id="{CF4ED7BB-C878-B420-6F93-8206FF324A6E}"/>
                </a:ext>
              </a:extLst>
            </p:cNvPr>
            <p:cNvCxnSpPr>
              <a:cxnSpLocks/>
            </p:cNvCxnSpPr>
            <p:nvPr/>
          </p:nvCxnSpPr>
          <p:spPr>
            <a:xfrm>
              <a:off x="2482850" y="2617791"/>
              <a:ext cx="685801" cy="0"/>
            </a:xfrm>
            <a:prstGeom prst="line">
              <a:avLst/>
            </a:prstGeom>
            <a:ln w="19050"/>
          </p:spPr>
          <p:style>
            <a:lnRef idx="1">
              <a:schemeClr val="dk1"/>
            </a:lnRef>
            <a:fillRef idx="0">
              <a:schemeClr val="dk1"/>
            </a:fillRef>
            <a:effectRef idx="0">
              <a:schemeClr val="dk1"/>
            </a:effectRef>
            <a:fontRef idx="minor">
              <a:schemeClr val="tx1"/>
            </a:fontRef>
          </p:style>
        </p:cxnSp>
        <p:sp>
          <p:nvSpPr>
            <p:cNvPr id="37" name="Textfeld 36">
              <a:extLst>
                <a:ext uri="{FF2B5EF4-FFF2-40B4-BE49-F238E27FC236}">
                  <a16:creationId xmlns:a16="http://schemas.microsoft.com/office/drawing/2014/main" id="{BD140BF3-836D-ADFA-A2DF-8809B242722D}"/>
                </a:ext>
              </a:extLst>
            </p:cNvPr>
            <p:cNvSpPr txBox="1"/>
            <p:nvPr/>
          </p:nvSpPr>
          <p:spPr>
            <a:xfrm>
              <a:off x="2675732" y="2465840"/>
              <a:ext cx="300037" cy="215444"/>
            </a:xfrm>
            <a:prstGeom prst="rect">
              <a:avLst/>
            </a:prstGeom>
            <a:noFill/>
          </p:spPr>
          <p:txBody>
            <a:bodyPr wrap="square" lIns="0" tIns="0" rIns="0" bIns="0" rtlCol="0">
              <a:spAutoFit/>
            </a:bodyPr>
            <a:lstStyle/>
            <a:p>
              <a:pPr algn="ctr"/>
              <a:r>
                <a:rPr lang="de-DE" sz="1400"/>
                <a:t>*</a:t>
              </a:r>
            </a:p>
          </p:txBody>
        </p:sp>
      </p:grpSp>
      <p:grpSp>
        <p:nvGrpSpPr>
          <p:cNvPr id="38" name="Gruppieren 37">
            <a:extLst>
              <a:ext uri="{FF2B5EF4-FFF2-40B4-BE49-F238E27FC236}">
                <a16:creationId xmlns:a16="http://schemas.microsoft.com/office/drawing/2014/main" id="{E43908C1-347B-2195-3C14-C5667941C55D}"/>
              </a:ext>
            </a:extLst>
          </p:cNvPr>
          <p:cNvGrpSpPr/>
          <p:nvPr/>
        </p:nvGrpSpPr>
        <p:grpSpPr>
          <a:xfrm>
            <a:off x="4689984" y="3088211"/>
            <a:ext cx="685801" cy="215444"/>
            <a:chOff x="2482850" y="2465840"/>
            <a:chExt cx="685801" cy="215444"/>
          </a:xfrm>
        </p:grpSpPr>
        <p:cxnSp>
          <p:nvCxnSpPr>
            <p:cNvPr id="39" name="Gerader Verbinder 38">
              <a:extLst>
                <a:ext uri="{FF2B5EF4-FFF2-40B4-BE49-F238E27FC236}">
                  <a16:creationId xmlns:a16="http://schemas.microsoft.com/office/drawing/2014/main" id="{4DEBB116-9406-6123-67CD-CC1BEB6F78AE}"/>
                </a:ext>
              </a:extLst>
            </p:cNvPr>
            <p:cNvCxnSpPr>
              <a:cxnSpLocks/>
            </p:cNvCxnSpPr>
            <p:nvPr/>
          </p:nvCxnSpPr>
          <p:spPr>
            <a:xfrm>
              <a:off x="2482850" y="2617791"/>
              <a:ext cx="685801" cy="0"/>
            </a:xfrm>
            <a:prstGeom prst="line">
              <a:avLst/>
            </a:prstGeom>
            <a:ln w="19050"/>
          </p:spPr>
          <p:style>
            <a:lnRef idx="1">
              <a:schemeClr val="dk1"/>
            </a:lnRef>
            <a:fillRef idx="0">
              <a:schemeClr val="dk1"/>
            </a:fillRef>
            <a:effectRef idx="0">
              <a:schemeClr val="dk1"/>
            </a:effectRef>
            <a:fontRef idx="minor">
              <a:schemeClr val="tx1"/>
            </a:fontRef>
          </p:style>
        </p:cxnSp>
        <p:sp>
          <p:nvSpPr>
            <p:cNvPr id="40" name="Textfeld 39">
              <a:extLst>
                <a:ext uri="{FF2B5EF4-FFF2-40B4-BE49-F238E27FC236}">
                  <a16:creationId xmlns:a16="http://schemas.microsoft.com/office/drawing/2014/main" id="{641A6844-3C7F-19D2-F791-9A1D33CCC0BB}"/>
                </a:ext>
              </a:extLst>
            </p:cNvPr>
            <p:cNvSpPr txBox="1"/>
            <p:nvPr/>
          </p:nvSpPr>
          <p:spPr>
            <a:xfrm>
              <a:off x="2675732" y="2465840"/>
              <a:ext cx="300037" cy="215444"/>
            </a:xfrm>
            <a:prstGeom prst="rect">
              <a:avLst/>
            </a:prstGeom>
            <a:noFill/>
          </p:spPr>
          <p:txBody>
            <a:bodyPr wrap="square" lIns="0" tIns="0" rIns="0" bIns="0" rtlCol="0">
              <a:spAutoFit/>
            </a:bodyPr>
            <a:lstStyle/>
            <a:p>
              <a:pPr algn="ctr"/>
              <a:r>
                <a:rPr lang="de-DE" sz="1400"/>
                <a:t>*</a:t>
              </a:r>
            </a:p>
          </p:txBody>
        </p:sp>
      </p:grpSp>
      <p:grpSp>
        <p:nvGrpSpPr>
          <p:cNvPr id="41" name="Gruppieren 40">
            <a:extLst>
              <a:ext uri="{FF2B5EF4-FFF2-40B4-BE49-F238E27FC236}">
                <a16:creationId xmlns:a16="http://schemas.microsoft.com/office/drawing/2014/main" id="{35E31416-86D6-74B3-08EB-69942F58A5CF}"/>
              </a:ext>
            </a:extLst>
          </p:cNvPr>
          <p:cNvGrpSpPr/>
          <p:nvPr/>
        </p:nvGrpSpPr>
        <p:grpSpPr>
          <a:xfrm>
            <a:off x="5812743" y="3094787"/>
            <a:ext cx="685801" cy="215444"/>
            <a:chOff x="2482850" y="2465840"/>
            <a:chExt cx="685801" cy="215444"/>
          </a:xfrm>
        </p:grpSpPr>
        <p:cxnSp>
          <p:nvCxnSpPr>
            <p:cNvPr id="42" name="Gerader Verbinder 41">
              <a:extLst>
                <a:ext uri="{FF2B5EF4-FFF2-40B4-BE49-F238E27FC236}">
                  <a16:creationId xmlns:a16="http://schemas.microsoft.com/office/drawing/2014/main" id="{24BD7284-0F46-A375-AE43-15F08FE3146A}"/>
                </a:ext>
              </a:extLst>
            </p:cNvPr>
            <p:cNvCxnSpPr>
              <a:cxnSpLocks/>
            </p:cNvCxnSpPr>
            <p:nvPr/>
          </p:nvCxnSpPr>
          <p:spPr>
            <a:xfrm>
              <a:off x="2482850" y="2617791"/>
              <a:ext cx="685801" cy="0"/>
            </a:xfrm>
            <a:prstGeom prst="line">
              <a:avLst/>
            </a:prstGeom>
            <a:ln w="19050"/>
          </p:spPr>
          <p:style>
            <a:lnRef idx="1">
              <a:schemeClr val="dk1"/>
            </a:lnRef>
            <a:fillRef idx="0">
              <a:schemeClr val="dk1"/>
            </a:fillRef>
            <a:effectRef idx="0">
              <a:schemeClr val="dk1"/>
            </a:effectRef>
            <a:fontRef idx="minor">
              <a:schemeClr val="tx1"/>
            </a:fontRef>
          </p:style>
        </p:cxnSp>
        <p:sp>
          <p:nvSpPr>
            <p:cNvPr id="43" name="Textfeld 42">
              <a:extLst>
                <a:ext uri="{FF2B5EF4-FFF2-40B4-BE49-F238E27FC236}">
                  <a16:creationId xmlns:a16="http://schemas.microsoft.com/office/drawing/2014/main" id="{E0197095-B1B4-978B-C6B4-34A939CB88E0}"/>
                </a:ext>
              </a:extLst>
            </p:cNvPr>
            <p:cNvSpPr txBox="1"/>
            <p:nvPr/>
          </p:nvSpPr>
          <p:spPr>
            <a:xfrm>
              <a:off x="2675732" y="2465840"/>
              <a:ext cx="300037" cy="215444"/>
            </a:xfrm>
            <a:prstGeom prst="rect">
              <a:avLst/>
            </a:prstGeom>
            <a:noFill/>
          </p:spPr>
          <p:txBody>
            <a:bodyPr wrap="square" lIns="0" tIns="0" rIns="0" bIns="0" rtlCol="0">
              <a:spAutoFit/>
            </a:bodyPr>
            <a:lstStyle/>
            <a:p>
              <a:pPr algn="ctr"/>
              <a:r>
                <a:rPr lang="de-DE" sz="1400"/>
                <a:t>*</a:t>
              </a:r>
            </a:p>
          </p:txBody>
        </p:sp>
      </p:grpSp>
      <p:grpSp>
        <p:nvGrpSpPr>
          <p:cNvPr id="44" name="Gruppieren 43">
            <a:extLst>
              <a:ext uri="{FF2B5EF4-FFF2-40B4-BE49-F238E27FC236}">
                <a16:creationId xmlns:a16="http://schemas.microsoft.com/office/drawing/2014/main" id="{B6D5BB57-8540-4123-0976-6197C5CF2FEF}"/>
              </a:ext>
            </a:extLst>
          </p:cNvPr>
          <p:cNvGrpSpPr/>
          <p:nvPr/>
        </p:nvGrpSpPr>
        <p:grpSpPr>
          <a:xfrm>
            <a:off x="6942260" y="3094571"/>
            <a:ext cx="685801" cy="215444"/>
            <a:chOff x="2482850" y="2465840"/>
            <a:chExt cx="685801" cy="215444"/>
          </a:xfrm>
        </p:grpSpPr>
        <p:cxnSp>
          <p:nvCxnSpPr>
            <p:cNvPr id="45" name="Gerader Verbinder 44">
              <a:extLst>
                <a:ext uri="{FF2B5EF4-FFF2-40B4-BE49-F238E27FC236}">
                  <a16:creationId xmlns:a16="http://schemas.microsoft.com/office/drawing/2014/main" id="{9D86C8B7-02D4-DA01-2AFA-47FD67A38290}"/>
                </a:ext>
              </a:extLst>
            </p:cNvPr>
            <p:cNvCxnSpPr>
              <a:cxnSpLocks/>
            </p:cNvCxnSpPr>
            <p:nvPr/>
          </p:nvCxnSpPr>
          <p:spPr>
            <a:xfrm>
              <a:off x="2482850" y="2617791"/>
              <a:ext cx="685801" cy="0"/>
            </a:xfrm>
            <a:prstGeom prst="line">
              <a:avLst/>
            </a:prstGeom>
            <a:ln w="19050"/>
          </p:spPr>
          <p:style>
            <a:lnRef idx="1">
              <a:schemeClr val="dk1"/>
            </a:lnRef>
            <a:fillRef idx="0">
              <a:schemeClr val="dk1"/>
            </a:fillRef>
            <a:effectRef idx="0">
              <a:schemeClr val="dk1"/>
            </a:effectRef>
            <a:fontRef idx="minor">
              <a:schemeClr val="tx1"/>
            </a:fontRef>
          </p:style>
        </p:cxnSp>
        <p:sp>
          <p:nvSpPr>
            <p:cNvPr id="46" name="Textfeld 45">
              <a:extLst>
                <a:ext uri="{FF2B5EF4-FFF2-40B4-BE49-F238E27FC236}">
                  <a16:creationId xmlns:a16="http://schemas.microsoft.com/office/drawing/2014/main" id="{B769D6D1-C742-FCEA-7703-150B4433688F}"/>
                </a:ext>
              </a:extLst>
            </p:cNvPr>
            <p:cNvSpPr txBox="1"/>
            <p:nvPr/>
          </p:nvSpPr>
          <p:spPr>
            <a:xfrm>
              <a:off x="2675732" y="2465840"/>
              <a:ext cx="300037" cy="215444"/>
            </a:xfrm>
            <a:prstGeom prst="rect">
              <a:avLst/>
            </a:prstGeom>
            <a:noFill/>
          </p:spPr>
          <p:txBody>
            <a:bodyPr wrap="square" lIns="0" tIns="0" rIns="0" bIns="0" rtlCol="0">
              <a:spAutoFit/>
            </a:bodyPr>
            <a:lstStyle/>
            <a:p>
              <a:pPr algn="ctr"/>
              <a:r>
                <a:rPr lang="de-DE" sz="1400"/>
                <a:t>*</a:t>
              </a:r>
            </a:p>
          </p:txBody>
        </p:sp>
      </p:grpSp>
    </p:spTree>
    <p:extLst>
      <p:ext uri="{BB962C8B-B14F-4D97-AF65-F5344CB8AC3E}">
        <p14:creationId xmlns:p14="http://schemas.microsoft.com/office/powerpoint/2010/main" val="32864757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B851CC-A7FC-C4EA-C34B-EE990E936FBB}"/>
              </a:ext>
            </a:extLst>
          </p:cNvPr>
          <p:cNvSpPr>
            <a:spLocks noGrp="1"/>
          </p:cNvSpPr>
          <p:nvPr>
            <p:ph type="title"/>
          </p:nvPr>
        </p:nvSpPr>
        <p:spPr/>
        <p:txBody>
          <a:bodyPr/>
          <a:lstStyle/>
          <a:p>
            <a:r>
              <a:rPr lang="en-US"/>
              <a:t>PFS according to frequent baseline genetic alterations</a:t>
            </a:r>
          </a:p>
        </p:txBody>
      </p:sp>
      <p:sp>
        <p:nvSpPr>
          <p:cNvPr id="4" name="Footer Placeholder 3">
            <a:extLst>
              <a:ext uri="{FF2B5EF4-FFF2-40B4-BE49-F238E27FC236}">
                <a16:creationId xmlns:a16="http://schemas.microsoft.com/office/drawing/2014/main" id="{BE090F03-8F44-C947-9651-BC3486B1AC23}"/>
              </a:ext>
            </a:extLst>
          </p:cNvPr>
          <p:cNvSpPr>
            <a:spLocks noGrp="1"/>
          </p:cNvSpPr>
          <p:nvPr>
            <p:ph type="ftr" sz="quarter" idx="13"/>
          </p:nvPr>
        </p:nvSpPr>
        <p:spPr/>
        <p:txBody>
          <a:bodyPr/>
          <a:lstStyle/>
          <a:p>
            <a:r>
              <a:rPr lang="en-GB" b="1"/>
              <a:t>Mut, </a:t>
            </a:r>
            <a:r>
              <a:rPr lang="en-GB"/>
              <a:t>mutant; </a:t>
            </a:r>
            <a:r>
              <a:rPr lang="en-GB" b="1"/>
              <a:t>PFS, </a:t>
            </a:r>
            <a:r>
              <a:rPr lang="en-GB"/>
              <a:t>progression-free survival; </a:t>
            </a:r>
            <a:r>
              <a:rPr lang="en-GB" b="1"/>
              <a:t>WT, </a:t>
            </a:r>
            <a:r>
              <a:rPr lang="en-GB"/>
              <a:t>wild type.</a:t>
            </a:r>
          </a:p>
          <a:p>
            <a:r>
              <a:rPr lang="en-GB" b="1"/>
              <a:t>Xu et al, Abstract #4176 presented at ASH 2022. </a:t>
            </a:r>
          </a:p>
        </p:txBody>
      </p:sp>
      <p:sp>
        <p:nvSpPr>
          <p:cNvPr id="2" name="TextBox 1">
            <a:extLst>
              <a:ext uri="{FF2B5EF4-FFF2-40B4-BE49-F238E27FC236}">
                <a16:creationId xmlns:a16="http://schemas.microsoft.com/office/drawing/2014/main" id="{698C1F5F-6A8C-8A57-6614-6F1A3F189F4C}"/>
              </a:ext>
            </a:extLst>
          </p:cNvPr>
          <p:cNvSpPr txBox="1"/>
          <p:nvPr/>
        </p:nvSpPr>
        <p:spPr>
          <a:xfrm>
            <a:off x="9677155" y="3784761"/>
            <a:ext cx="2097055" cy="1370900"/>
          </a:xfrm>
          <a:prstGeom prst="rect">
            <a:avLst/>
          </a:prstGeom>
          <a:solidFill>
            <a:schemeClr val="bg2"/>
          </a:solidFill>
        </p:spPr>
        <p:txBody>
          <a:bodyPr wrap="square" lIns="108000" tIns="108000" rtlCol="0">
            <a:noAutofit/>
          </a:bodyPr>
          <a:lstStyle/>
          <a:p>
            <a:pPr marL="171450" indent="-171450">
              <a:buClr>
                <a:schemeClr val="accent2"/>
              </a:buClr>
              <a:buFont typeface="Arial" panose="020B0604020202020204" pitchFamily="34" charset="0"/>
              <a:buChar char="•"/>
            </a:pPr>
            <a:r>
              <a:rPr lang="en-US" sz="1200"/>
              <a:t>Baseline genetic alterations in cell cycle/DNA damage and epigenetic modifier pathways are associated with inferior PFS</a:t>
            </a:r>
          </a:p>
        </p:txBody>
      </p:sp>
      <p:graphicFrame>
        <p:nvGraphicFramePr>
          <p:cNvPr id="7" name="Diagramm 6">
            <a:extLst>
              <a:ext uri="{FF2B5EF4-FFF2-40B4-BE49-F238E27FC236}">
                <a16:creationId xmlns:a16="http://schemas.microsoft.com/office/drawing/2014/main" id="{EA5BBF58-DBB1-9043-2328-80E9AFBA7413}"/>
              </a:ext>
            </a:extLst>
          </p:cNvPr>
          <p:cNvGraphicFramePr/>
          <p:nvPr>
            <p:extLst>
              <p:ext uri="{D42A27DB-BD31-4B8C-83A1-F6EECF244321}">
                <p14:modId xmlns:p14="http://schemas.microsoft.com/office/powerpoint/2010/main" val="2239683832"/>
              </p:ext>
            </p:extLst>
          </p:nvPr>
        </p:nvGraphicFramePr>
        <p:xfrm>
          <a:off x="788313" y="1819910"/>
          <a:ext cx="2913406" cy="19735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Diagramm 7">
            <a:extLst>
              <a:ext uri="{FF2B5EF4-FFF2-40B4-BE49-F238E27FC236}">
                <a16:creationId xmlns:a16="http://schemas.microsoft.com/office/drawing/2014/main" id="{924A073C-655F-DEEE-2FF0-D3F687C56DE9}"/>
              </a:ext>
            </a:extLst>
          </p:cNvPr>
          <p:cNvGraphicFramePr/>
          <p:nvPr>
            <p:extLst>
              <p:ext uri="{D42A27DB-BD31-4B8C-83A1-F6EECF244321}">
                <p14:modId xmlns:p14="http://schemas.microsoft.com/office/powerpoint/2010/main" val="3052990193"/>
              </p:ext>
            </p:extLst>
          </p:nvPr>
        </p:nvGraphicFramePr>
        <p:xfrm>
          <a:off x="3525273" y="1819910"/>
          <a:ext cx="2913406" cy="19735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Diagramm 8">
            <a:extLst>
              <a:ext uri="{FF2B5EF4-FFF2-40B4-BE49-F238E27FC236}">
                <a16:creationId xmlns:a16="http://schemas.microsoft.com/office/drawing/2014/main" id="{FA7BDF8B-B1FF-B618-5FEA-2947FDECE560}"/>
              </a:ext>
            </a:extLst>
          </p:cNvPr>
          <p:cNvGraphicFramePr/>
          <p:nvPr>
            <p:extLst>
              <p:ext uri="{D42A27DB-BD31-4B8C-83A1-F6EECF244321}">
                <p14:modId xmlns:p14="http://schemas.microsoft.com/office/powerpoint/2010/main" val="1461363636"/>
              </p:ext>
            </p:extLst>
          </p:nvPr>
        </p:nvGraphicFramePr>
        <p:xfrm>
          <a:off x="6361002" y="1819910"/>
          <a:ext cx="2913406" cy="19735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Diagramm 9">
            <a:extLst>
              <a:ext uri="{FF2B5EF4-FFF2-40B4-BE49-F238E27FC236}">
                <a16:creationId xmlns:a16="http://schemas.microsoft.com/office/drawing/2014/main" id="{96623E78-A413-BA4E-DC15-FD0B35C04436}"/>
              </a:ext>
            </a:extLst>
          </p:cNvPr>
          <p:cNvGraphicFramePr/>
          <p:nvPr>
            <p:extLst>
              <p:ext uri="{D42A27DB-BD31-4B8C-83A1-F6EECF244321}">
                <p14:modId xmlns:p14="http://schemas.microsoft.com/office/powerpoint/2010/main" val="3721782372"/>
              </p:ext>
            </p:extLst>
          </p:nvPr>
        </p:nvGraphicFramePr>
        <p:xfrm>
          <a:off x="9116352" y="1819910"/>
          <a:ext cx="2913406" cy="19735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Diagramm 11">
            <a:extLst>
              <a:ext uri="{FF2B5EF4-FFF2-40B4-BE49-F238E27FC236}">
                <a16:creationId xmlns:a16="http://schemas.microsoft.com/office/drawing/2014/main" id="{DDF3F0AC-D52E-D6A6-C900-177D70F6A7E0}"/>
              </a:ext>
            </a:extLst>
          </p:cNvPr>
          <p:cNvGraphicFramePr/>
          <p:nvPr>
            <p:extLst>
              <p:ext uri="{D42A27DB-BD31-4B8C-83A1-F6EECF244321}">
                <p14:modId xmlns:p14="http://schemas.microsoft.com/office/powerpoint/2010/main" val="325550991"/>
              </p:ext>
            </p:extLst>
          </p:nvPr>
        </p:nvGraphicFramePr>
        <p:xfrm>
          <a:off x="3525273" y="3526811"/>
          <a:ext cx="2913406" cy="1973580"/>
        </p:xfrm>
        <a:graphic>
          <a:graphicData uri="http://schemas.openxmlformats.org/drawingml/2006/chart">
            <c:chart xmlns:c="http://schemas.openxmlformats.org/drawingml/2006/chart" xmlns:r="http://schemas.openxmlformats.org/officeDocument/2006/relationships" r:id="rId7"/>
          </a:graphicData>
        </a:graphic>
      </p:graphicFrame>
      <p:sp>
        <p:nvSpPr>
          <p:cNvPr id="14" name="Textfeld 13">
            <a:extLst>
              <a:ext uri="{FF2B5EF4-FFF2-40B4-BE49-F238E27FC236}">
                <a16:creationId xmlns:a16="http://schemas.microsoft.com/office/drawing/2014/main" id="{DCB53CD9-45D0-7BEC-09FF-BBA1AE7BC181}"/>
              </a:ext>
            </a:extLst>
          </p:cNvPr>
          <p:cNvSpPr txBox="1"/>
          <p:nvPr/>
        </p:nvSpPr>
        <p:spPr>
          <a:xfrm>
            <a:off x="1390320" y="5559994"/>
            <a:ext cx="7636949" cy="307777"/>
          </a:xfrm>
          <a:prstGeom prst="rect">
            <a:avLst/>
          </a:prstGeom>
          <a:noFill/>
        </p:spPr>
        <p:txBody>
          <a:bodyPr wrap="square" rtlCol="0">
            <a:spAutoFit/>
          </a:bodyPr>
          <a:lstStyle/>
          <a:p>
            <a:pPr algn="ctr"/>
            <a:r>
              <a:rPr lang="de-DE" sz="1400"/>
              <a:t>Time, </a:t>
            </a:r>
            <a:r>
              <a:rPr lang="de-DE" sz="1400" err="1"/>
              <a:t>months</a:t>
            </a:r>
            <a:endParaRPr lang="de-DE" sz="1400"/>
          </a:p>
        </p:txBody>
      </p:sp>
      <p:grpSp>
        <p:nvGrpSpPr>
          <p:cNvPr id="127" name="Gruppieren 126">
            <a:extLst>
              <a:ext uri="{FF2B5EF4-FFF2-40B4-BE49-F238E27FC236}">
                <a16:creationId xmlns:a16="http://schemas.microsoft.com/office/drawing/2014/main" id="{3130AB03-1506-9886-6332-880A59D45E8B}"/>
              </a:ext>
            </a:extLst>
          </p:cNvPr>
          <p:cNvGrpSpPr/>
          <p:nvPr/>
        </p:nvGrpSpPr>
        <p:grpSpPr>
          <a:xfrm>
            <a:off x="1350473" y="2056210"/>
            <a:ext cx="1939526" cy="396289"/>
            <a:chOff x="978694" y="2056210"/>
            <a:chExt cx="1939526" cy="396289"/>
          </a:xfrm>
        </p:grpSpPr>
        <p:sp>
          <p:nvSpPr>
            <p:cNvPr id="87" name="Freihandform: Form 86">
              <a:extLst>
                <a:ext uri="{FF2B5EF4-FFF2-40B4-BE49-F238E27FC236}">
                  <a16:creationId xmlns:a16="http://schemas.microsoft.com/office/drawing/2014/main" id="{8656346F-6011-8855-CB16-FD05F92A0D02}"/>
                </a:ext>
              </a:extLst>
            </p:cNvPr>
            <p:cNvSpPr/>
            <p:nvPr/>
          </p:nvSpPr>
          <p:spPr>
            <a:xfrm>
              <a:off x="978694" y="2081213"/>
              <a:ext cx="1919287" cy="342900"/>
            </a:xfrm>
            <a:custGeom>
              <a:avLst/>
              <a:gdLst>
                <a:gd name="connsiteX0" fmla="*/ 0 w 1919287"/>
                <a:gd name="connsiteY0" fmla="*/ 0 h 342900"/>
                <a:gd name="connsiteX1" fmla="*/ 311944 w 1919287"/>
                <a:gd name="connsiteY1" fmla="*/ 0 h 342900"/>
                <a:gd name="connsiteX2" fmla="*/ 311944 w 1919287"/>
                <a:gd name="connsiteY2" fmla="*/ 71437 h 342900"/>
                <a:gd name="connsiteX3" fmla="*/ 519112 w 1919287"/>
                <a:gd name="connsiteY3" fmla="*/ 71437 h 342900"/>
                <a:gd name="connsiteX4" fmla="*/ 519112 w 1919287"/>
                <a:gd name="connsiteY4" fmla="*/ 135731 h 342900"/>
                <a:gd name="connsiteX5" fmla="*/ 585787 w 1919287"/>
                <a:gd name="connsiteY5" fmla="*/ 135731 h 342900"/>
                <a:gd name="connsiteX6" fmla="*/ 585787 w 1919287"/>
                <a:gd name="connsiteY6" fmla="*/ 202406 h 342900"/>
                <a:gd name="connsiteX7" fmla="*/ 602456 w 1919287"/>
                <a:gd name="connsiteY7" fmla="*/ 202406 h 342900"/>
                <a:gd name="connsiteX8" fmla="*/ 602456 w 1919287"/>
                <a:gd name="connsiteY8" fmla="*/ 269081 h 342900"/>
                <a:gd name="connsiteX9" fmla="*/ 988219 w 1919287"/>
                <a:gd name="connsiteY9" fmla="*/ 269081 h 342900"/>
                <a:gd name="connsiteX10" fmla="*/ 988219 w 1919287"/>
                <a:gd name="connsiteY10" fmla="*/ 342900 h 342900"/>
                <a:gd name="connsiteX11" fmla="*/ 1919287 w 1919287"/>
                <a:gd name="connsiteY11" fmla="*/ 34290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19287" h="342900">
                  <a:moveTo>
                    <a:pt x="0" y="0"/>
                  </a:moveTo>
                  <a:lnTo>
                    <a:pt x="311944" y="0"/>
                  </a:lnTo>
                  <a:lnTo>
                    <a:pt x="311944" y="71437"/>
                  </a:lnTo>
                  <a:lnTo>
                    <a:pt x="519112" y="71437"/>
                  </a:lnTo>
                  <a:lnTo>
                    <a:pt x="519112" y="135731"/>
                  </a:lnTo>
                  <a:lnTo>
                    <a:pt x="585787" y="135731"/>
                  </a:lnTo>
                  <a:lnTo>
                    <a:pt x="585787" y="202406"/>
                  </a:lnTo>
                  <a:lnTo>
                    <a:pt x="602456" y="202406"/>
                  </a:lnTo>
                  <a:lnTo>
                    <a:pt x="602456" y="269081"/>
                  </a:lnTo>
                  <a:lnTo>
                    <a:pt x="988219" y="269081"/>
                  </a:lnTo>
                  <a:lnTo>
                    <a:pt x="988219" y="342900"/>
                  </a:lnTo>
                  <a:lnTo>
                    <a:pt x="1919287" y="342900"/>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90" name="Gruppieren 89">
              <a:extLst>
                <a:ext uri="{FF2B5EF4-FFF2-40B4-BE49-F238E27FC236}">
                  <a16:creationId xmlns:a16="http://schemas.microsoft.com/office/drawing/2014/main" id="{CD2B82CC-DAE2-2B6F-BB5A-415F57EE8AD0}"/>
                </a:ext>
              </a:extLst>
            </p:cNvPr>
            <p:cNvGrpSpPr/>
            <p:nvPr/>
          </p:nvGrpSpPr>
          <p:grpSpPr>
            <a:xfrm>
              <a:off x="1118383" y="2057200"/>
              <a:ext cx="50006" cy="50006"/>
              <a:chOff x="2130808" y="2387799"/>
              <a:chExt cx="50006" cy="50006"/>
            </a:xfrm>
          </p:grpSpPr>
          <p:cxnSp>
            <p:nvCxnSpPr>
              <p:cNvPr id="88" name="Gerader Verbinder 87">
                <a:extLst>
                  <a:ext uri="{FF2B5EF4-FFF2-40B4-BE49-F238E27FC236}">
                    <a16:creationId xmlns:a16="http://schemas.microsoft.com/office/drawing/2014/main" id="{88BD0CAC-8BAC-CDEB-B762-CD8CDDB49D2C}"/>
                  </a:ext>
                </a:extLst>
              </p:cNvPr>
              <p:cNvCxnSpPr>
                <a:cxnSpLocks/>
              </p:cNvCxnSpPr>
              <p:nvPr/>
            </p:nvCxnSpPr>
            <p:spPr>
              <a:xfrm rot="5400000">
                <a:off x="2155811" y="2387799"/>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Gerader Verbinder 88">
                <a:extLst>
                  <a:ext uri="{FF2B5EF4-FFF2-40B4-BE49-F238E27FC236}">
                    <a16:creationId xmlns:a16="http://schemas.microsoft.com/office/drawing/2014/main" id="{10F1B2F5-CF59-12AC-D941-40085CBFF4ED}"/>
                  </a:ext>
                </a:extLst>
              </p:cNvPr>
              <p:cNvCxnSpPr>
                <a:cxnSpLocks/>
              </p:cNvCxnSpPr>
              <p:nvPr/>
            </p:nvCxnSpPr>
            <p:spPr>
              <a:xfrm rot="10800000">
                <a:off x="2155812" y="2387799"/>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1" name="Gruppieren 90">
              <a:extLst>
                <a:ext uri="{FF2B5EF4-FFF2-40B4-BE49-F238E27FC236}">
                  <a16:creationId xmlns:a16="http://schemas.microsoft.com/office/drawing/2014/main" id="{6FDE5D0D-08AC-C220-9201-E9C1C5946658}"/>
                </a:ext>
              </a:extLst>
            </p:cNvPr>
            <p:cNvGrpSpPr/>
            <p:nvPr/>
          </p:nvGrpSpPr>
          <p:grpSpPr>
            <a:xfrm>
              <a:off x="1159616" y="2056210"/>
              <a:ext cx="50006" cy="50006"/>
              <a:chOff x="2130808" y="2387799"/>
              <a:chExt cx="50006" cy="50006"/>
            </a:xfrm>
          </p:grpSpPr>
          <p:cxnSp>
            <p:nvCxnSpPr>
              <p:cNvPr id="92" name="Gerader Verbinder 91">
                <a:extLst>
                  <a:ext uri="{FF2B5EF4-FFF2-40B4-BE49-F238E27FC236}">
                    <a16:creationId xmlns:a16="http://schemas.microsoft.com/office/drawing/2014/main" id="{42607E77-5C73-82B8-896E-16A1ADF84A40}"/>
                  </a:ext>
                </a:extLst>
              </p:cNvPr>
              <p:cNvCxnSpPr>
                <a:cxnSpLocks/>
              </p:cNvCxnSpPr>
              <p:nvPr/>
            </p:nvCxnSpPr>
            <p:spPr>
              <a:xfrm rot="5400000">
                <a:off x="2155811" y="2387799"/>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3" name="Gerader Verbinder 92">
                <a:extLst>
                  <a:ext uri="{FF2B5EF4-FFF2-40B4-BE49-F238E27FC236}">
                    <a16:creationId xmlns:a16="http://schemas.microsoft.com/office/drawing/2014/main" id="{27615697-49DA-E31E-AD8B-C154F101C08D}"/>
                  </a:ext>
                </a:extLst>
              </p:cNvPr>
              <p:cNvCxnSpPr>
                <a:cxnSpLocks/>
              </p:cNvCxnSpPr>
              <p:nvPr/>
            </p:nvCxnSpPr>
            <p:spPr>
              <a:xfrm rot="10800000">
                <a:off x="2155812" y="2387799"/>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4" name="Gruppieren 93">
              <a:extLst>
                <a:ext uri="{FF2B5EF4-FFF2-40B4-BE49-F238E27FC236}">
                  <a16:creationId xmlns:a16="http://schemas.microsoft.com/office/drawing/2014/main" id="{FA7F0FED-8226-6117-DD94-FF35AED15AD5}"/>
                </a:ext>
              </a:extLst>
            </p:cNvPr>
            <p:cNvGrpSpPr/>
            <p:nvPr/>
          </p:nvGrpSpPr>
          <p:grpSpPr>
            <a:xfrm>
              <a:off x="1471716" y="2184006"/>
              <a:ext cx="50006" cy="50006"/>
              <a:chOff x="2130808" y="2387799"/>
              <a:chExt cx="50006" cy="50006"/>
            </a:xfrm>
          </p:grpSpPr>
          <p:cxnSp>
            <p:nvCxnSpPr>
              <p:cNvPr id="95" name="Gerader Verbinder 94">
                <a:extLst>
                  <a:ext uri="{FF2B5EF4-FFF2-40B4-BE49-F238E27FC236}">
                    <a16:creationId xmlns:a16="http://schemas.microsoft.com/office/drawing/2014/main" id="{C7038ACF-98A5-442A-E2C2-7D950C9151A0}"/>
                  </a:ext>
                </a:extLst>
              </p:cNvPr>
              <p:cNvCxnSpPr>
                <a:cxnSpLocks/>
              </p:cNvCxnSpPr>
              <p:nvPr/>
            </p:nvCxnSpPr>
            <p:spPr>
              <a:xfrm rot="5400000">
                <a:off x="2155811" y="2387799"/>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Gerader Verbinder 95">
                <a:extLst>
                  <a:ext uri="{FF2B5EF4-FFF2-40B4-BE49-F238E27FC236}">
                    <a16:creationId xmlns:a16="http://schemas.microsoft.com/office/drawing/2014/main" id="{9C020945-28F6-B5CC-9D58-90266C80E56E}"/>
                  </a:ext>
                </a:extLst>
              </p:cNvPr>
              <p:cNvCxnSpPr>
                <a:cxnSpLocks/>
              </p:cNvCxnSpPr>
              <p:nvPr/>
            </p:nvCxnSpPr>
            <p:spPr>
              <a:xfrm rot="10800000">
                <a:off x="2155812" y="2387799"/>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7" name="Gruppieren 96">
              <a:extLst>
                <a:ext uri="{FF2B5EF4-FFF2-40B4-BE49-F238E27FC236}">
                  <a16:creationId xmlns:a16="http://schemas.microsoft.com/office/drawing/2014/main" id="{7918615C-E088-06B3-CF57-9C9C556B2232}"/>
                </a:ext>
              </a:extLst>
            </p:cNvPr>
            <p:cNvGrpSpPr/>
            <p:nvPr/>
          </p:nvGrpSpPr>
          <p:grpSpPr>
            <a:xfrm>
              <a:off x="1555059" y="2314179"/>
              <a:ext cx="50006" cy="50006"/>
              <a:chOff x="2130808" y="2387799"/>
              <a:chExt cx="50006" cy="50006"/>
            </a:xfrm>
          </p:grpSpPr>
          <p:cxnSp>
            <p:nvCxnSpPr>
              <p:cNvPr id="98" name="Gerader Verbinder 97">
                <a:extLst>
                  <a:ext uri="{FF2B5EF4-FFF2-40B4-BE49-F238E27FC236}">
                    <a16:creationId xmlns:a16="http://schemas.microsoft.com/office/drawing/2014/main" id="{9E811291-ECDB-EE57-773B-A79ABAA9E4BE}"/>
                  </a:ext>
                </a:extLst>
              </p:cNvPr>
              <p:cNvCxnSpPr>
                <a:cxnSpLocks/>
              </p:cNvCxnSpPr>
              <p:nvPr/>
            </p:nvCxnSpPr>
            <p:spPr>
              <a:xfrm rot="5400000">
                <a:off x="2155811" y="2387799"/>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Gerader Verbinder 98">
                <a:extLst>
                  <a:ext uri="{FF2B5EF4-FFF2-40B4-BE49-F238E27FC236}">
                    <a16:creationId xmlns:a16="http://schemas.microsoft.com/office/drawing/2014/main" id="{E5F46266-75B8-F6E7-5CC8-A47BD1E4D04A}"/>
                  </a:ext>
                </a:extLst>
              </p:cNvPr>
              <p:cNvCxnSpPr>
                <a:cxnSpLocks/>
              </p:cNvCxnSpPr>
              <p:nvPr/>
            </p:nvCxnSpPr>
            <p:spPr>
              <a:xfrm rot="10800000">
                <a:off x="2155812" y="2387799"/>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00" name="Gruppieren 99">
              <a:extLst>
                <a:ext uri="{FF2B5EF4-FFF2-40B4-BE49-F238E27FC236}">
                  <a16:creationId xmlns:a16="http://schemas.microsoft.com/office/drawing/2014/main" id="{136F29D2-9607-9B69-989A-4FB5D383381A}"/>
                </a:ext>
              </a:extLst>
            </p:cNvPr>
            <p:cNvGrpSpPr/>
            <p:nvPr/>
          </p:nvGrpSpPr>
          <p:grpSpPr>
            <a:xfrm>
              <a:off x="1923229" y="2324674"/>
              <a:ext cx="50006" cy="50006"/>
              <a:chOff x="2130808" y="2387799"/>
              <a:chExt cx="50006" cy="50006"/>
            </a:xfrm>
          </p:grpSpPr>
          <p:cxnSp>
            <p:nvCxnSpPr>
              <p:cNvPr id="101" name="Gerader Verbinder 100">
                <a:extLst>
                  <a:ext uri="{FF2B5EF4-FFF2-40B4-BE49-F238E27FC236}">
                    <a16:creationId xmlns:a16="http://schemas.microsoft.com/office/drawing/2014/main" id="{EBD5CBAB-3042-E6CD-C98F-A368CA9E38BC}"/>
                  </a:ext>
                </a:extLst>
              </p:cNvPr>
              <p:cNvCxnSpPr>
                <a:cxnSpLocks/>
              </p:cNvCxnSpPr>
              <p:nvPr/>
            </p:nvCxnSpPr>
            <p:spPr>
              <a:xfrm rot="5400000">
                <a:off x="2155811" y="2387799"/>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2" name="Gerader Verbinder 101">
                <a:extLst>
                  <a:ext uri="{FF2B5EF4-FFF2-40B4-BE49-F238E27FC236}">
                    <a16:creationId xmlns:a16="http://schemas.microsoft.com/office/drawing/2014/main" id="{ABA476F0-5957-46C5-1242-8D4C374566A0}"/>
                  </a:ext>
                </a:extLst>
              </p:cNvPr>
              <p:cNvCxnSpPr>
                <a:cxnSpLocks/>
              </p:cNvCxnSpPr>
              <p:nvPr/>
            </p:nvCxnSpPr>
            <p:spPr>
              <a:xfrm rot="10800000">
                <a:off x="2155812" y="2387799"/>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03" name="Gruppieren 102">
              <a:extLst>
                <a:ext uri="{FF2B5EF4-FFF2-40B4-BE49-F238E27FC236}">
                  <a16:creationId xmlns:a16="http://schemas.microsoft.com/office/drawing/2014/main" id="{B62466ED-A475-D6E0-3D30-8BCD8442A621}"/>
                </a:ext>
              </a:extLst>
            </p:cNvPr>
            <p:cNvGrpSpPr/>
            <p:nvPr/>
          </p:nvGrpSpPr>
          <p:grpSpPr>
            <a:xfrm>
              <a:off x="1967283" y="2399111"/>
              <a:ext cx="50006" cy="50006"/>
              <a:chOff x="2130808" y="2387799"/>
              <a:chExt cx="50006" cy="50006"/>
            </a:xfrm>
          </p:grpSpPr>
          <p:cxnSp>
            <p:nvCxnSpPr>
              <p:cNvPr id="104" name="Gerader Verbinder 103">
                <a:extLst>
                  <a:ext uri="{FF2B5EF4-FFF2-40B4-BE49-F238E27FC236}">
                    <a16:creationId xmlns:a16="http://schemas.microsoft.com/office/drawing/2014/main" id="{9734B101-1889-5A56-8186-D60556D221C3}"/>
                  </a:ext>
                </a:extLst>
              </p:cNvPr>
              <p:cNvCxnSpPr>
                <a:cxnSpLocks/>
              </p:cNvCxnSpPr>
              <p:nvPr/>
            </p:nvCxnSpPr>
            <p:spPr>
              <a:xfrm rot="5400000">
                <a:off x="2155811" y="2387799"/>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Gerader Verbinder 104">
                <a:extLst>
                  <a:ext uri="{FF2B5EF4-FFF2-40B4-BE49-F238E27FC236}">
                    <a16:creationId xmlns:a16="http://schemas.microsoft.com/office/drawing/2014/main" id="{A80EC1F8-6FA3-887C-8F1E-C50510782F82}"/>
                  </a:ext>
                </a:extLst>
              </p:cNvPr>
              <p:cNvCxnSpPr>
                <a:cxnSpLocks/>
              </p:cNvCxnSpPr>
              <p:nvPr/>
            </p:nvCxnSpPr>
            <p:spPr>
              <a:xfrm rot="10800000">
                <a:off x="2155812" y="2387799"/>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06" name="Gruppieren 105">
              <a:extLst>
                <a:ext uri="{FF2B5EF4-FFF2-40B4-BE49-F238E27FC236}">
                  <a16:creationId xmlns:a16="http://schemas.microsoft.com/office/drawing/2014/main" id="{DC5F1A0C-BA9C-E9D7-982E-AD0FC844D190}"/>
                </a:ext>
              </a:extLst>
            </p:cNvPr>
            <p:cNvGrpSpPr/>
            <p:nvPr/>
          </p:nvGrpSpPr>
          <p:grpSpPr>
            <a:xfrm>
              <a:off x="2132195" y="2400015"/>
              <a:ext cx="50006" cy="50006"/>
              <a:chOff x="2130808" y="2387799"/>
              <a:chExt cx="50006" cy="50006"/>
            </a:xfrm>
          </p:grpSpPr>
          <p:cxnSp>
            <p:nvCxnSpPr>
              <p:cNvPr id="107" name="Gerader Verbinder 106">
                <a:extLst>
                  <a:ext uri="{FF2B5EF4-FFF2-40B4-BE49-F238E27FC236}">
                    <a16:creationId xmlns:a16="http://schemas.microsoft.com/office/drawing/2014/main" id="{C630582C-3887-4438-FA8B-915053ACDFC4}"/>
                  </a:ext>
                </a:extLst>
              </p:cNvPr>
              <p:cNvCxnSpPr>
                <a:cxnSpLocks/>
              </p:cNvCxnSpPr>
              <p:nvPr/>
            </p:nvCxnSpPr>
            <p:spPr>
              <a:xfrm rot="5400000">
                <a:off x="2155811" y="2387799"/>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8" name="Gerader Verbinder 107">
                <a:extLst>
                  <a:ext uri="{FF2B5EF4-FFF2-40B4-BE49-F238E27FC236}">
                    <a16:creationId xmlns:a16="http://schemas.microsoft.com/office/drawing/2014/main" id="{D7B1945E-6FAB-D520-486B-B5E9FA7CE88F}"/>
                  </a:ext>
                </a:extLst>
              </p:cNvPr>
              <p:cNvCxnSpPr>
                <a:cxnSpLocks/>
              </p:cNvCxnSpPr>
              <p:nvPr/>
            </p:nvCxnSpPr>
            <p:spPr>
              <a:xfrm rot="10800000">
                <a:off x="2155812" y="2387799"/>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09" name="Gruppieren 108">
              <a:extLst>
                <a:ext uri="{FF2B5EF4-FFF2-40B4-BE49-F238E27FC236}">
                  <a16:creationId xmlns:a16="http://schemas.microsoft.com/office/drawing/2014/main" id="{C5ABE0CF-EFE9-F8C1-D2B7-DA12E87E0A21}"/>
                </a:ext>
              </a:extLst>
            </p:cNvPr>
            <p:cNvGrpSpPr/>
            <p:nvPr/>
          </p:nvGrpSpPr>
          <p:grpSpPr>
            <a:xfrm>
              <a:off x="2122673" y="2399667"/>
              <a:ext cx="50006" cy="50006"/>
              <a:chOff x="2130808" y="2387799"/>
              <a:chExt cx="50006" cy="50006"/>
            </a:xfrm>
          </p:grpSpPr>
          <p:cxnSp>
            <p:nvCxnSpPr>
              <p:cNvPr id="110" name="Gerader Verbinder 109">
                <a:extLst>
                  <a:ext uri="{FF2B5EF4-FFF2-40B4-BE49-F238E27FC236}">
                    <a16:creationId xmlns:a16="http://schemas.microsoft.com/office/drawing/2014/main" id="{F161724A-6616-1EBC-3BBC-A31856580452}"/>
                  </a:ext>
                </a:extLst>
              </p:cNvPr>
              <p:cNvCxnSpPr>
                <a:cxnSpLocks/>
              </p:cNvCxnSpPr>
              <p:nvPr/>
            </p:nvCxnSpPr>
            <p:spPr>
              <a:xfrm rot="5400000">
                <a:off x="2155811" y="2387799"/>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1" name="Gerader Verbinder 110">
                <a:extLst>
                  <a:ext uri="{FF2B5EF4-FFF2-40B4-BE49-F238E27FC236}">
                    <a16:creationId xmlns:a16="http://schemas.microsoft.com/office/drawing/2014/main" id="{20EDED89-7583-C74D-E7A8-EE054EF63904}"/>
                  </a:ext>
                </a:extLst>
              </p:cNvPr>
              <p:cNvCxnSpPr>
                <a:cxnSpLocks/>
              </p:cNvCxnSpPr>
              <p:nvPr/>
            </p:nvCxnSpPr>
            <p:spPr>
              <a:xfrm rot="10800000">
                <a:off x="2155812" y="2387799"/>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12" name="Gruppieren 111">
              <a:extLst>
                <a:ext uri="{FF2B5EF4-FFF2-40B4-BE49-F238E27FC236}">
                  <a16:creationId xmlns:a16="http://schemas.microsoft.com/office/drawing/2014/main" id="{F3EEFFEA-21BC-954E-5D28-D3B0831C3806}"/>
                </a:ext>
              </a:extLst>
            </p:cNvPr>
            <p:cNvGrpSpPr/>
            <p:nvPr/>
          </p:nvGrpSpPr>
          <p:grpSpPr>
            <a:xfrm>
              <a:off x="2202442" y="2402493"/>
              <a:ext cx="50006" cy="50006"/>
              <a:chOff x="2130808" y="2387799"/>
              <a:chExt cx="50006" cy="50006"/>
            </a:xfrm>
          </p:grpSpPr>
          <p:cxnSp>
            <p:nvCxnSpPr>
              <p:cNvPr id="113" name="Gerader Verbinder 112">
                <a:extLst>
                  <a:ext uri="{FF2B5EF4-FFF2-40B4-BE49-F238E27FC236}">
                    <a16:creationId xmlns:a16="http://schemas.microsoft.com/office/drawing/2014/main" id="{15209E77-7232-8CFE-CE25-006FF96A039B}"/>
                  </a:ext>
                </a:extLst>
              </p:cNvPr>
              <p:cNvCxnSpPr>
                <a:cxnSpLocks/>
              </p:cNvCxnSpPr>
              <p:nvPr/>
            </p:nvCxnSpPr>
            <p:spPr>
              <a:xfrm rot="5400000">
                <a:off x="2155811" y="2387799"/>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Gerader Verbinder 113">
                <a:extLst>
                  <a:ext uri="{FF2B5EF4-FFF2-40B4-BE49-F238E27FC236}">
                    <a16:creationId xmlns:a16="http://schemas.microsoft.com/office/drawing/2014/main" id="{41DC4395-4CC9-3E2A-F0D8-C287BC8C6485}"/>
                  </a:ext>
                </a:extLst>
              </p:cNvPr>
              <p:cNvCxnSpPr>
                <a:cxnSpLocks/>
              </p:cNvCxnSpPr>
              <p:nvPr/>
            </p:nvCxnSpPr>
            <p:spPr>
              <a:xfrm rot="10800000">
                <a:off x="2155812" y="2387799"/>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15" name="Gruppieren 114">
              <a:extLst>
                <a:ext uri="{FF2B5EF4-FFF2-40B4-BE49-F238E27FC236}">
                  <a16:creationId xmlns:a16="http://schemas.microsoft.com/office/drawing/2014/main" id="{54CB3EBE-DAD5-1723-2EA9-316476E3361C}"/>
                </a:ext>
              </a:extLst>
            </p:cNvPr>
            <p:cNvGrpSpPr/>
            <p:nvPr/>
          </p:nvGrpSpPr>
          <p:grpSpPr>
            <a:xfrm>
              <a:off x="2312537" y="2399110"/>
              <a:ext cx="50006" cy="50006"/>
              <a:chOff x="2130808" y="2387799"/>
              <a:chExt cx="50006" cy="50006"/>
            </a:xfrm>
          </p:grpSpPr>
          <p:cxnSp>
            <p:nvCxnSpPr>
              <p:cNvPr id="116" name="Gerader Verbinder 115">
                <a:extLst>
                  <a:ext uri="{FF2B5EF4-FFF2-40B4-BE49-F238E27FC236}">
                    <a16:creationId xmlns:a16="http://schemas.microsoft.com/office/drawing/2014/main" id="{F27BA257-28B8-F24A-2E08-C651255D7FDD}"/>
                  </a:ext>
                </a:extLst>
              </p:cNvPr>
              <p:cNvCxnSpPr>
                <a:cxnSpLocks/>
              </p:cNvCxnSpPr>
              <p:nvPr/>
            </p:nvCxnSpPr>
            <p:spPr>
              <a:xfrm rot="5400000">
                <a:off x="2155811" y="2387799"/>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7" name="Gerader Verbinder 116">
                <a:extLst>
                  <a:ext uri="{FF2B5EF4-FFF2-40B4-BE49-F238E27FC236}">
                    <a16:creationId xmlns:a16="http://schemas.microsoft.com/office/drawing/2014/main" id="{90896304-E917-EE27-EE24-7E75CB8CEAD7}"/>
                  </a:ext>
                </a:extLst>
              </p:cNvPr>
              <p:cNvCxnSpPr>
                <a:cxnSpLocks/>
              </p:cNvCxnSpPr>
              <p:nvPr/>
            </p:nvCxnSpPr>
            <p:spPr>
              <a:xfrm rot="10800000">
                <a:off x="2155812" y="2387799"/>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18" name="Gruppieren 117">
              <a:extLst>
                <a:ext uri="{FF2B5EF4-FFF2-40B4-BE49-F238E27FC236}">
                  <a16:creationId xmlns:a16="http://schemas.microsoft.com/office/drawing/2014/main" id="{C753E487-36A5-2855-E8E9-07A664924B04}"/>
                </a:ext>
              </a:extLst>
            </p:cNvPr>
            <p:cNvGrpSpPr/>
            <p:nvPr/>
          </p:nvGrpSpPr>
          <p:grpSpPr>
            <a:xfrm>
              <a:off x="2507698" y="2399110"/>
              <a:ext cx="50006" cy="50006"/>
              <a:chOff x="2130808" y="2387799"/>
              <a:chExt cx="50006" cy="50006"/>
            </a:xfrm>
          </p:grpSpPr>
          <p:cxnSp>
            <p:nvCxnSpPr>
              <p:cNvPr id="119" name="Gerader Verbinder 118">
                <a:extLst>
                  <a:ext uri="{FF2B5EF4-FFF2-40B4-BE49-F238E27FC236}">
                    <a16:creationId xmlns:a16="http://schemas.microsoft.com/office/drawing/2014/main" id="{7E722B18-1C21-8E2E-F9FC-DAF9EA63838C}"/>
                  </a:ext>
                </a:extLst>
              </p:cNvPr>
              <p:cNvCxnSpPr>
                <a:cxnSpLocks/>
              </p:cNvCxnSpPr>
              <p:nvPr/>
            </p:nvCxnSpPr>
            <p:spPr>
              <a:xfrm rot="5400000">
                <a:off x="2155811" y="2387799"/>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 name="Gerader Verbinder 119">
                <a:extLst>
                  <a:ext uri="{FF2B5EF4-FFF2-40B4-BE49-F238E27FC236}">
                    <a16:creationId xmlns:a16="http://schemas.microsoft.com/office/drawing/2014/main" id="{32BF0D3A-223A-AF0A-FA4F-C4EA8F37EFD4}"/>
                  </a:ext>
                </a:extLst>
              </p:cNvPr>
              <p:cNvCxnSpPr>
                <a:cxnSpLocks/>
              </p:cNvCxnSpPr>
              <p:nvPr/>
            </p:nvCxnSpPr>
            <p:spPr>
              <a:xfrm rot="10800000">
                <a:off x="2155812" y="2387799"/>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21" name="Gruppieren 120">
              <a:extLst>
                <a:ext uri="{FF2B5EF4-FFF2-40B4-BE49-F238E27FC236}">
                  <a16:creationId xmlns:a16="http://schemas.microsoft.com/office/drawing/2014/main" id="{5C32D961-8980-8255-BBD7-D3C260AA6FA7}"/>
                </a:ext>
              </a:extLst>
            </p:cNvPr>
            <p:cNvGrpSpPr/>
            <p:nvPr/>
          </p:nvGrpSpPr>
          <p:grpSpPr>
            <a:xfrm>
              <a:off x="2639895" y="2399110"/>
              <a:ext cx="50006" cy="50006"/>
              <a:chOff x="2130808" y="2387799"/>
              <a:chExt cx="50006" cy="50006"/>
            </a:xfrm>
          </p:grpSpPr>
          <p:cxnSp>
            <p:nvCxnSpPr>
              <p:cNvPr id="122" name="Gerader Verbinder 121">
                <a:extLst>
                  <a:ext uri="{FF2B5EF4-FFF2-40B4-BE49-F238E27FC236}">
                    <a16:creationId xmlns:a16="http://schemas.microsoft.com/office/drawing/2014/main" id="{14A692CD-D157-1DED-A745-AEB31180381B}"/>
                  </a:ext>
                </a:extLst>
              </p:cNvPr>
              <p:cNvCxnSpPr>
                <a:cxnSpLocks/>
              </p:cNvCxnSpPr>
              <p:nvPr/>
            </p:nvCxnSpPr>
            <p:spPr>
              <a:xfrm rot="5400000">
                <a:off x="2155811" y="2387799"/>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3" name="Gerader Verbinder 122">
                <a:extLst>
                  <a:ext uri="{FF2B5EF4-FFF2-40B4-BE49-F238E27FC236}">
                    <a16:creationId xmlns:a16="http://schemas.microsoft.com/office/drawing/2014/main" id="{350B40F8-EB4E-F0B1-E829-C2D7F8690B80}"/>
                  </a:ext>
                </a:extLst>
              </p:cNvPr>
              <p:cNvCxnSpPr>
                <a:cxnSpLocks/>
              </p:cNvCxnSpPr>
              <p:nvPr/>
            </p:nvCxnSpPr>
            <p:spPr>
              <a:xfrm rot="10800000">
                <a:off x="2155812" y="2387799"/>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24" name="Gruppieren 123">
              <a:extLst>
                <a:ext uri="{FF2B5EF4-FFF2-40B4-BE49-F238E27FC236}">
                  <a16:creationId xmlns:a16="http://schemas.microsoft.com/office/drawing/2014/main" id="{CC7A2334-EA7C-1F77-2C36-7A43B12D83FE}"/>
                </a:ext>
              </a:extLst>
            </p:cNvPr>
            <p:cNvGrpSpPr/>
            <p:nvPr/>
          </p:nvGrpSpPr>
          <p:grpSpPr>
            <a:xfrm>
              <a:off x="2868214" y="2398120"/>
              <a:ext cx="50006" cy="50006"/>
              <a:chOff x="2130808" y="2387799"/>
              <a:chExt cx="50006" cy="50006"/>
            </a:xfrm>
          </p:grpSpPr>
          <p:cxnSp>
            <p:nvCxnSpPr>
              <p:cNvPr id="125" name="Gerader Verbinder 124">
                <a:extLst>
                  <a:ext uri="{FF2B5EF4-FFF2-40B4-BE49-F238E27FC236}">
                    <a16:creationId xmlns:a16="http://schemas.microsoft.com/office/drawing/2014/main" id="{6C922826-11E2-A4F4-D0DA-3C1CFA0F8BF1}"/>
                  </a:ext>
                </a:extLst>
              </p:cNvPr>
              <p:cNvCxnSpPr>
                <a:cxnSpLocks/>
              </p:cNvCxnSpPr>
              <p:nvPr/>
            </p:nvCxnSpPr>
            <p:spPr>
              <a:xfrm rot="5400000">
                <a:off x="2155811" y="2387799"/>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6" name="Gerader Verbinder 125">
                <a:extLst>
                  <a:ext uri="{FF2B5EF4-FFF2-40B4-BE49-F238E27FC236}">
                    <a16:creationId xmlns:a16="http://schemas.microsoft.com/office/drawing/2014/main" id="{F1B6FD05-B948-CEDF-59C6-125097AE416A}"/>
                  </a:ext>
                </a:extLst>
              </p:cNvPr>
              <p:cNvCxnSpPr>
                <a:cxnSpLocks/>
              </p:cNvCxnSpPr>
              <p:nvPr/>
            </p:nvCxnSpPr>
            <p:spPr>
              <a:xfrm rot="10800000">
                <a:off x="2155812" y="2387799"/>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86" name="Gruppieren 85">
            <a:extLst>
              <a:ext uri="{FF2B5EF4-FFF2-40B4-BE49-F238E27FC236}">
                <a16:creationId xmlns:a16="http://schemas.microsoft.com/office/drawing/2014/main" id="{0564B9C2-307F-02F8-6330-557E32C52912}"/>
              </a:ext>
            </a:extLst>
          </p:cNvPr>
          <p:cNvGrpSpPr/>
          <p:nvPr/>
        </p:nvGrpSpPr>
        <p:grpSpPr>
          <a:xfrm>
            <a:off x="1325470" y="2056210"/>
            <a:ext cx="1809881" cy="227808"/>
            <a:chOff x="953691" y="2056210"/>
            <a:chExt cx="1809881" cy="227808"/>
          </a:xfrm>
        </p:grpSpPr>
        <p:grpSp>
          <p:nvGrpSpPr>
            <p:cNvPr id="19" name="Gruppieren 18">
              <a:extLst>
                <a:ext uri="{FF2B5EF4-FFF2-40B4-BE49-F238E27FC236}">
                  <a16:creationId xmlns:a16="http://schemas.microsoft.com/office/drawing/2014/main" id="{0131D212-3BD0-8A0A-8E28-277E6AFF4A4D}"/>
                </a:ext>
              </a:extLst>
            </p:cNvPr>
            <p:cNvGrpSpPr/>
            <p:nvPr/>
          </p:nvGrpSpPr>
          <p:grpSpPr>
            <a:xfrm>
              <a:off x="953691" y="2056210"/>
              <a:ext cx="50006" cy="50006"/>
              <a:chOff x="165497" y="2252663"/>
              <a:chExt cx="50006" cy="50006"/>
            </a:xfrm>
          </p:grpSpPr>
          <p:cxnSp>
            <p:nvCxnSpPr>
              <p:cNvPr id="17" name="Gerader Verbinder 16">
                <a:extLst>
                  <a:ext uri="{FF2B5EF4-FFF2-40B4-BE49-F238E27FC236}">
                    <a16:creationId xmlns:a16="http://schemas.microsoft.com/office/drawing/2014/main" id="{E1B5123A-00DC-433F-BD9B-0AFC35A102E6}"/>
                  </a:ext>
                </a:extLst>
              </p:cNvPr>
              <p:cNvCxnSpPr>
                <a:cxnSpLocks/>
              </p:cNvCxnSpPr>
              <p:nvPr/>
            </p:nvCxnSpPr>
            <p:spPr>
              <a:xfrm>
                <a:off x="190500" y="2252663"/>
                <a:ext cx="0" cy="5000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FC620A79-2B20-FABF-D4E9-E3B1C9FDC05A}"/>
                  </a:ext>
                </a:extLst>
              </p:cNvPr>
              <p:cNvCxnSpPr>
                <a:cxnSpLocks/>
              </p:cNvCxnSpPr>
              <p:nvPr/>
            </p:nvCxnSpPr>
            <p:spPr>
              <a:xfrm rot="5400000">
                <a:off x="190500" y="2252663"/>
                <a:ext cx="0" cy="50006"/>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22" name="Freihandform: Form 21">
              <a:extLst>
                <a:ext uri="{FF2B5EF4-FFF2-40B4-BE49-F238E27FC236}">
                  <a16:creationId xmlns:a16="http://schemas.microsoft.com/office/drawing/2014/main" id="{847F6036-081E-64A0-7C72-4079FF5AEE73}"/>
                </a:ext>
              </a:extLst>
            </p:cNvPr>
            <p:cNvSpPr/>
            <p:nvPr/>
          </p:nvSpPr>
          <p:spPr>
            <a:xfrm>
              <a:off x="978694" y="2081213"/>
              <a:ext cx="1747837" cy="180975"/>
            </a:xfrm>
            <a:custGeom>
              <a:avLst/>
              <a:gdLst>
                <a:gd name="connsiteX0" fmla="*/ 0 w 1747837"/>
                <a:gd name="connsiteY0" fmla="*/ 0 h 180975"/>
                <a:gd name="connsiteX1" fmla="*/ 166687 w 1747837"/>
                <a:gd name="connsiteY1" fmla="*/ 0 h 180975"/>
                <a:gd name="connsiteX2" fmla="*/ 166687 w 1747837"/>
                <a:gd name="connsiteY2" fmla="*/ 28575 h 180975"/>
                <a:gd name="connsiteX3" fmla="*/ 188119 w 1747837"/>
                <a:gd name="connsiteY3" fmla="*/ 28575 h 180975"/>
                <a:gd name="connsiteX4" fmla="*/ 188119 w 1747837"/>
                <a:gd name="connsiteY4" fmla="*/ 69056 h 180975"/>
                <a:gd name="connsiteX5" fmla="*/ 578644 w 1747837"/>
                <a:gd name="connsiteY5" fmla="*/ 69056 h 180975"/>
                <a:gd name="connsiteX6" fmla="*/ 578644 w 1747837"/>
                <a:gd name="connsiteY6" fmla="*/ 97631 h 180975"/>
                <a:gd name="connsiteX7" fmla="*/ 1092994 w 1747837"/>
                <a:gd name="connsiteY7" fmla="*/ 97631 h 180975"/>
                <a:gd name="connsiteX8" fmla="*/ 1092994 w 1747837"/>
                <a:gd name="connsiteY8" fmla="*/ 147637 h 180975"/>
                <a:gd name="connsiteX9" fmla="*/ 1147762 w 1747837"/>
                <a:gd name="connsiteY9" fmla="*/ 147637 h 180975"/>
                <a:gd name="connsiteX10" fmla="*/ 1147762 w 1747837"/>
                <a:gd name="connsiteY10" fmla="*/ 180975 h 180975"/>
                <a:gd name="connsiteX11" fmla="*/ 1747837 w 1747837"/>
                <a:gd name="connsiteY11" fmla="*/ 18097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47837" h="180975">
                  <a:moveTo>
                    <a:pt x="0" y="0"/>
                  </a:moveTo>
                  <a:lnTo>
                    <a:pt x="166687" y="0"/>
                  </a:lnTo>
                  <a:lnTo>
                    <a:pt x="166687" y="28575"/>
                  </a:lnTo>
                  <a:lnTo>
                    <a:pt x="188119" y="28575"/>
                  </a:lnTo>
                  <a:lnTo>
                    <a:pt x="188119" y="69056"/>
                  </a:lnTo>
                  <a:lnTo>
                    <a:pt x="578644" y="69056"/>
                  </a:lnTo>
                  <a:lnTo>
                    <a:pt x="578644" y="97631"/>
                  </a:lnTo>
                  <a:lnTo>
                    <a:pt x="1092994" y="97631"/>
                  </a:lnTo>
                  <a:lnTo>
                    <a:pt x="1092994" y="147637"/>
                  </a:lnTo>
                  <a:lnTo>
                    <a:pt x="1147762" y="147637"/>
                  </a:lnTo>
                  <a:lnTo>
                    <a:pt x="1147762" y="180975"/>
                  </a:lnTo>
                  <a:lnTo>
                    <a:pt x="1747837" y="180975"/>
                  </a:lnTo>
                </a:path>
              </a:pathLst>
            </a:cu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23" name="Gruppieren 22">
              <a:extLst>
                <a:ext uri="{FF2B5EF4-FFF2-40B4-BE49-F238E27FC236}">
                  <a16:creationId xmlns:a16="http://schemas.microsoft.com/office/drawing/2014/main" id="{D7FA81FF-2009-80F7-CAF0-34D288640DCB}"/>
                </a:ext>
              </a:extLst>
            </p:cNvPr>
            <p:cNvGrpSpPr/>
            <p:nvPr/>
          </p:nvGrpSpPr>
          <p:grpSpPr>
            <a:xfrm>
              <a:off x="1153716" y="2121694"/>
              <a:ext cx="50006" cy="50006"/>
              <a:chOff x="165497" y="2252663"/>
              <a:chExt cx="50006" cy="50006"/>
            </a:xfrm>
          </p:grpSpPr>
          <p:cxnSp>
            <p:nvCxnSpPr>
              <p:cNvPr id="24" name="Gerader Verbinder 23">
                <a:extLst>
                  <a:ext uri="{FF2B5EF4-FFF2-40B4-BE49-F238E27FC236}">
                    <a16:creationId xmlns:a16="http://schemas.microsoft.com/office/drawing/2014/main" id="{9D78F035-0C24-11C2-1E55-BB7BE6ACAB3D}"/>
                  </a:ext>
                </a:extLst>
              </p:cNvPr>
              <p:cNvCxnSpPr>
                <a:cxnSpLocks/>
              </p:cNvCxnSpPr>
              <p:nvPr/>
            </p:nvCxnSpPr>
            <p:spPr>
              <a:xfrm>
                <a:off x="190500" y="2252663"/>
                <a:ext cx="0" cy="5000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BA78AECC-94B1-A5AC-0A88-402027E74EAB}"/>
                  </a:ext>
                </a:extLst>
              </p:cNvPr>
              <p:cNvCxnSpPr>
                <a:cxnSpLocks/>
              </p:cNvCxnSpPr>
              <p:nvPr/>
            </p:nvCxnSpPr>
            <p:spPr>
              <a:xfrm rot="5400000">
                <a:off x="190500" y="2252663"/>
                <a:ext cx="0" cy="50006"/>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26" name="Gruppieren 25">
              <a:extLst>
                <a:ext uri="{FF2B5EF4-FFF2-40B4-BE49-F238E27FC236}">
                  <a16:creationId xmlns:a16="http://schemas.microsoft.com/office/drawing/2014/main" id="{6661B8FB-399D-9534-3EF8-60BDFE3A620D}"/>
                </a:ext>
              </a:extLst>
            </p:cNvPr>
            <p:cNvGrpSpPr/>
            <p:nvPr/>
          </p:nvGrpSpPr>
          <p:grpSpPr>
            <a:xfrm>
              <a:off x="1350168" y="2121694"/>
              <a:ext cx="50006" cy="50006"/>
              <a:chOff x="165497" y="2252663"/>
              <a:chExt cx="50006" cy="50006"/>
            </a:xfrm>
          </p:grpSpPr>
          <p:cxnSp>
            <p:nvCxnSpPr>
              <p:cNvPr id="27" name="Gerader Verbinder 26">
                <a:extLst>
                  <a:ext uri="{FF2B5EF4-FFF2-40B4-BE49-F238E27FC236}">
                    <a16:creationId xmlns:a16="http://schemas.microsoft.com/office/drawing/2014/main" id="{0446A47A-EA63-F7AA-FAFB-984208EBA4DB}"/>
                  </a:ext>
                </a:extLst>
              </p:cNvPr>
              <p:cNvCxnSpPr>
                <a:cxnSpLocks/>
              </p:cNvCxnSpPr>
              <p:nvPr/>
            </p:nvCxnSpPr>
            <p:spPr>
              <a:xfrm>
                <a:off x="190500" y="2252663"/>
                <a:ext cx="0" cy="5000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F0B2A569-1801-941B-B0C9-14864A1685EC}"/>
                  </a:ext>
                </a:extLst>
              </p:cNvPr>
              <p:cNvCxnSpPr>
                <a:cxnSpLocks/>
              </p:cNvCxnSpPr>
              <p:nvPr/>
            </p:nvCxnSpPr>
            <p:spPr>
              <a:xfrm rot="5400000">
                <a:off x="190500" y="2252663"/>
                <a:ext cx="0" cy="50006"/>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29" name="Gruppieren 28">
              <a:extLst>
                <a:ext uri="{FF2B5EF4-FFF2-40B4-BE49-F238E27FC236}">
                  <a16:creationId xmlns:a16="http://schemas.microsoft.com/office/drawing/2014/main" id="{A7DF1125-3735-AB67-73A8-A2A131CFA80D}"/>
                </a:ext>
              </a:extLst>
            </p:cNvPr>
            <p:cNvGrpSpPr/>
            <p:nvPr/>
          </p:nvGrpSpPr>
          <p:grpSpPr>
            <a:xfrm>
              <a:off x="1727782" y="2146697"/>
              <a:ext cx="50006" cy="50006"/>
              <a:chOff x="165497" y="2252663"/>
              <a:chExt cx="50006" cy="50006"/>
            </a:xfrm>
          </p:grpSpPr>
          <p:cxnSp>
            <p:nvCxnSpPr>
              <p:cNvPr id="30" name="Gerader Verbinder 29">
                <a:extLst>
                  <a:ext uri="{FF2B5EF4-FFF2-40B4-BE49-F238E27FC236}">
                    <a16:creationId xmlns:a16="http://schemas.microsoft.com/office/drawing/2014/main" id="{8B598889-5F1A-2F79-FBE2-D75F44C4922F}"/>
                  </a:ext>
                </a:extLst>
              </p:cNvPr>
              <p:cNvCxnSpPr>
                <a:cxnSpLocks/>
              </p:cNvCxnSpPr>
              <p:nvPr/>
            </p:nvCxnSpPr>
            <p:spPr>
              <a:xfrm>
                <a:off x="190500" y="2252663"/>
                <a:ext cx="0" cy="5000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E30F09B8-0379-EF4D-FE75-4215121E275E}"/>
                  </a:ext>
                </a:extLst>
              </p:cNvPr>
              <p:cNvCxnSpPr>
                <a:cxnSpLocks/>
              </p:cNvCxnSpPr>
              <p:nvPr/>
            </p:nvCxnSpPr>
            <p:spPr>
              <a:xfrm rot="5400000">
                <a:off x="190500" y="2252663"/>
                <a:ext cx="0" cy="50006"/>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32" name="Gruppieren 31">
              <a:extLst>
                <a:ext uri="{FF2B5EF4-FFF2-40B4-BE49-F238E27FC236}">
                  <a16:creationId xmlns:a16="http://schemas.microsoft.com/office/drawing/2014/main" id="{0EA375F1-212F-8061-5C95-3D0F5E6A9663}"/>
                </a:ext>
              </a:extLst>
            </p:cNvPr>
            <p:cNvGrpSpPr/>
            <p:nvPr/>
          </p:nvGrpSpPr>
          <p:grpSpPr>
            <a:xfrm>
              <a:off x="1768874" y="2146697"/>
              <a:ext cx="50006" cy="50006"/>
              <a:chOff x="165497" y="2252663"/>
              <a:chExt cx="50006" cy="50006"/>
            </a:xfrm>
          </p:grpSpPr>
          <p:cxnSp>
            <p:nvCxnSpPr>
              <p:cNvPr id="33" name="Gerader Verbinder 32">
                <a:extLst>
                  <a:ext uri="{FF2B5EF4-FFF2-40B4-BE49-F238E27FC236}">
                    <a16:creationId xmlns:a16="http://schemas.microsoft.com/office/drawing/2014/main" id="{1AE065AF-8A21-8B19-A9A7-5F03047A4E39}"/>
                  </a:ext>
                </a:extLst>
              </p:cNvPr>
              <p:cNvCxnSpPr>
                <a:cxnSpLocks/>
              </p:cNvCxnSpPr>
              <p:nvPr/>
            </p:nvCxnSpPr>
            <p:spPr>
              <a:xfrm>
                <a:off x="190500" y="2252663"/>
                <a:ext cx="0" cy="5000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A39BC63D-6A6C-6FD7-627C-C59F90B26836}"/>
                  </a:ext>
                </a:extLst>
              </p:cNvPr>
              <p:cNvCxnSpPr>
                <a:cxnSpLocks/>
              </p:cNvCxnSpPr>
              <p:nvPr/>
            </p:nvCxnSpPr>
            <p:spPr>
              <a:xfrm rot="5400000">
                <a:off x="190500" y="2252663"/>
                <a:ext cx="0" cy="50006"/>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35" name="Gruppieren 34">
              <a:extLst>
                <a:ext uri="{FF2B5EF4-FFF2-40B4-BE49-F238E27FC236}">
                  <a16:creationId xmlns:a16="http://schemas.microsoft.com/office/drawing/2014/main" id="{24639FFC-C8A0-B755-C041-8FF6C5CF93D5}"/>
                </a:ext>
              </a:extLst>
            </p:cNvPr>
            <p:cNvGrpSpPr/>
            <p:nvPr/>
          </p:nvGrpSpPr>
          <p:grpSpPr>
            <a:xfrm>
              <a:off x="1907566" y="2146697"/>
              <a:ext cx="50006" cy="50006"/>
              <a:chOff x="165497" y="2252663"/>
              <a:chExt cx="50006" cy="50006"/>
            </a:xfrm>
          </p:grpSpPr>
          <p:cxnSp>
            <p:nvCxnSpPr>
              <p:cNvPr id="36" name="Gerader Verbinder 35">
                <a:extLst>
                  <a:ext uri="{FF2B5EF4-FFF2-40B4-BE49-F238E27FC236}">
                    <a16:creationId xmlns:a16="http://schemas.microsoft.com/office/drawing/2014/main" id="{D11D5D7B-7338-C141-7310-4998BB0EAA03}"/>
                  </a:ext>
                </a:extLst>
              </p:cNvPr>
              <p:cNvCxnSpPr>
                <a:cxnSpLocks/>
              </p:cNvCxnSpPr>
              <p:nvPr/>
            </p:nvCxnSpPr>
            <p:spPr>
              <a:xfrm>
                <a:off x="190500" y="2252663"/>
                <a:ext cx="0" cy="5000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F0372CFD-ECA0-C0C1-8BDE-5D1352EFA7E8}"/>
                  </a:ext>
                </a:extLst>
              </p:cNvPr>
              <p:cNvCxnSpPr>
                <a:cxnSpLocks/>
              </p:cNvCxnSpPr>
              <p:nvPr/>
            </p:nvCxnSpPr>
            <p:spPr>
              <a:xfrm rot="5400000">
                <a:off x="190500" y="2252663"/>
                <a:ext cx="0" cy="50006"/>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38" name="Gruppieren 37">
              <a:extLst>
                <a:ext uri="{FF2B5EF4-FFF2-40B4-BE49-F238E27FC236}">
                  <a16:creationId xmlns:a16="http://schemas.microsoft.com/office/drawing/2014/main" id="{96409868-38B4-C91A-3F3E-D37C099EC05E}"/>
                </a:ext>
              </a:extLst>
            </p:cNvPr>
            <p:cNvGrpSpPr/>
            <p:nvPr/>
          </p:nvGrpSpPr>
          <p:grpSpPr>
            <a:xfrm>
              <a:off x="1914710" y="2146697"/>
              <a:ext cx="50006" cy="50006"/>
              <a:chOff x="165497" y="2252663"/>
              <a:chExt cx="50006" cy="50006"/>
            </a:xfrm>
          </p:grpSpPr>
          <p:cxnSp>
            <p:nvCxnSpPr>
              <p:cNvPr id="39" name="Gerader Verbinder 38">
                <a:extLst>
                  <a:ext uri="{FF2B5EF4-FFF2-40B4-BE49-F238E27FC236}">
                    <a16:creationId xmlns:a16="http://schemas.microsoft.com/office/drawing/2014/main" id="{3261FD36-A85D-EEAF-FE9D-6EAE1524C98C}"/>
                  </a:ext>
                </a:extLst>
              </p:cNvPr>
              <p:cNvCxnSpPr>
                <a:cxnSpLocks/>
              </p:cNvCxnSpPr>
              <p:nvPr/>
            </p:nvCxnSpPr>
            <p:spPr>
              <a:xfrm>
                <a:off x="190500" y="2252663"/>
                <a:ext cx="0" cy="5000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0AE0C92C-5C5D-3431-68C5-511167744900}"/>
                  </a:ext>
                </a:extLst>
              </p:cNvPr>
              <p:cNvCxnSpPr>
                <a:cxnSpLocks/>
              </p:cNvCxnSpPr>
              <p:nvPr/>
            </p:nvCxnSpPr>
            <p:spPr>
              <a:xfrm rot="5400000">
                <a:off x="190500" y="2252663"/>
                <a:ext cx="0" cy="50006"/>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41" name="Gruppieren 40">
              <a:extLst>
                <a:ext uri="{FF2B5EF4-FFF2-40B4-BE49-F238E27FC236}">
                  <a16:creationId xmlns:a16="http://schemas.microsoft.com/office/drawing/2014/main" id="{CA14B548-FC2B-8CE6-AD95-AA0C9C955E85}"/>
                </a:ext>
              </a:extLst>
            </p:cNvPr>
            <p:cNvGrpSpPr/>
            <p:nvPr/>
          </p:nvGrpSpPr>
          <p:grpSpPr>
            <a:xfrm>
              <a:off x="2110172" y="2234012"/>
              <a:ext cx="50006" cy="50006"/>
              <a:chOff x="165497" y="2252663"/>
              <a:chExt cx="50006" cy="50006"/>
            </a:xfrm>
          </p:grpSpPr>
          <p:cxnSp>
            <p:nvCxnSpPr>
              <p:cNvPr id="42" name="Gerader Verbinder 41">
                <a:extLst>
                  <a:ext uri="{FF2B5EF4-FFF2-40B4-BE49-F238E27FC236}">
                    <a16:creationId xmlns:a16="http://schemas.microsoft.com/office/drawing/2014/main" id="{441C4C4D-AB1D-1CE7-A506-CB1DB7B268F8}"/>
                  </a:ext>
                </a:extLst>
              </p:cNvPr>
              <p:cNvCxnSpPr>
                <a:cxnSpLocks/>
              </p:cNvCxnSpPr>
              <p:nvPr/>
            </p:nvCxnSpPr>
            <p:spPr>
              <a:xfrm>
                <a:off x="190500" y="2252663"/>
                <a:ext cx="0" cy="5000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Gerader Verbinder 42">
                <a:extLst>
                  <a:ext uri="{FF2B5EF4-FFF2-40B4-BE49-F238E27FC236}">
                    <a16:creationId xmlns:a16="http://schemas.microsoft.com/office/drawing/2014/main" id="{CC6A4AEC-7375-0609-B141-4C9F26DF5D31}"/>
                  </a:ext>
                </a:extLst>
              </p:cNvPr>
              <p:cNvCxnSpPr>
                <a:cxnSpLocks/>
              </p:cNvCxnSpPr>
              <p:nvPr/>
            </p:nvCxnSpPr>
            <p:spPr>
              <a:xfrm rot="5400000">
                <a:off x="190500" y="2252663"/>
                <a:ext cx="0" cy="50006"/>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44" name="Gruppieren 43">
              <a:extLst>
                <a:ext uri="{FF2B5EF4-FFF2-40B4-BE49-F238E27FC236}">
                  <a16:creationId xmlns:a16="http://schemas.microsoft.com/office/drawing/2014/main" id="{A6403D13-6C50-0702-04C9-6A3811583C9A}"/>
                </a:ext>
              </a:extLst>
            </p:cNvPr>
            <p:cNvGrpSpPr/>
            <p:nvPr/>
          </p:nvGrpSpPr>
          <p:grpSpPr>
            <a:xfrm>
              <a:off x="2122673" y="2234012"/>
              <a:ext cx="50006" cy="50006"/>
              <a:chOff x="165497" y="2252663"/>
              <a:chExt cx="50006" cy="50006"/>
            </a:xfrm>
          </p:grpSpPr>
          <p:cxnSp>
            <p:nvCxnSpPr>
              <p:cNvPr id="45" name="Gerader Verbinder 44">
                <a:extLst>
                  <a:ext uri="{FF2B5EF4-FFF2-40B4-BE49-F238E27FC236}">
                    <a16:creationId xmlns:a16="http://schemas.microsoft.com/office/drawing/2014/main" id="{A3BF2D40-7722-6848-D132-4A2BB89AFEE7}"/>
                  </a:ext>
                </a:extLst>
              </p:cNvPr>
              <p:cNvCxnSpPr>
                <a:cxnSpLocks/>
              </p:cNvCxnSpPr>
              <p:nvPr/>
            </p:nvCxnSpPr>
            <p:spPr>
              <a:xfrm>
                <a:off x="190500" y="2252663"/>
                <a:ext cx="0" cy="5000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Gerader Verbinder 45">
                <a:extLst>
                  <a:ext uri="{FF2B5EF4-FFF2-40B4-BE49-F238E27FC236}">
                    <a16:creationId xmlns:a16="http://schemas.microsoft.com/office/drawing/2014/main" id="{0D41E123-52E7-2439-5F3E-9791D172FC63}"/>
                  </a:ext>
                </a:extLst>
              </p:cNvPr>
              <p:cNvCxnSpPr>
                <a:cxnSpLocks/>
              </p:cNvCxnSpPr>
              <p:nvPr/>
            </p:nvCxnSpPr>
            <p:spPr>
              <a:xfrm rot="5400000">
                <a:off x="190500" y="2252663"/>
                <a:ext cx="0" cy="50006"/>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47" name="Gruppieren 46">
              <a:extLst>
                <a:ext uri="{FF2B5EF4-FFF2-40B4-BE49-F238E27FC236}">
                  <a16:creationId xmlns:a16="http://schemas.microsoft.com/office/drawing/2014/main" id="{99C0A892-ECEB-1AF4-A967-42EB9DA5B6B5}"/>
                </a:ext>
              </a:extLst>
            </p:cNvPr>
            <p:cNvGrpSpPr/>
            <p:nvPr/>
          </p:nvGrpSpPr>
          <p:grpSpPr>
            <a:xfrm>
              <a:off x="2135173" y="2234012"/>
              <a:ext cx="50006" cy="50006"/>
              <a:chOff x="165497" y="2252663"/>
              <a:chExt cx="50006" cy="50006"/>
            </a:xfrm>
          </p:grpSpPr>
          <p:cxnSp>
            <p:nvCxnSpPr>
              <p:cNvPr id="48" name="Gerader Verbinder 47">
                <a:extLst>
                  <a:ext uri="{FF2B5EF4-FFF2-40B4-BE49-F238E27FC236}">
                    <a16:creationId xmlns:a16="http://schemas.microsoft.com/office/drawing/2014/main" id="{20C3801B-3E9E-40CA-1E53-2D9296316A50}"/>
                  </a:ext>
                </a:extLst>
              </p:cNvPr>
              <p:cNvCxnSpPr>
                <a:cxnSpLocks/>
              </p:cNvCxnSpPr>
              <p:nvPr/>
            </p:nvCxnSpPr>
            <p:spPr>
              <a:xfrm>
                <a:off x="190500" y="2252663"/>
                <a:ext cx="0" cy="5000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9" name="Gerader Verbinder 48">
                <a:extLst>
                  <a:ext uri="{FF2B5EF4-FFF2-40B4-BE49-F238E27FC236}">
                    <a16:creationId xmlns:a16="http://schemas.microsoft.com/office/drawing/2014/main" id="{A90B34D9-8AE7-AAFE-0C6A-B0F40BC6B3C5}"/>
                  </a:ext>
                </a:extLst>
              </p:cNvPr>
              <p:cNvCxnSpPr>
                <a:cxnSpLocks/>
              </p:cNvCxnSpPr>
              <p:nvPr/>
            </p:nvCxnSpPr>
            <p:spPr>
              <a:xfrm rot="5400000">
                <a:off x="190500" y="2252663"/>
                <a:ext cx="0" cy="50006"/>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50" name="Gruppieren 49">
              <a:extLst>
                <a:ext uri="{FF2B5EF4-FFF2-40B4-BE49-F238E27FC236}">
                  <a16:creationId xmlns:a16="http://schemas.microsoft.com/office/drawing/2014/main" id="{9DB1629C-5F4F-3977-1ABA-E399A165889C}"/>
                </a:ext>
              </a:extLst>
            </p:cNvPr>
            <p:cNvGrpSpPr/>
            <p:nvPr/>
          </p:nvGrpSpPr>
          <p:grpSpPr>
            <a:xfrm>
              <a:off x="2157198" y="2234012"/>
              <a:ext cx="50006" cy="50006"/>
              <a:chOff x="165497" y="2252663"/>
              <a:chExt cx="50006" cy="50006"/>
            </a:xfrm>
          </p:grpSpPr>
          <p:cxnSp>
            <p:nvCxnSpPr>
              <p:cNvPr id="51" name="Gerader Verbinder 50">
                <a:extLst>
                  <a:ext uri="{FF2B5EF4-FFF2-40B4-BE49-F238E27FC236}">
                    <a16:creationId xmlns:a16="http://schemas.microsoft.com/office/drawing/2014/main" id="{7728FA2E-B772-F67E-48CA-C6CE0C82BCA1}"/>
                  </a:ext>
                </a:extLst>
              </p:cNvPr>
              <p:cNvCxnSpPr>
                <a:cxnSpLocks/>
              </p:cNvCxnSpPr>
              <p:nvPr/>
            </p:nvCxnSpPr>
            <p:spPr>
              <a:xfrm>
                <a:off x="190500" y="2252663"/>
                <a:ext cx="0" cy="5000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2" name="Gerader Verbinder 51">
                <a:extLst>
                  <a:ext uri="{FF2B5EF4-FFF2-40B4-BE49-F238E27FC236}">
                    <a16:creationId xmlns:a16="http://schemas.microsoft.com/office/drawing/2014/main" id="{3EEEDDB2-04A9-7A39-E9BE-7A95367DAEC8}"/>
                  </a:ext>
                </a:extLst>
              </p:cNvPr>
              <p:cNvCxnSpPr>
                <a:cxnSpLocks/>
              </p:cNvCxnSpPr>
              <p:nvPr/>
            </p:nvCxnSpPr>
            <p:spPr>
              <a:xfrm rot="5400000">
                <a:off x="190500" y="2252663"/>
                <a:ext cx="0" cy="50006"/>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53" name="Gruppieren 52">
              <a:extLst>
                <a:ext uri="{FF2B5EF4-FFF2-40B4-BE49-F238E27FC236}">
                  <a16:creationId xmlns:a16="http://schemas.microsoft.com/office/drawing/2014/main" id="{C5404B60-87A0-103C-A6E3-859A581C3A66}"/>
                </a:ext>
              </a:extLst>
            </p:cNvPr>
            <p:cNvGrpSpPr/>
            <p:nvPr/>
          </p:nvGrpSpPr>
          <p:grpSpPr>
            <a:xfrm>
              <a:off x="2186071" y="2234012"/>
              <a:ext cx="50006" cy="50006"/>
              <a:chOff x="165497" y="2252663"/>
              <a:chExt cx="50006" cy="50006"/>
            </a:xfrm>
          </p:grpSpPr>
          <p:cxnSp>
            <p:nvCxnSpPr>
              <p:cNvPr id="54" name="Gerader Verbinder 53">
                <a:extLst>
                  <a:ext uri="{FF2B5EF4-FFF2-40B4-BE49-F238E27FC236}">
                    <a16:creationId xmlns:a16="http://schemas.microsoft.com/office/drawing/2014/main" id="{E5D46B81-DAFD-9176-8747-B0B676881CA5}"/>
                  </a:ext>
                </a:extLst>
              </p:cNvPr>
              <p:cNvCxnSpPr>
                <a:cxnSpLocks/>
              </p:cNvCxnSpPr>
              <p:nvPr/>
            </p:nvCxnSpPr>
            <p:spPr>
              <a:xfrm>
                <a:off x="190500" y="2252663"/>
                <a:ext cx="0" cy="5000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Gerader Verbinder 54">
                <a:extLst>
                  <a:ext uri="{FF2B5EF4-FFF2-40B4-BE49-F238E27FC236}">
                    <a16:creationId xmlns:a16="http://schemas.microsoft.com/office/drawing/2014/main" id="{44375F3E-BBE3-C7DE-A24C-78714EFB175C}"/>
                  </a:ext>
                </a:extLst>
              </p:cNvPr>
              <p:cNvCxnSpPr>
                <a:cxnSpLocks/>
              </p:cNvCxnSpPr>
              <p:nvPr/>
            </p:nvCxnSpPr>
            <p:spPr>
              <a:xfrm rot="5400000">
                <a:off x="190500" y="2252663"/>
                <a:ext cx="0" cy="50006"/>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56" name="Gruppieren 55">
              <a:extLst>
                <a:ext uri="{FF2B5EF4-FFF2-40B4-BE49-F238E27FC236}">
                  <a16:creationId xmlns:a16="http://schemas.microsoft.com/office/drawing/2014/main" id="{B6B23938-48A0-98FC-7297-253B01F53CC7}"/>
                </a:ext>
              </a:extLst>
            </p:cNvPr>
            <p:cNvGrpSpPr/>
            <p:nvPr/>
          </p:nvGrpSpPr>
          <p:grpSpPr>
            <a:xfrm>
              <a:off x="2319680" y="2234012"/>
              <a:ext cx="50006" cy="50006"/>
              <a:chOff x="165497" y="2252663"/>
              <a:chExt cx="50006" cy="50006"/>
            </a:xfrm>
          </p:grpSpPr>
          <p:cxnSp>
            <p:nvCxnSpPr>
              <p:cNvPr id="57" name="Gerader Verbinder 56">
                <a:extLst>
                  <a:ext uri="{FF2B5EF4-FFF2-40B4-BE49-F238E27FC236}">
                    <a16:creationId xmlns:a16="http://schemas.microsoft.com/office/drawing/2014/main" id="{2DEA2C44-A86C-97E8-ED0E-90BB1F6172B1}"/>
                  </a:ext>
                </a:extLst>
              </p:cNvPr>
              <p:cNvCxnSpPr>
                <a:cxnSpLocks/>
              </p:cNvCxnSpPr>
              <p:nvPr/>
            </p:nvCxnSpPr>
            <p:spPr>
              <a:xfrm>
                <a:off x="190500" y="2252663"/>
                <a:ext cx="0" cy="5000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8" name="Gerader Verbinder 57">
                <a:extLst>
                  <a:ext uri="{FF2B5EF4-FFF2-40B4-BE49-F238E27FC236}">
                    <a16:creationId xmlns:a16="http://schemas.microsoft.com/office/drawing/2014/main" id="{20F2D763-0E9D-33B3-54A3-7F65307D74B8}"/>
                  </a:ext>
                </a:extLst>
              </p:cNvPr>
              <p:cNvCxnSpPr>
                <a:cxnSpLocks/>
              </p:cNvCxnSpPr>
              <p:nvPr/>
            </p:nvCxnSpPr>
            <p:spPr>
              <a:xfrm rot="5400000">
                <a:off x="190500" y="2252663"/>
                <a:ext cx="0" cy="50006"/>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59" name="Gruppieren 58">
              <a:extLst>
                <a:ext uri="{FF2B5EF4-FFF2-40B4-BE49-F238E27FC236}">
                  <a16:creationId xmlns:a16="http://schemas.microsoft.com/office/drawing/2014/main" id="{1553E224-2EFA-DB28-71ED-DF0105F53DB4}"/>
                </a:ext>
              </a:extLst>
            </p:cNvPr>
            <p:cNvGrpSpPr/>
            <p:nvPr/>
          </p:nvGrpSpPr>
          <p:grpSpPr>
            <a:xfrm>
              <a:off x="2340348" y="2234012"/>
              <a:ext cx="50006" cy="50006"/>
              <a:chOff x="165497" y="2252663"/>
              <a:chExt cx="50006" cy="50006"/>
            </a:xfrm>
          </p:grpSpPr>
          <p:cxnSp>
            <p:nvCxnSpPr>
              <p:cNvPr id="60" name="Gerader Verbinder 59">
                <a:extLst>
                  <a:ext uri="{FF2B5EF4-FFF2-40B4-BE49-F238E27FC236}">
                    <a16:creationId xmlns:a16="http://schemas.microsoft.com/office/drawing/2014/main" id="{35B42BE4-810C-9D34-26BF-30EDB5859738}"/>
                  </a:ext>
                </a:extLst>
              </p:cNvPr>
              <p:cNvCxnSpPr>
                <a:cxnSpLocks/>
              </p:cNvCxnSpPr>
              <p:nvPr/>
            </p:nvCxnSpPr>
            <p:spPr>
              <a:xfrm>
                <a:off x="190500" y="2252663"/>
                <a:ext cx="0" cy="5000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1" name="Gerader Verbinder 60">
                <a:extLst>
                  <a:ext uri="{FF2B5EF4-FFF2-40B4-BE49-F238E27FC236}">
                    <a16:creationId xmlns:a16="http://schemas.microsoft.com/office/drawing/2014/main" id="{7BB1C827-4127-4BD5-E99A-E0480D927DC4}"/>
                  </a:ext>
                </a:extLst>
              </p:cNvPr>
              <p:cNvCxnSpPr>
                <a:cxnSpLocks/>
              </p:cNvCxnSpPr>
              <p:nvPr/>
            </p:nvCxnSpPr>
            <p:spPr>
              <a:xfrm rot="5400000">
                <a:off x="190500" y="2252663"/>
                <a:ext cx="0" cy="50006"/>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62" name="Gruppieren 61">
              <a:extLst>
                <a:ext uri="{FF2B5EF4-FFF2-40B4-BE49-F238E27FC236}">
                  <a16:creationId xmlns:a16="http://schemas.microsoft.com/office/drawing/2014/main" id="{512EA8CA-2B5A-B4C6-8DEB-093379BC45C1}"/>
                </a:ext>
              </a:extLst>
            </p:cNvPr>
            <p:cNvGrpSpPr/>
            <p:nvPr/>
          </p:nvGrpSpPr>
          <p:grpSpPr>
            <a:xfrm>
              <a:off x="2475776" y="2234012"/>
              <a:ext cx="50006" cy="50006"/>
              <a:chOff x="165497" y="2252663"/>
              <a:chExt cx="50006" cy="50006"/>
            </a:xfrm>
          </p:grpSpPr>
          <p:cxnSp>
            <p:nvCxnSpPr>
              <p:cNvPr id="63" name="Gerader Verbinder 62">
                <a:extLst>
                  <a:ext uri="{FF2B5EF4-FFF2-40B4-BE49-F238E27FC236}">
                    <a16:creationId xmlns:a16="http://schemas.microsoft.com/office/drawing/2014/main" id="{05562308-3D50-2FC7-5F61-514D377EB48C}"/>
                  </a:ext>
                </a:extLst>
              </p:cNvPr>
              <p:cNvCxnSpPr>
                <a:cxnSpLocks/>
              </p:cNvCxnSpPr>
              <p:nvPr/>
            </p:nvCxnSpPr>
            <p:spPr>
              <a:xfrm>
                <a:off x="190500" y="2252663"/>
                <a:ext cx="0" cy="5000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4" name="Gerader Verbinder 63">
                <a:extLst>
                  <a:ext uri="{FF2B5EF4-FFF2-40B4-BE49-F238E27FC236}">
                    <a16:creationId xmlns:a16="http://schemas.microsoft.com/office/drawing/2014/main" id="{8D427F4E-20A3-C495-21FA-89BF26504417}"/>
                  </a:ext>
                </a:extLst>
              </p:cNvPr>
              <p:cNvCxnSpPr>
                <a:cxnSpLocks/>
              </p:cNvCxnSpPr>
              <p:nvPr/>
            </p:nvCxnSpPr>
            <p:spPr>
              <a:xfrm rot="5400000">
                <a:off x="190500" y="2252663"/>
                <a:ext cx="0" cy="50006"/>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65" name="Gruppieren 64">
              <a:extLst>
                <a:ext uri="{FF2B5EF4-FFF2-40B4-BE49-F238E27FC236}">
                  <a16:creationId xmlns:a16="http://schemas.microsoft.com/office/drawing/2014/main" id="{83F83A64-EA94-1141-D3D5-0BA17D2B0135}"/>
                </a:ext>
              </a:extLst>
            </p:cNvPr>
            <p:cNvGrpSpPr/>
            <p:nvPr/>
          </p:nvGrpSpPr>
          <p:grpSpPr>
            <a:xfrm>
              <a:off x="2500715" y="2234012"/>
              <a:ext cx="50006" cy="50006"/>
              <a:chOff x="165497" y="2252663"/>
              <a:chExt cx="50006" cy="50006"/>
            </a:xfrm>
          </p:grpSpPr>
          <p:cxnSp>
            <p:nvCxnSpPr>
              <p:cNvPr id="66" name="Gerader Verbinder 65">
                <a:extLst>
                  <a:ext uri="{FF2B5EF4-FFF2-40B4-BE49-F238E27FC236}">
                    <a16:creationId xmlns:a16="http://schemas.microsoft.com/office/drawing/2014/main" id="{9A0358B0-8A89-E03E-8D28-09B66D1D10C9}"/>
                  </a:ext>
                </a:extLst>
              </p:cNvPr>
              <p:cNvCxnSpPr>
                <a:cxnSpLocks/>
              </p:cNvCxnSpPr>
              <p:nvPr/>
            </p:nvCxnSpPr>
            <p:spPr>
              <a:xfrm>
                <a:off x="190500" y="2252663"/>
                <a:ext cx="0" cy="5000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7" name="Gerader Verbinder 66">
                <a:extLst>
                  <a:ext uri="{FF2B5EF4-FFF2-40B4-BE49-F238E27FC236}">
                    <a16:creationId xmlns:a16="http://schemas.microsoft.com/office/drawing/2014/main" id="{C942E8B7-B5A8-07CD-7FDE-F78EA2A3127B}"/>
                  </a:ext>
                </a:extLst>
              </p:cNvPr>
              <p:cNvCxnSpPr>
                <a:cxnSpLocks/>
              </p:cNvCxnSpPr>
              <p:nvPr/>
            </p:nvCxnSpPr>
            <p:spPr>
              <a:xfrm rot="5400000">
                <a:off x="190500" y="2252663"/>
                <a:ext cx="0" cy="50006"/>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68" name="Gruppieren 67">
              <a:extLst>
                <a:ext uri="{FF2B5EF4-FFF2-40B4-BE49-F238E27FC236}">
                  <a16:creationId xmlns:a16="http://schemas.microsoft.com/office/drawing/2014/main" id="{C46B0C5B-EA13-646A-5F01-F9B73CE5E075}"/>
                </a:ext>
              </a:extLst>
            </p:cNvPr>
            <p:cNvGrpSpPr/>
            <p:nvPr/>
          </p:nvGrpSpPr>
          <p:grpSpPr>
            <a:xfrm>
              <a:off x="2533693" y="2234012"/>
              <a:ext cx="50006" cy="50006"/>
              <a:chOff x="165497" y="2252663"/>
              <a:chExt cx="50006" cy="50006"/>
            </a:xfrm>
          </p:grpSpPr>
          <p:cxnSp>
            <p:nvCxnSpPr>
              <p:cNvPr id="69" name="Gerader Verbinder 68">
                <a:extLst>
                  <a:ext uri="{FF2B5EF4-FFF2-40B4-BE49-F238E27FC236}">
                    <a16:creationId xmlns:a16="http://schemas.microsoft.com/office/drawing/2014/main" id="{3B74CBDF-5EB4-2CD8-5194-8D7036FCB8C5}"/>
                  </a:ext>
                </a:extLst>
              </p:cNvPr>
              <p:cNvCxnSpPr>
                <a:cxnSpLocks/>
              </p:cNvCxnSpPr>
              <p:nvPr/>
            </p:nvCxnSpPr>
            <p:spPr>
              <a:xfrm>
                <a:off x="190500" y="2252663"/>
                <a:ext cx="0" cy="5000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0" name="Gerader Verbinder 69">
                <a:extLst>
                  <a:ext uri="{FF2B5EF4-FFF2-40B4-BE49-F238E27FC236}">
                    <a16:creationId xmlns:a16="http://schemas.microsoft.com/office/drawing/2014/main" id="{9F8E50E3-B279-3472-FA19-BC1D7BA868C8}"/>
                  </a:ext>
                </a:extLst>
              </p:cNvPr>
              <p:cNvCxnSpPr>
                <a:cxnSpLocks/>
              </p:cNvCxnSpPr>
              <p:nvPr/>
            </p:nvCxnSpPr>
            <p:spPr>
              <a:xfrm rot="5400000">
                <a:off x="190500" y="2252663"/>
                <a:ext cx="0" cy="50006"/>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71" name="Gruppieren 70">
              <a:extLst>
                <a:ext uri="{FF2B5EF4-FFF2-40B4-BE49-F238E27FC236}">
                  <a16:creationId xmlns:a16="http://schemas.microsoft.com/office/drawing/2014/main" id="{F9F3CDEB-AAB6-9959-00CD-7DAEB84A14FE}"/>
                </a:ext>
              </a:extLst>
            </p:cNvPr>
            <p:cNvGrpSpPr/>
            <p:nvPr/>
          </p:nvGrpSpPr>
          <p:grpSpPr>
            <a:xfrm>
              <a:off x="2538187" y="2234012"/>
              <a:ext cx="50006" cy="50006"/>
              <a:chOff x="165497" y="2252663"/>
              <a:chExt cx="50006" cy="50006"/>
            </a:xfrm>
          </p:grpSpPr>
          <p:cxnSp>
            <p:nvCxnSpPr>
              <p:cNvPr id="72" name="Gerader Verbinder 71">
                <a:extLst>
                  <a:ext uri="{FF2B5EF4-FFF2-40B4-BE49-F238E27FC236}">
                    <a16:creationId xmlns:a16="http://schemas.microsoft.com/office/drawing/2014/main" id="{7A97314B-1816-005E-745A-9548E921EB5E}"/>
                  </a:ext>
                </a:extLst>
              </p:cNvPr>
              <p:cNvCxnSpPr>
                <a:cxnSpLocks/>
              </p:cNvCxnSpPr>
              <p:nvPr/>
            </p:nvCxnSpPr>
            <p:spPr>
              <a:xfrm>
                <a:off x="190500" y="2252663"/>
                <a:ext cx="0" cy="5000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3" name="Gerader Verbinder 72">
                <a:extLst>
                  <a:ext uri="{FF2B5EF4-FFF2-40B4-BE49-F238E27FC236}">
                    <a16:creationId xmlns:a16="http://schemas.microsoft.com/office/drawing/2014/main" id="{624B3B77-5D86-B0B8-97EC-88E8BF34709C}"/>
                  </a:ext>
                </a:extLst>
              </p:cNvPr>
              <p:cNvCxnSpPr>
                <a:cxnSpLocks/>
              </p:cNvCxnSpPr>
              <p:nvPr/>
            </p:nvCxnSpPr>
            <p:spPr>
              <a:xfrm rot="5400000">
                <a:off x="190500" y="2252663"/>
                <a:ext cx="0" cy="50006"/>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74" name="Gruppieren 73">
              <a:extLst>
                <a:ext uri="{FF2B5EF4-FFF2-40B4-BE49-F238E27FC236}">
                  <a16:creationId xmlns:a16="http://schemas.microsoft.com/office/drawing/2014/main" id="{D3118F3A-E850-280A-96D5-AFEC0F2588F5}"/>
                </a:ext>
              </a:extLst>
            </p:cNvPr>
            <p:cNvGrpSpPr/>
            <p:nvPr/>
          </p:nvGrpSpPr>
          <p:grpSpPr>
            <a:xfrm>
              <a:off x="2568831" y="2234012"/>
              <a:ext cx="50006" cy="50006"/>
              <a:chOff x="165497" y="2252663"/>
              <a:chExt cx="50006" cy="50006"/>
            </a:xfrm>
          </p:grpSpPr>
          <p:cxnSp>
            <p:nvCxnSpPr>
              <p:cNvPr id="75" name="Gerader Verbinder 74">
                <a:extLst>
                  <a:ext uri="{FF2B5EF4-FFF2-40B4-BE49-F238E27FC236}">
                    <a16:creationId xmlns:a16="http://schemas.microsoft.com/office/drawing/2014/main" id="{7BAB60AB-D8F6-A0FC-D11D-B376297AF815}"/>
                  </a:ext>
                </a:extLst>
              </p:cNvPr>
              <p:cNvCxnSpPr>
                <a:cxnSpLocks/>
              </p:cNvCxnSpPr>
              <p:nvPr/>
            </p:nvCxnSpPr>
            <p:spPr>
              <a:xfrm>
                <a:off x="190500" y="2252663"/>
                <a:ext cx="0" cy="5000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6" name="Gerader Verbinder 75">
                <a:extLst>
                  <a:ext uri="{FF2B5EF4-FFF2-40B4-BE49-F238E27FC236}">
                    <a16:creationId xmlns:a16="http://schemas.microsoft.com/office/drawing/2014/main" id="{2A1E0119-8FF4-452D-5532-5DE96E2AECDD}"/>
                  </a:ext>
                </a:extLst>
              </p:cNvPr>
              <p:cNvCxnSpPr>
                <a:cxnSpLocks/>
              </p:cNvCxnSpPr>
              <p:nvPr/>
            </p:nvCxnSpPr>
            <p:spPr>
              <a:xfrm rot="5400000">
                <a:off x="190500" y="2252663"/>
                <a:ext cx="0" cy="50006"/>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77" name="Gruppieren 76">
              <a:extLst>
                <a:ext uri="{FF2B5EF4-FFF2-40B4-BE49-F238E27FC236}">
                  <a16:creationId xmlns:a16="http://schemas.microsoft.com/office/drawing/2014/main" id="{D94501B7-DE44-1E9D-AC89-DB0583BFB53F}"/>
                </a:ext>
              </a:extLst>
            </p:cNvPr>
            <p:cNvGrpSpPr/>
            <p:nvPr/>
          </p:nvGrpSpPr>
          <p:grpSpPr>
            <a:xfrm>
              <a:off x="2688831" y="2234012"/>
              <a:ext cx="50006" cy="50006"/>
              <a:chOff x="165497" y="2252663"/>
              <a:chExt cx="50006" cy="50006"/>
            </a:xfrm>
          </p:grpSpPr>
          <p:cxnSp>
            <p:nvCxnSpPr>
              <p:cNvPr id="78" name="Gerader Verbinder 77">
                <a:extLst>
                  <a:ext uri="{FF2B5EF4-FFF2-40B4-BE49-F238E27FC236}">
                    <a16:creationId xmlns:a16="http://schemas.microsoft.com/office/drawing/2014/main" id="{AEA25773-749F-136E-E19D-B243830BA266}"/>
                  </a:ext>
                </a:extLst>
              </p:cNvPr>
              <p:cNvCxnSpPr>
                <a:cxnSpLocks/>
              </p:cNvCxnSpPr>
              <p:nvPr/>
            </p:nvCxnSpPr>
            <p:spPr>
              <a:xfrm>
                <a:off x="190500" y="2252663"/>
                <a:ext cx="0" cy="5000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9" name="Gerader Verbinder 78">
                <a:extLst>
                  <a:ext uri="{FF2B5EF4-FFF2-40B4-BE49-F238E27FC236}">
                    <a16:creationId xmlns:a16="http://schemas.microsoft.com/office/drawing/2014/main" id="{CCF87B0D-A03F-F888-B6A4-FAFFF41359F2}"/>
                  </a:ext>
                </a:extLst>
              </p:cNvPr>
              <p:cNvCxnSpPr>
                <a:cxnSpLocks/>
              </p:cNvCxnSpPr>
              <p:nvPr/>
            </p:nvCxnSpPr>
            <p:spPr>
              <a:xfrm rot="5400000">
                <a:off x="190500" y="2252663"/>
                <a:ext cx="0" cy="50006"/>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80" name="Gruppieren 79">
              <a:extLst>
                <a:ext uri="{FF2B5EF4-FFF2-40B4-BE49-F238E27FC236}">
                  <a16:creationId xmlns:a16="http://schemas.microsoft.com/office/drawing/2014/main" id="{15CBF43D-2ACD-2466-A736-50DCE5370C90}"/>
                </a:ext>
              </a:extLst>
            </p:cNvPr>
            <p:cNvGrpSpPr/>
            <p:nvPr/>
          </p:nvGrpSpPr>
          <p:grpSpPr>
            <a:xfrm>
              <a:off x="2701796" y="2234012"/>
              <a:ext cx="50006" cy="50006"/>
              <a:chOff x="165497" y="2252663"/>
              <a:chExt cx="50006" cy="50006"/>
            </a:xfrm>
          </p:grpSpPr>
          <p:cxnSp>
            <p:nvCxnSpPr>
              <p:cNvPr id="81" name="Gerader Verbinder 80">
                <a:extLst>
                  <a:ext uri="{FF2B5EF4-FFF2-40B4-BE49-F238E27FC236}">
                    <a16:creationId xmlns:a16="http://schemas.microsoft.com/office/drawing/2014/main" id="{E5CECFED-60B6-8491-3CA6-25B5FFE27DED}"/>
                  </a:ext>
                </a:extLst>
              </p:cNvPr>
              <p:cNvCxnSpPr>
                <a:cxnSpLocks/>
              </p:cNvCxnSpPr>
              <p:nvPr/>
            </p:nvCxnSpPr>
            <p:spPr>
              <a:xfrm>
                <a:off x="190500" y="2252663"/>
                <a:ext cx="0" cy="5000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2" name="Gerader Verbinder 81">
                <a:extLst>
                  <a:ext uri="{FF2B5EF4-FFF2-40B4-BE49-F238E27FC236}">
                    <a16:creationId xmlns:a16="http://schemas.microsoft.com/office/drawing/2014/main" id="{C71E7CC9-C05F-72B1-4B38-ABD5AE8C77F8}"/>
                  </a:ext>
                </a:extLst>
              </p:cNvPr>
              <p:cNvCxnSpPr>
                <a:cxnSpLocks/>
              </p:cNvCxnSpPr>
              <p:nvPr/>
            </p:nvCxnSpPr>
            <p:spPr>
              <a:xfrm rot="5400000">
                <a:off x="190500" y="2252663"/>
                <a:ext cx="0" cy="50006"/>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83" name="Gruppieren 82">
              <a:extLst>
                <a:ext uri="{FF2B5EF4-FFF2-40B4-BE49-F238E27FC236}">
                  <a16:creationId xmlns:a16="http://schemas.microsoft.com/office/drawing/2014/main" id="{F5F02C86-A424-F392-DD6E-B216E781B977}"/>
                </a:ext>
              </a:extLst>
            </p:cNvPr>
            <p:cNvGrpSpPr/>
            <p:nvPr/>
          </p:nvGrpSpPr>
          <p:grpSpPr>
            <a:xfrm>
              <a:off x="2713566" y="2234012"/>
              <a:ext cx="50006" cy="50006"/>
              <a:chOff x="165497" y="2252663"/>
              <a:chExt cx="50006" cy="50006"/>
            </a:xfrm>
          </p:grpSpPr>
          <p:cxnSp>
            <p:nvCxnSpPr>
              <p:cNvPr id="84" name="Gerader Verbinder 83">
                <a:extLst>
                  <a:ext uri="{FF2B5EF4-FFF2-40B4-BE49-F238E27FC236}">
                    <a16:creationId xmlns:a16="http://schemas.microsoft.com/office/drawing/2014/main" id="{3886CBE8-FB50-1C21-238D-6A57F9E3C2FC}"/>
                  </a:ext>
                </a:extLst>
              </p:cNvPr>
              <p:cNvCxnSpPr>
                <a:cxnSpLocks/>
              </p:cNvCxnSpPr>
              <p:nvPr/>
            </p:nvCxnSpPr>
            <p:spPr>
              <a:xfrm>
                <a:off x="190500" y="2252663"/>
                <a:ext cx="0" cy="5000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5" name="Gerader Verbinder 84">
                <a:extLst>
                  <a:ext uri="{FF2B5EF4-FFF2-40B4-BE49-F238E27FC236}">
                    <a16:creationId xmlns:a16="http://schemas.microsoft.com/office/drawing/2014/main" id="{BCF448BC-FFDB-A6DF-06CE-F29210AA571C}"/>
                  </a:ext>
                </a:extLst>
              </p:cNvPr>
              <p:cNvCxnSpPr>
                <a:cxnSpLocks/>
              </p:cNvCxnSpPr>
              <p:nvPr/>
            </p:nvCxnSpPr>
            <p:spPr>
              <a:xfrm rot="5400000">
                <a:off x="190500" y="2252663"/>
                <a:ext cx="0" cy="50006"/>
              </a:xfrm>
              <a:prstGeom prst="line">
                <a:avLst/>
              </a:prstGeom>
              <a:ln w="12700"/>
            </p:spPr>
            <p:style>
              <a:lnRef idx="1">
                <a:schemeClr val="accent1"/>
              </a:lnRef>
              <a:fillRef idx="0">
                <a:schemeClr val="accent1"/>
              </a:fillRef>
              <a:effectRef idx="0">
                <a:schemeClr val="accent1"/>
              </a:effectRef>
              <a:fontRef idx="minor">
                <a:schemeClr val="tx1"/>
              </a:fontRef>
            </p:style>
          </p:cxnSp>
        </p:grpSp>
      </p:grpSp>
      <p:grpSp>
        <p:nvGrpSpPr>
          <p:cNvPr id="137" name="Gruppieren 136">
            <a:extLst>
              <a:ext uri="{FF2B5EF4-FFF2-40B4-BE49-F238E27FC236}">
                <a16:creationId xmlns:a16="http://schemas.microsoft.com/office/drawing/2014/main" id="{D5F4A688-E21D-906E-B616-F61D85241E22}"/>
              </a:ext>
            </a:extLst>
          </p:cNvPr>
          <p:cNvGrpSpPr/>
          <p:nvPr/>
        </p:nvGrpSpPr>
        <p:grpSpPr>
          <a:xfrm>
            <a:off x="4875867" y="2531592"/>
            <a:ext cx="50006" cy="50006"/>
            <a:chOff x="3096815" y="2626720"/>
            <a:chExt cx="50006" cy="50006"/>
          </a:xfrm>
        </p:grpSpPr>
        <p:cxnSp>
          <p:nvCxnSpPr>
            <p:cNvPr id="138" name="Gerader Verbinder 137">
              <a:extLst>
                <a:ext uri="{FF2B5EF4-FFF2-40B4-BE49-F238E27FC236}">
                  <a16:creationId xmlns:a16="http://schemas.microsoft.com/office/drawing/2014/main" id="{16E1ABF2-3C60-1730-31E7-1D219FF29F19}"/>
                </a:ext>
              </a:extLst>
            </p:cNvPr>
            <p:cNvCxnSpPr>
              <a:cxnSpLocks/>
            </p:cNvCxnSpPr>
            <p:nvPr/>
          </p:nvCxnSpPr>
          <p:spPr>
            <a:xfrm rot="10800000">
              <a:off x="3121819" y="2626720"/>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9" name="Gerader Verbinder 138">
              <a:extLst>
                <a:ext uri="{FF2B5EF4-FFF2-40B4-BE49-F238E27FC236}">
                  <a16:creationId xmlns:a16="http://schemas.microsoft.com/office/drawing/2014/main" id="{F45C915E-17C9-0B29-D35F-EFCB7592FE3B}"/>
                </a:ext>
              </a:extLst>
            </p:cNvPr>
            <p:cNvCxnSpPr>
              <a:cxnSpLocks/>
            </p:cNvCxnSpPr>
            <p:nvPr/>
          </p:nvCxnSpPr>
          <p:spPr>
            <a:xfrm rot="16200000">
              <a:off x="3121818" y="2626721"/>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40" name="Gruppieren 139">
            <a:extLst>
              <a:ext uri="{FF2B5EF4-FFF2-40B4-BE49-F238E27FC236}">
                <a16:creationId xmlns:a16="http://schemas.microsoft.com/office/drawing/2014/main" id="{BFB933C0-0894-7D05-A4A0-68C21E076F0F}"/>
              </a:ext>
            </a:extLst>
          </p:cNvPr>
          <p:cNvGrpSpPr/>
          <p:nvPr/>
        </p:nvGrpSpPr>
        <p:grpSpPr>
          <a:xfrm>
            <a:off x="5078274" y="2531592"/>
            <a:ext cx="50006" cy="50006"/>
            <a:chOff x="3096815" y="2626720"/>
            <a:chExt cx="50006" cy="50006"/>
          </a:xfrm>
        </p:grpSpPr>
        <p:cxnSp>
          <p:nvCxnSpPr>
            <p:cNvPr id="141" name="Gerader Verbinder 140">
              <a:extLst>
                <a:ext uri="{FF2B5EF4-FFF2-40B4-BE49-F238E27FC236}">
                  <a16:creationId xmlns:a16="http://schemas.microsoft.com/office/drawing/2014/main" id="{DBB16B89-99FD-E150-6D53-1062339EA52B}"/>
                </a:ext>
              </a:extLst>
            </p:cNvPr>
            <p:cNvCxnSpPr>
              <a:cxnSpLocks/>
            </p:cNvCxnSpPr>
            <p:nvPr/>
          </p:nvCxnSpPr>
          <p:spPr>
            <a:xfrm rot="10800000">
              <a:off x="3121819" y="2626720"/>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2" name="Gerader Verbinder 141">
              <a:extLst>
                <a:ext uri="{FF2B5EF4-FFF2-40B4-BE49-F238E27FC236}">
                  <a16:creationId xmlns:a16="http://schemas.microsoft.com/office/drawing/2014/main" id="{CC9ACB44-3F5F-F2A0-E0D4-A7B93B38158C}"/>
                </a:ext>
              </a:extLst>
            </p:cNvPr>
            <p:cNvCxnSpPr>
              <a:cxnSpLocks/>
            </p:cNvCxnSpPr>
            <p:nvPr/>
          </p:nvCxnSpPr>
          <p:spPr>
            <a:xfrm rot="16200000">
              <a:off x="3121818" y="2626721"/>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43" name="Gruppieren 142">
            <a:extLst>
              <a:ext uri="{FF2B5EF4-FFF2-40B4-BE49-F238E27FC236}">
                <a16:creationId xmlns:a16="http://schemas.microsoft.com/office/drawing/2014/main" id="{F56EEB9B-24AF-F7EE-5ADE-019FE0F492C8}"/>
              </a:ext>
            </a:extLst>
          </p:cNvPr>
          <p:cNvGrpSpPr/>
          <p:nvPr/>
        </p:nvGrpSpPr>
        <p:grpSpPr>
          <a:xfrm>
            <a:off x="5214072" y="2657798"/>
            <a:ext cx="50006" cy="50006"/>
            <a:chOff x="3096815" y="2626720"/>
            <a:chExt cx="50006" cy="50006"/>
          </a:xfrm>
        </p:grpSpPr>
        <p:cxnSp>
          <p:nvCxnSpPr>
            <p:cNvPr id="144" name="Gerader Verbinder 143">
              <a:extLst>
                <a:ext uri="{FF2B5EF4-FFF2-40B4-BE49-F238E27FC236}">
                  <a16:creationId xmlns:a16="http://schemas.microsoft.com/office/drawing/2014/main" id="{0332576F-F8A4-9A26-51C8-1CF2F463348E}"/>
                </a:ext>
              </a:extLst>
            </p:cNvPr>
            <p:cNvCxnSpPr>
              <a:cxnSpLocks/>
            </p:cNvCxnSpPr>
            <p:nvPr/>
          </p:nvCxnSpPr>
          <p:spPr>
            <a:xfrm rot="10800000">
              <a:off x="3121819" y="2626720"/>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5" name="Gerader Verbinder 144">
              <a:extLst>
                <a:ext uri="{FF2B5EF4-FFF2-40B4-BE49-F238E27FC236}">
                  <a16:creationId xmlns:a16="http://schemas.microsoft.com/office/drawing/2014/main" id="{FBFC1D82-842B-817E-9BE1-F074D949BA62}"/>
                </a:ext>
              </a:extLst>
            </p:cNvPr>
            <p:cNvCxnSpPr>
              <a:cxnSpLocks/>
            </p:cNvCxnSpPr>
            <p:nvPr/>
          </p:nvCxnSpPr>
          <p:spPr>
            <a:xfrm rot="16200000">
              <a:off x="3121818" y="2626721"/>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46" name="Gruppieren 145">
            <a:extLst>
              <a:ext uri="{FF2B5EF4-FFF2-40B4-BE49-F238E27FC236}">
                <a16:creationId xmlns:a16="http://schemas.microsoft.com/office/drawing/2014/main" id="{B624E62F-3465-D1AF-31DB-6F0523D00E36}"/>
              </a:ext>
            </a:extLst>
          </p:cNvPr>
          <p:cNvGrpSpPr/>
          <p:nvPr/>
        </p:nvGrpSpPr>
        <p:grpSpPr>
          <a:xfrm>
            <a:off x="5239075" y="2657798"/>
            <a:ext cx="50006" cy="50006"/>
            <a:chOff x="3096815" y="2626720"/>
            <a:chExt cx="50006" cy="50006"/>
          </a:xfrm>
        </p:grpSpPr>
        <p:cxnSp>
          <p:nvCxnSpPr>
            <p:cNvPr id="147" name="Gerader Verbinder 146">
              <a:extLst>
                <a:ext uri="{FF2B5EF4-FFF2-40B4-BE49-F238E27FC236}">
                  <a16:creationId xmlns:a16="http://schemas.microsoft.com/office/drawing/2014/main" id="{D7D16C24-2381-5D9D-33BD-FC8E5D7B16E7}"/>
                </a:ext>
              </a:extLst>
            </p:cNvPr>
            <p:cNvCxnSpPr>
              <a:cxnSpLocks/>
            </p:cNvCxnSpPr>
            <p:nvPr/>
          </p:nvCxnSpPr>
          <p:spPr>
            <a:xfrm rot="10800000">
              <a:off x="3121819" y="2626720"/>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8" name="Gerader Verbinder 147">
              <a:extLst>
                <a:ext uri="{FF2B5EF4-FFF2-40B4-BE49-F238E27FC236}">
                  <a16:creationId xmlns:a16="http://schemas.microsoft.com/office/drawing/2014/main" id="{615B102B-CF4A-377A-28B7-BD663F4B87EC}"/>
                </a:ext>
              </a:extLst>
            </p:cNvPr>
            <p:cNvCxnSpPr>
              <a:cxnSpLocks/>
            </p:cNvCxnSpPr>
            <p:nvPr/>
          </p:nvCxnSpPr>
          <p:spPr>
            <a:xfrm rot="16200000">
              <a:off x="3121818" y="2626721"/>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49" name="Gruppieren 148">
            <a:extLst>
              <a:ext uri="{FF2B5EF4-FFF2-40B4-BE49-F238E27FC236}">
                <a16:creationId xmlns:a16="http://schemas.microsoft.com/office/drawing/2014/main" id="{B75F0546-4285-2C39-A2C2-9C013DF924EF}"/>
              </a:ext>
            </a:extLst>
          </p:cNvPr>
          <p:cNvGrpSpPr/>
          <p:nvPr/>
        </p:nvGrpSpPr>
        <p:grpSpPr>
          <a:xfrm>
            <a:off x="5423708" y="2657798"/>
            <a:ext cx="50006" cy="50006"/>
            <a:chOff x="3096815" y="2626720"/>
            <a:chExt cx="50006" cy="50006"/>
          </a:xfrm>
        </p:grpSpPr>
        <p:cxnSp>
          <p:nvCxnSpPr>
            <p:cNvPr id="150" name="Gerader Verbinder 149">
              <a:extLst>
                <a:ext uri="{FF2B5EF4-FFF2-40B4-BE49-F238E27FC236}">
                  <a16:creationId xmlns:a16="http://schemas.microsoft.com/office/drawing/2014/main" id="{EAC5F25C-90F2-5ACB-208B-93C8BD845B03}"/>
                </a:ext>
              </a:extLst>
            </p:cNvPr>
            <p:cNvCxnSpPr>
              <a:cxnSpLocks/>
            </p:cNvCxnSpPr>
            <p:nvPr/>
          </p:nvCxnSpPr>
          <p:spPr>
            <a:xfrm rot="10800000">
              <a:off x="3121819" y="2626720"/>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1" name="Gerader Verbinder 150">
              <a:extLst>
                <a:ext uri="{FF2B5EF4-FFF2-40B4-BE49-F238E27FC236}">
                  <a16:creationId xmlns:a16="http://schemas.microsoft.com/office/drawing/2014/main" id="{F8851AD5-1198-B391-A03C-C3EDD3F281F9}"/>
                </a:ext>
              </a:extLst>
            </p:cNvPr>
            <p:cNvCxnSpPr>
              <a:cxnSpLocks/>
            </p:cNvCxnSpPr>
            <p:nvPr/>
          </p:nvCxnSpPr>
          <p:spPr>
            <a:xfrm rot="16200000">
              <a:off x="3121818" y="2626721"/>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52" name="Gruppieren 151">
            <a:extLst>
              <a:ext uri="{FF2B5EF4-FFF2-40B4-BE49-F238E27FC236}">
                <a16:creationId xmlns:a16="http://schemas.microsoft.com/office/drawing/2014/main" id="{3C879C27-3788-05A2-C4D0-ABE4DCC1DB4A}"/>
              </a:ext>
            </a:extLst>
          </p:cNvPr>
          <p:cNvGrpSpPr/>
          <p:nvPr/>
        </p:nvGrpSpPr>
        <p:grpSpPr>
          <a:xfrm>
            <a:off x="5614889" y="2657799"/>
            <a:ext cx="50006" cy="50006"/>
            <a:chOff x="3096815" y="2626720"/>
            <a:chExt cx="50006" cy="50006"/>
          </a:xfrm>
        </p:grpSpPr>
        <p:cxnSp>
          <p:nvCxnSpPr>
            <p:cNvPr id="153" name="Gerader Verbinder 152">
              <a:extLst>
                <a:ext uri="{FF2B5EF4-FFF2-40B4-BE49-F238E27FC236}">
                  <a16:creationId xmlns:a16="http://schemas.microsoft.com/office/drawing/2014/main" id="{9BF5F4F0-51A7-3393-0D27-72F01F955507}"/>
                </a:ext>
              </a:extLst>
            </p:cNvPr>
            <p:cNvCxnSpPr>
              <a:cxnSpLocks/>
            </p:cNvCxnSpPr>
            <p:nvPr/>
          </p:nvCxnSpPr>
          <p:spPr>
            <a:xfrm rot="10800000">
              <a:off x="3121819" y="2626720"/>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4" name="Gerader Verbinder 153">
              <a:extLst>
                <a:ext uri="{FF2B5EF4-FFF2-40B4-BE49-F238E27FC236}">
                  <a16:creationId xmlns:a16="http://schemas.microsoft.com/office/drawing/2014/main" id="{CE16937E-B7CF-240D-8627-131FB59D6C59}"/>
                </a:ext>
              </a:extLst>
            </p:cNvPr>
            <p:cNvCxnSpPr>
              <a:cxnSpLocks/>
            </p:cNvCxnSpPr>
            <p:nvPr/>
          </p:nvCxnSpPr>
          <p:spPr>
            <a:xfrm rot="16200000">
              <a:off x="3121818" y="2626721"/>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55" name="Gruppieren 154">
            <a:extLst>
              <a:ext uri="{FF2B5EF4-FFF2-40B4-BE49-F238E27FC236}">
                <a16:creationId xmlns:a16="http://schemas.microsoft.com/office/drawing/2014/main" id="{1F0BC2B5-F6A5-3D85-E6F2-0D509655C89B}"/>
              </a:ext>
            </a:extLst>
          </p:cNvPr>
          <p:cNvGrpSpPr/>
          <p:nvPr/>
        </p:nvGrpSpPr>
        <p:grpSpPr>
          <a:xfrm>
            <a:off x="5811342" y="2657798"/>
            <a:ext cx="50006" cy="50006"/>
            <a:chOff x="3096815" y="2626720"/>
            <a:chExt cx="50006" cy="50006"/>
          </a:xfrm>
        </p:grpSpPr>
        <p:cxnSp>
          <p:nvCxnSpPr>
            <p:cNvPr id="156" name="Gerader Verbinder 155">
              <a:extLst>
                <a:ext uri="{FF2B5EF4-FFF2-40B4-BE49-F238E27FC236}">
                  <a16:creationId xmlns:a16="http://schemas.microsoft.com/office/drawing/2014/main" id="{AF3EBF9B-C24F-7CDD-4011-8076E05EEB8A}"/>
                </a:ext>
              </a:extLst>
            </p:cNvPr>
            <p:cNvCxnSpPr>
              <a:cxnSpLocks/>
            </p:cNvCxnSpPr>
            <p:nvPr/>
          </p:nvCxnSpPr>
          <p:spPr>
            <a:xfrm rot="10800000">
              <a:off x="3121819" y="2626720"/>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7" name="Gerader Verbinder 156">
              <a:extLst>
                <a:ext uri="{FF2B5EF4-FFF2-40B4-BE49-F238E27FC236}">
                  <a16:creationId xmlns:a16="http://schemas.microsoft.com/office/drawing/2014/main" id="{C7D6F3E7-7548-19D1-2867-E255ED8B3CC6}"/>
                </a:ext>
              </a:extLst>
            </p:cNvPr>
            <p:cNvCxnSpPr>
              <a:cxnSpLocks/>
            </p:cNvCxnSpPr>
            <p:nvPr/>
          </p:nvCxnSpPr>
          <p:spPr>
            <a:xfrm rot="16200000">
              <a:off x="3121818" y="2626721"/>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58" name="Freihandform: Form 157">
            <a:extLst>
              <a:ext uri="{FF2B5EF4-FFF2-40B4-BE49-F238E27FC236}">
                <a16:creationId xmlns:a16="http://schemas.microsoft.com/office/drawing/2014/main" id="{2722D6C9-D848-0905-DF21-8CD11D7CC812}"/>
              </a:ext>
            </a:extLst>
          </p:cNvPr>
          <p:cNvSpPr/>
          <p:nvPr/>
        </p:nvSpPr>
        <p:spPr>
          <a:xfrm>
            <a:off x="4086109" y="2093905"/>
            <a:ext cx="1752600" cy="590550"/>
          </a:xfrm>
          <a:custGeom>
            <a:avLst/>
            <a:gdLst>
              <a:gd name="connsiteX0" fmla="*/ 0 w 1752600"/>
              <a:gd name="connsiteY0" fmla="*/ 0 h 590550"/>
              <a:gd name="connsiteX1" fmla="*/ 166688 w 1752600"/>
              <a:gd name="connsiteY1" fmla="*/ 0 h 590550"/>
              <a:gd name="connsiteX2" fmla="*/ 166688 w 1752600"/>
              <a:gd name="connsiteY2" fmla="*/ 88106 h 590550"/>
              <a:gd name="connsiteX3" fmla="*/ 314325 w 1752600"/>
              <a:gd name="connsiteY3" fmla="*/ 88106 h 590550"/>
              <a:gd name="connsiteX4" fmla="*/ 314325 w 1752600"/>
              <a:gd name="connsiteY4" fmla="*/ 169069 h 590550"/>
              <a:gd name="connsiteX5" fmla="*/ 521494 w 1752600"/>
              <a:gd name="connsiteY5" fmla="*/ 169069 h 590550"/>
              <a:gd name="connsiteX6" fmla="*/ 521494 w 1752600"/>
              <a:gd name="connsiteY6" fmla="*/ 276225 h 590550"/>
              <a:gd name="connsiteX7" fmla="*/ 583407 w 1752600"/>
              <a:gd name="connsiteY7" fmla="*/ 276225 h 590550"/>
              <a:gd name="connsiteX8" fmla="*/ 583407 w 1752600"/>
              <a:gd name="connsiteY8" fmla="*/ 369094 h 590550"/>
              <a:gd name="connsiteX9" fmla="*/ 602457 w 1752600"/>
              <a:gd name="connsiteY9" fmla="*/ 369094 h 590550"/>
              <a:gd name="connsiteX10" fmla="*/ 602457 w 1752600"/>
              <a:gd name="connsiteY10" fmla="*/ 464344 h 590550"/>
              <a:gd name="connsiteX11" fmla="*/ 1150144 w 1752600"/>
              <a:gd name="connsiteY11" fmla="*/ 464344 h 590550"/>
              <a:gd name="connsiteX12" fmla="*/ 1150144 w 1752600"/>
              <a:gd name="connsiteY12" fmla="*/ 590550 h 590550"/>
              <a:gd name="connsiteX13" fmla="*/ 1752600 w 1752600"/>
              <a:gd name="connsiteY13" fmla="*/ 59055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2600" h="590550">
                <a:moveTo>
                  <a:pt x="0" y="0"/>
                </a:moveTo>
                <a:lnTo>
                  <a:pt x="166688" y="0"/>
                </a:lnTo>
                <a:lnTo>
                  <a:pt x="166688" y="88106"/>
                </a:lnTo>
                <a:lnTo>
                  <a:pt x="314325" y="88106"/>
                </a:lnTo>
                <a:lnTo>
                  <a:pt x="314325" y="169069"/>
                </a:lnTo>
                <a:lnTo>
                  <a:pt x="521494" y="169069"/>
                </a:lnTo>
                <a:lnTo>
                  <a:pt x="521494" y="276225"/>
                </a:lnTo>
                <a:lnTo>
                  <a:pt x="583407" y="276225"/>
                </a:lnTo>
                <a:lnTo>
                  <a:pt x="583407" y="369094"/>
                </a:lnTo>
                <a:lnTo>
                  <a:pt x="602457" y="369094"/>
                </a:lnTo>
                <a:lnTo>
                  <a:pt x="602457" y="464344"/>
                </a:lnTo>
                <a:lnTo>
                  <a:pt x="1150144" y="464344"/>
                </a:lnTo>
                <a:lnTo>
                  <a:pt x="1150144" y="590550"/>
                </a:lnTo>
                <a:lnTo>
                  <a:pt x="1752600" y="590550"/>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a:p>
        </p:txBody>
      </p:sp>
      <p:grpSp>
        <p:nvGrpSpPr>
          <p:cNvPr id="232" name="Gruppieren 231">
            <a:extLst>
              <a:ext uri="{FF2B5EF4-FFF2-40B4-BE49-F238E27FC236}">
                <a16:creationId xmlns:a16="http://schemas.microsoft.com/office/drawing/2014/main" id="{207F39AC-7BB6-F3F6-0BE6-BE07679C4CA2}"/>
              </a:ext>
            </a:extLst>
          </p:cNvPr>
          <p:cNvGrpSpPr/>
          <p:nvPr/>
        </p:nvGrpSpPr>
        <p:grpSpPr>
          <a:xfrm>
            <a:off x="4063470" y="2067064"/>
            <a:ext cx="1959046" cy="219335"/>
            <a:chOff x="3836995" y="2067064"/>
            <a:chExt cx="1959046" cy="219335"/>
          </a:xfrm>
        </p:grpSpPr>
        <p:grpSp>
          <p:nvGrpSpPr>
            <p:cNvPr id="131" name="Gruppieren 130">
              <a:extLst>
                <a:ext uri="{FF2B5EF4-FFF2-40B4-BE49-F238E27FC236}">
                  <a16:creationId xmlns:a16="http://schemas.microsoft.com/office/drawing/2014/main" id="{E113A2BD-EA2C-96E2-A616-75AE3F37C2E1}"/>
                </a:ext>
              </a:extLst>
            </p:cNvPr>
            <p:cNvGrpSpPr/>
            <p:nvPr/>
          </p:nvGrpSpPr>
          <p:grpSpPr>
            <a:xfrm>
              <a:off x="4040743" y="2156622"/>
              <a:ext cx="50006" cy="50006"/>
              <a:chOff x="3096815" y="2626720"/>
              <a:chExt cx="50006" cy="50006"/>
            </a:xfrm>
          </p:grpSpPr>
          <p:cxnSp>
            <p:nvCxnSpPr>
              <p:cNvPr id="132" name="Gerader Verbinder 131">
                <a:extLst>
                  <a:ext uri="{FF2B5EF4-FFF2-40B4-BE49-F238E27FC236}">
                    <a16:creationId xmlns:a16="http://schemas.microsoft.com/office/drawing/2014/main" id="{C5E0595A-1E1B-2C39-EE01-54E0917DCF59}"/>
                  </a:ext>
                </a:extLst>
              </p:cNvPr>
              <p:cNvCxnSpPr>
                <a:cxnSpLocks/>
              </p:cNvCxnSpPr>
              <p:nvPr/>
            </p:nvCxnSpPr>
            <p:spPr>
              <a:xfrm rot="10800000">
                <a:off x="3121819" y="2626720"/>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3" name="Gerader Verbinder 132">
                <a:extLst>
                  <a:ext uri="{FF2B5EF4-FFF2-40B4-BE49-F238E27FC236}">
                    <a16:creationId xmlns:a16="http://schemas.microsoft.com/office/drawing/2014/main" id="{4398C61E-4D27-B467-065A-0E8097FBD08A}"/>
                  </a:ext>
                </a:extLst>
              </p:cNvPr>
              <p:cNvCxnSpPr>
                <a:cxnSpLocks/>
              </p:cNvCxnSpPr>
              <p:nvPr/>
            </p:nvCxnSpPr>
            <p:spPr>
              <a:xfrm rot="16200000">
                <a:off x="3121818" y="2626721"/>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34" name="Gruppieren 133">
              <a:extLst>
                <a:ext uri="{FF2B5EF4-FFF2-40B4-BE49-F238E27FC236}">
                  <a16:creationId xmlns:a16="http://schemas.microsoft.com/office/drawing/2014/main" id="{9B4320F0-0308-E8A1-3271-9FF87002BA05}"/>
                </a:ext>
              </a:extLst>
            </p:cNvPr>
            <p:cNvGrpSpPr/>
            <p:nvPr/>
          </p:nvGrpSpPr>
          <p:grpSpPr>
            <a:xfrm>
              <a:off x="4228958" y="2236393"/>
              <a:ext cx="50006" cy="50006"/>
              <a:chOff x="3096815" y="2626720"/>
              <a:chExt cx="50006" cy="50006"/>
            </a:xfrm>
          </p:grpSpPr>
          <p:cxnSp>
            <p:nvCxnSpPr>
              <p:cNvPr id="135" name="Gerader Verbinder 134">
                <a:extLst>
                  <a:ext uri="{FF2B5EF4-FFF2-40B4-BE49-F238E27FC236}">
                    <a16:creationId xmlns:a16="http://schemas.microsoft.com/office/drawing/2014/main" id="{586474AA-8BCD-EF4F-8A01-92D7DAEDA23C}"/>
                  </a:ext>
                </a:extLst>
              </p:cNvPr>
              <p:cNvCxnSpPr>
                <a:cxnSpLocks/>
              </p:cNvCxnSpPr>
              <p:nvPr/>
            </p:nvCxnSpPr>
            <p:spPr>
              <a:xfrm rot="10800000">
                <a:off x="3121819" y="2626720"/>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6" name="Gerader Verbinder 135">
                <a:extLst>
                  <a:ext uri="{FF2B5EF4-FFF2-40B4-BE49-F238E27FC236}">
                    <a16:creationId xmlns:a16="http://schemas.microsoft.com/office/drawing/2014/main" id="{B761A95A-D16E-8BF4-A04B-3B40586E96D8}"/>
                  </a:ext>
                </a:extLst>
              </p:cNvPr>
              <p:cNvCxnSpPr>
                <a:cxnSpLocks/>
              </p:cNvCxnSpPr>
              <p:nvPr/>
            </p:nvCxnSpPr>
            <p:spPr>
              <a:xfrm rot="16200000">
                <a:off x="3121818" y="2626721"/>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59" name="Freihandform: Form 158">
              <a:extLst>
                <a:ext uri="{FF2B5EF4-FFF2-40B4-BE49-F238E27FC236}">
                  <a16:creationId xmlns:a16="http://schemas.microsoft.com/office/drawing/2014/main" id="{D067DB97-6EBA-0FAA-2694-C1BB8A587D95}"/>
                </a:ext>
              </a:extLst>
            </p:cNvPr>
            <p:cNvSpPr/>
            <p:nvPr/>
          </p:nvSpPr>
          <p:spPr>
            <a:xfrm>
              <a:off x="3864769" y="2093119"/>
              <a:ext cx="1905000" cy="130969"/>
            </a:xfrm>
            <a:custGeom>
              <a:avLst/>
              <a:gdLst>
                <a:gd name="connsiteX0" fmla="*/ 0 w 1905000"/>
                <a:gd name="connsiteY0" fmla="*/ 0 h 130969"/>
                <a:gd name="connsiteX1" fmla="*/ 185737 w 1905000"/>
                <a:gd name="connsiteY1" fmla="*/ 0 h 130969"/>
                <a:gd name="connsiteX2" fmla="*/ 185737 w 1905000"/>
                <a:gd name="connsiteY2" fmla="*/ 28575 h 130969"/>
                <a:gd name="connsiteX3" fmla="*/ 576262 w 1905000"/>
                <a:gd name="connsiteY3" fmla="*/ 28575 h 130969"/>
                <a:gd name="connsiteX4" fmla="*/ 576262 w 1905000"/>
                <a:gd name="connsiteY4" fmla="*/ 52387 h 130969"/>
                <a:gd name="connsiteX5" fmla="*/ 983456 w 1905000"/>
                <a:gd name="connsiteY5" fmla="*/ 52387 h 130969"/>
                <a:gd name="connsiteX6" fmla="*/ 983456 w 1905000"/>
                <a:gd name="connsiteY6" fmla="*/ 95250 h 130969"/>
                <a:gd name="connsiteX7" fmla="*/ 1090612 w 1905000"/>
                <a:gd name="connsiteY7" fmla="*/ 95250 h 130969"/>
                <a:gd name="connsiteX8" fmla="*/ 1090612 w 1905000"/>
                <a:gd name="connsiteY8" fmla="*/ 130969 h 130969"/>
                <a:gd name="connsiteX9" fmla="*/ 1905000 w 1905000"/>
                <a:gd name="connsiteY9" fmla="*/ 130969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00" h="130969">
                  <a:moveTo>
                    <a:pt x="0" y="0"/>
                  </a:moveTo>
                  <a:lnTo>
                    <a:pt x="185737" y="0"/>
                  </a:lnTo>
                  <a:lnTo>
                    <a:pt x="185737" y="28575"/>
                  </a:lnTo>
                  <a:lnTo>
                    <a:pt x="576262" y="28575"/>
                  </a:lnTo>
                  <a:lnTo>
                    <a:pt x="576262" y="52387"/>
                  </a:lnTo>
                  <a:lnTo>
                    <a:pt x="983456" y="52387"/>
                  </a:lnTo>
                  <a:lnTo>
                    <a:pt x="983456" y="95250"/>
                  </a:lnTo>
                  <a:lnTo>
                    <a:pt x="1090612" y="95250"/>
                  </a:lnTo>
                  <a:lnTo>
                    <a:pt x="1090612" y="130969"/>
                  </a:lnTo>
                  <a:lnTo>
                    <a:pt x="1905000" y="13096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60" name="Gruppieren 159">
              <a:extLst>
                <a:ext uri="{FF2B5EF4-FFF2-40B4-BE49-F238E27FC236}">
                  <a16:creationId xmlns:a16="http://schemas.microsoft.com/office/drawing/2014/main" id="{6DAC34F3-9546-307F-1E86-2E464492D961}"/>
                </a:ext>
              </a:extLst>
            </p:cNvPr>
            <p:cNvGrpSpPr/>
            <p:nvPr/>
          </p:nvGrpSpPr>
          <p:grpSpPr>
            <a:xfrm>
              <a:off x="3836995" y="2068659"/>
              <a:ext cx="50006" cy="50006"/>
              <a:chOff x="3096815" y="2626720"/>
              <a:chExt cx="50006" cy="50006"/>
            </a:xfrm>
          </p:grpSpPr>
          <p:cxnSp>
            <p:nvCxnSpPr>
              <p:cNvPr id="161" name="Gerader Verbinder 160">
                <a:extLst>
                  <a:ext uri="{FF2B5EF4-FFF2-40B4-BE49-F238E27FC236}">
                    <a16:creationId xmlns:a16="http://schemas.microsoft.com/office/drawing/2014/main" id="{96370C4F-5F9F-E92A-74FC-9698A251A330}"/>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2" name="Gerader Verbinder 161">
                <a:extLst>
                  <a:ext uri="{FF2B5EF4-FFF2-40B4-BE49-F238E27FC236}">
                    <a16:creationId xmlns:a16="http://schemas.microsoft.com/office/drawing/2014/main" id="{CC61FD11-2D65-C1D5-C19F-1CD9A7924EE9}"/>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63" name="Gruppieren 162">
              <a:extLst>
                <a:ext uri="{FF2B5EF4-FFF2-40B4-BE49-F238E27FC236}">
                  <a16:creationId xmlns:a16="http://schemas.microsoft.com/office/drawing/2014/main" id="{B0242681-DFA1-22BF-9DF7-A1F750572D3B}"/>
                </a:ext>
              </a:extLst>
            </p:cNvPr>
            <p:cNvGrpSpPr/>
            <p:nvPr/>
          </p:nvGrpSpPr>
          <p:grpSpPr>
            <a:xfrm>
              <a:off x="3997465" y="2067064"/>
              <a:ext cx="50006" cy="50006"/>
              <a:chOff x="3096815" y="2626720"/>
              <a:chExt cx="50006" cy="50006"/>
            </a:xfrm>
          </p:grpSpPr>
          <p:cxnSp>
            <p:nvCxnSpPr>
              <p:cNvPr id="164" name="Gerader Verbinder 163">
                <a:extLst>
                  <a:ext uri="{FF2B5EF4-FFF2-40B4-BE49-F238E27FC236}">
                    <a16:creationId xmlns:a16="http://schemas.microsoft.com/office/drawing/2014/main" id="{FDCEB31A-6E91-0602-70EB-D8DC8F9DE6EC}"/>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Gerader Verbinder 164">
                <a:extLst>
                  <a:ext uri="{FF2B5EF4-FFF2-40B4-BE49-F238E27FC236}">
                    <a16:creationId xmlns:a16="http://schemas.microsoft.com/office/drawing/2014/main" id="{CDD4DC28-F990-C279-990C-8766BFBB69F3}"/>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66" name="Gruppieren 165">
              <a:extLst>
                <a:ext uri="{FF2B5EF4-FFF2-40B4-BE49-F238E27FC236}">
                  <a16:creationId xmlns:a16="http://schemas.microsoft.com/office/drawing/2014/main" id="{E37646B0-CF71-49CB-1481-E195CAFA563C}"/>
                </a:ext>
              </a:extLst>
            </p:cNvPr>
            <p:cNvGrpSpPr/>
            <p:nvPr/>
          </p:nvGrpSpPr>
          <p:grpSpPr>
            <a:xfrm>
              <a:off x="4040395" y="2097644"/>
              <a:ext cx="50006" cy="50006"/>
              <a:chOff x="3096815" y="2626720"/>
              <a:chExt cx="50006" cy="50006"/>
            </a:xfrm>
          </p:grpSpPr>
          <p:cxnSp>
            <p:nvCxnSpPr>
              <p:cNvPr id="167" name="Gerader Verbinder 166">
                <a:extLst>
                  <a:ext uri="{FF2B5EF4-FFF2-40B4-BE49-F238E27FC236}">
                    <a16:creationId xmlns:a16="http://schemas.microsoft.com/office/drawing/2014/main" id="{7B26ECB8-0998-0B29-1F9F-EA780E6E849B}"/>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8" name="Gerader Verbinder 167">
                <a:extLst>
                  <a:ext uri="{FF2B5EF4-FFF2-40B4-BE49-F238E27FC236}">
                    <a16:creationId xmlns:a16="http://schemas.microsoft.com/office/drawing/2014/main" id="{C21FF73C-D0B1-375B-6E06-E978AB1CD5A8}"/>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69" name="Gruppieren 168">
              <a:extLst>
                <a:ext uri="{FF2B5EF4-FFF2-40B4-BE49-F238E27FC236}">
                  <a16:creationId xmlns:a16="http://schemas.microsoft.com/office/drawing/2014/main" id="{17AD6341-B6F2-DEF6-CAA3-EFC567066041}"/>
                </a:ext>
              </a:extLst>
            </p:cNvPr>
            <p:cNvGrpSpPr/>
            <p:nvPr/>
          </p:nvGrpSpPr>
          <p:grpSpPr>
            <a:xfrm>
              <a:off x="4227785" y="2096816"/>
              <a:ext cx="50006" cy="50006"/>
              <a:chOff x="3096815" y="2626720"/>
              <a:chExt cx="50006" cy="50006"/>
            </a:xfrm>
          </p:grpSpPr>
          <p:cxnSp>
            <p:nvCxnSpPr>
              <p:cNvPr id="170" name="Gerader Verbinder 169">
                <a:extLst>
                  <a:ext uri="{FF2B5EF4-FFF2-40B4-BE49-F238E27FC236}">
                    <a16:creationId xmlns:a16="http://schemas.microsoft.com/office/drawing/2014/main" id="{A7403CE0-3E20-9235-0869-9D88DA3F0C06}"/>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1" name="Gerader Verbinder 170">
                <a:extLst>
                  <a:ext uri="{FF2B5EF4-FFF2-40B4-BE49-F238E27FC236}">
                    <a16:creationId xmlns:a16="http://schemas.microsoft.com/office/drawing/2014/main" id="{50855D76-C478-B157-A2D6-0BC67D0DFB83}"/>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72" name="Gruppieren 171">
              <a:extLst>
                <a:ext uri="{FF2B5EF4-FFF2-40B4-BE49-F238E27FC236}">
                  <a16:creationId xmlns:a16="http://schemas.microsoft.com/office/drawing/2014/main" id="{E8D21233-350C-C7F3-7F7B-14330BDE4C2D}"/>
                </a:ext>
              </a:extLst>
            </p:cNvPr>
            <p:cNvGrpSpPr/>
            <p:nvPr/>
          </p:nvGrpSpPr>
          <p:grpSpPr>
            <a:xfrm>
              <a:off x="4353667" y="2096691"/>
              <a:ext cx="50006" cy="50006"/>
              <a:chOff x="3096815" y="2626720"/>
              <a:chExt cx="50006" cy="50006"/>
            </a:xfrm>
          </p:grpSpPr>
          <p:cxnSp>
            <p:nvCxnSpPr>
              <p:cNvPr id="173" name="Gerader Verbinder 172">
                <a:extLst>
                  <a:ext uri="{FF2B5EF4-FFF2-40B4-BE49-F238E27FC236}">
                    <a16:creationId xmlns:a16="http://schemas.microsoft.com/office/drawing/2014/main" id="{8DFB4402-8558-C81E-8956-4D7151D77C7B}"/>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4" name="Gerader Verbinder 173">
                <a:extLst>
                  <a:ext uri="{FF2B5EF4-FFF2-40B4-BE49-F238E27FC236}">
                    <a16:creationId xmlns:a16="http://schemas.microsoft.com/office/drawing/2014/main" id="{A4331039-993C-4A74-A572-38089D578F98}"/>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75" name="Gruppieren 174">
              <a:extLst>
                <a:ext uri="{FF2B5EF4-FFF2-40B4-BE49-F238E27FC236}">
                  <a16:creationId xmlns:a16="http://schemas.microsoft.com/office/drawing/2014/main" id="{1D95770D-4FF9-388B-8772-5056AA8B50C0}"/>
                </a:ext>
              </a:extLst>
            </p:cNvPr>
            <p:cNvGrpSpPr/>
            <p:nvPr/>
          </p:nvGrpSpPr>
          <p:grpSpPr>
            <a:xfrm>
              <a:off x="4431924" y="2119313"/>
              <a:ext cx="50006" cy="50006"/>
              <a:chOff x="3096815" y="2626720"/>
              <a:chExt cx="50006" cy="50006"/>
            </a:xfrm>
          </p:grpSpPr>
          <p:cxnSp>
            <p:nvCxnSpPr>
              <p:cNvPr id="176" name="Gerader Verbinder 175">
                <a:extLst>
                  <a:ext uri="{FF2B5EF4-FFF2-40B4-BE49-F238E27FC236}">
                    <a16:creationId xmlns:a16="http://schemas.microsoft.com/office/drawing/2014/main" id="{9183DDE6-6944-3513-7ACA-E9B4DF4D1FF3}"/>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7" name="Gerader Verbinder 176">
                <a:extLst>
                  <a:ext uri="{FF2B5EF4-FFF2-40B4-BE49-F238E27FC236}">
                    <a16:creationId xmlns:a16="http://schemas.microsoft.com/office/drawing/2014/main" id="{03DB4581-D5FA-E67D-DDE3-C1DF21A021E5}"/>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78" name="Gruppieren 177">
              <a:extLst>
                <a:ext uri="{FF2B5EF4-FFF2-40B4-BE49-F238E27FC236}">
                  <a16:creationId xmlns:a16="http://schemas.microsoft.com/office/drawing/2014/main" id="{05F160A7-A3AF-39B6-5697-D307E88A5831}"/>
                </a:ext>
              </a:extLst>
            </p:cNvPr>
            <p:cNvGrpSpPr/>
            <p:nvPr/>
          </p:nvGrpSpPr>
          <p:grpSpPr>
            <a:xfrm>
              <a:off x="4607929" y="2119818"/>
              <a:ext cx="50006" cy="50006"/>
              <a:chOff x="3096815" y="2626720"/>
              <a:chExt cx="50006" cy="50006"/>
            </a:xfrm>
          </p:grpSpPr>
          <p:cxnSp>
            <p:nvCxnSpPr>
              <p:cNvPr id="179" name="Gerader Verbinder 178">
                <a:extLst>
                  <a:ext uri="{FF2B5EF4-FFF2-40B4-BE49-F238E27FC236}">
                    <a16:creationId xmlns:a16="http://schemas.microsoft.com/office/drawing/2014/main" id="{518E483F-70DB-A3D1-8CC0-6AF0546261BE}"/>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0" name="Gerader Verbinder 179">
                <a:extLst>
                  <a:ext uri="{FF2B5EF4-FFF2-40B4-BE49-F238E27FC236}">
                    <a16:creationId xmlns:a16="http://schemas.microsoft.com/office/drawing/2014/main" id="{C14C13F1-F491-0E80-1C9C-01DAD1E8D109}"/>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81" name="Gruppieren 180">
              <a:extLst>
                <a:ext uri="{FF2B5EF4-FFF2-40B4-BE49-F238E27FC236}">
                  <a16:creationId xmlns:a16="http://schemas.microsoft.com/office/drawing/2014/main" id="{FF6D71A2-6CAB-A6BF-7269-51EE3C3A9061}"/>
                </a:ext>
              </a:extLst>
            </p:cNvPr>
            <p:cNvGrpSpPr/>
            <p:nvPr/>
          </p:nvGrpSpPr>
          <p:grpSpPr>
            <a:xfrm>
              <a:off x="4784836" y="2119653"/>
              <a:ext cx="50006" cy="50006"/>
              <a:chOff x="3096815" y="2626720"/>
              <a:chExt cx="50006" cy="50006"/>
            </a:xfrm>
          </p:grpSpPr>
          <p:cxnSp>
            <p:nvCxnSpPr>
              <p:cNvPr id="182" name="Gerader Verbinder 181">
                <a:extLst>
                  <a:ext uri="{FF2B5EF4-FFF2-40B4-BE49-F238E27FC236}">
                    <a16:creationId xmlns:a16="http://schemas.microsoft.com/office/drawing/2014/main" id="{CEC4684B-904B-B006-748E-85D8A4A5724D}"/>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3" name="Gerader Verbinder 182">
                <a:extLst>
                  <a:ext uri="{FF2B5EF4-FFF2-40B4-BE49-F238E27FC236}">
                    <a16:creationId xmlns:a16="http://schemas.microsoft.com/office/drawing/2014/main" id="{2AF85982-05A6-C585-BC8E-32C56691EE6F}"/>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84" name="Gruppieren 183">
              <a:extLst>
                <a:ext uri="{FF2B5EF4-FFF2-40B4-BE49-F238E27FC236}">
                  <a16:creationId xmlns:a16="http://schemas.microsoft.com/office/drawing/2014/main" id="{D3B33FC4-C73E-75CE-E581-FE1C28E27E42}"/>
                </a:ext>
              </a:extLst>
            </p:cNvPr>
            <p:cNvGrpSpPr/>
            <p:nvPr/>
          </p:nvGrpSpPr>
          <p:grpSpPr>
            <a:xfrm>
              <a:off x="4806555" y="2119516"/>
              <a:ext cx="50006" cy="50006"/>
              <a:chOff x="3096815" y="2626720"/>
              <a:chExt cx="50006" cy="50006"/>
            </a:xfrm>
          </p:grpSpPr>
          <p:cxnSp>
            <p:nvCxnSpPr>
              <p:cNvPr id="185" name="Gerader Verbinder 184">
                <a:extLst>
                  <a:ext uri="{FF2B5EF4-FFF2-40B4-BE49-F238E27FC236}">
                    <a16:creationId xmlns:a16="http://schemas.microsoft.com/office/drawing/2014/main" id="{C48EA2C1-A011-B050-A082-52B1B69BC7BC}"/>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6" name="Gerader Verbinder 185">
                <a:extLst>
                  <a:ext uri="{FF2B5EF4-FFF2-40B4-BE49-F238E27FC236}">
                    <a16:creationId xmlns:a16="http://schemas.microsoft.com/office/drawing/2014/main" id="{ACEBB0BA-0752-525C-4E3C-D957A141BBB9}"/>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87" name="Gruppieren 186">
              <a:extLst>
                <a:ext uri="{FF2B5EF4-FFF2-40B4-BE49-F238E27FC236}">
                  <a16:creationId xmlns:a16="http://schemas.microsoft.com/office/drawing/2014/main" id="{63CBBF2D-0150-7EDF-8FAB-8B3F59BBEDBE}"/>
                </a:ext>
              </a:extLst>
            </p:cNvPr>
            <p:cNvGrpSpPr/>
            <p:nvPr/>
          </p:nvGrpSpPr>
          <p:grpSpPr>
            <a:xfrm>
              <a:off x="4842268" y="2163970"/>
              <a:ext cx="50006" cy="50006"/>
              <a:chOff x="3096815" y="2626720"/>
              <a:chExt cx="50006" cy="50006"/>
            </a:xfrm>
          </p:grpSpPr>
          <p:cxnSp>
            <p:nvCxnSpPr>
              <p:cNvPr id="188" name="Gerader Verbinder 187">
                <a:extLst>
                  <a:ext uri="{FF2B5EF4-FFF2-40B4-BE49-F238E27FC236}">
                    <a16:creationId xmlns:a16="http://schemas.microsoft.com/office/drawing/2014/main" id="{D66A0E51-AD4D-5011-4EEC-97049DD8C089}"/>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9" name="Gerader Verbinder 188">
                <a:extLst>
                  <a:ext uri="{FF2B5EF4-FFF2-40B4-BE49-F238E27FC236}">
                    <a16:creationId xmlns:a16="http://schemas.microsoft.com/office/drawing/2014/main" id="{DBEE53C5-7E5E-35E5-4C64-F33079486FAA}"/>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90" name="Gruppieren 189">
              <a:extLst>
                <a:ext uri="{FF2B5EF4-FFF2-40B4-BE49-F238E27FC236}">
                  <a16:creationId xmlns:a16="http://schemas.microsoft.com/office/drawing/2014/main" id="{AA83EF50-F169-282E-8D54-3955E64AC95A}"/>
                </a:ext>
              </a:extLst>
            </p:cNvPr>
            <p:cNvGrpSpPr/>
            <p:nvPr/>
          </p:nvGrpSpPr>
          <p:grpSpPr>
            <a:xfrm>
              <a:off x="4991548" y="2198095"/>
              <a:ext cx="50006" cy="50006"/>
              <a:chOff x="3096815" y="2626720"/>
              <a:chExt cx="50006" cy="50006"/>
            </a:xfrm>
          </p:grpSpPr>
          <p:cxnSp>
            <p:nvCxnSpPr>
              <p:cNvPr id="191" name="Gerader Verbinder 190">
                <a:extLst>
                  <a:ext uri="{FF2B5EF4-FFF2-40B4-BE49-F238E27FC236}">
                    <a16:creationId xmlns:a16="http://schemas.microsoft.com/office/drawing/2014/main" id="{13B3AB70-758F-44D6-9696-EE3D2AE6CB90}"/>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2" name="Gerader Verbinder 191">
                <a:extLst>
                  <a:ext uri="{FF2B5EF4-FFF2-40B4-BE49-F238E27FC236}">
                    <a16:creationId xmlns:a16="http://schemas.microsoft.com/office/drawing/2014/main" id="{16FFF77E-5A92-BBD2-8EFC-93ED279B4D8F}"/>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93" name="Gruppieren 192">
              <a:extLst>
                <a:ext uri="{FF2B5EF4-FFF2-40B4-BE49-F238E27FC236}">
                  <a16:creationId xmlns:a16="http://schemas.microsoft.com/office/drawing/2014/main" id="{78D9A0A2-0F19-1D4B-6FF3-DDFA9F22EEB9}"/>
                </a:ext>
              </a:extLst>
            </p:cNvPr>
            <p:cNvGrpSpPr/>
            <p:nvPr/>
          </p:nvGrpSpPr>
          <p:grpSpPr>
            <a:xfrm>
              <a:off x="5009408" y="2198095"/>
              <a:ext cx="50006" cy="50006"/>
              <a:chOff x="3096815" y="2626720"/>
              <a:chExt cx="50006" cy="50006"/>
            </a:xfrm>
          </p:grpSpPr>
          <p:cxnSp>
            <p:nvCxnSpPr>
              <p:cNvPr id="194" name="Gerader Verbinder 193">
                <a:extLst>
                  <a:ext uri="{FF2B5EF4-FFF2-40B4-BE49-F238E27FC236}">
                    <a16:creationId xmlns:a16="http://schemas.microsoft.com/office/drawing/2014/main" id="{2080E946-8742-1230-E3D4-6AB2CF368E68}"/>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5" name="Gerader Verbinder 194">
                <a:extLst>
                  <a:ext uri="{FF2B5EF4-FFF2-40B4-BE49-F238E27FC236}">
                    <a16:creationId xmlns:a16="http://schemas.microsoft.com/office/drawing/2014/main" id="{780F729B-9CD5-BB86-A993-98CAFB29D089}"/>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96" name="Gruppieren 195">
              <a:extLst>
                <a:ext uri="{FF2B5EF4-FFF2-40B4-BE49-F238E27FC236}">
                  <a16:creationId xmlns:a16="http://schemas.microsoft.com/office/drawing/2014/main" id="{942947A8-59DE-6F03-E862-6557DEE19052}"/>
                </a:ext>
              </a:extLst>
            </p:cNvPr>
            <p:cNvGrpSpPr/>
            <p:nvPr/>
          </p:nvGrpSpPr>
          <p:grpSpPr>
            <a:xfrm>
              <a:off x="5034412" y="2198095"/>
              <a:ext cx="50006" cy="50006"/>
              <a:chOff x="3096815" y="2626720"/>
              <a:chExt cx="50006" cy="50006"/>
            </a:xfrm>
          </p:grpSpPr>
          <p:cxnSp>
            <p:nvCxnSpPr>
              <p:cNvPr id="197" name="Gerader Verbinder 196">
                <a:extLst>
                  <a:ext uri="{FF2B5EF4-FFF2-40B4-BE49-F238E27FC236}">
                    <a16:creationId xmlns:a16="http://schemas.microsoft.com/office/drawing/2014/main" id="{4C60F504-6FC8-735D-A6EC-DCC1902CAF31}"/>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8" name="Gerader Verbinder 197">
                <a:extLst>
                  <a:ext uri="{FF2B5EF4-FFF2-40B4-BE49-F238E27FC236}">
                    <a16:creationId xmlns:a16="http://schemas.microsoft.com/office/drawing/2014/main" id="{0B55E9FF-3BBF-D232-F153-70C15169AE57}"/>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99" name="Gruppieren 198">
              <a:extLst>
                <a:ext uri="{FF2B5EF4-FFF2-40B4-BE49-F238E27FC236}">
                  <a16:creationId xmlns:a16="http://schemas.microsoft.com/office/drawing/2014/main" id="{73E24053-AAAA-701A-9B37-B24BFD05DDF4}"/>
                </a:ext>
              </a:extLst>
            </p:cNvPr>
            <p:cNvGrpSpPr/>
            <p:nvPr/>
          </p:nvGrpSpPr>
          <p:grpSpPr>
            <a:xfrm>
              <a:off x="5076236" y="2198095"/>
              <a:ext cx="50006" cy="50006"/>
              <a:chOff x="3096815" y="2626720"/>
              <a:chExt cx="50006" cy="50006"/>
            </a:xfrm>
          </p:grpSpPr>
          <p:cxnSp>
            <p:nvCxnSpPr>
              <p:cNvPr id="200" name="Gerader Verbinder 199">
                <a:extLst>
                  <a:ext uri="{FF2B5EF4-FFF2-40B4-BE49-F238E27FC236}">
                    <a16:creationId xmlns:a16="http://schemas.microsoft.com/office/drawing/2014/main" id="{30C81870-63DB-6D69-194C-34DC2709376B}"/>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1" name="Gerader Verbinder 200">
                <a:extLst>
                  <a:ext uri="{FF2B5EF4-FFF2-40B4-BE49-F238E27FC236}">
                    <a16:creationId xmlns:a16="http://schemas.microsoft.com/office/drawing/2014/main" id="{F537AEC2-7537-1A61-71BD-C19206E2437E}"/>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02" name="Gruppieren 201">
              <a:extLst>
                <a:ext uri="{FF2B5EF4-FFF2-40B4-BE49-F238E27FC236}">
                  <a16:creationId xmlns:a16="http://schemas.microsoft.com/office/drawing/2014/main" id="{94D9A7E1-FE08-25FB-C94D-72DCACC35CB0}"/>
                </a:ext>
              </a:extLst>
            </p:cNvPr>
            <p:cNvGrpSpPr/>
            <p:nvPr/>
          </p:nvGrpSpPr>
          <p:grpSpPr>
            <a:xfrm>
              <a:off x="5192457" y="2198095"/>
              <a:ext cx="50006" cy="50006"/>
              <a:chOff x="3096815" y="2626720"/>
              <a:chExt cx="50006" cy="50006"/>
            </a:xfrm>
          </p:grpSpPr>
          <p:cxnSp>
            <p:nvCxnSpPr>
              <p:cNvPr id="203" name="Gerader Verbinder 202">
                <a:extLst>
                  <a:ext uri="{FF2B5EF4-FFF2-40B4-BE49-F238E27FC236}">
                    <a16:creationId xmlns:a16="http://schemas.microsoft.com/office/drawing/2014/main" id="{6542B1ED-796D-93C6-9A25-91A77DDCF8A8}"/>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4" name="Gerader Verbinder 203">
                <a:extLst>
                  <a:ext uri="{FF2B5EF4-FFF2-40B4-BE49-F238E27FC236}">
                    <a16:creationId xmlns:a16="http://schemas.microsoft.com/office/drawing/2014/main" id="{271579AC-9A02-86A3-E301-596CC14EA64A}"/>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05" name="Gruppieren 204">
              <a:extLst>
                <a:ext uri="{FF2B5EF4-FFF2-40B4-BE49-F238E27FC236}">
                  <a16:creationId xmlns:a16="http://schemas.microsoft.com/office/drawing/2014/main" id="{3D5DD20E-6A66-5031-FBA7-0B6CAFE601D6}"/>
                </a:ext>
              </a:extLst>
            </p:cNvPr>
            <p:cNvGrpSpPr/>
            <p:nvPr/>
          </p:nvGrpSpPr>
          <p:grpSpPr>
            <a:xfrm>
              <a:off x="5225324" y="2198096"/>
              <a:ext cx="50006" cy="50006"/>
              <a:chOff x="3096815" y="2626720"/>
              <a:chExt cx="50006" cy="50006"/>
            </a:xfrm>
          </p:grpSpPr>
          <p:cxnSp>
            <p:nvCxnSpPr>
              <p:cNvPr id="206" name="Gerader Verbinder 205">
                <a:extLst>
                  <a:ext uri="{FF2B5EF4-FFF2-40B4-BE49-F238E27FC236}">
                    <a16:creationId xmlns:a16="http://schemas.microsoft.com/office/drawing/2014/main" id="{2B68F776-FB9A-2C8E-0013-D81155B802C8}"/>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7" name="Gerader Verbinder 206">
                <a:extLst>
                  <a:ext uri="{FF2B5EF4-FFF2-40B4-BE49-F238E27FC236}">
                    <a16:creationId xmlns:a16="http://schemas.microsoft.com/office/drawing/2014/main" id="{276E590E-18B4-D9F7-12F8-DA1229B5070D}"/>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08" name="Gruppieren 207">
              <a:extLst>
                <a:ext uri="{FF2B5EF4-FFF2-40B4-BE49-F238E27FC236}">
                  <a16:creationId xmlns:a16="http://schemas.microsoft.com/office/drawing/2014/main" id="{F179D050-B8FD-30E1-FB0A-AF89F38BDB45}"/>
                </a:ext>
              </a:extLst>
            </p:cNvPr>
            <p:cNvGrpSpPr/>
            <p:nvPr/>
          </p:nvGrpSpPr>
          <p:grpSpPr>
            <a:xfrm>
              <a:off x="5356233" y="2198616"/>
              <a:ext cx="50006" cy="50006"/>
              <a:chOff x="3096815" y="2626720"/>
              <a:chExt cx="50006" cy="50006"/>
            </a:xfrm>
          </p:grpSpPr>
          <p:cxnSp>
            <p:nvCxnSpPr>
              <p:cNvPr id="209" name="Gerader Verbinder 208">
                <a:extLst>
                  <a:ext uri="{FF2B5EF4-FFF2-40B4-BE49-F238E27FC236}">
                    <a16:creationId xmlns:a16="http://schemas.microsoft.com/office/drawing/2014/main" id="{D7987B70-28E8-37C7-626B-2FEA9405CFEC}"/>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0" name="Gerader Verbinder 209">
                <a:extLst>
                  <a:ext uri="{FF2B5EF4-FFF2-40B4-BE49-F238E27FC236}">
                    <a16:creationId xmlns:a16="http://schemas.microsoft.com/office/drawing/2014/main" id="{F69E51B5-9B3C-BF12-6CBB-D6065DF065A6}"/>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11" name="Gruppieren 210">
              <a:extLst>
                <a:ext uri="{FF2B5EF4-FFF2-40B4-BE49-F238E27FC236}">
                  <a16:creationId xmlns:a16="http://schemas.microsoft.com/office/drawing/2014/main" id="{E4C9117A-3A53-8B94-F6C7-891A5389723E}"/>
                </a:ext>
              </a:extLst>
            </p:cNvPr>
            <p:cNvGrpSpPr/>
            <p:nvPr/>
          </p:nvGrpSpPr>
          <p:grpSpPr>
            <a:xfrm>
              <a:off x="5382462" y="2198845"/>
              <a:ext cx="50006" cy="50006"/>
              <a:chOff x="3096815" y="2626720"/>
              <a:chExt cx="50006" cy="50006"/>
            </a:xfrm>
          </p:grpSpPr>
          <p:cxnSp>
            <p:nvCxnSpPr>
              <p:cNvPr id="212" name="Gerader Verbinder 211">
                <a:extLst>
                  <a:ext uri="{FF2B5EF4-FFF2-40B4-BE49-F238E27FC236}">
                    <a16:creationId xmlns:a16="http://schemas.microsoft.com/office/drawing/2014/main" id="{92B101C9-1FF5-7DAE-0CE2-C2D81E63764A}"/>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3" name="Gerader Verbinder 212">
                <a:extLst>
                  <a:ext uri="{FF2B5EF4-FFF2-40B4-BE49-F238E27FC236}">
                    <a16:creationId xmlns:a16="http://schemas.microsoft.com/office/drawing/2014/main" id="{4C5E4C77-A264-4080-6F18-68EB77C116DA}"/>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14" name="Gruppieren 213">
              <a:extLst>
                <a:ext uri="{FF2B5EF4-FFF2-40B4-BE49-F238E27FC236}">
                  <a16:creationId xmlns:a16="http://schemas.microsoft.com/office/drawing/2014/main" id="{8D8D3EA1-7546-ACFE-859C-076A58F1B9F1}"/>
                </a:ext>
              </a:extLst>
            </p:cNvPr>
            <p:cNvGrpSpPr/>
            <p:nvPr/>
          </p:nvGrpSpPr>
          <p:grpSpPr>
            <a:xfrm>
              <a:off x="5414999" y="2198095"/>
              <a:ext cx="50006" cy="50006"/>
              <a:chOff x="3096815" y="2626720"/>
              <a:chExt cx="50006" cy="50006"/>
            </a:xfrm>
          </p:grpSpPr>
          <p:cxnSp>
            <p:nvCxnSpPr>
              <p:cNvPr id="215" name="Gerader Verbinder 214">
                <a:extLst>
                  <a:ext uri="{FF2B5EF4-FFF2-40B4-BE49-F238E27FC236}">
                    <a16:creationId xmlns:a16="http://schemas.microsoft.com/office/drawing/2014/main" id="{DC623ADE-7364-38F7-7093-62EDCA01DBC8}"/>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6" name="Gerader Verbinder 215">
                <a:extLst>
                  <a:ext uri="{FF2B5EF4-FFF2-40B4-BE49-F238E27FC236}">
                    <a16:creationId xmlns:a16="http://schemas.microsoft.com/office/drawing/2014/main" id="{DB03A97F-43A5-61F3-36CC-4642F814DE0E}"/>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17" name="Gruppieren 216">
              <a:extLst>
                <a:ext uri="{FF2B5EF4-FFF2-40B4-BE49-F238E27FC236}">
                  <a16:creationId xmlns:a16="http://schemas.microsoft.com/office/drawing/2014/main" id="{9B6B85CC-53E1-1272-2B01-F6A1CA29679A}"/>
                </a:ext>
              </a:extLst>
            </p:cNvPr>
            <p:cNvGrpSpPr/>
            <p:nvPr/>
          </p:nvGrpSpPr>
          <p:grpSpPr>
            <a:xfrm>
              <a:off x="5449199" y="2198095"/>
              <a:ext cx="50006" cy="50006"/>
              <a:chOff x="3096815" y="2626720"/>
              <a:chExt cx="50006" cy="50006"/>
            </a:xfrm>
          </p:grpSpPr>
          <p:cxnSp>
            <p:nvCxnSpPr>
              <p:cNvPr id="218" name="Gerader Verbinder 217">
                <a:extLst>
                  <a:ext uri="{FF2B5EF4-FFF2-40B4-BE49-F238E27FC236}">
                    <a16:creationId xmlns:a16="http://schemas.microsoft.com/office/drawing/2014/main" id="{42BAF65C-8C7F-5B8B-C0EE-1C1FC397EA73}"/>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9" name="Gerader Verbinder 218">
                <a:extLst>
                  <a:ext uri="{FF2B5EF4-FFF2-40B4-BE49-F238E27FC236}">
                    <a16:creationId xmlns:a16="http://schemas.microsoft.com/office/drawing/2014/main" id="{ECF3370C-6C46-E85F-A751-811D76C66735}"/>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20" name="Gruppieren 219">
              <a:extLst>
                <a:ext uri="{FF2B5EF4-FFF2-40B4-BE49-F238E27FC236}">
                  <a16:creationId xmlns:a16="http://schemas.microsoft.com/office/drawing/2014/main" id="{1745C89D-7DEB-9E2C-E00E-A523BCE2E505}"/>
                </a:ext>
              </a:extLst>
            </p:cNvPr>
            <p:cNvGrpSpPr/>
            <p:nvPr/>
          </p:nvGrpSpPr>
          <p:grpSpPr>
            <a:xfrm>
              <a:off x="5517627" y="2198293"/>
              <a:ext cx="50006" cy="50006"/>
              <a:chOff x="3096815" y="2626720"/>
              <a:chExt cx="50006" cy="50006"/>
            </a:xfrm>
          </p:grpSpPr>
          <p:cxnSp>
            <p:nvCxnSpPr>
              <p:cNvPr id="221" name="Gerader Verbinder 220">
                <a:extLst>
                  <a:ext uri="{FF2B5EF4-FFF2-40B4-BE49-F238E27FC236}">
                    <a16:creationId xmlns:a16="http://schemas.microsoft.com/office/drawing/2014/main" id="{69FB364F-0F27-4633-3EB4-7D3F983C35F8}"/>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2" name="Gerader Verbinder 221">
                <a:extLst>
                  <a:ext uri="{FF2B5EF4-FFF2-40B4-BE49-F238E27FC236}">
                    <a16:creationId xmlns:a16="http://schemas.microsoft.com/office/drawing/2014/main" id="{54AA7A5E-6C01-423F-88BD-7E32D67226C4}"/>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23" name="Gruppieren 222">
              <a:extLst>
                <a:ext uri="{FF2B5EF4-FFF2-40B4-BE49-F238E27FC236}">
                  <a16:creationId xmlns:a16="http://schemas.microsoft.com/office/drawing/2014/main" id="{288710E4-096E-A8FC-DF2E-1A83947F4DC9}"/>
                </a:ext>
              </a:extLst>
            </p:cNvPr>
            <p:cNvGrpSpPr/>
            <p:nvPr/>
          </p:nvGrpSpPr>
          <p:grpSpPr>
            <a:xfrm>
              <a:off x="5575168" y="2198617"/>
              <a:ext cx="50006" cy="50006"/>
              <a:chOff x="3096815" y="2626720"/>
              <a:chExt cx="50006" cy="50006"/>
            </a:xfrm>
          </p:grpSpPr>
          <p:cxnSp>
            <p:nvCxnSpPr>
              <p:cNvPr id="224" name="Gerader Verbinder 223">
                <a:extLst>
                  <a:ext uri="{FF2B5EF4-FFF2-40B4-BE49-F238E27FC236}">
                    <a16:creationId xmlns:a16="http://schemas.microsoft.com/office/drawing/2014/main" id="{3492667D-6741-11CD-4043-3D9382FAD6C2}"/>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5" name="Gerader Verbinder 224">
                <a:extLst>
                  <a:ext uri="{FF2B5EF4-FFF2-40B4-BE49-F238E27FC236}">
                    <a16:creationId xmlns:a16="http://schemas.microsoft.com/office/drawing/2014/main" id="{D2EEC78A-C3B5-1B82-EBFF-D1C23263ED5C}"/>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26" name="Gruppieren 225">
              <a:extLst>
                <a:ext uri="{FF2B5EF4-FFF2-40B4-BE49-F238E27FC236}">
                  <a16:creationId xmlns:a16="http://schemas.microsoft.com/office/drawing/2014/main" id="{9944CAFF-5474-0E76-D624-E378CB632052}"/>
                </a:ext>
              </a:extLst>
            </p:cNvPr>
            <p:cNvGrpSpPr/>
            <p:nvPr/>
          </p:nvGrpSpPr>
          <p:grpSpPr>
            <a:xfrm>
              <a:off x="5591680" y="2198095"/>
              <a:ext cx="50006" cy="50006"/>
              <a:chOff x="3096815" y="2626720"/>
              <a:chExt cx="50006" cy="50006"/>
            </a:xfrm>
          </p:grpSpPr>
          <p:cxnSp>
            <p:nvCxnSpPr>
              <p:cNvPr id="227" name="Gerader Verbinder 226">
                <a:extLst>
                  <a:ext uri="{FF2B5EF4-FFF2-40B4-BE49-F238E27FC236}">
                    <a16:creationId xmlns:a16="http://schemas.microsoft.com/office/drawing/2014/main" id="{7FB6C337-19E2-0D27-8769-1A2C724C42CF}"/>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8" name="Gerader Verbinder 227">
                <a:extLst>
                  <a:ext uri="{FF2B5EF4-FFF2-40B4-BE49-F238E27FC236}">
                    <a16:creationId xmlns:a16="http://schemas.microsoft.com/office/drawing/2014/main" id="{D6CFC09D-AC1A-F2A8-50E0-F6BE0D460BBE}"/>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29" name="Gruppieren 228">
              <a:extLst>
                <a:ext uri="{FF2B5EF4-FFF2-40B4-BE49-F238E27FC236}">
                  <a16:creationId xmlns:a16="http://schemas.microsoft.com/office/drawing/2014/main" id="{33AB86A2-55E2-5E7A-7CA2-6CD538AE7516}"/>
                </a:ext>
              </a:extLst>
            </p:cNvPr>
            <p:cNvGrpSpPr/>
            <p:nvPr/>
          </p:nvGrpSpPr>
          <p:grpSpPr>
            <a:xfrm>
              <a:off x="5746035" y="2199084"/>
              <a:ext cx="50006" cy="50006"/>
              <a:chOff x="3096815" y="2626720"/>
              <a:chExt cx="50006" cy="50006"/>
            </a:xfrm>
          </p:grpSpPr>
          <p:cxnSp>
            <p:nvCxnSpPr>
              <p:cNvPr id="230" name="Gerader Verbinder 229">
                <a:extLst>
                  <a:ext uri="{FF2B5EF4-FFF2-40B4-BE49-F238E27FC236}">
                    <a16:creationId xmlns:a16="http://schemas.microsoft.com/office/drawing/2014/main" id="{A2429239-7C2A-FF00-348A-4A16EA883BF4}"/>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1" name="Gerader Verbinder 230">
                <a:extLst>
                  <a:ext uri="{FF2B5EF4-FFF2-40B4-BE49-F238E27FC236}">
                    <a16:creationId xmlns:a16="http://schemas.microsoft.com/office/drawing/2014/main" id="{031D1E89-43C5-A633-31BE-AD182E08991B}"/>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252" name="Gruppieren 251">
            <a:extLst>
              <a:ext uri="{FF2B5EF4-FFF2-40B4-BE49-F238E27FC236}">
                <a16:creationId xmlns:a16="http://schemas.microsoft.com/office/drawing/2014/main" id="{B14EB769-8902-D10E-C27A-80EAA95667A3}"/>
              </a:ext>
            </a:extLst>
          </p:cNvPr>
          <p:cNvGrpSpPr/>
          <p:nvPr/>
        </p:nvGrpSpPr>
        <p:grpSpPr>
          <a:xfrm>
            <a:off x="6917764" y="2085975"/>
            <a:ext cx="1706168" cy="681589"/>
            <a:chOff x="6736556" y="2085975"/>
            <a:chExt cx="1706168" cy="681589"/>
          </a:xfrm>
        </p:grpSpPr>
        <p:sp>
          <p:nvSpPr>
            <p:cNvPr id="233" name="Freihandform: Form 232">
              <a:extLst>
                <a:ext uri="{FF2B5EF4-FFF2-40B4-BE49-F238E27FC236}">
                  <a16:creationId xmlns:a16="http://schemas.microsoft.com/office/drawing/2014/main" id="{9A518D20-D7A0-1835-0528-0ABC6B8C7009}"/>
                </a:ext>
              </a:extLst>
            </p:cNvPr>
            <p:cNvSpPr/>
            <p:nvPr/>
          </p:nvSpPr>
          <p:spPr>
            <a:xfrm>
              <a:off x="6736556" y="2085975"/>
              <a:ext cx="1688307" cy="657225"/>
            </a:xfrm>
            <a:custGeom>
              <a:avLst/>
              <a:gdLst>
                <a:gd name="connsiteX0" fmla="*/ 0 w 1688307"/>
                <a:gd name="connsiteY0" fmla="*/ 0 h 657225"/>
                <a:gd name="connsiteX1" fmla="*/ 164307 w 1688307"/>
                <a:gd name="connsiteY1" fmla="*/ 0 h 657225"/>
                <a:gd name="connsiteX2" fmla="*/ 164307 w 1688307"/>
                <a:gd name="connsiteY2" fmla="*/ 97631 h 657225"/>
                <a:gd name="connsiteX3" fmla="*/ 185738 w 1688307"/>
                <a:gd name="connsiteY3" fmla="*/ 97631 h 657225"/>
                <a:gd name="connsiteX4" fmla="*/ 185738 w 1688307"/>
                <a:gd name="connsiteY4" fmla="*/ 216694 h 657225"/>
                <a:gd name="connsiteX5" fmla="*/ 314325 w 1688307"/>
                <a:gd name="connsiteY5" fmla="*/ 216694 h 657225"/>
                <a:gd name="connsiteX6" fmla="*/ 314325 w 1688307"/>
                <a:gd name="connsiteY6" fmla="*/ 342900 h 657225"/>
                <a:gd name="connsiteX7" fmla="*/ 607219 w 1688307"/>
                <a:gd name="connsiteY7" fmla="*/ 342900 h 657225"/>
                <a:gd name="connsiteX8" fmla="*/ 607219 w 1688307"/>
                <a:gd name="connsiteY8" fmla="*/ 485775 h 657225"/>
                <a:gd name="connsiteX9" fmla="*/ 1157288 w 1688307"/>
                <a:gd name="connsiteY9" fmla="*/ 485775 h 657225"/>
                <a:gd name="connsiteX10" fmla="*/ 1157288 w 1688307"/>
                <a:gd name="connsiteY10" fmla="*/ 657225 h 657225"/>
                <a:gd name="connsiteX11" fmla="*/ 1688307 w 1688307"/>
                <a:gd name="connsiteY11" fmla="*/ 657225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7" h="657225">
                  <a:moveTo>
                    <a:pt x="0" y="0"/>
                  </a:moveTo>
                  <a:lnTo>
                    <a:pt x="164307" y="0"/>
                  </a:lnTo>
                  <a:lnTo>
                    <a:pt x="164307" y="97631"/>
                  </a:lnTo>
                  <a:lnTo>
                    <a:pt x="185738" y="97631"/>
                  </a:lnTo>
                  <a:lnTo>
                    <a:pt x="185738" y="216694"/>
                  </a:lnTo>
                  <a:lnTo>
                    <a:pt x="314325" y="216694"/>
                  </a:lnTo>
                  <a:lnTo>
                    <a:pt x="314325" y="342900"/>
                  </a:lnTo>
                  <a:lnTo>
                    <a:pt x="607219" y="342900"/>
                  </a:lnTo>
                  <a:lnTo>
                    <a:pt x="607219" y="485775"/>
                  </a:lnTo>
                  <a:lnTo>
                    <a:pt x="1157288" y="485775"/>
                  </a:lnTo>
                  <a:lnTo>
                    <a:pt x="1157288" y="657225"/>
                  </a:lnTo>
                  <a:lnTo>
                    <a:pt x="1688307" y="657225"/>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34" name="Gruppieren 233">
              <a:extLst>
                <a:ext uri="{FF2B5EF4-FFF2-40B4-BE49-F238E27FC236}">
                  <a16:creationId xmlns:a16="http://schemas.microsoft.com/office/drawing/2014/main" id="{66E05B74-E894-1C3E-11FF-EA67DAE7F313}"/>
                </a:ext>
              </a:extLst>
            </p:cNvPr>
            <p:cNvGrpSpPr/>
            <p:nvPr/>
          </p:nvGrpSpPr>
          <p:grpSpPr>
            <a:xfrm>
              <a:off x="6875234" y="2159647"/>
              <a:ext cx="50006" cy="50006"/>
              <a:chOff x="3096815" y="2626720"/>
              <a:chExt cx="50006" cy="50006"/>
            </a:xfrm>
          </p:grpSpPr>
          <p:cxnSp>
            <p:nvCxnSpPr>
              <p:cNvPr id="235" name="Gerader Verbinder 234">
                <a:extLst>
                  <a:ext uri="{FF2B5EF4-FFF2-40B4-BE49-F238E27FC236}">
                    <a16:creationId xmlns:a16="http://schemas.microsoft.com/office/drawing/2014/main" id="{A5BF6760-EB2B-4CC0-6B00-43CFB3165531}"/>
                  </a:ext>
                </a:extLst>
              </p:cNvPr>
              <p:cNvCxnSpPr>
                <a:cxnSpLocks/>
              </p:cNvCxnSpPr>
              <p:nvPr/>
            </p:nvCxnSpPr>
            <p:spPr>
              <a:xfrm rot="10800000">
                <a:off x="3121819" y="2626720"/>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6" name="Gerader Verbinder 235">
                <a:extLst>
                  <a:ext uri="{FF2B5EF4-FFF2-40B4-BE49-F238E27FC236}">
                    <a16:creationId xmlns:a16="http://schemas.microsoft.com/office/drawing/2014/main" id="{48BE7B43-B61D-A71C-547A-772A726991E7}"/>
                  </a:ext>
                </a:extLst>
              </p:cNvPr>
              <p:cNvCxnSpPr>
                <a:cxnSpLocks/>
              </p:cNvCxnSpPr>
              <p:nvPr/>
            </p:nvCxnSpPr>
            <p:spPr>
              <a:xfrm rot="16200000">
                <a:off x="3121818" y="2626721"/>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37" name="Gruppieren 236">
              <a:extLst>
                <a:ext uri="{FF2B5EF4-FFF2-40B4-BE49-F238E27FC236}">
                  <a16:creationId xmlns:a16="http://schemas.microsoft.com/office/drawing/2014/main" id="{F8F1FAB1-E5B6-949D-A701-4C7B30A7C834}"/>
                </a:ext>
              </a:extLst>
            </p:cNvPr>
            <p:cNvGrpSpPr/>
            <p:nvPr/>
          </p:nvGrpSpPr>
          <p:grpSpPr>
            <a:xfrm>
              <a:off x="6907380" y="2278814"/>
              <a:ext cx="50006" cy="50006"/>
              <a:chOff x="3096815" y="2626720"/>
              <a:chExt cx="50006" cy="50006"/>
            </a:xfrm>
          </p:grpSpPr>
          <p:cxnSp>
            <p:nvCxnSpPr>
              <p:cNvPr id="238" name="Gerader Verbinder 237">
                <a:extLst>
                  <a:ext uri="{FF2B5EF4-FFF2-40B4-BE49-F238E27FC236}">
                    <a16:creationId xmlns:a16="http://schemas.microsoft.com/office/drawing/2014/main" id="{F1997232-D23B-C1F6-C4FA-B44E1959B54D}"/>
                  </a:ext>
                </a:extLst>
              </p:cNvPr>
              <p:cNvCxnSpPr>
                <a:cxnSpLocks/>
              </p:cNvCxnSpPr>
              <p:nvPr/>
            </p:nvCxnSpPr>
            <p:spPr>
              <a:xfrm rot="10800000">
                <a:off x="3121819" y="2626720"/>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9" name="Gerader Verbinder 238">
                <a:extLst>
                  <a:ext uri="{FF2B5EF4-FFF2-40B4-BE49-F238E27FC236}">
                    <a16:creationId xmlns:a16="http://schemas.microsoft.com/office/drawing/2014/main" id="{B9D2BABE-2603-5ECE-59ED-EF6992FD3B12}"/>
                  </a:ext>
                </a:extLst>
              </p:cNvPr>
              <p:cNvCxnSpPr>
                <a:cxnSpLocks/>
              </p:cNvCxnSpPr>
              <p:nvPr/>
            </p:nvCxnSpPr>
            <p:spPr>
              <a:xfrm rot="16200000">
                <a:off x="3121818" y="2626721"/>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40" name="Gruppieren 239">
              <a:extLst>
                <a:ext uri="{FF2B5EF4-FFF2-40B4-BE49-F238E27FC236}">
                  <a16:creationId xmlns:a16="http://schemas.microsoft.com/office/drawing/2014/main" id="{B57F4343-9085-7D6F-0321-805E99AA4616}"/>
                </a:ext>
              </a:extLst>
            </p:cNvPr>
            <p:cNvGrpSpPr/>
            <p:nvPr/>
          </p:nvGrpSpPr>
          <p:grpSpPr>
            <a:xfrm>
              <a:off x="7110229" y="2402682"/>
              <a:ext cx="50006" cy="50006"/>
              <a:chOff x="3096815" y="2626720"/>
              <a:chExt cx="50006" cy="50006"/>
            </a:xfrm>
          </p:grpSpPr>
          <p:cxnSp>
            <p:nvCxnSpPr>
              <p:cNvPr id="241" name="Gerader Verbinder 240">
                <a:extLst>
                  <a:ext uri="{FF2B5EF4-FFF2-40B4-BE49-F238E27FC236}">
                    <a16:creationId xmlns:a16="http://schemas.microsoft.com/office/drawing/2014/main" id="{3F7FDB31-6D4A-6DF5-6666-F695A7781BF9}"/>
                  </a:ext>
                </a:extLst>
              </p:cNvPr>
              <p:cNvCxnSpPr>
                <a:cxnSpLocks/>
              </p:cNvCxnSpPr>
              <p:nvPr/>
            </p:nvCxnSpPr>
            <p:spPr>
              <a:xfrm rot="10800000">
                <a:off x="3121819" y="2626720"/>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2" name="Gerader Verbinder 241">
                <a:extLst>
                  <a:ext uri="{FF2B5EF4-FFF2-40B4-BE49-F238E27FC236}">
                    <a16:creationId xmlns:a16="http://schemas.microsoft.com/office/drawing/2014/main" id="{7D2A199F-341E-DD9A-DA5F-1F407E88732E}"/>
                  </a:ext>
                </a:extLst>
              </p:cNvPr>
              <p:cNvCxnSpPr>
                <a:cxnSpLocks/>
              </p:cNvCxnSpPr>
              <p:nvPr/>
            </p:nvCxnSpPr>
            <p:spPr>
              <a:xfrm rot="16200000">
                <a:off x="3121818" y="2626721"/>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43" name="Gruppieren 242">
              <a:extLst>
                <a:ext uri="{FF2B5EF4-FFF2-40B4-BE49-F238E27FC236}">
                  <a16:creationId xmlns:a16="http://schemas.microsoft.com/office/drawing/2014/main" id="{8A1BF495-0260-BCDD-A2E6-EF5681C24B0F}"/>
                </a:ext>
              </a:extLst>
            </p:cNvPr>
            <p:cNvGrpSpPr/>
            <p:nvPr/>
          </p:nvGrpSpPr>
          <p:grpSpPr>
            <a:xfrm>
              <a:off x="7731920" y="2547071"/>
              <a:ext cx="50006" cy="50006"/>
              <a:chOff x="3096815" y="2626720"/>
              <a:chExt cx="50006" cy="50006"/>
            </a:xfrm>
          </p:grpSpPr>
          <p:cxnSp>
            <p:nvCxnSpPr>
              <p:cNvPr id="244" name="Gerader Verbinder 243">
                <a:extLst>
                  <a:ext uri="{FF2B5EF4-FFF2-40B4-BE49-F238E27FC236}">
                    <a16:creationId xmlns:a16="http://schemas.microsoft.com/office/drawing/2014/main" id="{D08E85B2-F4A6-2107-9807-D7F7D7979459}"/>
                  </a:ext>
                </a:extLst>
              </p:cNvPr>
              <p:cNvCxnSpPr>
                <a:cxnSpLocks/>
              </p:cNvCxnSpPr>
              <p:nvPr/>
            </p:nvCxnSpPr>
            <p:spPr>
              <a:xfrm rot="10800000">
                <a:off x="3121819" y="2626720"/>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5" name="Gerader Verbinder 244">
                <a:extLst>
                  <a:ext uri="{FF2B5EF4-FFF2-40B4-BE49-F238E27FC236}">
                    <a16:creationId xmlns:a16="http://schemas.microsoft.com/office/drawing/2014/main" id="{1E050E70-E1DD-855F-2F15-2B7EF840EDAD}"/>
                  </a:ext>
                </a:extLst>
              </p:cNvPr>
              <p:cNvCxnSpPr>
                <a:cxnSpLocks/>
              </p:cNvCxnSpPr>
              <p:nvPr/>
            </p:nvCxnSpPr>
            <p:spPr>
              <a:xfrm rot="16200000">
                <a:off x="3121818" y="2626721"/>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46" name="Gruppieren 245">
              <a:extLst>
                <a:ext uri="{FF2B5EF4-FFF2-40B4-BE49-F238E27FC236}">
                  <a16:creationId xmlns:a16="http://schemas.microsoft.com/office/drawing/2014/main" id="{9F439D7F-BD5E-559F-2A62-BCCA84BED9E5}"/>
                </a:ext>
              </a:extLst>
            </p:cNvPr>
            <p:cNvGrpSpPr/>
            <p:nvPr/>
          </p:nvGrpSpPr>
          <p:grpSpPr>
            <a:xfrm>
              <a:off x="7867899" y="2717558"/>
              <a:ext cx="50006" cy="50006"/>
              <a:chOff x="3096815" y="2626720"/>
              <a:chExt cx="50006" cy="50006"/>
            </a:xfrm>
          </p:grpSpPr>
          <p:cxnSp>
            <p:nvCxnSpPr>
              <p:cNvPr id="247" name="Gerader Verbinder 246">
                <a:extLst>
                  <a:ext uri="{FF2B5EF4-FFF2-40B4-BE49-F238E27FC236}">
                    <a16:creationId xmlns:a16="http://schemas.microsoft.com/office/drawing/2014/main" id="{422F8A9D-21A1-9FEF-CBB0-0FBB1096D866}"/>
                  </a:ext>
                </a:extLst>
              </p:cNvPr>
              <p:cNvCxnSpPr>
                <a:cxnSpLocks/>
              </p:cNvCxnSpPr>
              <p:nvPr/>
            </p:nvCxnSpPr>
            <p:spPr>
              <a:xfrm rot="10800000">
                <a:off x="3121819" y="2626720"/>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8" name="Gerader Verbinder 247">
                <a:extLst>
                  <a:ext uri="{FF2B5EF4-FFF2-40B4-BE49-F238E27FC236}">
                    <a16:creationId xmlns:a16="http://schemas.microsoft.com/office/drawing/2014/main" id="{3758447F-219D-5DA8-B729-D64FAC420789}"/>
                  </a:ext>
                </a:extLst>
              </p:cNvPr>
              <p:cNvCxnSpPr>
                <a:cxnSpLocks/>
              </p:cNvCxnSpPr>
              <p:nvPr/>
            </p:nvCxnSpPr>
            <p:spPr>
              <a:xfrm rot="16200000">
                <a:off x="3121818" y="2626721"/>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49" name="Gruppieren 248">
              <a:extLst>
                <a:ext uri="{FF2B5EF4-FFF2-40B4-BE49-F238E27FC236}">
                  <a16:creationId xmlns:a16="http://schemas.microsoft.com/office/drawing/2014/main" id="{51B43BA7-FCB7-51A4-B1E4-8F6E100A7FC7}"/>
                </a:ext>
              </a:extLst>
            </p:cNvPr>
            <p:cNvGrpSpPr/>
            <p:nvPr/>
          </p:nvGrpSpPr>
          <p:grpSpPr>
            <a:xfrm>
              <a:off x="8392718" y="2717558"/>
              <a:ext cx="50006" cy="50006"/>
              <a:chOff x="3096815" y="2626720"/>
              <a:chExt cx="50006" cy="50006"/>
            </a:xfrm>
          </p:grpSpPr>
          <p:cxnSp>
            <p:nvCxnSpPr>
              <p:cNvPr id="250" name="Gerader Verbinder 249">
                <a:extLst>
                  <a:ext uri="{FF2B5EF4-FFF2-40B4-BE49-F238E27FC236}">
                    <a16:creationId xmlns:a16="http://schemas.microsoft.com/office/drawing/2014/main" id="{2FB48BD7-58D8-4C95-9514-CD7744CC3CCD}"/>
                  </a:ext>
                </a:extLst>
              </p:cNvPr>
              <p:cNvCxnSpPr>
                <a:cxnSpLocks/>
              </p:cNvCxnSpPr>
              <p:nvPr/>
            </p:nvCxnSpPr>
            <p:spPr>
              <a:xfrm rot="10800000">
                <a:off x="3121819" y="2626720"/>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1" name="Gerader Verbinder 250">
                <a:extLst>
                  <a:ext uri="{FF2B5EF4-FFF2-40B4-BE49-F238E27FC236}">
                    <a16:creationId xmlns:a16="http://schemas.microsoft.com/office/drawing/2014/main" id="{A34FFB80-EF2A-85E1-37DF-F587A3605ABD}"/>
                  </a:ext>
                </a:extLst>
              </p:cNvPr>
              <p:cNvCxnSpPr>
                <a:cxnSpLocks/>
              </p:cNvCxnSpPr>
              <p:nvPr/>
            </p:nvCxnSpPr>
            <p:spPr>
              <a:xfrm rot="16200000">
                <a:off x="3121818" y="2626721"/>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326" name="Gruppieren 325">
            <a:extLst>
              <a:ext uri="{FF2B5EF4-FFF2-40B4-BE49-F238E27FC236}">
                <a16:creationId xmlns:a16="http://schemas.microsoft.com/office/drawing/2014/main" id="{257C914D-6054-9480-F82E-C37C500791C3}"/>
              </a:ext>
            </a:extLst>
          </p:cNvPr>
          <p:cNvGrpSpPr/>
          <p:nvPr/>
        </p:nvGrpSpPr>
        <p:grpSpPr>
          <a:xfrm>
            <a:off x="6894610" y="2061174"/>
            <a:ext cx="1962282" cy="197421"/>
            <a:chOff x="6713402" y="2061174"/>
            <a:chExt cx="1962282" cy="197421"/>
          </a:xfrm>
        </p:grpSpPr>
        <p:sp>
          <p:nvSpPr>
            <p:cNvPr id="253" name="Freihandform: Form 252">
              <a:extLst>
                <a:ext uri="{FF2B5EF4-FFF2-40B4-BE49-F238E27FC236}">
                  <a16:creationId xmlns:a16="http://schemas.microsoft.com/office/drawing/2014/main" id="{BB6C911D-B57F-A689-F032-2FF9189EB72A}"/>
                </a:ext>
              </a:extLst>
            </p:cNvPr>
            <p:cNvSpPr/>
            <p:nvPr/>
          </p:nvSpPr>
          <p:spPr>
            <a:xfrm>
              <a:off x="6741319" y="2085975"/>
              <a:ext cx="1912144" cy="147638"/>
            </a:xfrm>
            <a:custGeom>
              <a:avLst/>
              <a:gdLst>
                <a:gd name="connsiteX0" fmla="*/ 0 w 1912144"/>
                <a:gd name="connsiteY0" fmla="*/ 0 h 147638"/>
                <a:gd name="connsiteX1" fmla="*/ 526256 w 1912144"/>
                <a:gd name="connsiteY1" fmla="*/ 0 h 147638"/>
                <a:gd name="connsiteX2" fmla="*/ 526256 w 1912144"/>
                <a:gd name="connsiteY2" fmla="*/ 26194 h 147638"/>
                <a:gd name="connsiteX3" fmla="*/ 576262 w 1912144"/>
                <a:gd name="connsiteY3" fmla="*/ 26194 h 147638"/>
                <a:gd name="connsiteX4" fmla="*/ 576262 w 1912144"/>
                <a:gd name="connsiteY4" fmla="*/ 83344 h 147638"/>
                <a:gd name="connsiteX5" fmla="*/ 995362 w 1912144"/>
                <a:gd name="connsiteY5" fmla="*/ 83344 h 147638"/>
                <a:gd name="connsiteX6" fmla="*/ 995362 w 1912144"/>
                <a:gd name="connsiteY6" fmla="*/ 111919 h 147638"/>
                <a:gd name="connsiteX7" fmla="*/ 1090612 w 1912144"/>
                <a:gd name="connsiteY7" fmla="*/ 111919 h 147638"/>
                <a:gd name="connsiteX8" fmla="*/ 1090612 w 1912144"/>
                <a:gd name="connsiteY8" fmla="*/ 147638 h 147638"/>
                <a:gd name="connsiteX9" fmla="*/ 1912144 w 1912144"/>
                <a:gd name="connsiteY9" fmla="*/ 147638 h 14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2144" h="147638">
                  <a:moveTo>
                    <a:pt x="0" y="0"/>
                  </a:moveTo>
                  <a:lnTo>
                    <a:pt x="526256" y="0"/>
                  </a:lnTo>
                  <a:lnTo>
                    <a:pt x="526256" y="26194"/>
                  </a:lnTo>
                  <a:lnTo>
                    <a:pt x="576262" y="26194"/>
                  </a:lnTo>
                  <a:lnTo>
                    <a:pt x="576262" y="83344"/>
                  </a:lnTo>
                  <a:lnTo>
                    <a:pt x="995362" y="83344"/>
                  </a:lnTo>
                  <a:lnTo>
                    <a:pt x="995362" y="111919"/>
                  </a:lnTo>
                  <a:lnTo>
                    <a:pt x="1090612" y="111919"/>
                  </a:lnTo>
                  <a:lnTo>
                    <a:pt x="1090612" y="147638"/>
                  </a:lnTo>
                  <a:lnTo>
                    <a:pt x="1912144" y="147638"/>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54" name="Gruppieren 253">
              <a:extLst>
                <a:ext uri="{FF2B5EF4-FFF2-40B4-BE49-F238E27FC236}">
                  <a16:creationId xmlns:a16="http://schemas.microsoft.com/office/drawing/2014/main" id="{F13F315F-4093-51EF-25A4-B955DE0F9937}"/>
                </a:ext>
              </a:extLst>
            </p:cNvPr>
            <p:cNvGrpSpPr/>
            <p:nvPr/>
          </p:nvGrpSpPr>
          <p:grpSpPr>
            <a:xfrm>
              <a:off x="6904732" y="2062560"/>
              <a:ext cx="50006" cy="50006"/>
              <a:chOff x="3096815" y="2626720"/>
              <a:chExt cx="50006" cy="50006"/>
            </a:xfrm>
          </p:grpSpPr>
          <p:cxnSp>
            <p:nvCxnSpPr>
              <p:cNvPr id="255" name="Gerader Verbinder 254">
                <a:extLst>
                  <a:ext uri="{FF2B5EF4-FFF2-40B4-BE49-F238E27FC236}">
                    <a16:creationId xmlns:a16="http://schemas.microsoft.com/office/drawing/2014/main" id="{2B2326AD-055A-520D-8905-4B307C913D6C}"/>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6" name="Gerader Verbinder 255">
                <a:extLst>
                  <a:ext uri="{FF2B5EF4-FFF2-40B4-BE49-F238E27FC236}">
                    <a16:creationId xmlns:a16="http://schemas.microsoft.com/office/drawing/2014/main" id="{6F8DFC34-30F1-24F3-E3BC-09B95CF7172F}"/>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57" name="Gruppieren 256">
              <a:extLst>
                <a:ext uri="{FF2B5EF4-FFF2-40B4-BE49-F238E27FC236}">
                  <a16:creationId xmlns:a16="http://schemas.microsoft.com/office/drawing/2014/main" id="{D0981637-D887-F287-CF84-58480A122B81}"/>
                </a:ext>
              </a:extLst>
            </p:cNvPr>
            <p:cNvGrpSpPr/>
            <p:nvPr/>
          </p:nvGrpSpPr>
          <p:grpSpPr>
            <a:xfrm>
              <a:off x="6713402" y="2061174"/>
              <a:ext cx="50006" cy="50006"/>
              <a:chOff x="3096815" y="2626720"/>
              <a:chExt cx="50006" cy="50006"/>
            </a:xfrm>
          </p:grpSpPr>
          <p:cxnSp>
            <p:nvCxnSpPr>
              <p:cNvPr id="258" name="Gerader Verbinder 257">
                <a:extLst>
                  <a:ext uri="{FF2B5EF4-FFF2-40B4-BE49-F238E27FC236}">
                    <a16:creationId xmlns:a16="http://schemas.microsoft.com/office/drawing/2014/main" id="{90D16C15-4213-C9B8-AB6B-1AC8940E24BD}"/>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Gerader Verbinder 258">
                <a:extLst>
                  <a:ext uri="{FF2B5EF4-FFF2-40B4-BE49-F238E27FC236}">
                    <a16:creationId xmlns:a16="http://schemas.microsoft.com/office/drawing/2014/main" id="{ECF846AC-4AA4-D8AF-5E1F-70D1133679B2}"/>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60" name="Gruppieren 259">
              <a:extLst>
                <a:ext uri="{FF2B5EF4-FFF2-40B4-BE49-F238E27FC236}">
                  <a16:creationId xmlns:a16="http://schemas.microsoft.com/office/drawing/2014/main" id="{342D1BE9-1D43-76A1-EB9F-B4A2026645D1}"/>
                </a:ext>
              </a:extLst>
            </p:cNvPr>
            <p:cNvGrpSpPr/>
            <p:nvPr/>
          </p:nvGrpSpPr>
          <p:grpSpPr>
            <a:xfrm>
              <a:off x="7108628" y="2061758"/>
              <a:ext cx="50006" cy="50006"/>
              <a:chOff x="3096815" y="2626720"/>
              <a:chExt cx="50006" cy="50006"/>
            </a:xfrm>
          </p:grpSpPr>
          <p:cxnSp>
            <p:nvCxnSpPr>
              <p:cNvPr id="261" name="Gerader Verbinder 260">
                <a:extLst>
                  <a:ext uri="{FF2B5EF4-FFF2-40B4-BE49-F238E27FC236}">
                    <a16:creationId xmlns:a16="http://schemas.microsoft.com/office/drawing/2014/main" id="{CD70566E-9B9E-F472-C67E-ACB69E1A2812}"/>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2" name="Gerader Verbinder 261">
                <a:extLst>
                  <a:ext uri="{FF2B5EF4-FFF2-40B4-BE49-F238E27FC236}">
                    <a16:creationId xmlns:a16="http://schemas.microsoft.com/office/drawing/2014/main" id="{5FDB50D8-3765-A367-65AB-A34A5B9AF00C}"/>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63" name="Gruppieren 262">
              <a:extLst>
                <a:ext uri="{FF2B5EF4-FFF2-40B4-BE49-F238E27FC236}">
                  <a16:creationId xmlns:a16="http://schemas.microsoft.com/office/drawing/2014/main" id="{5DB593E6-986E-D8FB-D7A2-6FA39D679A3C}"/>
                </a:ext>
              </a:extLst>
            </p:cNvPr>
            <p:cNvGrpSpPr/>
            <p:nvPr/>
          </p:nvGrpSpPr>
          <p:grpSpPr>
            <a:xfrm>
              <a:off x="7243169" y="2074793"/>
              <a:ext cx="50006" cy="50006"/>
              <a:chOff x="3096815" y="2626720"/>
              <a:chExt cx="50006" cy="50006"/>
            </a:xfrm>
          </p:grpSpPr>
          <p:cxnSp>
            <p:nvCxnSpPr>
              <p:cNvPr id="264" name="Gerader Verbinder 263">
                <a:extLst>
                  <a:ext uri="{FF2B5EF4-FFF2-40B4-BE49-F238E27FC236}">
                    <a16:creationId xmlns:a16="http://schemas.microsoft.com/office/drawing/2014/main" id="{7CF48A94-82CE-8BEC-5E45-55FE9D7E462B}"/>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5" name="Gerader Verbinder 264">
                <a:extLst>
                  <a:ext uri="{FF2B5EF4-FFF2-40B4-BE49-F238E27FC236}">
                    <a16:creationId xmlns:a16="http://schemas.microsoft.com/office/drawing/2014/main" id="{4EB92E6D-FD10-DFC7-958D-BF97D6B89125}"/>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66" name="Gruppieren 265">
              <a:extLst>
                <a:ext uri="{FF2B5EF4-FFF2-40B4-BE49-F238E27FC236}">
                  <a16:creationId xmlns:a16="http://schemas.microsoft.com/office/drawing/2014/main" id="{F98857E6-E79F-E698-A25B-87A945A81004}"/>
                </a:ext>
              </a:extLst>
            </p:cNvPr>
            <p:cNvGrpSpPr/>
            <p:nvPr/>
          </p:nvGrpSpPr>
          <p:grpSpPr>
            <a:xfrm>
              <a:off x="7309725" y="2144316"/>
              <a:ext cx="50006" cy="50006"/>
              <a:chOff x="3096815" y="2626720"/>
              <a:chExt cx="50006" cy="50006"/>
            </a:xfrm>
          </p:grpSpPr>
          <p:cxnSp>
            <p:nvCxnSpPr>
              <p:cNvPr id="267" name="Gerader Verbinder 266">
                <a:extLst>
                  <a:ext uri="{FF2B5EF4-FFF2-40B4-BE49-F238E27FC236}">
                    <a16:creationId xmlns:a16="http://schemas.microsoft.com/office/drawing/2014/main" id="{7E41D873-309E-0E0F-27F0-714497191DF8}"/>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8" name="Gerader Verbinder 267">
                <a:extLst>
                  <a:ext uri="{FF2B5EF4-FFF2-40B4-BE49-F238E27FC236}">
                    <a16:creationId xmlns:a16="http://schemas.microsoft.com/office/drawing/2014/main" id="{E1B93316-0E8A-64EF-7311-A80F736419F1}"/>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69" name="Gruppieren 268">
              <a:extLst>
                <a:ext uri="{FF2B5EF4-FFF2-40B4-BE49-F238E27FC236}">
                  <a16:creationId xmlns:a16="http://schemas.microsoft.com/office/drawing/2014/main" id="{8CA57F22-0B6D-758D-37D8-AC8BBBFD4A7A}"/>
                </a:ext>
              </a:extLst>
            </p:cNvPr>
            <p:cNvGrpSpPr/>
            <p:nvPr/>
          </p:nvGrpSpPr>
          <p:grpSpPr>
            <a:xfrm>
              <a:off x="7485000" y="2144316"/>
              <a:ext cx="50006" cy="50006"/>
              <a:chOff x="3096815" y="2626720"/>
              <a:chExt cx="50006" cy="50006"/>
            </a:xfrm>
          </p:grpSpPr>
          <p:cxnSp>
            <p:nvCxnSpPr>
              <p:cNvPr id="270" name="Gerader Verbinder 269">
                <a:extLst>
                  <a:ext uri="{FF2B5EF4-FFF2-40B4-BE49-F238E27FC236}">
                    <a16:creationId xmlns:a16="http://schemas.microsoft.com/office/drawing/2014/main" id="{34EBE7F8-E5BE-FBC2-AC61-AF07F93D575E}"/>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1" name="Gerader Verbinder 270">
                <a:extLst>
                  <a:ext uri="{FF2B5EF4-FFF2-40B4-BE49-F238E27FC236}">
                    <a16:creationId xmlns:a16="http://schemas.microsoft.com/office/drawing/2014/main" id="{27770718-8C80-37BA-9121-29DE6FD8D29E}"/>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72" name="Gruppieren 271">
              <a:extLst>
                <a:ext uri="{FF2B5EF4-FFF2-40B4-BE49-F238E27FC236}">
                  <a16:creationId xmlns:a16="http://schemas.microsoft.com/office/drawing/2014/main" id="{941D83E3-8D73-65D6-64AA-48DBDF235336}"/>
                </a:ext>
              </a:extLst>
            </p:cNvPr>
            <p:cNvGrpSpPr/>
            <p:nvPr/>
          </p:nvGrpSpPr>
          <p:grpSpPr>
            <a:xfrm>
              <a:off x="7528386" y="2144316"/>
              <a:ext cx="50006" cy="50006"/>
              <a:chOff x="3096815" y="2626720"/>
              <a:chExt cx="50006" cy="50006"/>
            </a:xfrm>
          </p:grpSpPr>
          <p:cxnSp>
            <p:nvCxnSpPr>
              <p:cNvPr id="273" name="Gerader Verbinder 272">
                <a:extLst>
                  <a:ext uri="{FF2B5EF4-FFF2-40B4-BE49-F238E27FC236}">
                    <a16:creationId xmlns:a16="http://schemas.microsoft.com/office/drawing/2014/main" id="{73293A85-E967-E945-51BF-A078990DFAC6}"/>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4" name="Gerader Verbinder 273">
                <a:extLst>
                  <a:ext uri="{FF2B5EF4-FFF2-40B4-BE49-F238E27FC236}">
                    <a16:creationId xmlns:a16="http://schemas.microsoft.com/office/drawing/2014/main" id="{374F3E5C-6807-6B64-AA86-B8100F47953D}"/>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75" name="Gruppieren 274">
              <a:extLst>
                <a:ext uri="{FF2B5EF4-FFF2-40B4-BE49-F238E27FC236}">
                  <a16:creationId xmlns:a16="http://schemas.microsoft.com/office/drawing/2014/main" id="{57331E5D-2955-EAD2-B726-A3A937EE6D20}"/>
                </a:ext>
              </a:extLst>
            </p:cNvPr>
            <p:cNvGrpSpPr/>
            <p:nvPr/>
          </p:nvGrpSpPr>
          <p:grpSpPr>
            <a:xfrm>
              <a:off x="7661341" y="2143729"/>
              <a:ext cx="50006" cy="50006"/>
              <a:chOff x="3096815" y="2626720"/>
              <a:chExt cx="50006" cy="50006"/>
            </a:xfrm>
          </p:grpSpPr>
          <p:cxnSp>
            <p:nvCxnSpPr>
              <p:cNvPr id="276" name="Gerader Verbinder 275">
                <a:extLst>
                  <a:ext uri="{FF2B5EF4-FFF2-40B4-BE49-F238E27FC236}">
                    <a16:creationId xmlns:a16="http://schemas.microsoft.com/office/drawing/2014/main" id="{FE981968-41AD-38AE-3810-E1CA174D6634}"/>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7" name="Gerader Verbinder 276">
                <a:extLst>
                  <a:ext uri="{FF2B5EF4-FFF2-40B4-BE49-F238E27FC236}">
                    <a16:creationId xmlns:a16="http://schemas.microsoft.com/office/drawing/2014/main" id="{EFD95413-3B90-8F7B-174F-464C05CDFE9E}"/>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78" name="Gruppieren 277">
              <a:extLst>
                <a:ext uri="{FF2B5EF4-FFF2-40B4-BE49-F238E27FC236}">
                  <a16:creationId xmlns:a16="http://schemas.microsoft.com/office/drawing/2014/main" id="{0398020B-7131-4476-CED6-EC32A7640EEE}"/>
                </a:ext>
              </a:extLst>
            </p:cNvPr>
            <p:cNvGrpSpPr/>
            <p:nvPr/>
          </p:nvGrpSpPr>
          <p:grpSpPr>
            <a:xfrm>
              <a:off x="7673326" y="2143729"/>
              <a:ext cx="50006" cy="50006"/>
              <a:chOff x="3096815" y="2626720"/>
              <a:chExt cx="50006" cy="50006"/>
            </a:xfrm>
          </p:grpSpPr>
          <p:cxnSp>
            <p:nvCxnSpPr>
              <p:cNvPr id="279" name="Gerader Verbinder 278">
                <a:extLst>
                  <a:ext uri="{FF2B5EF4-FFF2-40B4-BE49-F238E27FC236}">
                    <a16:creationId xmlns:a16="http://schemas.microsoft.com/office/drawing/2014/main" id="{A7BB1F4F-4AAB-883D-69FE-A38C4749EB72}"/>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0" name="Gerader Verbinder 279">
                <a:extLst>
                  <a:ext uri="{FF2B5EF4-FFF2-40B4-BE49-F238E27FC236}">
                    <a16:creationId xmlns:a16="http://schemas.microsoft.com/office/drawing/2014/main" id="{B03FA7E6-3070-F31C-046D-8AF56BDFCD45}"/>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81" name="Gruppieren 280">
              <a:extLst>
                <a:ext uri="{FF2B5EF4-FFF2-40B4-BE49-F238E27FC236}">
                  <a16:creationId xmlns:a16="http://schemas.microsoft.com/office/drawing/2014/main" id="{4201BB8A-D238-C0A4-EAB7-DD9E07A75BFE}"/>
                </a:ext>
              </a:extLst>
            </p:cNvPr>
            <p:cNvGrpSpPr/>
            <p:nvPr/>
          </p:nvGrpSpPr>
          <p:grpSpPr>
            <a:xfrm>
              <a:off x="7710830" y="2166352"/>
              <a:ext cx="50006" cy="50006"/>
              <a:chOff x="3096815" y="2626720"/>
              <a:chExt cx="50006" cy="50006"/>
            </a:xfrm>
          </p:grpSpPr>
          <p:cxnSp>
            <p:nvCxnSpPr>
              <p:cNvPr id="282" name="Gerader Verbinder 281">
                <a:extLst>
                  <a:ext uri="{FF2B5EF4-FFF2-40B4-BE49-F238E27FC236}">
                    <a16:creationId xmlns:a16="http://schemas.microsoft.com/office/drawing/2014/main" id="{0CB9786C-7626-0465-E5B0-C65E983D38DA}"/>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Gerader Verbinder 282">
                <a:extLst>
                  <a:ext uri="{FF2B5EF4-FFF2-40B4-BE49-F238E27FC236}">
                    <a16:creationId xmlns:a16="http://schemas.microsoft.com/office/drawing/2014/main" id="{8FDEF11A-2B1C-1966-0EC6-BEB7210765AA}"/>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84" name="Gruppieren 283">
              <a:extLst>
                <a:ext uri="{FF2B5EF4-FFF2-40B4-BE49-F238E27FC236}">
                  <a16:creationId xmlns:a16="http://schemas.microsoft.com/office/drawing/2014/main" id="{FC07FE79-C545-D415-29B9-F7512C48FF85}"/>
                </a:ext>
              </a:extLst>
            </p:cNvPr>
            <p:cNvGrpSpPr/>
            <p:nvPr/>
          </p:nvGrpSpPr>
          <p:grpSpPr>
            <a:xfrm>
              <a:off x="7863565" y="2207824"/>
              <a:ext cx="50006" cy="50006"/>
              <a:chOff x="3096815" y="2626720"/>
              <a:chExt cx="50006" cy="50006"/>
            </a:xfrm>
          </p:grpSpPr>
          <p:cxnSp>
            <p:nvCxnSpPr>
              <p:cNvPr id="285" name="Gerader Verbinder 284">
                <a:extLst>
                  <a:ext uri="{FF2B5EF4-FFF2-40B4-BE49-F238E27FC236}">
                    <a16:creationId xmlns:a16="http://schemas.microsoft.com/office/drawing/2014/main" id="{4294E4B0-10F9-C027-6CC6-B848C4C284B5}"/>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6" name="Gerader Verbinder 285">
                <a:extLst>
                  <a:ext uri="{FF2B5EF4-FFF2-40B4-BE49-F238E27FC236}">
                    <a16:creationId xmlns:a16="http://schemas.microsoft.com/office/drawing/2014/main" id="{F47FD4F8-CC57-9804-E65A-9E6874B88E97}"/>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87" name="Gruppieren 286">
              <a:extLst>
                <a:ext uri="{FF2B5EF4-FFF2-40B4-BE49-F238E27FC236}">
                  <a16:creationId xmlns:a16="http://schemas.microsoft.com/office/drawing/2014/main" id="{D94EBE10-5E59-2A86-3C1C-9E969CD1DF90}"/>
                </a:ext>
              </a:extLst>
            </p:cNvPr>
            <p:cNvGrpSpPr/>
            <p:nvPr/>
          </p:nvGrpSpPr>
          <p:grpSpPr>
            <a:xfrm>
              <a:off x="7880229" y="2208589"/>
              <a:ext cx="50006" cy="50006"/>
              <a:chOff x="3096815" y="2626720"/>
              <a:chExt cx="50006" cy="50006"/>
            </a:xfrm>
          </p:grpSpPr>
          <p:cxnSp>
            <p:nvCxnSpPr>
              <p:cNvPr id="288" name="Gerader Verbinder 287">
                <a:extLst>
                  <a:ext uri="{FF2B5EF4-FFF2-40B4-BE49-F238E27FC236}">
                    <a16:creationId xmlns:a16="http://schemas.microsoft.com/office/drawing/2014/main" id="{E2A405BD-627B-CB9D-C38E-04E193E28D02}"/>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9" name="Gerader Verbinder 288">
                <a:extLst>
                  <a:ext uri="{FF2B5EF4-FFF2-40B4-BE49-F238E27FC236}">
                    <a16:creationId xmlns:a16="http://schemas.microsoft.com/office/drawing/2014/main" id="{8365C859-0C88-EFE3-01AD-D05D3EF31987}"/>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90" name="Gruppieren 289">
              <a:extLst>
                <a:ext uri="{FF2B5EF4-FFF2-40B4-BE49-F238E27FC236}">
                  <a16:creationId xmlns:a16="http://schemas.microsoft.com/office/drawing/2014/main" id="{2BD0F8F6-59C7-7068-EB1B-93E99E89527D}"/>
                </a:ext>
              </a:extLst>
            </p:cNvPr>
            <p:cNvGrpSpPr/>
            <p:nvPr/>
          </p:nvGrpSpPr>
          <p:grpSpPr>
            <a:xfrm>
              <a:off x="7888569" y="2206952"/>
              <a:ext cx="50006" cy="50006"/>
              <a:chOff x="3096815" y="2626720"/>
              <a:chExt cx="50006" cy="50006"/>
            </a:xfrm>
          </p:grpSpPr>
          <p:cxnSp>
            <p:nvCxnSpPr>
              <p:cNvPr id="291" name="Gerader Verbinder 290">
                <a:extLst>
                  <a:ext uri="{FF2B5EF4-FFF2-40B4-BE49-F238E27FC236}">
                    <a16:creationId xmlns:a16="http://schemas.microsoft.com/office/drawing/2014/main" id="{6F50600C-C023-B658-2CBB-D7F8FB37F65F}"/>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2" name="Gerader Verbinder 291">
                <a:extLst>
                  <a:ext uri="{FF2B5EF4-FFF2-40B4-BE49-F238E27FC236}">
                    <a16:creationId xmlns:a16="http://schemas.microsoft.com/office/drawing/2014/main" id="{65C28D06-7580-A3CB-3CC9-D71AE9917B37}"/>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93" name="Gruppieren 292">
              <a:extLst>
                <a:ext uri="{FF2B5EF4-FFF2-40B4-BE49-F238E27FC236}">
                  <a16:creationId xmlns:a16="http://schemas.microsoft.com/office/drawing/2014/main" id="{BC93A570-E3EE-429B-A209-CD65DF61EB3A}"/>
                </a:ext>
              </a:extLst>
            </p:cNvPr>
            <p:cNvGrpSpPr/>
            <p:nvPr/>
          </p:nvGrpSpPr>
          <p:grpSpPr>
            <a:xfrm>
              <a:off x="7911722" y="2206952"/>
              <a:ext cx="50006" cy="50006"/>
              <a:chOff x="3096815" y="2626720"/>
              <a:chExt cx="50006" cy="50006"/>
            </a:xfrm>
          </p:grpSpPr>
          <p:cxnSp>
            <p:nvCxnSpPr>
              <p:cNvPr id="294" name="Gerader Verbinder 293">
                <a:extLst>
                  <a:ext uri="{FF2B5EF4-FFF2-40B4-BE49-F238E27FC236}">
                    <a16:creationId xmlns:a16="http://schemas.microsoft.com/office/drawing/2014/main" id="{0244F56D-5EF3-90CA-AD94-D97108644869}"/>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5" name="Gerader Verbinder 294">
                <a:extLst>
                  <a:ext uri="{FF2B5EF4-FFF2-40B4-BE49-F238E27FC236}">
                    <a16:creationId xmlns:a16="http://schemas.microsoft.com/office/drawing/2014/main" id="{B19EB12E-ABF6-38EE-8A51-CA1CF0FB3736}"/>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96" name="Gruppieren 295">
              <a:extLst>
                <a:ext uri="{FF2B5EF4-FFF2-40B4-BE49-F238E27FC236}">
                  <a16:creationId xmlns:a16="http://schemas.microsoft.com/office/drawing/2014/main" id="{5855F629-1083-82ED-2903-7EFAA4C41CB5}"/>
                </a:ext>
              </a:extLst>
            </p:cNvPr>
            <p:cNvGrpSpPr/>
            <p:nvPr/>
          </p:nvGrpSpPr>
          <p:grpSpPr>
            <a:xfrm>
              <a:off x="7954900" y="2206629"/>
              <a:ext cx="50006" cy="50006"/>
              <a:chOff x="3096815" y="2626720"/>
              <a:chExt cx="50006" cy="50006"/>
            </a:xfrm>
          </p:grpSpPr>
          <p:cxnSp>
            <p:nvCxnSpPr>
              <p:cNvPr id="297" name="Gerader Verbinder 296">
                <a:extLst>
                  <a:ext uri="{FF2B5EF4-FFF2-40B4-BE49-F238E27FC236}">
                    <a16:creationId xmlns:a16="http://schemas.microsoft.com/office/drawing/2014/main" id="{999FB1DD-5237-F2C7-DE47-9738017A552D}"/>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8" name="Gerader Verbinder 297">
                <a:extLst>
                  <a:ext uri="{FF2B5EF4-FFF2-40B4-BE49-F238E27FC236}">
                    <a16:creationId xmlns:a16="http://schemas.microsoft.com/office/drawing/2014/main" id="{639F1786-3B42-A9AC-D9B6-E2F54A55D934}"/>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99" name="Gruppieren 298">
              <a:extLst>
                <a:ext uri="{FF2B5EF4-FFF2-40B4-BE49-F238E27FC236}">
                  <a16:creationId xmlns:a16="http://schemas.microsoft.com/office/drawing/2014/main" id="{E9E0276F-CAFD-38EF-A82F-9BB6607AF437}"/>
                </a:ext>
              </a:extLst>
            </p:cNvPr>
            <p:cNvGrpSpPr/>
            <p:nvPr/>
          </p:nvGrpSpPr>
          <p:grpSpPr>
            <a:xfrm>
              <a:off x="8067585" y="2207824"/>
              <a:ext cx="50006" cy="50006"/>
              <a:chOff x="3096815" y="2626720"/>
              <a:chExt cx="50006" cy="50006"/>
            </a:xfrm>
          </p:grpSpPr>
          <p:cxnSp>
            <p:nvCxnSpPr>
              <p:cNvPr id="300" name="Gerader Verbinder 299">
                <a:extLst>
                  <a:ext uri="{FF2B5EF4-FFF2-40B4-BE49-F238E27FC236}">
                    <a16:creationId xmlns:a16="http://schemas.microsoft.com/office/drawing/2014/main" id="{FE25B49B-6A1D-C817-58D7-A2FB567977A3}"/>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1" name="Gerader Verbinder 300">
                <a:extLst>
                  <a:ext uri="{FF2B5EF4-FFF2-40B4-BE49-F238E27FC236}">
                    <a16:creationId xmlns:a16="http://schemas.microsoft.com/office/drawing/2014/main" id="{F730DB83-49A2-97CE-1B75-A3B24FE81E04}"/>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02" name="Gruppieren 301">
              <a:extLst>
                <a:ext uri="{FF2B5EF4-FFF2-40B4-BE49-F238E27FC236}">
                  <a16:creationId xmlns:a16="http://schemas.microsoft.com/office/drawing/2014/main" id="{640C4153-8F63-D64C-28E5-9CC927DF084E}"/>
                </a:ext>
              </a:extLst>
            </p:cNvPr>
            <p:cNvGrpSpPr/>
            <p:nvPr/>
          </p:nvGrpSpPr>
          <p:grpSpPr>
            <a:xfrm>
              <a:off x="8100926" y="2207824"/>
              <a:ext cx="50006" cy="50006"/>
              <a:chOff x="3096815" y="2626720"/>
              <a:chExt cx="50006" cy="50006"/>
            </a:xfrm>
          </p:grpSpPr>
          <p:cxnSp>
            <p:nvCxnSpPr>
              <p:cNvPr id="303" name="Gerader Verbinder 302">
                <a:extLst>
                  <a:ext uri="{FF2B5EF4-FFF2-40B4-BE49-F238E27FC236}">
                    <a16:creationId xmlns:a16="http://schemas.microsoft.com/office/drawing/2014/main" id="{2E820867-85DA-9FAE-8903-81F83BF49A94}"/>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4" name="Gerader Verbinder 303">
                <a:extLst>
                  <a:ext uri="{FF2B5EF4-FFF2-40B4-BE49-F238E27FC236}">
                    <a16:creationId xmlns:a16="http://schemas.microsoft.com/office/drawing/2014/main" id="{F355A7B9-3F40-8693-3B3F-A24B4AEC0CD0}"/>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05" name="Gruppieren 304">
              <a:extLst>
                <a:ext uri="{FF2B5EF4-FFF2-40B4-BE49-F238E27FC236}">
                  <a16:creationId xmlns:a16="http://schemas.microsoft.com/office/drawing/2014/main" id="{D32B87DF-D9B6-73C4-5111-548AF19BB35B}"/>
                </a:ext>
              </a:extLst>
            </p:cNvPr>
            <p:cNvGrpSpPr/>
            <p:nvPr/>
          </p:nvGrpSpPr>
          <p:grpSpPr>
            <a:xfrm>
              <a:off x="8231092" y="2207824"/>
              <a:ext cx="50006" cy="50006"/>
              <a:chOff x="3096815" y="2626720"/>
              <a:chExt cx="50006" cy="50006"/>
            </a:xfrm>
          </p:grpSpPr>
          <p:cxnSp>
            <p:nvCxnSpPr>
              <p:cNvPr id="306" name="Gerader Verbinder 305">
                <a:extLst>
                  <a:ext uri="{FF2B5EF4-FFF2-40B4-BE49-F238E27FC236}">
                    <a16:creationId xmlns:a16="http://schemas.microsoft.com/office/drawing/2014/main" id="{15919D3A-A323-D801-C6DC-8EF1A44A3E4B}"/>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7" name="Gerader Verbinder 306">
                <a:extLst>
                  <a:ext uri="{FF2B5EF4-FFF2-40B4-BE49-F238E27FC236}">
                    <a16:creationId xmlns:a16="http://schemas.microsoft.com/office/drawing/2014/main" id="{2F0C0427-B53D-7281-4CCA-52578BFB59AA}"/>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08" name="Gruppieren 307">
              <a:extLst>
                <a:ext uri="{FF2B5EF4-FFF2-40B4-BE49-F238E27FC236}">
                  <a16:creationId xmlns:a16="http://schemas.microsoft.com/office/drawing/2014/main" id="{7DCC5E27-D44E-5975-3E39-E6E707979CFE}"/>
                </a:ext>
              </a:extLst>
            </p:cNvPr>
            <p:cNvGrpSpPr/>
            <p:nvPr/>
          </p:nvGrpSpPr>
          <p:grpSpPr>
            <a:xfrm>
              <a:off x="8257283" y="2207824"/>
              <a:ext cx="50006" cy="50006"/>
              <a:chOff x="3096815" y="2626720"/>
              <a:chExt cx="50006" cy="50006"/>
            </a:xfrm>
          </p:grpSpPr>
          <p:cxnSp>
            <p:nvCxnSpPr>
              <p:cNvPr id="309" name="Gerader Verbinder 308">
                <a:extLst>
                  <a:ext uri="{FF2B5EF4-FFF2-40B4-BE49-F238E27FC236}">
                    <a16:creationId xmlns:a16="http://schemas.microsoft.com/office/drawing/2014/main" id="{D4B4FD5E-891F-D573-A3AF-0A909048010A}"/>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0" name="Gerader Verbinder 309">
                <a:extLst>
                  <a:ext uri="{FF2B5EF4-FFF2-40B4-BE49-F238E27FC236}">
                    <a16:creationId xmlns:a16="http://schemas.microsoft.com/office/drawing/2014/main" id="{16BB8E17-FC5E-17D4-C99B-8783E3C802F4}"/>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11" name="Gruppieren 310">
              <a:extLst>
                <a:ext uri="{FF2B5EF4-FFF2-40B4-BE49-F238E27FC236}">
                  <a16:creationId xmlns:a16="http://schemas.microsoft.com/office/drawing/2014/main" id="{E66C5162-193C-6316-A9E2-9B7B043F79F9}"/>
                </a:ext>
              </a:extLst>
            </p:cNvPr>
            <p:cNvGrpSpPr/>
            <p:nvPr/>
          </p:nvGrpSpPr>
          <p:grpSpPr>
            <a:xfrm>
              <a:off x="8295388" y="2208147"/>
              <a:ext cx="50006" cy="50006"/>
              <a:chOff x="3096815" y="2626720"/>
              <a:chExt cx="50006" cy="50006"/>
            </a:xfrm>
          </p:grpSpPr>
          <p:cxnSp>
            <p:nvCxnSpPr>
              <p:cNvPr id="312" name="Gerader Verbinder 311">
                <a:extLst>
                  <a:ext uri="{FF2B5EF4-FFF2-40B4-BE49-F238E27FC236}">
                    <a16:creationId xmlns:a16="http://schemas.microsoft.com/office/drawing/2014/main" id="{0229331D-83DE-2392-BD54-FB1DB5660B6D}"/>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3" name="Gerader Verbinder 312">
                <a:extLst>
                  <a:ext uri="{FF2B5EF4-FFF2-40B4-BE49-F238E27FC236}">
                    <a16:creationId xmlns:a16="http://schemas.microsoft.com/office/drawing/2014/main" id="{9F7973F3-7E17-FB4C-81A1-19743B6355FF}"/>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14" name="Gruppieren 313">
              <a:extLst>
                <a:ext uri="{FF2B5EF4-FFF2-40B4-BE49-F238E27FC236}">
                  <a16:creationId xmlns:a16="http://schemas.microsoft.com/office/drawing/2014/main" id="{A871FD91-BA35-5898-FE88-D28FD1980EAB}"/>
                </a:ext>
              </a:extLst>
            </p:cNvPr>
            <p:cNvGrpSpPr/>
            <p:nvPr/>
          </p:nvGrpSpPr>
          <p:grpSpPr>
            <a:xfrm>
              <a:off x="8326880" y="2208316"/>
              <a:ext cx="50006" cy="50006"/>
              <a:chOff x="3096815" y="2626720"/>
              <a:chExt cx="50006" cy="50006"/>
            </a:xfrm>
          </p:grpSpPr>
          <p:cxnSp>
            <p:nvCxnSpPr>
              <p:cNvPr id="315" name="Gerader Verbinder 314">
                <a:extLst>
                  <a:ext uri="{FF2B5EF4-FFF2-40B4-BE49-F238E27FC236}">
                    <a16:creationId xmlns:a16="http://schemas.microsoft.com/office/drawing/2014/main" id="{7E4403E7-66D5-BF8A-1CA0-7B2C6CD8A24E}"/>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6" name="Gerader Verbinder 315">
                <a:extLst>
                  <a:ext uri="{FF2B5EF4-FFF2-40B4-BE49-F238E27FC236}">
                    <a16:creationId xmlns:a16="http://schemas.microsoft.com/office/drawing/2014/main" id="{DA2F740A-7BFC-7831-539C-61D06EC6F49B}"/>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17" name="Gruppieren 316">
              <a:extLst>
                <a:ext uri="{FF2B5EF4-FFF2-40B4-BE49-F238E27FC236}">
                  <a16:creationId xmlns:a16="http://schemas.microsoft.com/office/drawing/2014/main" id="{62923A49-1221-F61A-0ECA-8882C351C09F}"/>
                </a:ext>
              </a:extLst>
            </p:cNvPr>
            <p:cNvGrpSpPr/>
            <p:nvPr/>
          </p:nvGrpSpPr>
          <p:grpSpPr>
            <a:xfrm>
              <a:off x="8451250" y="2206208"/>
              <a:ext cx="50006" cy="50006"/>
              <a:chOff x="3096815" y="2626720"/>
              <a:chExt cx="50006" cy="50006"/>
            </a:xfrm>
          </p:grpSpPr>
          <p:cxnSp>
            <p:nvCxnSpPr>
              <p:cNvPr id="318" name="Gerader Verbinder 317">
                <a:extLst>
                  <a:ext uri="{FF2B5EF4-FFF2-40B4-BE49-F238E27FC236}">
                    <a16:creationId xmlns:a16="http://schemas.microsoft.com/office/drawing/2014/main" id="{793EC0A3-6164-F163-B69F-8F7869329A9A}"/>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9" name="Gerader Verbinder 318">
                <a:extLst>
                  <a:ext uri="{FF2B5EF4-FFF2-40B4-BE49-F238E27FC236}">
                    <a16:creationId xmlns:a16="http://schemas.microsoft.com/office/drawing/2014/main" id="{7B7DAAC4-BE6B-30E5-C77C-63B26EA02205}"/>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20" name="Gruppieren 319">
              <a:extLst>
                <a:ext uri="{FF2B5EF4-FFF2-40B4-BE49-F238E27FC236}">
                  <a16:creationId xmlns:a16="http://schemas.microsoft.com/office/drawing/2014/main" id="{74E83A64-E8AC-D52C-5AD6-6FCF56B38738}"/>
                </a:ext>
              </a:extLst>
            </p:cNvPr>
            <p:cNvGrpSpPr/>
            <p:nvPr/>
          </p:nvGrpSpPr>
          <p:grpSpPr>
            <a:xfrm>
              <a:off x="8464918" y="2205965"/>
              <a:ext cx="50006" cy="50006"/>
              <a:chOff x="3096815" y="2626720"/>
              <a:chExt cx="50006" cy="50006"/>
            </a:xfrm>
          </p:grpSpPr>
          <p:cxnSp>
            <p:nvCxnSpPr>
              <p:cNvPr id="321" name="Gerader Verbinder 320">
                <a:extLst>
                  <a:ext uri="{FF2B5EF4-FFF2-40B4-BE49-F238E27FC236}">
                    <a16:creationId xmlns:a16="http://schemas.microsoft.com/office/drawing/2014/main" id="{53093E81-38B2-10A4-70A1-019286FBEFFF}"/>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2" name="Gerader Verbinder 321">
                <a:extLst>
                  <a:ext uri="{FF2B5EF4-FFF2-40B4-BE49-F238E27FC236}">
                    <a16:creationId xmlns:a16="http://schemas.microsoft.com/office/drawing/2014/main" id="{9D1B9272-580E-E663-CF49-AAF86EA2F3A9}"/>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23" name="Gruppieren 322">
              <a:extLst>
                <a:ext uri="{FF2B5EF4-FFF2-40B4-BE49-F238E27FC236}">
                  <a16:creationId xmlns:a16="http://schemas.microsoft.com/office/drawing/2014/main" id="{1057B2E7-53D2-EEBB-5735-435BD375B353}"/>
                </a:ext>
              </a:extLst>
            </p:cNvPr>
            <p:cNvGrpSpPr/>
            <p:nvPr/>
          </p:nvGrpSpPr>
          <p:grpSpPr>
            <a:xfrm>
              <a:off x="8625678" y="2207824"/>
              <a:ext cx="50006" cy="50006"/>
              <a:chOff x="3096815" y="2626720"/>
              <a:chExt cx="50006" cy="50006"/>
            </a:xfrm>
          </p:grpSpPr>
          <p:cxnSp>
            <p:nvCxnSpPr>
              <p:cNvPr id="324" name="Gerader Verbinder 323">
                <a:extLst>
                  <a:ext uri="{FF2B5EF4-FFF2-40B4-BE49-F238E27FC236}">
                    <a16:creationId xmlns:a16="http://schemas.microsoft.com/office/drawing/2014/main" id="{EEC7096A-018F-6E8F-2C18-5324A8399C4E}"/>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5" name="Gerader Verbinder 324">
                <a:extLst>
                  <a:ext uri="{FF2B5EF4-FFF2-40B4-BE49-F238E27FC236}">
                    <a16:creationId xmlns:a16="http://schemas.microsoft.com/office/drawing/2014/main" id="{8A46A166-BAF0-9F44-DDD6-2374B73A0547}"/>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343" name="Gruppieren 342">
            <a:extLst>
              <a:ext uri="{FF2B5EF4-FFF2-40B4-BE49-F238E27FC236}">
                <a16:creationId xmlns:a16="http://schemas.microsoft.com/office/drawing/2014/main" id="{E829977E-C8DF-2FF5-A537-DD7506E8D3A9}"/>
              </a:ext>
            </a:extLst>
          </p:cNvPr>
          <p:cNvGrpSpPr/>
          <p:nvPr/>
        </p:nvGrpSpPr>
        <p:grpSpPr>
          <a:xfrm>
            <a:off x="9675279" y="2064545"/>
            <a:ext cx="1379935" cy="700961"/>
            <a:chOff x="9622631" y="2064545"/>
            <a:chExt cx="1379935" cy="700961"/>
          </a:xfrm>
        </p:grpSpPr>
        <p:sp>
          <p:nvSpPr>
            <p:cNvPr id="327" name="Freihandform: Form 326">
              <a:extLst>
                <a:ext uri="{FF2B5EF4-FFF2-40B4-BE49-F238E27FC236}">
                  <a16:creationId xmlns:a16="http://schemas.microsoft.com/office/drawing/2014/main" id="{1D3AED47-081E-B909-29A1-DF64F98D7294}"/>
                </a:ext>
              </a:extLst>
            </p:cNvPr>
            <p:cNvSpPr/>
            <p:nvPr/>
          </p:nvSpPr>
          <p:spPr>
            <a:xfrm>
              <a:off x="9622631" y="2090738"/>
              <a:ext cx="1354932" cy="650081"/>
            </a:xfrm>
            <a:custGeom>
              <a:avLst/>
              <a:gdLst>
                <a:gd name="connsiteX0" fmla="*/ 0 w 1354932"/>
                <a:gd name="connsiteY0" fmla="*/ 0 h 650081"/>
                <a:gd name="connsiteX1" fmla="*/ 176213 w 1354932"/>
                <a:gd name="connsiteY1" fmla="*/ 0 h 650081"/>
                <a:gd name="connsiteX2" fmla="*/ 176213 w 1354932"/>
                <a:gd name="connsiteY2" fmla="*/ 192881 h 650081"/>
                <a:gd name="connsiteX3" fmla="*/ 521494 w 1354932"/>
                <a:gd name="connsiteY3" fmla="*/ 192881 h 650081"/>
                <a:gd name="connsiteX4" fmla="*/ 521494 w 1354932"/>
                <a:gd name="connsiteY4" fmla="*/ 421481 h 650081"/>
                <a:gd name="connsiteX5" fmla="*/ 597694 w 1354932"/>
                <a:gd name="connsiteY5" fmla="*/ 421481 h 650081"/>
                <a:gd name="connsiteX6" fmla="*/ 597694 w 1354932"/>
                <a:gd name="connsiteY6" fmla="*/ 650081 h 650081"/>
                <a:gd name="connsiteX7" fmla="*/ 1354932 w 1354932"/>
                <a:gd name="connsiteY7" fmla="*/ 650081 h 650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4932" h="650081">
                  <a:moveTo>
                    <a:pt x="0" y="0"/>
                  </a:moveTo>
                  <a:lnTo>
                    <a:pt x="176213" y="0"/>
                  </a:lnTo>
                  <a:lnTo>
                    <a:pt x="176213" y="192881"/>
                  </a:lnTo>
                  <a:lnTo>
                    <a:pt x="521494" y="192881"/>
                  </a:lnTo>
                  <a:lnTo>
                    <a:pt x="521494" y="421481"/>
                  </a:lnTo>
                  <a:lnTo>
                    <a:pt x="597694" y="421481"/>
                  </a:lnTo>
                  <a:lnTo>
                    <a:pt x="597694" y="650081"/>
                  </a:lnTo>
                  <a:lnTo>
                    <a:pt x="1354932" y="650081"/>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28" name="Gruppieren 327">
              <a:extLst>
                <a:ext uri="{FF2B5EF4-FFF2-40B4-BE49-F238E27FC236}">
                  <a16:creationId xmlns:a16="http://schemas.microsoft.com/office/drawing/2014/main" id="{4079F3F5-53C1-B813-51BE-C2336B411145}"/>
                </a:ext>
              </a:extLst>
            </p:cNvPr>
            <p:cNvGrpSpPr/>
            <p:nvPr/>
          </p:nvGrpSpPr>
          <p:grpSpPr>
            <a:xfrm>
              <a:off x="9753851" y="2064545"/>
              <a:ext cx="50006" cy="50006"/>
              <a:chOff x="3096815" y="2626720"/>
              <a:chExt cx="50006" cy="50006"/>
            </a:xfrm>
          </p:grpSpPr>
          <p:cxnSp>
            <p:nvCxnSpPr>
              <p:cNvPr id="329" name="Gerader Verbinder 328">
                <a:extLst>
                  <a:ext uri="{FF2B5EF4-FFF2-40B4-BE49-F238E27FC236}">
                    <a16:creationId xmlns:a16="http://schemas.microsoft.com/office/drawing/2014/main" id="{F44C75AA-C535-912F-5D2C-E83B1A00DF47}"/>
                  </a:ext>
                </a:extLst>
              </p:cNvPr>
              <p:cNvCxnSpPr>
                <a:cxnSpLocks/>
              </p:cNvCxnSpPr>
              <p:nvPr/>
            </p:nvCxnSpPr>
            <p:spPr>
              <a:xfrm rot="10800000">
                <a:off x="3121819" y="2626720"/>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0" name="Gerader Verbinder 329">
                <a:extLst>
                  <a:ext uri="{FF2B5EF4-FFF2-40B4-BE49-F238E27FC236}">
                    <a16:creationId xmlns:a16="http://schemas.microsoft.com/office/drawing/2014/main" id="{3B4915FD-04CC-B1FA-42B3-89556438F8E2}"/>
                  </a:ext>
                </a:extLst>
              </p:cNvPr>
              <p:cNvCxnSpPr>
                <a:cxnSpLocks/>
              </p:cNvCxnSpPr>
              <p:nvPr/>
            </p:nvCxnSpPr>
            <p:spPr>
              <a:xfrm rot="16200000">
                <a:off x="3121818" y="2626721"/>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31" name="Gruppieren 330">
              <a:extLst>
                <a:ext uri="{FF2B5EF4-FFF2-40B4-BE49-F238E27FC236}">
                  <a16:creationId xmlns:a16="http://schemas.microsoft.com/office/drawing/2014/main" id="{D191033E-B41A-4A66-062C-CB1B6BD166EC}"/>
                </a:ext>
              </a:extLst>
            </p:cNvPr>
            <p:cNvGrpSpPr/>
            <p:nvPr/>
          </p:nvGrpSpPr>
          <p:grpSpPr>
            <a:xfrm>
              <a:off x="9796884" y="2259138"/>
              <a:ext cx="50006" cy="50006"/>
              <a:chOff x="3096815" y="2626720"/>
              <a:chExt cx="50006" cy="50006"/>
            </a:xfrm>
          </p:grpSpPr>
          <p:cxnSp>
            <p:nvCxnSpPr>
              <p:cNvPr id="332" name="Gerader Verbinder 331">
                <a:extLst>
                  <a:ext uri="{FF2B5EF4-FFF2-40B4-BE49-F238E27FC236}">
                    <a16:creationId xmlns:a16="http://schemas.microsoft.com/office/drawing/2014/main" id="{ECF8DD1B-965F-FA85-2517-2B215A07C383}"/>
                  </a:ext>
                </a:extLst>
              </p:cNvPr>
              <p:cNvCxnSpPr>
                <a:cxnSpLocks/>
              </p:cNvCxnSpPr>
              <p:nvPr/>
            </p:nvCxnSpPr>
            <p:spPr>
              <a:xfrm rot="10800000">
                <a:off x="3121819" y="2626720"/>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3" name="Gerader Verbinder 332">
                <a:extLst>
                  <a:ext uri="{FF2B5EF4-FFF2-40B4-BE49-F238E27FC236}">
                    <a16:creationId xmlns:a16="http://schemas.microsoft.com/office/drawing/2014/main" id="{EE1F219A-DA3E-C6AB-2E26-F6138AC0F076}"/>
                  </a:ext>
                </a:extLst>
              </p:cNvPr>
              <p:cNvCxnSpPr>
                <a:cxnSpLocks/>
              </p:cNvCxnSpPr>
              <p:nvPr/>
            </p:nvCxnSpPr>
            <p:spPr>
              <a:xfrm rot="16200000">
                <a:off x="3121818" y="2626721"/>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34" name="Gruppieren 333">
              <a:extLst>
                <a:ext uri="{FF2B5EF4-FFF2-40B4-BE49-F238E27FC236}">
                  <a16:creationId xmlns:a16="http://schemas.microsoft.com/office/drawing/2014/main" id="{2CFB5EE5-6994-4B2B-89FB-0D1C8107DE36}"/>
                </a:ext>
              </a:extLst>
            </p:cNvPr>
            <p:cNvGrpSpPr/>
            <p:nvPr/>
          </p:nvGrpSpPr>
          <p:grpSpPr>
            <a:xfrm>
              <a:off x="10613652" y="2715500"/>
              <a:ext cx="50006" cy="50006"/>
              <a:chOff x="3096815" y="2626720"/>
              <a:chExt cx="50006" cy="50006"/>
            </a:xfrm>
          </p:grpSpPr>
          <p:cxnSp>
            <p:nvCxnSpPr>
              <p:cNvPr id="335" name="Gerader Verbinder 334">
                <a:extLst>
                  <a:ext uri="{FF2B5EF4-FFF2-40B4-BE49-F238E27FC236}">
                    <a16:creationId xmlns:a16="http://schemas.microsoft.com/office/drawing/2014/main" id="{22835914-8A2F-D82E-EDE8-BECBF8B8211C}"/>
                  </a:ext>
                </a:extLst>
              </p:cNvPr>
              <p:cNvCxnSpPr>
                <a:cxnSpLocks/>
              </p:cNvCxnSpPr>
              <p:nvPr/>
            </p:nvCxnSpPr>
            <p:spPr>
              <a:xfrm rot="10800000">
                <a:off x="3121819" y="2626720"/>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6" name="Gerader Verbinder 335">
                <a:extLst>
                  <a:ext uri="{FF2B5EF4-FFF2-40B4-BE49-F238E27FC236}">
                    <a16:creationId xmlns:a16="http://schemas.microsoft.com/office/drawing/2014/main" id="{42127B81-BBC4-C743-B656-01474EB52FB8}"/>
                  </a:ext>
                </a:extLst>
              </p:cNvPr>
              <p:cNvCxnSpPr>
                <a:cxnSpLocks/>
              </p:cNvCxnSpPr>
              <p:nvPr/>
            </p:nvCxnSpPr>
            <p:spPr>
              <a:xfrm rot="16200000">
                <a:off x="3121818" y="2626721"/>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37" name="Gruppieren 336">
              <a:extLst>
                <a:ext uri="{FF2B5EF4-FFF2-40B4-BE49-F238E27FC236}">
                  <a16:creationId xmlns:a16="http://schemas.microsoft.com/office/drawing/2014/main" id="{E4DAD0E4-DDA8-0B79-67DC-CFB019DB1448}"/>
                </a:ext>
              </a:extLst>
            </p:cNvPr>
            <p:cNvGrpSpPr/>
            <p:nvPr/>
          </p:nvGrpSpPr>
          <p:grpSpPr>
            <a:xfrm>
              <a:off x="10750160" y="2715500"/>
              <a:ext cx="50006" cy="50006"/>
              <a:chOff x="3096815" y="2626720"/>
              <a:chExt cx="50006" cy="50006"/>
            </a:xfrm>
          </p:grpSpPr>
          <p:cxnSp>
            <p:nvCxnSpPr>
              <p:cNvPr id="338" name="Gerader Verbinder 337">
                <a:extLst>
                  <a:ext uri="{FF2B5EF4-FFF2-40B4-BE49-F238E27FC236}">
                    <a16:creationId xmlns:a16="http://schemas.microsoft.com/office/drawing/2014/main" id="{EA79A3FC-C142-45CF-A57E-291181495629}"/>
                  </a:ext>
                </a:extLst>
              </p:cNvPr>
              <p:cNvCxnSpPr>
                <a:cxnSpLocks/>
              </p:cNvCxnSpPr>
              <p:nvPr/>
            </p:nvCxnSpPr>
            <p:spPr>
              <a:xfrm rot="10800000">
                <a:off x="3121819" y="2626720"/>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9" name="Gerader Verbinder 338">
                <a:extLst>
                  <a:ext uri="{FF2B5EF4-FFF2-40B4-BE49-F238E27FC236}">
                    <a16:creationId xmlns:a16="http://schemas.microsoft.com/office/drawing/2014/main" id="{FE951D48-D9AB-0B5B-6FCC-F2B3E2520FC2}"/>
                  </a:ext>
                </a:extLst>
              </p:cNvPr>
              <p:cNvCxnSpPr>
                <a:cxnSpLocks/>
              </p:cNvCxnSpPr>
              <p:nvPr/>
            </p:nvCxnSpPr>
            <p:spPr>
              <a:xfrm rot="16200000">
                <a:off x="3121818" y="2626721"/>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40" name="Gruppieren 339">
              <a:extLst>
                <a:ext uri="{FF2B5EF4-FFF2-40B4-BE49-F238E27FC236}">
                  <a16:creationId xmlns:a16="http://schemas.microsoft.com/office/drawing/2014/main" id="{5874E41B-2174-723B-D8A8-31FCC3AD5D98}"/>
                </a:ext>
              </a:extLst>
            </p:cNvPr>
            <p:cNvGrpSpPr/>
            <p:nvPr/>
          </p:nvGrpSpPr>
          <p:grpSpPr>
            <a:xfrm>
              <a:off x="10952560" y="2715500"/>
              <a:ext cx="50006" cy="50006"/>
              <a:chOff x="3096815" y="2626720"/>
              <a:chExt cx="50006" cy="50006"/>
            </a:xfrm>
          </p:grpSpPr>
          <p:cxnSp>
            <p:nvCxnSpPr>
              <p:cNvPr id="341" name="Gerader Verbinder 340">
                <a:extLst>
                  <a:ext uri="{FF2B5EF4-FFF2-40B4-BE49-F238E27FC236}">
                    <a16:creationId xmlns:a16="http://schemas.microsoft.com/office/drawing/2014/main" id="{9B69D156-047D-A829-8FFB-DE08AE1B3452}"/>
                  </a:ext>
                </a:extLst>
              </p:cNvPr>
              <p:cNvCxnSpPr>
                <a:cxnSpLocks/>
              </p:cNvCxnSpPr>
              <p:nvPr/>
            </p:nvCxnSpPr>
            <p:spPr>
              <a:xfrm rot="10800000">
                <a:off x="3121819" y="2626720"/>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2" name="Gerader Verbinder 341">
                <a:extLst>
                  <a:ext uri="{FF2B5EF4-FFF2-40B4-BE49-F238E27FC236}">
                    <a16:creationId xmlns:a16="http://schemas.microsoft.com/office/drawing/2014/main" id="{BABDDA87-AD00-9AA0-BEA3-2CF91F1FD13B}"/>
                  </a:ext>
                </a:extLst>
              </p:cNvPr>
              <p:cNvCxnSpPr>
                <a:cxnSpLocks/>
              </p:cNvCxnSpPr>
              <p:nvPr/>
            </p:nvCxnSpPr>
            <p:spPr>
              <a:xfrm rot="16200000">
                <a:off x="3121818" y="2626721"/>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429" name="Gruppieren 428">
            <a:extLst>
              <a:ext uri="{FF2B5EF4-FFF2-40B4-BE49-F238E27FC236}">
                <a16:creationId xmlns:a16="http://schemas.microsoft.com/office/drawing/2014/main" id="{94D3E636-6E97-5295-5D99-82AB97B16D43}"/>
              </a:ext>
            </a:extLst>
          </p:cNvPr>
          <p:cNvGrpSpPr/>
          <p:nvPr/>
        </p:nvGrpSpPr>
        <p:grpSpPr>
          <a:xfrm>
            <a:off x="9649086" y="2064545"/>
            <a:ext cx="1965120" cy="242814"/>
            <a:chOff x="9596438" y="2064545"/>
            <a:chExt cx="1965120" cy="242814"/>
          </a:xfrm>
        </p:grpSpPr>
        <p:sp>
          <p:nvSpPr>
            <p:cNvPr id="344" name="Freihandform: Form 343">
              <a:extLst>
                <a:ext uri="{FF2B5EF4-FFF2-40B4-BE49-F238E27FC236}">
                  <a16:creationId xmlns:a16="http://schemas.microsoft.com/office/drawing/2014/main" id="{E4EA485E-B50C-CF0C-17E5-0E30F6BDD7F4}"/>
                </a:ext>
              </a:extLst>
            </p:cNvPr>
            <p:cNvSpPr/>
            <p:nvPr/>
          </p:nvSpPr>
          <p:spPr>
            <a:xfrm>
              <a:off x="9629775" y="2090738"/>
              <a:ext cx="1909763" cy="190500"/>
            </a:xfrm>
            <a:custGeom>
              <a:avLst/>
              <a:gdLst>
                <a:gd name="connsiteX0" fmla="*/ 0 w 1909763"/>
                <a:gd name="connsiteY0" fmla="*/ 0 h 190500"/>
                <a:gd name="connsiteX1" fmla="*/ 157163 w 1909763"/>
                <a:gd name="connsiteY1" fmla="*/ 0 h 190500"/>
                <a:gd name="connsiteX2" fmla="*/ 157163 w 1909763"/>
                <a:gd name="connsiteY2" fmla="*/ 21431 h 190500"/>
                <a:gd name="connsiteX3" fmla="*/ 302419 w 1909763"/>
                <a:gd name="connsiteY3" fmla="*/ 21431 h 190500"/>
                <a:gd name="connsiteX4" fmla="*/ 302419 w 1909763"/>
                <a:gd name="connsiteY4" fmla="*/ 47625 h 190500"/>
                <a:gd name="connsiteX5" fmla="*/ 557213 w 1909763"/>
                <a:gd name="connsiteY5" fmla="*/ 47625 h 190500"/>
                <a:gd name="connsiteX6" fmla="*/ 557213 w 1909763"/>
                <a:gd name="connsiteY6" fmla="*/ 66675 h 190500"/>
                <a:gd name="connsiteX7" fmla="*/ 576263 w 1909763"/>
                <a:gd name="connsiteY7" fmla="*/ 66675 h 190500"/>
                <a:gd name="connsiteX8" fmla="*/ 576263 w 1909763"/>
                <a:gd name="connsiteY8" fmla="*/ 97631 h 190500"/>
                <a:gd name="connsiteX9" fmla="*/ 988219 w 1909763"/>
                <a:gd name="connsiteY9" fmla="*/ 97631 h 190500"/>
                <a:gd name="connsiteX10" fmla="*/ 988219 w 1909763"/>
                <a:gd name="connsiteY10" fmla="*/ 126206 h 190500"/>
                <a:gd name="connsiteX11" fmla="*/ 1078706 w 1909763"/>
                <a:gd name="connsiteY11" fmla="*/ 126206 h 190500"/>
                <a:gd name="connsiteX12" fmla="*/ 1078706 w 1909763"/>
                <a:gd name="connsiteY12" fmla="*/ 152400 h 190500"/>
                <a:gd name="connsiteX13" fmla="*/ 1143000 w 1909763"/>
                <a:gd name="connsiteY13" fmla="*/ 152400 h 190500"/>
                <a:gd name="connsiteX14" fmla="*/ 1143000 w 1909763"/>
                <a:gd name="connsiteY14" fmla="*/ 190500 h 190500"/>
                <a:gd name="connsiteX15" fmla="*/ 1909763 w 1909763"/>
                <a:gd name="connsiteY15"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09763" h="190500">
                  <a:moveTo>
                    <a:pt x="0" y="0"/>
                  </a:moveTo>
                  <a:lnTo>
                    <a:pt x="157163" y="0"/>
                  </a:lnTo>
                  <a:lnTo>
                    <a:pt x="157163" y="21431"/>
                  </a:lnTo>
                  <a:lnTo>
                    <a:pt x="302419" y="21431"/>
                  </a:lnTo>
                  <a:lnTo>
                    <a:pt x="302419" y="47625"/>
                  </a:lnTo>
                  <a:lnTo>
                    <a:pt x="557213" y="47625"/>
                  </a:lnTo>
                  <a:lnTo>
                    <a:pt x="557213" y="66675"/>
                  </a:lnTo>
                  <a:lnTo>
                    <a:pt x="576263" y="66675"/>
                  </a:lnTo>
                  <a:lnTo>
                    <a:pt x="576263" y="97631"/>
                  </a:lnTo>
                  <a:lnTo>
                    <a:pt x="988219" y="97631"/>
                  </a:lnTo>
                  <a:lnTo>
                    <a:pt x="988219" y="126206"/>
                  </a:lnTo>
                  <a:lnTo>
                    <a:pt x="1078706" y="126206"/>
                  </a:lnTo>
                  <a:lnTo>
                    <a:pt x="1078706" y="152400"/>
                  </a:lnTo>
                  <a:lnTo>
                    <a:pt x="1143000" y="152400"/>
                  </a:lnTo>
                  <a:lnTo>
                    <a:pt x="1143000" y="190500"/>
                  </a:lnTo>
                  <a:lnTo>
                    <a:pt x="1909763" y="19050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45" name="Gruppieren 344">
              <a:extLst>
                <a:ext uri="{FF2B5EF4-FFF2-40B4-BE49-F238E27FC236}">
                  <a16:creationId xmlns:a16="http://schemas.microsoft.com/office/drawing/2014/main" id="{07F0EE8D-C6F2-3555-1F92-270BFEE8AC84}"/>
                </a:ext>
              </a:extLst>
            </p:cNvPr>
            <p:cNvGrpSpPr/>
            <p:nvPr/>
          </p:nvGrpSpPr>
          <p:grpSpPr>
            <a:xfrm>
              <a:off x="9596438" y="2064545"/>
              <a:ext cx="50006" cy="50006"/>
              <a:chOff x="3096815" y="2626720"/>
              <a:chExt cx="50006" cy="50006"/>
            </a:xfrm>
          </p:grpSpPr>
          <p:cxnSp>
            <p:nvCxnSpPr>
              <p:cNvPr id="346" name="Gerader Verbinder 345">
                <a:extLst>
                  <a:ext uri="{FF2B5EF4-FFF2-40B4-BE49-F238E27FC236}">
                    <a16:creationId xmlns:a16="http://schemas.microsoft.com/office/drawing/2014/main" id="{92BCE102-4104-C730-2AE3-6817E70931F0}"/>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7" name="Gerader Verbinder 346">
                <a:extLst>
                  <a:ext uri="{FF2B5EF4-FFF2-40B4-BE49-F238E27FC236}">
                    <a16:creationId xmlns:a16="http://schemas.microsoft.com/office/drawing/2014/main" id="{5AD078B2-AA27-BE93-13BA-903C0A60F823}"/>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48" name="Gruppieren 347">
              <a:extLst>
                <a:ext uri="{FF2B5EF4-FFF2-40B4-BE49-F238E27FC236}">
                  <a16:creationId xmlns:a16="http://schemas.microsoft.com/office/drawing/2014/main" id="{DB662246-1EFD-7F76-3FEA-35783CEAC727}"/>
                </a:ext>
              </a:extLst>
            </p:cNvPr>
            <p:cNvGrpSpPr/>
            <p:nvPr/>
          </p:nvGrpSpPr>
          <p:grpSpPr>
            <a:xfrm>
              <a:off x="9801885" y="2085968"/>
              <a:ext cx="50006" cy="50006"/>
              <a:chOff x="3096815" y="2626720"/>
              <a:chExt cx="50006" cy="50006"/>
            </a:xfrm>
          </p:grpSpPr>
          <p:cxnSp>
            <p:nvCxnSpPr>
              <p:cNvPr id="349" name="Gerader Verbinder 348">
                <a:extLst>
                  <a:ext uri="{FF2B5EF4-FFF2-40B4-BE49-F238E27FC236}">
                    <a16:creationId xmlns:a16="http://schemas.microsoft.com/office/drawing/2014/main" id="{75FBCB9D-249B-5BD9-A28F-418A68198156}"/>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0" name="Gerader Verbinder 349">
                <a:extLst>
                  <a:ext uri="{FF2B5EF4-FFF2-40B4-BE49-F238E27FC236}">
                    <a16:creationId xmlns:a16="http://schemas.microsoft.com/office/drawing/2014/main" id="{425FEB24-D59A-B865-8945-5CE28EDDD410}"/>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51" name="Gruppieren 350">
              <a:extLst>
                <a:ext uri="{FF2B5EF4-FFF2-40B4-BE49-F238E27FC236}">
                  <a16:creationId xmlns:a16="http://schemas.microsoft.com/office/drawing/2014/main" id="{8BD50D7A-AD3D-4FE9-D28D-5E3F84377F44}"/>
                </a:ext>
              </a:extLst>
            </p:cNvPr>
            <p:cNvGrpSpPr/>
            <p:nvPr/>
          </p:nvGrpSpPr>
          <p:grpSpPr>
            <a:xfrm>
              <a:off x="9786405" y="2085182"/>
              <a:ext cx="50006" cy="50006"/>
              <a:chOff x="3096815" y="2626720"/>
              <a:chExt cx="50006" cy="50006"/>
            </a:xfrm>
          </p:grpSpPr>
          <p:cxnSp>
            <p:nvCxnSpPr>
              <p:cNvPr id="352" name="Gerader Verbinder 351">
                <a:extLst>
                  <a:ext uri="{FF2B5EF4-FFF2-40B4-BE49-F238E27FC236}">
                    <a16:creationId xmlns:a16="http://schemas.microsoft.com/office/drawing/2014/main" id="{293428DE-15E4-6A26-C8D3-78E644ECF0EA}"/>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3" name="Gerader Verbinder 352">
                <a:extLst>
                  <a:ext uri="{FF2B5EF4-FFF2-40B4-BE49-F238E27FC236}">
                    <a16:creationId xmlns:a16="http://schemas.microsoft.com/office/drawing/2014/main" id="{8D25EF8C-CC8B-C773-B255-C7E19A8F442E}"/>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54" name="Gruppieren 353">
              <a:extLst>
                <a:ext uri="{FF2B5EF4-FFF2-40B4-BE49-F238E27FC236}">
                  <a16:creationId xmlns:a16="http://schemas.microsoft.com/office/drawing/2014/main" id="{8BC3FF54-F721-FCA6-B992-AB6E3EF589F4}"/>
                </a:ext>
              </a:extLst>
            </p:cNvPr>
            <p:cNvGrpSpPr/>
            <p:nvPr/>
          </p:nvGrpSpPr>
          <p:grpSpPr>
            <a:xfrm>
              <a:off x="9989019" y="2113964"/>
              <a:ext cx="50006" cy="50006"/>
              <a:chOff x="3096815" y="2626720"/>
              <a:chExt cx="50006" cy="50006"/>
            </a:xfrm>
          </p:grpSpPr>
          <p:cxnSp>
            <p:nvCxnSpPr>
              <p:cNvPr id="355" name="Gerader Verbinder 354">
                <a:extLst>
                  <a:ext uri="{FF2B5EF4-FFF2-40B4-BE49-F238E27FC236}">
                    <a16:creationId xmlns:a16="http://schemas.microsoft.com/office/drawing/2014/main" id="{08ACDC93-EA7A-F443-7A1C-FFEC246DB496}"/>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6" name="Gerader Verbinder 355">
                <a:extLst>
                  <a:ext uri="{FF2B5EF4-FFF2-40B4-BE49-F238E27FC236}">
                    <a16:creationId xmlns:a16="http://schemas.microsoft.com/office/drawing/2014/main" id="{6F24CC7F-EC6A-577A-C451-69F4DC3C8EFB}"/>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57" name="Gruppieren 356">
              <a:extLst>
                <a:ext uri="{FF2B5EF4-FFF2-40B4-BE49-F238E27FC236}">
                  <a16:creationId xmlns:a16="http://schemas.microsoft.com/office/drawing/2014/main" id="{79BD753B-DE9A-CB1A-FCE6-625956FA02BA}"/>
                </a:ext>
              </a:extLst>
            </p:cNvPr>
            <p:cNvGrpSpPr/>
            <p:nvPr/>
          </p:nvGrpSpPr>
          <p:grpSpPr>
            <a:xfrm>
              <a:off x="10114489" y="2113964"/>
              <a:ext cx="50006" cy="50006"/>
              <a:chOff x="3096815" y="2626720"/>
              <a:chExt cx="50006" cy="50006"/>
            </a:xfrm>
          </p:grpSpPr>
          <p:cxnSp>
            <p:nvCxnSpPr>
              <p:cNvPr id="358" name="Gerader Verbinder 357">
                <a:extLst>
                  <a:ext uri="{FF2B5EF4-FFF2-40B4-BE49-F238E27FC236}">
                    <a16:creationId xmlns:a16="http://schemas.microsoft.com/office/drawing/2014/main" id="{A436F7AC-8B51-9A3B-C48E-F83CEC478E8A}"/>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9" name="Gerader Verbinder 358">
                <a:extLst>
                  <a:ext uri="{FF2B5EF4-FFF2-40B4-BE49-F238E27FC236}">
                    <a16:creationId xmlns:a16="http://schemas.microsoft.com/office/drawing/2014/main" id="{D1FFC955-28E6-040F-8708-34E89202E74D}"/>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60" name="Gruppieren 359">
              <a:extLst>
                <a:ext uri="{FF2B5EF4-FFF2-40B4-BE49-F238E27FC236}">
                  <a16:creationId xmlns:a16="http://schemas.microsoft.com/office/drawing/2014/main" id="{0CA71593-1D77-7DE7-10BA-7A5C7CA4B515}"/>
                </a:ext>
              </a:extLst>
            </p:cNvPr>
            <p:cNvGrpSpPr/>
            <p:nvPr/>
          </p:nvGrpSpPr>
          <p:grpSpPr>
            <a:xfrm>
              <a:off x="10195390" y="2163970"/>
              <a:ext cx="50006" cy="50006"/>
              <a:chOff x="3096815" y="2626720"/>
              <a:chExt cx="50006" cy="50006"/>
            </a:xfrm>
          </p:grpSpPr>
          <p:cxnSp>
            <p:nvCxnSpPr>
              <p:cNvPr id="361" name="Gerader Verbinder 360">
                <a:extLst>
                  <a:ext uri="{FF2B5EF4-FFF2-40B4-BE49-F238E27FC236}">
                    <a16:creationId xmlns:a16="http://schemas.microsoft.com/office/drawing/2014/main" id="{6B65CD3A-A6FB-F1EB-D010-0DC795384C74}"/>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2" name="Gerader Verbinder 361">
                <a:extLst>
                  <a:ext uri="{FF2B5EF4-FFF2-40B4-BE49-F238E27FC236}">
                    <a16:creationId xmlns:a16="http://schemas.microsoft.com/office/drawing/2014/main" id="{73C044D9-AFCE-A79D-6471-26B964DF626C}"/>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63" name="Gruppieren 362">
              <a:extLst>
                <a:ext uri="{FF2B5EF4-FFF2-40B4-BE49-F238E27FC236}">
                  <a16:creationId xmlns:a16="http://schemas.microsoft.com/office/drawing/2014/main" id="{6BB91566-8538-57AF-003A-462EBF582610}"/>
                </a:ext>
              </a:extLst>
            </p:cNvPr>
            <p:cNvGrpSpPr/>
            <p:nvPr/>
          </p:nvGrpSpPr>
          <p:grpSpPr>
            <a:xfrm>
              <a:off x="10365713" y="2163969"/>
              <a:ext cx="50006" cy="50006"/>
              <a:chOff x="3096815" y="2626720"/>
              <a:chExt cx="50006" cy="50006"/>
            </a:xfrm>
          </p:grpSpPr>
          <p:cxnSp>
            <p:nvCxnSpPr>
              <p:cNvPr id="364" name="Gerader Verbinder 363">
                <a:extLst>
                  <a:ext uri="{FF2B5EF4-FFF2-40B4-BE49-F238E27FC236}">
                    <a16:creationId xmlns:a16="http://schemas.microsoft.com/office/drawing/2014/main" id="{EAEF3E99-EEC6-839C-67A1-CCD47794891D}"/>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5" name="Gerader Verbinder 364">
                <a:extLst>
                  <a:ext uri="{FF2B5EF4-FFF2-40B4-BE49-F238E27FC236}">
                    <a16:creationId xmlns:a16="http://schemas.microsoft.com/office/drawing/2014/main" id="{FFAB067D-B7C2-E0C7-5295-65AF1CE11E2B}"/>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66" name="Gruppieren 365">
              <a:extLst>
                <a:ext uri="{FF2B5EF4-FFF2-40B4-BE49-F238E27FC236}">
                  <a16:creationId xmlns:a16="http://schemas.microsoft.com/office/drawing/2014/main" id="{C6652ED5-812C-D523-F0C3-5B1491FFEB15}"/>
                </a:ext>
              </a:extLst>
            </p:cNvPr>
            <p:cNvGrpSpPr/>
            <p:nvPr/>
          </p:nvGrpSpPr>
          <p:grpSpPr>
            <a:xfrm>
              <a:off x="10410057" y="2163969"/>
              <a:ext cx="50006" cy="50006"/>
              <a:chOff x="3096815" y="2626720"/>
              <a:chExt cx="50006" cy="50006"/>
            </a:xfrm>
          </p:grpSpPr>
          <p:cxnSp>
            <p:nvCxnSpPr>
              <p:cNvPr id="367" name="Gerader Verbinder 366">
                <a:extLst>
                  <a:ext uri="{FF2B5EF4-FFF2-40B4-BE49-F238E27FC236}">
                    <a16:creationId xmlns:a16="http://schemas.microsoft.com/office/drawing/2014/main" id="{2B06744A-2803-5435-BFD4-E35E6026BB9D}"/>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8" name="Gerader Verbinder 367">
                <a:extLst>
                  <a:ext uri="{FF2B5EF4-FFF2-40B4-BE49-F238E27FC236}">
                    <a16:creationId xmlns:a16="http://schemas.microsoft.com/office/drawing/2014/main" id="{7E35A1F2-2C1F-5951-27E9-08505F27D45B}"/>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69" name="Gruppieren 368">
              <a:extLst>
                <a:ext uri="{FF2B5EF4-FFF2-40B4-BE49-F238E27FC236}">
                  <a16:creationId xmlns:a16="http://schemas.microsoft.com/office/drawing/2014/main" id="{E796061A-9BE1-A219-6800-67BBF8C8D309}"/>
                </a:ext>
              </a:extLst>
            </p:cNvPr>
            <p:cNvGrpSpPr/>
            <p:nvPr/>
          </p:nvGrpSpPr>
          <p:grpSpPr>
            <a:xfrm>
              <a:off x="10542608" y="2163969"/>
              <a:ext cx="50006" cy="50006"/>
              <a:chOff x="3096815" y="2626720"/>
              <a:chExt cx="50006" cy="50006"/>
            </a:xfrm>
          </p:grpSpPr>
          <p:cxnSp>
            <p:nvCxnSpPr>
              <p:cNvPr id="370" name="Gerader Verbinder 369">
                <a:extLst>
                  <a:ext uri="{FF2B5EF4-FFF2-40B4-BE49-F238E27FC236}">
                    <a16:creationId xmlns:a16="http://schemas.microsoft.com/office/drawing/2014/main" id="{CDDDA374-6669-B804-8397-553D865BF4D9}"/>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1" name="Gerader Verbinder 370">
                <a:extLst>
                  <a:ext uri="{FF2B5EF4-FFF2-40B4-BE49-F238E27FC236}">
                    <a16:creationId xmlns:a16="http://schemas.microsoft.com/office/drawing/2014/main" id="{71E8E33D-9842-A85E-6B57-E62CE736FFEF}"/>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72" name="Gruppieren 371">
              <a:extLst>
                <a:ext uri="{FF2B5EF4-FFF2-40B4-BE49-F238E27FC236}">
                  <a16:creationId xmlns:a16="http://schemas.microsoft.com/office/drawing/2014/main" id="{124C5880-DF27-50AA-B591-71329C3B5C00}"/>
                </a:ext>
              </a:extLst>
            </p:cNvPr>
            <p:cNvGrpSpPr/>
            <p:nvPr/>
          </p:nvGrpSpPr>
          <p:grpSpPr>
            <a:xfrm>
              <a:off x="10566833" y="2163968"/>
              <a:ext cx="50006" cy="50006"/>
              <a:chOff x="3096815" y="2626720"/>
              <a:chExt cx="50006" cy="50006"/>
            </a:xfrm>
          </p:grpSpPr>
          <p:cxnSp>
            <p:nvCxnSpPr>
              <p:cNvPr id="373" name="Gerader Verbinder 372">
                <a:extLst>
                  <a:ext uri="{FF2B5EF4-FFF2-40B4-BE49-F238E27FC236}">
                    <a16:creationId xmlns:a16="http://schemas.microsoft.com/office/drawing/2014/main" id="{6CB27039-C763-7F0D-DFDE-11D3256602A1}"/>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4" name="Gerader Verbinder 373">
                <a:extLst>
                  <a:ext uri="{FF2B5EF4-FFF2-40B4-BE49-F238E27FC236}">
                    <a16:creationId xmlns:a16="http://schemas.microsoft.com/office/drawing/2014/main" id="{CB23BF9C-0698-F037-7977-23C5FCB16B86}"/>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75" name="Gruppieren 374">
              <a:extLst>
                <a:ext uri="{FF2B5EF4-FFF2-40B4-BE49-F238E27FC236}">
                  <a16:creationId xmlns:a16="http://schemas.microsoft.com/office/drawing/2014/main" id="{9E33AC41-A432-608F-D7AF-F302C125AD04}"/>
                </a:ext>
              </a:extLst>
            </p:cNvPr>
            <p:cNvGrpSpPr/>
            <p:nvPr/>
          </p:nvGrpSpPr>
          <p:grpSpPr>
            <a:xfrm>
              <a:off x="10593303" y="2192804"/>
              <a:ext cx="50006" cy="50006"/>
              <a:chOff x="3096815" y="2626720"/>
              <a:chExt cx="50006" cy="50006"/>
            </a:xfrm>
          </p:grpSpPr>
          <p:cxnSp>
            <p:nvCxnSpPr>
              <p:cNvPr id="376" name="Gerader Verbinder 375">
                <a:extLst>
                  <a:ext uri="{FF2B5EF4-FFF2-40B4-BE49-F238E27FC236}">
                    <a16:creationId xmlns:a16="http://schemas.microsoft.com/office/drawing/2014/main" id="{7FCFFF8B-EEDA-DD85-974D-2D649BDC1D85}"/>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7" name="Gerader Verbinder 376">
                <a:extLst>
                  <a:ext uri="{FF2B5EF4-FFF2-40B4-BE49-F238E27FC236}">
                    <a16:creationId xmlns:a16="http://schemas.microsoft.com/office/drawing/2014/main" id="{A5DFF782-417F-124F-9C8A-E40F983D68C2}"/>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78" name="Gruppieren 377">
              <a:extLst>
                <a:ext uri="{FF2B5EF4-FFF2-40B4-BE49-F238E27FC236}">
                  <a16:creationId xmlns:a16="http://schemas.microsoft.com/office/drawing/2014/main" id="{FEBFFB76-9D31-E5AC-61E4-FF07C8176699}"/>
                </a:ext>
              </a:extLst>
            </p:cNvPr>
            <p:cNvGrpSpPr/>
            <p:nvPr/>
          </p:nvGrpSpPr>
          <p:grpSpPr>
            <a:xfrm>
              <a:off x="10751984" y="2255044"/>
              <a:ext cx="50006" cy="50006"/>
              <a:chOff x="3096815" y="2626720"/>
              <a:chExt cx="50006" cy="50006"/>
            </a:xfrm>
          </p:grpSpPr>
          <p:cxnSp>
            <p:nvCxnSpPr>
              <p:cNvPr id="379" name="Gerader Verbinder 378">
                <a:extLst>
                  <a:ext uri="{FF2B5EF4-FFF2-40B4-BE49-F238E27FC236}">
                    <a16:creationId xmlns:a16="http://schemas.microsoft.com/office/drawing/2014/main" id="{8FA2B433-66B4-9B27-EB4C-C07A313E47D2}"/>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0" name="Gerader Verbinder 379">
                <a:extLst>
                  <a:ext uri="{FF2B5EF4-FFF2-40B4-BE49-F238E27FC236}">
                    <a16:creationId xmlns:a16="http://schemas.microsoft.com/office/drawing/2014/main" id="{C30B2C5B-1865-C082-E3F7-14B7E0176A4F}"/>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81" name="Gruppieren 380">
              <a:extLst>
                <a:ext uri="{FF2B5EF4-FFF2-40B4-BE49-F238E27FC236}">
                  <a16:creationId xmlns:a16="http://schemas.microsoft.com/office/drawing/2014/main" id="{550FDBBD-5619-ECF7-AFB1-DC11328ABAD0}"/>
                </a:ext>
              </a:extLst>
            </p:cNvPr>
            <p:cNvGrpSpPr/>
            <p:nvPr/>
          </p:nvGrpSpPr>
          <p:grpSpPr>
            <a:xfrm>
              <a:off x="10763877" y="2254135"/>
              <a:ext cx="50006" cy="50006"/>
              <a:chOff x="3096815" y="2626720"/>
              <a:chExt cx="50006" cy="50006"/>
            </a:xfrm>
          </p:grpSpPr>
          <p:cxnSp>
            <p:nvCxnSpPr>
              <p:cNvPr id="382" name="Gerader Verbinder 381">
                <a:extLst>
                  <a:ext uri="{FF2B5EF4-FFF2-40B4-BE49-F238E27FC236}">
                    <a16:creationId xmlns:a16="http://schemas.microsoft.com/office/drawing/2014/main" id="{0B6EDDC5-E44A-3A52-AC37-6E1A587EFDC5}"/>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3" name="Gerader Verbinder 382">
                <a:extLst>
                  <a:ext uri="{FF2B5EF4-FFF2-40B4-BE49-F238E27FC236}">
                    <a16:creationId xmlns:a16="http://schemas.microsoft.com/office/drawing/2014/main" id="{1D650557-95D0-31FB-518D-68DB7421BA8B}"/>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84" name="Gruppieren 383">
              <a:extLst>
                <a:ext uri="{FF2B5EF4-FFF2-40B4-BE49-F238E27FC236}">
                  <a16:creationId xmlns:a16="http://schemas.microsoft.com/office/drawing/2014/main" id="{FBC6392D-6AAE-CC99-9CFD-75EE5E78A6DA}"/>
                </a:ext>
              </a:extLst>
            </p:cNvPr>
            <p:cNvGrpSpPr/>
            <p:nvPr/>
          </p:nvGrpSpPr>
          <p:grpSpPr>
            <a:xfrm>
              <a:off x="10795368" y="2254972"/>
              <a:ext cx="50006" cy="50006"/>
              <a:chOff x="3096815" y="2626720"/>
              <a:chExt cx="50006" cy="50006"/>
            </a:xfrm>
          </p:grpSpPr>
          <p:cxnSp>
            <p:nvCxnSpPr>
              <p:cNvPr id="385" name="Gerader Verbinder 384">
                <a:extLst>
                  <a:ext uri="{FF2B5EF4-FFF2-40B4-BE49-F238E27FC236}">
                    <a16:creationId xmlns:a16="http://schemas.microsoft.com/office/drawing/2014/main" id="{DADB3ADB-83C0-F9A8-0DC7-F23508A5AB7B}"/>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6" name="Gerader Verbinder 385">
                <a:extLst>
                  <a:ext uri="{FF2B5EF4-FFF2-40B4-BE49-F238E27FC236}">
                    <a16:creationId xmlns:a16="http://schemas.microsoft.com/office/drawing/2014/main" id="{37805D0B-7028-CF30-6472-2AAB1CFF5DB2}"/>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87" name="Gruppieren 386">
              <a:extLst>
                <a:ext uri="{FF2B5EF4-FFF2-40B4-BE49-F238E27FC236}">
                  <a16:creationId xmlns:a16="http://schemas.microsoft.com/office/drawing/2014/main" id="{4FBACDE0-B6AB-84AC-F034-AA549DC8C4A7}"/>
                </a:ext>
              </a:extLst>
            </p:cNvPr>
            <p:cNvGrpSpPr/>
            <p:nvPr/>
          </p:nvGrpSpPr>
          <p:grpSpPr>
            <a:xfrm>
              <a:off x="10775770" y="2254135"/>
              <a:ext cx="50006" cy="50006"/>
              <a:chOff x="3096815" y="2626720"/>
              <a:chExt cx="50006" cy="50006"/>
            </a:xfrm>
          </p:grpSpPr>
          <p:cxnSp>
            <p:nvCxnSpPr>
              <p:cNvPr id="388" name="Gerader Verbinder 387">
                <a:extLst>
                  <a:ext uri="{FF2B5EF4-FFF2-40B4-BE49-F238E27FC236}">
                    <a16:creationId xmlns:a16="http://schemas.microsoft.com/office/drawing/2014/main" id="{50A73E6E-65C7-DC13-CF8C-E766851C2E22}"/>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9" name="Gerader Verbinder 388">
                <a:extLst>
                  <a:ext uri="{FF2B5EF4-FFF2-40B4-BE49-F238E27FC236}">
                    <a16:creationId xmlns:a16="http://schemas.microsoft.com/office/drawing/2014/main" id="{D780A8BC-90A8-5FC0-1A08-F81A59AC62DD}"/>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90" name="Gruppieren 389">
              <a:extLst>
                <a:ext uri="{FF2B5EF4-FFF2-40B4-BE49-F238E27FC236}">
                  <a16:creationId xmlns:a16="http://schemas.microsoft.com/office/drawing/2014/main" id="{AE53A71E-2ADA-8E1F-EF87-6D8C9A943E28}"/>
                </a:ext>
              </a:extLst>
            </p:cNvPr>
            <p:cNvGrpSpPr/>
            <p:nvPr/>
          </p:nvGrpSpPr>
          <p:grpSpPr>
            <a:xfrm>
              <a:off x="10826862" y="2255044"/>
              <a:ext cx="50006" cy="50006"/>
              <a:chOff x="3096815" y="2626720"/>
              <a:chExt cx="50006" cy="50006"/>
            </a:xfrm>
          </p:grpSpPr>
          <p:cxnSp>
            <p:nvCxnSpPr>
              <p:cNvPr id="391" name="Gerader Verbinder 390">
                <a:extLst>
                  <a:ext uri="{FF2B5EF4-FFF2-40B4-BE49-F238E27FC236}">
                    <a16:creationId xmlns:a16="http://schemas.microsoft.com/office/drawing/2014/main" id="{94D5C17E-907F-2911-D895-5FBB5448B149}"/>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2" name="Gerader Verbinder 391">
                <a:extLst>
                  <a:ext uri="{FF2B5EF4-FFF2-40B4-BE49-F238E27FC236}">
                    <a16:creationId xmlns:a16="http://schemas.microsoft.com/office/drawing/2014/main" id="{AD769ABB-51B5-7A19-47ED-9B04E4120402}"/>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93" name="Gruppieren 392">
              <a:extLst>
                <a:ext uri="{FF2B5EF4-FFF2-40B4-BE49-F238E27FC236}">
                  <a16:creationId xmlns:a16="http://schemas.microsoft.com/office/drawing/2014/main" id="{17E600BA-A109-77EE-4D7E-03F430F31302}"/>
                </a:ext>
              </a:extLst>
            </p:cNvPr>
            <p:cNvGrpSpPr/>
            <p:nvPr/>
          </p:nvGrpSpPr>
          <p:grpSpPr>
            <a:xfrm>
              <a:off x="10838755" y="2255043"/>
              <a:ext cx="50006" cy="50006"/>
              <a:chOff x="3096815" y="2626720"/>
              <a:chExt cx="50006" cy="50006"/>
            </a:xfrm>
          </p:grpSpPr>
          <p:cxnSp>
            <p:nvCxnSpPr>
              <p:cNvPr id="394" name="Gerader Verbinder 393">
                <a:extLst>
                  <a:ext uri="{FF2B5EF4-FFF2-40B4-BE49-F238E27FC236}">
                    <a16:creationId xmlns:a16="http://schemas.microsoft.com/office/drawing/2014/main" id="{89D05BAA-4CEC-5D0F-2716-2E869A05EEB0}"/>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5" name="Gerader Verbinder 394">
                <a:extLst>
                  <a:ext uri="{FF2B5EF4-FFF2-40B4-BE49-F238E27FC236}">
                    <a16:creationId xmlns:a16="http://schemas.microsoft.com/office/drawing/2014/main" id="{C469A37C-DF78-9660-1136-BAA34F218948}"/>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96" name="Gruppieren 395">
              <a:extLst>
                <a:ext uri="{FF2B5EF4-FFF2-40B4-BE49-F238E27FC236}">
                  <a16:creationId xmlns:a16="http://schemas.microsoft.com/office/drawing/2014/main" id="{EEBDF7A8-503F-DF52-3799-CB3CD5111BE5}"/>
                </a:ext>
              </a:extLst>
            </p:cNvPr>
            <p:cNvGrpSpPr/>
            <p:nvPr/>
          </p:nvGrpSpPr>
          <p:grpSpPr>
            <a:xfrm>
              <a:off x="10952560" y="2256516"/>
              <a:ext cx="50006" cy="50006"/>
              <a:chOff x="3096815" y="2626720"/>
              <a:chExt cx="50006" cy="50006"/>
            </a:xfrm>
          </p:grpSpPr>
          <p:cxnSp>
            <p:nvCxnSpPr>
              <p:cNvPr id="397" name="Gerader Verbinder 396">
                <a:extLst>
                  <a:ext uri="{FF2B5EF4-FFF2-40B4-BE49-F238E27FC236}">
                    <a16:creationId xmlns:a16="http://schemas.microsoft.com/office/drawing/2014/main" id="{7CD361A9-924C-1A03-6B09-1831508B980B}"/>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8" name="Gerader Verbinder 397">
                <a:extLst>
                  <a:ext uri="{FF2B5EF4-FFF2-40B4-BE49-F238E27FC236}">
                    <a16:creationId xmlns:a16="http://schemas.microsoft.com/office/drawing/2014/main" id="{3506ADB3-FCBA-9939-2A4E-7480BC19BB77}"/>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99" name="Gruppieren 398">
              <a:extLst>
                <a:ext uri="{FF2B5EF4-FFF2-40B4-BE49-F238E27FC236}">
                  <a16:creationId xmlns:a16="http://schemas.microsoft.com/office/drawing/2014/main" id="{ED34D502-036B-0BC3-B423-6BCC9F60F045}"/>
                </a:ext>
              </a:extLst>
            </p:cNvPr>
            <p:cNvGrpSpPr/>
            <p:nvPr/>
          </p:nvGrpSpPr>
          <p:grpSpPr>
            <a:xfrm>
              <a:off x="10989455" y="2256192"/>
              <a:ext cx="50006" cy="50006"/>
              <a:chOff x="3096815" y="2626720"/>
              <a:chExt cx="50006" cy="50006"/>
            </a:xfrm>
          </p:grpSpPr>
          <p:cxnSp>
            <p:nvCxnSpPr>
              <p:cNvPr id="400" name="Gerader Verbinder 399">
                <a:extLst>
                  <a:ext uri="{FF2B5EF4-FFF2-40B4-BE49-F238E27FC236}">
                    <a16:creationId xmlns:a16="http://schemas.microsoft.com/office/drawing/2014/main" id="{DB3315FE-E8C2-B34C-7CC9-194D1805D386}"/>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1" name="Gerader Verbinder 400">
                <a:extLst>
                  <a:ext uri="{FF2B5EF4-FFF2-40B4-BE49-F238E27FC236}">
                    <a16:creationId xmlns:a16="http://schemas.microsoft.com/office/drawing/2014/main" id="{D485D1A3-0F02-4C2D-AFEC-9B962F0AD118}"/>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02" name="Gruppieren 401">
              <a:extLst>
                <a:ext uri="{FF2B5EF4-FFF2-40B4-BE49-F238E27FC236}">
                  <a16:creationId xmlns:a16="http://schemas.microsoft.com/office/drawing/2014/main" id="{05884300-A54F-83E4-0000-C64B42098693}"/>
                </a:ext>
              </a:extLst>
            </p:cNvPr>
            <p:cNvGrpSpPr/>
            <p:nvPr/>
          </p:nvGrpSpPr>
          <p:grpSpPr>
            <a:xfrm>
              <a:off x="11119669" y="2256634"/>
              <a:ext cx="50006" cy="50006"/>
              <a:chOff x="3096815" y="2626720"/>
              <a:chExt cx="50006" cy="50006"/>
            </a:xfrm>
          </p:grpSpPr>
          <p:cxnSp>
            <p:nvCxnSpPr>
              <p:cNvPr id="403" name="Gerader Verbinder 402">
                <a:extLst>
                  <a:ext uri="{FF2B5EF4-FFF2-40B4-BE49-F238E27FC236}">
                    <a16:creationId xmlns:a16="http://schemas.microsoft.com/office/drawing/2014/main" id="{CC0858E5-D27E-9B1F-B841-74EC26A5ADFF}"/>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4" name="Gerader Verbinder 403">
                <a:extLst>
                  <a:ext uri="{FF2B5EF4-FFF2-40B4-BE49-F238E27FC236}">
                    <a16:creationId xmlns:a16="http://schemas.microsoft.com/office/drawing/2014/main" id="{3E8967AC-326D-369A-A720-803A6456C7BF}"/>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05" name="Gruppieren 404">
              <a:extLst>
                <a:ext uri="{FF2B5EF4-FFF2-40B4-BE49-F238E27FC236}">
                  <a16:creationId xmlns:a16="http://schemas.microsoft.com/office/drawing/2014/main" id="{F32F9527-C1B1-0C32-0FEB-4C7CC9317479}"/>
                </a:ext>
              </a:extLst>
            </p:cNvPr>
            <p:cNvGrpSpPr/>
            <p:nvPr/>
          </p:nvGrpSpPr>
          <p:grpSpPr>
            <a:xfrm>
              <a:off x="11146481" y="2256958"/>
              <a:ext cx="50006" cy="50006"/>
              <a:chOff x="3096815" y="2626720"/>
              <a:chExt cx="50006" cy="50006"/>
            </a:xfrm>
          </p:grpSpPr>
          <p:cxnSp>
            <p:nvCxnSpPr>
              <p:cNvPr id="406" name="Gerader Verbinder 405">
                <a:extLst>
                  <a:ext uri="{FF2B5EF4-FFF2-40B4-BE49-F238E27FC236}">
                    <a16:creationId xmlns:a16="http://schemas.microsoft.com/office/drawing/2014/main" id="{FA677FA4-65E8-4FEE-F36B-01235D265D2C}"/>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7" name="Gerader Verbinder 406">
                <a:extLst>
                  <a:ext uri="{FF2B5EF4-FFF2-40B4-BE49-F238E27FC236}">
                    <a16:creationId xmlns:a16="http://schemas.microsoft.com/office/drawing/2014/main" id="{2BED5D61-AEF0-7ACF-31FE-C63D13B79D9D}"/>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08" name="Gruppieren 407">
              <a:extLst>
                <a:ext uri="{FF2B5EF4-FFF2-40B4-BE49-F238E27FC236}">
                  <a16:creationId xmlns:a16="http://schemas.microsoft.com/office/drawing/2014/main" id="{7E75C523-751A-5EE4-F92D-DF4D91704347}"/>
                </a:ext>
              </a:extLst>
            </p:cNvPr>
            <p:cNvGrpSpPr/>
            <p:nvPr/>
          </p:nvGrpSpPr>
          <p:grpSpPr>
            <a:xfrm>
              <a:off x="11177830" y="2257353"/>
              <a:ext cx="50006" cy="50006"/>
              <a:chOff x="3096815" y="2626720"/>
              <a:chExt cx="50006" cy="50006"/>
            </a:xfrm>
          </p:grpSpPr>
          <p:cxnSp>
            <p:nvCxnSpPr>
              <p:cNvPr id="409" name="Gerader Verbinder 408">
                <a:extLst>
                  <a:ext uri="{FF2B5EF4-FFF2-40B4-BE49-F238E27FC236}">
                    <a16:creationId xmlns:a16="http://schemas.microsoft.com/office/drawing/2014/main" id="{1190AFFB-F929-ADCC-E19D-A4130B460718}"/>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0" name="Gerader Verbinder 409">
                <a:extLst>
                  <a:ext uri="{FF2B5EF4-FFF2-40B4-BE49-F238E27FC236}">
                    <a16:creationId xmlns:a16="http://schemas.microsoft.com/office/drawing/2014/main" id="{409D25D4-303C-8281-7EAD-CCBD8EB19514}"/>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11" name="Gruppieren 410">
              <a:extLst>
                <a:ext uri="{FF2B5EF4-FFF2-40B4-BE49-F238E27FC236}">
                  <a16:creationId xmlns:a16="http://schemas.microsoft.com/office/drawing/2014/main" id="{D5F00B2E-3172-EBC9-CE64-461CE1353D13}"/>
                </a:ext>
              </a:extLst>
            </p:cNvPr>
            <p:cNvGrpSpPr/>
            <p:nvPr/>
          </p:nvGrpSpPr>
          <p:grpSpPr>
            <a:xfrm>
              <a:off x="11207598" y="2256192"/>
              <a:ext cx="50006" cy="50006"/>
              <a:chOff x="3096815" y="2626720"/>
              <a:chExt cx="50006" cy="50006"/>
            </a:xfrm>
          </p:grpSpPr>
          <p:cxnSp>
            <p:nvCxnSpPr>
              <p:cNvPr id="412" name="Gerader Verbinder 411">
                <a:extLst>
                  <a:ext uri="{FF2B5EF4-FFF2-40B4-BE49-F238E27FC236}">
                    <a16:creationId xmlns:a16="http://schemas.microsoft.com/office/drawing/2014/main" id="{7C6A0696-8ECC-45E9-F346-1D729094E3D2}"/>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3" name="Gerader Verbinder 412">
                <a:extLst>
                  <a:ext uri="{FF2B5EF4-FFF2-40B4-BE49-F238E27FC236}">
                    <a16:creationId xmlns:a16="http://schemas.microsoft.com/office/drawing/2014/main" id="{6A4E77A3-3503-96F7-2292-593BA24828F0}"/>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14" name="Gruppieren 413">
              <a:extLst>
                <a:ext uri="{FF2B5EF4-FFF2-40B4-BE49-F238E27FC236}">
                  <a16:creationId xmlns:a16="http://schemas.microsoft.com/office/drawing/2014/main" id="{8A23CB3F-F194-B8D8-1317-BC84EB57D178}"/>
                </a:ext>
              </a:extLst>
            </p:cNvPr>
            <p:cNvGrpSpPr/>
            <p:nvPr/>
          </p:nvGrpSpPr>
          <p:grpSpPr>
            <a:xfrm>
              <a:off x="11278368" y="2256192"/>
              <a:ext cx="50006" cy="50006"/>
              <a:chOff x="3096815" y="2626720"/>
              <a:chExt cx="50006" cy="50006"/>
            </a:xfrm>
          </p:grpSpPr>
          <p:cxnSp>
            <p:nvCxnSpPr>
              <p:cNvPr id="415" name="Gerader Verbinder 414">
                <a:extLst>
                  <a:ext uri="{FF2B5EF4-FFF2-40B4-BE49-F238E27FC236}">
                    <a16:creationId xmlns:a16="http://schemas.microsoft.com/office/drawing/2014/main" id="{97378DCC-9DE9-FE05-570E-D77B047778AC}"/>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6" name="Gerader Verbinder 415">
                <a:extLst>
                  <a:ext uri="{FF2B5EF4-FFF2-40B4-BE49-F238E27FC236}">
                    <a16:creationId xmlns:a16="http://schemas.microsoft.com/office/drawing/2014/main" id="{4C6A2F43-3E8E-CA57-A231-F4D7D9543EB7}"/>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17" name="Gruppieren 416">
              <a:extLst>
                <a:ext uri="{FF2B5EF4-FFF2-40B4-BE49-F238E27FC236}">
                  <a16:creationId xmlns:a16="http://schemas.microsoft.com/office/drawing/2014/main" id="{9A2A12DE-35D9-7571-7CAD-DBB542510B3F}"/>
                </a:ext>
              </a:extLst>
            </p:cNvPr>
            <p:cNvGrpSpPr/>
            <p:nvPr/>
          </p:nvGrpSpPr>
          <p:grpSpPr>
            <a:xfrm>
              <a:off x="11334673" y="2256634"/>
              <a:ext cx="50006" cy="50006"/>
              <a:chOff x="3096815" y="2626720"/>
              <a:chExt cx="50006" cy="50006"/>
            </a:xfrm>
          </p:grpSpPr>
          <p:cxnSp>
            <p:nvCxnSpPr>
              <p:cNvPr id="418" name="Gerader Verbinder 417">
                <a:extLst>
                  <a:ext uri="{FF2B5EF4-FFF2-40B4-BE49-F238E27FC236}">
                    <a16:creationId xmlns:a16="http://schemas.microsoft.com/office/drawing/2014/main" id="{82A3AAE1-BB6F-5D07-9F4A-1664A2552046}"/>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9" name="Gerader Verbinder 418">
                <a:extLst>
                  <a:ext uri="{FF2B5EF4-FFF2-40B4-BE49-F238E27FC236}">
                    <a16:creationId xmlns:a16="http://schemas.microsoft.com/office/drawing/2014/main" id="{7DB35885-1D66-57D6-1188-9245DEA6DD76}"/>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20" name="Gruppieren 419">
              <a:extLst>
                <a:ext uri="{FF2B5EF4-FFF2-40B4-BE49-F238E27FC236}">
                  <a16:creationId xmlns:a16="http://schemas.microsoft.com/office/drawing/2014/main" id="{C10359DF-073E-A6F4-56E2-CACB90843D61}"/>
                </a:ext>
              </a:extLst>
            </p:cNvPr>
            <p:cNvGrpSpPr/>
            <p:nvPr/>
          </p:nvGrpSpPr>
          <p:grpSpPr>
            <a:xfrm>
              <a:off x="11345532" y="2256634"/>
              <a:ext cx="50006" cy="50006"/>
              <a:chOff x="3096815" y="2626720"/>
              <a:chExt cx="50006" cy="50006"/>
            </a:xfrm>
          </p:grpSpPr>
          <p:cxnSp>
            <p:nvCxnSpPr>
              <p:cNvPr id="421" name="Gerader Verbinder 420">
                <a:extLst>
                  <a:ext uri="{FF2B5EF4-FFF2-40B4-BE49-F238E27FC236}">
                    <a16:creationId xmlns:a16="http://schemas.microsoft.com/office/drawing/2014/main" id="{22192916-93B0-9883-83CC-2259AADA9538}"/>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2" name="Gerader Verbinder 421">
                <a:extLst>
                  <a:ext uri="{FF2B5EF4-FFF2-40B4-BE49-F238E27FC236}">
                    <a16:creationId xmlns:a16="http://schemas.microsoft.com/office/drawing/2014/main" id="{63DC7ACB-4E3F-C0F4-2756-8813126751AF}"/>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23" name="Gruppieren 422">
              <a:extLst>
                <a:ext uri="{FF2B5EF4-FFF2-40B4-BE49-F238E27FC236}">
                  <a16:creationId xmlns:a16="http://schemas.microsoft.com/office/drawing/2014/main" id="{CE932458-C022-2C40-AD81-AAF7E9FE6CA8}"/>
                </a:ext>
              </a:extLst>
            </p:cNvPr>
            <p:cNvGrpSpPr/>
            <p:nvPr/>
          </p:nvGrpSpPr>
          <p:grpSpPr>
            <a:xfrm>
              <a:off x="11357294" y="2256516"/>
              <a:ext cx="50006" cy="50006"/>
              <a:chOff x="3096815" y="2626720"/>
              <a:chExt cx="50006" cy="50006"/>
            </a:xfrm>
          </p:grpSpPr>
          <p:cxnSp>
            <p:nvCxnSpPr>
              <p:cNvPr id="424" name="Gerader Verbinder 423">
                <a:extLst>
                  <a:ext uri="{FF2B5EF4-FFF2-40B4-BE49-F238E27FC236}">
                    <a16:creationId xmlns:a16="http://schemas.microsoft.com/office/drawing/2014/main" id="{80981BC3-412A-55B0-F0BD-D43E3A824A0F}"/>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5" name="Gerader Verbinder 424">
                <a:extLst>
                  <a:ext uri="{FF2B5EF4-FFF2-40B4-BE49-F238E27FC236}">
                    <a16:creationId xmlns:a16="http://schemas.microsoft.com/office/drawing/2014/main" id="{C9241067-7FA7-D3F0-0754-87D693A2BE6C}"/>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26" name="Gruppieren 425">
              <a:extLst>
                <a:ext uri="{FF2B5EF4-FFF2-40B4-BE49-F238E27FC236}">
                  <a16:creationId xmlns:a16="http://schemas.microsoft.com/office/drawing/2014/main" id="{88F4D7DC-987C-FCCE-C836-28634CD37751}"/>
                </a:ext>
              </a:extLst>
            </p:cNvPr>
            <p:cNvGrpSpPr/>
            <p:nvPr/>
          </p:nvGrpSpPr>
          <p:grpSpPr>
            <a:xfrm>
              <a:off x="11511552" y="2256634"/>
              <a:ext cx="50006" cy="50006"/>
              <a:chOff x="3096815" y="2626720"/>
              <a:chExt cx="50006" cy="50006"/>
            </a:xfrm>
          </p:grpSpPr>
          <p:cxnSp>
            <p:nvCxnSpPr>
              <p:cNvPr id="427" name="Gerader Verbinder 426">
                <a:extLst>
                  <a:ext uri="{FF2B5EF4-FFF2-40B4-BE49-F238E27FC236}">
                    <a16:creationId xmlns:a16="http://schemas.microsoft.com/office/drawing/2014/main" id="{C868798A-5585-874D-ADE4-B9E1B80BF64F}"/>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8" name="Gerader Verbinder 427">
                <a:extLst>
                  <a:ext uri="{FF2B5EF4-FFF2-40B4-BE49-F238E27FC236}">
                    <a16:creationId xmlns:a16="http://schemas.microsoft.com/office/drawing/2014/main" id="{5FDFE95C-5484-2CF4-E10D-1FD1D064FDF0}"/>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715" name="Gruppieren 714">
            <a:extLst>
              <a:ext uri="{FF2B5EF4-FFF2-40B4-BE49-F238E27FC236}">
                <a16:creationId xmlns:a16="http://schemas.microsoft.com/office/drawing/2014/main" id="{5107990B-775A-996A-9663-70685A78BFC1}"/>
              </a:ext>
            </a:extLst>
          </p:cNvPr>
          <p:cNvGrpSpPr/>
          <p:nvPr/>
        </p:nvGrpSpPr>
        <p:grpSpPr>
          <a:xfrm>
            <a:off x="1379793" y="2924277"/>
            <a:ext cx="797497" cy="478621"/>
            <a:chOff x="1052908" y="2946255"/>
            <a:chExt cx="797497" cy="478621"/>
          </a:xfrm>
        </p:grpSpPr>
        <p:sp>
          <p:nvSpPr>
            <p:cNvPr id="706" name="Textfeld 705">
              <a:extLst>
                <a:ext uri="{FF2B5EF4-FFF2-40B4-BE49-F238E27FC236}">
                  <a16:creationId xmlns:a16="http://schemas.microsoft.com/office/drawing/2014/main" id="{6D83ABED-7738-FB41-0B1B-30197E23CB1B}"/>
                </a:ext>
              </a:extLst>
            </p:cNvPr>
            <p:cNvSpPr txBox="1"/>
            <p:nvPr/>
          </p:nvSpPr>
          <p:spPr>
            <a:xfrm>
              <a:off x="1052908" y="2946255"/>
              <a:ext cx="688181" cy="161583"/>
            </a:xfrm>
            <a:prstGeom prst="rect">
              <a:avLst/>
            </a:prstGeom>
            <a:noFill/>
          </p:spPr>
          <p:txBody>
            <a:bodyPr wrap="square" lIns="0" tIns="0" rIns="0" bIns="0" rtlCol="0">
              <a:spAutoFit/>
            </a:bodyPr>
            <a:lstStyle/>
            <a:p>
              <a:r>
                <a:rPr lang="de-DE" sz="1050" i="1"/>
                <a:t>P</a:t>
              </a:r>
              <a:r>
                <a:rPr lang="de-DE" sz="1050"/>
                <a:t>=0.23</a:t>
              </a:r>
            </a:p>
          </p:txBody>
        </p:sp>
        <p:cxnSp>
          <p:nvCxnSpPr>
            <p:cNvPr id="708" name="Gerader Verbinder 707">
              <a:extLst>
                <a:ext uri="{FF2B5EF4-FFF2-40B4-BE49-F238E27FC236}">
                  <a16:creationId xmlns:a16="http://schemas.microsoft.com/office/drawing/2014/main" id="{B47A6125-AB2F-3C1F-0C80-5CD42C58B701}"/>
                </a:ext>
              </a:extLst>
            </p:cNvPr>
            <p:cNvCxnSpPr>
              <a:cxnSpLocks/>
            </p:cNvCxnSpPr>
            <p:nvPr/>
          </p:nvCxnSpPr>
          <p:spPr>
            <a:xfrm>
              <a:off x="1056083" y="3191684"/>
              <a:ext cx="10614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10" name="Textfeld 709">
              <a:extLst>
                <a:ext uri="{FF2B5EF4-FFF2-40B4-BE49-F238E27FC236}">
                  <a16:creationId xmlns:a16="http://schemas.microsoft.com/office/drawing/2014/main" id="{1FF6255B-B456-E569-F05A-0551094CFF89}"/>
                </a:ext>
              </a:extLst>
            </p:cNvPr>
            <p:cNvSpPr txBox="1"/>
            <p:nvPr/>
          </p:nvSpPr>
          <p:spPr>
            <a:xfrm>
              <a:off x="1162224" y="3110893"/>
              <a:ext cx="688181" cy="161583"/>
            </a:xfrm>
            <a:prstGeom prst="rect">
              <a:avLst/>
            </a:prstGeom>
            <a:noFill/>
          </p:spPr>
          <p:txBody>
            <a:bodyPr wrap="square" lIns="0" tIns="0" rIns="0" bIns="0" rtlCol="0">
              <a:spAutoFit/>
            </a:bodyPr>
            <a:lstStyle/>
            <a:p>
              <a:r>
                <a:rPr lang="de-DE" sz="1050" i="1"/>
                <a:t>TP53 </a:t>
              </a:r>
              <a:r>
                <a:rPr lang="de-DE" sz="1050"/>
                <a:t>WT</a:t>
              </a:r>
            </a:p>
          </p:txBody>
        </p:sp>
        <p:sp>
          <p:nvSpPr>
            <p:cNvPr id="711" name="Textfeld 710">
              <a:extLst>
                <a:ext uri="{FF2B5EF4-FFF2-40B4-BE49-F238E27FC236}">
                  <a16:creationId xmlns:a16="http://schemas.microsoft.com/office/drawing/2014/main" id="{40D5A9AE-744D-5914-877A-6113482DEDD3}"/>
                </a:ext>
              </a:extLst>
            </p:cNvPr>
            <p:cNvSpPr txBox="1"/>
            <p:nvPr/>
          </p:nvSpPr>
          <p:spPr>
            <a:xfrm>
              <a:off x="1162224" y="3263293"/>
              <a:ext cx="688181" cy="161583"/>
            </a:xfrm>
            <a:prstGeom prst="rect">
              <a:avLst/>
            </a:prstGeom>
            <a:noFill/>
          </p:spPr>
          <p:txBody>
            <a:bodyPr wrap="square" lIns="0" tIns="0" rIns="0" bIns="0" rtlCol="0">
              <a:spAutoFit/>
            </a:bodyPr>
            <a:lstStyle/>
            <a:p>
              <a:r>
                <a:rPr lang="de-DE" sz="1050" i="1"/>
                <a:t>TP53 </a:t>
              </a:r>
              <a:r>
                <a:rPr lang="de-DE" sz="1050"/>
                <a:t>Mut</a:t>
              </a:r>
            </a:p>
          </p:txBody>
        </p:sp>
        <p:cxnSp>
          <p:nvCxnSpPr>
            <p:cNvPr id="714" name="Gerader Verbinder 713">
              <a:extLst>
                <a:ext uri="{FF2B5EF4-FFF2-40B4-BE49-F238E27FC236}">
                  <a16:creationId xmlns:a16="http://schemas.microsoft.com/office/drawing/2014/main" id="{10BE2BBD-E99D-00C1-A5B1-77BD99E76D9F}"/>
                </a:ext>
              </a:extLst>
            </p:cNvPr>
            <p:cNvCxnSpPr>
              <a:cxnSpLocks/>
            </p:cNvCxnSpPr>
            <p:nvPr/>
          </p:nvCxnSpPr>
          <p:spPr>
            <a:xfrm>
              <a:off x="1056083" y="3344084"/>
              <a:ext cx="106141"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16" name="Gruppieren 715">
            <a:extLst>
              <a:ext uri="{FF2B5EF4-FFF2-40B4-BE49-F238E27FC236}">
                <a16:creationId xmlns:a16="http://schemas.microsoft.com/office/drawing/2014/main" id="{B1CCEED0-319F-2EC2-248B-D9D52BE105D5}"/>
              </a:ext>
            </a:extLst>
          </p:cNvPr>
          <p:cNvGrpSpPr/>
          <p:nvPr/>
        </p:nvGrpSpPr>
        <p:grpSpPr>
          <a:xfrm>
            <a:off x="4115055" y="2925200"/>
            <a:ext cx="797497" cy="478621"/>
            <a:chOff x="1052908" y="2946255"/>
            <a:chExt cx="797497" cy="478621"/>
          </a:xfrm>
        </p:grpSpPr>
        <p:sp>
          <p:nvSpPr>
            <p:cNvPr id="717" name="Textfeld 716">
              <a:extLst>
                <a:ext uri="{FF2B5EF4-FFF2-40B4-BE49-F238E27FC236}">
                  <a16:creationId xmlns:a16="http://schemas.microsoft.com/office/drawing/2014/main" id="{0A314F1B-8F7A-E11A-3A57-72E15596430B}"/>
                </a:ext>
              </a:extLst>
            </p:cNvPr>
            <p:cNvSpPr txBox="1"/>
            <p:nvPr/>
          </p:nvSpPr>
          <p:spPr>
            <a:xfrm>
              <a:off x="1052908" y="2946255"/>
              <a:ext cx="688181" cy="161583"/>
            </a:xfrm>
            <a:prstGeom prst="rect">
              <a:avLst/>
            </a:prstGeom>
            <a:noFill/>
          </p:spPr>
          <p:txBody>
            <a:bodyPr wrap="square" lIns="0" tIns="0" rIns="0" bIns="0" rtlCol="0">
              <a:spAutoFit/>
            </a:bodyPr>
            <a:lstStyle/>
            <a:p>
              <a:r>
                <a:rPr lang="de-DE" sz="1050" i="1"/>
                <a:t>P</a:t>
              </a:r>
              <a:r>
                <a:rPr lang="de-DE" sz="1050"/>
                <a:t>=0.0017</a:t>
              </a:r>
            </a:p>
          </p:txBody>
        </p:sp>
        <p:cxnSp>
          <p:nvCxnSpPr>
            <p:cNvPr id="718" name="Gerader Verbinder 717">
              <a:extLst>
                <a:ext uri="{FF2B5EF4-FFF2-40B4-BE49-F238E27FC236}">
                  <a16:creationId xmlns:a16="http://schemas.microsoft.com/office/drawing/2014/main" id="{A6B45A6C-0031-C985-FF8D-4B710294DE15}"/>
                </a:ext>
              </a:extLst>
            </p:cNvPr>
            <p:cNvCxnSpPr>
              <a:cxnSpLocks/>
            </p:cNvCxnSpPr>
            <p:nvPr/>
          </p:nvCxnSpPr>
          <p:spPr>
            <a:xfrm>
              <a:off x="1056083" y="3191684"/>
              <a:ext cx="10614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19" name="Textfeld 718">
              <a:extLst>
                <a:ext uri="{FF2B5EF4-FFF2-40B4-BE49-F238E27FC236}">
                  <a16:creationId xmlns:a16="http://schemas.microsoft.com/office/drawing/2014/main" id="{C589F164-8159-B7DE-1583-E5DBE7452744}"/>
                </a:ext>
              </a:extLst>
            </p:cNvPr>
            <p:cNvSpPr txBox="1"/>
            <p:nvPr/>
          </p:nvSpPr>
          <p:spPr>
            <a:xfrm>
              <a:off x="1162224" y="3110893"/>
              <a:ext cx="688181" cy="161583"/>
            </a:xfrm>
            <a:prstGeom prst="rect">
              <a:avLst/>
            </a:prstGeom>
            <a:noFill/>
          </p:spPr>
          <p:txBody>
            <a:bodyPr wrap="square" lIns="0" tIns="0" rIns="0" bIns="0" rtlCol="0">
              <a:spAutoFit/>
            </a:bodyPr>
            <a:lstStyle/>
            <a:p>
              <a:r>
                <a:rPr lang="de-DE" sz="1050" i="1"/>
                <a:t>SF3B1 </a:t>
              </a:r>
              <a:r>
                <a:rPr lang="de-DE" sz="1050"/>
                <a:t>WT</a:t>
              </a:r>
            </a:p>
          </p:txBody>
        </p:sp>
        <p:sp>
          <p:nvSpPr>
            <p:cNvPr id="720" name="Textfeld 719">
              <a:extLst>
                <a:ext uri="{FF2B5EF4-FFF2-40B4-BE49-F238E27FC236}">
                  <a16:creationId xmlns:a16="http://schemas.microsoft.com/office/drawing/2014/main" id="{D344BA7C-41B3-36B1-B37F-5413B46B3D16}"/>
                </a:ext>
              </a:extLst>
            </p:cNvPr>
            <p:cNvSpPr txBox="1"/>
            <p:nvPr/>
          </p:nvSpPr>
          <p:spPr>
            <a:xfrm>
              <a:off x="1162224" y="3263293"/>
              <a:ext cx="688181" cy="161583"/>
            </a:xfrm>
            <a:prstGeom prst="rect">
              <a:avLst/>
            </a:prstGeom>
            <a:noFill/>
          </p:spPr>
          <p:txBody>
            <a:bodyPr wrap="square" lIns="0" tIns="0" rIns="0" bIns="0" rtlCol="0">
              <a:spAutoFit/>
            </a:bodyPr>
            <a:lstStyle/>
            <a:p>
              <a:r>
                <a:rPr lang="de-DE" sz="1050" i="1"/>
                <a:t>SF3B1 </a:t>
              </a:r>
              <a:r>
                <a:rPr lang="de-DE" sz="1050"/>
                <a:t>Mut</a:t>
              </a:r>
            </a:p>
          </p:txBody>
        </p:sp>
        <p:cxnSp>
          <p:nvCxnSpPr>
            <p:cNvPr id="721" name="Gerader Verbinder 720">
              <a:extLst>
                <a:ext uri="{FF2B5EF4-FFF2-40B4-BE49-F238E27FC236}">
                  <a16:creationId xmlns:a16="http://schemas.microsoft.com/office/drawing/2014/main" id="{828EC9A0-D252-BA52-DE44-4D32FF1A670E}"/>
                </a:ext>
              </a:extLst>
            </p:cNvPr>
            <p:cNvCxnSpPr>
              <a:cxnSpLocks/>
            </p:cNvCxnSpPr>
            <p:nvPr/>
          </p:nvCxnSpPr>
          <p:spPr>
            <a:xfrm>
              <a:off x="1056083" y="3344084"/>
              <a:ext cx="106141"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22" name="Gruppieren 721">
            <a:extLst>
              <a:ext uri="{FF2B5EF4-FFF2-40B4-BE49-F238E27FC236}">
                <a16:creationId xmlns:a16="http://schemas.microsoft.com/office/drawing/2014/main" id="{3B22409B-98E6-0718-5B3B-749D63DD5122}"/>
              </a:ext>
            </a:extLst>
          </p:cNvPr>
          <p:cNvGrpSpPr/>
          <p:nvPr/>
        </p:nvGrpSpPr>
        <p:grpSpPr>
          <a:xfrm>
            <a:off x="6950967" y="2926171"/>
            <a:ext cx="797497" cy="478621"/>
            <a:chOff x="1052908" y="2946255"/>
            <a:chExt cx="797497" cy="478621"/>
          </a:xfrm>
        </p:grpSpPr>
        <p:sp>
          <p:nvSpPr>
            <p:cNvPr id="723" name="Textfeld 722">
              <a:extLst>
                <a:ext uri="{FF2B5EF4-FFF2-40B4-BE49-F238E27FC236}">
                  <a16:creationId xmlns:a16="http://schemas.microsoft.com/office/drawing/2014/main" id="{332AFCAF-4DCB-25B9-D4EC-83BA71A57E09}"/>
                </a:ext>
              </a:extLst>
            </p:cNvPr>
            <p:cNvSpPr txBox="1"/>
            <p:nvPr/>
          </p:nvSpPr>
          <p:spPr>
            <a:xfrm>
              <a:off x="1052908" y="2946255"/>
              <a:ext cx="688181" cy="161583"/>
            </a:xfrm>
            <a:prstGeom prst="rect">
              <a:avLst/>
            </a:prstGeom>
            <a:noFill/>
          </p:spPr>
          <p:txBody>
            <a:bodyPr wrap="square" lIns="0" tIns="0" rIns="0" bIns="0" rtlCol="0">
              <a:spAutoFit/>
            </a:bodyPr>
            <a:lstStyle/>
            <a:p>
              <a:r>
                <a:rPr lang="de-DE" sz="1050" i="1"/>
                <a:t>P</a:t>
              </a:r>
              <a:r>
                <a:rPr lang="de-DE" sz="1050"/>
                <a:t>=0.001</a:t>
              </a:r>
            </a:p>
          </p:txBody>
        </p:sp>
        <p:cxnSp>
          <p:nvCxnSpPr>
            <p:cNvPr id="724" name="Gerader Verbinder 723">
              <a:extLst>
                <a:ext uri="{FF2B5EF4-FFF2-40B4-BE49-F238E27FC236}">
                  <a16:creationId xmlns:a16="http://schemas.microsoft.com/office/drawing/2014/main" id="{47F076DA-E32A-F059-256B-B9B3748CF451}"/>
                </a:ext>
              </a:extLst>
            </p:cNvPr>
            <p:cNvCxnSpPr>
              <a:cxnSpLocks/>
            </p:cNvCxnSpPr>
            <p:nvPr/>
          </p:nvCxnSpPr>
          <p:spPr>
            <a:xfrm>
              <a:off x="1056083" y="3191684"/>
              <a:ext cx="10614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25" name="Textfeld 724">
              <a:extLst>
                <a:ext uri="{FF2B5EF4-FFF2-40B4-BE49-F238E27FC236}">
                  <a16:creationId xmlns:a16="http://schemas.microsoft.com/office/drawing/2014/main" id="{CEA7BD72-B146-7E94-8D55-1846CE64128D}"/>
                </a:ext>
              </a:extLst>
            </p:cNvPr>
            <p:cNvSpPr txBox="1"/>
            <p:nvPr/>
          </p:nvSpPr>
          <p:spPr>
            <a:xfrm>
              <a:off x="1162224" y="3110893"/>
              <a:ext cx="688181" cy="161583"/>
            </a:xfrm>
            <a:prstGeom prst="rect">
              <a:avLst/>
            </a:prstGeom>
            <a:noFill/>
          </p:spPr>
          <p:txBody>
            <a:bodyPr wrap="square" lIns="0" tIns="0" rIns="0" bIns="0" rtlCol="0">
              <a:spAutoFit/>
            </a:bodyPr>
            <a:lstStyle/>
            <a:p>
              <a:r>
                <a:rPr lang="de-DE" sz="1050" i="1"/>
                <a:t>ATM </a:t>
              </a:r>
              <a:r>
                <a:rPr lang="de-DE" sz="1050"/>
                <a:t>WT</a:t>
              </a:r>
            </a:p>
          </p:txBody>
        </p:sp>
        <p:sp>
          <p:nvSpPr>
            <p:cNvPr id="726" name="Textfeld 725">
              <a:extLst>
                <a:ext uri="{FF2B5EF4-FFF2-40B4-BE49-F238E27FC236}">
                  <a16:creationId xmlns:a16="http://schemas.microsoft.com/office/drawing/2014/main" id="{91F13F8A-6BBE-58C7-E0FB-030AE62B9457}"/>
                </a:ext>
              </a:extLst>
            </p:cNvPr>
            <p:cNvSpPr txBox="1"/>
            <p:nvPr/>
          </p:nvSpPr>
          <p:spPr>
            <a:xfrm>
              <a:off x="1162224" y="3263293"/>
              <a:ext cx="688181" cy="161583"/>
            </a:xfrm>
            <a:prstGeom prst="rect">
              <a:avLst/>
            </a:prstGeom>
            <a:noFill/>
          </p:spPr>
          <p:txBody>
            <a:bodyPr wrap="square" lIns="0" tIns="0" rIns="0" bIns="0" rtlCol="0">
              <a:spAutoFit/>
            </a:bodyPr>
            <a:lstStyle/>
            <a:p>
              <a:r>
                <a:rPr lang="de-DE" sz="1050" i="1"/>
                <a:t>ATM </a:t>
              </a:r>
              <a:r>
                <a:rPr lang="de-DE" sz="1050"/>
                <a:t>Mut</a:t>
              </a:r>
            </a:p>
          </p:txBody>
        </p:sp>
        <p:cxnSp>
          <p:nvCxnSpPr>
            <p:cNvPr id="727" name="Gerader Verbinder 726">
              <a:extLst>
                <a:ext uri="{FF2B5EF4-FFF2-40B4-BE49-F238E27FC236}">
                  <a16:creationId xmlns:a16="http://schemas.microsoft.com/office/drawing/2014/main" id="{5495BE51-6C26-9A5E-BC31-00549CC5BD60}"/>
                </a:ext>
              </a:extLst>
            </p:cNvPr>
            <p:cNvCxnSpPr>
              <a:cxnSpLocks/>
            </p:cNvCxnSpPr>
            <p:nvPr/>
          </p:nvCxnSpPr>
          <p:spPr>
            <a:xfrm>
              <a:off x="1056083" y="3344084"/>
              <a:ext cx="106141"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28" name="Gruppieren 727">
            <a:extLst>
              <a:ext uri="{FF2B5EF4-FFF2-40B4-BE49-F238E27FC236}">
                <a16:creationId xmlns:a16="http://schemas.microsoft.com/office/drawing/2014/main" id="{23A71832-16D1-DC82-7FC9-C75AB1FE4AB9}"/>
              </a:ext>
            </a:extLst>
          </p:cNvPr>
          <p:cNvGrpSpPr/>
          <p:nvPr/>
        </p:nvGrpSpPr>
        <p:grpSpPr>
          <a:xfrm>
            <a:off x="9705783" y="2924489"/>
            <a:ext cx="797497" cy="478621"/>
            <a:chOff x="1052908" y="2946255"/>
            <a:chExt cx="797497" cy="478621"/>
          </a:xfrm>
        </p:grpSpPr>
        <p:sp>
          <p:nvSpPr>
            <p:cNvPr id="729" name="Textfeld 728">
              <a:extLst>
                <a:ext uri="{FF2B5EF4-FFF2-40B4-BE49-F238E27FC236}">
                  <a16:creationId xmlns:a16="http://schemas.microsoft.com/office/drawing/2014/main" id="{C1A63B87-CE5A-36D2-5517-51DA195E6983}"/>
                </a:ext>
              </a:extLst>
            </p:cNvPr>
            <p:cNvSpPr txBox="1"/>
            <p:nvPr/>
          </p:nvSpPr>
          <p:spPr>
            <a:xfrm>
              <a:off x="1052908" y="2946255"/>
              <a:ext cx="688181" cy="161583"/>
            </a:xfrm>
            <a:prstGeom prst="rect">
              <a:avLst/>
            </a:prstGeom>
            <a:noFill/>
          </p:spPr>
          <p:txBody>
            <a:bodyPr wrap="square" lIns="0" tIns="0" rIns="0" bIns="0" rtlCol="0">
              <a:spAutoFit/>
            </a:bodyPr>
            <a:lstStyle/>
            <a:p>
              <a:r>
                <a:rPr lang="de-DE" sz="1050" i="1"/>
                <a:t>P</a:t>
              </a:r>
              <a:r>
                <a:rPr lang="de-DE" sz="1050"/>
                <a:t>=0.0089</a:t>
              </a:r>
            </a:p>
          </p:txBody>
        </p:sp>
        <p:cxnSp>
          <p:nvCxnSpPr>
            <p:cNvPr id="730" name="Gerader Verbinder 729">
              <a:extLst>
                <a:ext uri="{FF2B5EF4-FFF2-40B4-BE49-F238E27FC236}">
                  <a16:creationId xmlns:a16="http://schemas.microsoft.com/office/drawing/2014/main" id="{2FBA6864-465C-EE12-6B9F-B13E146D7531}"/>
                </a:ext>
              </a:extLst>
            </p:cNvPr>
            <p:cNvCxnSpPr>
              <a:cxnSpLocks/>
            </p:cNvCxnSpPr>
            <p:nvPr/>
          </p:nvCxnSpPr>
          <p:spPr>
            <a:xfrm>
              <a:off x="1056083" y="3191684"/>
              <a:ext cx="10614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31" name="Textfeld 730">
              <a:extLst>
                <a:ext uri="{FF2B5EF4-FFF2-40B4-BE49-F238E27FC236}">
                  <a16:creationId xmlns:a16="http://schemas.microsoft.com/office/drawing/2014/main" id="{30AD66D3-C975-161A-4573-6AB35DCDD49C}"/>
                </a:ext>
              </a:extLst>
            </p:cNvPr>
            <p:cNvSpPr txBox="1"/>
            <p:nvPr/>
          </p:nvSpPr>
          <p:spPr>
            <a:xfrm>
              <a:off x="1162224" y="3110893"/>
              <a:ext cx="688181" cy="161583"/>
            </a:xfrm>
            <a:prstGeom prst="rect">
              <a:avLst/>
            </a:prstGeom>
            <a:noFill/>
          </p:spPr>
          <p:txBody>
            <a:bodyPr wrap="square" lIns="0" tIns="0" rIns="0" bIns="0" rtlCol="0">
              <a:spAutoFit/>
            </a:bodyPr>
            <a:lstStyle/>
            <a:p>
              <a:r>
                <a:rPr lang="de-DE" sz="1050" i="1"/>
                <a:t>RB1 </a:t>
              </a:r>
              <a:r>
                <a:rPr lang="de-DE" sz="1050"/>
                <a:t>WT</a:t>
              </a:r>
            </a:p>
          </p:txBody>
        </p:sp>
        <p:sp>
          <p:nvSpPr>
            <p:cNvPr id="732" name="Textfeld 731">
              <a:extLst>
                <a:ext uri="{FF2B5EF4-FFF2-40B4-BE49-F238E27FC236}">
                  <a16:creationId xmlns:a16="http://schemas.microsoft.com/office/drawing/2014/main" id="{0C91FE11-3CA4-C711-6F78-67EFB7E6B68D}"/>
                </a:ext>
              </a:extLst>
            </p:cNvPr>
            <p:cNvSpPr txBox="1"/>
            <p:nvPr/>
          </p:nvSpPr>
          <p:spPr>
            <a:xfrm>
              <a:off x="1162224" y="3263293"/>
              <a:ext cx="688181" cy="161583"/>
            </a:xfrm>
            <a:prstGeom prst="rect">
              <a:avLst/>
            </a:prstGeom>
            <a:noFill/>
          </p:spPr>
          <p:txBody>
            <a:bodyPr wrap="square" lIns="0" tIns="0" rIns="0" bIns="0" rtlCol="0">
              <a:spAutoFit/>
            </a:bodyPr>
            <a:lstStyle/>
            <a:p>
              <a:r>
                <a:rPr lang="de-DE" sz="1050" i="1"/>
                <a:t>RB1 </a:t>
              </a:r>
              <a:r>
                <a:rPr lang="de-DE" sz="1050"/>
                <a:t>Mut</a:t>
              </a:r>
            </a:p>
          </p:txBody>
        </p:sp>
        <p:cxnSp>
          <p:nvCxnSpPr>
            <p:cNvPr id="733" name="Gerader Verbinder 732">
              <a:extLst>
                <a:ext uri="{FF2B5EF4-FFF2-40B4-BE49-F238E27FC236}">
                  <a16:creationId xmlns:a16="http://schemas.microsoft.com/office/drawing/2014/main" id="{184F0116-028D-2B89-4B40-9024842A47DE}"/>
                </a:ext>
              </a:extLst>
            </p:cNvPr>
            <p:cNvCxnSpPr>
              <a:cxnSpLocks/>
            </p:cNvCxnSpPr>
            <p:nvPr/>
          </p:nvCxnSpPr>
          <p:spPr>
            <a:xfrm>
              <a:off x="1056083" y="3344084"/>
              <a:ext cx="106141"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58" name="Gruppieren 757">
            <a:extLst>
              <a:ext uri="{FF2B5EF4-FFF2-40B4-BE49-F238E27FC236}">
                <a16:creationId xmlns:a16="http://schemas.microsoft.com/office/drawing/2014/main" id="{FEFEA9FB-2DFA-8F7A-6253-0ABA86146AB0}"/>
              </a:ext>
            </a:extLst>
          </p:cNvPr>
          <p:cNvGrpSpPr/>
          <p:nvPr/>
        </p:nvGrpSpPr>
        <p:grpSpPr>
          <a:xfrm>
            <a:off x="912713" y="1988831"/>
            <a:ext cx="370660" cy="1560816"/>
            <a:chOff x="540934" y="1988831"/>
            <a:chExt cx="370660" cy="1560816"/>
          </a:xfrm>
        </p:grpSpPr>
        <p:sp>
          <p:nvSpPr>
            <p:cNvPr id="757" name="Rechteck 756">
              <a:extLst>
                <a:ext uri="{FF2B5EF4-FFF2-40B4-BE49-F238E27FC236}">
                  <a16:creationId xmlns:a16="http://schemas.microsoft.com/office/drawing/2014/main" id="{6DBDD2A3-B55D-B949-3BDF-2095ECF1C482}"/>
                </a:ext>
              </a:extLst>
            </p:cNvPr>
            <p:cNvSpPr/>
            <p:nvPr/>
          </p:nvSpPr>
          <p:spPr>
            <a:xfrm>
              <a:off x="540934" y="1988831"/>
              <a:ext cx="370660" cy="1560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2" name="Textfeld 751">
              <a:extLst>
                <a:ext uri="{FF2B5EF4-FFF2-40B4-BE49-F238E27FC236}">
                  <a16:creationId xmlns:a16="http://schemas.microsoft.com/office/drawing/2014/main" id="{90FABB63-5C4E-EDC8-DF2D-09C8529ECA5E}"/>
                </a:ext>
              </a:extLst>
            </p:cNvPr>
            <p:cNvSpPr txBox="1"/>
            <p:nvPr/>
          </p:nvSpPr>
          <p:spPr>
            <a:xfrm>
              <a:off x="585509" y="1999862"/>
              <a:ext cx="325889" cy="184666"/>
            </a:xfrm>
            <a:prstGeom prst="rect">
              <a:avLst/>
            </a:prstGeom>
            <a:noFill/>
          </p:spPr>
          <p:txBody>
            <a:bodyPr wrap="square" lIns="0" tIns="0" rIns="0" bIns="0" rtlCol="0">
              <a:spAutoFit/>
            </a:bodyPr>
            <a:lstStyle/>
            <a:p>
              <a:pPr algn="r"/>
              <a:r>
                <a:rPr lang="de-DE" sz="1200"/>
                <a:t>1.00</a:t>
              </a:r>
            </a:p>
          </p:txBody>
        </p:sp>
        <p:sp>
          <p:nvSpPr>
            <p:cNvPr id="753" name="Textfeld 752">
              <a:extLst>
                <a:ext uri="{FF2B5EF4-FFF2-40B4-BE49-F238E27FC236}">
                  <a16:creationId xmlns:a16="http://schemas.microsoft.com/office/drawing/2014/main" id="{C96BF7A2-0BA4-E750-CA3D-89F9D2A18CDF}"/>
                </a:ext>
              </a:extLst>
            </p:cNvPr>
            <p:cNvSpPr txBox="1"/>
            <p:nvPr/>
          </p:nvSpPr>
          <p:spPr>
            <a:xfrm>
              <a:off x="585509" y="2335279"/>
              <a:ext cx="325889" cy="184666"/>
            </a:xfrm>
            <a:prstGeom prst="rect">
              <a:avLst/>
            </a:prstGeom>
            <a:noFill/>
          </p:spPr>
          <p:txBody>
            <a:bodyPr wrap="square" lIns="0" tIns="0" rIns="0" bIns="0" rtlCol="0">
              <a:spAutoFit/>
            </a:bodyPr>
            <a:lstStyle/>
            <a:p>
              <a:pPr algn="r"/>
              <a:r>
                <a:rPr lang="de-DE" sz="1200"/>
                <a:t>0.75</a:t>
              </a:r>
            </a:p>
          </p:txBody>
        </p:sp>
        <p:sp>
          <p:nvSpPr>
            <p:cNvPr id="754" name="Textfeld 753">
              <a:extLst>
                <a:ext uri="{FF2B5EF4-FFF2-40B4-BE49-F238E27FC236}">
                  <a16:creationId xmlns:a16="http://schemas.microsoft.com/office/drawing/2014/main" id="{5EE4845D-7C29-F92D-AE56-364270F3D2EE}"/>
                </a:ext>
              </a:extLst>
            </p:cNvPr>
            <p:cNvSpPr txBox="1"/>
            <p:nvPr/>
          </p:nvSpPr>
          <p:spPr>
            <a:xfrm>
              <a:off x="585509" y="2670696"/>
              <a:ext cx="325889" cy="184666"/>
            </a:xfrm>
            <a:prstGeom prst="rect">
              <a:avLst/>
            </a:prstGeom>
            <a:noFill/>
          </p:spPr>
          <p:txBody>
            <a:bodyPr wrap="square" lIns="0" tIns="0" rIns="0" bIns="0" rtlCol="0">
              <a:spAutoFit/>
            </a:bodyPr>
            <a:lstStyle/>
            <a:p>
              <a:pPr algn="r"/>
              <a:r>
                <a:rPr lang="de-DE" sz="1200"/>
                <a:t>0.50</a:t>
              </a:r>
            </a:p>
          </p:txBody>
        </p:sp>
        <p:sp>
          <p:nvSpPr>
            <p:cNvPr id="755" name="Textfeld 754">
              <a:extLst>
                <a:ext uri="{FF2B5EF4-FFF2-40B4-BE49-F238E27FC236}">
                  <a16:creationId xmlns:a16="http://schemas.microsoft.com/office/drawing/2014/main" id="{282C56A8-D10F-D41C-2D7F-3B19342A6AC5}"/>
                </a:ext>
              </a:extLst>
            </p:cNvPr>
            <p:cNvSpPr txBox="1"/>
            <p:nvPr/>
          </p:nvSpPr>
          <p:spPr>
            <a:xfrm>
              <a:off x="585509" y="3006113"/>
              <a:ext cx="325889" cy="184666"/>
            </a:xfrm>
            <a:prstGeom prst="rect">
              <a:avLst/>
            </a:prstGeom>
            <a:noFill/>
          </p:spPr>
          <p:txBody>
            <a:bodyPr wrap="square" lIns="0" tIns="0" rIns="0" bIns="0" rtlCol="0">
              <a:spAutoFit/>
            </a:bodyPr>
            <a:lstStyle/>
            <a:p>
              <a:pPr algn="r"/>
              <a:r>
                <a:rPr lang="de-DE" sz="1200"/>
                <a:t>0.25</a:t>
              </a:r>
            </a:p>
          </p:txBody>
        </p:sp>
        <p:sp>
          <p:nvSpPr>
            <p:cNvPr id="756" name="Textfeld 755">
              <a:extLst>
                <a:ext uri="{FF2B5EF4-FFF2-40B4-BE49-F238E27FC236}">
                  <a16:creationId xmlns:a16="http://schemas.microsoft.com/office/drawing/2014/main" id="{94C2FA8F-F6FB-4AAC-03DB-2FBE98E24132}"/>
                </a:ext>
              </a:extLst>
            </p:cNvPr>
            <p:cNvSpPr txBox="1"/>
            <p:nvPr/>
          </p:nvSpPr>
          <p:spPr>
            <a:xfrm>
              <a:off x="585509" y="3341529"/>
              <a:ext cx="325889" cy="184666"/>
            </a:xfrm>
            <a:prstGeom prst="rect">
              <a:avLst/>
            </a:prstGeom>
            <a:noFill/>
          </p:spPr>
          <p:txBody>
            <a:bodyPr wrap="square" lIns="0" tIns="0" rIns="0" bIns="0" rtlCol="0">
              <a:spAutoFit/>
            </a:bodyPr>
            <a:lstStyle/>
            <a:p>
              <a:pPr algn="r"/>
              <a:r>
                <a:rPr lang="de-DE" sz="1200"/>
                <a:t>0.00</a:t>
              </a:r>
            </a:p>
          </p:txBody>
        </p:sp>
      </p:grpSp>
      <p:grpSp>
        <p:nvGrpSpPr>
          <p:cNvPr id="759" name="Gruppieren 758">
            <a:extLst>
              <a:ext uri="{FF2B5EF4-FFF2-40B4-BE49-F238E27FC236}">
                <a16:creationId xmlns:a16="http://schemas.microsoft.com/office/drawing/2014/main" id="{AD3EEFE6-13EE-039D-CD17-7C3534587CD6}"/>
              </a:ext>
            </a:extLst>
          </p:cNvPr>
          <p:cNvGrpSpPr/>
          <p:nvPr/>
        </p:nvGrpSpPr>
        <p:grpSpPr>
          <a:xfrm>
            <a:off x="3655048" y="1988831"/>
            <a:ext cx="370660" cy="1560816"/>
            <a:chOff x="540934" y="1988831"/>
            <a:chExt cx="370660" cy="1560816"/>
          </a:xfrm>
        </p:grpSpPr>
        <p:sp>
          <p:nvSpPr>
            <p:cNvPr id="760" name="Rechteck 759">
              <a:extLst>
                <a:ext uri="{FF2B5EF4-FFF2-40B4-BE49-F238E27FC236}">
                  <a16:creationId xmlns:a16="http://schemas.microsoft.com/office/drawing/2014/main" id="{31B78A33-826B-2DF4-3923-AC95436DCB37}"/>
                </a:ext>
              </a:extLst>
            </p:cNvPr>
            <p:cNvSpPr/>
            <p:nvPr/>
          </p:nvSpPr>
          <p:spPr>
            <a:xfrm>
              <a:off x="540934" y="1988831"/>
              <a:ext cx="370660" cy="1560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1" name="Textfeld 760">
              <a:extLst>
                <a:ext uri="{FF2B5EF4-FFF2-40B4-BE49-F238E27FC236}">
                  <a16:creationId xmlns:a16="http://schemas.microsoft.com/office/drawing/2014/main" id="{29BAF3ED-7D5D-06C8-C621-D6814CED9D95}"/>
                </a:ext>
              </a:extLst>
            </p:cNvPr>
            <p:cNvSpPr txBox="1"/>
            <p:nvPr/>
          </p:nvSpPr>
          <p:spPr>
            <a:xfrm>
              <a:off x="585509" y="1999862"/>
              <a:ext cx="325889" cy="184666"/>
            </a:xfrm>
            <a:prstGeom prst="rect">
              <a:avLst/>
            </a:prstGeom>
            <a:noFill/>
          </p:spPr>
          <p:txBody>
            <a:bodyPr wrap="square" lIns="0" tIns="0" rIns="0" bIns="0" rtlCol="0">
              <a:spAutoFit/>
            </a:bodyPr>
            <a:lstStyle/>
            <a:p>
              <a:pPr algn="r"/>
              <a:r>
                <a:rPr lang="de-DE" sz="1200"/>
                <a:t>1.00</a:t>
              </a:r>
            </a:p>
          </p:txBody>
        </p:sp>
        <p:sp>
          <p:nvSpPr>
            <p:cNvPr id="762" name="Textfeld 761">
              <a:extLst>
                <a:ext uri="{FF2B5EF4-FFF2-40B4-BE49-F238E27FC236}">
                  <a16:creationId xmlns:a16="http://schemas.microsoft.com/office/drawing/2014/main" id="{AFC6E5FE-CB62-CCBD-D294-F8A0467C2E8F}"/>
                </a:ext>
              </a:extLst>
            </p:cNvPr>
            <p:cNvSpPr txBox="1"/>
            <p:nvPr/>
          </p:nvSpPr>
          <p:spPr>
            <a:xfrm>
              <a:off x="585509" y="2335279"/>
              <a:ext cx="325889" cy="184666"/>
            </a:xfrm>
            <a:prstGeom prst="rect">
              <a:avLst/>
            </a:prstGeom>
            <a:noFill/>
          </p:spPr>
          <p:txBody>
            <a:bodyPr wrap="square" lIns="0" tIns="0" rIns="0" bIns="0" rtlCol="0">
              <a:spAutoFit/>
            </a:bodyPr>
            <a:lstStyle/>
            <a:p>
              <a:pPr algn="r"/>
              <a:r>
                <a:rPr lang="de-DE" sz="1200"/>
                <a:t>0.75</a:t>
              </a:r>
            </a:p>
          </p:txBody>
        </p:sp>
        <p:sp>
          <p:nvSpPr>
            <p:cNvPr id="763" name="Textfeld 762">
              <a:extLst>
                <a:ext uri="{FF2B5EF4-FFF2-40B4-BE49-F238E27FC236}">
                  <a16:creationId xmlns:a16="http://schemas.microsoft.com/office/drawing/2014/main" id="{64108A53-C1B3-98B2-BC0F-583F61951336}"/>
                </a:ext>
              </a:extLst>
            </p:cNvPr>
            <p:cNvSpPr txBox="1"/>
            <p:nvPr/>
          </p:nvSpPr>
          <p:spPr>
            <a:xfrm>
              <a:off x="585509" y="2670696"/>
              <a:ext cx="325889" cy="184666"/>
            </a:xfrm>
            <a:prstGeom prst="rect">
              <a:avLst/>
            </a:prstGeom>
            <a:noFill/>
          </p:spPr>
          <p:txBody>
            <a:bodyPr wrap="square" lIns="0" tIns="0" rIns="0" bIns="0" rtlCol="0">
              <a:spAutoFit/>
            </a:bodyPr>
            <a:lstStyle/>
            <a:p>
              <a:pPr algn="r"/>
              <a:r>
                <a:rPr lang="de-DE" sz="1200"/>
                <a:t>0.50</a:t>
              </a:r>
            </a:p>
          </p:txBody>
        </p:sp>
        <p:sp>
          <p:nvSpPr>
            <p:cNvPr id="764" name="Textfeld 763">
              <a:extLst>
                <a:ext uri="{FF2B5EF4-FFF2-40B4-BE49-F238E27FC236}">
                  <a16:creationId xmlns:a16="http://schemas.microsoft.com/office/drawing/2014/main" id="{A50A3598-15F9-8A04-C6B7-50C444807081}"/>
                </a:ext>
              </a:extLst>
            </p:cNvPr>
            <p:cNvSpPr txBox="1"/>
            <p:nvPr/>
          </p:nvSpPr>
          <p:spPr>
            <a:xfrm>
              <a:off x="585509" y="3006113"/>
              <a:ext cx="325889" cy="184666"/>
            </a:xfrm>
            <a:prstGeom prst="rect">
              <a:avLst/>
            </a:prstGeom>
            <a:noFill/>
          </p:spPr>
          <p:txBody>
            <a:bodyPr wrap="square" lIns="0" tIns="0" rIns="0" bIns="0" rtlCol="0">
              <a:spAutoFit/>
            </a:bodyPr>
            <a:lstStyle/>
            <a:p>
              <a:pPr algn="r"/>
              <a:r>
                <a:rPr lang="de-DE" sz="1200"/>
                <a:t>0.25</a:t>
              </a:r>
            </a:p>
          </p:txBody>
        </p:sp>
        <p:sp>
          <p:nvSpPr>
            <p:cNvPr id="765" name="Textfeld 764">
              <a:extLst>
                <a:ext uri="{FF2B5EF4-FFF2-40B4-BE49-F238E27FC236}">
                  <a16:creationId xmlns:a16="http://schemas.microsoft.com/office/drawing/2014/main" id="{34ACA091-3BF7-6BC5-C1C8-C90E2C94F39A}"/>
                </a:ext>
              </a:extLst>
            </p:cNvPr>
            <p:cNvSpPr txBox="1"/>
            <p:nvPr/>
          </p:nvSpPr>
          <p:spPr>
            <a:xfrm>
              <a:off x="585509" y="3341529"/>
              <a:ext cx="325889" cy="184666"/>
            </a:xfrm>
            <a:prstGeom prst="rect">
              <a:avLst/>
            </a:prstGeom>
            <a:noFill/>
          </p:spPr>
          <p:txBody>
            <a:bodyPr wrap="square" lIns="0" tIns="0" rIns="0" bIns="0" rtlCol="0">
              <a:spAutoFit/>
            </a:bodyPr>
            <a:lstStyle/>
            <a:p>
              <a:pPr algn="r"/>
              <a:r>
                <a:rPr lang="de-DE" sz="1200"/>
                <a:t>0.00</a:t>
              </a:r>
            </a:p>
          </p:txBody>
        </p:sp>
      </p:grpSp>
      <p:grpSp>
        <p:nvGrpSpPr>
          <p:cNvPr id="766" name="Gruppieren 765">
            <a:extLst>
              <a:ext uri="{FF2B5EF4-FFF2-40B4-BE49-F238E27FC236}">
                <a16:creationId xmlns:a16="http://schemas.microsoft.com/office/drawing/2014/main" id="{C60B1CC7-7515-7BB5-ECC5-F9D67E0369E2}"/>
              </a:ext>
            </a:extLst>
          </p:cNvPr>
          <p:cNvGrpSpPr/>
          <p:nvPr/>
        </p:nvGrpSpPr>
        <p:grpSpPr>
          <a:xfrm>
            <a:off x="6482056" y="1988831"/>
            <a:ext cx="370660" cy="1560816"/>
            <a:chOff x="540934" y="1988831"/>
            <a:chExt cx="370660" cy="1560816"/>
          </a:xfrm>
        </p:grpSpPr>
        <p:sp>
          <p:nvSpPr>
            <p:cNvPr id="767" name="Rechteck 766">
              <a:extLst>
                <a:ext uri="{FF2B5EF4-FFF2-40B4-BE49-F238E27FC236}">
                  <a16:creationId xmlns:a16="http://schemas.microsoft.com/office/drawing/2014/main" id="{C6C50776-961C-9BA1-3466-CC5930B75332}"/>
                </a:ext>
              </a:extLst>
            </p:cNvPr>
            <p:cNvSpPr/>
            <p:nvPr/>
          </p:nvSpPr>
          <p:spPr>
            <a:xfrm>
              <a:off x="540934" y="1988831"/>
              <a:ext cx="370660" cy="1560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8" name="Textfeld 767">
              <a:extLst>
                <a:ext uri="{FF2B5EF4-FFF2-40B4-BE49-F238E27FC236}">
                  <a16:creationId xmlns:a16="http://schemas.microsoft.com/office/drawing/2014/main" id="{E6E47234-C1EA-5CE1-F6C9-13A34F66CF57}"/>
                </a:ext>
              </a:extLst>
            </p:cNvPr>
            <p:cNvSpPr txBox="1"/>
            <p:nvPr/>
          </p:nvSpPr>
          <p:spPr>
            <a:xfrm>
              <a:off x="585509" y="1999862"/>
              <a:ext cx="325889" cy="184666"/>
            </a:xfrm>
            <a:prstGeom prst="rect">
              <a:avLst/>
            </a:prstGeom>
            <a:noFill/>
          </p:spPr>
          <p:txBody>
            <a:bodyPr wrap="square" lIns="0" tIns="0" rIns="0" bIns="0" rtlCol="0">
              <a:spAutoFit/>
            </a:bodyPr>
            <a:lstStyle/>
            <a:p>
              <a:pPr algn="r"/>
              <a:r>
                <a:rPr lang="de-DE" sz="1200"/>
                <a:t>1.00</a:t>
              </a:r>
            </a:p>
          </p:txBody>
        </p:sp>
        <p:sp>
          <p:nvSpPr>
            <p:cNvPr id="769" name="Textfeld 768">
              <a:extLst>
                <a:ext uri="{FF2B5EF4-FFF2-40B4-BE49-F238E27FC236}">
                  <a16:creationId xmlns:a16="http://schemas.microsoft.com/office/drawing/2014/main" id="{D2B1C18B-570D-021C-FBFE-A5EBBAC89341}"/>
                </a:ext>
              </a:extLst>
            </p:cNvPr>
            <p:cNvSpPr txBox="1"/>
            <p:nvPr/>
          </p:nvSpPr>
          <p:spPr>
            <a:xfrm>
              <a:off x="585509" y="2335279"/>
              <a:ext cx="325889" cy="184666"/>
            </a:xfrm>
            <a:prstGeom prst="rect">
              <a:avLst/>
            </a:prstGeom>
            <a:noFill/>
          </p:spPr>
          <p:txBody>
            <a:bodyPr wrap="square" lIns="0" tIns="0" rIns="0" bIns="0" rtlCol="0">
              <a:spAutoFit/>
            </a:bodyPr>
            <a:lstStyle/>
            <a:p>
              <a:pPr algn="r"/>
              <a:r>
                <a:rPr lang="de-DE" sz="1200"/>
                <a:t>0.75</a:t>
              </a:r>
            </a:p>
          </p:txBody>
        </p:sp>
        <p:sp>
          <p:nvSpPr>
            <p:cNvPr id="770" name="Textfeld 769">
              <a:extLst>
                <a:ext uri="{FF2B5EF4-FFF2-40B4-BE49-F238E27FC236}">
                  <a16:creationId xmlns:a16="http://schemas.microsoft.com/office/drawing/2014/main" id="{480AAF0C-15DE-DE75-651E-08DA04AD5CE3}"/>
                </a:ext>
              </a:extLst>
            </p:cNvPr>
            <p:cNvSpPr txBox="1"/>
            <p:nvPr/>
          </p:nvSpPr>
          <p:spPr>
            <a:xfrm>
              <a:off x="585509" y="2670696"/>
              <a:ext cx="325889" cy="184666"/>
            </a:xfrm>
            <a:prstGeom prst="rect">
              <a:avLst/>
            </a:prstGeom>
            <a:noFill/>
          </p:spPr>
          <p:txBody>
            <a:bodyPr wrap="square" lIns="0" tIns="0" rIns="0" bIns="0" rtlCol="0">
              <a:spAutoFit/>
            </a:bodyPr>
            <a:lstStyle/>
            <a:p>
              <a:pPr algn="r"/>
              <a:r>
                <a:rPr lang="de-DE" sz="1200"/>
                <a:t>0.50</a:t>
              </a:r>
            </a:p>
          </p:txBody>
        </p:sp>
        <p:sp>
          <p:nvSpPr>
            <p:cNvPr id="771" name="Textfeld 770">
              <a:extLst>
                <a:ext uri="{FF2B5EF4-FFF2-40B4-BE49-F238E27FC236}">
                  <a16:creationId xmlns:a16="http://schemas.microsoft.com/office/drawing/2014/main" id="{BC6B9A53-1A21-8151-292B-D277AB5B3892}"/>
                </a:ext>
              </a:extLst>
            </p:cNvPr>
            <p:cNvSpPr txBox="1"/>
            <p:nvPr/>
          </p:nvSpPr>
          <p:spPr>
            <a:xfrm>
              <a:off x="585509" y="3006113"/>
              <a:ext cx="325889" cy="184666"/>
            </a:xfrm>
            <a:prstGeom prst="rect">
              <a:avLst/>
            </a:prstGeom>
            <a:noFill/>
          </p:spPr>
          <p:txBody>
            <a:bodyPr wrap="square" lIns="0" tIns="0" rIns="0" bIns="0" rtlCol="0">
              <a:spAutoFit/>
            </a:bodyPr>
            <a:lstStyle/>
            <a:p>
              <a:pPr algn="r"/>
              <a:r>
                <a:rPr lang="de-DE" sz="1200"/>
                <a:t>0.25</a:t>
              </a:r>
            </a:p>
          </p:txBody>
        </p:sp>
        <p:sp>
          <p:nvSpPr>
            <p:cNvPr id="772" name="Textfeld 771">
              <a:extLst>
                <a:ext uri="{FF2B5EF4-FFF2-40B4-BE49-F238E27FC236}">
                  <a16:creationId xmlns:a16="http://schemas.microsoft.com/office/drawing/2014/main" id="{F4321043-FA37-3097-7D0E-979B5951FC93}"/>
                </a:ext>
              </a:extLst>
            </p:cNvPr>
            <p:cNvSpPr txBox="1"/>
            <p:nvPr/>
          </p:nvSpPr>
          <p:spPr>
            <a:xfrm>
              <a:off x="585509" y="3341529"/>
              <a:ext cx="325889" cy="184666"/>
            </a:xfrm>
            <a:prstGeom prst="rect">
              <a:avLst/>
            </a:prstGeom>
            <a:noFill/>
          </p:spPr>
          <p:txBody>
            <a:bodyPr wrap="square" lIns="0" tIns="0" rIns="0" bIns="0" rtlCol="0">
              <a:spAutoFit/>
            </a:bodyPr>
            <a:lstStyle/>
            <a:p>
              <a:pPr algn="r"/>
              <a:r>
                <a:rPr lang="de-DE" sz="1200"/>
                <a:t>0.00</a:t>
              </a:r>
            </a:p>
          </p:txBody>
        </p:sp>
      </p:grpSp>
      <p:grpSp>
        <p:nvGrpSpPr>
          <p:cNvPr id="773" name="Gruppieren 772">
            <a:extLst>
              <a:ext uri="{FF2B5EF4-FFF2-40B4-BE49-F238E27FC236}">
                <a16:creationId xmlns:a16="http://schemas.microsoft.com/office/drawing/2014/main" id="{550F8426-F09B-A522-35F1-F9C20A53EA10}"/>
              </a:ext>
            </a:extLst>
          </p:cNvPr>
          <p:cNvGrpSpPr/>
          <p:nvPr/>
        </p:nvGrpSpPr>
        <p:grpSpPr>
          <a:xfrm>
            <a:off x="9241010" y="1988831"/>
            <a:ext cx="370660" cy="1560816"/>
            <a:chOff x="540934" y="1988831"/>
            <a:chExt cx="370660" cy="1560816"/>
          </a:xfrm>
        </p:grpSpPr>
        <p:sp>
          <p:nvSpPr>
            <p:cNvPr id="774" name="Rechteck 773">
              <a:extLst>
                <a:ext uri="{FF2B5EF4-FFF2-40B4-BE49-F238E27FC236}">
                  <a16:creationId xmlns:a16="http://schemas.microsoft.com/office/drawing/2014/main" id="{2EC1F822-7E1B-1C6C-AAD5-761AF172B1CB}"/>
                </a:ext>
              </a:extLst>
            </p:cNvPr>
            <p:cNvSpPr/>
            <p:nvPr/>
          </p:nvSpPr>
          <p:spPr>
            <a:xfrm>
              <a:off x="540934" y="1988831"/>
              <a:ext cx="370660" cy="1560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5" name="Textfeld 774">
              <a:extLst>
                <a:ext uri="{FF2B5EF4-FFF2-40B4-BE49-F238E27FC236}">
                  <a16:creationId xmlns:a16="http://schemas.microsoft.com/office/drawing/2014/main" id="{28D643CA-C37B-0C9B-ADE4-E7FD8D79DAD0}"/>
                </a:ext>
              </a:extLst>
            </p:cNvPr>
            <p:cNvSpPr txBox="1"/>
            <p:nvPr/>
          </p:nvSpPr>
          <p:spPr>
            <a:xfrm>
              <a:off x="585509" y="1999862"/>
              <a:ext cx="325889" cy="184666"/>
            </a:xfrm>
            <a:prstGeom prst="rect">
              <a:avLst/>
            </a:prstGeom>
            <a:noFill/>
          </p:spPr>
          <p:txBody>
            <a:bodyPr wrap="square" lIns="0" tIns="0" rIns="0" bIns="0" rtlCol="0">
              <a:spAutoFit/>
            </a:bodyPr>
            <a:lstStyle/>
            <a:p>
              <a:pPr algn="r"/>
              <a:r>
                <a:rPr lang="de-DE" sz="1200"/>
                <a:t>1.00</a:t>
              </a:r>
            </a:p>
          </p:txBody>
        </p:sp>
        <p:sp>
          <p:nvSpPr>
            <p:cNvPr id="776" name="Textfeld 775">
              <a:extLst>
                <a:ext uri="{FF2B5EF4-FFF2-40B4-BE49-F238E27FC236}">
                  <a16:creationId xmlns:a16="http://schemas.microsoft.com/office/drawing/2014/main" id="{61CA8108-BB66-DF11-5B36-41412423E172}"/>
                </a:ext>
              </a:extLst>
            </p:cNvPr>
            <p:cNvSpPr txBox="1"/>
            <p:nvPr/>
          </p:nvSpPr>
          <p:spPr>
            <a:xfrm>
              <a:off x="585509" y="2335279"/>
              <a:ext cx="325889" cy="184666"/>
            </a:xfrm>
            <a:prstGeom prst="rect">
              <a:avLst/>
            </a:prstGeom>
            <a:noFill/>
          </p:spPr>
          <p:txBody>
            <a:bodyPr wrap="square" lIns="0" tIns="0" rIns="0" bIns="0" rtlCol="0">
              <a:spAutoFit/>
            </a:bodyPr>
            <a:lstStyle/>
            <a:p>
              <a:pPr algn="r"/>
              <a:r>
                <a:rPr lang="de-DE" sz="1200"/>
                <a:t>0.75</a:t>
              </a:r>
            </a:p>
          </p:txBody>
        </p:sp>
        <p:sp>
          <p:nvSpPr>
            <p:cNvPr id="777" name="Textfeld 776">
              <a:extLst>
                <a:ext uri="{FF2B5EF4-FFF2-40B4-BE49-F238E27FC236}">
                  <a16:creationId xmlns:a16="http://schemas.microsoft.com/office/drawing/2014/main" id="{F3A8F918-A59F-402C-C88A-46E8FFDA0E1A}"/>
                </a:ext>
              </a:extLst>
            </p:cNvPr>
            <p:cNvSpPr txBox="1"/>
            <p:nvPr/>
          </p:nvSpPr>
          <p:spPr>
            <a:xfrm>
              <a:off x="585509" y="2670696"/>
              <a:ext cx="325889" cy="184666"/>
            </a:xfrm>
            <a:prstGeom prst="rect">
              <a:avLst/>
            </a:prstGeom>
            <a:noFill/>
          </p:spPr>
          <p:txBody>
            <a:bodyPr wrap="square" lIns="0" tIns="0" rIns="0" bIns="0" rtlCol="0">
              <a:spAutoFit/>
            </a:bodyPr>
            <a:lstStyle/>
            <a:p>
              <a:pPr algn="r"/>
              <a:r>
                <a:rPr lang="de-DE" sz="1200"/>
                <a:t>0.50</a:t>
              </a:r>
            </a:p>
          </p:txBody>
        </p:sp>
        <p:sp>
          <p:nvSpPr>
            <p:cNvPr id="778" name="Textfeld 777">
              <a:extLst>
                <a:ext uri="{FF2B5EF4-FFF2-40B4-BE49-F238E27FC236}">
                  <a16:creationId xmlns:a16="http://schemas.microsoft.com/office/drawing/2014/main" id="{2880EA86-CA7F-2409-2AF5-7D28653EE264}"/>
                </a:ext>
              </a:extLst>
            </p:cNvPr>
            <p:cNvSpPr txBox="1"/>
            <p:nvPr/>
          </p:nvSpPr>
          <p:spPr>
            <a:xfrm>
              <a:off x="585509" y="3006113"/>
              <a:ext cx="325889" cy="184666"/>
            </a:xfrm>
            <a:prstGeom prst="rect">
              <a:avLst/>
            </a:prstGeom>
            <a:noFill/>
          </p:spPr>
          <p:txBody>
            <a:bodyPr wrap="square" lIns="0" tIns="0" rIns="0" bIns="0" rtlCol="0">
              <a:spAutoFit/>
            </a:bodyPr>
            <a:lstStyle/>
            <a:p>
              <a:pPr algn="r"/>
              <a:r>
                <a:rPr lang="de-DE" sz="1200"/>
                <a:t>0.25</a:t>
              </a:r>
            </a:p>
          </p:txBody>
        </p:sp>
        <p:sp>
          <p:nvSpPr>
            <p:cNvPr id="779" name="Textfeld 778">
              <a:extLst>
                <a:ext uri="{FF2B5EF4-FFF2-40B4-BE49-F238E27FC236}">
                  <a16:creationId xmlns:a16="http://schemas.microsoft.com/office/drawing/2014/main" id="{6702DE48-2752-9FE0-F561-D47FE4CBA829}"/>
                </a:ext>
              </a:extLst>
            </p:cNvPr>
            <p:cNvSpPr txBox="1"/>
            <p:nvPr/>
          </p:nvSpPr>
          <p:spPr>
            <a:xfrm>
              <a:off x="585509" y="3341529"/>
              <a:ext cx="325889" cy="184666"/>
            </a:xfrm>
            <a:prstGeom prst="rect">
              <a:avLst/>
            </a:prstGeom>
            <a:noFill/>
          </p:spPr>
          <p:txBody>
            <a:bodyPr wrap="square" lIns="0" tIns="0" rIns="0" bIns="0" rtlCol="0">
              <a:spAutoFit/>
            </a:bodyPr>
            <a:lstStyle/>
            <a:p>
              <a:pPr algn="r"/>
              <a:r>
                <a:rPr lang="de-DE" sz="1200"/>
                <a:t>0.00</a:t>
              </a:r>
            </a:p>
          </p:txBody>
        </p:sp>
      </p:grpSp>
      <p:grpSp>
        <p:nvGrpSpPr>
          <p:cNvPr id="16" name="Gruppieren 15">
            <a:extLst>
              <a:ext uri="{FF2B5EF4-FFF2-40B4-BE49-F238E27FC236}">
                <a16:creationId xmlns:a16="http://schemas.microsoft.com/office/drawing/2014/main" id="{D7B8B72E-4310-21B5-9644-5A3D5FE2C73B}"/>
              </a:ext>
            </a:extLst>
          </p:cNvPr>
          <p:cNvGrpSpPr/>
          <p:nvPr/>
        </p:nvGrpSpPr>
        <p:grpSpPr>
          <a:xfrm>
            <a:off x="6352801" y="3526811"/>
            <a:ext cx="2913406" cy="1973580"/>
            <a:chOff x="7616833" y="3526811"/>
            <a:chExt cx="2913406" cy="1973580"/>
          </a:xfrm>
        </p:grpSpPr>
        <p:graphicFrame>
          <p:nvGraphicFramePr>
            <p:cNvPr id="13" name="Diagramm 12">
              <a:extLst>
                <a:ext uri="{FF2B5EF4-FFF2-40B4-BE49-F238E27FC236}">
                  <a16:creationId xmlns:a16="http://schemas.microsoft.com/office/drawing/2014/main" id="{DDF22C6F-CB19-560A-0CA6-EF2DC87F2481}"/>
                </a:ext>
              </a:extLst>
            </p:cNvPr>
            <p:cNvGraphicFramePr/>
            <p:nvPr>
              <p:extLst>
                <p:ext uri="{D42A27DB-BD31-4B8C-83A1-F6EECF244321}">
                  <p14:modId xmlns:p14="http://schemas.microsoft.com/office/powerpoint/2010/main" val="1725090261"/>
                </p:ext>
              </p:extLst>
            </p:nvPr>
          </p:nvGraphicFramePr>
          <p:xfrm>
            <a:off x="7616833" y="3526811"/>
            <a:ext cx="2913406" cy="1973580"/>
          </p:xfrm>
          <a:graphic>
            <a:graphicData uri="http://schemas.openxmlformats.org/drawingml/2006/chart">
              <c:chart xmlns:c="http://schemas.openxmlformats.org/drawingml/2006/chart" xmlns:r="http://schemas.openxmlformats.org/officeDocument/2006/relationships" r:id="rId8"/>
            </a:graphicData>
          </a:graphic>
        </p:graphicFrame>
        <p:grpSp>
          <p:nvGrpSpPr>
            <p:cNvPr id="614" name="Gruppieren 613">
              <a:extLst>
                <a:ext uri="{FF2B5EF4-FFF2-40B4-BE49-F238E27FC236}">
                  <a16:creationId xmlns:a16="http://schemas.microsoft.com/office/drawing/2014/main" id="{9E7E7610-5AED-32B3-7CBA-18F9961014CE}"/>
                </a:ext>
              </a:extLst>
            </p:cNvPr>
            <p:cNvGrpSpPr/>
            <p:nvPr/>
          </p:nvGrpSpPr>
          <p:grpSpPr>
            <a:xfrm>
              <a:off x="8177213" y="3790950"/>
              <a:ext cx="1635150" cy="838198"/>
              <a:chOff x="8177213" y="3790950"/>
              <a:chExt cx="1635150" cy="838198"/>
            </a:xfrm>
          </p:grpSpPr>
          <p:sp>
            <p:nvSpPr>
              <p:cNvPr id="520" name="Freihandform: Form 519">
                <a:extLst>
                  <a:ext uri="{FF2B5EF4-FFF2-40B4-BE49-F238E27FC236}">
                    <a16:creationId xmlns:a16="http://schemas.microsoft.com/office/drawing/2014/main" id="{DA00B736-C5F3-E988-7192-07A04DC549DA}"/>
                  </a:ext>
                </a:extLst>
              </p:cNvPr>
              <p:cNvSpPr/>
              <p:nvPr/>
            </p:nvSpPr>
            <p:spPr>
              <a:xfrm>
                <a:off x="8177213" y="3790950"/>
                <a:ext cx="1612106" cy="812006"/>
              </a:xfrm>
              <a:custGeom>
                <a:avLst/>
                <a:gdLst>
                  <a:gd name="connsiteX0" fmla="*/ 0 w 1612106"/>
                  <a:gd name="connsiteY0" fmla="*/ 0 h 812006"/>
                  <a:gd name="connsiteX1" fmla="*/ 611981 w 1612106"/>
                  <a:gd name="connsiteY1" fmla="*/ 0 h 812006"/>
                  <a:gd name="connsiteX2" fmla="*/ 611981 w 1612106"/>
                  <a:gd name="connsiteY2" fmla="*/ 276225 h 812006"/>
                  <a:gd name="connsiteX3" fmla="*/ 1009650 w 1612106"/>
                  <a:gd name="connsiteY3" fmla="*/ 276225 h 812006"/>
                  <a:gd name="connsiteX4" fmla="*/ 1009650 w 1612106"/>
                  <a:gd name="connsiteY4" fmla="*/ 545306 h 812006"/>
                  <a:gd name="connsiteX5" fmla="*/ 1119187 w 1612106"/>
                  <a:gd name="connsiteY5" fmla="*/ 545306 h 812006"/>
                  <a:gd name="connsiteX6" fmla="*/ 1119187 w 1612106"/>
                  <a:gd name="connsiteY6" fmla="*/ 812006 h 812006"/>
                  <a:gd name="connsiteX7" fmla="*/ 1612106 w 1612106"/>
                  <a:gd name="connsiteY7" fmla="*/ 812006 h 81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2106" h="812006">
                    <a:moveTo>
                      <a:pt x="0" y="0"/>
                    </a:moveTo>
                    <a:lnTo>
                      <a:pt x="611981" y="0"/>
                    </a:lnTo>
                    <a:lnTo>
                      <a:pt x="611981" y="276225"/>
                    </a:lnTo>
                    <a:lnTo>
                      <a:pt x="1009650" y="276225"/>
                    </a:lnTo>
                    <a:lnTo>
                      <a:pt x="1009650" y="545306"/>
                    </a:lnTo>
                    <a:lnTo>
                      <a:pt x="1119187" y="545306"/>
                    </a:lnTo>
                    <a:lnTo>
                      <a:pt x="1119187" y="812006"/>
                    </a:lnTo>
                    <a:lnTo>
                      <a:pt x="1612106" y="812006"/>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21" name="Gruppieren 520">
                <a:extLst>
                  <a:ext uri="{FF2B5EF4-FFF2-40B4-BE49-F238E27FC236}">
                    <a16:creationId xmlns:a16="http://schemas.microsoft.com/office/drawing/2014/main" id="{FE4ADA69-A79D-9CE9-FF8B-EB694803FB5F}"/>
                  </a:ext>
                </a:extLst>
              </p:cNvPr>
              <p:cNvGrpSpPr/>
              <p:nvPr/>
            </p:nvGrpSpPr>
            <p:grpSpPr>
              <a:xfrm>
                <a:off x="9734973" y="4579141"/>
                <a:ext cx="50006" cy="50006"/>
                <a:chOff x="3096815" y="2626720"/>
                <a:chExt cx="50006" cy="50006"/>
              </a:xfrm>
            </p:grpSpPr>
            <p:cxnSp>
              <p:nvCxnSpPr>
                <p:cNvPr id="522" name="Gerader Verbinder 521">
                  <a:extLst>
                    <a:ext uri="{FF2B5EF4-FFF2-40B4-BE49-F238E27FC236}">
                      <a16:creationId xmlns:a16="http://schemas.microsoft.com/office/drawing/2014/main" id="{609B5A67-73C0-3F59-A1C7-234D8D6414CA}"/>
                    </a:ext>
                  </a:extLst>
                </p:cNvPr>
                <p:cNvCxnSpPr>
                  <a:cxnSpLocks/>
                </p:cNvCxnSpPr>
                <p:nvPr/>
              </p:nvCxnSpPr>
              <p:spPr>
                <a:xfrm rot="10800000">
                  <a:off x="3121819" y="2626720"/>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3" name="Gerader Verbinder 522">
                  <a:extLst>
                    <a:ext uri="{FF2B5EF4-FFF2-40B4-BE49-F238E27FC236}">
                      <a16:creationId xmlns:a16="http://schemas.microsoft.com/office/drawing/2014/main" id="{733561D1-053A-C7D6-5DC2-FC22DED527B7}"/>
                    </a:ext>
                  </a:extLst>
                </p:cNvPr>
                <p:cNvCxnSpPr>
                  <a:cxnSpLocks/>
                </p:cNvCxnSpPr>
                <p:nvPr/>
              </p:nvCxnSpPr>
              <p:spPr>
                <a:xfrm rot="16200000">
                  <a:off x="3121818" y="2626721"/>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24" name="Gruppieren 523">
                <a:extLst>
                  <a:ext uri="{FF2B5EF4-FFF2-40B4-BE49-F238E27FC236}">
                    <a16:creationId xmlns:a16="http://schemas.microsoft.com/office/drawing/2014/main" id="{21D55EEF-42FF-EA73-AFA7-7CA0DBE167A5}"/>
                  </a:ext>
                </a:extLst>
              </p:cNvPr>
              <p:cNvGrpSpPr/>
              <p:nvPr/>
            </p:nvGrpSpPr>
            <p:grpSpPr>
              <a:xfrm>
                <a:off x="9762357" y="4579142"/>
                <a:ext cx="50006" cy="50006"/>
                <a:chOff x="3096815" y="2626720"/>
                <a:chExt cx="50006" cy="50006"/>
              </a:xfrm>
            </p:grpSpPr>
            <p:cxnSp>
              <p:nvCxnSpPr>
                <p:cNvPr id="525" name="Gerader Verbinder 524">
                  <a:extLst>
                    <a:ext uri="{FF2B5EF4-FFF2-40B4-BE49-F238E27FC236}">
                      <a16:creationId xmlns:a16="http://schemas.microsoft.com/office/drawing/2014/main" id="{7D6AD8D4-B41D-4AEA-2B11-A1922D6ED440}"/>
                    </a:ext>
                  </a:extLst>
                </p:cNvPr>
                <p:cNvCxnSpPr>
                  <a:cxnSpLocks/>
                </p:cNvCxnSpPr>
                <p:nvPr/>
              </p:nvCxnSpPr>
              <p:spPr>
                <a:xfrm rot="10800000">
                  <a:off x="3121819" y="2626720"/>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6" name="Gerader Verbinder 525">
                  <a:extLst>
                    <a:ext uri="{FF2B5EF4-FFF2-40B4-BE49-F238E27FC236}">
                      <a16:creationId xmlns:a16="http://schemas.microsoft.com/office/drawing/2014/main" id="{4C1F49FE-E216-50B9-BBDE-850C8BDD1E1B}"/>
                    </a:ext>
                  </a:extLst>
                </p:cNvPr>
                <p:cNvCxnSpPr>
                  <a:cxnSpLocks/>
                </p:cNvCxnSpPr>
                <p:nvPr/>
              </p:nvCxnSpPr>
              <p:spPr>
                <a:xfrm rot="16200000">
                  <a:off x="3121818" y="2626721"/>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613" name="Gruppieren 612">
              <a:extLst>
                <a:ext uri="{FF2B5EF4-FFF2-40B4-BE49-F238E27FC236}">
                  <a16:creationId xmlns:a16="http://schemas.microsoft.com/office/drawing/2014/main" id="{2D4F7224-57DB-7B3C-80B5-AD42CAD3C29A}"/>
                </a:ext>
              </a:extLst>
            </p:cNvPr>
            <p:cNvGrpSpPr/>
            <p:nvPr/>
          </p:nvGrpSpPr>
          <p:grpSpPr>
            <a:xfrm>
              <a:off x="8159353" y="3765820"/>
              <a:ext cx="2000692" cy="229655"/>
              <a:chOff x="8159353" y="3765820"/>
              <a:chExt cx="2000692" cy="229655"/>
            </a:xfrm>
          </p:grpSpPr>
          <p:grpSp>
            <p:nvGrpSpPr>
              <p:cNvPr id="130" name="Gruppieren 129">
                <a:extLst>
                  <a:ext uri="{FF2B5EF4-FFF2-40B4-BE49-F238E27FC236}">
                    <a16:creationId xmlns:a16="http://schemas.microsoft.com/office/drawing/2014/main" id="{587F0383-3F2B-22D5-A8FC-CDB199ADE1A1}"/>
                  </a:ext>
                </a:extLst>
              </p:cNvPr>
              <p:cNvGrpSpPr/>
              <p:nvPr/>
            </p:nvGrpSpPr>
            <p:grpSpPr>
              <a:xfrm>
                <a:off x="8326045" y="3789760"/>
                <a:ext cx="50006" cy="50006"/>
                <a:chOff x="3096815" y="2626720"/>
                <a:chExt cx="50006" cy="50006"/>
              </a:xfrm>
            </p:grpSpPr>
            <p:cxnSp>
              <p:nvCxnSpPr>
                <p:cNvPr id="128" name="Gerader Verbinder 127">
                  <a:extLst>
                    <a:ext uri="{FF2B5EF4-FFF2-40B4-BE49-F238E27FC236}">
                      <a16:creationId xmlns:a16="http://schemas.microsoft.com/office/drawing/2014/main" id="{84FCC5C2-0351-5E96-9557-4AF599918E9D}"/>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9" name="Gerader Verbinder 128">
                  <a:extLst>
                    <a:ext uri="{FF2B5EF4-FFF2-40B4-BE49-F238E27FC236}">
                      <a16:creationId xmlns:a16="http://schemas.microsoft.com/office/drawing/2014/main" id="{7CB96563-2637-9AAD-9B3C-EB2516DAB138}"/>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28" name="Freihandform: Form 527">
                <a:extLst>
                  <a:ext uri="{FF2B5EF4-FFF2-40B4-BE49-F238E27FC236}">
                    <a16:creationId xmlns:a16="http://schemas.microsoft.com/office/drawing/2014/main" id="{F3CCCD9E-E6B0-6A38-4665-131ABBE1ED69}"/>
                  </a:ext>
                </a:extLst>
              </p:cNvPr>
              <p:cNvSpPr/>
              <p:nvPr/>
            </p:nvSpPr>
            <p:spPr>
              <a:xfrm>
                <a:off x="8184356" y="3790950"/>
                <a:ext cx="1945482" cy="178594"/>
              </a:xfrm>
              <a:custGeom>
                <a:avLst/>
                <a:gdLst>
                  <a:gd name="connsiteX0" fmla="*/ 0 w 1945482"/>
                  <a:gd name="connsiteY0" fmla="*/ 0 h 178594"/>
                  <a:gd name="connsiteX1" fmla="*/ 166688 w 1945482"/>
                  <a:gd name="connsiteY1" fmla="*/ 0 h 178594"/>
                  <a:gd name="connsiteX2" fmla="*/ 166688 w 1945482"/>
                  <a:gd name="connsiteY2" fmla="*/ 28575 h 178594"/>
                  <a:gd name="connsiteX3" fmla="*/ 190500 w 1945482"/>
                  <a:gd name="connsiteY3" fmla="*/ 28575 h 178594"/>
                  <a:gd name="connsiteX4" fmla="*/ 190500 w 1945482"/>
                  <a:gd name="connsiteY4" fmla="*/ 50006 h 178594"/>
                  <a:gd name="connsiteX5" fmla="*/ 316707 w 1945482"/>
                  <a:gd name="connsiteY5" fmla="*/ 50006 h 178594"/>
                  <a:gd name="connsiteX6" fmla="*/ 316707 w 1945482"/>
                  <a:gd name="connsiteY6" fmla="*/ 69056 h 178594"/>
                  <a:gd name="connsiteX7" fmla="*/ 535782 w 1945482"/>
                  <a:gd name="connsiteY7" fmla="*/ 69056 h 178594"/>
                  <a:gd name="connsiteX8" fmla="*/ 535782 w 1945482"/>
                  <a:gd name="connsiteY8" fmla="*/ 100013 h 178594"/>
                  <a:gd name="connsiteX9" fmla="*/ 581025 w 1945482"/>
                  <a:gd name="connsiteY9" fmla="*/ 100013 h 178594"/>
                  <a:gd name="connsiteX10" fmla="*/ 581025 w 1945482"/>
                  <a:gd name="connsiteY10" fmla="*/ 119063 h 178594"/>
                  <a:gd name="connsiteX11" fmla="*/ 604838 w 1945482"/>
                  <a:gd name="connsiteY11" fmla="*/ 119063 h 178594"/>
                  <a:gd name="connsiteX12" fmla="*/ 604838 w 1945482"/>
                  <a:gd name="connsiteY12" fmla="*/ 142875 h 178594"/>
                  <a:gd name="connsiteX13" fmla="*/ 1169194 w 1945482"/>
                  <a:gd name="connsiteY13" fmla="*/ 142875 h 178594"/>
                  <a:gd name="connsiteX14" fmla="*/ 1169194 w 1945482"/>
                  <a:gd name="connsiteY14" fmla="*/ 178594 h 178594"/>
                  <a:gd name="connsiteX15" fmla="*/ 1945482 w 1945482"/>
                  <a:gd name="connsiteY15" fmla="*/ 178594 h 17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45482" h="178594">
                    <a:moveTo>
                      <a:pt x="0" y="0"/>
                    </a:moveTo>
                    <a:lnTo>
                      <a:pt x="166688" y="0"/>
                    </a:lnTo>
                    <a:lnTo>
                      <a:pt x="166688" y="28575"/>
                    </a:lnTo>
                    <a:lnTo>
                      <a:pt x="190500" y="28575"/>
                    </a:lnTo>
                    <a:lnTo>
                      <a:pt x="190500" y="50006"/>
                    </a:lnTo>
                    <a:lnTo>
                      <a:pt x="316707" y="50006"/>
                    </a:lnTo>
                    <a:lnTo>
                      <a:pt x="316707" y="69056"/>
                    </a:lnTo>
                    <a:lnTo>
                      <a:pt x="535782" y="69056"/>
                    </a:lnTo>
                    <a:lnTo>
                      <a:pt x="535782" y="100013"/>
                    </a:lnTo>
                    <a:lnTo>
                      <a:pt x="581025" y="100013"/>
                    </a:lnTo>
                    <a:lnTo>
                      <a:pt x="581025" y="119063"/>
                    </a:lnTo>
                    <a:lnTo>
                      <a:pt x="604838" y="119063"/>
                    </a:lnTo>
                    <a:lnTo>
                      <a:pt x="604838" y="142875"/>
                    </a:lnTo>
                    <a:lnTo>
                      <a:pt x="1169194" y="142875"/>
                    </a:lnTo>
                    <a:lnTo>
                      <a:pt x="1169194" y="178594"/>
                    </a:lnTo>
                    <a:lnTo>
                      <a:pt x="1945482" y="178594"/>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29" name="Gruppieren 528">
                <a:extLst>
                  <a:ext uri="{FF2B5EF4-FFF2-40B4-BE49-F238E27FC236}">
                    <a16:creationId xmlns:a16="http://schemas.microsoft.com/office/drawing/2014/main" id="{7C5665C5-2DE4-288B-F9C4-016C87829C8F}"/>
                  </a:ext>
                </a:extLst>
              </p:cNvPr>
              <p:cNvGrpSpPr/>
              <p:nvPr/>
            </p:nvGrpSpPr>
            <p:grpSpPr>
              <a:xfrm>
                <a:off x="8159353" y="3765820"/>
                <a:ext cx="50006" cy="50006"/>
                <a:chOff x="3096815" y="2626720"/>
                <a:chExt cx="50006" cy="50006"/>
              </a:xfrm>
            </p:grpSpPr>
            <p:cxnSp>
              <p:nvCxnSpPr>
                <p:cNvPr id="530" name="Gerader Verbinder 529">
                  <a:extLst>
                    <a:ext uri="{FF2B5EF4-FFF2-40B4-BE49-F238E27FC236}">
                      <a16:creationId xmlns:a16="http://schemas.microsoft.com/office/drawing/2014/main" id="{DF54436E-7158-3FB9-724A-D392EF26EBF9}"/>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1" name="Gerader Verbinder 530">
                  <a:extLst>
                    <a:ext uri="{FF2B5EF4-FFF2-40B4-BE49-F238E27FC236}">
                      <a16:creationId xmlns:a16="http://schemas.microsoft.com/office/drawing/2014/main" id="{F125BCF8-B07D-311D-9864-28E8DDD0B036}"/>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32" name="Gruppieren 531">
                <a:extLst>
                  <a:ext uri="{FF2B5EF4-FFF2-40B4-BE49-F238E27FC236}">
                    <a16:creationId xmlns:a16="http://schemas.microsoft.com/office/drawing/2014/main" id="{6B044E48-6A0E-C98F-ED0B-C0148FC09D06}"/>
                  </a:ext>
                </a:extLst>
              </p:cNvPr>
              <p:cNvGrpSpPr/>
              <p:nvPr/>
            </p:nvGrpSpPr>
            <p:grpSpPr>
              <a:xfrm>
                <a:off x="8368909" y="3815716"/>
                <a:ext cx="50006" cy="50006"/>
                <a:chOff x="3096815" y="2626720"/>
                <a:chExt cx="50006" cy="50006"/>
              </a:xfrm>
            </p:grpSpPr>
            <p:cxnSp>
              <p:nvCxnSpPr>
                <p:cNvPr id="533" name="Gerader Verbinder 532">
                  <a:extLst>
                    <a:ext uri="{FF2B5EF4-FFF2-40B4-BE49-F238E27FC236}">
                      <a16:creationId xmlns:a16="http://schemas.microsoft.com/office/drawing/2014/main" id="{A723ADDF-E4EF-0473-DA86-53D436C43062}"/>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4" name="Gerader Verbinder 533">
                  <a:extLst>
                    <a:ext uri="{FF2B5EF4-FFF2-40B4-BE49-F238E27FC236}">
                      <a16:creationId xmlns:a16="http://schemas.microsoft.com/office/drawing/2014/main" id="{0AD58DD9-F870-3447-5E58-1B19CE14FFB3}"/>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35" name="Gruppieren 534">
                <a:extLst>
                  <a:ext uri="{FF2B5EF4-FFF2-40B4-BE49-F238E27FC236}">
                    <a16:creationId xmlns:a16="http://schemas.microsoft.com/office/drawing/2014/main" id="{0226969B-30C0-D380-7ECA-59772A79AB22}"/>
                  </a:ext>
                </a:extLst>
              </p:cNvPr>
              <p:cNvGrpSpPr/>
              <p:nvPr/>
            </p:nvGrpSpPr>
            <p:grpSpPr>
              <a:xfrm>
                <a:off x="8560606" y="3835681"/>
                <a:ext cx="50006" cy="50006"/>
                <a:chOff x="3096815" y="2626720"/>
                <a:chExt cx="50006" cy="50006"/>
              </a:xfrm>
            </p:grpSpPr>
            <p:cxnSp>
              <p:nvCxnSpPr>
                <p:cNvPr id="536" name="Gerader Verbinder 535">
                  <a:extLst>
                    <a:ext uri="{FF2B5EF4-FFF2-40B4-BE49-F238E27FC236}">
                      <a16:creationId xmlns:a16="http://schemas.microsoft.com/office/drawing/2014/main" id="{5F00EA21-6496-1BEF-2137-15E6A8497E0F}"/>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7" name="Gerader Verbinder 536">
                  <a:extLst>
                    <a:ext uri="{FF2B5EF4-FFF2-40B4-BE49-F238E27FC236}">
                      <a16:creationId xmlns:a16="http://schemas.microsoft.com/office/drawing/2014/main" id="{47CDCCBB-65A5-EC99-A46F-F97A2350BEBF}"/>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38" name="Gruppieren 537">
                <a:extLst>
                  <a:ext uri="{FF2B5EF4-FFF2-40B4-BE49-F238E27FC236}">
                    <a16:creationId xmlns:a16="http://schemas.microsoft.com/office/drawing/2014/main" id="{0930737D-A6B2-1D2A-2ECB-917DAFCC929E}"/>
                  </a:ext>
                </a:extLst>
              </p:cNvPr>
              <p:cNvGrpSpPr/>
              <p:nvPr/>
            </p:nvGrpSpPr>
            <p:grpSpPr>
              <a:xfrm>
                <a:off x="8695154" y="3852863"/>
                <a:ext cx="50006" cy="50006"/>
                <a:chOff x="3096815" y="2626720"/>
                <a:chExt cx="50006" cy="50006"/>
              </a:xfrm>
            </p:grpSpPr>
            <p:cxnSp>
              <p:nvCxnSpPr>
                <p:cNvPr id="539" name="Gerader Verbinder 538">
                  <a:extLst>
                    <a:ext uri="{FF2B5EF4-FFF2-40B4-BE49-F238E27FC236}">
                      <a16:creationId xmlns:a16="http://schemas.microsoft.com/office/drawing/2014/main" id="{9D788508-95F0-98FF-C253-B14DCA30E8A4}"/>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0" name="Gerader Verbinder 539">
                  <a:extLst>
                    <a:ext uri="{FF2B5EF4-FFF2-40B4-BE49-F238E27FC236}">
                      <a16:creationId xmlns:a16="http://schemas.microsoft.com/office/drawing/2014/main" id="{74119937-641A-01A8-2F15-0057BE895A84}"/>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41" name="Gruppieren 540">
                <a:extLst>
                  <a:ext uri="{FF2B5EF4-FFF2-40B4-BE49-F238E27FC236}">
                    <a16:creationId xmlns:a16="http://schemas.microsoft.com/office/drawing/2014/main" id="{8DBA4DE4-4717-A198-89A9-656CF3DAFA21}"/>
                  </a:ext>
                </a:extLst>
              </p:cNvPr>
              <p:cNvGrpSpPr/>
              <p:nvPr/>
            </p:nvGrpSpPr>
            <p:grpSpPr>
              <a:xfrm>
                <a:off x="8768305" y="3908364"/>
                <a:ext cx="50006" cy="50006"/>
                <a:chOff x="3096815" y="2626720"/>
                <a:chExt cx="50006" cy="50006"/>
              </a:xfrm>
            </p:grpSpPr>
            <p:cxnSp>
              <p:nvCxnSpPr>
                <p:cNvPr id="542" name="Gerader Verbinder 541">
                  <a:extLst>
                    <a:ext uri="{FF2B5EF4-FFF2-40B4-BE49-F238E27FC236}">
                      <a16:creationId xmlns:a16="http://schemas.microsoft.com/office/drawing/2014/main" id="{E5530156-DFC9-4551-B5E5-4AA39361A04F}"/>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3" name="Gerader Verbinder 542">
                  <a:extLst>
                    <a:ext uri="{FF2B5EF4-FFF2-40B4-BE49-F238E27FC236}">
                      <a16:creationId xmlns:a16="http://schemas.microsoft.com/office/drawing/2014/main" id="{E1455BCC-887D-1665-52AB-65C13D7EE9F7}"/>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44" name="Gruppieren 543">
                <a:extLst>
                  <a:ext uri="{FF2B5EF4-FFF2-40B4-BE49-F238E27FC236}">
                    <a16:creationId xmlns:a16="http://schemas.microsoft.com/office/drawing/2014/main" id="{0A85AC9E-641C-53D6-1F95-726EE467EC1D}"/>
                  </a:ext>
                </a:extLst>
              </p:cNvPr>
              <p:cNvGrpSpPr/>
              <p:nvPr/>
            </p:nvGrpSpPr>
            <p:grpSpPr>
              <a:xfrm>
                <a:off x="8943502" y="3908364"/>
                <a:ext cx="50006" cy="50006"/>
                <a:chOff x="3096815" y="2626720"/>
                <a:chExt cx="50006" cy="50006"/>
              </a:xfrm>
            </p:grpSpPr>
            <p:cxnSp>
              <p:nvCxnSpPr>
                <p:cNvPr id="545" name="Gerader Verbinder 544">
                  <a:extLst>
                    <a:ext uri="{FF2B5EF4-FFF2-40B4-BE49-F238E27FC236}">
                      <a16:creationId xmlns:a16="http://schemas.microsoft.com/office/drawing/2014/main" id="{9B70D3DB-89E1-5103-EA2B-D0F75A14B99C}"/>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6" name="Gerader Verbinder 545">
                  <a:extLst>
                    <a:ext uri="{FF2B5EF4-FFF2-40B4-BE49-F238E27FC236}">
                      <a16:creationId xmlns:a16="http://schemas.microsoft.com/office/drawing/2014/main" id="{373E5C81-1EE0-7B36-3857-E9DBB1F76463}"/>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47" name="Gruppieren 546">
                <a:extLst>
                  <a:ext uri="{FF2B5EF4-FFF2-40B4-BE49-F238E27FC236}">
                    <a16:creationId xmlns:a16="http://schemas.microsoft.com/office/drawing/2014/main" id="{0A55DD8F-A0DF-2C9D-3BEE-918014ECB79B}"/>
                  </a:ext>
                </a:extLst>
              </p:cNvPr>
              <p:cNvGrpSpPr/>
              <p:nvPr/>
            </p:nvGrpSpPr>
            <p:grpSpPr>
              <a:xfrm>
                <a:off x="8991126" y="3908364"/>
                <a:ext cx="50006" cy="50006"/>
                <a:chOff x="3096815" y="2626720"/>
                <a:chExt cx="50006" cy="50006"/>
              </a:xfrm>
            </p:grpSpPr>
            <p:cxnSp>
              <p:nvCxnSpPr>
                <p:cNvPr id="548" name="Gerader Verbinder 547">
                  <a:extLst>
                    <a:ext uri="{FF2B5EF4-FFF2-40B4-BE49-F238E27FC236}">
                      <a16:creationId xmlns:a16="http://schemas.microsoft.com/office/drawing/2014/main" id="{70B3BAA8-6944-4A9A-F8B7-2F9DA607E768}"/>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9" name="Gerader Verbinder 548">
                  <a:extLst>
                    <a:ext uri="{FF2B5EF4-FFF2-40B4-BE49-F238E27FC236}">
                      <a16:creationId xmlns:a16="http://schemas.microsoft.com/office/drawing/2014/main" id="{1F485EFC-A56B-2B4A-4D87-BD1F585DA5B9}"/>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50" name="Gruppieren 549">
                <a:extLst>
                  <a:ext uri="{FF2B5EF4-FFF2-40B4-BE49-F238E27FC236}">
                    <a16:creationId xmlns:a16="http://schemas.microsoft.com/office/drawing/2014/main" id="{01838DCF-92DB-1E96-5AED-142221613F00}"/>
                  </a:ext>
                </a:extLst>
              </p:cNvPr>
              <p:cNvGrpSpPr/>
              <p:nvPr/>
            </p:nvGrpSpPr>
            <p:grpSpPr>
              <a:xfrm>
                <a:off x="9121079" y="3908364"/>
                <a:ext cx="50006" cy="50006"/>
                <a:chOff x="3096815" y="2626720"/>
                <a:chExt cx="50006" cy="50006"/>
              </a:xfrm>
            </p:grpSpPr>
            <p:cxnSp>
              <p:nvCxnSpPr>
                <p:cNvPr id="551" name="Gerader Verbinder 550">
                  <a:extLst>
                    <a:ext uri="{FF2B5EF4-FFF2-40B4-BE49-F238E27FC236}">
                      <a16:creationId xmlns:a16="http://schemas.microsoft.com/office/drawing/2014/main" id="{F200AC25-7DDC-8162-A376-DAA1691B12A7}"/>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2" name="Gerader Verbinder 551">
                  <a:extLst>
                    <a:ext uri="{FF2B5EF4-FFF2-40B4-BE49-F238E27FC236}">
                      <a16:creationId xmlns:a16="http://schemas.microsoft.com/office/drawing/2014/main" id="{9EA9E322-BEC7-D4E7-161D-AFF2E5F09960}"/>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53" name="Gruppieren 552">
                <a:extLst>
                  <a:ext uri="{FF2B5EF4-FFF2-40B4-BE49-F238E27FC236}">
                    <a16:creationId xmlns:a16="http://schemas.microsoft.com/office/drawing/2014/main" id="{1CCB9F3D-24C4-877E-186B-D4F28AE01355}"/>
                  </a:ext>
                </a:extLst>
              </p:cNvPr>
              <p:cNvGrpSpPr/>
              <p:nvPr/>
            </p:nvGrpSpPr>
            <p:grpSpPr>
              <a:xfrm>
                <a:off x="9143703" y="3908800"/>
                <a:ext cx="50006" cy="50006"/>
                <a:chOff x="3096815" y="2626720"/>
                <a:chExt cx="50006" cy="50006"/>
              </a:xfrm>
            </p:grpSpPr>
            <p:cxnSp>
              <p:nvCxnSpPr>
                <p:cNvPr id="554" name="Gerader Verbinder 553">
                  <a:extLst>
                    <a:ext uri="{FF2B5EF4-FFF2-40B4-BE49-F238E27FC236}">
                      <a16:creationId xmlns:a16="http://schemas.microsoft.com/office/drawing/2014/main" id="{EB900106-0D8C-35CE-C074-BF7F67980674}"/>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5" name="Gerader Verbinder 554">
                  <a:extLst>
                    <a:ext uri="{FF2B5EF4-FFF2-40B4-BE49-F238E27FC236}">
                      <a16:creationId xmlns:a16="http://schemas.microsoft.com/office/drawing/2014/main" id="{A5628D96-465E-74AA-D4C1-640920649402}"/>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56" name="Gruppieren 555">
                <a:extLst>
                  <a:ext uri="{FF2B5EF4-FFF2-40B4-BE49-F238E27FC236}">
                    <a16:creationId xmlns:a16="http://schemas.microsoft.com/office/drawing/2014/main" id="{A8C6E58B-E2E7-5120-B398-AFBB0EBA8306}"/>
                  </a:ext>
                </a:extLst>
              </p:cNvPr>
              <p:cNvGrpSpPr/>
              <p:nvPr/>
            </p:nvGrpSpPr>
            <p:grpSpPr>
              <a:xfrm>
                <a:off x="9182111" y="3909533"/>
                <a:ext cx="50006" cy="50006"/>
                <a:chOff x="3096815" y="2626720"/>
                <a:chExt cx="50006" cy="50006"/>
              </a:xfrm>
            </p:grpSpPr>
            <p:cxnSp>
              <p:nvCxnSpPr>
                <p:cNvPr id="557" name="Gerader Verbinder 556">
                  <a:extLst>
                    <a:ext uri="{FF2B5EF4-FFF2-40B4-BE49-F238E27FC236}">
                      <a16:creationId xmlns:a16="http://schemas.microsoft.com/office/drawing/2014/main" id="{F354F757-7E6E-15E3-5572-2A47CEE2515F}"/>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8" name="Gerader Verbinder 557">
                  <a:extLst>
                    <a:ext uri="{FF2B5EF4-FFF2-40B4-BE49-F238E27FC236}">
                      <a16:creationId xmlns:a16="http://schemas.microsoft.com/office/drawing/2014/main" id="{82A4C254-5959-3A9F-D8B6-59CDC2E4154D}"/>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59" name="Gruppieren 558">
                <a:extLst>
                  <a:ext uri="{FF2B5EF4-FFF2-40B4-BE49-F238E27FC236}">
                    <a16:creationId xmlns:a16="http://schemas.microsoft.com/office/drawing/2014/main" id="{605F7981-57AC-A406-974E-95057BC1D9CB}"/>
                  </a:ext>
                </a:extLst>
              </p:cNvPr>
              <p:cNvGrpSpPr/>
              <p:nvPr/>
            </p:nvGrpSpPr>
            <p:grpSpPr>
              <a:xfrm>
                <a:off x="9192078" y="3911181"/>
                <a:ext cx="50006" cy="50006"/>
                <a:chOff x="3096815" y="2626720"/>
                <a:chExt cx="50006" cy="50006"/>
              </a:xfrm>
            </p:grpSpPr>
            <p:cxnSp>
              <p:nvCxnSpPr>
                <p:cNvPr id="560" name="Gerader Verbinder 559">
                  <a:extLst>
                    <a:ext uri="{FF2B5EF4-FFF2-40B4-BE49-F238E27FC236}">
                      <a16:creationId xmlns:a16="http://schemas.microsoft.com/office/drawing/2014/main" id="{DE307D0E-8465-B3C4-391B-FBF828184729}"/>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1" name="Gerader Verbinder 560">
                  <a:extLst>
                    <a:ext uri="{FF2B5EF4-FFF2-40B4-BE49-F238E27FC236}">
                      <a16:creationId xmlns:a16="http://schemas.microsoft.com/office/drawing/2014/main" id="{AE7D56FC-B65A-C46F-E627-F85C5A1D2C53}"/>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62" name="Gruppieren 561">
                <a:extLst>
                  <a:ext uri="{FF2B5EF4-FFF2-40B4-BE49-F238E27FC236}">
                    <a16:creationId xmlns:a16="http://schemas.microsoft.com/office/drawing/2014/main" id="{92B8787F-757E-DBF7-7F09-037B6CA0CC39}"/>
                  </a:ext>
                </a:extLst>
              </p:cNvPr>
              <p:cNvGrpSpPr/>
              <p:nvPr/>
            </p:nvGrpSpPr>
            <p:grpSpPr>
              <a:xfrm>
                <a:off x="9337068" y="3945469"/>
                <a:ext cx="50006" cy="50006"/>
                <a:chOff x="3096815" y="2626720"/>
                <a:chExt cx="50006" cy="50006"/>
              </a:xfrm>
            </p:grpSpPr>
            <p:cxnSp>
              <p:nvCxnSpPr>
                <p:cNvPr id="563" name="Gerader Verbinder 562">
                  <a:extLst>
                    <a:ext uri="{FF2B5EF4-FFF2-40B4-BE49-F238E27FC236}">
                      <a16:creationId xmlns:a16="http://schemas.microsoft.com/office/drawing/2014/main" id="{401E1374-5558-369E-3FF2-4762AE1760EC}"/>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4" name="Gerader Verbinder 563">
                  <a:extLst>
                    <a:ext uri="{FF2B5EF4-FFF2-40B4-BE49-F238E27FC236}">
                      <a16:creationId xmlns:a16="http://schemas.microsoft.com/office/drawing/2014/main" id="{847E20F5-CAC9-473B-5993-EB754BB9E69A}"/>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65" name="Gruppieren 564">
                <a:extLst>
                  <a:ext uri="{FF2B5EF4-FFF2-40B4-BE49-F238E27FC236}">
                    <a16:creationId xmlns:a16="http://schemas.microsoft.com/office/drawing/2014/main" id="{66646686-9CA0-CE62-E6A3-E696AB0B9E96}"/>
                  </a:ext>
                </a:extLst>
              </p:cNvPr>
              <p:cNvGrpSpPr/>
              <p:nvPr/>
            </p:nvGrpSpPr>
            <p:grpSpPr>
              <a:xfrm>
                <a:off x="9344211" y="3945469"/>
                <a:ext cx="50006" cy="50006"/>
                <a:chOff x="3096815" y="2626720"/>
                <a:chExt cx="50006" cy="50006"/>
              </a:xfrm>
            </p:grpSpPr>
            <p:cxnSp>
              <p:nvCxnSpPr>
                <p:cNvPr id="566" name="Gerader Verbinder 565">
                  <a:extLst>
                    <a:ext uri="{FF2B5EF4-FFF2-40B4-BE49-F238E27FC236}">
                      <a16:creationId xmlns:a16="http://schemas.microsoft.com/office/drawing/2014/main" id="{91F50445-1879-9B74-3F5D-C09A9935CF83}"/>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7" name="Gerader Verbinder 566">
                  <a:extLst>
                    <a:ext uri="{FF2B5EF4-FFF2-40B4-BE49-F238E27FC236}">
                      <a16:creationId xmlns:a16="http://schemas.microsoft.com/office/drawing/2014/main" id="{27463792-8BD7-61F8-0A1E-A0DA5CCC62FA}"/>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68" name="Gruppieren 567">
                <a:extLst>
                  <a:ext uri="{FF2B5EF4-FFF2-40B4-BE49-F238E27FC236}">
                    <a16:creationId xmlns:a16="http://schemas.microsoft.com/office/drawing/2014/main" id="{52DB11F8-1C19-598A-B881-71C2BCF1281A}"/>
                  </a:ext>
                </a:extLst>
              </p:cNvPr>
              <p:cNvGrpSpPr/>
              <p:nvPr/>
            </p:nvGrpSpPr>
            <p:grpSpPr>
              <a:xfrm>
                <a:off x="9358061" y="3945469"/>
                <a:ext cx="50006" cy="50006"/>
                <a:chOff x="3096815" y="2626720"/>
                <a:chExt cx="50006" cy="50006"/>
              </a:xfrm>
            </p:grpSpPr>
            <p:cxnSp>
              <p:nvCxnSpPr>
                <p:cNvPr id="569" name="Gerader Verbinder 568">
                  <a:extLst>
                    <a:ext uri="{FF2B5EF4-FFF2-40B4-BE49-F238E27FC236}">
                      <a16:creationId xmlns:a16="http://schemas.microsoft.com/office/drawing/2014/main" id="{9225E8A4-535C-0DE9-0F08-FFE855B0B765}"/>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0" name="Gerader Verbinder 569">
                  <a:extLst>
                    <a:ext uri="{FF2B5EF4-FFF2-40B4-BE49-F238E27FC236}">
                      <a16:creationId xmlns:a16="http://schemas.microsoft.com/office/drawing/2014/main" id="{DF4D322F-160D-E702-E293-F10198E1E81B}"/>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71" name="Gruppieren 570">
                <a:extLst>
                  <a:ext uri="{FF2B5EF4-FFF2-40B4-BE49-F238E27FC236}">
                    <a16:creationId xmlns:a16="http://schemas.microsoft.com/office/drawing/2014/main" id="{C914EAE0-D463-33D9-CD8F-CAF04A763F1D}"/>
                  </a:ext>
                </a:extLst>
              </p:cNvPr>
              <p:cNvGrpSpPr/>
              <p:nvPr/>
            </p:nvGrpSpPr>
            <p:grpSpPr>
              <a:xfrm>
                <a:off x="9383136" y="3945469"/>
                <a:ext cx="50006" cy="50006"/>
                <a:chOff x="3096815" y="2626720"/>
                <a:chExt cx="50006" cy="50006"/>
              </a:xfrm>
            </p:grpSpPr>
            <p:cxnSp>
              <p:nvCxnSpPr>
                <p:cNvPr id="572" name="Gerader Verbinder 571">
                  <a:extLst>
                    <a:ext uri="{FF2B5EF4-FFF2-40B4-BE49-F238E27FC236}">
                      <a16:creationId xmlns:a16="http://schemas.microsoft.com/office/drawing/2014/main" id="{42F03073-B3CD-C68A-31F5-B13E8AD809E1}"/>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3" name="Gerader Verbinder 572">
                  <a:extLst>
                    <a:ext uri="{FF2B5EF4-FFF2-40B4-BE49-F238E27FC236}">
                      <a16:creationId xmlns:a16="http://schemas.microsoft.com/office/drawing/2014/main" id="{C7F91A1D-C6CF-2960-C388-B6E30718ED3A}"/>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74" name="Gruppieren 573">
                <a:extLst>
                  <a:ext uri="{FF2B5EF4-FFF2-40B4-BE49-F238E27FC236}">
                    <a16:creationId xmlns:a16="http://schemas.microsoft.com/office/drawing/2014/main" id="{C081EEB8-6B01-A94E-CEA4-88824A5ACCD5}"/>
                  </a:ext>
                </a:extLst>
              </p:cNvPr>
              <p:cNvGrpSpPr/>
              <p:nvPr/>
            </p:nvGrpSpPr>
            <p:grpSpPr>
              <a:xfrm>
                <a:off x="9412598" y="3945469"/>
                <a:ext cx="50006" cy="50006"/>
                <a:chOff x="3096815" y="2626720"/>
                <a:chExt cx="50006" cy="50006"/>
              </a:xfrm>
            </p:grpSpPr>
            <p:cxnSp>
              <p:nvCxnSpPr>
                <p:cNvPr id="575" name="Gerader Verbinder 574">
                  <a:extLst>
                    <a:ext uri="{FF2B5EF4-FFF2-40B4-BE49-F238E27FC236}">
                      <a16:creationId xmlns:a16="http://schemas.microsoft.com/office/drawing/2014/main" id="{6BCC59BC-B02E-B167-4E96-31476AB5CD01}"/>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6" name="Gerader Verbinder 575">
                  <a:extLst>
                    <a:ext uri="{FF2B5EF4-FFF2-40B4-BE49-F238E27FC236}">
                      <a16:creationId xmlns:a16="http://schemas.microsoft.com/office/drawing/2014/main" id="{DEE1CF42-4D4E-F2E2-B9FB-AA177E4A0180}"/>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77" name="Gruppieren 576">
                <a:extLst>
                  <a:ext uri="{FF2B5EF4-FFF2-40B4-BE49-F238E27FC236}">
                    <a16:creationId xmlns:a16="http://schemas.microsoft.com/office/drawing/2014/main" id="{9AB754CD-EF3E-BE3E-20DF-5E9AD5802DE6}"/>
                  </a:ext>
                </a:extLst>
              </p:cNvPr>
              <p:cNvGrpSpPr/>
              <p:nvPr/>
            </p:nvGrpSpPr>
            <p:grpSpPr>
              <a:xfrm>
                <a:off x="9422123" y="3945469"/>
                <a:ext cx="50006" cy="50006"/>
                <a:chOff x="3096815" y="2626720"/>
                <a:chExt cx="50006" cy="50006"/>
              </a:xfrm>
            </p:grpSpPr>
            <p:cxnSp>
              <p:nvCxnSpPr>
                <p:cNvPr id="578" name="Gerader Verbinder 577">
                  <a:extLst>
                    <a:ext uri="{FF2B5EF4-FFF2-40B4-BE49-F238E27FC236}">
                      <a16:creationId xmlns:a16="http://schemas.microsoft.com/office/drawing/2014/main" id="{07E98EB3-7E67-759E-D2B6-14DB0DFA2D44}"/>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9" name="Gerader Verbinder 578">
                  <a:extLst>
                    <a:ext uri="{FF2B5EF4-FFF2-40B4-BE49-F238E27FC236}">
                      <a16:creationId xmlns:a16="http://schemas.microsoft.com/office/drawing/2014/main" id="{1D964EDC-7C92-2A00-1785-0F31EB464E82}"/>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80" name="Gruppieren 579">
                <a:extLst>
                  <a:ext uri="{FF2B5EF4-FFF2-40B4-BE49-F238E27FC236}">
                    <a16:creationId xmlns:a16="http://schemas.microsoft.com/office/drawing/2014/main" id="{BD9C6064-C6F0-4C28-8044-EE842B725E4A}"/>
                  </a:ext>
                </a:extLst>
              </p:cNvPr>
              <p:cNvGrpSpPr/>
              <p:nvPr/>
            </p:nvGrpSpPr>
            <p:grpSpPr>
              <a:xfrm>
                <a:off x="9433769" y="3945469"/>
                <a:ext cx="50006" cy="50006"/>
                <a:chOff x="3096815" y="2626720"/>
                <a:chExt cx="50006" cy="50006"/>
              </a:xfrm>
            </p:grpSpPr>
            <p:cxnSp>
              <p:nvCxnSpPr>
                <p:cNvPr id="581" name="Gerader Verbinder 580">
                  <a:extLst>
                    <a:ext uri="{FF2B5EF4-FFF2-40B4-BE49-F238E27FC236}">
                      <a16:creationId xmlns:a16="http://schemas.microsoft.com/office/drawing/2014/main" id="{0DAF2F73-FD6C-E886-D856-86D6DB47CE39}"/>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2" name="Gerader Verbinder 581">
                  <a:extLst>
                    <a:ext uri="{FF2B5EF4-FFF2-40B4-BE49-F238E27FC236}">
                      <a16:creationId xmlns:a16="http://schemas.microsoft.com/office/drawing/2014/main" id="{9C908BBF-220B-FCD2-B2E9-E5CBBE141FB7}"/>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83" name="Gruppieren 582">
                <a:extLst>
                  <a:ext uri="{FF2B5EF4-FFF2-40B4-BE49-F238E27FC236}">
                    <a16:creationId xmlns:a16="http://schemas.microsoft.com/office/drawing/2014/main" id="{42F2C708-E921-9091-9307-6B069CC75579}"/>
                  </a:ext>
                </a:extLst>
              </p:cNvPr>
              <p:cNvGrpSpPr/>
              <p:nvPr/>
            </p:nvGrpSpPr>
            <p:grpSpPr>
              <a:xfrm>
                <a:off x="9541659" y="3945469"/>
                <a:ext cx="50006" cy="50006"/>
                <a:chOff x="3096815" y="2626720"/>
                <a:chExt cx="50006" cy="50006"/>
              </a:xfrm>
            </p:grpSpPr>
            <p:cxnSp>
              <p:nvCxnSpPr>
                <p:cNvPr id="584" name="Gerader Verbinder 583">
                  <a:extLst>
                    <a:ext uri="{FF2B5EF4-FFF2-40B4-BE49-F238E27FC236}">
                      <a16:creationId xmlns:a16="http://schemas.microsoft.com/office/drawing/2014/main" id="{247A0E66-8885-9183-DF45-238A4349F89E}"/>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5" name="Gerader Verbinder 584">
                  <a:extLst>
                    <a:ext uri="{FF2B5EF4-FFF2-40B4-BE49-F238E27FC236}">
                      <a16:creationId xmlns:a16="http://schemas.microsoft.com/office/drawing/2014/main" id="{1FA43607-CA8B-1E4B-C7F3-0CC3C570C173}"/>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86" name="Gruppieren 585">
                <a:extLst>
                  <a:ext uri="{FF2B5EF4-FFF2-40B4-BE49-F238E27FC236}">
                    <a16:creationId xmlns:a16="http://schemas.microsoft.com/office/drawing/2014/main" id="{A83D4024-48B2-3A81-1962-B2F3E1380C97}"/>
                  </a:ext>
                </a:extLst>
              </p:cNvPr>
              <p:cNvGrpSpPr/>
              <p:nvPr/>
            </p:nvGrpSpPr>
            <p:grpSpPr>
              <a:xfrm>
                <a:off x="9574049" y="3945469"/>
                <a:ext cx="50006" cy="50006"/>
                <a:chOff x="3096815" y="2626720"/>
                <a:chExt cx="50006" cy="50006"/>
              </a:xfrm>
            </p:grpSpPr>
            <p:cxnSp>
              <p:nvCxnSpPr>
                <p:cNvPr id="587" name="Gerader Verbinder 586">
                  <a:extLst>
                    <a:ext uri="{FF2B5EF4-FFF2-40B4-BE49-F238E27FC236}">
                      <a16:creationId xmlns:a16="http://schemas.microsoft.com/office/drawing/2014/main" id="{5EC1F7F7-65C0-E8E1-C66E-E6BFEEF24FB0}"/>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8" name="Gerader Verbinder 587">
                  <a:extLst>
                    <a:ext uri="{FF2B5EF4-FFF2-40B4-BE49-F238E27FC236}">
                      <a16:creationId xmlns:a16="http://schemas.microsoft.com/office/drawing/2014/main" id="{E5FC35F1-5DDC-BF84-4728-233B2E7EA621}"/>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89" name="Gruppieren 588">
                <a:extLst>
                  <a:ext uri="{FF2B5EF4-FFF2-40B4-BE49-F238E27FC236}">
                    <a16:creationId xmlns:a16="http://schemas.microsoft.com/office/drawing/2014/main" id="{AC37CD6E-C6D3-7A7D-07C1-E74FC55CA691}"/>
                  </a:ext>
                </a:extLst>
              </p:cNvPr>
              <p:cNvGrpSpPr/>
              <p:nvPr/>
            </p:nvGrpSpPr>
            <p:grpSpPr>
              <a:xfrm>
                <a:off x="9707168" y="3945469"/>
                <a:ext cx="50006" cy="50006"/>
                <a:chOff x="3096815" y="2626720"/>
                <a:chExt cx="50006" cy="50006"/>
              </a:xfrm>
            </p:grpSpPr>
            <p:cxnSp>
              <p:nvCxnSpPr>
                <p:cNvPr id="590" name="Gerader Verbinder 589">
                  <a:extLst>
                    <a:ext uri="{FF2B5EF4-FFF2-40B4-BE49-F238E27FC236}">
                      <a16:creationId xmlns:a16="http://schemas.microsoft.com/office/drawing/2014/main" id="{151800FA-4902-E257-70A7-1132412B654D}"/>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1" name="Gerader Verbinder 590">
                  <a:extLst>
                    <a:ext uri="{FF2B5EF4-FFF2-40B4-BE49-F238E27FC236}">
                      <a16:creationId xmlns:a16="http://schemas.microsoft.com/office/drawing/2014/main" id="{1FD93245-5D5E-63FA-3338-3BB0BDD4410A}"/>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92" name="Gruppieren 591">
                <a:extLst>
                  <a:ext uri="{FF2B5EF4-FFF2-40B4-BE49-F238E27FC236}">
                    <a16:creationId xmlns:a16="http://schemas.microsoft.com/office/drawing/2014/main" id="{63D40F03-E519-88E1-8D9E-EDC54FD7B087}"/>
                  </a:ext>
                </a:extLst>
              </p:cNvPr>
              <p:cNvGrpSpPr/>
              <p:nvPr/>
            </p:nvGrpSpPr>
            <p:grpSpPr>
              <a:xfrm>
                <a:off x="9733016" y="3945469"/>
                <a:ext cx="50006" cy="50006"/>
                <a:chOff x="3096815" y="2626720"/>
                <a:chExt cx="50006" cy="50006"/>
              </a:xfrm>
            </p:grpSpPr>
            <p:cxnSp>
              <p:nvCxnSpPr>
                <p:cNvPr id="593" name="Gerader Verbinder 592">
                  <a:extLst>
                    <a:ext uri="{FF2B5EF4-FFF2-40B4-BE49-F238E27FC236}">
                      <a16:creationId xmlns:a16="http://schemas.microsoft.com/office/drawing/2014/main" id="{C63B6DD0-2076-1BE6-9EA8-4B4B15EDF0A0}"/>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4" name="Gerader Verbinder 593">
                  <a:extLst>
                    <a:ext uri="{FF2B5EF4-FFF2-40B4-BE49-F238E27FC236}">
                      <a16:creationId xmlns:a16="http://schemas.microsoft.com/office/drawing/2014/main" id="{B4C110AB-C460-45BD-D8D9-36B189A0A3D7}"/>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95" name="Gruppieren 594">
                <a:extLst>
                  <a:ext uri="{FF2B5EF4-FFF2-40B4-BE49-F238E27FC236}">
                    <a16:creationId xmlns:a16="http://schemas.microsoft.com/office/drawing/2014/main" id="{FA2E2E21-57D9-C8D5-6008-8EF7FFC8D9BC}"/>
                  </a:ext>
                </a:extLst>
              </p:cNvPr>
              <p:cNvGrpSpPr/>
              <p:nvPr/>
            </p:nvGrpSpPr>
            <p:grpSpPr>
              <a:xfrm>
                <a:off x="9773809" y="3945469"/>
                <a:ext cx="50006" cy="50006"/>
                <a:chOff x="3096815" y="2626720"/>
                <a:chExt cx="50006" cy="50006"/>
              </a:xfrm>
            </p:grpSpPr>
            <p:cxnSp>
              <p:nvCxnSpPr>
                <p:cNvPr id="596" name="Gerader Verbinder 595">
                  <a:extLst>
                    <a:ext uri="{FF2B5EF4-FFF2-40B4-BE49-F238E27FC236}">
                      <a16:creationId xmlns:a16="http://schemas.microsoft.com/office/drawing/2014/main" id="{EE136BFE-DFD4-2B36-630E-F7A44766D437}"/>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7" name="Gerader Verbinder 596">
                  <a:extLst>
                    <a:ext uri="{FF2B5EF4-FFF2-40B4-BE49-F238E27FC236}">
                      <a16:creationId xmlns:a16="http://schemas.microsoft.com/office/drawing/2014/main" id="{F09E5806-62E7-C522-782F-5BF8D4AF56C5}"/>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98" name="Gruppieren 597">
                <a:extLst>
                  <a:ext uri="{FF2B5EF4-FFF2-40B4-BE49-F238E27FC236}">
                    <a16:creationId xmlns:a16="http://schemas.microsoft.com/office/drawing/2014/main" id="{D0C04279-1B7A-F0B0-8398-C52EF6FC6098}"/>
                  </a:ext>
                </a:extLst>
              </p:cNvPr>
              <p:cNvGrpSpPr/>
              <p:nvPr/>
            </p:nvGrpSpPr>
            <p:grpSpPr>
              <a:xfrm>
                <a:off x="9803604" y="3945469"/>
                <a:ext cx="50006" cy="50006"/>
                <a:chOff x="3096815" y="2626720"/>
                <a:chExt cx="50006" cy="50006"/>
              </a:xfrm>
            </p:grpSpPr>
            <p:cxnSp>
              <p:nvCxnSpPr>
                <p:cNvPr id="599" name="Gerader Verbinder 598">
                  <a:extLst>
                    <a:ext uri="{FF2B5EF4-FFF2-40B4-BE49-F238E27FC236}">
                      <a16:creationId xmlns:a16="http://schemas.microsoft.com/office/drawing/2014/main" id="{64ADBB0D-3C5E-59BA-8254-DBDD4F26D92C}"/>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0" name="Gerader Verbinder 599">
                  <a:extLst>
                    <a:ext uri="{FF2B5EF4-FFF2-40B4-BE49-F238E27FC236}">
                      <a16:creationId xmlns:a16="http://schemas.microsoft.com/office/drawing/2014/main" id="{E23CBE1D-0E17-C5BC-2A63-49A8196C8770}"/>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01" name="Gruppieren 600">
                <a:extLst>
                  <a:ext uri="{FF2B5EF4-FFF2-40B4-BE49-F238E27FC236}">
                    <a16:creationId xmlns:a16="http://schemas.microsoft.com/office/drawing/2014/main" id="{E61FD1F0-F441-6759-A860-84D07586888B}"/>
                  </a:ext>
                </a:extLst>
              </p:cNvPr>
              <p:cNvGrpSpPr/>
              <p:nvPr/>
            </p:nvGrpSpPr>
            <p:grpSpPr>
              <a:xfrm>
                <a:off x="9871961" y="3945469"/>
                <a:ext cx="50006" cy="50006"/>
                <a:chOff x="3096815" y="2626720"/>
                <a:chExt cx="50006" cy="50006"/>
              </a:xfrm>
            </p:grpSpPr>
            <p:cxnSp>
              <p:nvCxnSpPr>
                <p:cNvPr id="602" name="Gerader Verbinder 601">
                  <a:extLst>
                    <a:ext uri="{FF2B5EF4-FFF2-40B4-BE49-F238E27FC236}">
                      <a16:creationId xmlns:a16="http://schemas.microsoft.com/office/drawing/2014/main" id="{2E815F8F-00C8-9CF5-6C46-2B6141D36A22}"/>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3" name="Gerader Verbinder 602">
                  <a:extLst>
                    <a:ext uri="{FF2B5EF4-FFF2-40B4-BE49-F238E27FC236}">
                      <a16:creationId xmlns:a16="http://schemas.microsoft.com/office/drawing/2014/main" id="{EFED18BF-C211-4D1D-7F29-6AB996E977B6}"/>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04" name="Gruppieren 603">
                <a:extLst>
                  <a:ext uri="{FF2B5EF4-FFF2-40B4-BE49-F238E27FC236}">
                    <a16:creationId xmlns:a16="http://schemas.microsoft.com/office/drawing/2014/main" id="{57D345CD-F30D-4BF9-147E-7E543AFF270F}"/>
                  </a:ext>
                </a:extLst>
              </p:cNvPr>
              <p:cNvGrpSpPr/>
              <p:nvPr/>
            </p:nvGrpSpPr>
            <p:grpSpPr>
              <a:xfrm>
                <a:off x="9931491" y="3945469"/>
                <a:ext cx="50006" cy="50006"/>
                <a:chOff x="3096815" y="2626720"/>
                <a:chExt cx="50006" cy="50006"/>
              </a:xfrm>
            </p:grpSpPr>
            <p:cxnSp>
              <p:nvCxnSpPr>
                <p:cNvPr id="605" name="Gerader Verbinder 604">
                  <a:extLst>
                    <a:ext uri="{FF2B5EF4-FFF2-40B4-BE49-F238E27FC236}">
                      <a16:creationId xmlns:a16="http://schemas.microsoft.com/office/drawing/2014/main" id="{784ACEE8-184D-5844-DAFB-BCF35FF12DB8}"/>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6" name="Gerader Verbinder 605">
                  <a:extLst>
                    <a:ext uri="{FF2B5EF4-FFF2-40B4-BE49-F238E27FC236}">
                      <a16:creationId xmlns:a16="http://schemas.microsoft.com/office/drawing/2014/main" id="{D887A309-F59A-AE9B-EF48-CD1052280BA0}"/>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07" name="Gruppieren 606">
                <a:extLst>
                  <a:ext uri="{FF2B5EF4-FFF2-40B4-BE49-F238E27FC236}">
                    <a16:creationId xmlns:a16="http://schemas.microsoft.com/office/drawing/2014/main" id="{79EB5A2E-2286-FFD6-ADC8-721153405DCE}"/>
                  </a:ext>
                </a:extLst>
              </p:cNvPr>
              <p:cNvGrpSpPr/>
              <p:nvPr/>
            </p:nvGrpSpPr>
            <p:grpSpPr>
              <a:xfrm>
                <a:off x="9946131" y="3945469"/>
                <a:ext cx="50006" cy="50006"/>
                <a:chOff x="3096815" y="2626720"/>
                <a:chExt cx="50006" cy="50006"/>
              </a:xfrm>
            </p:grpSpPr>
            <p:cxnSp>
              <p:nvCxnSpPr>
                <p:cNvPr id="608" name="Gerader Verbinder 607">
                  <a:extLst>
                    <a:ext uri="{FF2B5EF4-FFF2-40B4-BE49-F238E27FC236}">
                      <a16:creationId xmlns:a16="http://schemas.microsoft.com/office/drawing/2014/main" id="{8642DD74-F127-3399-FC6D-80762B20CCFC}"/>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9" name="Gerader Verbinder 608">
                  <a:extLst>
                    <a:ext uri="{FF2B5EF4-FFF2-40B4-BE49-F238E27FC236}">
                      <a16:creationId xmlns:a16="http://schemas.microsoft.com/office/drawing/2014/main" id="{614644AA-43DC-2FB1-ACF7-E93F8080B7B4}"/>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10" name="Gruppieren 609">
                <a:extLst>
                  <a:ext uri="{FF2B5EF4-FFF2-40B4-BE49-F238E27FC236}">
                    <a16:creationId xmlns:a16="http://schemas.microsoft.com/office/drawing/2014/main" id="{44B2A053-DA02-6038-EBE8-D05E1509A3E3}"/>
                  </a:ext>
                </a:extLst>
              </p:cNvPr>
              <p:cNvGrpSpPr/>
              <p:nvPr/>
            </p:nvGrpSpPr>
            <p:grpSpPr>
              <a:xfrm>
                <a:off x="10110039" y="3945469"/>
                <a:ext cx="50006" cy="50006"/>
                <a:chOff x="3096815" y="2626720"/>
                <a:chExt cx="50006" cy="50006"/>
              </a:xfrm>
            </p:grpSpPr>
            <p:cxnSp>
              <p:nvCxnSpPr>
                <p:cNvPr id="611" name="Gerader Verbinder 610">
                  <a:extLst>
                    <a:ext uri="{FF2B5EF4-FFF2-40B4-BE49-F238E27FC236}">
                      <a16:creationId xmlns:a16="http://schemas.microsoft.com/office/drawing/2014/main" id="{3F7C0F26-6555-1C72-7CAB-87AAF94853F7}"/>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2" name="Gerader Verbinder 611">
                  <a:extLst>
                    <a:ext uri="{FF2B5EF4-FFF2-40B4-BE49-F238E27FC236}">
                      <a16:creationId xmlns:a16="http://schemas.microsoft.com/office/drawing/2014/main" id="{B9BE5183-C912-2102-4BB9-C3A98ADE74BA}"/>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734" name="Gruppieren 733">
              <a:extLst>
                <a:ext uri="{FF2B5EF4-FFF2-40B4-BE49-F238E27FC236}">
                  <a16:creationId xmlns:a16="http://schemas.microsoft.com/office/drawing/2014/main" id="{E6E19494-E563-1764-8B01-2FD6A1370B51}"/>
                </a:ext>
              </a:extLst>
            </p:cNvPr>
            <p:cNvGrpSpPr/>
            <p:nvPr/>
          </p:nvGrpSpPr>
          <p:grpSpPr>
            <a:xfrm>
              <a:off x="8207086" y="4630069"/>
              <a:ext cx="977282" cy="478621"/>
              <a:chOff x="1052908" y="2946255"/>
              <a:chExt cx="977282" cy="478621"/>
            </a:xfrm>
          </p:grpSpPr>
          <p:sp>
            <p:nvSpPr>
              <p:cNvPr id="735" name="Textfeld 734">
                <a:extLst>
                  <a:ext uri="{FF2B5EF4-FFF2-40B4-BE49-F238E27FC236}">
                    <a16:creationId xmlns:a16="http://schemas.microsoft.com/office/drawing/2014/main" id="{EE51EF12-D59A-FE44-D9AF-BC581CF1DFEA}"/>
                  </a:ext>
                </a:extLst>
              </p:cNvPr>
              <p:cNvSpPr txBox="1"/>
              <p:nvPr/>
            </p:nvSpPr>
            <p:spPr>
              <a:xfrm>
                <a:off x="1052908" y="2946255"/>
                <a:ext cx="688181" cy="161583"/>
              </a:xfrm>
              <a:prstGeom prst="rect">
                <a:avLst/>
              </a:prstGeom>
              <a:noFill/>
            </p:spPr>
            <p:txBody>
              <a:bodyPr wrap="square" lIns="0" tIns="0" rIns="0" bIns="0" rtlCol="0">
                <a:spAutoFit/>
              </a:bodyPr>
              <a:lstStyle/>
              <a:p>
                <a:r>
                  <a:rPr lang="de-DE" sz="1050" i="1"/>
                  <a:t>P</a:t>
                </a:r>
                <a:r>
                  <a:rPr lang="de-DE" sz="1050"/>
                  <a:t>=0.011</a:t>
                </a:r>
              </a:p>
            </p:txBody>
          </p:sp>
          <p:cxnSp>
            <p:nvCxnSpPr>
              <p:cNvPr id="736" name="Gerader Verbinder 735">
                <a:extLst>
                  <a:ext uri="{FF2B5EF4-FFF2-40B4-BE49-F238E27FC236}">
                    <a16:creationId xmlns:a16="http://schemas.microsoft.com/office/drawing/2014/main" id="{70158E07-ED65-72CD-5357-898E9AD03051}"/>
                  </a:ext>
                </a:extLst>
              </p:cNvPr>
              <p:cNvCxnSpPr>
                <a:cxnSpLocks/>
              </p:cNvCxnSpPr>
              <p:nvPr/>
            </p:nvCxnSpPr>
            <p:spPr>
              <a:xfrm>
                <a:off x="1056083" y="3191684"/>
                <a:ext cx="10614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37" name="Textfeld 736">
                <a:extLst>
                  <a:ext uri="{FF2B5EF4-FFF2-40B4-BE49-F238E27FC236}">
                    <a16:creationId xmlns:a16="http://schemas.microsoft.com/office/drawing/2014/main" id="{49776A78-1561-E167-4019-171F205B347E}"/>
                  </a:ext>
                </a:extLst>
              </p:cNvPr>
              <p:cNvSpPr txBox="1"/>
              <p:nvPr/>
            </p:nvSpPr>
            <p:spPr>
              <a:xfrm>
                <a:off x="1162224" y="3110893"/>
                <a:ext cx="867966" cy="161583"/>
              </a:xfrm>
              <a:prstGeom prst="rect">
                <a:avLst/>
              </a:prstGeom>
              <a:noFill/>
            </p:spPr>
            <p:txBody>
              <a:bodyPr wrap="square" lIns="0" tIns="0" rIns="0" bIns="0" rtlCol="0">
                <a:spAutoFit/>
              </a:bodyPr>
              <a:lstStyle/>
              <a:p>
                <a:r>
                  <a:rPr lang="de-DE" sz="1050" i="1"/>
                  <a:t>IRF2BP2 </a:t>
                </a:r>
                <a:r>
                  <a:rPr lang="de-DE" sz="1050"/>
                  <a:t>WT</a:t>
                </a:r>
              </a:p>
            </p:txBody>
          </p:sp>
          <p:sp>
            <p:nvSpPr>
              <p:cNvPr id="738" name="Textfeld 737">
                <a:extLst>
                  <a:ext uri="{FF2B5EF4-FFF2-40B4-BE49-F238E27FC236}">
                    <a16:creationId xmlns:a16="http://schemas.microsoft.com/office/drawing/2014/main" id="{58CA0E97-A410-EA23-CC8B-C02D8BD9088D}"/>
                  </a:ext>
                </a:extLst>
              </p:cNvPr>
              <p:cNvSpPr txBox="1"/>
              <p:nvPr/>
            </p:nvSpPr>
            <p:spPr>
              <a:xfrm>
                <a:off x="1162224" y="3263293"/>
                <a:ext cx="867966" cy="161583"/>
              </a:xfrm>
              <a:prstGeom prst="rect">
                <a:avLst/>
              </a:prstGeom>
              <a:noFill/>
            </p:spPr>
            <p:txBody>
              <a:bodyPr wrap="square" lIns="0" tIns="0" rIns="0" bIns="0" rtlCol="0">
                <a:spAutoFit/>
              </a:bodyPr>
              <a:lstStyle/>
              <a:p>
                <a:r>
                  <a:rPr lang="de-DE" sz="1050" i="1"/>
                  <a:t>IRF2BP2 </a:t>
                </a:r>
                <a:r>
                  <a:rPr lang="de-DE" sz="1050"/>
                  <a:t>Mut</a:t>
                </a:r>
              </a:p>
            </p:txBody>
          </p:sp>
          <p:cxnSp>
            <p:nvCxnSpPr>
              <p:cNvPr id="739" name="Gerader Verbinder 738">
                <a:extLst>
                  <a:ext uri="{FF2B5EF4-FFF2-40B4-BE49-F238E27FC236}">
                    <a16:creationId xmlns:a16="http://schemas.microsoft.com/office/drawing/2014/main" id="{EEF781C3-5D50-22A6-B1BD-5D6F927BFBE2}"/>
                  </a:ext>
                </a:extLst>
              </p:cNvPr>
              <p:cNvCxnSpPr>
                <a:cxnSpLocks/>
              </p:cNvCxnSpPr>
              <p:nvPr/>
            </p:nvCxnSpPr>
            <p:spPr>
              <a:xfrm>
                <a:off x="1056083" y="3344084"/>
                <a:ext cx="106141"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80" name="Gruppieren 779">
              <a:extLst>
                <a:ext uri="{FF2B5EF4-FFF2-40B4-BE49-F238E27FC236}">
                  <a16:creationId xmlns:a16="http://schemas.microsoft.com/office/drawing/2014/main" id="{6C70C26A-D7E0-D32D-9C47-33567137FC44}"/>
                </a:ext>
              </a:extLst>
            </p:cNvPr>
            <p:cNvGrpSpPr/>
            <p:nvPr/>
          </p:nvGrpSpPr>
          <p:grpSpPr>
            <a:xfrm>
              <a:off x="7740412" y="3689690"/>
              <a:ext cx="370660" cy="1560816"/>
              <a:chOff x="540934" y="1988831"/>
              <a:chExt cx="370660" cy="1560816"/>
            </a:xfrm>
          </p:grpSpPr>
          <p:sp>
            <p:nvSpPr>
              <p:cNvPr id="781" name="Rechteck 780">
                <a:extLst>
                  <a:ext uri="{FF2B5EF4-FFF2-40B4-BE49-F238E27FC236}">
                    <a16:creationId xmlns:a16="http://schemas.microsoft.com/office/drawing/2014/main" id="{1162D3C0-EFDA-614D-3202-9795746067DC}"/>
                  </a:ext>
                </a:extLst>
              </p:cNvPr>
              <p:cNvSpPr/>
              <p:nvPr/>
            </p:nvSpPr>
            <p:spPr>
              <a:xfrm>
                <a:off x="540934" y="1988831"/>
                <a:ext cx="370660" cy="1560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2" name="Textfeld 781">
                <a:extLst>
                  <a:ext uri="{FF2B5EF4-FFF2-40B4-BE49-F238E27FC236}">
                    <a16:creationId xmlns:a16="http://schemas.microsoft.com/office/drawing/2014/main" id="{D5D9C6ED-1CC4-5ED8-566D-56F38FF67FE0}"/>
                  </a:ext>
                </a:extLst>
              </p:cNvPr>
              <p:cNvSpPr txBox="1"/>
              <p:nvPr/>
            </p:nvSpPr>
            <p:spPr>
              <a:xfrm>
                <a:off x="585509" y="1999862"/>
                <a:ext cx="325889" cy="184666"/>
              </a:xfrm>
              <a:prstGeom prst="rect">
                <a:avLst/>
              </a:prstGeom>
              <a:noFill/>
            </p:spPr>
            <p:txBody>
              <a:bodyPr wrap="square" lIns="0" tIns="0" rIns="0" bIns="0" rtlCol="0">
                <a:spAutoFit/>
              </a:bodyPr>
              <a:lstStyle/>
              <a:p>
                <a:pPr algn="r"/>
                <a:r>
                  <a:rPr lang="de-DE" sz="1200"/>
                  <a:t>1.00</a:t>
                </a:r>
              </a:p>
            </p:txBody>
          </p:sp>
          <p:sp>
            <p:nvSpPr>
              <p:cNvPr id="783" name="Textfeld 782">
                <a:extLst>
                  <a:ext uri="{FF2B5EF4-FFF2-40B4-BE49-F238E27FC236}">
                    <a16:creationId xmlns:a16="http://schemas.microsoft.com/office/drawing/2014/main" id="{4C88B351-14E2-22CA-FC81-699876DC34A3}"/>
                  </a:ext>
                </a:extLst>
              </p:cNvPr>
              <p:cNvSpPr txBox="1"/>
              <p:nvPr/>
            </p:nvSpPr>
            <p:spPr>
              <a:xfrm>
                <a:off x="585509" y="2335279"/>
                <a:ext cx="325889" cy="184666"/>
              </a:xfrm>
              <a:prstGeom prst="rect">
                <a:avLst/>
              </a:prstGeom>
              <a:noFill/>
            </p:spPr>
            <p:txBody>
              <a:bodyPr wrap="square" lIns="0" tIns="0" rIns="0" bIns="0" rtlCol="0">
                <a:spAutoFit/>
              </a:bodyPr>
              <a:lstStyle/>
              <a:p>
                <a:pPr algn="r"/>
                <a:r>
                  <a:rPr lang="de-DE" sz="1200"/>
                  <a:t>0.75</a:t>
                </a:r>
              </a:p>
            </p:txBody>
          </p:sp>
          <p:sp>
            <p:nvSpPr>
              <p:cNvPr id="784" name="Textfeld 783">
                <a:extLst>
                  <a:ext uri="{FF2B5EF4-FFF2-40B4-BE49-F238E27FC236}">
                    <a16:creationId xmlns:a16="http://schemas.microsoft.com/office/drawing/2014/main" id="{09BCB5A7-88C4-E9E8-9E79-14F758E81092}"/>
                  </a:ext>
                </a:extLst>
              </p:cNvPr>
              <p:cNvSpPr txBox="1"/>
              <p:nvPr/>
            </p:nvSpPr>
            <p:spPr>
              <a:xfrm>
                <a:off x="585509" y="2670696"/>
                <a:ext cx="325889" cy="184666"/>
              </a:xfrm>
              <a:prstGeom prst="rect">
                <a:avLst/>
              </a:prstGeom>
              <a:noFill/>
            </p:spPr>
            <p:txBody>
              <a:bodyPr wrap="square" lIns="0" tIns="0" rIns="0" bIns="0" rtlCol="0">
                <a:spAutoFit/>
              </a:bodyPr>
              <a:lstStyle/>
              <a:p>
                <a:pPr algn="r"/>
                <a:r>
                  <a:rPr lang="de-DE" sz="1200"/>
                  <a:t>0.50</a:t>
                </a:r>
              </a:p>
            </p:txBody>
          </p:sp>
          <p:sp>
            <p:nvSpPr>
              <p:cNvPr id="785" name="Textfeld 784">
                <a:extLst>
                  <a:ext uri="{FF2B5EF4-FFF2-40B4-BE49-F238E27FC236}">
                    <a16:creationId xmlns:a16="http://schemas.microsoft.com/office/drawing/2014/main" id="{04850A48-289D-B8A3-C153-F8C839AB99B2}"/>
                  </a:ext>
                </a:extLst>
              </p:cNvPr>
              <p:cNvSpPr txBox="1"/>
              <p:nvPr/>
            </p:nvSpPr>
            <p:spPr>
              <a:xfrm>
                <a:off x="585509" y="3006113"/>
                <a:ext cx="325889" cy="184666"/>
              </a:xfrm>
              <a:prstGeom prst="rect">
                <a:avLst/>
              </a:prstGeom>
              <a:noFill/>
            </p:spPr>
            <p:txBody>
              <a:bodyPr wrap="square" lIns="0" tIns="0" rIns="0" bIns="0" rtlCol="0">
                <a:spAutoFit/>
              </a:bodyPr>
              <a:lstStyle/>
              <a:p>
                <a:pPr algn="r"/>
                <a:r>
                  <a:rPr lang="de-DE" sz="1200"/>
                  <a:t>0.25</a:t>
                </a:r>
              </a:p>
            </p:txBody>
          </p:sp>
          <p:sp>
            <p:nvSpPr>
              <p:cNvPr id="786" name="Textfeld 785">
                <a:extLst>
                  <a:ext uri="{FF2B5EF4-FFF2-40B4-BE49-F238E27FC236}">
                    <a16:creationId xmlns:a16="http://schemas.microsoft.com/office/drawing/2014/main" id="{83F24013-2831-2A55-458F-E9CB8B9F55D9}"/>
                  </a:ext>
                </a:extLst>
              </p:cNvPr>
              <p:cNvSpPr txBox="1"/>
              <p:nvPr/>
            </p:nvSpPr>
            <p:spPr>
              <a:xfrm>
                <a:off x="585509" y="3341529"/>
                <a:ext cx="325889" cy="184666"/>
              </a:xfrm>
              <a:prstGeom prst="rect">
                <a:avLst/>
              </a:prstGeom>
              <a:noFill/>
            </p:spPr>
            <p:txBody>
              <a:bodyPr wrap="square" lIns="0" tIns="0" rIns="0" bIns="0" rtlCol="0">
                <a:spAutoFit/>
              </a:bodyPr>
              <a:lstStyle/>
              <a:p>
                <a:pPr algn="r"/>
                <a:r>
                  <a:rPr lang="de-DE" sz="1200"/>
                  <a:t>0.00</a:t>
                </a:r>
              </a:p>
            </p:txBody>
          </p:sp>
        </p:grpSp>
      </p:grpSp>
      <p:grpSp>
        <p:nvGrpSpPr>
          <p:cNvPr id="20" name="Gruppieren 19">
            <a:extLst>
              <a:ext uri="{FF2B5EF4-FFF2-40B4-BE49-F238E27FC236}">
                <a16:creationId xmlns:a16="http://schemas.microsoft.com/office/drawing/2014/main" id="{EE4B9B37-F776-0E31-3983-9363AFF94420}"/>
              </a:ext>
            </a:extLst>
          </p:cNvPr>
          <p:cNvGrpSpPr/>
          <p:nvPr/>
        </p:nvGrpSpPr>
        <p:grpSpPr>
          <a:xfrm>
            <a:off x="3654746" y="3689690"/>
            <a:ext cx="2371120" cy="1560816"/>
            <a:chOff x="4867695" y="3689690"/>
            <a:chExt cx="2371120" cy="1560816"/>
          </a:xfrm>
        </p:grpSpPr>
        <p:grpSp>
          <p:nvGrpSpPr>
            <p:cNvPr id="622" name="Gruppieren 621">
              <a:extLst>
                <a:ext uri="{FF2B5EF4-FFF2-40B4-BE49-F238E27FC236}">
                  <a16:creationId xmlns:a16="http://schemas.microsoft.com/office/drawing/2014/main" id="{197506A6-E062-6270-E0E6-6C0DD7EB826E}"/>
                </a:ext>
              </a:extLst>
            </p:cNvPr>
            <p:cNvGrpSpPr/>
            <p:nvPr/>
          </p:nvGrpSpPr>
          <p:grpSpPr>
            <a:xfrm>
              <a:off x="5298281" y="3798094"/>
              <a:ext cx="797254" cy="1041951"/>
              <a:chOff x="5298281" y="3798094"/>
              <a:chExt cx="797254" cy="1041951"/>
            </a:xfrm>
          </p:grpSpPr>
          <p:sp>
            <p:nvSpPr>
              <p:cNvPr id="615" name="Freihandform: Form 614">
                <a:extLst>
                  <a:ext uri="{FF2B5EF4-FFF2-40B4-BE49-F238E27FC236}">
                    <a16:creationId xmlns:a16="http://schemas.microsoft.com/office/drawing/2014/main" id="{77B03155-D9AC-2EB4-253F-13AF805A5084}"/>
                  </a:ext>
                </a:extLst>
              </p:cNvPr>
              <p:cNvSpPr/>
              <p:nvPr/>
            </p:nvSpPr>
            <p:spPr>
              <a:xfrm>
                <a:off x="5298281" y="3798094"/>
                <a:ext cx="778669" cy="1016794"/>
              </a:xfrm>
              <a:custGeom>
                <a:avLst/>
                <a:gdLst>
                  <a:gd name="connsiteX0" fmla="*/ 0 w 778669"/>
                  <a:gd name="connsiteY0" fmla="*/ 0 h 1016794"/>
                  <a:gd name="connsiteX1" fmla="*/ 311944 w 778669"/>
                  <a:gd name="connsiteY1" fmla="*/ 0 h 1016794"/>
                  <a:gd name="connsiteX2" fmla="*/ 311944 w 778669"/>
                  <a:gd name="connsiteY2" fmla="*/ 340519 h 1016794"/>
                  <a:gd name="connsiteX3" fmla="*/ 526257 w 778669"/>
                  <a:gd name="connsiteY3" fmla="*/ 340519 h 1016794"/>
                  <a:gd name="connsiteX4" fmla="*/ 526257 w 778669"/>
                  <a:gd name="connsiteY4" fmla="*/ 671512 h 1016794"/>
                  <a:gd name="connsiteX5" fmla="*/ 600075 w 778669"/>
                  <a:gd name="connsiteY5" fmla="*/ 671512 h 1016794"/>
                  <a:gd name="connsiteX6" fmla="*/ 600075 w 778669"/>
                  <a:gd name="connsiteY6" fmla="*/ 1016794 h 1016794"/>
                  <a:gd name="connsiteX7" fmla="*/ 778669 w 778669"/>
                  <a:gd name="connsiteY7" fmla="*/ 1016794 h 1016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8669" h="1016794">
                    <a:moveTo>
                      <a:pt x="0" y="0"/>
                    </a:moveTo>
                    <a:lnTo>
                      <a:pt x="311944" y="0"/>
                    </a:lnTo>
                    <a:lnTo>
                      <a:pt x="311944" y="340519"/>
                    </a:lnTo>
                    <a:lnTo>
                      <a:pt x="526257" y="340519"/>
                    </a:lnTo>
                    <a:lnTo>
                      <a:pt x="526257" y="671512"/>
                    </a:lnTo>
                    <a:lnTo>
                      <a:pt x="600075" y="671512"/>
                    </a:lnTo>
                    <a:lnTo>
                      <a:pt x="600075" y="1016794"/>
                    </a:lnTo>
                    <a:lnTo>
                      <a:pt x="778669" y="1016794"/>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19" name="Gruppieren 618">
                <a:extLst>
                  <a:ext uri="{FF2B5EF4-FFF2-40B4-BE49-F238E27FC236}">
                    <a16:creationId xmlns:a16="http://schemas.microsoft.com/office/drawing/2014/main" id="{407963A4-5907-680C-DAD3-8D0C55BCE16F}"/>
                  </a:ext>
                </a:extLst>
              </p:cNvPr>
              <p:cNvGrpSpPr/>
              <p:nvPr/>
            </p:nvGrpSpPr>
            <p:grpSpPr>
              <a:xfrm>
                <a:off x="6045529" y="4790039"/>
                <a:ext cx="50006" cy="50006"/>
                <a:chOff x="4819199" y="4490103"/>
                <a:chExt cx="50006" cy="50006"/>
              </a:xfrm>
            </p:grpSpPr>
            <p:cxnSp>
              <p:nvCxnSpPr>
                <p:cNvPr id="620" name="Gerader Verbinder 619">
                  <a:extLst>
                    <a:ext uri="{FF2B5EF4-FFF2-40B4-BE49-F238E27FC236}">
                      <a16:creationId xmlns:a16="http://schemas.microsoft.com/office/drawing/2014/main" id="{C748E3D5-0201-1F04-F15B-1877A4A4F810}"/>
                    </a:ext>
                  </a:extLst>
                </p:cNvPr>
                <p:cNvCxnSpPr>
                  <a:cxnSpLocks/>
                </p:cNvCxnSpPr>
                <p:nvPr/>
              </p:nvCxnSpPr>
              <p:spPr>
                <a:xfrm rot="16200000">
                  <a:off x="4844202" y="4490104"/>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1" name="Gerader Verbinder 620">
                  <a:extLst>
                    <a:ext uri="{FF2B5EF4-FFF2-40B4-BE49-F238E27FC236}">
                      <a16:creationId xmlns:a16="http://schemas.microsoft.com/office/drawing/2014/main" id="{773ACE83-330C-CB90-E41B-E6114A5D3651}"/>
                    </a:ext>
                  </a:extLst>
                </p:cNvPr>
                <p:cNvCxnSpPr>
                  <a:cxnSpLocks/>
                </p:cNvCxnSpPr>
                <p:nvPr/>
              </p:nvCxnSpPr>
              <p:spPr>
                <a:xfrm>
                  <a:off x="4844202" y="4490103"/>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705" name="Gruppieren 704">
              <a:extLst>
                <a:ext uri="{FF2B5EF4-FFF2-40B4-BE49-F238E27FC236}">
                  <a16:creationId xmlns:a16="http://schemas.microsoft.com/office/drawing/2014/main" id="{8E3071F0-6D9F-DF9F-F91C-B7A01F9B2E3A}"/>
                </a:ext>
              </a:extLst>
            </p:cNvPr>
            <p:cNvGrpSpPr/>
            <p:nvPr/>
          </p:nvGrpSpPr>
          <p:grpSpPr>
            <a:xfrm>
              <a:off x="5273843" y="3771939"/>
              <a:ext cx="1964972" cy="233436"/>
              <a:chOff x="5273843" y="3771939"/>
              <a:chExt cx="1964972" cy="233436"/>
            </a:xfrm>
          </p:grpSpPr>
          <p:grpSp>
            <p:nvGrpSpPr>
              <p:cNvPr id="618" name="Gruppieren 617">
                <a:extLst>
                  <a:ext uri="{FF2B5EF4-FFF2-40B4-BE49-F238E27FC236}">
                    <a16:creationId xmlns:a16="http://schemas.microsoft.com/office/drawing/2014/main" id="{8BD636B6-CB7B-FF4B-9282-01E8E3C6292B}"/>
                  </a:ext>
                </a:extLst>
              </p:cNvPr>
              <p:cNvGrpSpPr/>
              <p:nvPr/>
            </p:nvGrpSpPr>
            <p:grpSpPr>
              <a:xfrm>
                <a:off x="5273843" y="3771939"/>
                <a:ext cx="50006" cy="50006"/>
                <a:chOff x="4819199" y="4490103"/>
                <a:chExt cx="50006" cy="50006"/>
              </a:xfrm>
            </p:grpSpPr>
            <p:cxnSp>
              <p:nvCxnSpPr>
                <p:cNvPr id="616" name="Gerader Verbinder 615">
                  <a:extLst>
                    <a:ext uri="{FF2B5EF4-FFF2-40B4-BE49-F238E27FC236}">
                      <a16:creationId xmlns:a16="http://schemas.microsoft.com/office/drawing/2014/main" id="{EBD957AB-1D8D-3D6C-85AE-D33D23D7A3CE}"/>
                    </a:ext>
                  </a:extLst>
                </p:cNvPr>
                <p:cNvCxnSpPr>
                  <a:cxnSpLocks/>
                </p:cNvCxnSpPr>
                <p:nvPr/>
              </p:nvCxnSpPr>
              <p:spPr>
                <a:xfrm rot="16200000">
                  <a:off x="4844202" y="4490104"/>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7" name="Gerader Verbinder 616">
                  <a:extLst>
                    <a:ext uri="{FF2B5EF4-FFF2-40B4-BE49-F238E27FC236}">
                      <a16:creationId xmlns:a16="http://schemas.microsoft.com/office/drawing/2014/main" id="{CAE9051F-424F-937B-8D39-C3C50D9701CA}"/>
                    </a:ext>
                  </a:extLst>
                </p:cNvPr>
                <p:cNvCxnSpPr>
                  <a:cxnSpLocks/>
                </p:cNvCxnSpPr>
                <p:nvPr/>
              </p:nvCxnSpPr>
              <p:spPr>
                <a:xfrm>
                  <a:off x="4844202" y="4490103"/>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23" name="Freihandform: Form 622">
                <a:extLst>
                  <a:ext uri="{FF2B5EF4-FFF2-40B4-BE49-F238E27FC236}">
                    <a16:creationId xmlns:a16="http://schemas.microsoft.com/office/drawing/2014/main" id="{B66269D0-82FE-0589-61E1-A97DD4554104}"/>
                  </a:ext>
                </a:extLst>
              </p:cNvPr>
              <p:cNvSpPr/>
              <p:nvPr/>
            </p:nvSpPr>
            <p:spPr>
              <a:xfrm>
                <a:off x="5295900" y="3798094"/>
                <a:ext cx="1914525" cy="180975"/>
              </a:xfrm>
              <a:custGeom>
                <a:avLst/>
                <a:gdLst>
                  <a:gd name="connsiteX0" fmla="*/ 0 w 1914525"/>
                  <a:gd name="connsiteY0" fmla="*/ 0 h 180975"/>
                  <a:gd name="connsiteX1" fmla="*/ 169069 w 1914525"/>
                  <a:gd name="connsiteY1" fmla="*/ 0 h 180975"/>
                  <a:gd name="connsiteX2" fmla="*/ 169069 w 1914525"/>
                  <a:gd name="connsiteY2" fmla="*/ 23812 h 180975"/>
                  <a:gd name="connsiteX3" fmla="*/ 207169 w 1914525"/>
                  <a:gd name="connsiteY3" fmla="*/ 23812 h 180975"/>
                  <a:gd name="connsiteX4" fmla="*/ 207169 w 1914525"/>
                  <a:gd name="connsiteY4" fmla="*/ 50006 h 180975"/>
                  <a:gd name="connsiteX5" fmla="*/ 585788 w 1914525"/>
                  <a:gd name="connsiteY5" fmla="*/ 50006 h 180975"/>
                  <a:gd name="connsiteX6" fmla="*/ 585788 w 1914525"/>
                  <a:gd name="connsiteY6" fmla="*/ 73819 h 180975"/>
                  <a:gd name="connsiteX7" fmla="*/ 602456 w 1914525"/>
                  <a:gd name="connsiteY7" fmla="*/ 73819 h 180975"/>
                  <a:gd name="connsiteX8" fmla="*/ 602456 w 1914525"/>
                  <a:gd name="connsiteY8" fmla="*/ 97631 h 180975"/>
                  <a:gd name="connsiteX9" fmla="*/ 990600 w 1914525"/>
                  <a:gd name="connsiteY9" fmla="*/ 97631 h 180975"/>
                  <a:gd name="connsiteX10" fmla="*/ 990600 w 1914525"/>
                  <a:gd name="connsiteY10" fmla="*/ 128587 h 180975"/>
                  <a:gd name="connsiteX11" fmla="*/ 1088231 w 1914525"/>
                  <a:gd name="connsiteY11" fmla="*/ 128587 h 180975"/>
                  <a:gd name="connsiteX12" fmla="*/ 1088231 w 1914525"/>
                  <a:gd name="connsiteY12" fmla="*/ 154781 h 180975"/>
                  <a:gd name="connsiteX13" fmla="*/ 1159669 w 1914525"/>
                  <a:gd name="connsiteY13" fmla="*/ 154781 h 180975"/>
                  <a:gd name="connsiteX14" fmla="*/ 1159669 w 1914525"/>
                  <a:gd name="connsiteY14" fmla="*/ 180975 h 180975"/>
                  <a:gd name="connsiteX15" fmla="*/ 1914525 w 1914525"/>
                  <a:gd name="connsiteY15" fmla="*/ 18097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14525" h="180975">
                    <a:moveTo>
                      <a:pt x="0" y="0"/>
                    </a:moveTo>
                    <a:lnTo>
                      <a:pt x="169069" y="0"/>
                    </a:lnTo>
                    <a:lnTo>
                      <a:pt x="169069" y="23812"/>
                    </a:lnTo>
                    <a:lnTo>
                      <a:pt x="207169" y="23812"/>
                    </a:lnTo>
                    <a:lnTo>
                      <a:pt x="207169" y="50006"/>
                    </a:lnTo>
                    <a:lnTo>
                      <a:pt x="585788" y="50006"/>
                    </a:lnTo>
                    <a:lnTo>
                      <a:pt x="585788" y="73819"/>
                    </a:lnTo>
                    <a:lnTo>
                      <a:pt x="602456" y="73819"/>
                    </a:lnTo>
                    <a:lnTo>
                      <a:pt x="602456" y="97631"/>
                    </a:lnTo>
                    <a:lnTo>
                      <a:pt x="990600" y="97631"/>
                    </a:lnTo>
                    <a:lnTo>
                      <a:pt x="990600" y="128587"/>
                    </a:lnTo>
                    <a:lnTo>
                      <a:pt x="1088231" y="128587"/>
                    </a:lnTo>
                    <a:lnTo>
                      <a:pt x="1088231" y="154781"/>
                    </a:lnTo>
                    <a:lnTo>
                      <a:pt x="1159669" y="154781"/>
                    </a:lnTo>
                    <a:lnTo>
                      <a:pt x="1159669" y="180975"/>
                    </a:lnTo>
                    <a:lnTo>
                      <a:pt x="1914525" y="180975"/>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24" name="Gruppieren 623">
                <a:extLst>
                  <a:ext uri="{FF2B5EF4-FFF2-40B4-BE49-F238E27FC236}">
                    <a16:creationId xmlns:a16="http://schemas.microsoft.com/office/drawing/2014/main" id="{69212249-3546-CDB0-688F-C9BA60D99AC4}"/>
                  </a:ext>
                </a:extLst>
              </p:cNvPr>
              <p:cNvGrpSpPr/>
              <p:nvPr/>
            </p:nvGrpSpPr>
            <p:grpSpPr>
              <a:xfrm>
                <a:off x="5439371" y="3784761"/>
                <a:ext cx="50006" cy="50006"/>
                <a:chOff x="4819199" y="4490103"/>
                <a:chExt cx="50006" cy="50006"/>
              </a:xfrm>
            </p:grpSpPr>
            <p:cxnSp>
              <p:nvCxnSpPr>
                <p:cNvPr id="625" name="Gerader Verbinder 624">
                  <a:extLst>
                    <a:ext uri="{FF2B5EF4-FFF2-40B4-BE49-F238E27FC236}">
                      <a16:creationId xmlns:a16="http://schemas.microsoft.com/office/drawing/2014/main" id="{29F1F6A0-C442-5D6F-F033-619826F888BD}"/>
                    </a:ext>
                  </a:extLst>
                </p:cNvPr>
                <p:cNvCxnSpPr>
                  <a:cxnSpLocks/>
                </p:cNvCxnSpPr>
                <p:nvPr/>
              </p:nvCxnSpPr>
              <p:spPr>
                <a:xfrm rot="16200000">
                  <a:off x="4844202" y="4490104"/>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6" name="Gerader Verbinder 625">
                  <a:extLst>
                    <a:ext uri="{FF2B5EF4-FFF2-40B4-BE49-F238E27FC236}">
                      <a16:creationId xmlns:a16="http://schemas.microsoft.com/office/drawing/2014/main" id="{C2B6FBFD-658D-F7BE-51FC-6B1667D2A30F}"/>
                    </a:ext>
                  </a:extLst>
                </p:cNvPr>
                <p:cNvCxnSpPr>
                  <a:cxnSpLocks/>
                </p:cNvCxnSpPr>
                <p:nvPr/>
              </p:nvCxnSpPr>
              <p:spPr>
                <a:xfrm>
                  <a:off x="4844202" y="4490103"/>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27" name="Gruppieren 626">
                <a:extLst>
                  <a:ext uri="{FF2B5EF4-FFF2-40B4-BE49-F238E27FC236}">
                    <a16:creationId xmlns:a16="http://schemas.microsoft.com/office/drawing/2014/main" id="{1C7963B5-F432-2455-283C-1549D8768488}"/>
                  </a:ext>
                </a:extLst>
              </p:cNvPr>
              <p:cNvGrpSpPr/>
              <p:nvPr/>
            </p:nvGrpSpPr>
            <p:grpSpPr>
              <a:xfrm>
                <a:off x="5477087" y="3822373"/>
                <a:ext cx="50006" cy="50006"/>
                <a:chOff x="4819199" y="4490103"/>
                <a:chExt cx="50006" cy="50006"/>
              </a:xfrm>
            </p:grpSpPr>
            <p:cxnSp>
              <p:nvCxnSpPr>
                <p:cNvPr id="628" name="Gerader Verbinder 627">
                  <a:extLst>
                    <a:ext uri="{FF2B5EF4-FFF2-40B4-BE49-F238E27FC236}">
                      <a16:creationId xmlns:a16="http://schemas.microsoft.com/office/drawing/2014/main" id="{4CD919AD-B01A-2E81-118F-8C895B3959D6}"/>
                    </a:ext>
                  </a:extLst>
                </p:cNvPr>
                <p:cNvCxnSpPr>
                  <a:cxnSpLocks/>
                </p:cNvCxnSpPr>
                <p:nvPr/>
              </p:nvCxnSpPr>
              <p:spPr>
                <a:xfrm rot="16200000">
                  <a:off x="4844202" y="4490104"/>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9" name="Gerader Verbinder 628">
                  <a:extLst>
                    <a:ext uri="{FF2B5EF4-FFF2-40B4-BE49-F238E27FC236}">
                      <a16:creationId xmlns:a16="http://schemas.microsoft.com/office/drawing/2014/main" id="{9051D668-5B9B-3B03-4283-AF1BDB27B4DB}"/>
                    </a:ext>
                  </a:extLst>
                </p:cNvPr>
                <p:cNvCxnSpPr>
                  <a:cxnSpLocks/>
                </p:cNvCxnSpPr>
                <p:nvPr/>
              </p:nvCxnSpPr>
              <p:spPr>
                <a:xfrm>
                  <a:off x="4844202" y="4490103"/>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30" name="Gruppieren 629">
                <a:extLst>
                  <a:ext uri="{FF2B5EF4-FFF2-40B4-BE49-F238E27FC236}">
                    <a16:creationId xmlns:a16="http://schemas.microsoft.com/office/drawing/2014/main" id="{46180512-0F9F-525D-EFF1-6B10FB339562}"/>
                  </a:ext>
                </a:extLst>
              </p:cNvPr>
              <p:cNvGrpSpPr/>
              <p:nvPr/>
            </p:nvGrpSpPr>
            <p:grpSpPr>
              <a:xfrm>
                <a:off x="5668783" y="3823808"/>
                <a:ext cx="50006" cy="50006"/>
                <a:chOff x="4819199" y="4490103"/>
                <a:chExt cx="50006" cy="50006"/>
              </a:xfrm>
            </p:grpSpPr>
            <p:cxnSp>
              <p:nvCxnSpPr>
                <p:cNvPr id="631" name="Gerader Verbinder 630">
                  <a:extLst>
                    <a:ext uri="{FF2B5EF4-FFF2-40B4-BE49-F238E27FC236}">
                      <a16:creationId xmlns:a16="http://schemas.microsoft.com/office/drawing/2014/main" id="{AC5CE0F1-3D82-2FA3-106E-C559A2325486}"/>
                    </a:ext>
                  </a:extLst>
                </p:cNvPr>
                <p:cNvCxnSpPr>
                  <a:cxnSpLocks/>
                </p:cNvCxnSpPr>
                <p:nvPr/>
              </p:nvCxnSpPr>
              <p:spPr>
                <a:xfrm rot="16200000">
                  <a:off x="4844202" y="4490104"/>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2" name="Gerader Verbinder 631">
                  <a:extLst>
                    <a:ext uri="{FF2B5EF4-FFF2-40B4-BE49-F238E27FC236}">
                      <a16:creationId xmlns:a16="http://schemas.microsoft.com/office/drawing/2014/main" id="{F42386C4-FDFF-1E87-47B4-DCC7F47BBD1A}"/>
                    </a:ext>
                  </a:extLst>
                </p:cNvPr>
                <p:cNvCxnSpPr>
                  <a:cxnSpLocks/>
                </p:cNvCxnSpPr>
                <p:nvPr/>
              </p:nvCxnSpPr>
              <p:spPr>
                <a:xfrm>
                  <a:off x="4844202" y="4490103"/>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33" name="Gruppieren 632">
                <a:extLst>
                  <a:ext uri="{FF2B5EF4-FFF2-40B4-BE49-F238E27FC236}">
                    <a16:creationId xmlns:a16="http://schemas.microsoft.com/office/drawing/2014/main" id="{94006A0A-3B88-4E66-F1E5-2AC91C8DDBA7}"/>
                  </a:ext>
                </a:extLst>
              </p:cNvPr>
              <p:cNvGrpSpPr/>
              <p:nvPr/>
            </p:nvGrpSpPr>
            <p:grpSpPr>
              <a:xfrm>
                <a:off x="5794768" y="3823098"/>
                <a:ext cx="50006" cy="50006"/>
                <a:chOff x="4819199" y="4490103"/>
                <a:chExt cx="50006" cy="50006"/>
              </a:xfrm>
            </p:grpSpPr>
            <p:cxnSp>
              <p:nvCxnSpPr>
                <p:cNvPr id="634" name="Gerader Verbinder 633">
                  <a:extLst>
                    <a:ext uri="{FF2B5EF4-FFF2-40B4-BE49-F238E27FC236}">
                      <a16:creationId xmlns:a16="http://schemas.microsoft.com/office/drawing/2014/main" id="{806890D1-D19C-6D0A-4CD3-84CEBC1D34D6}"/>
                    </a:ext>
                  </a:extLst>
                </p:cNvPr>
                <p:cNvCxnSpPr>
                  <a:cxnSpLocks/>
                </p:cNvCxnSpPr>
                <p:nvPr/>
              </p:nvCxnSpPr>
              <p:spPr>
                <a:xfrm rot="16200000">
                  <a:off x="4844202" y="4490104"/>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5" name="Gerader Verbinder 634">
                  <a:extLst>
                    <a:ext uri="{FF2B5EF4-FFF2-40B4-BE49-F238E27FC236}">
                      <a16:creationId xmlns:a16="http://schemas.microsoft.com/office/drawing/2014/main" id="{3D31C838-2B6A-A31B-6862-00F22087FDE6}"/>
                    </a:ext>
                  </a:extLst>
                </p:cNvPr>
                <p:cNvCxnSpPr>
                  <a:cxnSpLocks/>
                </p:cNvCxnSpPr>
                <p:nvPr/>
              </p:nvCxnSpPr>
              <p:spPr>
                <a:xfrm>
                  <a:off x="4844202" y="4490103"/>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36" name="Gruppieren 635">
                <a:extLst>
                  <a:ext uri="{FF2B5EF4-FFF2-40B4-BE49-F238E27FC236}">
                    <a16:creationId xmlns:a16="http://schemas.microsoft.com/office/drawing/2014/main" id="{4A0CFA7F-019E-900A-8F5F-5D997BD02AA5}"/>
                  </a:ext>
                </a:extLst>
              </p:cNvPr>
              <p:cNvGrpSpPr/>
              <p:nvPr/>
            </p:nvGrpSpPr>
            <p:grpSpPr>
              <a:xfrm>
                <a:off x="5872640" y="3869668"/>
                <a:ext cx="50006" cy="50006"/>
                <a:chOff x="4819199" y="4490103"/>
                <a:chExt cx="50006" cy="50006"/>
              </a:xfrm>
            </p:grpSpPr>
            <p:cxnSp>
              <p:nvCxnSpPr>
                <p:cNvPr id="637" name="Gerader Verbinder 636">
                  <a:extLst>
                    <a:ext uri="{FF2B5EF4-FFF2-40B4-BE49-F238E27FC236}">
                      <a16:creationId xmlns:a16="http://schemas.microsoft.com/office/drawing/2014/main" id="{27DA27AD-2569-CA88-20D7-9DFD9C847844}"/>
                    </a:ext>
                  </a:extLst>
                </p:cNvPr>
                <p:cNvCxnSpPr>
                  <a:cxnSpLocks/>
                </p:cNvCxnSpPr>
                <p:nvPr/>
              </p:nvCxnSpPr>
              <p:spPr>
                <a:xfrm rot="16200000">
                  <a:off x="4844202" y="4490104"/>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8" name="Gerader Verbinder 637">
                  <a:extLst>
                    <a:ext uri="{FF2B5EF4-FFF2-40B4-BE49-F238E27FC236}">
                      <a16:creationId xmlns:a16="http://schemas.microsoft.com/office/drawing/2014/main" id="{285AB089-040B-1893-D622-A95D6F895CB1}"/>
                    </a:ext>
                  </a:extLst>
                </p:cNvPr>
                <p:cNvCxnSpPr>
                  <a:cxnSpLocks/>
                </p:cNvCxnSpPr>
                <p:nvPr/>
              </p:nvCxnSpPr>
              <p:spPr>
                <a:xfrm>
                  <a:off x="4844202" y="4490103"/>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39" name="Gruppieren 638">
                <a:extLst>
                  <a:ext uri="{FF2B5EF4-FFF2-40B4-BE49-F238E27FC236}">
                    <a16:creationId xmlns:a16="http://schemas.microsoft.com/office/drawing/2014/main" id="{A85E4C07-C4D0-AD8D-F238-6B6A4348AD19}"/>
                  </a:ext>
                </a:extLst>
              </p:cNvPr>
              <p:cNvGrpSpPr/>
              <p:nvPr/>
            </p:nvGrpSpPr>
            <p:grpSpPr>
              <a:xfrm>
                <a:off x="6044339" y="3870036"/>
                <a:ext cx="50006" cy="50006"/>
                <a:chOff x="4819199" y="4490103"/>
                <a:chExt cx="50006" cy="50006"/>
              </a:xfrm>
            </p:grpSpPr>
            <p:cxnSp>
              <p:nvCxnSpPr>
                <p:cNvPr id="640" name="Gerader Verbinder 639">
                  <a:extLst>
                    <a:ext uri="{FF2B5EF4-FFF2-40B4-BE49-F238E27FC236}">
                      <a16:creationId xmlns:a16="http://schemas.microsoft.com/office/drawing/2014/main" id="{BF35924C-5C2F-0ADA-07C3-D7E1D8258597}"/>
                    </a:ext>
                  </a:extLst>
                </p:cNvPr>
                <p:cNvCxnSpPr>
                  <a:cxnSpLocks/>
                </p:cNvCxnSpPr>
                <p:nvPr/>
              </p:nvCxnSpPr>
              <p:spPr>
                <a:xfrm rot="16200000">
                  <a:off x="4844202" y="4490104"/>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1" name="Gerader Verbinder 640">
                  <a:extLst>
                    <a:ext uri="{FF2B5EF4-FFF2-40B4-BE49-F238E27FC236}">
                      <a16:creationId xmlns:a16="http://schemas.microsoft.com/office/drawing/2014/main" id="{14A32E35-8895-FC03-8EC1-4197F3F4CE72}"/>
                    </a:ext>
                  </a:extLst>
                </p:cNvPr>
                <p:cNvCxnSpPr>
                  <a:cxnSpLocks/>
                </p:cNvCxnSpPr>
                <p:nvPr/>
              </p:nvCxnSpPr>
              <p:spPr>
                <a:xfrm>
                  <a:off x="4844202" y="4490103"/>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42" name="Gruppieren 641">
                <a:extLst>
                  <a:ext uri="{FF2B5EF4-FFF2-40B4-BE49-F238E27FC236}">
                    <a16:creationId xmlns:a16="http://schemas.microsoft.com/office/drawing/2014/main" id="{BF7526F8-450C-376D-EC2E-A6840E6A8439}"/>
                  </a:ext>
                </a:extLst>
              </p:cNvPr>
              <p:cNvGrpSpPr/>
              <p:nvPr/>
            </p:nvGrpSpPr>
            <p:grpSpPr>
              <a:xfrm>
                <a:off x="6092230" y="3869957"/>
                <a:ext cx="50006" cy="50006"/>
                <a:chOff x="4819199" y="4490103"/>
                <a:chExt cx="50006" cy="50006"/>
              </a:xfrm>
            </p:grpSpPr>
            <p:cxnSp>
              <p:nvCxnSpPr>
                <p:cNvPr id="643" name="Gerader Verbinder 642">
                  <a:extLst>
                    <a:ext uri="{FF2B5EF4-FFF2-40B4-BE49-F238E27FC236}">
                      <a16:creationId xmlns:a16="http://schemas.microsoft.com/office/drawing/2014/main" id="{0C16D7C2-0F58-232C-FC1D-E319F636E547}"/>
                    </a:ext>
                  </a:extLst>
                </p:cNvPr>
                <p:cNvCxnSpPr>
                  <a:cxnSpLocks/>
                </p:cNvCxnSpPr>
                <p:nvPr/>
              </p:nvCxnSpPr>
              <p:spPr>
                <a:xfrm rot="16200000">
                  <a:off x="4844202" y="4490104"/>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4" name="Gerader Verbinder 643">
                  <a:extLst>
                    <a:ext uri="{FF2B5EF4-FFF2-40B4-BE49-F238E27FC236}">
                      <a16:creationId xmlns:a16="http://schemas.microsoft.com/office/drawing/2014/main" id="{DECB75D8-E937-73D3-20A4-9D4C8FEC1EE5}"/>
                    </a:ext>
                  </a:extLst>
                </p:cNvPr>
                <p:cNvCxnSpPr>
                  <a:cxnSpLocks/>
                </p:cNvCxnSpPr>
                <p:nvPr/>
              </p:nvCxnSpPr>
              <p:spPr>
                <a:xfrm>
                  <a:off x="4844202" y="4490103"/>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45" name="Gruppieren 644">
                <a:extLst>
                  <a:ext uri="{FF2B5EF4-FFF2-40B4-BE49-F238E27FC236}">
                    <a16:creationId xmlns:a16="http://schemas.microsoft.com/office/drawing/2014/main" id="{02812309-689C-F673-FD59-A5F0FF10F2C7}"/>
                  </a:ext>
                </a:extLst>
              </p:cNvPr>
              <p:cNvGrpSpPr/>
              <p:nvPr/>
            </p:nvGrpSpPr>
            <p:grpSpPr>
              <a:xfrm>
                <a:off x="6221026" y="3870988"/>
                <a:ext cx="50006" cy="50006"/>
                <a:chOff x="4819199" y="4490103"/>
                <a:chExt cx="50006" cy="50006"/>
              </a:xfrm>
            </p:grpSpPr>
            <p:cxnSp>
              <p:nvCxnSpPr>
                <p:cNvPr id="646" name="Gerader Verbinder 645">
                  <a:extLst>
                    <a:ext uri="{FF2B5EF4-FFF2-40B4-BE49-F238E27FC236}">
                      <a16:creationId xmlns:a16="http://schemas.microsoft.com/office/drawing/2014/main" id="{49ED7823-40BF-E95B-5D48-01F9E66EFAC3}"/>
                    </a:ext>
                  </a:extLst>
                </p:cNvPr>
                <p:cNvCxnSpPr>
                  <a:cxnSpLocks/>
                </p:cNvCxnSpPr>
                <p:nvPr/>
              </p:nvCxnSpPr>
              <p:spPr>
                <a:xfrm rot="16200000">
                  <a:off x="4844202" y="4490104"/>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7" name="Gerader Verbinder 646">
                  <a:extLst>
                    <a:ext uri="{FF2B5EF4-FFF2-40B4-BE49-F238E27FC236}">
                      <a16:creationId xmlns:a16="http://schemas.microsoft.com/office/drawing/2014/main" id="{331C9A90-4886-8B05-0EB0-BE36583814A7}"/>
                    </a:ext>
                  </a:extLst>
                </p:cNvPr>
                <p:cNvCxnSpPr>
                  <a:cxnSpLocks/>
                </p:cNvCxnSpPr>
                <p:nvPr/>
              </p:nvCxnSpPr>
              <p:spPr>
                <a:xfrm>
                  <a:off x="4844202" y="4490103"/>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48" name="Gruppieren 647">
                <a:extLst>
                  <a:ext uri="{FF2B5EF4-FFF2-40B4-BE49-F238E27FC236}">
                    <a16:creationId xmlns:a16="http://schemas.microsoft.com/office/drawing/2014/main" id="{E61853E8-EA9B-D49E-FDEB-1B408138166B}"/>
                  </a:ext>
                </a:extLst>
              </p:cNvPr>
              <p:cNvGrpSpPr/>
              <p:nvPr/>
            </p:nvGrpSpPr>
            <p:grpSpPr>
              <a:xfrm>
                <a:off x="6244538" y="3870988"/>
                <a:ext cx="50006" cy="50006"/>
                <a:chOff x="4819199" y="4490103"/>
                <a:chExt cx="50006" cy="50006"/>
              </a:xfrm>
            </p:grpSpPr>
            <p:cxnSp>
              <p:nvCxnSpPr>
                <p:cNvPr id="649" name="Gerader Verbinder 648">
                  <a:extLst>
                    <a:ext uri="{FF2B5EF4-FFF2-40B4-BE49-F238E27FC236}">
                      <a16:creationId xmlns:a16="http://schemas.microsoft.com/office/drawing/2014/main" id="{166C9AB4-F5D7-DDB7-8F6B-7B2F324ACC34}"/>
                    </a:ext>
                  </a:extLst>
                </p:cNvPr>
                <p:cNvCxnSpPr>
                  <a:cxnSpLocks/>
                </p:cNvCxnSpPr>
                <p:nvPr/>
              </p:nvCxnSpPr>
              <p:spPr>
                <a:xfrm rot="16200000">
                  <a:off x="4844202" y="4490104"/>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0" name="Gerader Verbinder 649">
                  <a:extLst>
                    <a:ext uri="{FF2B5EF4-FFF2-40B4-BE49-F238E27FC236}">
                      <a16:creationId xmlns:a16="http://schemas.microsoft.com/office/drawing/2014/main" id="{FD02831D-51BB-5801-691F-22131970DA5A}"/>
                    </a:ext>
                  </a:extLst>
                </p:cNvPr>
                <p:cNvCxnSpPr>
                  <a:cxnSpLocks/>
                </p:cNvCxnSpPr>
                <p:nvPr/>
              </p:nvCxnSpPr>
              <p:spPr>
                <a:xfrm>
                  <a:off x="4844202" y="4490103"/>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51" name="Gruppieren 650">
                <a:extLst>
                  <a:ext uri="{FF2B5EF4-FFF2-40B4-BE49-F238E27FC236}">
                    <a16:creationId xmlns:a16="http://schemas.microsoft.com/office/drawing/2014/main" id="{CC91873E-9E46-A2F1-940B-77F972A8B7D6}"/>
                  </a:ext>
                </a:extLst>
              </p:cNvPr>
              <p:cNvGrpSpPr/>
              <p:nvPr/>
            </p:nvGrpSpPr>
            <p:grpSpPr>
              <a:xfrm>
                <a:off x="6289383" y="3900596"/>
                <a:ext cx="50006" cy="50006"/>
                <a:chOff x="4819199" y="4490103"/>
                <a:chExt cx="50006" cy="50006"/>
              </a:xfrm>
            </p:grpSpPr>
            <p:cxnSp>
              <p:nvCxnSpPr>
                <p:cNvPr id="652" name="Gerader Verbinder 651">
                  <a:extLst>
                    <a:ext uri="{FF2B5EF4-FFF2-40B4-BE49-F238E27FC236}">
                      <a16:creationId xmlns:a16="http://schemas.microsoft.com/office/drawing/2014/main" id="{6F4A7652-6167-F0C1-E17B-4DCB39B48416}"/>
                    </a:ext>
                  </a:extLst>
                </p:cNvPr>
                <p:cNvCxnSpPr>
                  <a:cxnSpLocks/>
                </p:cNvCxnSpPr>
                <p:nvPr/>
              </p:nvCxnSpPr>
              <p:spPr>
                <a:xfrm rot="16200000">
                  <a:off x="4844202" y="4490104"/>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3" name="Gerader Verbinder 652">
                  <a:extLst>
                    <a:ext uri="{FF2B5EF4-FFF2-40B4-BE49-F238E27FC236}">
                      <a16:creationId xmlns:a16="http://schemas.microsoft.com/office/drawing/2014/main" id="{11CBA055-7FA8-75B3-1025-C2B2B6F61F7C}"/>
                    </a:ext>
                  </a:extLst>
                </p:cNvPr>
                <p:cNvCxnSpPr>
                  <a:cxnSpLocks/>
                </p:cNvCxnSpPr>
                <p:nvPr/>
              </p:nvCxnSpPr>
              <p:spPr>
                <a:xfrm>
                  <a:off x="4844202" y="4490103"/>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54" name="Gruppieren 653">
                <a:extLst>
                  <a:ext uri="{FF2B5EF4-FFF2-40B4-BE49-F238E27FC236}">
                    <a16:creationId xmlns:a16="http://schemas.microsoft.com/office/drawing/2014/main" id="{1C4EE04B-1880-EC7C-96E5-6250586FD990}"/>
                  </a:ext>
                </a:extLst>
              </p:cNvPr>
              <p:cNvGrpSpPr/>
              <p:nvPr/>
            </p:nvGrpSpPr>
            <p:grpSpPr>
              <a:xfrm>
                <a:off x="6429964" y="3954730"/>
                <a:ext cx="50006" cy="50006"/>
                <a:chOff x="4819199" y="4490103"/>
                <a:chExt cx="50006" cy="50006"/>
              </a:xfrm>
            </p:grpSpPr>
            <p:cxnSp>
              <p:nvCxnSpPr>
                <p:cNvPr id="655" name="Gerader Verbinder 654">
                  <a:extLst>
                    <a:ext uri="{FF2B5EF4-FFF2-40B4-BE49-F238E27FC236}">
                      <a16:creationId xmlns:a16="http://schemas.microsoft.com/office/drawing/2014/main" id="{BB6BD81B-958A-7133-0FC0-50E4A2073DDD}"/>
                    </a:ext>
                  </a:extLst>
                </p:cNvPr>
                <p:cNvCxnSpPr>
                  <a:cxnSpLocks/>
                </p:cNvCxnSpPr>
                <p:nvPr/>
              </p:nvCxnSpPr>
              <p:spPr>
                <a:xfrm rot="16200000">
                  <a:off x="4844202" y="4490104"/>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6" name="Gerader Verbinder 655">
                  <a:extLst>
                    <a:ext uri="{FF2B5EF4-FFF2-40B4-BE49-F238E27FC236}">
                      <a16:creationId xmlns:a16="http://schemas.microsoft.com/office/drawing/2014/main" id="{37BE40EE-406E-73BC-A59C-8DB72D377B30}"/>
                    </a:ext>
                  </a:extLst>
                </p:cNvPr>
                <p:cNvCxnSpPr>
                  <a:cxnSpLocks/>
                </p:cNvCxnSpPr>
                <p:nvPr/>
              </p:nvCxnSpPr>
              <p:spPr>
                <a:xfrm>
                  <a:off x="4844202" y="4490103"/>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57" name="Gruppieren 656">
                <a:extLst>
                  <a:ext uri="{FF2B5EF4-FFF2-40B4-BE49-F238E27FC236}">
                    <a16:creationId xmlns:a16="http://schemas.microsoft.com/office/drawing/2014/main" id="{0090BE4A-11FD-0F49-85CA-AA87CC72C6DB}"/>
                  </a:ext>
                </a:extLst>
              </p:cNvPr>
              <p:cNvGrpSpPr/>
              <p:nvPr/>
            </p:nvGrpSpPr>
            <p:grpSpPr>
              <a:xfrm>
                <a:off x="6446403" y="3955369"/>
                <a:ext cx="50006" cy="50006"/>
                <a:chOff x="4819199" y="4490103"/>
                <a:chExt cx="50006" cy="50006"/>
              </a:xfrm>
            </p:grpSpPr>
            <p:cxnSp>
              <p:nvCxnSpPr>
                <p:cNvPr id="658" name="Gerader Verbinder 657">
                  <a:extLst>
                    <a:ext uri="{FF2B5EF4-FFF2-40B4-BE49-F238E27FC236}">
                      <a16:creationId xmlns:a16="http://schemas.microsoft.com/office/drawing/2014/main" id="{04C3BD98-940A-60EF-271C-FD31C87DA6D7}"/>
                    </a:ext>
                  </a:extLst>
                </p:cNvPr>
                <p:cNvCxnSpPr>
                  <a:cxnSpLocks/>
                </p:cNvCxnSpPr>
                <p:nvPr/>
              </p:nvCxnSpPr>
              <p:spPr>
                <a:xfrm rot="16200000">
                  <a:off x="4844202" y="4490104"/>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9" name="Gerader Verbinder 658">
                  <a:extLst>
                    <a:ext uri="{FF2B5EF4-FFF2-40B4-BE49-F238E27FC236}">
                      <a16:creationId xmlns:a16="http://schemas.microsoft.com/office/drawing/2014/main" id="{99B94A3D-FBF6-9F81-A70D-F4455BD08535}"/>
                    </a:ext>
                  </a:extLst>
                </p:cNvPr>
                <p:cNvCxnSpPr>
                  <a:cxnSpLocks/>
                </p:cNvCxnSpPr>
                <p:nvPr/>
              </p:nvCxnSpPr>
              <p:spPr>
                <a:xfrm>
                  <a:off x="4844202" y="4490103"/>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60" name="Gruppieren 659">
                <a:extLst>
                  <a:ext uri="{FF2B5EF4-FFF2-40B4-BE49-F238E27FC236}">
                    <a16:creationId xmlns:a16="http://schemas.microsoft.com/office/drawing/2014/main" id="{70AE3633-69AA-3341-5353-D6F8CC7F8BB9}"/>
                  </a:ext>
                </a:extLst>
              </p:cNvPr>
              <p:cNvGrpSpPr/>
              <p:nvPr/>
            </p:nvGrpSpPr>
            <p:grpSpPr>
              <a:xfrm>
                <a:off x="6480930" y="3954730"/>
                <a:ext cx="50006" cy="50006"/>
                <a:chOff x="4819199" y="4490103"/>
                <a:chExt cx="50006" cy="50006"/>
              </a:xfrm>
            </p:grpSpPr>
            <p:cxnSp>
              <p:nvCxnSpPr>
                <p:cNvPr id="661" name="Gerader Verbinder 660">
                  <a:extLst>
                    <a:ext uri="{FF2B5EF4-FFF2-40B4-BE49-F238E27FC236}">
                      <a16:creationId xmlns:a16="http://schemas.microsoft.com/office/drawing/2014/main" id="{21392BD8-5698-C286-8B3B-6D2015384563}"/>
                    </a:ext>
                  </a:extLst>
                </p:cNvPr>
                <p:cNvCxnSpPr>
                  <a:cxnSpLocks/>
                </p:cNvCxnSpPr>
                <p:nvPr/>
              </p:nvCxnSpPr>
              <p:spPr>
                <a:xfrm rot="16200000">
                  <a:off x="4844202" y="4490104"/>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2" name="Gerader Verbinder 661">
                  <a:extLst>
                    <a:ext uri="{FF2B5EF4-FFF2-40B4-BE49-F238E27FC236}">
                      <a16:creationId xmlns:a16="http://schemas.microsoft.com/office/drawing/2014/main" id="{7B2C19E2-8F10-7342-1764-362E7551A5AF}"/>
                    </a:ext>
                  </a:extLst>
                </p:cNvPr>
                <p:cNvCxnSpPr>
                  <a:cxnSpLocks/>
                </p:cNvCxnSpPr>
                <p:nvPr/>
              </p:nvCxnSpPr>
              <p:spPr>
                <a:xfrm>
                  <a:off x="4844202" y="4490103"/>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63" name="Gruppieren 662">
                <a:extLst>
                  <a:ext uri="{FF2B5EF4-FFF2-40B4-BE49-F238E27FC236}">
                    <a16:creationId xmlns:a16="http://schemas.microsoft.com/office/drawing/2014/main" id="{BC75EB92-1D57-5F22-99F8-E2289DA0E845}"/>
                  </a:ext>
                </a:extLst>
              </p:cNvPr>
              <p:cNvGrpSpPr/>
              <p:nvPr/>
            </p:nvGrpSpPr>
            <p:grpSpPr>
              <a:xfrm>
                <a:off x="6513493" y="3954730"/>
                <a:ext cx="50006" cy="50006"/>
                <a:chOff x="4819199" y="4490103"/>
                <a:chExt cx="50006" cy="50006"/>
              </a:xfrm>
            </p:grpSpPr>
            <p:cxnSp>
              <p:nvCxnSpPr>
                <p:cNvPr id="664" name="Gerader Verbinder 663">
                  <a:extLst>
                    <a:ext uri="{FF2B5EF4-FFF2-40B4-BE49-F238E27FC236}">
                      <a16:creationId xmlns:a16="http://schemas.microsoft.com/office/drawing/2014/main" id="{C6F93A75-2D89-6A58-DA13-95B14F9E8300}"/>
                    </a:ext>
                  </a:extLst>
                </p:cNvPr>
                <p:cNvCxnSpPr>
                  <a:cxnSpLocks/>
                </p:cNvCxnSpPr>
                <p:nvPr/>
              </p:nvCxnSpPr>
              <p:spPr>
                <a:xfrm rot="16200000">
                  <a:off x="4844202" y="4490104"/>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5" name="Gerader Verbinder 664">
                  <a:extLst>
                    <a:ext uri="{FF2B5EF4-FFF2-40B4-BE49-F238E27FC236}">
                      <a16:creationId xmlns:a16="http://schemas.microsoft.com/office/drawing/2014/main" id="{9DA39531-F0ED-E3E0-C60D-6891F44429E3}"/>
                    </a:ext>
                  </a:extLst>
                </p:cNvPr>
                <p:cNvCxnSpPr>
                  <a:cxnSpLocks/>
                </p:cNvCxnSpPr>
                <p:nvPr/>
              </p:nvCxnSpPr>
              <p:spPr>
                <a:xfrm>
                  <a:off x="4844202" y="4490103"/>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66" name="Gruppieren 665">
                <a:extLst>
                  <a:ext uri="{FF2B5EF4-FFF2-40B4-BE49-F238E27FC236}">
                    <a16:creationId xmlns:a16="http://schemas.microsoft.com/office/drawing/2014/main" id="{EE693920-C8E4-3638-2F4A-D1791772691E}"/>
                  </a:ext>
                </a:extLst>
              </p:cNvPr>
              <p:cNvGrpSpPr/>
              <p:nvPr/>
            </p:nvGrpSpPr>
            <p:grpSpPr>
              <a:xfrm>
                <a:off x="6527000" y="3954730"/>
                <a:ext cx="50006" cy="50006"/>
                <a:chOff x="4819199" y="4490103"/>
                <a:chExt cx="50006" cy="50006"/>
              </a:xfrm>
            </p:grpSpPr>
            <p:cxnSp>
              <p:nvCxnSpPr>
                <p:cNvPr id="667" name="Gerader Verbinder 666">
                  <a:extLst>
                    <a:ext uri="{FF2B5EF4-FFF2-40B4-BE49-F238E27FC236}">
                      <a16:creationId xmlns:a16="http://schemas.microsoft.com/office/drawing/2014/main" id="{59E70593-70ED-6AEB-A9DA-6C44205D18A6}"/>
                    </a:ext>
                  </a:extLst>
                </p:cNvPr>
                <p:cNvCxnSpPr>
                  <a:cxnSpLocks/>
                </p:cNvCxnSpPr>
                <p:nvPr/>
              </p:nvCxnSpPr>
              <p:spPr>
                <a:xfrm rot="16200000">
                  <a:off x="4844202" y="4490104"/>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8" name="Gerader Verbinder 667">
                  <a:extLst>
                    <a:ext uri="{FF2B5EF4-FFF2-40B4-BE49-F238E27FC236}">
                      <a16:creationId xmlns:a16="http://schemas.microsoft.com/office/drawing/2014/main" id="{D3D94A44-CAD8-045B-D513-F55CD9F602F5}"/>
                    </a:ext>
                  </a:extLst>
                </p:cNvPr>
                <p:cNvCxnSpPr>
                  <a:cxnSpLocks/>
                </p:cNvCxnSpPr>
                <p:nvPr/>
              </p:nvCxnSpPr>
              <p:spPr>
                <a:xfrm>
                  <a:off x="4844202" y="4490103"/>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69" name="Gruppieren 668">
                <a:extLst>
                  <a:ext uri="{FF2B5EF4-FFF2-40B4-BE49-F238E27FC236}">
                    <a16:creationId xmlns:a16="http://schemas.microsoft.com/office/drawing/2014/main" id="{0F07B742-D183-E476-C3F8-3D8988A76A08}"/>
                  </a:ext>
                </a:extLst>
              </p:cNvPr>
              <p:cNvGrpSpPr/>
              <p:nvPr/>
            </p:nvGrpSpPr>
            <p:grpSpPr>
              <a:xfrm>
                <a:off x="6634008" y="3955230"/>
                <a:ext cx="50006" cy="50006"/>
                <a:chOff x="4819199" y="4490103"/>
                <a:chExt cx="50006" cy="50006"/>
              </a:xfrm>
            </p:grpSpPr>
            <p:cxnSp>
              <p:nvCxnSpPr>
                <p:cNvPr id="670" name="Gerader Verbinder 669">
                  <a:extLst>
                    <a:ext uri="{FF2B5EF4-FFF2-40B4-BE49-F238E27FC236}">
                      <a16:creationId xmlns:a16="http://schemas.microsoft.com/office/drawing/2014/main" id="{2789CA55-72E0-CC92-EB10-657A5C1EF97F}"/>
                    </a:ext>
                  </a:extLst>
                </p:cNvPr>
                <p:cNvCxnSpPr>
                  <a:cxnSpLocks/>
                </p:cNvCxnSpPr>
                <p:nvPr/>
              </p:nvCxnSpPr>
              <p:spPr>
                <a:xfrm rot="16200000">
                  <a:off x="4844202" y="4490104"/>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71" name="Gerader Verbinder 670">
                  <a:extLst>
                    <a:ext uri="{FF2B5EF4-FFF2-40B4-BE49-F238E27FC236}">
                      <a16:creationId xmlns:a16="http://schemas.microsoft.com/office/drawing/2014/main" id="{67E1EF3A-AC7A-81DD-1208-A485B9D779C3}"/>
                    </a:ext>
                  </a:extLst>
                </p:cNvPr>
                <p:cNvCxnSpPr>
                  <a:cxnSpLocks/>
                </p:cNvCxnSpPr>
                <p:nvPr/>
              </p:nvCxnSpPr>
              <p:spPr>
                <a:xfrm>
                  <a:off x="4844202" y="4490103"/>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72" name="Gruppieren 671">
                <a:extLst>
                  <a:ext uri="{FF2B5EF4-FFF2-40B4-BE49-F238E27FC236}">
                    <a16:creationId xmlns:a16="http://schemas.microsoft.com/office/drawing/2014/main" id="{96882666-C782-7A04-7E22-4A7FAE6BB7D8}"/>
                  </a:ext>
                </a:extLst>
              </p:cNvPr>
              <p:cNvGrpSpPr/>
              <p:nvPr/>
            </p:nvGrpSpPr>
            <p:grpSpPr>
              <a:xfrm>
                <a:off x="6666473" y="3954730"/>
                <a:ext cx="50006" cy="50006"/>
                <a:chOff x="4819199" y="4490103"/>
                <a:chExt cx="50006" cy="50006"/>
              </a:xfrm>
            </p:grpSpPr>
            <p:cxnSp>
              <p:nvCxnSpPr>
                <p:cNvPr id="673" name="Gerader Verbinder 672">
                  <a:extLst>
                    <a:ext uri="{FF2B5EF4-FFF2-40B4-BE49-F238E27FC236}">
                      <a16:creationId xmlns:a16="http://schemas.microsoft.com/office/drawing/2014/main" id="{7A231CDF-DD61-10F9-F01D-7F681EAD8950}"/>
                    </a:ext>
                  </a:extLst>
                </p:cNvPr>
                <p:cNvCxnSpPr>
                  <a:cxnSpLocks/>
                </p:cNvCxnSpPr>
                <p:nvPr/>
              </p:nvCxnSpPr>
              <p:spPr>
                <a:xfrm rot="16200000">
                  <a:off x="4844202" y="4490104"/>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74" name="Gerader Verbinder 673">
                  <a:extLst>
                    <a:ext uri="{FF2B5EF4-FFF2-40B4-BE49-F238E27FC236}">
                      <a16:creationId xmlns:a16="http://schemas.microsoft.com/office/drawing/2014/main" id="{810350C6-DD81-71B0-0E10-E454E293D4DD}"/>
                    </a:ext>
                  </a:extLst>
                </p:cNvPr>
                <p:cNvCxnSpPr>
                  <a:cxnSpLocks/>
                </p:cNvCxnSpPr>
                <p:nvPr/>
              </p:nvCxnSpPr>
              <p:spPr>
                <a:xfrm>
                  <a:off x="4844202" y="4490103"/>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75" name="Gruppieren 674">
                <a:extLst>
                  <a:ext uri="{FF2B5EF4-FFF2-40B4-BE49-F238E27FC236}">
                    <a16:creationId xmlns:a16="http://schemas.microsoft.com/office/drawing/2014/main" id="{F5E04818-CDCE-8369-5D19-647C5589DD87}"/>
                  </a:ext>
                </a:extLst>
              </p:cNvPr>
              <p:cNvGrpSpPr/>
              <p:nvPr/>
            </p:nvGrpSpPr>
            <p:grpSpPr>
              <a:xfrm>
                <a:off x="6792530" y="3955230"/>
                <a:ext cx="50006" cy="50006"/>
                <a:chOff x="4819199" y="4490103"/>
                <a:chExt cx="50006" cy="50006"/>
              </a:xfrm>
            </p:grpSpPr>
            <p:cxnSp>
              <p:nvCxnSpPr>
                <p:cNvPr id="676" name="Gerader Verbinder 675">
                  <a:extLst>
                    <a:ext uri="{FF2B5EF4-FFF2-40B4-BE49-F238E27FC236}">
                      <a16:creationId xmlns:a16="http://schemas.microsoft.com/office/drawing/2014/main" id="{13E96C2D-61D0-1EC7-FD9A-9085B82084FC}"/>
                    </a:ext>
                  </a:extLst>
                </p:cNvPr>
                <p:cNvCxnSpPr>
                  <a:cxnSpLocks/>
                </p:cNvCxnSpPr>
                <p:nvPr/>
              </p:nvCxnSpPr>
              <p:spPr>
                <a:xfrm rot="16200000">
                  <a:off x="4844202" y="4490104"/>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77" name="Gerader Verbinder 676">
                  <a:extLst>
                    <a:ext uri="{FF2B5EF4-FFF2-40B4-BE49-F238E27FC236}">
                      <a16:creationId xmlns:a16="http://schemas.microsoft.com/office/drawing/2014/main" id="{09FF7F1A-668F-B04D-C010-DD59980B47CD}"/>
                    </a:ext>
                  </a:extLst>
                </p:cNvPr>
                <p:cNvCxnSpPr>
                  <a:cxnSpLocks/>
                </p:cNvCxnSpPr>
                <p:nvPr/>
              </p:nvCxnSpPr>
              <p:spPr>
                <a:xfrm>
                  <a:off x="4844202" y="4490103"/>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78" name="Gruppieren 677">
                <a:extLst>
                  <a:ext uri="{FF2B5EF4-FFF2-40B4-BE49-F238E27FC236}">
                    <a16:creationId xmlns:a16="http://schemas.microsoft.com/office/drawing/2014/main" id="{8F3E1BBD-5E73-EA5C-5333-2515E2EC6083}"/>
                  </a:ext>
                </a:extLst>
              </p:cNvPr>
              <p:cNvGrpSpPr/>
              <p:nvPr/>
            </p:nvGrpSpPr>
            <p:grpSpPr>
              <a:xfrm>
                <a:off x="6823972" y="3954730"/>
                <a:ext cx="50006" cy="50006"/>
                <a:chOff x="4819199" y="4490103"/>
                <a:chExt cx="50006" cy="50006"/>
              </a:xfrm>
            </p:grpSpPr>
            <p:cxnSp>
              <p:nvCxnSpPr>
                <p:cNvPr id="679" name="Gerader Verbinder 678">
                  <a:extLst>
                    <a:ext uri="{FF2B5EF4-FFF2-40B4-BE49-F238E27FC236}">
                      <a16:creationId xmlns:a16="http://schemas.microsoft.com/office/drawing/2014/main" id="{5B5EB428-3E6F-D9C5-72AA-76E60EB3704D}"/>
                    </a:ext>
                  </a:extLst>
                </p:cNvPr>
                <p:cNvCxnSpPr>
                  <a:cxnSpLocks/>
                </p:cNvCxnSpPr>
                <p:nvPr/>
              </p:nvCxnSpPr>
              <p:spPr>
                <a:xfrm rot="16200000">
                  <a:off x="4844202" y="4490104"/>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0" name="Gerader Verbinder 679">
                  <a:extLst>
                    <a:ext uri="{FF2B5EF4-FFF2-40B4-BE49-F238E27FC236}">
                      <a16:creationId xmlns:a16="http://schemas.microsoft.com/office/drawing/2014/main" id="{338F5009-4D21-E84F-A7A3-A0116D6F56A3}"/>
                    </a:ext>
                  </a:extLst>
                </p:cNvPr>
                <p:cNvCxnSpPr>
                  <a:cxnSpLocks/>
                </p:cNvCxnSpPr>
                <p:nvPr/>
              </p:nvCxnSpPr>
              <p:spPr>
                <a:xfrm>
                  <a:off x="4844202" y="4490103"/>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81" name="Gruppieren 680">
                <a:extLst>
                  <a:ext uri="{FF2B5EF4-FFF2-40B4-BE49-F238E27FC236}">
                    <a16:creationId xmlns:a16="http://schemas.microsoft.com/office/drawing/2014/main" id="{1DB996AF-A4E3-6E3D-55C4-480F260A60F3}"/>
                  </a:ext>
                </a:extLst>
              </p:cNvPr>
              <p:cNvGrpSpPr/>
              <p:nvPr/>
            </p:nvGrpSpPr>
            <p:grpSpPr>
              <a:xfrm>
                <a:off x="6853743" y="3954730"/>
                <a:ext cx="50006" cy="50006"/>
                <a:chOff x="4819199" y="4490103"/>
                <a:chExt cx="50006" cy="50006"/>
              </a:xfrm>
            </p:grpSpPr>
            <p:cxnSp>
              <p:nvCxnSpPr>
                <p:cNvPr id="682" name="Gerader Verbinder 681">
                  <a:extLst>
                    <a:ext uri="{FF2B5EF4-FFF2-40B4-BE49-F238E27FC236}">
                      <a16:creationId xmlns:a16="http://schemas.microsoft.com/office/drawing/2014/main" id="{EA8880E5-2540-6399-BC09-3DCDDFA41A60}"/>
                    </a:ext>
                  </a:extLst>
                </p:cNvPr>
                <p:cNvCxnSpPr>
                  <a:cxnSpLocks/>
                </p:cNvCxnSpPr>
                <p:nvPr/>
              </p:nvCxnSpPr>
              <p:spPr>
                <a:xfrm rot="16200000">
                  <a:off x="4844202" y="4490104"/>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3" name="Gerader Verbinder 682">
                  <a:extLst>
                    <a:ext uri="{FF2B5EF4-FFF2-40B4-BE49-F238E27FC236}">
                      <a16:creationId xmlns:a16="http://schemas.microsoft.com/office/drawing/2014/main" id="{9767F307-1CED-2155-77DB-0B94815B87AF}"/>
                    </a:ext>
                  </a:extLst>
                </p:cNvPr>
                <p:cNvCxnSpPr>
                  <a:cxnSpLocks/>
                </p:cNvCxnSpPr>
                <p:nvPr/>
              </p:nvCxnSpPr>
              <p:spPr>
                <a:xfrm>
                  <a:off x="4844202" y="4490103"/>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84" name="Gruppieren 683">
                <a:extLst>
                  <a:ext uri="{FF2B5EF4-FFF2-40B4-BE49-F238E27FC236}">
                    <a16:creationId xmlns:a16="http://schemas.microsoft.com/office/drawing/2014/main" id="{AE14967E-5B4A-B462-C088-213B95CE346C}"/>
                  </a:ext>
                </a:extLst>
              </p:cNvPr>
              <p:cNvGrpSpPr/>
              <p:nvPr/>
            </p:nvGrpSpPr>
            <p:grpSpPr>
              <a:xfrm>
                <a:off x="6860532" y="3954730"/>
                <a:ext cx="50006" cy="50006"/>
                <a:chOff x="4819199" y="4490103"/>
                <a:chExt cx="50006" cy="50006"/>
              </a:xfrm>
            </p:grpSpPr>
            <p:cxnSp>
              <p:nvCxnSpPr>
                <p:cNvPr id="685" name="Gerader Verbinder 684">
                  <a:extLst>
                    <a:ext uri="{FF2B5EF4-FFF2-40B4-BE49-F238E27FC236}">
                      <a16:creationId xmlns:a16="http://schemas.microsoft.com/office/drawing/2014/main" id="{9199F652-801B-6C4E-BEC9-9833F52438BA}"/>
                    </a:ext>
                  </a:extLst>
                </p:cNvPr>
                <p:cNvCxnSpPr>
                  <a:cxnSpLocks/>
                </p:cNvCxnSpPr>
                <p:nvPr/>
              </p:nvCxnSpPr>
              <p:spPr>
                <a:xfrm rot="16200000">
                  <a:off x="4844202" y="4490104"/>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6" name="Gerader Verbinder 685">
                  <a:extLst>
                    <a:ext uri="{FF2B5EF4-FFF2-40B4-BE49-F238E27FC236}">
                      <a16:creationId xmlns:a16="http://schemas.microsoft.com/office/drawing/2014/main" id="{31D261DA-AE87-8083-FE2A-4DFA97D6E0EC}"/>
                    </a:ext>
                  </a:extLst>
                </p:cNvPr>
                <p:cNvCxnSpPr>
                  <a:cxnSpLocks/>
                </p:cNvCxnSpPr>
                <p:nvPr/>
              </p:nvCxnSpPr>
              <p:spPr>
                <a:xfrm>
                  <a:off x="4844202" y="4490103"/>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87" name="Gruppieren 686">
                <a:extLst>
                  <a:ext uri="{FF2B5EF4-FFF2-40B4-BE49-F238E27FC236}">
                    <a16:creationId xmlns:a16="http://schemas.microsoft.com/office/drawing/2014/main" id="{76B98394-FE4C-A04B-9D26-8F2E863215FE}"/>
                  </a:ext>
                </a:extLst>
              </p:cNvPr>
              <p:cNvGrpSpPr/>
              <p:nvPr/>
            </p:nvGrpSpPr>
            <p:grpSpPr>
              <a:xfrm>
                <a:off x="6889679" y="3954993"/>
                <a:ext cx="50006" cy="50006"/>
                <a:chOff x="4819199" y="4490103"/>
                <a:chExt cx="50006" cy="50006"/>
              </a:xfrm>
            </p:grpSpPr>
            <p:cxnSp>
              <p:nvCxnSpPr>
                <p:cNvPr id="688" name="Gerader Verbinder 687">
                  <a:extLst>
                    <a:ext uri="{FF2B5EF4-FFF2-40B4-BE49-F238E27FC236}">
                      <a16:creationId xmlns:a16="http://schemas.microsoft.com/office/drawing/2014/main" id="{11B8EAD5-A20B-1461-EF95-E3DD47C03C96}"/>
                    </a:ext>
                  </a:extLst>
                </p:cNvPr>
                <p:cNvCxnSpPr>
                  <a:cxnSpLocks/>
                </p:cNvCxnSpPr>
                <p:nvPr/>
              </p:nvCxnSpPr>
              <p:spPr>
                <a:xfrm rot="16200000">
                  <a:off x="4844202" y="4490104"/>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9" name="Gerader Verbinder 688">
                  <a:extLst>
                    <a:ext uri="{FF2B5EF4-FFF2-40B4-BE49-F238E27FC236}">
                      <a16:creationId xmlns:a16="http://schemas.microsoft.com/office/drawing/2014/main" id="{6C4D5CA2-94D0-EF3B-5A70-A11568CFE9B4}"/>
                    </a:ext>
                  </a:extLst>
                </p:cNvPr>
                <p:cNvCxnSpPr>
                  <a:cxnSpLocks/>
                </p:cNvCxnSpPr>
                <p:nvPr/>
              </p:nvCxnSpPr>
              <p:spPr>
                <a:xfrm>
                  <a:off x="4844202" y="4490103"/>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90" name="Gruppieren 689">
                <a:extLst>
                  <a:ext uri="{FF2B5EF4-FFF2-40B4-BE49-F238E27FC236}">
                    <a16:creationId xmlns:a16="http://schemas.microsoft.com/office/drawing/2014/main" id="{ECBF16B2-9586-1AE9-303D-01F7CE37B2A7}"/>
                  </a:ext>
                </a:extLst>
              </p:cNvPr>
              <p:cNvGrpSpPr/>
              <p:nvPr/>
            </p:nvGrpSpPr>
            <p:grpSpPr>
              <a:xfrm>
                <a:off x="6958818" y="3954730"/>
                <a:ext cx="50006" cy="50006"/>
                <a:chOff x="4819199" y="4490103"/>
                <a:chExt cx="50006" cy="50006"/>
              </a:xfrm>
            </p:grpSpPr>
            <p:cxnSp>
              <p:nvCxnSpPr>
                <p:cNvPr id="691" name="Gerader Verbinder 690">
                  <a:extLst>
                    <a:ext uri="{FF2B5EF4-FFF2-40B4-BE49-F238E27FC236}">
                      <a16:creationId xmlns:a16="http://schemas.microsoft.com/office/drawing/2014/main" id="{4E28CB5D-E8E6-FDEC-CCB7-06FAAA420724}"/>
                    </a:ext>
                  </a:extLst>
                </p:cNvPr>
                <p:cNvCxnSpPr>
                  <a:cxnSpLocks/>
                </p:cNvCxnSpPr>
                <p:nvPr/>
              </p:nvCxnSpPr>
              <p:spPr>
                <a:xfrm rot="16200000">
                  <a:off x="4844202" y="4490104"/>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92" name="Gerader Verbinder 691">
                  <a:extLst>
                    <a:ext uri="{FF2B5EF4-FFF2-40B4-BE49-F238E27FC236}">
                      <a16:creationId xmlns:a16="http://schemas.microsoft.com/office/drawing/2014/main" id="{60892B28-2FF2-4F03-CC26-58AB75012465}"/>
                    </a:ext>
                  </a:extLst>
                </p:cNvPr>
                <p:cNvCxnSpPr>
                  <a:cxnSpLocks/>
                </p:cNvCxnSpPr>
                <p:nvPr/>
              </p:nvCxnSpPr>
              <p:spPr>
                <a:xfrm>
                  <a:off x="4844202" y="4490103"/>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93" name="Gruppieren 692">
                <a:extLst>
                  <a:ext uri="{FF2B5EF4-FFF2-40B4-BE49-F238E27FC236}">
                    <a16:creationId xmlns:a16="http://schemas.microsoft.com/office/drawing/2014/main" id="{45966C3B-3CD5-8EC5-6927-D716A8C6BCD0}"/>
                  </a:ext>
                </a:extLst>
              </p:cNvPr>
              <p:cNvGrpSpPr/>
              <p:nvPr/>
            </p:nvGrpSpPr>
            <p:grpSpPr>
              <a:xfrm>
                <a:off x="7014836" y="3954730"/>
                <a:ext cx="50006" cy="50006"/>
                <a:chOff x="4819199" y="4490103"/>
                <a:chExt cx="50006" cy="50006"/>
              </a:xfrm>
            </p:grpSpPr>
            <p:cxnSp>
              <p:nvCxnSpPr>
                <p:cNvPr id="694" name="Gerader Verbinder 693">
                  <a:extLst>
                    <a:ext uri="{FF2B5EF4-FFF2-40B4-BE49-F238E27FC236}">
                      <a16:creationId xmlns:a16="http://schemas.microsoft.com/office/drawing/2014/main" id="{F71F24A9-0844-1288-B77F-6DFD351D08E4}"/>
                    </a:ext>
                  </a:extLst>
                </p:cNvPr>
                <p:cNvCxnSpPr>
                  <a:cxnSpLocks/>
                </p:cNvCxnSpPr>
                <p:nvPr/>
              </p:nvCxnSpPr>
              <p:spPr>
                <a:xfrm rot="16200000">
                  <a:off x="4844202" y="4490104"/>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95" name="Gerader Verbinder 694">
                  <a:extLst>
                    <a:ext uri="{FF2B5EF4-FFF2-40B4-BE49-F238E27FC236}">
                      <a16:creationId xmlns:a16="http://schemas.microsoft.com/office/drawing/2014/main" id="{EE1C7701-AFFD-1F9F-7B33-D1ECEBE028BD}"/>
                    </a:ext>
                  </a:extLst>
                </p:cNvPr>
                <p:cNvCxnSpPr>
                  <a:cxnSpLocks/>
                </p:cNvCxnSpPr>
                <p:nvPr/>
              </p:nvCxnSpPr>
              <p:spPr>
                <a:xfrm>
                  <a:off x="4844202" y="4490103"/>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96" name="Gruppieren 695">
                <a:extLst>
                  <a:ext uri="{FF2B5EF4-FFF2-40B4-BE49-F238E27FC236}">
                    <a16:creationId xmlns:a16="http://schemas.microsoft.com/office/drawing/2014/main" id="{0400B606-9C00-659C-5669-292BDCA3A489}"/>
                  </a:ext>
                </a:extLst>
              </p:cNvPr>
              <p:cNvGrpSpPr/>
              <p:nvPr/>
            </p:nvGrpSpPr>
            <p:grpSpPr>
              <a:xfrm>
                <a:off x="7021837" y="3954730"/>
                <a:ext cx="50006" cy="50006"/>
                <a:chOff x="4819199" y="4490103"/>
                <a:chExt cx="50006" cy="50006"/>
              </a:xfrm>
            </p:grpSpPr>
            <p:cxnSp>
              <p:nvCxnSpPr>
                <p:cNvPr id="697" name="Gerader Verbinder 696">
                  <a:extLst>
                    <a:ext uri="{FF2B5EF4-FFF2-40B4-BE49-F238E27FC236}">
                      <a16:creationId xmlns:a16="http://schemas.microsoft.com/office/drawing/2014/main" id="{69D7DED5-55D2-A03C-A878-511B06BC2C1A}"/>
                    </a:ext>
                  </a:extLst>
                </p:cNvPr>
                <p:cNvCxnSpPr>
                  <a:cxnSpLocks/>
                </p:cNvCxnSpPr>
                <p:nvPr/>
              </p:nvCxnSpPr>
              <p:spPr>
                <a:xfrm rot="16200000">
                  <a:off x="4844202" y="4490104"/>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98" name="Gerader Verbinder 697">
                  <a:extLst>
                    <a:ext uri="{FF2B5EF4-FFF2-40B4-BE49-F238E27FC236}">
                      <a16:creationId xmlns:a16="http://schemas.microsoft.com/office/drawing/2014/main" id="{8073B1BD-B305-EEAD-5CD4-1382F4424DCD}"/>
                    </a:ext>
                  </a:extLst>
                </p:cNvPr>
                <p:cNvCxnSpPr>
                  <a:cxnSpLocks/>
                </p:cNvCxnSpPr>
                <p:nvPr/>
              </p:nvCxnSpPr>
              <p:spPr>
                <a:xfrm>
                  <a:off x="4844202" y="4490103"/>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99" name="Gruppieren 698">
                <a:extLst>
                  <a:ext uri="{FF2B5EF4-FFF2-40B4-BE49-F238E27FC236}">
                    <a16:creationId xmlns:a16="http://schemas.microsoft.com/office/drawing/2014/main" id="{7D2AFFB7-F19D-83E8-69A3-42FF2495C588}"/>
                  </a:ext>
                </a:extLst>
              </p:cNvPr>
              <p:cNvGrpSpPr/>
              <p:nvPr/>
            </p:nvGrpSpPr>
            <p:grpSpPr>
              <a:xfrm>
                <a:off x="7029600" y="3954730"/>
                <a:ext cx="50006" cy="50006"/>
                <a:chOff x="4819199" y="4490103"/>
                <a:chExt cx="50006" cy="50006"/>
              </a:xfrm>
            </p:grpSpPr>
            <p:cxnSp>
              <p:nvCxnSpPr>
                <p:cNvPr id="700" name="Gerader Verbinder 699">
                  <a:extLst>
                    <a:ext uri="{FF2B5EF4-FFF2-40B4-BE49-F238E27FC236}">
                      <a16:creationId xmlns:a16="http://schemas.microsoft.com/office/drawing/2014/main" id="{BF25621E-82D7-C3A7-6692-053D2A74707B}"/>
                    </a:ext>
                  </a:extLst>
                </p:cNvPr>
                <p:cNvCxnSpPr>
                  <a:cxnSpLocks/>
                </p:cNvCxnSpPr>
                <p:nvPr/>
              </p:nvCxnSpPr>
              <p:spPr>
                <a:xfrm rot="16200000">
                  <a:off x="4844202" y="4490104"/>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01" name="Gerader Verbinder 700">
                  <a:extLst>
                    <a:ext uri="{FF2B5EF4-FFF2-40B4-BE49-F238E27FC236}">
                      <a16:creationId xmlns:a16="http://schemas.microsoft.com/office/drawing/2014/main" id="{026F9835-A596-6A54-C88B-7301753FB3DD}"/>
                    </a:ext>
                  </a:extLst>
                </p:cNvPr>
                <p:cNvCxnSpPr>
                  <a:cxnSpLocks/>
                </p:cNvCxnSpPr>
                <p:nvPr/>
              </p:nvCxnSpPr>
              <p:spPr>
                <a:xfrm>
                  <a:off x="4844202" y="4490103"/>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702" name="Gruppieren 701">
                <a:extLst>
                  <a:ext uri="{FF2B5EF4-FFF2-40B4-BE49-F238E27FC236}">
                    <a16:creationId xmlns:a16="http://schemas.microsoft.com/office/drawing/2014/main" id="{5BEBD43B-05A6-564B-EFB0-191BA5E4E425}"/>
                  </a:ext>
                </a:extLst>
              </p:cNvPr>
              <p:cNvGrpSpPr/>
              <p:nvPr/>
            </p:nvGrpSpPr>
            <p:grpSpPr>
              <a:xfrm>
                <a:off x="7188809" y="3954730"/>
                <a:ext cx="50006" cy="50006"/>
                <a:chOff x="4819199" y="4490103"/>
                <a:chExt cx="50006" cy="50006"/>
              </a:xfrm>
            </p:grpSpPr>
            <p:cxnSp>
              <p:nvCxnSpPr>
                <p:cNvPr id="703" name="Gerader Verbinder 702">
                  <a:extLst>
                    <a:ext uri="{FF2B5EF4-FFF2-40B4-BE49-F238E27FC236}">
                      <a16:creationId xmlns:a16="http://schemas.microsoft.com/office/drawing/2014/main" id="{3564A046-DB4D-21AE-6B95-F72600EB9C65}"/>
                    </a:ext>
                  </a:extLst>
                </p:cNvPr>
                <p:cNvCxnSpPr>
                  <a:cxnSpLocks/>
                </p:cNvCxnSpPr>
                <p:nvPr/>
              </p:nvCxnSpPr>
              <p:spPr>
                <a:xfrm rot="16200000">
                  <a:off x="4844202" y="4490104"/>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04" name="Gerader Verbinder 703">
                  <a:extLst>
                    <a:ext uri="{FF2B5EF4-FFF2-40B4-BE49-F238E27FC236}">
                      <a16:creationId xmlns:a16="http://schemas.microsoft.com/office/drawing/2014/main" id="{39278104-24F0-95B8-7F89-3C91A8CD268E}"/>
                    </a:ext>
                  </a:extLst>
                </p:cNvPr>
                <p:cNvCxnSpPr>
                  <a:cxnSpLocks/>
                </p:cNvCxnSpPr>
                <p:nvPr/>
              </p:nvCxnSpPr>
              <p:spPr>
                <a:xfrm>
                  <a:off x="4844202" y="4490103"/>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740" name="Gruppieren 739">
              <a:extLst>
                <a:ext uri="{FF2B5EF4-FFF2-40B4-BE49-F238E27FC236}">
                  <a16:creationId xmlns:a16="http://schemas.microsoft.com/office/drawing/2014/main" id="{8B571059-0968-E358-8BDB-99D631CD2370}"/>
                </a:ext>
              </a:extLst>
            </p:cNvPr>
            <p:cNvGrpSpPr/>
            <p:nvPr/>
          </p:nvGrpSpPr>
          <p:grpSpPr>
            <a:xfrm>
              <a:off x="6156166" y="4630340"/>
              <a:ext cx="977282" cy="478621"/>
              <a:chOff x="1052908" y="2946255"/>
              <a:chExt cx="977282" cy="478621"/>
            </a:xfrm>
          </p:grpSpPr>
          <p:sp>
            <p:nvSpPr>
              <p:cNvPr id="741" name="Textfeld 740">
                <a:extLst>
                  <a:ext uri="{FF2B5EF4-FFF2-40B4-BE49-F238E27FC236}">
                    <a16:creationId xmlns:a16="http://schemas.microsoft.com/office/drawing/2014/main" id="{BDCB3ADA-4B1D-53D1-6CA5-01D097BFBCB1}"/>
                  </a:ext>
                </a:extLst>
              </p:cNvPr>
              <p:cNvSpPr txBox="1"/>
              <p:nvPr/>
            </p:nvSpPr>
            <p:spPr>
              <a:xfrm>
                <a:off x="1052908" y="2946255"/>
                <a:ext cx="688181" cy="161583"/>
              </a:xfrm>
              <a:prstGeom prst="rect">
                <a:avLst/>
              </a:prstGeom>
              <a:noFill/>
            </p:spPr>
            <p:txBody>
              <a:bodyPr wrap="square" lIns="0" tIns="0" rIns="0" bIns="0" rtlCol="0">
                <a:spAutoFit/>
              </a:bodyPr>
              <a:lstStyle/>
              <a:p>
                <a:r>
                  <a:rPr lang="de-DE" sz="1050" i="1"/>
                  <a:t>P&lt;</a:t>
                </a:r>
                <a:r>
                  <a:rPr lang="de-DE" sz="1050"/>
                  <a:t>0.0001</a:t>
                </a:r>
              </a:p>
            </p:txBody>
          </p:sp>
          <p:cxnSp>
            <p:nvCxnSpPr>
              <p:cNvPr id="742" name="Gerader Verbinder 741">
                <a:extLst>
                  <a:ext uri="{FF2B5EF4-FFF2-40B4-BE49-F238E27FC236}">
                    <a16:creationId xmlns:a16="http://schemas.microsoft.com/office/drawing/2014/main" id="{01691A50-C98B-D7D4-9489-539A793AC78D}"/>
                  </a:ext>
                </a:extLst>
              </p:cNvPr>
              <p:cNvCxnSpPr>
                <a:cxnSpLocks/>
              </p:cNvCxnSpPr>
              <p:nvPr/>
            </p:nvCxnSpPr>
            <p:spPr>
              <a:xfrm>
                <a:off x="1056083" y="3191684"/>
                <a:ext cx="10614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43" name="Textfeld 742">
                <a:extLst>
                  <a:ext uri="{FF2B5EF4-FFF2-40B4-BE49-F238E27FC236}">
                    <a16:creationId xmlns:a16="http://schemas.microsoft.com/office/drawing/2014/main" id="{349C584A-A0B4-C4AD-38CA-5CFEA49D6365}"/>
                  </a:ext>
                </a:extLst>
              </p:cNvPr>
              <p:cNvSpPr txBox="1"/>
              <p:nvPr/>
            </p:nvSpPr>
            <p:spPr>
              <a:xfrm>
                <a:off x="1162224" y="3110893"/>
                <a:ext cx="867966" cy="161583"/>
              </a:xfrm>
              <a:prstGeom prst="rect">
                <a:avLst/>
              </a:prstGeom>
              <a:noFill/>
            </p:spPr>
            <p:txBody>
              <a:bodyPr wrap="square" lIns="0" tIns="0" rIns="0" bIns="0" rtlCol="0">
                <a:spAutoFit/>
              </a:bodyPr>
              <a:lstStyle/>
              <a:p>
                <a:r>
                  <a:rPr lang="de-DE" sz="1050" i="1"/>
                  <a:t>CDKN2A </a:t>
                </a:r>
                <a:r>
                  <a:rPr lang="de-DE" sz="1050"/>
                  <a:t>WT</a:t>
                </a:r>
              </a:p>
            </p:txBody>
          </p:sp>
          <p:sp>
            <p:nvSpPr>
              <p:cNvPr id="744" name="Textfeld 743">
                <a:extLst>
                  <a:ext uri="{FF2B5EF4-FFF2-40B4-BE49-F238E27FC236}">
                    <a16:creationId xmlns:a16="http://schemas.microsoft.com/office/drawing/2014/main" id="{02F9A5AA-32F7-ECA8-78BF-DD6473B13A2E}"/>
                  </a:ext>
                </a:extLst>
              </p:cNvPr>
              <p:cNvSpPr txBox="1"/>
              <p:nvPr/>
            </p:nvSpPr>
            <p:spPr>
              <a:xfrm>
                <a:off x="1162224" y="3263293"/>
                <a:ext cx="867966" cy="161583"/>
              </a:xfrm>
              <a:prstGeom prst="rect">
                <a:avLst/>
              </a:prstGeom>
              <a:noFill/>
            </p:spPr>
            <p:txBody>
              <a:bodyPr wrap="square" lIns="0" tIns="0" rIns="0" bIns="0" rtlCol="0">
                <a:spAutoFit/>
              </a:bodyPr>
              <a:lstStyle/>
              <a:p>
                <a:r>
                  <a:rPr lang="de-DE" sz="1050" i="1"/>
                  <a:t>CDKN2A </a:t>
                </a:r>
                <a:r>
                  <a:rPr lang="de-DE" sz="1050"/>
                  <a:t>Mut</a:t>
                </a:r>
              </a:p>
            </p:txBody>
          </p:sp>
          <p:cxnSp>
            <p:nvCxnSpPr>
              <p:cNvPr id="745" name="Gerader Verbinder 744">
                <a:extLst>
                  <a:ext uri="{FF2B5EF4-FFF2-40B4-BE49-F238E27FC236}">
                    <a16:creationId xmlns:a16="http://schemas.microsoft.com/office/drawing/2014/main" id="{F41FB42E-DAC1-6F3D-A16C-32832EC249EE}"/>
                  </a:ext>
                </a:extLst>
              </p:cNvPr>
              <p:cNvCxnSpPr>
                <a:cxnSpLocks/>
              </p:cNvCxnSpPr>
              <p:nvPr/>
            </p:nvCxnSpPr>
            <p:spPr>
              <a:xfrm>
                <a:off x="1056083" y="3344084"/>
                <a:ext cx="106141"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87" name="Gruppieren 786">
              <a:extLst>
                <a:ext uri="{FF2B5EF4-FFF2-40B4-BE49-F238E27FC236}">
                  <a16:creationId xmlns:a16="http://schemas.microsoft.com/office/drawing/2014/main" id="{EBE7F05B-5D9E-F435-23A6-E70BCF4F47B0}"/>
                </a:ext>
              </a:extLst>
            </p:cNvPr>
            <p:cNvGrpSpPr/>
            <p:nvPr/>
          </p:nvGrpSpPr>
          <p:grpSpPr>
            <a:xfrm>
              <a:off x="4867695" y="3689690"/>
              <a:ext cx="370660" cy="1560816"/>
              <a:chOff x="540934" y="1988831"/>
              <a:chExt cx="370660" cy="1560816"/>
            </a:xfrm>
          </p:grpSpPr>
          <p:sp>
            <p:nvSpPr>
              <p:cNvPr id="788" name="Rechteck 787">
                <a:extLst>
                  <a:ext uri="{FF2B5EF4-FFF2-40B4-BE49-F238E27FC236}">
                    <a16:creationId xmlns:a16="http://schemas.microsoft.com/office/drawing/2014/main" id="{53A8AFCC-6AD2-68FE-7FE0-470A96EE6F93}"/>
                  </a:ext>
                </a:extLst>
              </p:cNvPr>
              <p:cNvSpPr/>
              <p:nvPr/>
            </p:nvSpPr>
            <p:spPr>
              <a:xfrm>
                <a:off x="540934" y="1988831"/>
                <a:ext cx="370660" cy="1560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9" name="Textfeld 788">
                <a:extLst>
                  <a:ext uri="{FF2B5EF4-FFF2-40B4-BE49-F238E27FC236}">
                    <a16:creationId xmlns:a16="http://schemas.microsoft.com/office/drawing/2014/main" id="{1F982E53-7099-0B40-9754-428F92E05EA2}"/>
                  </a:ext>
                </a:extLst>
              </p:cNvPr>
              <p:cNvSpPr txBox="1"/>
              <p:nvPr/>
            </p:nvSpPr>
            <p:spPr>
              <a:xfrm>
                <a:off x="585509" y="1999862"/>
                <a:ext cx="325889" cy="184666"/>
              </a:xfrm>
              <a:prstGeom prst="rect">
                <a:avLst/>
              </a:prstGeom>
              <a:noFill/>
            </p:spPr>
            <p:txBody>
              <a:bodyPr wrap="square" lIns="0" tIns="0" rIns="0" bIns="0" rtlCol="0">
                <a:spAutoFit/>
              </a:bodyPr>
              <a:lstStyle/>
              <a:p>
                <a:pPr algn="r"/>
                <a:r>
                  <a:rPr lang="de-DE" sz="1200"/>
                  <a:t>1.00</a:t>
                </a:r>
              </a:p>
            </p:txBody>
          </p:sp>
          <p:sp>
            <p:nvSpPr>
              <p:cNvPr id="790" name="Textfeld 789">
                <a:extLst>
                  <a:ext uri="{FF2B5EF4-FFF2-40B4-BE49-F238E27FC236}">
                    <a16:creationId xmlns:a16="http://schemas.microsoft.com/office/drawing/2014/main" id="{0B2BF36B-6AC7-EDCE-A27F-5A313BCFCEB1}"/>
                  </a:ext>
                </a:extLst>
              </p:cNvPr>
              <p:cNvSpPr txBox="1"/>
              <p:nvPr/>
            </p:nvSpPr>
            <p:spPr>
              <a:xfrm>
                <a:off x="585509" y="2335279"/>
                <a:ext cx="325889" cy="184666"/>
              </a:xfrm>
              <a:prstGeom prst="rect">
                <a:avLst/>
              </a:prstGeom>
              <a:noFill/>
            </p:spPr>
            <p:txBody>
              <a:bodyPr wrap="square" lIns="0" tIns="0" rIns="0" bIns="0" rtlCol="0">
                <a:spAutoFit/>
              </a:bodyPr>
              <a:lstStyle/>
              <a:p>
                <a:pPr algn="r"/>
                <a:r>
                  <a:rPr lang="de-DE" sz="1200"/>
                  <a:t>0.75</a:t>
                </a:r>
              </a:p>
            </p:txBody>
          </p:sp>
          <p:sp>
            <p:nvSpPr>
              <p:cNvPr id="791" name="Textfeld 790">
                <a:extLst>
                  <a:ext uri="{FF2B5EF4-FFF2-40B4-BE49-F238E27FC236}">
                    <a16:creationId xmlns:a16="http://schemas.microsoft.com/office/drawing/2014/main" id="{E184DC76-671F-AEE5-8209-C41CE31ABEEC}"/>
                  </a:ext>
                </a:extLst>
              </p:cNvPr>
              <p:cNvSpPr txBox="1"/>
              <p:nvPr/>
            </p:nvSpPr>
            <p:spPr>
              <a:xfrm>
                <a:off x="585509" y="2670696"/>
                <a:ext cx="325889" cy="184666"/>
              </a:xfrm>
              <a:prstGeom prst="rect">
                <a:avLst/>
              </a:prstGeom>
              <a:noFill/>
            </p:spPr>
            <p:txBody>
              <a:bodyPr wrap="square" lIns="0" tIns="0" rIns="0" bIns="0" rtlCol="0">
                <a:spAutoFit/>
              </a:bodyPr>
              <a:lstStyle/>
              <a:p>
                <a:pPr algn="r"/>
                <a:r>
                  <a:rPr lang="de-DE" sz="1200"/>
                  <a:t>0.50</a:t>
                </a:r>
              </a:p>
            </p:txBody>
          </p:sp>
          <p:sp>
            <p:nvSpPr>
              <p:cNvPr id="792" name="Textfeld 791">
                <a:extLst>
                  <a:ext uri="{FF2B5EF4-FFF2-40B4-BE49-F238E27FC236}">
                    <a16:creationId xmlns:a16="http://schemas.microsoft.com/office/drawing/2014/main" id="{B2CB758C-F7D9-572E-36B7-A5D790DE0045}"/>
                  </a:ext>
                </a:extLst>
              </p:cNvPr>
              <p:cNvSpPr txBox="1"/>
              <p:nvPr/>
            </p:nvSpPr>
            <p:spPr>
              <a:xfrm>
                <a:off x="585509" y="3006113"/>
                <a:ext cx="325889" cy="184666"/>
              </a:xfrm>
              <a:prstGeom prst="rect">
                <a:avLst/>
              </a:prstGeom>
              <a:noFill/>
            </p:spPr>
            <p:txBody>
              <a:bodyPr wrap="square" lIns="0" tIns="0" rIns="0" bIns="0" rtlCol="0">
                <a:spAutoFit/>
              </a:bodyPr>
              <a:lstStyle/>
              <a:p>
                <a:pPr algn="r"/>
                <a:r>
                  <a:rPr lang="de-DE" sz="1200"/>
                  <a:t>0.25</a:t>
                </a:r>
              </a:p>
            </p:txBody>
          </p:sp>
          <p:sp>
            <p:nvSpPr>
              <p:cNvPr id="793" name="Textfeld 792">
                <a:extLst>
                  <a:ext uri="{FF2B5EF4-FFF2-40B4-BE49-F238E27FC236}">
                    <a16:creationId xmlns:a16="http://schemas.microsoft.com/office/drawing/2014/main" id="{DACDD97B-E018-86E6-A407-417523770007}"/>
                  </a:ext>
                </a:extLst>
              </p:cNvPr>
              <p:cNvSpPr txBox="1"/>
              <p:nvPr/>
            </p:nvSpPr>
            <p:spPr>
              <a:xfrm>
                <a:off x="585509" y="3341529"/>
                <a:ext cx="325889" cy="184666"/>
              </a:xfrm>
              <a:prstGeom prst="rect">
                <a:avLst/>
              </a:prstGeom>
              <a:noFill/>
            </p:spPr>
            <p:txBody>
              <a:bodyPr wrap="square" lIns="0" tIns="0" rIns="0" bIns="0" rtlCol="0">
                <a:spAutoFit/>
              </a:bodyPr>
              <a:lstStyle/>
              <a:p>
                <a:pPr algn="r"/>
                <a:r>
                  <a:rPr lang="de-DE" sz="1200"/>
                  <a:t>0.00</a:t>
                </a:r>
              </a:p>
            </p:txBody>
          </p:sp>
        </p:grpSp>
      </p:grpSp>
      <p:grpSp>
        <p:nvGrpSpPr>
          <p:cNvPr id="21" name="Gruppieren 20">
            <a:extLst>
              <a:ext uri="{FF2B5EF4-FFF2-40B4-BE49-F238E27FC236}">
                <a16:creationId xmlns:a16="http://schemas.microsoft.com/office/drawing/2014/main" id="{525573FC-0380-C89C-FE65-5C558264908A}"/>
              </a:ext>
            </a:extLst>
          </p:cNvPr>
          <p:cNvGrpSpPr/>
          <p:nvPr/>
        </p:nvGrpSpPr>
        <p:grpSpPr>
          <a:xfrm>
            <a:off x="789975" y="3526811"/>
            <a:ext cx="2913406" cy="1973580"/>
            <a:chOff x="1858336" y="3526811"/>
            <a:chExt cx="2913406" cy="1973580"/>
          </a:xfrm>
        </p:grpSpPr>
        <p:graphicFrame>
          <p:nvGraphicFramePr>
            <p:cNvPr id="11" name="Diagramm 10">
              <a:extLst>
                <a:ext uri="{FF2B5EF4-FFF2-40B4-BE49-F238E27FC236}">
                  <a16:creationId xmlns:a16="http://schemas.microsoft.com/office/drawing/2014/main" id="{9F533BAD-E248-DBA1-FF19-F976859D92BE}"/>
                </a:ext>
              </a:extLst>
            </p:cNvPr>
            <p:cNvGraphicFramePr/>
            <p:nvPr>
              <p:extLst>
                <p:ext uri="{D42A27DB-BD31-4B8C-83A1-F6EECF244321}">
                  <p14:modId xmlns:p14="http://schemas.microsoft.com/office/powerpoint/2010/main" val="3002524428"/>
                </p:ext>
              </p:extLst>
            </p:nvPr>
          </p:nvGraphicFramePr>
          <p:xfrm>
            <a:off x="1858336" y="3526811"/>
            <a:ext cx="2913406" cy="1973580"/>
          </p:xfrm>
          <a:graphic>
            <a:graphicData uri="http://schemas.openxmlformats.org/drawingml/2006/chart">
              <c:chart xmlns:c="http://schemas.openxmlformats.org/drawingml/2006/chart" xmlns:r="http://schemas.openxmlformats.org/officeDocument/2006/relationships" r:id="rId9"/>
            </a:graphicData>
          </a:graphic>
        </p:graphicFrame>
        <p:sp>
          <p:nvSpPr>
            <p:cNvPr id="430" name="Freihandform: Form 429">
              <a:extLst>
                <a:ext uri="{FF2B5EF4-FFF2-40B4-BE49-F238E27FC236}">
                  <a16:creationId xmlns:a16="http://schemas.microsoft.com/office/drawing/2014/main" id="{A31EED74-0094-44E4-ED18-5D2E70CCCCA6}"/>
                </a:ext>
              </a:extLst>
            </p:cNvPr>
            <p:cNvSpPr/>
            <p:nvPr/>
          </p:nvSpPr>
          <p:spPr>
            <a:xfrm>
              <a:off x="2414588" y="3793331"/>
              <a:ext cx="1526381" cy="814388"/>
            </a:xfrm>
            <a:custGeom>
              <a:avLst/>
              <a:gdLst>
                <a:gd name="connsiteX0" fmla="*/ 0 w 1526381"/>
                <a:gd name="connsiteY0" fmla="*/ 0 h 814388"/>
                <a:gd name="connsiteX1" fmla="*/ 526256 w 1526381"/>
                <a:gd name="connsiteY1" fmla="*/ 0 h 814388"/>
                <a:gd name="connsiteX2" fmla="*/ 526256 w 1526381"/>
                <a:gd name="connsiteY2" fmla="*/ 273844 h 814388"/>
                <a:gd name="connsiteX3" fmla="*/ 592931 w 1526381"/>
                <a:gd name="connsiteY3" fmla="*/ 273844 h 814388"/>
                <a:gd name="connsiteX4" fmla="*/ 592931 w 1526381"/>
                <a:gd name="connsiteY4" fmla="*/ 547688 h 814388"/>
                <a:gd name="connsiteX5" fmla="*/ 1154906 w 1526381"/>
                <a:gd name="connsiteY5" fmla="*/ 547688 h 814388"/>
                <a:gd name="connsiteX6" fmla="*/ 1154906 w 1526381"/>
                <a:gd name="connsiteY6" fmla="*/ 814388 h 814388"/>
                <a:gd name="connsiteX7" fmla="*/ 1526381 w 1526381"/>
                <a:gd name="connsiteY7" fmla="*/ 814388 h 81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6381" h="814388">
                  <a:moveTo>
                    <a:pt x="0" y="0"/>
                  </a:moveTo>
                  <a:lnTo>
                    <a:pt x="526256" y="0"/>
                  </a:lnTo>
                  <a:lnTo>
                    <a:pt x="526256" y="273844"/>
                  </a:lnTo>
                  <a:lnTo>
                    <a:pt x="592931" y="273844"/>
                  </a:lnTo>
                  <a:lnTo>
                    <a:pt x="592931" y="547688"/>
                  </a:lnTo>
                  <a:lnTo>
                    <a:pt x="1154906" y="547688"/>
                  </a:lnTo>
                  <a:lnTo>
                    <a:pt x="1154906" y="814388"/>
                  </a:lnTo>
                  <a:lnTo>
                    <a:pt x="1526381" y="814388"/>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19" name="Gruppieren 518">
              <a:extLst>
                <a:ext uri="{FF2B5EF4-FFF2-40B4-BE49-F238E27FC236}">
                  <a16:creationId xmlns:a16="http://schemas.microsoft.com/office/drawing/2014/main" id="{658170FC-1938-F5D8-5E9A-A06D573642D0}"/>
                </a:ext>
              </a:extLst>
            </p:cNvPr>
            <p:cNvGrpSpPr/>
            <p:nvPr/>
          </p:nvGrpSpPr>
          <p:grpSpPr>
            <a:xfrm>
              <a:off x="2394964" y="3765467"/>
              <a:ext cx="1965240" cy="867255"/>
              <a:chOff x="2394964" y="3765467"/>
              <a:chExt cx="1965240" cy="867255"/>
            </a:xfrm>
          </p:grpSpPr>
          <p:grpSp>
            <p:nvGrpSpPr>
              <p:cNvPr id="431" name="Gruppieren 430">
                <a:extLst>
                  <a:ext uri="{FF2B5EF4-FFF2-40B4-BE49-F238E27FC236}">
                    <a16:creationId xmlns:a16="http://schemas.microsoft.com/office/drawing/2014/main" id="{24B3F788-FA27-11F7-42D6-0EFFE242FFB3}"/>
                  </a:ext>
                </a:extLst>
              </p:cNvPr>
              <p:cNvGrpSpPr/>
              <p:nvPr/>
            </p:nvGrpSpPr>
            <p:grpSpPr>
              <a:xfrm>
                <a:off x="2555122" y="3768488"/>
                <a:ext cx="50006" cy="50006"/>
                <a:chOff x="3096815" y="2626720"/>
                <a:chExt cx="50006" cy="50006"/>
              </a:xfrm>
            </p:grpSpPr>
            <p:cxnSp>
              <p:nvCxnSpPr>
                <p:cNvPr id="432" name="Gerader Verbinder 431">
                  <a:extLst>
                    <a:ext uri="{FF2B5EF4-FFF2-40B4-BE49-F238E27FC236}">
                      <a16:creationId xmlns:a16="http://schemas.microsoft.com/office/drawing/2014/main" id="{8F362FD8-CB46-4325-D4F3-7882DF8AE59D}"/>
                    </a:ext>
                  </a:extLst>
                </p:cNvPr>
                <p:cNvCxnSpPr>
                  <a:cxnSpLocks/>
                </p:cNvCxnSpPr>
                <p:nvPr/>
              </p:nvCxnSpPr>
              <p:spPr>
                <a:xfrm rot="10800000">
                  <a:off x="3121819" y="2626720"/>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3" name="Gerader Verbinder 432">
                  <a:extLst>
                    <a:ext uri="{FF2B5EF4-FFF2-40B4-BE49-F238E27FC236}">
                      <a16:creationId xmlns:a16="http://schemas.microsoft.com/office/drawing/2014/main" id="{B2E66D58-C756-EF2F-019D-3EA4F12885A2}"/>
                    </a:ext>
                  </a:extLst>
                </p:cNvPr>
                <p:cNvCxnSpPr>
                  <a:cxnSpLocks/>
                </p:cNvCxnSpPr>
                <p:nvPr/>
              </p:nvCxnSpPr>
              <p:spPr>
                <a:xfrm rot="16200000">
                  <a:off x="3121818" y="2626721"/>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34" name="Gruppieren 433">
                <a:extLst>
                  <a:ext uri="{FF2B5EF4-FFF2-40B4-BE49-F238E27FC236}">
                    <a16:creationId xmlns:a16="http://schemas.microsoft.com/office/drawing/2014/main" id="{8DB077F0-0F5B-4FB6-E2D0-9C44C26DC505}"/>
                  </a:ext>
                </a:extLst>
              </p:cNvPr>
              <p:cNvGrpSpPr/>
              <p:nvPr/>
            </p:nvGrpSpPr>
            <p:grpSpPr>
              <a:xfrm>
                <a:off x="2585943" y="3768488"/>
                <a:ext cx="50006" cy="50006"/>
                <a:chOff x="3096815" y="2626720"/>
                <a:chExt cx="50006" cy="50006"/>
              </a:xfrm>
            </p:grpSpPr>
            <p:cxnSp>
              <p:nvCxnSpPr>
                <p:cNvPr id="435" name="Gerader Verbinder 434">
                  <a:extLst>
                    <a:ext uri="{FF2B5EF4-FFF2-40B4-BE49-F238E27FC236}">
                      <a16:creationId xmlns:a16="http://schemas.microsoft.com/office/drawing/2014/main" id="{41C8BD4D-6CD7-B063-B3A6-C565DA646962}"/>
                    </a:ext>
                  </a:extLst>
                </p:cNvPr>
                <p:cNvCxnSpPr>
                  <a:cxnSpLocks/>
                </p:cNvCxnSpPr>
                <p:nvPr/>
              </p:nvCxnSpPr>
              <p:spPr>
                <a:xfrm rot="10800000">
                  <a:off x="3121819" y="2626720"/>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6" name="Gerader Verbinder 435">
                  <a:extLst>
                    <a:ext uri="{FF2B5EF4-FFF2-40B4-BE49-F238E27FC236}">
                      <a16:creationId xmlns:a16="http://schemas.microsoft.com/office/drawing/2014/main" id="{892050B2-482F-8117-CD4F-11DEBB402582}"/>
                    </a:ext>
                  </a:extLst>
                </p:cNvPr>
                <p:cNvCxnSpPr>
                  <a:cxnSpLocks/>
                </p:cNvCxnSpPr>
                <p:nvPr/>
              </p:nvCxnSpPr>
              <p:spPr>
                <a:xfrm rot="16200000">
                  <a:off x="3121818" y="2626721"/>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37" name="Gruppieren 436">
                <a:extLst>
                  <a:ext uri="{FF2B5EF4-FFF2-40B4-BE49-F238E27FC236}">
                    <a16:creationId xmlns:a16="http://schemas.microsoft.com/office/drawing/2014/main" id="{6BA5CD3C-8B55-5521-08AB-784273E6BC41}"/>
                  </a:ext>
                </a:extLst>
              </p:cNvPr>
              <p:cNvGrpSpPr/>
              <p:nvPr/>
            </p:nvGrpSpPr>
            <p:grpSpPr>
              <a:xfrm>
                <a:off x="3564637" y="4582716"/>
                <a:ext cx="50006" cy="50006"/>
                <a:chOff x="3096815" y="2626720"/>
                <a:chExt cx="50006" cy="50006"/>
              </a:xfrm>
            </p:grpSpPr>
            <p:cxnSp>
              <p:nvCxnSpPr>
                <p:cNvPr id="438" name="Gerader Verbinder 437">
                  <a:extLst>
                    <a:ext uri="{FF2B5EF4-FFF2-40B4-BE49-F238E27FC236}">
                      <a16:creationId xmlns:a16="http://schemas.microsoft.com/office/drawing/2014/main" id="{FEC34A3C-E07C-18C5-6A6E-B6BAA897DF83}"/>
                    </a:ext>
                  </a:extLst>
                </p:cNvPr>
                <p:cNvCxnSpPr>
                  <a:cxnSpLocks/>
                </p:cNvCxnSpPr>
                <p:nvPr/>
              </p:nvCxnSpPr>
              <p:spPr>
                <a:xfrm rot="10800000">
                  <a:off x="3121819" y="2626720"/>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9" name="Gerader Verbinder 438">
                  <a:extLst>
                    <a:ext uri="{FF2B5EF4-FFF2-40B4-BE49-F238E27FC236}">
                      <a16:creationId xmlns:a16="http://schemas.microsoft.com/office/drawing/2014/main" id="{5CA936F5-98BF-5DD4-C0D7-7DF4348FDD2E}"/>
                    </a:ext>
                  </a:extLst>
                </p:cNvPr>
                <p:cNvCxnSpPr>
                  <a:cxnSpLocks/>
                </p:cNvCxnSpPr>
                <p:nvPr/>
              </p:nvCxnSpPr>
              <p:spPr>
                <a:xfrm rot="16200000">
                  <a:off x="3121818" y="2626721"/>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40" name="Gruppieren 439">
                <a:extLst>
                  <a:ext uri="{FF2B5EF4-FFF2-40B4-BE49-F238E27FC236}">
                    <a16:creationId xmlns:a16="http://schemas.microsoft.com/office/drawing/2014/main" id="{29AC788C-F581-F9DB-8BDD-B09939F55B10}"/>
                  </a:ext>
                </a:extLst>
              </p:cNvPr>
              <p:cNvGrpSpPr/>
              <p:nvPr/>
            </p:nvGrpSpPr>
            <p:grpSpPr>
              <a:xfrm>
                <a:off x="3915966" y="4582716"/>
                <a:ext cx="50006" cy="50006"/>
                <a:chOff x="3096815" y="2626720"/>
                <a:chExt cx="50006" cy="50006"/>
              </a:xfrm>
            </p:grpSpPr>
            <p:cxnSp>
              <p:nvCxnSpPr>
                <p:cNvPr id="441" name="Gerader Verbinder 440">
                  <a:extLst>
                    <a:ext uri="{FF2B5EF4-FFF2-40B4-BE49-F238E27FC236}">
                      <a16:creationId xmlns:a16="http://schemas.microsoft.com/office/drawing/2014/main" id="{3C44668C-C5AB-D3EA-954E-BBD36517940F}"/>
                    </a:ext>
                  </a:extLst>
                </p:cNvPr>
                <p:cNvCxnSpPr>
                  <a:cxnSpLocks/>
                </p:cNvCxnSpPr>
                <p:nvPr/>
              </p:nvCxnSpPr>
              <p:spPr>
                <a:xfrm rot="10800000">
                  <a:off x="3121819" y="2626720"/>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2" name="Gerader Verbinder 441">
                  <a:extLst>
                    <a:ext uri="{FF2B5EF4-FFF2-40B4-BE49-F238E27FC236}">
                      <a16:creationId xmlns:a16="http://schemas.microsoft.com/office/drawing/2014/main" id="{C3C45B8F-AEF2-20B6-FABC-D6899519A206}"/>
                    </a:ext>
                  </a:extLst>
                </p:cNvPr>
                <p:cNvCxnSpPr>
                  <a:cxnSpLocks/>
                </p:cNvCxnSpPr>
                <p:nvPr/>
              </p:nvCxnSpPr>
              <p:spPr>
                <a:xfrm rot="16200000">
                  <a:off x="3121818" y="2626721"/>
                  <a:ext cx="0" cy="5000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43" name="Freihandform: Form 442">
                <a:extLst>
                  <a:ext uri="{FF2B5EF4-FFF2-40B4-BE49-F238E27FC236}">
                    <a16:creationId xmlns:a16="http://schemas.microsoft.com/office/drawing/2014/main" id="{EA6C9283-D3E3-8658-47B0-615F64A07B36}"/>
                  </a:ext>
                </a:extLst>
              </p:cNvPr>
              <p:cNvSpPr/>
              <p:nvPr/>
            </p:nvSpPr>
            <p:spPr>
              <a:xfrm>
                <a:off x="2419350" y="3790950"/>
                <a:ext cx="1919288" cy="180975"/>
              </a:xfrm>
              <a:custGeom>
                <a:avLst/>
                <a:gdLst>
                  <a:gd name="connsiteX0" fmla="*/ 0 w 1919288"/>
                  <a:gd name="connsiteY0" fmla="*/ 0 h 180975"/>
                  <a:gd name="connsiteX1" fmla="*/ 169069 w 1919288"/>
                  <a:gd name="connsiteY1" fmla="*/ 0 h 180975"/>
                  <a:gd name="connsiteX2" fmla="*/ 169069 w 1919288"/>
                  <a:gd name="connsiteY2" fmla="*/ 33338 h 180975"/>
                  <a:gd name="connsiteX3" fmla="*/ 188119 w 1919288"/>
                  <a:gd name="connsiteY3" fmla="*/ 33338 h 180975"/>
                  <a:gd name="connsiteX4" fmla="*/ 188119 w 1919288"/>
                  <a:gd name="connsiteY4" fmla="*/ 47625 h 180975"/>
                  <a:gd name="connsiteX5" fmla="*/ 311944 w 1919288"/>
                  <a:gd name="connsiteY5" fmla="*/ 47625 h 180975"/>
                  <a:gd name="connsiteX6" fmla="*/ 311944 w 1919288"/>
                  <a:gd name="connsiteY6" fmla="*/ 78581 h 180975"/>
                  <a:gd name="connsiteX7" fmla="*/ 578644 w 1919288"/>
                  <a:gd name="connsiteY7" fmla="*/ 78581 h 180975"/>
                  <a:gd name="connsiteX8" fmla="*/ 578644 w 1919288"/>
                  <a:gd name="connsiteY8" fmla="*/ 95250 h 180975"/>
                  <a:gd name="connsiteX9" fmla="*/ 597694 w 1919288"/>
                  <a:gd name="connsiteY9" fmla="*/ 95250 h 180975"/>
                  <a:gd name="connsiteX10" fmla="*/ 597694 w 1919288"/>
                  <a:gd name="connsiteY10" fmla="*/ 126206 h 180975"/>
                  <a:gd name="connsiteX11" fmla="*/ 1009650 w 1919288"/>
                  <a:gd name="connsiteY11" fmla="*/ 126206 h 180975"/>
                  <a:gd name="connsiteX12" fmla="*/ 1009650 w 1919288"/>
                  <a:gd name="connsiteY12" fmla="*/ 150019 h 180975"/>
                  <a:gd name="connsiteX13" fmla="*/ 1097756 w 1919288"/>
                  <a:gd name="connsiteY13" fmla="*/ 150019 h 180975"/>
                  <a:gd name="connsiteX14" fmla="*/ 1097756 w 1919288"/>
                  <a:gd name="connsiteY14" fmla="*/ 180975 h 180975"/>
                  <a:gd name="connsiteX15" fmla="*/ 1919288 w 1919288"/>
                  <a:gd name="connsiteY15" fmla="*/ 18097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19288" h="180975">
                    <a:moveTo>
                      <a:pt x="0" y="0"/>
                    </a:moveTo>
                    <a:lnTo>
                      <a:pt x="169069" y="0"/>
                    </a:lnTo>
                    <a:lnTo>
                      <a:pt x="169069" y="33338"/>
                    </a:lnTo>
                    <a:lnTo>
                      <a:pt x="188119" y="33338"/>
                    </a:lnTo>
                    <a:lnTo>
                      <a:pt x="188119" y="47625"/>
                    </a:lnTo>
                    <a:lnTo>
                      <a:pt x="311944" y="47625"/>
                    </a:lnTo>
                    <a:lnTo>
                      <a:pt x="311944" y="78581"/>
                    </a:lnTo>
                    <a:lnTo>
                      <a:pt x="578644" y="78581"/>
                    </a:lnTo>
                    <a:lnTo>
                      <a:pt x="578644" y="95250"/>
                    </a:lnTo>
                    <a:lnTo>
                      <a:pt x="597694" y="95250"/>
                    </a:lnTo>
                    <a:lnTo>
                      <a:pt x="597694" y="126206"/>
                    </a:lnTo>
                    <a:lnTo>
                      <a:pt x="1009650" y="126206"/>
                    </a:lnTo>
                    <a:lnTo>
                      <a:pt x="1009650" y="150019"/>
                    </a:lnTo>
                    <a:lnTo>
                      <a:pt x="1097756" y="150019"/>
                    </a:lnTo>
                    <a:lnTo>
                      <a:pt x="1097756" y="180975"/>
                    </a:lnTo>
                    <a:lnTo>
                      <a:pt x="1919288" y="180975"/>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44" name="Gruppieren 443">
                <a:extLst>
                  <a:ext uri="{FF2B5EF4-FFF2-40B4-BE49-F238E27FC236}">
                    <a16:creationId xmlns:a16="http://schemas.microsoft.com/office/drawing/2014/main" id="{3C749A98-620F-EA57-DC63-5EB3578BB2B1}"/>
                  </a:ext>
                </a:extLst>
              </p:cNvPr>
              <p:cNvGrpSpPr/>
              <p:nvPr/>
            </p:nvGrpSpPr>
            <p:grpSpPr>
              <a:xfrm>
                <a:off x="2394964" y="3765467"/>
                <a:ext cx="50006" cy="50006"/>
                <a:chOff x="3096815" y="2626720"/>
                <a:chExt cx="50006" cy="50006"/>
              </a:xfrm>
            </p:grpSpPr>
            <p:cxnSp>
              <p:nvCxnSpPr>
                <p:cNvPr id="445" name="Gerader Verbinder 444">
                  <a:extLst>
                    <a:ext uri="{FF2B5EF4-FFF2-40B4-BE49-F238E27FC236}">
                      <a16:creationId xmlns:a16="http://schemas.microsoft.com/office/drawing/2014/main" id="{E1565856-4A8C-40BA-4680-113C30DE75B8}"/>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6" name="Gerader Verbinder 445">
                  <a:extLst>
                    <a:ext uri="{FF2B5EF4-FFF2-40B4-BE49-F238E27FC236}">
                      <a16:creationId xmlns:a16="http://schemas.microsoft.com/office/drawing/2014/main" id="{223E93A9-94DC-B763-2ED6-59B35D9697A7}"/>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47" name="Gruppieren 446">
                <a:extLst>
                  <a:ext uri="{FF2B5EF4-FFF2-40B4-BE49-F238E27FC236}">
                    <a16:creationId xmlns:a16="http://schemas.microsoft.com/office/drawing/2014/main" id="{3221AF15-831A-E78D-D76E-E714E3E253A5}"/>
                  </a:ext>
                </a:extLst>
              </p:cNvPr>
              <p:cNvGrpSpPr/>
              <p:nvPr/>
            </p:nvGrpSpPr>
            <p:grpSpPr>
              <a:xfrm>
                <a:off x="2597143" y="3813058"/>
                <a:ext cx="50006" cy="50006"/>
                <a:chOff x="3096815" y="2626720"/>
                <a:chExt cx="50006" cy="50006"/>
              </a:xfrm>
            </p:grpSpPr>
            <p:cxnSp>
              <p:nvCxnSpPr>
                <p:cNvPr id="448" name="Gerader Verbinder 447">
                  <a:extLst>
                    <a:ext uri="{FF2B5EF4-FFF2-40B4-BE49-F238E27FC236}">
                      <a16:creationId xmlns:a16="http://schemas.microsoft.com/office/drawing/2014/main" id="{419B62D3-5F36-E4C0-2AC0-ED811579898B}"/>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9" name="Gerader Verbinder 448">
                  <a:extLst>
                    <a:ext uri="{FF2B5EF4-FFF2-40B4-BE49-F238E27FC236}">
                      <a16:creationId xmlns:a16="http://schemas.microsoft.com/office/drawing/2014/main" id="{428CDC69-ACBF-382E-8559-7B86E3AFB24C}"/>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50" name="Gruppieren 449">
                <a:extLst>
                  <a:ext uri="{FF2B5EF4-FFF2-40B4-BE49-F238E27FC236}">
                    <a16:creationId xmlns:a16="http://schemas.microsoft.com/office/drawing/2014/main" id="{8CDA351F-3E90-987D-99EE-DFBF485E136D}"/>
                  </a:ext>
                </a:extLst>
              </p:cNvPr>
              <p:cNvGrpSpPr/>
              <p:nvPr/>
            </p:nvGrpSpPr>
            <p:grpSpPr>
              <a:xfrm>
                <a:off x="2789791" y="3845481"/>
                <a:ext cx="50006" cy="50006"/>
                <a:chOff x="3096815" y="2626720"/>
                <a:chExt cx="50006" cy="50006"/>
              </a:xfrm>
            </p:grpSpPr>
            <p:cxnSp>
              <p:nvCxnSpPr>
                <p:cNvPr id="451" name="Gerader Verbinder 450">
                  <a:extLst>
                    <a:ext uri="{FF2B5EF4-FFF2-40B4-BE49-F238E27FC236}">
                      <a16:creationId xmlns:a16="http://schemas.microsoft.com/office/drawing/2014/main" id="{B850C9FF-CCDB-9165-7F84-27CCE49B7BBF}"/>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2" name="Gerader Verbinder 451">
                  <a:extLst>
                    <a:ext uri="{FF2B5EF4-FFF2-40B4-BE49-F238E27FC236}">
                      <a16:creationId xmlns:a16="http://schemas.microsoft.com/office/drawing/2014/main" id="{5DE4FF8E-C9BE-4381-C0F2-FF2FC56AD002}"/>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53" name="Gruppieren 452">
                <a:extLst>
                  <a:ext uri="{FF2B5EF4-FFF2-40B4-BE49-F238E27FC236}">
                    <a16:creationId xmlns:a16="http://schemas.microsoft.com/office/drawing/2014/main" id="{6D6B704A-CEA9-D931-519B-63A7EF14BB28}"/>
                  </a:ext>
                </a:extLst>
              </p:cNvPr>
              <p:cNvGrpSpPr/>
              <p:nvPr/>
            </p:nvGrpSpPr>
            <p:grpSpPr>
              <a:xfrm>
                <a:off x="2915839" y="3843604"/>
                <a:ext cx="50006" cy="50006"/>
                <a:chOff x="3096815" y="2626720"/>
                <a:chExt cx="50006" cy="50006"/>
              </a:xfrm>
            </p:grpSpPr>
            <p:cxnSp>
              <p:nvCxnSpPr>
                <p:cNvPr id="454" name="Gerader Verbinder 453">
                  <a:extLst>
                    <a:ext uri="{FF2B5EF4-FFF2-40B4-BE49-F238E27FC236}">
                      <a16:creationId xmlns:a16="http://schemas.microsoft.com/office/drawing/2014/main" id="{5285F87D-371D-F590-A093-BB7D89DCCA32}"/>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5" name="Gerader Verbinder 454">
                  <a:extLst>
                    <a:ext uri="{FF2B5EF4-FFF2-40B4-BE49-F238E27FC236}">
                      <a16:creationId xmlns:a16="http://schemas.microsoft.com/office/drawing/2014/main" id="{89CBB95A-6499-FE66-52AC-B7351C90A794}"/>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56" name="Gruppieren 455">
                <a:extLst>
                  <a:ext uri="{FF2B5EF4-FFF2-40B4-BE49-F238E27FC236}">
                    <a16:creationId xmlns:a16="http://schemas.microsoft.com/office/drawing/2014/main" id="{C4EB5337-E1F9-22DD-5F2D-7F327680A94C}"/>
                  </a:ext>
                </a:extLst>
              </p:cNvPr>
              <p:cNvGrpSpPr/>
              <p:nvPr/>
            </p:nvGrpSpPr>
            <p:grpSpPr>
              <a:xfrm>
                <a:off x="2991882" y="3880979"/>
                <a:ext cx="50006" cy="50006"/>
                <a:chOff x="3096815" y="2626720"/>
                <a:chExt cx="50006" cy="50006"/>
              </a:xfrm>
            </p:grpSpPr>
            <p:cxnSp>
              <p:nvCxnSpPr>
                <p:cNvPr id="457" name="Gerader Verbinder 456">
                  <a:extLst>
                    <a:ext uri="{FF2B5EF4-FFF2-40B4-BE49-F238E27FC236}">
                      <a16:creationId xmlns:a16="http://schemas.microsoft.com/office/drawing/2014/main" id="{B3840272-F09D-F438-9C69-B7C8358F1D92}"/>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8" name="Gerader Verbinder 457">
                  <a:extLst>
                    <a:ext uri="{FF2B5EF4-FFF2-40B4-BE49-F238E27FC236}">
                      <a16:creationId xmlns:a16="http://schemas.microsoft.com/office/drawing/2014/main" id="{C32E2410-B21F-EF06-1C69-96C98CC1B32D}"/>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59" name="Gruppieren 458">
                <a:extLst>
                  <a:ext uri="{FF2B5EF4-FFF2-40B4-BE49-F238E27FC236}">
                    <a16:creationId xmlns:a16="http://schemas.microsoft.com/office/drawing/2014/main" id="{0ED439BB-5E72-FED2-1B7D-28063F16B7A7}"/>
                  </a:ext>
                </a:extLst>
              </p:cNvPr>
              <p:cNvGrpSpPr/>
              <p:nvPr/>
            </p:nvGrpSpPr>
            <p:grpSpPr>
              <a:xfrm>
                <a:off x="3169444" y="3891230"/>
                <a:ext cx="50006" cy="50006"/>
                <a:chOff x="3096815" y="2626720"/>
                <a:chExt cx="50006" cy="50006"/>
              </a:xfrm>
            </p:grpSpPr>
            <p:cxnSp>
              <p:nvCxnSpPr>
                <p:cNvPr id="460" name="Gerader Verbinder 459">
                  <a:extLst>
                    <a:ext uri="{FF2B5EF4-FFF2-40B4-BE49-F238E27FC236}">
                      <a16:creationId xmlns:a16="http://schemas.microsoft.com/office/drawing/2014/main" id="{99AB5B22-5310-545D-7D77-14C7BED1E17F}"/>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1" name="Gerader Verbinder 460">
                  <a:extLst>
                    <a:ext uri="{FF2B5EF4-FFF2-40B4-BE49-F238E27FC236}">
                      <a16:creationId xmlns:a16="http://schemas.microsoft.com/office/drawing/2014/main" id="{2013C02D-C07A-2395-9E19-1B0C094DF9F9}"/>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62" name="Gruppieren 461">
                <a:extLst>
                  <a:ext uri="{FF2B5EF4-FFF2-40B4-BE49-F238E27FC236}">
                    <a16:creationId xmlns:a16="http://schemas.microsoft.com/office/drawing/2014/main" id="{472AD1B3-87E6-5797-6E79-D190789B1A7A}"/>
                  </a:ext>
                </a:extLst>
              </p:cNvPr>
              <p:cNvGrpSpPr/>
              <p:nvPr/>
            </p:nvGrpSpPr>
            <p:grpSpPr>
              <a:xfrm>
                <a:off x="3210661" y="3891230"/>
                <a:ext cx="50006" cy="50006"/>
                <a:chOff x="3096815" y="2626720"/>
                <a:chExt cx="50006" cy="50006"/>
              </a:xfrm>
            </p:grpSpPr>
            <p:cxnSp>
              <p:nvCxnSpPr>
                <p:cNvPr id="463" name="Gerader Verbinder 462">
                  <a:extLst>
                    <a:ext uri="{FF2B5EF4-FFF2-40B4-BE49-F238E27FC236}">
                      <a16:creationId xmlns:a16="http://schemas.microsoft.com/office/drawing/2014/main" id="{4426326F-D43A-635B-9C38-50E78B33EAE9}"/>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4" name="Gerader Verbinder 463">
                  <a:extLst>
                    <a:ext uri="{FF2B5EF4-FFF2-40B4-BE49-F238E27FC236}">
                      <a16:creationId xmlns:a16="http://schemas.microsoft.com/office/drawing/2014/main" id="{A4375DE8-8F7A-DC94-DE22-D2FA7F967110}"/>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65" name="Gruppieren 464">
                <a:extLst>
                  <a:ext uri="{FF2B5EF4-FFF2-40B4-BE49-F238E27FC236}">
                    <a16:creationId xmlns:a16="http://schemas.microsoft.com/office/drawing/2014/main" id="{6F89ABEA-D93B-9EAF-EC3A-ADA74794E878}"/>
                  </a:ext>
                </a:extLst>
              </p:cNvPr>
              <p:cNvGrpSpPr/>
              <p:nvPr/>
            </p:nvGrpSpPr>
            <p:grpSpPr>
              <a:xfrm>
                <a:off x="3346045" y="3894261"/>
                <a:ext cx="50006" cy="50006"/>
                <a:chOff x="3096815" y="2626720"/>
                <a:chExt cx="50006" cy="50006"/>
              </a:xfrm>
            </p:grpSpPr>
            <p:cxnSp>
              <p:nvCxnSpPr>
                <p:cNvPr id="466" name="Gerader Verbinder 465">
                  <a:extLst>
                    <a:ext uri="{FF2B5EF4-FFF2-40B4-BE49-F238E27FC236}">
                      <a16:creationId xmlns:a16="http://schemas.microsoft.com/office/drawing/2014/main" id="{5282AB97-5AE1-A7EF-EA09-08260B2DE1AF}"/>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7" name="Gerader Verbinder 466">
                  <a:extLst>
                    <a:ext uri="{FF2B5EF4-FFF2-40B4-BE49-F238E27FC236}">
                      <a16:creationId xmlns:a16="http://schemas.microsoft.com/office/drawing/2014/main" id="{7B2E5506-F9FA-3F66-2DA6-4FD07262C798}"/>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68" name="Gruppieren 467">
                <a:extLst>
                  <a:ext uri="{FF2B5EF4-FFF2-40B4-BE49-F238E27FC236}">
                    <a16:creationId xmlns:a16="http://schemas.microsoft.com/office/drawing/2014/main" id="{D4C65D5D-E511-93E6-118A-9C67BD3C4D51}"/>
                  </a:ext>
                </a:extLst>
              </p:cNvPr>
              <p:cNvGrpSpPr/>
              <p:nvPr/>
            </p:nvGrpSpPr>
            <p:grpSpPr>
              <a:xfrm>
                <a:off x="3359490" y="3893047"/>
                <a:ext cx="50006" cy="50006"/>
                <a:chOff x="3096815" y="2626720"/>
                <a:chExt cx="50006" cy="50006"/>
              </a:xfrm>
            </p:grpSpPr>
            <p:cxnSp>
              <p:nvCxnSpPr>
                <p:cNvPr id="469" name="Gerader Verbinder 468">
                  <a:extLst>
                    <a:ext uri="{FF2B5EF4-FFF2-40B4-BE49-F238E27FC236}">
                      <a16:creationId xmlns:a16="http://schemas.microsoft.com/office/drawing/2014/main" id="{CEF3EBF2-E8BD-DE30-C084-4873955ABAF4}"/>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0" name="Gerader Verbinder 469">
                  <a:extLst>
                    <a:ext uri="{FF2B5EF4-FFF2-40B4-BE49-F238E27FC236}">
                      <a16:creationId xmlns:a16="http://schemas.microsoft.com/office/drawing/2014/main" id="{EC2B85CE-1ADE-851C-46DE-141B3355335D}"/>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71" name="Gruppieren 470">
                <a:extLst>
                  <a:ext uri="{FF2B5EF4-FFF2-40B4-BE49-F238E27FC236}">
                    <a16:creationId xmlns:a16="http://schemas.microsoft.com/office/drawing/2014/main" id="{2BF2954A-B1A4-C474-0845-DB43671E6C1B}"/>
                  </a:ext>
                </a:extLst>
              </p:cNvPr>
              <p:cNvGrpSpPr/>
              <p:nvPr/>
            </p:nvGrpSpPr>
            <p:grpSpPr>
              <a:xfrm>
                <a:off x="3402875" y="3914294"/>
                <a:ext cx="50006" cy="50006"/>
                <a:chOff x="3096815" y="2626720"/>
                <a:chExt cx="50006" cy="50006"/>
              </a:xfrm>
            </p:grpSpPr>
            <p:cxnSp>
              <p:nvCxnSpPr>
                <p:cNvPr id="472" name="Gerader Verbinder 471">
                  <a:extLst>
                    <a:ext uri="{FF2B5EF4-FFF2-40B4-BE49-F238E27FC236}">
                      <a16:creationId xmlns:a16="http://schemas.microsoft.com/office/drawing/2014/main" id="{8F75032C-DE46-528F-845D-9020733679AF}"/>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3" name="Gerader Verbinder 472">
                  <a:extLst>
                    <a:ext uri="{FF2B5EF4-FFF2-40B4-BE49-F238E27FC236}">
                      <a16:creationId xmlns:a16="http://schemas.microsoft.com/office/drawing/2014/main" id="{9A6498CA-7FBE-DEB5-CD0C-C33E945430C5}"/>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74" name="Gruppieren 473">
                <a:extLst>
                  <a:ext uri="{FF2B5EF4-FFF2-40B4-BE49-F238E27FC236}">
                    <a16:creationId xmlns:a16="http://schemas.microsoft.com/office/drawing/2014/main" id="{02C8CD6B-9581-2B6D-1B69-A1FCE42CB61C}"/>
                  </a:ext>
                </a:extLst>
              </p:cNvPr>
              <p:cNvGrpSpPr/>
              <p:nvPr/>
            </p:nvGrpSpPr>
            <p:grpSpPr>
              <a:xfrm>
                <a:off x="3412972" y="3913656"/>
                <a:ext cx="50006" cy="50006"/>
                <a:chOff x="3096815" y="2626720"/>
                <a:chExt cx="50006" cy="50006"/>
              </a:xfrm>
            </p:grpSpPr>
            <p:cxnSp>
              <p:nvCxnSpPr>
                <p:cNvPr id="475" name="Gerader Verbinder 474">
                  <a:extLst>
                    <a:ext uri="{FF2B5EF4-FFF2-40B4-BE49-F238E27FC236}">
                      <a16:creationId xmlns:a16="http://schemas.microsoft.com/office/drawing/2014/main" id="{97C1065E-15E0-7DF9-267B-DAE37BE2747E}"/>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6" name="Gerader Verbinder 475">
                  <a:extLst>
                    <a:ext uri="{FF2B5EF4-FFF2-40B4-BE49-F238E27FC236}">
                      <a16:creationId xmlns:a16="http://schemas.microsoft.com/office/drawing/2014/main" id="{6FA03CD2-97E4-E872-32A4-695B8C63873E}"/>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77" name="Gruppieren 476">
                <a:extLst>
                  <a:ext uri="{FF2B5EF4-FFF2-40B4-BE49-F238E27FC236}">
                    <a16:creationId xmlns:a16="http://schemas.microsoft.com/office/drawing/2014/main" id="{C13D504C-974A-1A55-50B7-2084E2A29416}"/>
                  </a:ext>
                </a:extLst>
              </p:cNvPr>
              <p:cNvGrpSpPr/>
              <p:nvPr/>
            </p:nvGrpSpPr>
            <p:grpSpPr>
              <a:xfrm>
                <a:off x="3554933" y="3949143"/>
                <a:ext cx="50006" cy="50006"/>
                <a:chOff x="3096815" y="2626720"/>
                <a:chExt cx="50006" cy="50006"/>
              </a:xfrm>
            </p:grpSpPr>
            <p:cxnSp>
              <p:nvCxnSpPr>
                <p:cNvPr id="478" name="Gerader Verbinder 477">
                  <a:extLst>
                    <a:ext uri="{FF2B5EF4-FFF2-40B4-BE49-F238E27FC236}">
                      <a16:creationId xmlns:a16="http://schemas.microsoft.com/office/drawing/2014/main" id="{6632C4E7-3DC0-47A3-3388-0F749AE0FFC6}"/>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9" name="Gerader Verbinder 478">
                  <a:extLst>
                    <a:ext uri="{FF2B5EF4-FFF2-40B4-BE49-F238E27FC236}">
                      <a16:creationId xmlns:a16="http://schemas.microsoft.com/office/drawing/2014/main" id="{69EEC933-BD6B-8110-BF35-7A62B7E64CEB}"/>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80" name="Gruppieren 479">
                <a:extLst>
                  <a:ext uri="{FF2B5EF4-FFF2-40B4-BE49-F238E27FC236}">
                    <a16:creationId xmlns:a16="http://schemas.microsoft.com/office/drawing/2014/main" id="{D1F9C32D-F84D-4367-AFAA-BE27FCE33140}"/>
                  </a:ext>
                </a:extLst>
              </p:cNvPr>
              <p:cNvGrpSpPr/>
              <p:nvPr/>
            </p:nvGrpSpPr>
            <p:grpSpPr>
              <a:xfrm>
                <a:off x="3568139" y="3947508"/>
                <a:ext cx="50006" cy="50006"/>
                <a:chOff x="3096815" y="2626720"/>
                <a:chExt cx="50006" cy="50006"/>
              </a:xfrm>
            </p:grpSpPr>
            <p:cxnSp>
              <p:nvCxnSpPr>
                <p:cNvPr id="481" name="Gerader Verbinder 480">
                  <a:extLst>
                    <a:ext uri="{FF2B5EF4-FFF2-40B4-BE49-F238E27FC236}">
                      <a16:creationId xmlns:a16="http://schemas.microsoft.com/office/drawing/2014/main" id="{631DE6D0-0196-0624-9BFB-A64CE8A9F64A}"/>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2" name="Gerader Verbinder 481">
                  <a:extLst>
                    <a:ext uri="{FF2B5EF4-FFF2-40B4-BE49-F238E27FC236}">
                      <a16:creationId xmlns:a16="http://schemas.microsoft.com/office/drawing/2014/main" id="{EC91B5D4-B8C5-4336-95C7-6ED149519E63}"/>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83" name="Gruppieren 482">
                <a:extLst>
                  <a:ext uri="{FF2B5EF4-FFF2-40B4-BE49-F238E27FC236}">
                    <a16:creationId xmlns:a16="http://schemas.microsoft.com/office/drawing/2014/main" id="{C53215BF-6965-E621-A5E7-CEA14E7BBB73}"/>
                  </a:ext>
                </a:extLst>
              </p:cNvPr>
              <p:cNvGrpSpPr/>
              <p:nvPr/>
            </p:nvGrpSpPr>
            <p:grpSpPr>
              <a:xfrm>
                <a:off x="3600177" y="3946922"/>
                <a:ext cx="50006" cy="50006"/>
                <a:chOff x="3096815" y="2626720"/>
                <a:chExt cx="50006" cy="50006"/>
              </a:xfrm>
            </p:grpSpPr>
            <p:cxnSp>
              <p:nvCxnSpPr>
                <p:cNvPr id="484" name="Gerader Verbinder 483">
                  <a:extLst>
                    <a:ext uri="{FF2B5EF4-FFF2-40B4-BE49-F238E27FC236}">
                      <a16:creationId xmlns:a16="http://schemas.microsoft.com/office/drawing/2014/main" id="{C96B4042-881C-5315-294E-C7B696EF3E26}"/>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5" name="Gerader Verbinder 484">
                  <a:extLst>
                    <a:ext uri="{FF2B5EF4-FFF2-40B4-BE49-F238E27FC236}">
                      <a16:creationId xmlns:a16="http://schemas.microsoft.com/office/drawing/2014/main" id="{D7D065D2-603B-CCD3-E5E9-1A8DE971C98E}"/>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86" name="Gruppieren 485">
                <a:extLst>
                  <a:ext uri="{FF2B5EF4-FFF2-40B4-BE49-F238E27FC236}">
                    <a16:creationId xmlns:a16="http://schemas.microsoft.com/office/drawing/2014/main" id="{57BB6878-3DC9-26BC-FD2C-088A57AFFDC9}"/>
                  </a:ext>
                </a:extLst>
              </p:cNvPr>
              <p:cNvGrpSpPr/>
              <p:nvPr/>
            </p:nvGrpSpPr>
            <p:grpSpPr>
              <a:xfrm>
                <a:off x="3650321" y="3946921"/>
                <a:ext cx="50006" cy="50006"/>
                <a:chOff x="3096815" y="2626720"/>
                <a:chExt cx="50006" cy="50006"/>
              </a:xfrm>
            </p:grpSpPr>
            <p:cxnSp>
              <p:nvCxnSpPr>
                <p:cNvPr id="487" name="Gerader Verbinder 486">
                  <a:extLst>
                    <a:ext uri="{FF2B5EF4-FFF2-40B4-BE49-F238E27FC236}">
                      <a16:creationId xmlns:a16="http://schemas.microsoft.com/office/drawing/2014/main" id="{D9789FC4-AA92-9409-9326-B940199479BB}"/>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8" name="Gerader Verbinder 487">
                  <a:extLst>
                    <a:ext uri="{FF2B5EF4-FFF2-40B4-BE49-F238E27FC236}">
                      <a16:creationId xmlns:a16="http://schemas.microsoft.com/office/drawing/2014/main" id="{7BDCA5C0-4265-A453-0935-BEEB26CE86D4}"/>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89" name="Gruppieren 488">
                <a:extLst>
                  <a:ext uri="{FF2B5EF4-FFF2-40B4-BE49-F238E27FC236}">
                    <a16:creationId xmlns:a16="http://schemas.microsoft.com/office/drawing/2014/main" id="{F8055940-BF33-2692-450F-E84BA41DC885}"/>
                  </a:ext>
                </a:extLst>
              </p:cNvPr>
              <p:cNvGrpSpPr/>
              <p:nvPr/>
            </p:nvGrpSpPr>
            <p:grpSpPr>
              <a:xfrm>
                <a:off x="3632214" y="3946919"/>
                <a:ext cx="50006" cy="50006"/>
                <a:chOff x="3096815" y="2626720"/>
                <a:chExt cx="50006" cy="50006"/>
              </a:xfrm>
            </p:grpSpPr>
            <p:cxnSp>
              <p:nvCxnSpPr>
                <p:cNvPr id="490" name="Gerader Verbinder 489">
                  <a:extLst>
                    <a:ext uri="{FF2B5EF4-FFF2-40B4-BE49-F238E27FC236}">
                      <a16:creationId xmlns:a16="http://schemas.microsoft.com/office/drawing/2014/main" id="{174C5DF4-8F77-C2AE-576C-8BCA182654E5}"/>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1" name="Gerader Verbinder 490">
                  <a:extLst>
                    <a:ext uri="{FF2B5EF4-FFF2-40B4-BE49-F238E27FC236}">
                      <a16:creationId xmlns:a16="http://schemas.microsoft.com/office/drawing/2014/main" id="{4833578B-1F95-1DBD-1CC0-F00F74DBBBBB}"/>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92" name="Gruppieren 491">
                <a:extLst>
                  <a:ext uri="{FF2B5EF4-FFF2-40B4-BE49-F238E27FC236}">
                    <a16:creationId xmlns:a16="http://schemas.microsoft.com/office/drawing/2014/main" id="{189E39DF-C1D7-0149-B5A3-666D01EF649B}"/>
                  </a:ext>
                </a:extLst>
              </p:cNvPr>
              <p:cNvGrpSpPr/>
              <p:nvPr/>
            </p:nvGrpSpPr>
            <p:grpSpPr>
              <a:xfrm>
                <a:off x="3748200" y="3946919"/>
                <a:ext cx="50006" cy="50006"/>
                <a:chOff x="3096815" y="2626720"/>
                <a:chExt cx="50006" cy="50006"/>
              </a:xfrm>
            </p:grpSpPr>
            <p:cxnSp>
              <p:nvCxnSpPr>
                <p:cNvPr id="493" name="Gerader Verbinder 492">
                  <a:extLst>
                    <a:ext uri="{FF2B5EF4-FFF2-40B4-BE49-F238E27FC236}">
                      <a16:creationId xmlns:a16="http://schemas.microsoft.com/office/drawing/2014/main" id="{01AAF2CE-442E-894A-6A26-A3A24604FE9F}"/>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4" name="Gerader Verbinder 493">
                  <a:extLst>
                    <a:ext uri="{FF2B5EF4-FFF2-40B4-BE49-F238E27FC236}">
                      <a16:creationId xmlns:a16="http://schemas.microsoft.com/office/drawing/2014/main" id="{99F273BC-76B6-10CB-B4B4-0B9B066689A9}"/>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95" name="Gruppieren 494">
                <a:extLst>
                  <a:ext uri="{FF2B5EF4-FFF2-40B4-BE49-F238E27FC236}">
                    <a16:creationId xmlns:a16="http://schemas.microsoft.com/office/drawing/2014/main" id="{FFD0C745-B808-4148-ADA2-3E5533FB09F9}"/>
                  </a:ext>
                </a:extLst>
              </p:cNvPr>
              <p:cNvGrpSpPr/>
              <p:nvPr/>
            </p:nvGrpSpPr>
            <p:grpSpPr>
              <a:xfrm>
                <a:off x="3789980" y="3948087"/>
                <a:ext cx="50006" cy="50006"/>
                <a:chOff x="3096815" y="2626720"/>
                <a:chExt cx="50006" cy="50006"/>
              </a:xfrm>
            </p:grpSpPr>
            <p:cxnSp>
              <p:nvCxnSpPr>
                <p:cNvPr id="496" name="Gerader Verbinder 495">
                  <a:extLst>
                    <a:ext uri="{FF2B5EF4-FFF2-40B4-BE49-F238E27FC236}">
                      <a16:creationId xmlns:a16="http://schemas.microsoft.com/office/drawing/2014/main" id="{3304F5F2-0156-66E7-C04F-6F8D89F16AC0}"/>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7" name="Gerader Verbinder 496">
                  <a:extLst>
                    <a:ext uri="{FF2B5EF4-FFF2-40B4-BE49-F238E27FC236}">
                      <a16:creationId xmlns:a16="http://schemas.microsoft.com/office/drawing/2014/main" id="{8ACBF4A4-64D4-BE6A-1CAE-F8D4049705EC}"/>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98" name="Gruppieren 497">
                <a:extLst>
                  <a:ext uri="{FF2B5EF4-FFF2-40B4-BE49-F238E27FC236}">
                    <a16:creationId xmlns:a16="http://schemas.microsoft.com/office/drawing/2014/main" id="{438ACE4B-111D-6287-8209-BE8A1C0745CF}"/>
                  </a:ext>
                </a:extLst>
              </p:cNvPr>
              <p:cNvGrpSpPr/>
              <p:nvPr/>
            </p:nvGrpSpPr>
            <p:grpSpPr>
              <a:xfrm>
                <a:off x="3941847" y="3946283"/>
                <a:ext cx="50006" cy="50006"/>
                <a:chOff x="3096815" y="2626720"/>
                <a:chExt cx="50006" cy="50006"/>
              </a:xfrm>
            </p:grpSpPr>
            <p:cxnSp>
              <p:nvCxnSpPr>
                <p:cNvPr id="499" name="Gerader Verbinder 498">
                  <a:extLst>
                    <a:ext uri="{FF2B5EF4-FFF2-40B4-BE49-F238E27FC236}">
                      <a16:creationId xmlns:a16="http://schemas.microsoft.com/office/drawing/2014/main" id="{6F8DDD90-9936-2A04-3CDB-4927096ADF3F}"/>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0" name="Gerader Verbinder 499">
                  <a:extLst>
                    <a:ext uri="{FF2B5EF4-FFF2-40B4-BE49-F238E27FC236}">
                      <a16:creationId xmlns:a16="http://schemas.microsoft.com/office/drawing/2014/main" id="{85FAD606-D2E2-2188-6AF9-571681E0A8BD}"/>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01" name="Gruppieren 500">
                <a:extLst>
                  <a:ext uri="{FF2B5EF4-FFF2-40B4-BE49-F238E27FC236}">
                    <a16:creationId xmlns:a16="http://schemas.microsoft.com/office/drawing/2014/main" id="{4EAD1657-D0D3-4222-55DD-ACC3671EDADC}"/>
                  </a:ext>
                </a:extLst>
              </p:cNvPr>
              <p:cNvGrpSpPr/>
              <p:nvPr/>
            </p:nvGrpSpPr>
            <p:grpSpPr>
              <a:xfrm>
                <a:off x="3980040" y="3947450"/>
                <a:ext cx="50006" cy="50006"/>
                <a:chOff x="3096815" y="2626720"/>
                <a:chExt cx="50006" cy="50006"/>
              </a:xfrm>
            </p:grpSpPr>
            <p:cxnSp>
              <p:nvCxnSpPr>
                <p:cNvPr id="502" name="Gerader Verbinder 501">
                  <a:extLst>
                    <a:ext uri="{FF2B5EF4-FFF2-40B4-BE49-F238E27FC236}">
                      <a16:creationId xmlns:a16="http://schemas.microsoft.com/office/drawing/2014/main" id="{B19E0D5C-489F-0A9A-987C-A4A30C8F32FF}"/>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3" name="Gerader Verbinder 502">
                  <a:extLst>
                    <a:ext uri="{FF2B5EF4-FFF2-40B4-BE49-F238E27FC236}">
                      <a16:creationId xmlns:a16="http://schemas.microsoft.com/office/drawing/2014/main" id="{0DDFDE04-919A-4354-B126-A155F3660396}"/>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04" name="Gruppieren 503">
                <a:extLst>
                  <a:ext uri="{FF2B5EF4-FFF2-40B4-BE49-F238E27FC236}">
                    <a16:creationId xmlns:a16="http://schemas.microsoft.com/office/drawing/2014/main" id="{317CBB03-35E5-B639-3F70-04861360D30F}"/>
                  </a:ext>
                </a:extLst>
              </p:cNvPr>
              <p:cNvGrpSpPr/>
              <p:nvPr/>
            </p:nvGrpSpPr>
            <p:grpSpPr>
              <a:xfrm>
                <a:off x="4008249" y="3947451"/>
                <a:ext cx="50006" cy="50006"/>
                <a:chOff x="3096815" y="2626720"/>
                <a:chExt cx="50006" cy="50006"/>
              </a:xfrm>
            </p:grpSpPr>
            <p:cxnSp>
              <p:nvCxnSpPr>
                <p:cNvPr id="505" name="Gerader Verbinder 504">
                  <a:extLst>
                    <a:ext uri="{FF2B5EF4-FFF2-40B4-BE49-F238E27FC236}">
                      <a16:creationId xmlns:a16="http://schemas.microsoft.com/office/drawing/2014/main" id="{C3C1FC49-8F8A-B5CA-91DC-CA2129B44682}"/>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6" name="Gerader Verbinder 505">
                  <a:extLst>
                    <a:ext uri="{FF2B5EF4-FFF2-40B4-BE49-F238E27FC236}">
                      <a16:creationId xmlns:a16="http://schemas.microsoft.com/office/drawing/2014/main" id="{0AF909E6-EC03-C67A-4B89-8B56D5F47B57}"/>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07" name="Gruppieren 506">
                <a:extLst>
                  <a:ext uri="{FF2B5EF4-FFF2-40B4-BE49-F238E27FC236}">
                    <a16:creationId xmlns:a16="http://schemas.microsoft.com/office/drawing/2014/main" id="{66267B0E-822B-F19F-133E-FD3B03FA032F}"/>
                  </a:ext>
                </a:extLst>
              </p:cNvPr>
              <p:cNvGrpSpPr/>
              <p:nvPr/>
            </p:nvGrpSpPr>
            <p:grpSpPr>
              <a:xfrm>
                <a:off x="4080052" y="3946762"/>
                <a:ext cx="50006" cy="50006"/>
                <a:chOff x="3096815" y="2626720"/>
                <a:chExt cx="50006" cy="50006"/>
              </a:xfrm>
            </p:grpSpPr>
            <p:cxnSp>
              <p:nvCxnSpPr>
                <p:cNvPr id="508" name="Gerader Verbinder 507">
                  <a:extLst>
                    <a:ext uri="{FF2B5EF4-FFF2-40B4-BE49-F238E27FC236}">
                      <a16:creationId xmlns:a16="http://schemas.microsoft.com/office/drawing/2014/main" id="{E66A1708-7ECF-47E7-239A-73732815C121}"/>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9" name="Gerader Verbinder 508">
                  <a:extLst>
                    <a:ext uri="{FF2B5EF4-FFF2-40B4-BE49-F238E27FC236}">
                      <a16:creationId xmlns:a16="http://schemas.microsoft.com/office/drawing/2014/main" id="{FA776BCE-D91B-C1AE-2FC6-2C919DFD4691}"/>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10" name="Gruppieren 509">
                <a:extLst>
                  <a:ext uri="{FF2B5EF4-FFF2-40B4-BE49-F238E27FC236}">
                    <a16:creationId xmlns:a16="http://schemas.microsoft.com/office/drawing/2014/main" id="{BFFC400C-2351-1C4B-D4E2-DD580D1DB623}"/>
                  </a:ext>
                </a:extLst>
              </p:cNvPr>
              <p:cNvGrpSpPr/>
              <p:nvPr/>
            </p:nvGrpSpPr>
            <p:grpSpPr>
              <a:xfrm>
                <a:off x="4140289" y="3946283"/>
                <a:ext cx="50006" cy="50006"/>
                <a:chOff x="3096815" y="2626720"/>
                <a:chExt cx="50006" cy="50006"/>
              </a:xfrm>
            </p:grpSpPr>
            <p:cxnSp>
              <p:nvCxnSpPr>
                <p:cNvPr id="511" name="Gerader Verbinder 510">
                  <a:extLst>
                    <a:ext uri="{FF2B5EF4-FFF2-40B4-BE49-F238E27FC236}">
                      <a16:creationId xmlns:a16="http://schemas.microsoft.com/office/drawing/2014/main" id="{78924BE1-57D7-996B-88AC-B6821D7CAC36}"/>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2" name="Gerader Verbinder 511">
                  <a:extLst>
                    <a:ext uri="{FF2B5EF4-FFF2-40B4-BE49-F238E27FC236}">
                      <a16:creationId xmlns:a16="http://schemas.microsoft.com/office/drawing/2014/main" id="{6AC36FAB-23CC-7057-6B87-37303C7120AB}"/>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13" name="Gruppieren 512">
                <a:extLst>
                  <a:ext uri="{FF2B5EF4-FFF2-40B4-BE49-F238E27FC236}">
                    <a16:creationId xmlns:a16="http://schemas.microsoft.com/office/drawing/2014/main" id="{12D8B727-81BE-6517-0C48-BE4389C5A374}"/>
                  </a:ext>
                </a:extLst>
              </p:cNvPr>
              <p:cNvGrpSpPr/>
              <p:nvPr/>
            </p:nvGrpSpPr>
            <p:grpSpPr>
              <a:xfrm>
                <a:off x="4153272" y="3946103"/>
                <a:ext cx="50006" cy="50006"/>
                <a:chOff x="3096815" y="2626720"/>
                <a:chExt cx="50006" cy="50006"/>
              </a:xfrm>
            </p:grpSpPr>
            <p:cxnSp>
              <p:nvCxnSpPr>
                <p:cNvPr id="514" name="Gerader Verbinder 513">
                  <a:extLst>
                    <a:ext uri="{FF2B5EF4-FFF2-40B4-BE49-F238E27FC236}">
                      <a16:creationId xmlns:a16="http://schemas.microsoft.com/office/drawing/2014/main" id="{AF9BC794-23FC-F998-B3D3-EB01D001BDFC}"/>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5" name="Gerader Verbinder 514">
                  <a:extLst>
                    <a:ext uri="{FF2B5EF4-FFF2-40B4-BE49-F238E27FC236}">
                      <a16:creationId xmlns:a16="http://schemas.microsoft.com/office/drawing/2014/main" id="{BADB8B2F-88C2-B719-2249-06FC7D30110D}"/>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16" name="Gruppieren 515">
                <a:extLst>
                  <a:ext uri="{FF2B5EF4-FFF2-40B4-BE49-F238E27FC236}">
                    <a16:creationId xmlns:a16="http://schemas.microsoft.com/office/drawing/2014/main" id="{240DB6B2-8888-C159-5DE5-0B31D5B46742}"/>
                  </a:ext>
                </a:extLst>
              </p:cNvPr>
              <p:cNvGrpSpPr/>
              <p:nvPr/>
            </p:nvGrpSpPr>
            <p:grpSpPr>
              <a:xfrm>
                <a:off x="4310198" y="3946103"/>
                <a:ext cx="50006" cy="50006"/>
                <a:chOff x="3096815" y="2626720"/>
                <a:chExt cx="50006" cy="50006"/>
              </a:xfrm>
            </p:grpSpPr>
            <p:cxnSp>
              <p:nvCxnSpPr>
                <p:cNvPr id="517" name="Gerader Verbinder 516">
                  <a:extLst>
                    <a:ext uri="{FF2B5EF4-FFF2-40B4-BE49-F238E27FC236}">
                      <a16:creationId xmlns:a16="http://schemas.microsoft.com/office/drawing/2014/main" id="{9E98878D-F221-131F-9374-DE0EB4C16008}"/>
                    </a:ext>
                  </a:extLst>
                </p:cNvPr>
                <p:cNvCxnSpPr>
                  <a:cxnSpLocks/>
                </p:cNvCxnSpPr>
                <p:nvPr/>
              </p:nvCxnSpPr>
              <p:spPr>
                <a:xfrm rot="10800000">
                  <a:off x="3121819" y="2626720"/>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8" name="Gerader Verbinder 517">
                  <a:extLst>
                    <a:ext uri="{FF2B5EF4-FFF2-40B4-BE49-F238E27FC236}">
                      <a16:creationId xmlns:a16="http://schemas.microsoft.com/office/drawing/2014/main" id="{4E10E9DF-F331-A262-C02C-5EF19790784C}"/>
                    </a:ext>
                  </a:extLst>
                </p:cNvPr>
                <p:cNvCxnSpPr>
                  <a:cxnSpLocks/>
                </p:cNvCxnSpPr>
                <p:nvPr/>
              </p:nvCxnSpPr>
              <p:spPr>
                <a:xfrm rot="16200000">
                  <a:off x="3121818" y="2626721"/>
                  <a:ext cx="0" cy="500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746" name="Gruppieren 745">
              <a:extLst>
                <a:ext uri="{FF2B5EF4-FFF2-40B4-BE49-F238E27FC236}">
                  <a16:creationId xmlns:a16="http://schemas.microsoft.com/office/drawing/2014/main" id="{F88DA18A-FEF9-9316-55C7-64C7CC2F33F7}"/>
                </a:ext>
              </a:extLst>
            </p:cNvPr>
            <p:cNvGrpSpPr/>
            <p:nvPr/>
          </p:nvGrpSpPr>
          <p:grpSpPr>
            <a:xfrm>
              <a:off x="2451334" y="4629742"/>
              <a:ext cx="977282" cy="478621"/>
              <a:chOff x="1052908" y="2946255"/>
              <a:chExt cx="977282" cy="478621"/>
            </a:xfrm>
          </p:grpSpPr>
          <p:sp>
            <p:nvSpPr>
              <p:cNvPr id="747" name="Textfeld 746">
                <a:extLst>
                  <a:ext uri="{FF2B5EF4-FFF2-40B4-BE49-F238E27FC236}">
                    <a16:creationId xmlns:a16="http://schemas.microsoft.com/office/drawing/2014/main" id="{AE245FEE-E1B9-5BB4-EE95-40ECF22C59CE}"/>
                  </a:ext>
                </a:extLst>
              </p:cNvPr>
              <p:cNvSpPr txBox="1"/>
              <p:nvPr/>
            </p:nvSpPr>
            <p:spPr>
              <a:xfrm>
                <a:off x="1052908" y="2946255"/>
                <a:ext cx="688181" cy="161583"/>
              </a:xfrm>
              <a:prstGeom prst="rect">
                <a:avLst/>
              </a:prstGeom>
              <a:noFill/>
            </p:spPr>
            <p:txBody>
              <a:bodyPr wrap="square" lIns="0" tIns="0" rIns="0" bIns="0" rtlCol="0">
                <a:spAutoFit/>
              </a:bodyPr>
              <a:lstStyle/>
              <a:p>
                <a:r>
                  <a:rPr lang="de-DE" sz="1050" i="1"/>
                  <a:t>P=</a:t>
                </a:r>
                <a:r>
                  <a:rPr lang="de-DE" sz="1050"/>
                  <a:t>0.0091</a:t>
                </a:r>
              </a:p>
            </p:txBody>
          </p:sp>
          <p:cxnSp>
            <p:nvCxnSpPr>
              <p:cNvPr id="748" name="Gerader Verbinder 747">
                <a:extLst>
                  <a:ext uri="{FF2B5EF4-FFF2-40B4-BE49-F238E27FC236}">
                    <a16:creationId xmlns:a16="http://schemas.microsoft.com/office/drawing/2014/main" id="{5399EDAF-3E93-A10C-9335-2274B0051C56}"/>
                  </a:ext>
                </a:extLst>
              </p:cNvPr>
              <p:cNvCxnSpPr>
                <a:cxnSpLocks/>
              </p:cNvCxnSpPr>
              <p:nvPr/>
            </p:nvCxnSpPr>
            <p:spPr>
              <a:xfrm>
                <a:off x="1056083" y="3191684"/>
                <a:ext cx="10614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49" name="Textfeld 748">
                <a:extLst>
                  <a:ext uri="{FF2B5EF4-FFF2-40B4-BE49-F238E27FC236}">
                    <a16:creationId xmlns:a16="http://schemas.microsoft.com/office/drawing/2014/main" id="{FA912CFE-7DC2-AA83-3DA7-13E99DBD9E55}"/>
                  </a:ext>
                </a:extLst>
              </p:cNvPr>
              <p:cNvSpPr txBox="1"/>
              <p:nvPr/>
            </p:nvSpPr>
            <p:spPr>
              <a:xfrm>
                <a:off x="1162224" y="3110893"/>
                <a:ext cx="867966" cy="161583"/>
              </a:xfrm>
              <a:prstGeom prst="rect">
                <a:avLst/>
              </a:prstGeom>
              <a:noFill/>
            </p:spPr>
            <p:txBody>
              <a:bodyPr wrap="square" lIns="0" tIns="0" rIns="0" bIns="0" rtlCol="0">
                <a:spAutoFit/>
              </a:bodyPr>
              <a:lstStyle/>
              <a:p>
                <a:r>
                  <a:rPr lang="de-DE" sz="1050" i="1"/>
                  <a:t>SETD2</a:t>
                </a:r>
                <a:r>
                  <a:rPr lang="de-DE" sz="1050"/>
                  <a:t> WT</a:t>
                </a:r>
              </a:p>
            </p:txBody>
          </p:sp>
          <p:sp>
            <p:nvSpPr>
              <p:cNvPr id="750" name="Textfeld 749">
                <a:extLst>
                  <a:ext uri="{FF2B5EF4-FFF2-40B4-BE49-F238E27FC236}">
                    <a16:creationId xmlns:a16="http://schemas.microsoft.com/office/drawing/2014/main" id="{1731EBB0-F071-FB9E-2485-D623DB69F91B}"/>
                  </a:ext>
                </a:extLst>
              </p:cNvPr>
              <p:cNvSpPr txBox="1"/>
              <p:nvPr/>
            </p:nvSpPr>
            <p:spPr>
              <a:xfrm>
                <a:off x="1162224" y="3263293"/>
                <a:ext cx="867966" cy="161583"/>
              </a:xfrm>
              <a:prstGeom prst="rect">
                <a:avLst/>
              </a:prstGeom>
              <a:noFill/>
            </p:spPr>
            <p:txBody>
              <a:bodyPr wrap="square" lIns="0" tIns="0" rIns="0" bIns="0" rtlCol="0">
                <a:spAutoFit/>
              </a:bodyPr>
              <a:lstStyle/>
              <a:p>
                <a:r>
                  <a:rPr lang="de-DE" sz="1050" i="1"/>
                  <a:t>SETD2 </a:t>
                </a:r>
                <a:r>
                  <a:rPr lang="de-DE" sz="1050"/>
                  <a:t>Mut</a:t>
                </a:r>
              </a:p>
            </p:txBody>
          </p:sp>
          <p:cxnSp>
            <p:nvCxnSpPr>
              <p:cNvPr id="751" name="Gerader Verbinder 750">
                <a:extLst>
                  <a:ext uri="{FF2B5EF4-FFF2-40B4-BE49-F238E27FC236}">
                    <a16:creationId xmlns:a16="http://schemas.microsoft.com/office/drawing/2014/main" id="{431D4437-1DF6-A110-72E4-01FA6FB7163D}"/>
                  </a:ext>
                </a:extLst>
              </p:cNvPr>
              <p:cNvCxnSpPr>
                <a:cxnSpLocks/>
              </p:cNvCxnSpPr>
              <p:nvPr/>
            </p:nvCxnSpPr>
            <p:spPr>
              <a:xfrm>
                <a:off x="1056083" y="3344084"/>
                <a:ext cx="106141"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94" name="Gruppieren 793">
              <a:extLst>
                <a:ext uri="{FF2B5EF4-FFF2-40B4-BE49-F238E27FC236}">
                  <a16:creationId xmlns:a16="http://schemas.microsoft.com/office/drawing/2014/main" id="{338B55EB-CCE4-0A67-0C6D-9B27685E8CEC}"/>
                </a:ext>
              </a:extLst>
            </p:cNvPr>
            <p:cNvGrpSpPr/>
            <p:nvPr/>
          </p:nvGrpSpPr>
          <p:grpSpPr>
            <a:xfrm>
              <a:off x="1992297" y="3689690"/>
              <a:ext cx="370660" cy="1560816"/>
              <a:chOff x="540934" y="1988831"/>
              <a:chExt cx="370660" cy="1560816"/>
            </a:xfrm>
          </p:grpSpPr>
          <p:sp>
            <p:nvSpPr>
              <p:cNvPr id="795" name="Rechteck 794">
                <a:extLst>
                  <a:ext uri="{FF2B5EF4-FFF2-40B4-BE49-F238E27FC236}">
                    <a16:creationId xmlns:a16="http://schemas.microsoft.com/office/drawing/2014/main" id="{15F50489-D086-D148-BA56-584324707C66}"/>
                  </a:ext>
                </a:extLst>
              </p:cNvPr>
              <p:cNvSpPr/>
              <p:nvPr/>
            </p:nvSpPr>
            <p:spPr>
              <a:xfrm>
                <a:off x="540934" y="1988831"/>
                <a:ext cx="370660" cy="1560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6" name="Textfeld 795">
                <a:extLst>
                  <a:ext uri="{FF2B5EF4-FFF2-40B4-BE49-F238E27FC236}">
                    <a16:creationId xmlns:a16="http://schemas.microsoft.com/office/drawing/2014/main" id="{65E30FD7-347E-41ED-B480-94BF50BD1D20}"/>
                  </a:ext>
                </a:extLst>
              </p:cNvPr>
              <p:cNvSpPr txBox="1"/>
              <p:nvPr/>
            </p:nvSpPr>
            <p:spPr>
              <a:xfrm>
                <a:off x="585509" y="1999862"/>
                <a:ext cx="325889" cy="184666"/>
              </a:xfrm>
              <a:prstGeom prst="rect">
                <a:avLst/>
              </a:prstGeom>
              <a:noFill/>
            </p:spPr>
            <p:txBody>
              <a:bodyPr wrap="square" lIns="0" tIns="0" rIns="0" bIns="0" rtlCol="0">
                <a:spAutoFit/>
              </a:bodyPr>
              <a:lstStyle/>
              <a:p>
                <a:pPr algn="r"/>
                <a:r>
                  <a:rPr lang="de-DE" sz="1200"/>
                  <a:t>1.00</a:t>
                </a:r>
              </a:p>
            </p:txBody>
          </p:sp>
          <p:sp>
            <p:nvSpPr>
              <p:cNvPr id="797" name="Textfeld 796">
                <a:extLst>
                  <a:ext uri="{FF2B5EF4-FFF2-40B4-BE49-F238E27FC236}">
                    <a16:creationId xmlns:a16="http://schemas.microsoft.com/office/drawing/2014/main" id="{E50605FA-CD83-2A8A-0730-96D3F13C90D3}"/>
                  </a:ext>
                </a:extLst>
              </p:cNvPr>
              <p:cNvSpPr txBox="1"/>
              <p:nvPr/>
            </p:nvSpPr>
            <p:spPr>
              <a:xfrm>
                <a:off x="585509" y="2335279"/>
                <a:ext cx="325889" cy="184666"/>
              </a:xfrm>
              <a:prstGeom prst="rect">
                <a:avLst/>
              </a:prstGeom>
              <a:noFill/>
            </p:spPr>
            <p:txBody>
              <a:bodyPr wrap="square" lIns="0" tIns="0" rIns="0" bIns="0" rtlCol="0">
                <a:spAutoFit/>
              </a:bodyPr>
              <a:lstStyle/>
              <a:p>
                <a:pPr algn="r"/>
                <a:r>
                  <a:rPr lang="de-DE" sz="1200"/>
                  <a:t>0.75</a:t>
                </a:r>
              </a:p>
            </p:txBody>
          </p:sp>
          <p:sp>
            <p:nvSpPr>
              <p:cNvPr id="798" name="Textfeld 797">
                <a:extLst>
                  <a:ext uri="{FF2B5EF4-FFF2-40B4-BE49-F238E27FC236}">
                    <a16:creationId xmlns:a16="http://schemas.microsoft.com/office/drawing/2014/main" id="{7D83BDB8-26BC-3C39-B307-A022DAAD8C6A}"/>
                  </a:ext>
                </a:extLst>
              </p:cNvPr>
              <p:cNvSpPr txBox="1"/>
              <p:nvPr/>
            </p:nvSpPr>
            <p:spPr>
              <a:xfrm>
                <a:off x="585509" y="2670696"/>
                <a:ext cx="325889" cy="184666"/>
              </a:xfrm>
              <a:prstGeom prst="rect">
                <a:avLst/>
              </a:prstGeom>
              <a:noFill/>
            </p:spPr>
            <p:txBody>
              <a:bodyPr wrap="square" lIns="0" tIns="0" rIns="0" bIns="0" rtlCol="0">
                <a:spAutoFit/>
              </a:bodyPr>
              <a:lstStyle/>
              <a:p>
                <a:pPr algn="r"/>
                <a:r>
                  <a:rPr lang="de-DE" sz="1200"/>
                  <a:t>0.50</a:t>
                </a:r>
              </a:p>
            </p:txBody>
          </p:sp>
          <p:sp>
            <p:nvSpPr>
              <p:cNvPr id="799" name="Textfeld 798">
                <a:extLst>
                  <a:ext uri="{FF2B5EF4-FFF2-40B4-BE49-F238E27FC236}">
                    <a16:creationId xmlns:a16="http://schemas.microsoft.com/office/drawing/2014/main" id="{3EA67970-F425-940C-5381-BAAC49A9B5CB}"/>
                  </a:ext>
                </a:extLst>
              </p:cNvPr>
              <p:cNvSpPr txBox="1"/>
              <p:nvPr/>
            </p:nvSpPr>
            <p:spPr>
              <a:xfrm>
                <a:off x="585509" y="3006113"/>
                <a:ext cx="325889" cy="184666"/>
              </a:xfrm>
              <a:prstGeom prst="rect">
                <a:avLst/>
              </a:prstGeom>
              <a:noFill/>
            </p:spPr>
            <p:txBody>
              <a:bodyPr wrap="square" lIns="0" tIns="0" rIns="0" bIns="0" rtlCol="0">
                <a:spAutoFit/>
              </a:bodyPr>
              <a:lstStyle/>
              <a:p>
                <a:pPr algn="r"/>
                <a:r>
                  <a:rPr lang="de-DE" sz="1200"/>
                  <a:t>0.25</a:t>
                </a:r>
              </a:p>
            </p:txBody>
          </p:sp>
          <p:sp>
            <p:nvSpPr>
              <p:cNvPr id="800" name="Textfeld 799">
                <a:extLst>
                  <a:ext uri="{FF2B5EF4-FFF2-40B4-BE49-F238E27FC236}">
                    <a16:creationId xmlns:a16="http://schemas.microsoft.com/office/drawing/2014/main" id="{ECBB5D9F-5C4A-669F-9096-CE6D4C567A04}"/>
                  </a:ext>
                </a:extLst>
              </p:cNvPr>
              <p:cNvSpPr txBox="1"/>
              <p:nvPr/>
            </p:nvSpPr>
            <p:spPr>
              <a:xfrm>
                <a:off x="585509" y="3341529"/>
                <a:ext cx="325889" cy="184666"/>
              </a:xfrm>
              <a:prstGeom prst="rect">
                <a:avLst/>
              </a:prstGeom>
              <a:noFill/>
            </p:spPr>
            <p:txBody>
              <a:bodyPr wrap="square" lIns="0" tIns="0" rIns="0" bIns="0" rtlCol="0">
                <a:spAutoFit/>
              </a:bodyPr>
              <a:lstStyle/>
              <a:p>
                <a:pPr algn="r"/>
                <a:r>
                  <a:rPr lang="de-DE" sz="1200"/>
                  <a:t>0.00</a:t>
                </a:r>
              </a:p>
            </p:txBody>
          </p:sp>
        </p:grpSp>
      </p:grpSp>
      <p:sp>
        <p:nvSpPr>
          <p:cNvPr id="15" name="Textfeld 14">
            <a:extLst>
              <a:ext uri="{FF2B5EF4-FFF2-40B4-BE49-F238E27FC236}">
                <a16:creationId xmlns:a16="http://schemas.microsoft.com/office/drawing/2014/main" id="{6A7B11B1-F512-8992-1500-0D019892F039}"/>
              </a:ext>
            </a:extLst>
          </p:cNvPr>
          <p:cNvSpPr txBox="1"/>
          <p:nvPr/>
        </p:nvSpPr>
        <p:spPr>
          <a:xfrm rot="16200000">
            <a:off x="-1076472" y="3423872"/>
            <a:ext cx="3155799" cy="307777"/>
          </a:xfrm>
          <a:prstGeom prst="rect">
            <a:avLst/>
          </a:prstGeom>
          <a:noFill/>
        </p:spPr>
        <p:txBody>
          <a:bodyPr wrap="square" rtlCol="0">
            <a:spAutoFit/>
          </a:bodyPr>
          <a:lstStyle/>
          <a:p>
            <a:pPr algn="ctr"/>
            <a:r>
              <a:rPr lang="de-DE" sz="1400"/>
              <a:t>PFS </a:t>
            </a:r>
            <a:r>
              <a:rPr lang="de-DE" sz="1400" err="1"/>
              <a:t>probability</a:t>
            </a:r>
            <a:endParaRPr lang="de-DE" sz="1400"/>
          </a:p>
        </p:txBody>
      </p:sp>
    </p:spTree>
    <p:extLst>
      <p:ext uri="{BB962C8B-B14F-4D97-AF65-F5344CB8AC3E}">
        <p14:creationId xmlns:p14="http://schemas.microsoft.com/office/powerpoint/2010/main" val="30324659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6F4B5E-7336-6903-3B71-2B190FCF9208}"/>
              </a:ext>
            </a:extLst>
          </p:cNvPr>
          <p:cNvSpPr>
            <a:spLocks noGrp="1"/>
          </p:cNvSpPr>
          <p:nvPr>
            <p:ph type="title"/>
          </p:nvPr>
        </p:nvSpPr>
        <p:spPr>
          <a:xfrm>
            <a:off x="416534" y="328297"/>
            <a:ext cx="11367479" cy="662400"/>
          </a:xfrm>
        </p:spPr>
        <p:txBody>
          <a:bodyPr/>
          <a:lstStyle/>
          <a:p>
            <a:r>
              <a:rPr lang="en-US" i="1"/>
              <a:t>BTK</a:t>
            </a:r>
            <a:r>
              <a:rPr lang="en-US"/>
              <a:t> and </a:t>
            </a:r>
            <a:r>
              <a:rPr lang="en-US" i="1"/>
              <a:t>PLCG2</a:t>
            </a:r>
            <a:r>
              <a:rPr lang="en-US"/>
              <a:t> mutational status of PD patients</a:t>
            </a:r>
          </a:p>
        </p:txBody>
      </p:sp>
      <p:sp>
        <p:nvSpPr>
          <p:cNvPr id="4" name="Footer Placeholder 3">
            <a:extLst>
              <a:ext uri="{FF2B5EF4-FFF2-40B4-BE49-F238E27FC236}">
                <a16:creationId xmlns:a16="http://schemas.microsoft.com/office/drawing/2014/main" id="{BFDBC54B-6DD1-B027-7BC2-2EA150771414}"/>
              </a:ext>
            </a:extLst>
          </p:cNvPr>
          <p:cNvSpPr>
            <a:spLocks noGrp="1"/>
          </p:cNvSpPr>
          <p:nvPr>
            <p:ph type="ftr" sz="quarter" idx="13"/>
          </p:nvPr>
        </p:nvSpPr>
        <p:spPr>
          <a:xfrm>
            <a:off x="407987" y="6111168"/>
            <a:ext cx="9083253" cy="654232"/>
          </a:xfrm>
        </p:spPr>
        <p:txBody>
          <a:bodyPr/>
          <a:lstStyle/>
          <a:p>
            <a:r>
              <a:rPr lang="en-GB" baseline="30000" err="1"/>
              <a:t>a</a:t>
            </a:r>
            <a:r>
              <a:rPr lang="en-GB" err="1"/>
              <a:t>Initial</a:t>
            </a:r>
            <a:r>
              <a:rPr lang="en-GB"/>
              <a:t> sample collected on study day 141. </a:t>
            </a:r>
            <a:r>
              <a:rPr lang="en-GB" baseline="30000" err="1"/>
              <a:t>b</a:t>
            </a:r>
            <a:r>
              <a:rPr lang="en-GB" err="1"/>
              <a:t>Initial</a:t>
            </a:r>
            <a:r>
              <a:rPr lang="en-GB"/>
              <a:t> sample collected on study day 87. </a:t>
            </a:r>
            <a:r>
              <a:rPr lang="en-GB" baseline="30000" err="1"/>
              <a:t>c</a:t>
            </a:r>
            <a:r>
              <a:rPr lang="en-GB" err="1"/>
              <a:t>MCL</a:t>
            </a:r>
            <a:r>
              <a:rPr lang="en-GB"/>
              <a:t> patient with CCND1-IGH fusion at both baseline and relapse, which was reported to contribute to ibrutinib resistance in MCL.</a:t>
            </a:r>
          </a:p>
          <a:p>
            <a:r>
              <a:rPr lang="en-GB" b="1"/>
              <a:t>BTK, </a:t>
            </a:r>
            <a:r>
              <a:rPr lang="en-GB"/>
              <a:t>Bruton's tyrosine kinase; </a:t>
            </a:r>
            <a:r>
              <a:rPr lang="en-GB" b="1"/>
              <a:t>CLL, </a:t>
            </a:r>
            <a:r>
              <a:rPr lang="en-GB"/>
              <a:t>chronic lymphocytic </a:t>
            </a:r>
            <a:r>
              <a:rPr lang="en-GB" err="1"/>
              <a:t>leukemia</a:t>
            </a:r>
            <a:r>
              <a:rPr lang="en-GB"/>
              <a:t>; </a:t>
            </a:r>
            <a:r>
              <a:rPr lang="en-GB" b="1"/>
              <a:t>del,</a:t>
            </a:r>
            <a:r>
              <a:rPr lang="en-GB"/>
              <a:t> deletion; </a:t>
            </a:r>
            <a:r>
              <a:rPr lang="en-GB" b="1"/>
              <a:t>MCL,</a:t>
            </a:r>
            <a:r>
              <a:rPr lang="en-GB"/>
              <a:t> mantle cell lymphoma; </a:t>
            </a:r>
            <a:r>
              <a:rPr lang="en-GB" b="1"/>
              <a:t>PD,</a:t>
            </a:r>
            <a:r>
              <a:rPr lang="en-GB"/>
              <a:t> progressive disease; </a:t>
            </a:r>
            <a:r>
              <a:rPr lang="en-GB" b="1"/>
              <a:t>SLL,</a:t>
            </a:r>
            <a:r>
              <a:rPr lang="en-GB"/>
              <a:t> small lymphocytic lymphoma; </a:t>
            </a:r>
            <a:r>
              <a:rPr lang="en-GB" b="1"/>
              <a:t>VAF,</a:t>
            </a:r>
            <a:r>
              <a:rPr lang="en-GB"/>
              <a:t> variant allele frequency.</a:t>
            </a:r>
            <a:endParaRPr lang="en-GB" b="1"/>
          </a:p>
          <a:p>
            <a:r>
              <a:rPr lang="en-GB" b="1"/>
              <a:t>Xu et al, Abstract #4176 presented at ASH 2022. </a:t>
            </a:r>
          </a:p>
        </p:txBody>
      </p:sp>
      <p:graphicFrame>
        <p:nvGraphicFramePr>
          <p:cNvPr id="5" name="Table 5">
            <a:extLst>
              <a:ext uri="{FF2B5EF4-FFF2-40B4-BE49-F238E27FC236}">
                <a16:creationId xmlns:a16="http://schemas.microsoft.com/office/drawing/2014/main" id="{920701D8-493E-9700-4409-3F2E8E10FFDB}"/>
              </a:ext>
            </a:extLst>
          </p:cNvPr>
          <p:cNvGraphicFramePr>
            <a:graphicFrameLocks noGrp="1"/>
          </p:cNvGraphicFramePr>
          <p:nvPr>
            <p:extLst>
              <p:ext uri="{D42A27DB-BD31-4B8C-83A1-F6EECF244321}">
                <p14:modId xmlns:p14="http://schemas.microsoft.com/office/powerpoint/2010/main" val="1773446969"/>
              </p:ext>
            </p:extLst>
          </p:nvPr>
        </p:nvGraphicFramePr>
        <p:xfrm>
          <a:off x="407987" y="1665288"/>
          <a:ext cx="11367479" cy="4396830"/>
        </p:xfrm>
        <a:graphic>
          <a:graphicData uri="http://schemas.openxmlformats.org/drawingml/2006/table">
            <a:tbl>
              <a:tblPr firstRow="1" bandRow="1">
                <a:tableStyleId>{5C22544A-7EE6-4342-B048-85BDC9FD1C3A}</a:tableStyleId>
              </a:tblPr>
              <a:tblGrid>
                <a:gridCol w="668643">
                  <a:extLst>
                    <a:ext uri="{9D8B030D-6E8A-4147-A177-3AD203B41FA5}">
                      <a16:colId xmlns:a16="http://schemas.microsoft.com/office/drawing/2014/main" val="277967492"/>
                    </a:ext>
                  </a:extLst>
                </a:gridCol>
                <a:gridCol w="671962">
                  <a:extLst>
                    <a:ext uri="{9D8B030D-6E8A-4147-A177-3AD203B41FA5}">
                      <a16:colId xmlns:a16="http://schemas.microsoft.com/office/drawing/2014/main" val="2999602177"/>
                    </a:ext>
                  </a:extLst>
                </a:gridCol>
                <a:gridCol w="884162">
                  <a:extLst>
                    <a:ext uri="{9D8B030D-6E8A-4147-A177-3AD203B41FA5}">
                      <a16:colId xmlns:a16="http://schemas.microsoft.com/office/drawing/2014/main" val="3298496516"/>
                    </a:ext>
                  </a:extLst>
                </a:gridCol>
                <a:gridCol w="884162">
                  <a:extLst>
                    <a:ext uri="{9D8B030D-6E8A-4147-A177-3AD203B41FA5}">
                      <a16:colId xmlns:a16="http://schemas.microsoft.com/office/drawing/2014/main" val="1522964560"/>
                    </a:ext>
                  </a:extLst>
                </a:gridCol>
                <a:gridCol w="547725">
                  <a:extLst>
                    <a:ext uri="{9D8B030D-6E8A-4147-A177-3AD203B41FA5}">
                      <a16:colId xmlns:a16="http://schemas.microsoft.com/office/drawing/2014/main" val="660675266"/>
                    </a:ext>
                  </a:extLst>
                </a:gridCol>
                <a:gridCol w="1589717">
                  <a:extLst>
                    <a:ext uri="{9D8B030D-6E8A-4147-A177-3AD203B41FA5}">
                      <a16:colId xmlns:a16="http://schemas.microsoft.com/office/drawing/2014/main" val="2322174637"/>
                    </a:ext>
                  </a:extLst>
                </a:gridCol>
                <a:gridCol w="526007">
                  <a:extLst>
                    <a:ext uri="{9D8B030D-6E8A-4147-A177-3AD203B41FA5}">
                      <a16:colId xmlns:a16="http://schemas.microsoft.com/office/drawing/2014/main" val="1560354634"/>
                    </a:ext>
                  </a:extLst>
                </a:gridCol>
                <a:gridCol w="900060">
                  <a:extLst>
                    <a:ext uri="{9D8B030D-6E8A-4147-A177-3AD203B41FA5}">
                      <a16:colId xmlns:a16="http://schemas.microsoft.com/office/drawing/2014/main" val="2570169632"/>
                    </a:ext>
                  </a:extLst>
                </a:gridCol>
                <a:gridCol w="547725">
                  <a:extLst>
                    <a:ext uri="{9D8B030D-6E8A-4147-A177-3AD203B41FA5}">
                      <a16:colId xmlns:a16="http://schemas.microsoft.com/office/drawing/2014/main" val="1626060283"/>
                    </a:ext>
                  </a:extLst>
                </a:gridCol>
                <a:gridCol w="1843053">
                  <a:extLst>
                    <a:ext uri="{9D8B030D-6E8A-4147-A177-3AD203B41FA5}">
                      <a16:colId xmlns:a16="http://schemas.microsoft.com/office/drawing/2014/main" val="733152278"/>
                    </a:ext>
                  </a:extLst>
                </a:gridCol>
                <a:gridCol w="584240">
                  <a:extLst>
                    <a:ext uri="{9D8B030D-6E8A-4147-A177-3AD203B41FA5}">
                      <a16:colId xmlns:a16="http://schemas.microsoft.com/office/drawing/2014/main" val="4197864262"/>
                    </a:ext>
                  </a:extLst>
                </a:gridCol>
                <a:gridCol w="1720023">
                  <a:extLst>
                    <a:ext uri="{9D8B030D-6E8A-4147-A177-3AD203B41FA5}">
                      <a16:colId xmlns:a16="http://schemas.microsoft.com/office/drawing/2014/main" val="2885451690"/>
                    </a:ext>
                  </a:extLst>
                </a:gridCol>
              </a:tblGrid>
              <a:tr h="224154">
                <a:tc gridSpan="3">
                  <a:txBody>
                    <a:bodyPr/>
                    <a:lstStyle/>
                    <a:p>
                      <a:pPr algn="ctr"/>
                      <a:endParaRPr lang="en-US" sz="1000"/>
                    </a:p>
                  </a:txBody>
                  <a:tcPr marL="0" marR="0" marT="36000" marB="36000" anchor="ctr">
                    <a:lnB w="12700" cap="flat" cmpd="sng" algn="ctr">
                      <a:solidFill>
                        <a:schemeClr val="bg1"/>
                      </a:solidFill>
                      <a:prstDash val="solid"/>
                      <a:round/>
                      <a:headEnd type="none" w="med" len="med"/>
                      <a:tailEnd type="none" w="med" len="med"/>
                    </a:lnB>
                  </a:tcPr>
                </a:tc>
                <a:tc hMerge="1">
                  <a:txBody>
                    <a:bodyPr/>
                    <a:lstStyle/>
                    <a:p>
                      <a:endParaRPr lang="en-US" sz="1200"/>
                    </a:p>
                  </a:txBody>
                  <a:tcPr/>
                </a:tc>
                <a:tc hMerge="1">
                  <a:txBody>
                    <a:bodyPr/>
                    <a:lstStyle/>
                    <a:p>
                      <a:endParaRPr lang="en-US" sz="1200"/>
                    </a:p>
                  </a:txBody>
                  <a:tcPr/>
                </a:tc>
                <a:tc gridSpan="4">
                  <a:txBody>
                    <a:bodyPr/>
                    <a:lstStyle/>
                    <a:p>
                      <a:pPr algn="ctr"/>
                      <a:r>
                        <a:rPr lang="en-US" sz="1000" i="1"/>
                        <a:t>BTK</a:t>
                      </a:r>
                      <a:r>
                        <a:rPr lang="en-US" sz="1000"/>
                        <a:t> mutational status</a:t>
                      </a:r>
                    </a:p>
                  </a:txBody>
                  <a:tcPr marL="0" marR="0" marT="36000" marB="36000" anchor="ctr">
                    <a:lnB w="12700" cap="flat" cmpd="sng" algn="ctr">
                      <a:solidFill>
                        <a:schemeClr val="bg1"/>
                      </a:solidFill>
                      <a:prstDash val="solid"/>
                      <a:round/>
                      <a:headEnd type="none" w="med" len="med"/>
                      <a:tailEnd type="none" w="med" len="med"/>
                    </a:lnB>
                  </a:tcPr>
                </a:tc>
                <a:tc hMerge="1">
                  <a:txBody>
                    <a:bodyPr/>
                    <a:lstStyle/>
                    <a:p>
                      <a:endParaRPr lang="en-US" sz="1200"/>
                    </a:p>
                  </a:txBody>
                  <a:tcPr/>
                </a:tc>
                <a:tc hMerge="1">
                  <a:txBody>
                    <a:bodyPr/>
                    <a:lstStyle/>
                    <a:p>
                      <a:endParaRPr lang="en-US" sz="1200"/>
                    </a:p>
                  </a:txBody>
                  <a:tcPr/>
                </a:tc>
                <a:tc hMerge="1">
                  <a:txBody>
                    <a:bodyPr/>
                    <a:lstStyle/>
                    <a:p>
                      <a:endParaRPr lang="en-US" sz="1200"/>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i="1"/>
                        <a:t>PLCG2 </a:t>
                      </a:r>
                      <a:r>
                        <a:rPr lang="en-US" sz="1000"/>
                        <a:t>mutational status</a:t>
                      </a:r>
                    </a:p>
                  </a:txBody>
                  <a:tcPr marL="0" marR="0" marT="36000" marB="3600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lang="en-US" sz="120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Other mutations associated with poor prognosis</a:t>
                      </a:r>
                    </a:p>
                  </a:txBody>
                  <a:tcPr marL="0" marR="0" marT="36000" marB="36000"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878634188"/>
                  </a:ext>
                </a:extLst>
              </a:tr>
              <a:tr h="376387">
                <a:tc>
                  <a:txBody>
                    <a:bodyPr/>
                    <a:lstStyle/>
                    <a:p>
                      <a:pPr algn="ctr"/>
                      <a:r>
                        <a:rPr lang="en-US" sz="1000" b="1">
                          <a:solidFill>
                            <a:schemeClr val="bg1"/>
                          </a:solidFill>
                        </a:rPr>
                        <a:t>Patient</a:t>
                      </a:r>
                    </a:p>
                  </a:txBody>
                  <a:tcPr marL="0" marR="0" marT="36000" marB="36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000" b="1">
                          <a:solidFill>
                            <a:schemeClr val="bg1"/>
                          </a:solidFill>
                        </a:rPr>
                        <a:t>Indication</a:t>
                      </a:r>
                    </a:p>
                  </a:txBody>
                  <a:tcPr marL="0" marR="0" marT="36000" marB="36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000" b="1">
                          <a:solidFill>
                            <a:schemeClr val="bg1"/>
                          </a:solidFill>
                        </a:rPr>
                        <a:t>Days on zanubrutinib</a:t>
                      </a:r>
                    </a:p>
                  </a:txBody>
                  <a:tcPr marL="0" marR="0" marT="36000" marB="36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000" b="1">
                          <a:solidFill>
                            <a:schemeClr val="bg1"/>
                          </a:solidFill>
                        </a:rPr>
                        <a:t>Baseline</a:t>
                      </a:r>
                    </a:p>
                  </a:txBody>
                  <a:tcPr marL="0" marR="0" marT="36000" marB="36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000" b="1">
                          <a:solidFill>
                            <a:schemeClr val="bg1"/>
                          </a:solidFill>
                        </a:rPr>
                        <a:t>VAF, %</a:t>
                      </a:r>
                    </a:p>
                  </a:txBody>
                  <a:tcPr marL="0" marR="0" marT="36000" marB="36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000" b="1">
                          <a:solidFill>
                            <a:schemeClr val="bg1"/>
                          </a:solidFill>
                        </a:rPr>
                        <a:t>At and/or after progression</a:t>
                      </a:r>
                    </a:p>
                  </a:txBody>
                  <a:tcPr marL="0" marR="0" marT="36000" marB="36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000" b="1">
                          <a:solidFill>
                            <a:schemeClr val="bg1"/>
                          </a:solidFill>
                        </a:rPr>
                        <a:t>VAF (%)</a:t>
                      </a:r>
                    </a:p>
                  </a:txBody>
                  <a:tcPr marL="0" marR="0" marT="36000" marB="36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000" b="1">
                          <a:solidFill>
                            <a:schemeClr val="bg1"/>
                          </a:solidFill>
                        </a:rPr>
                        <a:t>Baseline</a:t>
                      </a:r>
                    </a:p>
                  </a:txBody>
                  <a:tcPr marL="0" marR="0" marT="36000" marB="36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000" b="1">
                          <a:solidFill>
                            <a:schemeClr val="bg1"/>
                          </a:solidFill>
                        </a:rPr>
                        <a:t>VAF, %</a:t>
                      </a:r>
                    </a:p>
                  </a:txBody>
                  <a:tcPr marL="0" marR="0" marT="36000" marB="36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rPr>
                        <a:t>At and/or after progression</a:t>
                      </a:r>
                    </a:p>
                  </a:txBody>
                  <a:tcPr marL="0" marR="0" marT="36000" marB="36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rPr>
                        <a:t>VAF, %</a:t>
                      </a:r>
                    </a:p>
                  </a:txBody>
                  <a:tcPr marL="0" marR="0" marT="36000" marB="3600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1">
                        <a:solidFill>
                          <a:schemeClr val="bg1"/>
                        </a:solidFill>
                      </a:endParaRPr>
                    </a:p>
                  </a:txBody>
                  <a:tcPr>
                    <a:solidFill>
                      <a:schemeClr val="accent1"/>
                    </a:solidFill>
                  </a:tcPr>
                </a:tc>
                <a:extLst>
                  <a:ext uri="{0D108BD9-81ED-4DB2-BD59-A6C34878D82A}">
                    <a16:rowId xmlns:a16="http://schemas.microsoft.com/office/drawing/2014/main" val="2011716030"/>
                  </a:ext>
                </a:extLst>
              </a:tr>
              <a:tr h="528620">
                <a:tc>
                  <a:txBody>
                    <a:bodyPr/>
                    <a:lstStyle/>
                    <a:p>
                      <a:pPr algn="ctr"/>
                      <a:r>
                        <a:rPr lang="en-US" sz="1000" b="1"/>
                        <a:t>1</a:t>
                      </a:r>
                    </a:p>
                  </a:txBody>
                  <a:tcPr marL="0" marR="0" marT="36000" marB="36000" anchor="ctr">
                    <a:lnT w="38100" cap="flat" cmpd="sng" algn="ctr">
                      <a:solidFill>
                        <a:schemeClr val="bg1"/>
                      </a:solidFill>
                      <a:prstDash val="solid"/>
                      <a:round/>
                      <a:headEnd type="none" w="med" len="med"/>
                      <a:tailEnd type="none" w="med" len="med"/>
                    </a:lnT>
                  </a:tcPr>
                </a:tc>
                <a:tc>
                  <a:txBody>
                    <a:bodyPr/>
                    <a:lstStyle/>
                    <a:p>
                      <a:pPr algn="ctr"/>
                      <a:r>
                        <a:rPr lang="en-US" sz="1000"/>
                        <a:t>CLL</a:t>
                      </a:r>
                    </a:p>
                  </a:txBody>
                  <a:tcPr marL="0" marR="0" marT="36000" marB="36000" anchor="ctr">
                    <a:lnT w="38100" cap="flat" cmpd="sng" algn="ctr">
                      <a:solidFill>
                        <a:schemeClr val="bg1"/>
                      </a:solidFill>
                      <a:prstDash val="solid"/>
                      <a:round/>
                      <a:headEnd type="none" w="med" len="med"/>
                      <a:tailEnd type="none" w="med" len="med"/>
                    </a:lnT>
                  </a:tcPr>
                </a:tc>
                <a:tc>
                  <a:txBody>
                    <a:bodyPr/>
                    <a:lstStyle/>
                    <a:p>
                      <a:pPr algn="ctr"/>
                      <a:r>
                        <a:rPr lang="en-US" sz="1000"/>
                        <a:t>280</a:t>
                      </a:r>
                    </a:p>
                  </a:txBody>
                  <a:tcPr marL="0" marR="0" marT="36000" marB="36000" anchor="ctr">
                    <a:lnT w="38100" cap="flat" cmpd="sng" algn="ctr">
                      <a:solidFill>
                        <a:schemeClr val="bg1"/>
                      </a:solidFill>
                      <a:prstDash val="solid"/>
                      <a:round/>
                      <a:headEnd type="none" w="med" len="med"/>
                      <a:tailEnd type="none" w="med" len="med"/>
                    </a:lnT>
                  </a:tcPr>
                </a:tc>
                <a:tc>
                  <a:txBody>
                    <a:bodyPr/>
                    <a:lstStyle/>
                    <a:p>
                      <a:pPr algn="ctr"/>
                      <a:r>
                        <a:rPr lang="en-US" sz="1000"/>
                        <a:t>Not detected</a:t>
                      </a:r>
                      <a:r>
                        <a:rPr lang="en-US" sz="1000" baseline="30000"/>
                        <a:t>a</a:t>
                      </a:r>
                    </a:p>
                  </a:txBody>
                  <a:tcPr marL="0" marR="0" marT="36000" marB="36000" anchor="ctr">
                    <a:lnT w="38100" cap="flat" cmpd="sng" algn="ctr">
                      <a:solidFill>
                        <a:schemeClr val="bg1"/>
                      </a:solidFill>
                      <a:prstDash val="solid"/>
                      <a:round/>
                      <a:headEnd type="none" w="med" len="med"/>
                      <a:tailEnd type="none" w="med" len="med"/>
                    </a:lnT>
                  </a:tcPr>
                </a:tc>
                <a:tc>
                  <a:txBody>
                    <a:bodyPr/>
                    <a:lstStyle/>
                    <a:p>
                      <a:pPr algn="ctr"/>
                      <a:r>
                        <a:rPr lang="en-US" sz="1000"/>
                        <a:t>N/A</a:t>
                      </a:r>
                    </a:p>
                  </a:txBody>
                  <a:tcPr marL="0" marR="0" marT="36000" marB="36000"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Cys481Ser, 1442G&gt;C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Cys481Ser, 14421T&gt;A</a:t>
                      </a:r>
                    </a:p>
                  </a:txBody>
                  <a:tcPr marL="0" marR="0" marT="36000" marB="36000" anchor="ctr">
                    <a:lnT w="38100" cap="flat" cmpd="sng" algn="ctr">
                      <a:solidFill>
                        <a:schemeClr val="bg1"/>
                      </a:solidFill>
                      <a:prstDash val="solid"/>
                      <a:round/>
                      <a:headEnd type="none" w="med" len="med"/>
                      <a:tailEnd type="none" w="med" len="med"/>
                    </a:lnT>
                  </a:tcPr>
                </a:tc>
                <a:tc>
                  <a:txBody>
                    <a:bodyPr/>
                    <a:lstStyle/>
                    <a:p>
                      <a:pPr algn="ctr"/>
                      <a:r>
                        <a:rPr lang="en-US" sz="1000"/>
                        <a:t>19.21</a:t>
                      </a:r>
                    </a:p>
                    <a:p>
                      <a:pPr algn="ctr"/>
                      <a:r>
                        <a:rPr lang="en-US" sz="1000"/>
                        <a:t>1.13</a:t>
                      </a:r>
                    </a:p>
                  </a:txBody>
                  <a:tcPr marL="0" marR="0" marT="36000" marB="36000"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Not detected</a:t>
                      </a:r>
                    </a:p>
                  </a:txBody>
                  <a:tcPr marL="0" marR="0" marT="36000" marB="36000"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N/A</a:t>
                      </a:r>
                    </a:p>
                  </a:txBody>
                  <a:tcPr marL="0" marR="0" marT="36000" marB="36000"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Leu845Phe, 2535A&gt;C</a:t>
                      </a:r>
                    </a:p>
                    <a:p>
                      <a:pPr algn="ctr"/>
                      <a:r>
                        <a:rPr lang="en-US" sz="1000"/>
                        <a:t>Asn750Asp, 2248A&gt;G</a:t>
                      </a:r>
                    </a:p>
                    <a:p>
                      <a:pPr algn="ctr"/>
                      <a:r>
                        <a:rPr lang="en-US" sz="1000"/>
                        <a:t>Arg665Trp, 1993C&gt;T</a:t>
                      </a:r>
                    </a:p>
                  </a:txBody>
                  <a:tcPr marL="0" marR="0" marT="36000" marB="36000" anchor="ctr">
                    <a:lnT w="38100" cap="flat" cmpd="sng" algn="ctr">
                      <a:solidFill>
                        <a:schemeClr val="bg1"/>
                      </a:solidFill>
                      <a:prstDash val="solid"/>
                      <a:round/>
                      <a:headEnd type="none" w="med" len="med"/>
                      <a:tailEnd type="none" w="med" len="med"/>
                    </a:lnT>
                  </a:tcPr>
                </a:tc>
                <a:tc>
                  <a:txBody>
                    <a:bodyPr/>
                    <a:lstStyle/>
                    <a:p>
                      <a:pPr algn="ctr"/>
                      <a:r>
                        <a:rPr lang="en-US" sz="1000"/>
                        <a:t>0.99</a:t>
                      </a:r>
                    </a:p>
                    <a:p>
                      <a:pPr algn="ctr"/>
                      <a:r>
                        <a:rPr lang="en-US" sz="1000"/>
                        <a:t>0.79</a:t>
                      </a:r>
                    </a:p>
                    <a:p>
                      <a:pPr algn="ctr"/>
                      <a:r>
                        <a:rPr lang="en-US" sz="1000"/>
                        <a:t>0.34</a:t>
                      </a:r>
                    </a:p>
                  </a:txBody>
                  <a:tcPr marL="0" marR="0" marT="36000" marB="36000" anchor="ctr">
                    <a:lnT w="38100" cap="flat" cmpd="sng" algn="ctr">
                      <a:solidFill>
                        <a:schemeClr val="bg1"/>
                      </a:solidFill>
                      <a:prstDash val="solid"/>
                      <a:round/>
                      <a:headEnd type="none" w="med" len="med"/>
                      <a:tailEnd type="none" w="med" len="med"/>
                    </a:lnT>
                  </a:tcPr>
                </a:tc>
                <a:tc>
                  <a:txBody>
                    <a:bodyPr/>
                    <a:lstStyle/>
                    <a:p>
                      <a:pPr algn="ctr"/>
                      <a:endParaRPr lang="en-US" sz="1000"/>
                    </a:p>
                  </a:txBody>
                  <a:tcPr marL="0" marR="0" marT="36000" marB="36000" anchor="ctr"/>
                </a:tc>
                <a:extLst>
                  <a:ext uri="{0D108BD9-81ED-4DB2-BD59-A6C34878D82A}">
                    <a16:rowId xmlns:a16="http://schemas.microsoft.com/office/drawing/2014/main" val="2797330746"/>
                  </a:ext>
                </a:extLst>
              </a:tr>
              <a:tr h="680853">
                <a:tc>
                  <a:txBody>
                    <a:bodyPr/>
                    <a:lstStyle/>
                    <a:p>
                      <a:pPr algn="ctr"/>
                      <a:r>
                        <a:rPr lang="en-US" sz="1000" b="1"/>
                        <a:t>2</a:t>
                      </a:r>
                    </a:p>
                  </a:txBody>
                  <a:tcPr marL="0" marR="0" marT="36000" marB="36000" anchor="ctr"/>
                </a:tc>
                <a:tc>
                  <a:txBody>
                    <a:bodyPr/>
                    <a:lstStyle/>
                    <a:p>
                      <a:pPr algn="ctr"/>
                      <a:r>
                        <a:rPr lang="en-US" sz="1000"/>
                        <a:t>SLL</a:t>
                      </a:r>
                    </a:p>
                  </a:txBody>
                  <a:tcPr marL="0" marR="0" marT="36000" marB="36000" anchor="ctr"/>
                </a:tc>
                <a:tc>
                  <a:txBody>
                    <a:bodyPr/>
                    <a:lstStyle/>
                    <a:p>
                      <a:pPr algn="ctr"/>
                      <a:r>
                        <a:rPr lang="en-US" sz="1000"/>
                        <a:t>545</a:t>
                      </a:r>
                    </a:p>
                  </a:txBody>
                  <a:tcPr marL="0" marR="0" marT="36000" marB="36000" anchor="ctr"/>
                </a:tc>
                <a:tc>
                  <a:txBody>
                    <a:bodyPr/>
                    <a:lstStyle/>
                    <a:p>
                      <a:pPr algn="ctr"/>
                      <a:r>
                        <a:rPr lang="en-US" sz="1000"/>
                        <a:t>Not detected</a:t>
                      </a:r>
                    </a:p>
                  </a:txBody>
                  <a:tcPr marL="0" marR="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N/A</a:t>
                      </a:r>
                    </a:p>
                  </a:txBody>
                  <a:tcPr marL="0" marR="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Cys481Ser, 1442G&gt;C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Cys481Ser, 14421T&gt;A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Cys481Tyr, 1442G&gt;C</a:t>
                      </a:r>
                    </a:p>
                  </a:txBody>
                  <a:tcPr marL="0" marR="0" marT="36000" marB="36000" anchor="ctr"/>
                </a:tc>
                <a:tc>
                  <a:txBody>
                    <a:bodyPr/>
                    <a:lstStyle/>
                    <a:p>
                      <a:pPr algn="ctr"/>
                      <a:r>
                        <a:rPr lang="en-US" sz="1000"/>
                        <a:t>0.32</a:t>
                      </a:r>
                    </a:p>
                    <a:p>
                      <a:pPr algn="ctr"/>
                      <a:r>
                        <a:rPr lang="en-US" sz="1000"/>
                        <a:t>3.77</a:t>
                      </a:r>
                    </a:p>
                    <a:p>
                      <a:pPr algn="ctr"/>
                      <a:r>
                        <a:rPr lang="en-US" sz="1000"/>
                        <a:t>14.03</a:t>
                      </a:r>
                    </a:p>
                  </a:txBody>
                  <a:tcPr marL="0" marR="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Not detected</a:t>
                      </a:r>
                    </a:p>
                  </a:txBody>
                  <a:tcPr marL="0" marR="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N/A</a:t>
                      </a:r>
                    </a:p>
                  </a:txBody>
                  <a:tcPr marL="0" marR="0" marT="36000" marB="36000" anchor="ctr"/>
                </a:tc>
                <a:tc>
                  <a:txBody>
                    <a:bodyPr/>
                    <a:lstStyle/>
                    <a:p>
                      <a:pPr algn="ctr"/>
                      <a:r>
                        <a:rPr lang="en-US" sz="1000"/>
                        <a:t>Ser707Phe, 2120C&gt;T</a:t>
                      </a:r>
                    </a:p>
                    <a:p>
                      <a:pPr algn="ctr"/>
                      <a:r>
                        <a:rPr lang="en-US" sz="1000"/>
                        <a:t>Leu845Val, 2533T&gt;G</a:t>
                      </a:r>
                    </a:p>
                    <a:p>
                      <a:pPr algn="ctr"/>
                      <a:r>
                        <a:rPr lang="en-US" sz="1000"/>
                        <a:t>Glu1139del, 3417_3419del</a:t>
                      </a:r>
                    </a:p>
                    <a:p>
                      <a:pPr algn="ctr"/>
                      <a:r>
                        <a:rPr lang="en-US" sz="1000"/>
                        <a:t>Met1141Lys, 3422T&gt;A</a:t>
                      </a:r>
                    </a:p>
                  </a:txBody>
                  <a:tcPr marL="0" marR="0" marT="36000" marB="36000" anchor="ctr"/>
                </a:tc>
                <a:tc>
                  <a:txBody>
                    <a:bodyPr/>
                    <a:lstStyle/>
                    <a:p>
                      <a:pPr algn="ctr"/>
                      <a:r>
                        <a:rPr lang="en-US" sz="1000"/>
                        <a:t>5.77</a:t>
                      </a:r>
                    </a:p>
                    <a:p>
                      <a:pPr algn="ctr"/>
                      <a:r>
                        <a:rPr lang="en-US" sz="1000"/>
                        <a:t>1.74</a:t>
                      </a:r>
                    </a:p>
                    <a:p>
                      <a:pPr algn="ctr"/>
                      <a:r>
                        <a:rPr lang="en-US" sz="1000"/>
                        <a:t>4.7</a:t>
                      </a:r>
                    </a:p>
                    <a:p>
                      <a:pPr algn="ctr"/>
                      <a:r>
                        <a:rPr lang="en-US" sz="1000"/>
                        <a:t>0.89</a:t>
                      </a:r>
                    </a:p>
                  </a:txBody>
                  <a:tcPr marL="0" marR="0" marT="36000" marB="36000" anchor="ctr"/>
                </a:tc>
                <a:tc>
                  <a:txBody>
                    <a:bodyPr/>
                    <a:lstStyle/>
                    <a:p>
                      <a:pPr algn="ctr"/>
                      <a:endParaRPr lang="en-US" sz="1000"/>
                    </a:p>
                  </a:txBody>
                  <a:tcPr marL="0" marR="0" marT="36000" marB="36000" anchor="ctr"/>
                </a:tc>
                <a:extLst>
                  <a:ext uri="{0D108BD9-81ED-4DB2-BD59-A6C34878D82A}">
                    <a16:rowId xmlns:a16="http://schemas.microsoft.com/office/drawing/2014/main" val="3928937574"/>
                  </a:ext>
                </a:extLst>
              </a:tr>
              <a:tr h="376387">
                <a:tc>
                  <a:txBody>
                    <a:bodyPr/>
                    <a:lstStyle/>
                    <a:p>
                      <a:pPr algn="ctr"/>
                      <a:r>
                        <a:rPr lang="en-US" sz="1000" b="1"/>
                        <a:t>3</a:t>
                      </a:r>
                    </a:p>
                  </a:txBody>
                  <a:tcPr marL="0" marR="0" marT="36000" marB="36000" anchor="ctr"/>
                </a:tc>
                <a:tc>
                  <a:txBody>
                    <a:bodyPr/>
                    <a:lstStyle/>
                    <a:p>
                      <a:pPr algn="ctr"/>
                      <a:r>
                        <a:rPr lang="en-US" sz="1000"/>
                        <a:t>CLL</a:t>
                      </a:r>
                    </a:p>
                  </a:txBody>
                  <a:tcPr marL="0" marR="0" marT="36000" marB="36000" anchor="ctr"/>
                </a:tc>
                <a:tc>
                  <a:txBody>
                    <a:bodyPr/>
                    <a:lstStyle/>
                    <a:p>
                      <a:pPr algn="ctr"/>
                      <a:r>
                        <a:rPr lang="en-US" sz="1000"/>
                        <a:t>140</a:t>
                      </a:r>
                    </a:p>
                  </a:txBody>
                  <a:tcPr marL="0" marR="0" marT="36000" marB="36000" anchor="ctr"/>
                </a:tc>
                <a:tc>
                  <a:txBody>
                    <a:bodyPr/>
                    <a:lstStyle/>
                    <a:p>
                      <a:pPr algn="ctr"/>
                      <a:r>
                        <a:rPr lang="en-US" sz="1000"/>
                        <a:t>Cys481Ser, 1442G&gt;C</a:t>
                      </a:r>
                    </a:p>
                  </a:txBody>
                  <a:tcPr marL="0" marR="0" marT="36000" marB="36000" anchor="ctr"/>
                </a:tc>
                <a:tc>
                  <a:txBody>
                    <a:bodyPr/>
                    <a:lstStyle/>
                    <a:p>
                      <a:pPr algn="ctr"/>
                      <a:r>
                        <a:rPr lang="en-US" sz="1000"/>
                        <a:t>60.86</a:t>
                      </a:r>
                    </a:p>
                  </a:txBody>
                  <a:tcPr marL="0" marR="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Cys481Ser, 1442G&gt;C</a:t>
                      </a:r>
                    </a:p>
                  </a:txBody>
                  <a:tcPr marL="0" marR="0" marT="36000" marB="36000" anchor="ctr"/>
                </a:tc>
                <a:tc>
                  <a:txBody>
                    <a:bodyPr/>
                    <a:lstStyle/>
                    <a:p>
                      <a:pPr algn="ctr"/>
                      <a:r>
                        <a:rPr lang="en-US" sz="1000"/>
                        <a:t>69.06</a:t>
                      </a:r>
                    </a:p>
                  </a:txBody>
                  <a:tcPr marL="0" marR="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Not detected</a:t>
                      </a:r>
                    </a:p>
                  </a:txBody>
                  <a:tcPr marL="0" marR="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N/A</a:t>
                      </a:r>
                    </a:p>
                  </a:txBody>
                  <a:tcPr marL="0" marR="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Not detected</a:t>
                      </a:r>
                    </a:p>
                  </a:txBody>
                  <a:tcPr marL="0" marR="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N/A</a:t>
                      </a:r>
                    </a:p>
                  </a:txBody>
                  <a:tcPr marL="0" marR="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a:p>
                  </a:txBody>
                  <a:tcPr marL="0" marR="0" marT="36000" marB="36000" anchor="ctr"/>
                </a:tc>
                <a:extLst>
                  <a:ext uri="{0D108BD9-81ED-4DB2-BD59-A6C34878D82A}">
                    <a16:rowId xmlns:a16="http://schemas.microsoft.com/office/drawing/2014/main" val="3469235866"/>
                  </a:ext>
                </a:extLst>
              </a:tr>
              <a:tr h="274215">
                <a:tc>
                  <a:txBody>
                    <a:bodyPr/>
                    <a:lstStyle/>
                    <a:p>
                      <a:pPr algn="ctr"/>
                      <a:r>
                        <a:rPr lang="en-US" sz="1000" b="1"/>
                        <a:t>4</a:t>
                      </a:r>
                    </a:p>
                  </a:txBody>
                  <a:tcPr marL="0" marR="0" marT="36000" marB="36000" anchor="ctr"/>
                </a:tc>
                <a:tc>
                  <a:txBody>
                    <a:bodyPr/>
                    <a:lstStyle/>
                    <a:p>
                      <a:pPr algn="ctr"/>
                      <a:r>
                        <a:rPr lang="en-US" sz="1000"/>
                        <a:t>CLL</a:t>
                      </a:r>
                    </a:p>
                  </a:txBody>
                  <a:tcPr marL="0" marR="0" marT="36000" marB="36000" anchor="ctr"/>
                </a:tc>
                <a:tc>
                  <a:txBody>
                    <a:bodyPr/>
                    <a:lstStyle/>
                    <a:p>
                      <a:pPr algn="ctr"/>
                      <a:r>
                        <a:rPr lang="en-US" sz="1000"/>
                        <a:t>408</a:t>
                      </a:r>
                    </a:p>
                  </a:txBody>
                  <a:tcPr marL="0" marR="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Not detected</a:t>
                      </a:r>
                    </a:p>
                  </a:txBody>
                  <a:tcPr marL="0" marR="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N/A</a:t>
                      </a:r>
                    </a:p>
                  </a:txBody>
                  <a:tcPr marL="0" marR="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Not detected</a:t>
                      </a:r>
                    </a:p>
                  </a:txBody>
                  <a:tcPr marL="0" marR="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N/A</a:t>
                      </a:r>
                    </a:p>
                  </a:txBody>
                  <a:tcPr marL="0" marR="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Not detected</a:t>
                      </a:r>
                    </a:p>
                  </a:txBody>
                  <a:tcPr marL="0" marR="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N/A</a:t>
                      </a:r>
                    </a:p>
                  </a:txBody>
                  <a:tcPr marL="0" marR="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Not detected</a:t>
                      </a:r>
                    </a:p>
                  </a:txBody>
                  <a:tcPr marL="0" marR="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N/A</a:t>
                      </a:r>
                    </a:p>
                  </a:txBody>
                  <a:tcPr marL="0" marR="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i="1"/>
                        <a:t>ATM, FBXW7</a:t>
                      </a:r>
                    </a:p>
                  </a:txBody>
                  <a:tcPr marL="0" marR="0" marT="36000" marB="36000" anchor="ctr"/>
                </a:tc>
                <a:extLst>
                  <a:ext uri="{0D108BD9-81ED-4DB2-BD59-A6C34878D82A}">
                    <a16:rowId xmlns:a16="http://schemas.microsoft.com/office/drawing/2014/main" val="2917827391"/>
                  </a:ext>
                </a:extLst>
              </a:tr>
              <a:tr h="274215">
                <a:tc>
                  <a:txBody>
                    <a:bodyPr/>
                    <a:lstStyle/>
                    <a:p>
                      <a:pPr algn="ctr"/>
                      <a:r>
                        <a:rPr lang="en-US" sz="1000" b="1"/>
                        <a:t>5</a:t>
                      </a:r>
                      <a:r>
                        <a:rPr lang="en-US" sz="1000" b="1" baseline="30000"/>
                        <a:t>b</a:t>
                      </a:r>
                    </a:p>
                  </a:txBody>
                  <a:tcPr marL="0" marR="0" marT="36000" marB="36000" anchor="ctr"/>
                </a:tc>
                <a:tc>
                  <a:txBody>
                    <a:bodyPr/>
                    <a:lstStyle/>
                    <a:p>
                      <a:pPr algn="ctr"/>
                      <a:r>
                        <a:rPr lang="en-US" sz="1000"/>
                        <a:t>MCL</a:t>
                      </a:r>
                    </a:p>
                  </a:txBody>
                  <a:tcPr marL="0" marR="0" marT="36000" marB="36000" anchor="ctr"/>
                </a:tc>
                <a:tc>
                  <a:txBody>
                    <a:bodyPr/>
                    <a:lstStyle/>
                    <a:p>
                      <a:pPr algn="ctr"/>
                      <a:r>
                        <a:rPr lang="en-US" sz="1000"/>
                        <a:t>264</a:t>
                      </a:r>
                    </a:p>
                  </a:txBody>
                  <a:tcPr marL="0" marR="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Not detected</a:t>
                      </a:r>
                      <a:r>
                        <a:rPr lang="en-US" sz="1000" baseline="30000"/>
                        <a:t>c</a:t>
                      </a:r>
                    </a:p>
                  </a:txBody>
                  <a:tcPr marL="0" marR="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N/A</a:t>
                      </a:r>
                    </a:p>
                  </a:txBody>
                  <a:tcPr marL="0" marR="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Not detected</a:t>
                      </a:r>
                    </a:p>
                  </a:txBody>
                  <a:tcPr marL="0" marR="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N/A</a:t>
                      </a:r>
                    </a:p>
                  </a:txBody>
                  <a:tcPr marL="0" marR="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Not detected</a:t>
                      </a:r>
                      <a:r>
                        <a:rPr lang="en-US" sz="1000" baseline="30000"/>
                        <a:t>c</a:t>
                      </a:r>
                    </a:p>
                  </a:txBody>
                  <a:tcPr marL="0" marR="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N/A</a:t>
                      </a:r>
                    </a:p>
                  </a:txBody>
                  <a:tcPr marL="0" marR="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Not detected</a:t>
                      </a:r>
                    </a:p>
                  </a:txBody>
                  <a:tcPr marL="0" marR="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N/A</a:t>
                      </a:r>
                    </a:p>
                  </a:txBody>
                  <a:tcPr marL="0" marR="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i="1"/>
                    </a:p>
                  </a:txBody>
                  <a:tcPr marL="0" marR="0" marT="36000" marB="36000" anchor="ctr"/>
                </a:tc>
                <a:extLst>
                  <a:ext uri="{0D108BD9-81ED-4DB2-BD59-A6C34878D82A}">
                    <a16:rowId xmlns:a16="http://schemas.microsoft.com/office/drawing/2014/main" val="143820736"/>
                  </a:ext>
                </a:extLst>
              </a:tr>
              <a:tr h="376387">
                <a:tc>
                  <a:txBody>
                    <a:bodyPr/>
                    <a:lstStyle/>
                    <a:p>
                      <a:pPr algn="ctr"/>
                      <a:r>
                        <a:rPr lang="en-US" sz="1000" b="1"/>
                        <a:t>6</a:t>
                      </a:r>
                    </a:p>
                  </a:txBody>
                  <a:tcPr marL="0" marR="0" marT="36000" marB="36000" anchor="ctr"/>
                </a:tc>
                <a:tc>
                  <a:txBody>
                    <a:bodyPr/>
                    <a:lstStyle/>
                    <a:p>
                      <a:pPr algn="ctr"/>
                      <a:r>
                        <a:rPr lang="en-US" sz="1000"/>
                        <a:t>CLL</a:t>
                      </a:r>
                    </a:p>
                  </a:txBody>
                  <a:tcPr marL="0" marR="0" marT="36000" marB="36000" anchor="ctr"/>
                </a:tc>
                <a:tc>
                  <a:txBody>
                    <a:bodyPr/>
                    <a:lstStyle/>
                    <a:p>
                      <a:pPr algn="ctr"/>
                      <a:r>
                        <a:rPr lang="en-US" sz="1000"/>
                        <a:t>388</a:t>
                      </a:r>
                    </a:p>
                  </a:txBody>
                  <a:tcPr marL="0" marR="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Not detected</a:t>
                      </a:r>
                    </a:p>
                  </a:txBody>
                  <a:tcPr marL="0" marR="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N/A</a:t>
                      </a:r>
                    </a:p>
                    <a:p>
                      <a:pPr algn="ctr"/>
                      <a:endParaRPr lang="en-US" sz="1000"/>
                    </a:p>
                  </a:txBody>
                  <a:tcPr marL="0" marR="0" marT="36000" marB="36000" anchor="ctr"/>
                </a:tc>
                <a:tc>
                  <a:txBody>
                    <a:bodyPr/>
                    <a:lstStyle/>
                    <a:p>
                      <a:pPr algn="ctr"/>
                      <a:r>
                        <a:rPr lang="en-US" sz="1000"/>
                        <a:t>No sample available</a:t>
                      </a:r>
                    </a:p>
                  </a:txBody>
                  <a:tcPr marL="0" marR="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N/A</a:t>
                      </a:r>
                    </a:p>
                  </a:txBody>
                  <a:tcPr marL="0" marR="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Not detected</a:t>
                      </a:r>
                    </a:p>
                  </a:txBody>
                  <a:tcPr marL="0" marR="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N/A</a:t>
                      </a:r>
                    </a:p>
                  </a:txBody>
                  <a:tcPr marL="0" marR="0" marT="36000" marB="36000" anchor="ctr"/>
                </a:tc>
                <a:tc>
                  <a:txBody>
                    <a:bodyPr/>
                    <a:lstStyle/>
                    <a:p>
                      <a:pPr algn="ctr"/>
                      <a:r>
                        <a:rPr lang="en-US" sz="1000"/>
                        <a:t>No sample available</a:t>
                      </a:r>
                    </a:p>
                  </a:txBody>
                  <a:tcPr marL="0" marR="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N/A</a:t>
                      </a:r>
                    </a:p>
                  </a:txBody>
                  <a:tcPr marL="0" marR="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i="1"/>
                        <a:t>MCL1, TP53</a:t>
                      </a:r>
                    </a:p>
                  </a:txBody>
                  <a:tcPr marL="0" marR="0" marT="36000" marB="36000" anchor="ctr"/>
                </a:tc>
                <a:extLst>
                  <a:ext uri="{0D108BD9-81ED-4DB2-BD59-A6C34878D82A}">
                    <a16:rowId xmlns:a16="http://schemas.microsoft.com/office/drawing/2014/main" val="2579732225"/>
                  </a:ext>
                </a:extLst>
              </a:tr>
              <a:tr h="376387">
                <a:tc>
                  <a:txBody>
                    <a:bodyPr/>
                    <a:lstStyle/>
                    <a:p>
                      <a:pPr algn="ctr"/>
                      <a:r>
                        <a:rPr lang="en-US" sz="1000" b="1"/>
                        <a:t>7</a:t>
                      </a:r>
                    </a:p>
                  </a:txBody>
                  <a:tcPr marL="0" marR="0" marT="36000" marB="36000" anchor="ctr"/>
                </a:tc>
                <a:tc>
                  <a:txBody>
                    <a:bodyPr/>
                    <a:lstStyle/>
                    <a:p>
                      <a:pPr algn="ctr"/>
                      <a:r>
                        <a:rPr lang="en-US" sz="1000"/>
                        <a:t>CLL</a:t>
                      </a:r>
                    </a:p>
                  </a:txBody>
                  <a:tcPr marL="0" marR="0" marT="36000" marB="36000" anchor="ctr"/>
                </a:tc>
                <a:tc>
                  <a:txBody>
                    <a:bodyPr/>
                    <a:lstStyle/>
                    <a:p>
                      <a:pPr algn="ctr"/>
                      <a:r>
                        <a:rPr lang="en-US" sz="1000"/>
                        <a:t>234</a:t>
                      </a:r>
                    </a:p>
                  </a:txBody>
                  <a:tcPr marL="0" marR="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Not detected</a:t>
                      </a:r>
                    </a:p>
                  </a:txBody>
                  <a:tcPr marL="0" marR="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N/A</a:t>
                      </a:r>
                    </a:p>
                    <a:p>
                      <a:pPr algn="ctr"/>
                      <a:endParaRPr lang="en-US" sz="1000"/>
                    </a:p>
                  </a:txBody>
                  <a:tcPr marL="0" marR="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Not detected</a:t>
                      </a:r>
                    </a:p>
                  </a:txBody>
                  <a:tcPr marL="0" marR="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N/A</a:t>
                      </a:r>
                    </a:p>
                  </a:txBody>
                  <a:tcPr marL="0" marR="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Not detected</a:t>
                      </a:r>
                    </a:p>
                  </a:txBody>
                  <a:tcPr marL="0" marR="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N/A</a:t>
                      </a:r>
                    </a:p>
                  </a:txBody>
                  <a:tcPr marL="0" marR="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Not detected</a:t>
                      </a:r>
                    </a:p>
                  </a:txBody>
                  <a:tcPr marL="0" marR="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N/A</a:t>
                      </a:r>
                    </a:p>
                  </a:txBody>
                  <a:tcPr marL="0" marR="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i="1"/>
                        <a:t>TP53, SF3B1, FBXW7</a:t>
                      </a:r>
                    </a:p>
                  </a:txBody>
                  <a:tcPr marL="0" marR="0" marT="36000" marB="36000" anchor="ctr"/>
                </a:tc>
                <a:extLst>
                  <a:ext uri="{0D108BD9-81ED-4DB2-BD59-A6C34878D82A}">
                    <a16:rowId xmlns:a16="http://schemas.microsoft.com/office/drawing/2014/main" val="2321941483"/>
                  </a:ext>
                </a:extLst>
              </a:tr>
              <a:tr h="376387">
                <a:tc>
                  <a:txBody>
                    <a:bodyPr/>
                    <a:lstStyle/>
                    <a:p>
                      <a:pPr algn="ctr"/>
                      <a:r>
                        <a:rPr lang="en-US" sz="1000" b="1"/>
                        <a:t>8</a:t>
                      </a:r>
                    </a:p>
                  </a:txBody>
                  <a:tcPr marL="0" marR="0" marT="36000" marB="36000" anchor="ctr"/>
                </a:tc>
                <a:tc>
                  <a:txBody>
                    <a:bodyPr/>
                    <a:lstStyle/>
                    <a:p>
                      <a:pPr algn="ctr"/>
                      <a:r>
                        <a:rPr lang="en-US" sz="1000"/>
                        <a:t>CLL</a:t>
                      </a:r>
                    </a:p>
                  </a:txBody>
                  <a:tcPr marL="0" marR="0" marT="36000" marB="36000" anchor="ctr"/>
                </a:tc>
                <a:tc>
                  <a:txBody>
                    <a:bodyPr/>
                    <a:lstStyle/>
                    <a:p>
                      <a:pPr algn="ctr"/>
                      <a:r>
                        <a:rPr lang="en-US" sz="1000"/>
                        <a:t>167</a:t>
                      </a:r>
                    </a:p>
                  </a:txBody>
                  <a:tcPr marL="0" marR="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Not detected</a:t>
                      </a:r>
                    </a:p>
                  </a:txBody>
                  <a:tcPr marL="0" marR="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N/A</a:t>
                      </a:r>
                    </a:p>
                    <a:p>
                      <a:pPr algn="ctr"/>
                      <a:endParaRPr lang="en-US" sz="1000"/>
                    </a:p>
                  </a:txBody>
                  <a:tcPr marL="0" marR="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No sample available</a:t>
                      </a:r>
                    </a:p>
                    <a:p>
                      <a:pPr algn="ctr"/>
                      <a:endParaRPr lang="en-US" sz="1000"/>
                    </a:p>
                  </a:txBody>
                  <a:tcPr marL="0" marR="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N/A</a:t>
                      </a:r>
                    </a:p>
                  </a:txBody>
                  <a:tcPr marL="0" marR="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Not detected</a:t>
                      </a:r>
                    </a:p>
                  </a:txBody>
                  <a:tcPr marL="0" marR="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N/A</a:t>
                      </a:r>
                    </a:p>
                  </a:txBody>
                  <a:tcPr marL="0" marR="0" marT="0" marB="0" anchor="ctr"/>
                </a:tc>
                <a:tc>
                  <a:txBody>
                    <a:bodyPr/>
                    <a:lstStyle/>
                    <a:p>
                      <a:pPr algn="ctr"/>
                      <a:r>
                        <a:rPr lang="en-US" sz="1000"/>
                        <a:t>No sample available</a:t>
                      </a:r>
                    </a:p>
                  </a:txBody>
                  <a:tcPr marL="0" marR="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N/A</a:t>
                      </a:r>
                    </a:p>
                  </a:txBody>
                  <a:tcPr marL="0" marR="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i="1"/>
                        <a:t>TP53, NOTCH1, BRAF, SF3B1, MAPK14</a:t>
                      </a:r>
                    </a:p>
                  </a:txBody>
                  <a:tcPr marL="0" marR="0" marT="36000" marB="36000" anchor="ctr"/>
                </a:tc>
                <a:extLst>
                  <a:ext uri="{0D108BD9-81ED-4DB2-BD59-A6C34878D82A}">
                    <a16:rowId xmlns:a16="http://schemas.microsoft.com/office/drawing/2014/main" val="265209701"/>
                  </a:ext>
                </a:extLst>
              </a:tr>
              <a:tr h="528620">
                <a:tc>
                  <a:txBody>
                    <a:bodyPr/>
                    <a:lstStyle/>
                    <a:p>
                      <a:pPr algn="ctr"/>
                      <a:r>
                        <a:rPr lang="en-US" sz="1000" b="1"/>
                        <a:t>9</a:t>
                      </a:r>
                    </a:p>
                  </a:txBody>
                  <a:tcPr marL="0" marR="0" marT="36000" marB="36000" anchor="ctr"/>
                </a:tc>
                <a:tc>
                  <a:txBody>
                    <a:bodyPr/>
                    <a:lstStyle/>
                    <a:p>
                      <a:pPr algn="ctr"/>
                      <a:r>
                        <a:rPr lang="en-US" sz="1000"/>
                        <a:t>CLL</a:t>
                      </a:r>
                    </a:p>
                  </a:txBody>
                  <a:tcPr marL="0" marR="0" marT="36000" marB="36000" anchor="ctr"/>
                </a:tc>
                <a:tc>
                  <a:txBody>
                    <a:bodyPr/>
                    <a:lstStyle/>
                    <a:p>
                      <a:pPr algn="ctr"/>
                      <a:r>
                        <a:rPr lang="en-US" sz="1000"/>
                        <a:t>537</a:t>
                      </a:r>
                    </a:p>
                  </a:txBody>
                  <a:tcPr marL="0" marR="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Cys481Ser, 1442G&gt;C</a:t>
                      </a:r>
                    </a:p>
                  </a:txBody>
                  <a:tcPr marL="0" marR="0" marT="36000" marB="36000" anchor="ctr"/>
                </a:tc>
                <a:tc>
                  <a:txBody>
                    <a:bodyPr/>
                    <a:lstStyle/>
                    <a:p>
                      <a:pPr algn="ctr"/>
                      <a:r>
                        <a:rPr lang="en-US" sz="1000"/>
                        <a:t>0.89</a:t>
                      </a:r>
                    </a:p>
                  </a:txBody>
                  <a:tcPr marL="0" marR="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Cys481Ser, 1442G&gt;C</a:t>
                      </a:r>
                    </a:p>
                    <a:p>
                      <a:pPr algn="ctr"/>
                      <a:endParaRPr lang="en-US" sz="1000"/>
                    </a:p>
                  </a:txBody>
                  <a:tcPr marL="0" marR="0" marT="36000" marB="36000" anchor="ctr"/>
                </a:tc>
                <a:tc>
                  <a:txBody>
                    <a:bodyPr/>
                    <a:lstStyle/>
                    <a:p>
                      <a:pPr algn="ctr"/>
                      <a:r>
                        <a:rPr lang="en-US" sz="1000"/>
                        <a:t>20.38</a:t>
                      </a:r>
                    </a:p>
                  </a:txBody>
                  <a:tcPr marL="0" marR="0" marT="36000" marB="36000" anchor="ctr"/>
                </a:tc>
                <a:tc>
                  <a:txBody>
                    <a:bodyPr/>
                    <a:lstStyle/>
                    <a:p>
                      <a:pPr algn="ctr"/>
                      <a:r>
                        <a:rPr lang="en-US" sz="1000"/>
                        <a:t>Asn868Lys, 2604C&gt;A</a:t>
                      </a:r>
                    </a:p>
                  </a:txBody>
                  <a:tcPr marL="0" marR="0" marT="36000" marB="36000" anchor="ctr"/>
                </a:tc>
                <a:tc>
                  <a:txBody>
                    <a:bodyPr/>
                    <a:lstStyle/>
                    <a:p>
                      <a:pPr algn="ctr"/>
                      <a:r>
                        <a:rPr lang="en-US" sz="1000"/>
                        <a:t>48.08</a:t>
                      </a:r>
                    </a:p>
                  </a:txBody>
                  <a:tcPr marL="0" marR="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Asn868Lys, 2604C&gt;A</a:t>
                      </a:r>
                    </a:p>
                    <a:p>
                      <a:pPr algn="ctr"/>
                      <a:r>
                        <a:rPr lang="en-US" sz="1000"/>
                        <a:t>Leu845Phe, 2535A&gt;C</a:t>
                      </a:r>
                    </a:p>
                    <a:p>
                      <a:pPr algn="ctr"/>
                      <a:r>
                        <a:rPr lang="en-US" sz="1000"/>
                        <a:t>Asp993His, 2977G&gt;C</a:t>
                      </a:r>
                    </a:p>
                  </a:txBody>
                  <a:tcPr marL="0" marR="0" marT="36000" marB="36000" anchor="ctr"/>
                </a:tc>
                <a:tc>
                  <a:txBody>
                    <a:bodyPr/>
                    <a:lstStyle/>
                    <a:p>
                      <a:pPr algn="ctr"/>
                      <a:r>
                        <a:rPr lang="en-US" sz="1000"/>
                        <a:t>50.09</a:t>
                      </a:r>
                    </a:p>
                    <a:p>
                      <a:pPr algn="ctr"/>
                      <a:r>
                        <a:rPr lang="en-US" sz="1000"/>
                        <a:t>0.41</a:t>
                      </a:r>
                    </a:p>
                    <a:p>
                      <a:pPr algn="ctr"/>
                      <a:r>
                        <a:rPr lang="en-US" sz="1000"/>
                        <a:t>0.60</a:t>
                      </a:r>
                    </a:p>
                  </a:txBody>
                  <a:tcPr marL="0" marR="0" marT="36000" marB="36000" anchor="ctr"/>
                </a:tc>
                <a:tc>
                  <a:txBody>
                    <a:bodyPr/>
                    <a:lstStyle/>
                    <a:p>
                      <a:pPr algn="ctr"/>
                      <a:endParaRPr lang="en-US" sz="1000"/>
                    </a:p>
                  </a:txBody>
                  <a:tcPr marL="0" marR="0" marT="36000" marB="36000" anchor="ctr"/>
                </a:tc>
                <a:extLst>
                  <a:ext uri="{0D108BD9-81ED-4DB2-BD59-A6C34878D82A}">
                    <a16:rowId xmlns:a16="http://schemas.microsoft.com/office/drawing/2014/main" val="881021793"/>
                  </a:ext>
                </a:extLst>
              </a:tr>
            </a:tbl>
          </a:graphicData>
        </a:graphic>
      </p:graphicFrame>
    </p:spTree>
    <p:extLst>
      <p:ext uri="{BB962C8B-B14F-4D97-AF65-F5344CB8AC3E}">
        <p14:creationId xmlns:p14="http://schemas.microsoft.com/office/powerpoint/2010/main" val="41628158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A3A9DDE2-0241-409D-A5CB-5FCABCC948EF}"/>
              </a:ext>
            </a:extLst>
          </p:cNvPr>
          <p:cNvSpPr>
            <a:spLocks noGrp="1"/>
          </p:cNvSpPr>
          <p:nvPr>
            <p:ph type="ftr" sz="quarter" idx="10"/>
          </p:nvPr>
        </p:nvSpPr>
        <p:spPr/>
        <p:txBody>
          <a:bodyPr/>
          <a:lstStyle/>
          <a:p>
            <a:r>
              <a:rPr lang="en-GB" b="1"/>
              <a:t>BTK, </a:t>
            </a:r>
            <a:r>
              <a:rPr lang="en-GB"/>
              <a:t>Bruton's tyrosine kinase.</a:t>
            </a:r>
          </a:p>
          <a:p>
            <a:r>
              <a:rPr lang="en-GB" b="1"/>
              <a:t>Xu et al, Abstract #4176 presented at ASH 2022. </a:t>
            </a:r>
          </a:p>
        </p:txBody>
      </p:sp>
      <p:sp>
        <p:nvSpPr>
          <p:cNvPr id="4" name="Titel 3">
            <a:extLst>
              <a:ext uri="{FF2B5EF4-FFF2-40B4-BE49-F238E27FC236}">
                <a16:creationId xmlns:a16="http://schemas.microsoft.com/office/drawing/2014/main" id="{02C62C1F-9F75-F048-962B-8C644CC61153}"/>
              </a:ext>
            </a:extLst>
          </p:cNvPr>
          <p:cNvSpPr>
            <a:spLocks noGrp="1"/>
          </p:cNvSpPr>
          <p:nvPr>
            <p:ph type="title"/>
          </p:nvPr>
        </p:nvSpPr>
        <p:spPr/>
        <p:txBody>
          <a:bodyPr/>
          <a:lstStyle/>
          <a:p>
            <a:r>
              <a:rPr lang="de-DE" err="1"/>
              <a:t>Conclusions</a:t>
            </a:r>
            <a:endParaRPr lang="de-DE"/>
          </a:p>
        </p:txBody>
      </p:sp>
      <p:sp>
        <p:nvSpPr>
          <p:cNvPr id="8" name="Inhaltsplatzhalter 7">
            <a:extLst>
              <a:ext uri="{FF2B5EF4-FFF2-40B4-BE49-F238E27FC236}">
                <a16:creationId xmlns:a16="http://schemas.microsoft.com/office/drawing/2014/main" id="{E3749E63-6BE6-C14B-8566-6EA769800FFF}"/>
              </a:ext>
            </a:extLst>
          </p:cNvPr>
          <p:cNvSpPr>
            <a:spLocks noGrp="1"/>
          </p:cNvSpPr>
          <p:nvPr>
            <p:ph idx="1"/>
          </p:nvPr>
        </p:nvSpPr>
        <p:spPr/>
        <p:txBody>
          <a:bodyPr/>
          <a:lstStyle/>
          <a:p>
            <a:r>
              <a:rPr lang="de-DE"/>
              <a:t>This </a:t>
            </a:r>
            <a:r>
              <a:rPr lang="de-DE" err="1"/>
              <a:t>exploratory</a:t>
            </a:r>
            <a:r>
              <a:rPr lang="de-DE"/>
              <a:t> </a:t>
            </a:r>
            <a:r>
              <a:rPr lang="de-DE" err="1"/>
              <a:t>analysis</a:t>
            </a:r>
            <a:r>
              <a:rPr lang="de-DE"/>
              <a:t> </a:t>
            </a:r>
            <a:r>
              <a:rPr lang="de-DE" err="1"/>
              <a:t>suggests</a:t>
            </a:r>
            <a:r>
              <a:rPr lang="de-DE"/>
              <a:t> </a:t>
            </a:r>
            <a:r>
              <a:rPr lang="de-DE" err="1"/>
              <a:t>that</a:t>
            </a:r>
            <a:r>
              <a:rPr lang="de-DE"/>
              <a:t> </a:t>
            </a:r>
            <a:r>
              <a:rPr lang="de-DE" err="1"/>
              <a:t>cell</a:t>
            </a:r>
            <a:r>
              <a:rPr lang="de-DE"/>
              <a:t> </a:t>
            </a:r>
            <a:r>
              <a:rPr lang="de-DE" err="1"/>
              <a:t>cycle</a:t>
            </a:r>
            <a:r>
              <a:rPr lang="de-DE"/>
              <a:t>, DNA </a:t>
            </a:r>
            <a:r>
              <a:rPr lang="de-DE" err="1"/>
              <a:t>damage</a:t>
            </a:r>
            <a:r>
              <a:rPr lang="de-DE"/>
              <a:t>, and NOTCH1 </a:t>
            </a:r>
            <a:r>
              <a:rPr lang="de-DE" err="1"/>
              <a:t>pathway</a:t>
            </a:r>
            <a:r>
              <a:rPr lang="de-DE"/>
              <a:t> genes </a:t>
            </a:r>
            <a:r>
              <a:rPr lang="de-DE" err="1"/>
              <a:t>were</a:t>
            </a:r>
            <a:r>
              <a:rPr lang="de-DE"/>
              <a:t> </a:t>
            </a:r>
            <a:r>
              <a:rPr lang="de-DE" err="1"/>
              <a:t>frequently</a:t>
            </a:r>
            <a:r>
              <a:rPr lang="de-DE"/>
              <a:t> </a:t>
            </a:r>
            <a:r>
              <a:rPr lang="de-DE" err="1"/>
              <a:t>mutated</a:t>
            </a:r>
            <a:r>
              <a:rPr lang="de-DE"/>
              <a:t> in </a:t>
            </a:r>
            <a:r>
              <a:rPr lang="de-DE" err="1"/>
              <a:t>patients</a:t>
            </a:r>
            <a:r>
              <a:rPr lang="de-DE"/>
              <a:t> </a:t>
            </a:r>
            <a:r>
              <a:rPr lang="de-DE" err="1"/>
              <a:t>with</a:t>
            </a:r>
            <a:r>
              <a:rPr lang="de-DE"/>
              <a:t> B-</a:t>
            </a:r>
            <a:r>
              <a:rPr lang="de-DE" err="1"/>
              <a:t>cell</a:t>
            </a:r>
            <a:r>
              <a:rPr lang="de-DE"/>
              <a:t> </a:t>
            </a:r>
            <a:r>
              <a:rPr lang="de-DE" err="1"/>
              <a:t>malignancies</a:t>
            </a:r>
            <a:r>
              <a:rPr lang="de-DE"/>
              <a:t> </a:t>
            </a:r>
            <a:r>
              <a:rPr lang="de-DE" err="1"/>
              <a:t>who</a:t>
            </a:r>
            <a:r>
              <a:rPr lang="de-DE"/>
              <a:t> </a:t>
            </a:r>
            <a:r>
              <a:rPr lang="de-DE" err="1"/>
              <a:t>were</a:t>
            </a:r>
            <a:r>
              <a:rPr lang="de-DE"/>
              <a:t> intolerant </a:t>
            </a:r>
            <a:r>
              <a:rPr lang="de-DE" err="1"/>
              <a:t>to</a:t>
            </a:r>
            <a:r>
              <a:rPr lang="de-DE"/>
              <a:t> </a:t>
            </a:r>
            <a:r>
              <a:rPr lang="de-DE" err="1"/>
              <a:t>ibrutinib</a:t>
            </a:r>
            <a:r>
              <a:rPr lang="de-DE"/>
              <a:t> and/</a:t>
            </a:r>
            <a:r>
              <a:rPr lang="de-DE" err="1"/>
              <a:t>or</a:t>
            </a:r>
            <a:r>
              <a:rPr lang="de-DE"/>
              <a:t> </a:t>
            </a:r>
            <a:r>
              <a:rPr lang="de-DE" err="1"/>
              <a:t>acalabrutinib</a:t>
            </a:r>
            <a:endParaRPr lang="de-DE"/>
          </a:p>
          <a:p>
            <a:r>
              <a:rPr lang="de-DE" err="1"/>
              <a:t>Patients</a:t>
            </a:r>
            <a:r>
              <a:rPr lang="de-DE"/>
              <a:t> </a:t>
            </a:r>
            <a:r>
              <a:rPr lang="de-DE" err="1"/>
              <a:t>who</a:t>
            </a:r>
            <a:r>
              <a:rPr lang="de-DE"/>
              <a:t> </a:t>
            </a:r>
            <a:r>
              <a:rPr lang="de-DE" err="1"/>
              <a:t>progressed</a:t>
            </a:r>
            <a:r>
              <a:rPr lang="de-DE"/>
              <a:t> on </a:t>
            </a:r>
            <a:r>
              <a:rPr lang="de-DE" err="1"/>
              <a:t>zanubrutinib</a:t>
            </a:r>
            <a:r>
              <a:rPr lang="de-DE"/>
              <a:t> </a:t>
            </a:r>
            <a:r>
              <a:rPr lang="de-DE" err="1"/>
              <a:t>were</a:t>
            </a:r>
            <a:r>
              <a:rPr lang="de-DE"/>
              <a:t> </a:t>
            </a:r>
            <a:r>
              <a:rPr lang="de-DE" err="1"/>
              <a:t>more</a:t>
            </a:r>
            <a:r>
              <a:rPr lang="de-DE"/>
              <a:t> </a:t>
            </a:r>
            <a:r>
              <a:rPr lang="de-DE" err="1"/>
              <a:t>likely</a:t>
            </a:r>
            <a:r>
              <a:rPr lang="de-DE"/>
              <a:t> </a:t>
            </a:r>
            <a:r>
              <a:rPr lang="de-DE" err="1"/>
              <a:t>to</a:t>
            </a:r>
            <a:r>
              <a:rPr lang="de-DE"/>
              <a:t> </a:t>
            </a:r>
            <a:r>
              <a:rPr lang="de-DE" err="1"/>
              <a:t>have</a:t>
            </a:r>
            <a:r>
              <a:rPr lang="de-DE"/>
              <a:t> </a:t>
            </a:r>
            <a:r>
              <a:rPr lang="de-DE" i="1"/>
              <a:t>BTK</a:t>
            </a:r>
            <a:r>
              <a:rPr lang="de-DE"/>
              <a:t> </a:t>
            </a:r>
            <a:r>
              <a:rPr lang="de-DE" err="1"/>
              <a:t>mutations</a:t>
            </a:r>
            <a:r>
              <a:rPr lang="de-DE"/>
              <a:t> </a:t>
            </a:r>
            <a:r>
              <a:rPr lang="de-DE" err="1"/>
              <a:t>that</a:t>
            </a:r>
            <a:r>
              <a:rPr lang="de-DE"/>
              <a:t> </a:t>
            </a:r>
            <a:r>
              <a:rPr lang="de-DE" err="1"/>
              <a:t>convey</a:t>
            </a:r>
            <a:r>
              <a:rPr lang="de-DE"/>
              <a:t> </a:t>
            </a:r>
            <a:r>
              <a:rPr lang="de-DE" err="1"/>
              <a:t>resistance</a:t>
            </a:r>
            <a:r>
              <a:rPr lang="de-DE"/>
              <a:t> </a:t>
            </a:r>
            <a:r>
              <a:rPr lang="de-DE" err="1"/>
              <a:t>to</a:t>
            </a:r>
            <a:r>
              <a:rPr lang="de-DE"/>
              <a:t> BTK </a:t>
            </a:r>
            <a:r>
              <a:rPr lang="de-DE" err="1"/>
              <a:t>inhibitors</a:t>
            </a:r>
            <a:r>
              <a:rPr lang="de-DE"/>
              <a:t> </a:t>
            </a:r>
            <a:r>
              <a:rPr lang="de-DE" err="1"/>
              <a:t>or</a:t>
            </a:r>
            <a:r>
              <a:rPr lang="de-DE"/>
              <a:t> </a:t>
            </a:r>
            <a:r>
              <a:rPr lang="de-DE" err="1"/>
              <a:t>other</a:t>
            </a:r>
            <a:r>
              <a:rPr lang="de-DE"/>
              <a:t> </a:t>
            </a:r>
            <a:r>
              <a:rPr lang="de-DE" err="1"/>
              <a:t>mutations</a:t>
            </a:r>
            <a:r>
              <a:rPr lang="de-DE"/>
              <a:t> </a:t>
            </a:r>
            <a:r>
              <a:rPr lang="de-DE" err="1"/>
              <a:t>associated</a:t>
            </a:r>
            <a:r>
              <a:rPr lang="de-DE"/>
              <a:t> </a:t>
            </a:r>
            <a:r>
              <a:rPr lang="de-DE" err="1"/>
              <a:t>with</a:t>
            </a:r>
            <a:r>
              <a:rPr lang="de-DE"/>
              <a:t> </a:t>
            </a:r>
            <a:r>
              <a:rPr lang="de-DE" err="1"/>
              <a:t>poor</a:t>
            </a:r>
            <a:r>
              <a:rPr lang="de-DE"/>
              <a:t> </a:t>
            </a:r>
            <a:r>
              <a:rPr lang="de-DE" err="1"/>
              <a:t>prognosis</a:t>
            </a:r>
            <a:r>
              <a:rPr lang="de-DE"/>
              <a:t> </a:t>
            </a:r>
          </a:p>
        </p:txBody>
      </p:sp>
    </p:spTree>
    <p:extLst>
      <p:ext uri="{BB962C8B-B14F-4D97-AF65-F5344CB8AC3E}">
        <p14:creationId xmlns:p14="http://schemas.microsoft.com/office/powerpoint/2010/main" val="2516321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9A2957-7571-C074-88AB-18C75C732C4A}"/>
              </a:ext>
            </a:extLst>
          </p:cNvPr>
          <p:cNvSpPr>
            <a:spLocks noGrp="1"/>
          </p:cNvSpPr>
          <p:nvPr>
            <p:ph type="title"/>
          </p:nvPr>
        </p:nvSpPr>
        <p:spPr/>
        <p:txBody>
          <a:bodyPr/>
          <a:lstStyle/>
          <a:p>
            <a:r>
              <a:rPr lang="en-US"/>
              <a:t>Overall survival </a:t>
            </a:r>
          </a:p>
        </p:txBody>
      </p:sp>
      <p:sp>
        <p:nvSpPr>
          <p:cNvPr id="4" name="Footer Placeholder 3">
            <a:extLst>
              <a:ext uri="{FF2B5EF4-FFF2-40B4-BE49-F238E27FC236}">
                <a16:creationId xmlns:a16="http://schemas.microsoft.com/office/drawing/2014/main" id="{7CE8E2B6-B265-4A0C-6C2F-44FE3B2CDD16}"/>
              </a:ext>
            </a:extLst>
          </p:cNvPr>
          <p:cNvSpPr>
            <a:spLocks noGrp="1"/>
          </p:cNvSpPr>
          <p:nvPr>
            <p:ph type="ftr" sz="quarter" idx="13"/>
          </p:nvPr>
        </p:nvSpPr>
        <p:spPr/>
        <p:txBody>
          <a:bodyPr/>
          <a:lstStyle/>
          <a:p>
            <a:r>
              <a:rPr lang="en-GB"/>
              <a:t>Data </a:t>
            </a:r>
            <a:r>
              <a:rPr lang="en-GB" err="1"/>
              <a:t>cutoff</a:t>
            </a:r>
            <a:r>
              <a:rPr lang="en-GB"/>
              <a:t>: 8 Aug 2022.</a:t>
            </a:r>
          </a:p>
          <a:p>
            <a:r>
              <a:rPr lang="en-GB" b="1"/>
              <a:t>CI, </a:t>
            </a:r>
            <a:r>
              <a:rPr lang="en-GB"/>
              <a:t>confidence interval; </a:t>
            </a:r>
            <a:r>
              <a:rPr lang="en-GB" b="1"/>
              <a:t>OS, </a:t>
            </a:r>
            <a:r>
              <a:rPr lang="en-GB"/>
              <a:t>overall survival; </a:t>
            </a:r>
            <a:endParaRPr lang="en-GB" b="1"/>
          </a:p>
          <a:p>
            <a:r>
              <a:rPr lang="en-GB" b="1"/>
              <a:t>Brown et al, Abstract #LBA6 presented at ASH 2022.</a:t>
            </a:r>
          </a:p>
        </p:txBody>
      </p:sp>
      <p:sp>
        <p:nvSpPr>
          <p:cNvPr id="8" name="TextBox 7">
            <a:extLst>
              <a:ext uri="{FF2B5EF4-FFF2-40B4-BE49-F238E27FC236}">
                <a16:creationId xmlns:a16="http://schemas.microsoft.com/office/drawing/2014/main" id="{13998FA0-2C91-E618-7ADE-9BA349C79BD7}"/>
              </a:ext>
            </a:extLst>
          </p:cNvPr>
          <p:cNvSpPr txBox="1"/>
          <p:nvPr/>
        </p:nvSpPr>
        <p:spPr>
          <a:xfrm>
            <a:off x="9316115" y="1989138"/>
            <a:ext cx="2467896" cy="963924"/>
          </a:xfrm>
          <a:prstGeom prst="rect">
            <a:avLst/>
          </a:prstGeom>
          <a:solidFill>
            <a:schemeClr val="bg2"/>
          </a:solidFill>
        </p:spPr>
        <p:txBody>
          <a:bodyPr wrap="square" lIns="144000" tIns="144000" rtlCol="0">
            <a:noAutofit/>
          </a:bodyPr>
          <a:lstStyle/>
          <a:p>
            <a:pPr marL="177800" indent="-177800">
              <a:buClr>
                <a:schemeClr val="accent2"/>
              </a:buClr>
              <a:buFont typeface="Arial" panose="020B0604020202020204" pitchFamily="34" charset="0"/>
              <a:buChar char="•"/>
            </a:pPr>
            <a:r>
              <a:rPr lang="en-US" sz="1400"/>
              <a:t>There were fewer deaths with </a:t>
            </a:r>
            <a:r>
              <a:rPr lang="en-US" sz="1400" err="1"/>
              <a:t>zanubrutinib</a:t>
            </a:r>
            <a:r>
              <a:rPr lang="en-US" sz="1400"/>
              <a:t> compared with ibrutinib </a:t>
            </a:r>
          </a:p>
        </p:txBody>
      </p:sp>
      <p:graphicFrame>
        <p:nvGraphicFramePr>
          <p:cNvPr id="2" name="Tabelle 5">
            <a:extLst>
              <a:ext uri="{FF2B5EF4-FFF2-40B4-BE49-F238E27FC236}">
                <a16:creationId xmlns:a16="http://schemas.microsoft.com/office/drawing/2014/main" id="{AD76BD00-BD26-510F-2AB5-D2DD1C85219D}"/>
              </a:ext>
            </a:extLst>
          </p:cNvPr>
          <p:cNvGraphicFramePr>
            <a:graphicFrameLocks noGrp="1"/>
          </p:cNvGraphicFramePr>
          <p:nvPr>
            <p:extLst>
              <p:ext uri="{D42A27DB-BD31-4B8C-83A1-F6EECF244321}">
                <p14:modId xmlns:p14="http://schemas.microsoft.com/office/powerpoint/2010/main" val="348914090"/>
              </p:ext>
            </p:extLst>
          </p:nvPr>
        </p:nvGraphicFramePr>
        <p:xfrm>
          <a:off x="416534" y="5235575"/>
          <a:ext cx="8010339" cy="594624"/>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074533787"/>
                    </a:ext>
                  </a:extLst>
                </a:gridCol>
                <a:gridCol w="407667">
                  <a:extLst>
                    <a:ext uri="{9D8B030D-6E8A-4147-A177-3AD203B41FA5}">
                      <a16:colId xmlns:a16="http://schemas.microsoft.com/office/drawing/2014/main" val="1821468660"/>
                    </a:ext>
                  </a:extLst>
                </a:gridCol>
                <a:gridCol w="407667">
                  <a:extLst>
                    <a:ext uri="{9D8B030D-6E8A-4147-A177-3AD203B41FA5}">
                      <a16:colId xmlns:a16="http://schemas.microsoft.com/office/drawing/2014/main" val="1257786175"/>
                    </a:ext>
                  </a:extLst>
                </a:gridCol>
                <a:gridCol w="407667">
                  <a:extLst>
                    <a:ext uri="{9D8B030D-6E8A-4147-A177-3AD203B41FA5}">
                      <a16:colId xmlns:a16="http://schemas.microsoft.com/office/drawing/2014/main" val="475720020"/>
                    </a:ext>
                  </a:extLst>
                </a:gridCol>
                <a:gridCol w="407667">
                  <a:extLst>
                    <a:ext uri="{9D8B030D-6E8A-4147-A177-3AD203B41FA5}">
                      <a16:colId xmlns:a16="http://schemas.microsoft.com/office/drawing/2014/main" val="3769010620"/>
                    </a:ext>
                  </a:extLst>
                </a:gridCol>
                <a:gridCol w="407667">
                  <a:extLst>
                    <a:ext uri="{9D8B030D-6E8A-4147-A177-3AD203B41FA5}">
                      <a16:colId xmlns:a16="http://schemas.microsoft.com/office/drawing/2014/main" val="51492689"/>
                    </a:ext>
                  </a:extLst>
                </a:gridCol>
                <a:gridCol w="407667">
                  <a:extLst>
                    <a:ext uri="{9D8B030D-6E8A-4147-A177-3AD203B41FA5}">
                      <a16:colId xmlns:a16="http://schemas.microsoft.com/office/drawing/2014/main" val="3751218439"/>
                    </a:ext>
                  </a:extLst>
                </a:gridCol>
                <a:gridCol w="407667">
                  <a:extLst>
                    <a:ext uri="{9D8B030D-6E8A-4147-A177-3AD203B41FA5}">
                      <a16:colId xmlns:a16="http://schemas.microsoft.com/office/drawing/2014/main" val="1673769641"/>
                    </a:ext>
                  </a:extLst>
                </a:gridCol>
                <a:gridCol w="407667">
                  <a:extLst>
                    <a:ext uri="{9D8B030D-6E8A-4147-A177-3AD203B41FA5}">
                      <a16:colId xmlns:a16="http://schemas.microsoft.com/office/drawing/2014/main" val="774153867"/>
                    </a:ext>
                  </a:extLst>
                </a:gridCol>
                <a:gridCol w="407667">
                  <a:extLst>
                    <a:ext uri="{9D8B030D-6E8A-4147-A177-3AD203B41FA5}">
                      <a16:colId xmlns:a16="http://schemas.microsoft.com/office/drawing/2014/main" val="3444180993"/>
                    </a:ext>
                  </a:extLst>
                </a:gridCol>
                <a:gridCol w="407667">
                  <a:extLst>
                    <a:ext uri="{9D8B030D-6E8A-4147-A177-3AD203B41FA5}">
                      <a16:colId xmlns:a16="http://schemas.microsoft.com/office/drawing/2014/main" val="850598599"/>
                    </a:ext>
                  </a:extLst>
                </a:gridCol>
                <a:gridCol w="407667">
                  <a:extLst>
                    <a:ext uri="{9D8B030D-6E8A-4147-A177-3AD203B41FA5}">
                      <a16:colId xmlns:a16="http://schemas.microsoft.com/office/drawing/2014/main" val="1446837320"/>
                    </a:ext>
                  </a:extLst>
                </a:gridCol>
                <a:gridCol w="407667">
                  <a:extLst>
                    <a:ext uri="{9D8B030D-6E8A-4147-A177-3AD203B41FA5}">
                      <a16:colId xmlns:a16="http://schemas.microsoft.com/office/drawing/2014/main" val="4289449219"/>
                    </a:ext>
                  </a:extLst>
                </a:gridCol>
                <a:gridCol w="407667">
                  <a:extLst>
                    <a:ext uri="{9D8B030D-6E8A-4147-A177-3AD203B41FA5}">
                      <a16:colId xmlns:a16="http://schemas.microsoft.com/office/drawing/2014/main" val="3535109172"/>
                    </a:ext>
                  </a:extLst>
                </a:gridCol>
                <a:gridCol w="407667">
                  <a:extLst>
                    <a:ext uri="{9D8B030D-6E8A-4147-A177-3AD203B41FA5}">
                      <a16:colId xmlns:a16="http://schemas.microsoft.com/office/drawing/2014/main" val="641997331"/>
                    </a:ext>
                  </a:extLst>
                </a:gridCol>
                <a:gridCol w="407667">
                  <a:extLst>
                    <a:ext uri="{9D8B030D-6E8A-4147-A177-3AD203B41FA5}">
                      <a16:colId xmlns:a16="http://schemas.microsoft.com/office/drawing/2014/main" val="3649021258"/>
                    </a:ext>
                  </a:extLst>
                </a:gridCol>
                <a:gridCol w="407667">
                  <a:extLst>
                    <a:ext uri="{9D8B030D-6E8A-4147-A177-3AD203B41FA5}">
                      <a16:colId xmlns:a16="http://schemas.microsoft.com/office/drawing/2014/main" val="1402117497"/>
                    </a:ext>
                  </a:extLst>
                </a:gridCol>
                <a:gridCol w="407667">
                  <a:extLst>
                    <a:ext uri="{9D8B030D-6E8A-4147-A177-3AD203B41FA5}">
                      <a16:colId xmlns:a16="http://schemas.microsoft.com/office/drawing/2014/main" val="3020187956"/>
                    </a:ext>
                  </a:extLst>
                </a:gridCol>
              </a:tblGrid>
              <a:tr h="198208">
                <a:tc gridSpan="18">
                  <a:txBody>
                    <a:bodyPr/>
                    <a:lstStyle/>
                    <a:p>
                      <a:r>
                        <a:rPr lang="de-DE" sz="1200"/>
                        <a:t>No. at risk</a:t>
                      </a:r>
                    </a:p>
                  </a:txBody>
                  <a:tcPr marL="72000" marR="0" marT="0" marB="0"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sz="1200"/>
                    </a:p>
                  </a:txBody>
                  <a:tcPr marL="72000" marR="0" anchor="ctr"/>
                </a:tc>
                <a:tc hMerge="1">
                  <a:txBody>
                    <a:bodyPr/>
                    <a:lstStyle/>
                    <a:p>
                      <a:endParaRPr lang="de-DE" sz="1200"/>
                    </a:p>
                  </a:txBody>
                  <a:tcPr marL="72000" marR="0" marT="0" marB="0" anchor="ctr"/>
                </a:tc>
                <a:extLst>
                  <a:ext uri="{0D108BD9-81ED-4DB2-BD59-A6C34878D82A}">
                    <a16:rowId xmlns:a16="http://schemas.microsoft.com/office/drawing/2014/main" val="1518666395"/>
                  </a:ext>
                </a:extLst>
              </a:tr>
              <a:tr h="198208">
                <a:tc>
                  <a:txBody>
                    <a:bodyPr/>
                    <a:lstStyle/>
                    <a:p>
                      <a:r>
                        <a:rPr lang="de-DE" sz="1200" b="1" err="1">
                          <a:solidFill>
                            <a:schemeClr val="bg1"/>
                          </a:solidFill>
                        </a:rPr>
                        <a:t>Zanubrutinib</a:t>
                      </a:r>
                      <a:endParaRPr lang="de-DE" sz="1200" b="1">
                        <a:solidFill>
                          <a:schemeClr val="bg1"/>
                        </a:solidFill>
                      </a:endParaRPr>
                    </a:p>
                  </a:txBody>
                  <a:tcPr marL="72000" marR="0" marT="0" marB="0" anchor="ctr">
                    <a:solidFill>
                      <a:schemeClr val="accent2"/>
                    </a:solidFill>
                  </a:tcPr>
                </a:tc>
                <a:tc>
                  <a:txBody>
                    <a:bodyPr/>
                    <a:lstStyle/>
                    <a:p>
                      <a:pPr algn="ctr"/>
                      <a:r>
                        <a:rPr lang="de-DE" sz="1200"/>
                        <a:t>327</a:t>
                      </a:r>
                    </a:p>
                  </a:txBody>
                  <a:tcPr marL="0" marR="0" marT="0" marB="0" anchor="ctr"/>
                </a:tc>
                <a:tc>
                  <a:txBody>
                    <a:bodyPr/>
                    <a:lstStyle/>
                    <a:p>
                      <a:pPr algn="ctr"/>
                      <a:r>
                        <a:rPr lang="de-DE" sz="1200"/>
                        <a:t>319</a:t>
                      </a:r>
                    </a:p>
                  </a:txBody>
                  <a:tcPr marL="0" marR="0" marT="0" marB="0" anchor="ctr"/>
                </a:tc>
                <a:tc>
                  <a:txBody>
                    <a:bodyPr/>
                    <a:lstStyle/>
                    <a:p>
                      <a:pPr algn="ctr"/>
                      <a:r>
                        <a:rPr lang="de-DE" sz="1200"/>
                        <a:t>313</a:t>
                      </a:r>
                    </a:p>
                  </a:txBody>
                  <a:tcPr marL="0" marR="0" marT="0" marB="0" anchor="ctr"/>
                </a:tc>
                <a:tc>
                  <a:txBody>
                    <a:bodyPr/>
                    <a:lstStyle/>
                    <a:p>
                      <a:pPr algn="ctr"/>
                      <a:r>
                        <a:rPr lang="de-DE" sz="1200"/>
                        <a:t>310</a:t>
                      </a:r>
                    </a:p>
                  </a:txBody>
                  <a:tcPr marL="0" marR="0" marT="0" marB="0" anchor="ctr"/>
                </a:tc>
                <a:tc>
                  <a:txBody>
                    <a:bodyPr/>
                    <a:lstStyle/>
                    <a:p>
                      <a:pPr algn="ctr"/>
                      <a:r>
                        <a:rPr lang="de-DE" sz="1200"/>
                        <a:t>303</a:t>
                      </a:r>
                    </a:p>
                  </a:txBody>
                  <a:tcPr marL="0" marR="0" marT="0" marB="0" anchor="ctr"/>
                </a:tc>
                <a:tc>
                  <a:txBody>
                    <a:bodyPr/>
                    <a:lstStyle/>
                    <a:p>
                      <a:pPr algn="ctr"/>
                      <a:r>
                        <a:rPr lang="de-DE" sz="1200"/>
                        <a:t>298</a:t>
                      </a:r>
                    </a:p>
                  </a:txBody>
                  <a:tcPr marL="0" marR="0" marT="0" marB="0" anchor="ctr"/>
                </a:tc>
                <a:tc>
                  <a:txBody>
                    <a:bodyPr/>
                    <a:lstStyle/>
                    <a:p>
                      <a:pPr algn="ctr"/>
                      <a:r>
                        <a:rPr lang="de-DE" sz="1200"/>
                        <a:t>287</a:t>
                      </a:r>
                    </a:p>
                  </a:txBody>
                  <a:tcPr marL="0" marR="0" marT="0" marB="0" anchor="ctr"/>
                </a:tc>
                <a:tc>
                  <a:txBody>
                    <a:bodyPr/>
                    <a:lstStyle/>
                    <a:p>
                      <a:pPr algn="ctr"/>
                      <a:r>
                        <a:rPr lang="de-DE" sz="1200"/>
                        <a:t>268</a:t>
                      </a:r>
                    </a:p>
                  </a:txBody>
                  <a:tcPr marL="0" marR="0" marT="0" marB="0" anchor="ctr"/>
                </a:tc>
                <a:tc>
                  <a:txBody>
                    <a:bodyPr/>
                    <a:lstStyle/>
                    <a:p>
                      <a:pPr algn="ctr"/>
                      <a:r>
                        <a:rPr lang="de-DE" sz="1200"/>
                        <a:t>224</a:t>
                      </a:r>
                    </a:p>
                  </a:txBody>
                  <a:tcPr marL="0" marR="0" marT="0" marB="0" anchor="ctr"/>
                </a:tc>
                <a:tc>
                  <a:txBody>
                    <a:bodyPr/>
                    <a:lstStyle/>
                    <a:p>
                      <a:pPr algn="ctr"/>
                      <a:r>
                        <a:rPr lang="de-DE" sz="1200"/>
                        <a:t>185</a:t>
                      </a:r>
                    </a:p>
                  </a:txBody>
                  <a:tcPr marL="0" marR="0" marT="0" marB="0" anchor="ctr"/>
                </a:tc>
                <a:tc>
                  <a:txBody>
                    <a:bodyPr/>
                    <a:lstStyle/>
                    <a:p>
                      <a:pPr algn="ctr"/>
                      <a:r>
                        <a:rPr lang="de-DE" sz="1200"/>
                        <a:t>169</a:t>
                      </a:r>
                    </a:p>
                  </a:txBody>
                  <a:tcPr marL="0" marR="0" marT="0" marB="0" anchor="ctr"/>
                </a:tc>
                <a:tc>
                  <a:txBody>
                    <a:bodyPr/>
                    <a:lstStyle/>
                    <a:p>
                      <a:pPr algn="ctr"/>
                      <a:r>
                        <a:rPr lang="de-DE" sz="1200"/>
                        <a:t>134</a:t>
                      </a:r>
                    </a:p>
                  </a:txBody>
                  <a:tcPr marL="0" marR="0" marT="0" marB="0" anchor="ctr"/>
                </a:tc>
                <a:tc>
                  <a:txBody>
                    <a:bodyPr/>
                    <a:lstStyle/>
                    <a:p>
                      <a:pPr algn="ctr"/>
                      <a:r>
                        <a:rPr lang="de-DE" sz="1200"/>
                        <a:t>56</a:t>
                      </a:r>
                    </a:p>
                  </a:txBody>
                  <a:tcPr marL="0" marR="0" marT="0" marB="0" anchor="ctr"/>
                </a:tc>
                <a:tc>
                  <a:txBody>
                    <a:bodyPr/>
                    <a:lstStyle/>
                    <a:p>
                      <a:pPr algn="ctr"/>
                      <a:r>
                        <a:rPr lang="de-DE" sz="1200"/>
                        <a:t>8</a:t>
                      </a:r>
                    </a:p>
                  </a:txBody>
                  <a:tcPr marL="0" marR="0" marT="0" marB="0" anchor="ctr"/>
                </a:tc>
                <a:tc>
                  <a:txBody>
                    <a:bodyPr/>
                    <a:lstStyle/>
                    <a:p>
                      <a:pPr algn="ctr"/>
                      <a:r>
                        <a:rPr lang="de-DE" sz="1200"/>
                        <a:t>0</a:t>
                      </a:r>
                    </a:p>
                  </a:txBody>
                  <a:tcPr marL="0" marR="0" marT="0" marB="0" anchor="ctr"/>
                </a:tc>
                <a:tc>
                  <a:txBody>
                    <a:bodyPr/>
                    <a:lstStyle/>
                    <a:p>
                      <a:pPr algn="ctr"/>
                      <a:endParaRPr lang="de-DE" sz="1200"/>
                    </a:p>
                  </a:txBody>
                  <a:tcPr marL="0" marR="0" marT="0" marB="0" anchor="ctr"/>
                </a:tc>
                <a:tc>
                  <a:txBody>
                    <a:bodyPr/>
                    <a:lstStyle/>
                    <a:p>
                      <a:pPr algn="ctr"/>
                      <a:endParaRPr lang="de-DE" sz="1200"/>
                    </a:p>
                  </a:txBody>
                  <a:tcPr marL="0" marR="0" marT="0" marB="0" anchor="ctr"/>
                </a:tc>
                <a:extLst>
                  <a:ext uri="{0D108BD9-81ED-4DB2-BD59-A6C34878D82A}">
                    <a16:rowId xmlns:a16="http://schemas.microsoft.com/office/drawing/2014/main" val="1997458090"/>
                  </a:ext>
                </a:extLst>
              </a:tr>
              <a:tr h="198208">
                <a:tc>
                  <a:txBody>
                    <a:bodyPr/>
                    <a:lstStyle/>
                    <a:p>
                      <a:r>
                        <a:rPr lang="de-DE" sz="1200" b="1" err="1">
                          <a:solidFill>
                            <a:schemeClr val="bg1"/>
                          </a:solidFill>
                        </a:rPr>
                        <a:t>Ibrutinib</a:t>
                      </a:r>
                      <a:endParaRPr lang="de-DE" sz="1200" b="1">
                        <a:solidFill>
                          <a:schemeClr val="bg1"/>
                        </a:solidFill>
                      </a:endParaRPr>
                    </a:p>
                  </a:txBody>
                  <a:tcPr marL="72000" marR="0" marT="0" marB="0" anchor="ctr">
                    <a:solidFill>
                      <a:srgbClr val="E3000F"/>
                    </a:solidFill>
                  </a:tcPr>
                </a:tc>
                <a:tc>
                  <a:txBody>
                    <a:bodyPr/>
                    <a:lstStyle/>
                    <a:p>
                      <a:pPr algn="ctr"/>
                      <a:r>
                        <a:rPr lang="de-DE" sz="1200"/>
                        <a:t>325</a:t>
                      </a:r>
                    </a:p>
                  </a:txBody>
                  <a:tcPr marL="0" marR="0" marT="0" marB="0" anchor="ctr"/>
                </a:tc>
                <a:tc>
                  <a:txBody>
                    <a:bodyPr/>
                    <a:lstStyle/>
                    <a:p>
                      <a:pPr algn="ctr"/>
                      <a:r>
                        <a:rPr lang="de-DE" sz="1200"/>
                        <a:t>314</a:t>
                      </a:r>
                    </a:p>
                  </a:txBody>
                  <a:tcPr marL="0" marR="0" marT="0" marB="0" anchor="ctr"/>
                </a:tc>
                <a:tc>
                  <a:txBody>
                    <a:bodyPr/>
                    <a:lstStyle/>
                    <a:p>
                      <a:pPr algn="ctr"/>
                      <a:r>
                        <a:rPr lang="de-DE" sz="1200"/>
                        <a:t>307</a:t>
                      </a:r>
                    </a:p>
                  </a:txBody>
                  <a:tcPr marL="0" marR="0" marT="0" marB="0" anchor="ctr"/>
                </a:tc>
                <a:tc>
                  <a:txBody>
                    <a:bodyPr/>
                    <a:lstStyle/>
                    <a:p>
                      <a:pPr algn="ctr"/>
                      <a:r>
                        <a:rPr lang="de-DE" sz="1200"/>
                        <a:t>297</a:t>
                      </a:r>
                    </a:p>
                  </a:txBody>
                  <a:tcPr marL="0" marR="0" marT="0" marB="0" anchor="ctr"/>
                </a:tc>
                <a:tc>
                  <a:txBody>
                    <a:bodyPr/>
                    <a:lstStyle/>
                    <a:p>
                      <a:pPr algn="ctr"/>
                      <a:r>
                        <a:rPr lang="de-DE" sz="1200"/>
                        <a:t>290</a:t>
                      </a:r>
                    </a:p>
                  </a:txBody>
                  <a:tcPr marL="0" marR="0" marT="0" marB="0" anchor="ctr"/>
                </a:tc>
                <a:tc>
                  <a:txBody>
                    <a:bodyPr/>
                    <a:lstStyle/>
                    <a:p>
                      <a:pPr algn="ctr"/>
                      <a:r>
                        <a:rPr lang="de-DE" sz="1200"/>
                        <a:t>283</a:t>
                      </a:r>
                    </a:p>
                  </a:txBody>
                  <a:tcPr marL="0" marR="0" marT="0" marB="0" anchor="ctr"/>
                </a:tc>
                <a:tc>
                  <a:txBody>
                    <a:bodyPr/>
                    <a:lstStyle/>
                    <a:p>
                      <a:pPr algn="ctr"/>
                      <a:r>
                        <a:rPr lang="de-DE" sz="1200"/>
                        <a:t>271</a:t>
                      </a:r>
                    </a:p>
                  </a:txBody>
                  <a:tcPr marL="0" marR="0" marT="0" marB="0" anchor="ctr"/>
                </a:tc>
                <a:tc>
                  <a:txBody>
                    <a:bodyPr/>
                    <a:lstStyle/>
                    <a:p>
                      <a:pPr algn="ctr"/>
                      <a:r>
                        <a:rPr lang="de-DE" sz="1200"/>
                        <a:t>255</a:t>
                      </a:r>
                    </a:p>
                  </a:txBody>
                  <a:tcPr marL="0" marR="0" marT="0" marB="0" anchor="ctr"/>
                </a:tc>
                <a:tc>
                  <a:txBody>
                    <a:bodyPr/>
                    <a:lstStyle/>
                    <a:p>
                      <a:pPr algn="ctr"/>
                      <a:r>
                        <a:rPr lang="de-DE" sz="1200"/>
                        <a:t>200</a:t>
                      </a:r>
                    </a:p>
                  </a:txBody>
                  <a:tcPr marL="0" marR="0" marT="0" marB="0" anchor="ctr"/>
                </a:tc>
                <a:tc>
                  <a:txBody>
                    <a:bodyPr/>
                    <a:lstStyle/>
                    <a:p>
                      <a:pPr algn="ctr"/>
                      <a:r>
                        <a:rPr lang="de-DE" sz="1200"/>
                        <a:t>171</a:t>
                      </a:r>
                    </a:p>
                  </a:txBody>
                  <a:tcPr marL="0" marR="0" marT="0" marB="0" anchor="ctr"/>
                </a:tc>
                <a:tc>
                  <a:txBody>
                    <a:bodyPr/>
                    <a:lstStyle/>
                    <a:p>
                      <a:pPr algn="ctr"/>
                      <a:r>
                        <a:rPr lang="de-DE" sz="1200"/>
                        <a:t>156</a:t>
                      </a:r>
                    </a:p>
                  </a:txBody>
                  <a:tcPr marL="0" marR="0" marT="0" marB="0" anchor="ctr"/>
                </a:tc>
                <a:tc>
                  <a:txBody>
                    <a:bodyPr/>
                    <a:lstStyle/>
                    <a:p>
                      <a:pPr algn="ctr"/>
                      <a:r>
                        <a:rPr lang="de-DE" sz="1200"/>
                        <a:t>124</a:t>
                      </a:r>
                    </a:p>
                  </a:txBody>
                  <a:tcPr marL="0" marR="0" marT="0" marB="0" anchor="ctr"/>
                </a:tc>
                <a:tc>
                  <a:txBody>
                    <a:bodyPr/>
                    <a:lstStyle/>
                    <a:p>
                      <a:pPr algn="ctr"/>
                      <a:r>
                        <a:rPr lang="de-DE" sz="1200"/>
                        <a:t>50</a:t>
                      </a:r>
                    </a:p>
                  </a:txBody>
                  <a:tcPr marL="0" marR="0" marT="0" marB="0" anchor="ctr"/>
                </a:tc>
                <a:tc>
                  <a:txBody>
                    <a:bodyPr/>
                    <a:lstStyle/>
                    <a:p>
                      <a:pPr algn="ctr"/>
                      <a:r>
                        <a:rPr lang="de-DE" sz="1200"/>
                        <a:t>7</a:t>
                      </a:r>
                    </a:p>
                  </a:txBody>
                  <a:tcPr marL="0" marR="0" marT="0" marB="0" anchor="ctr"/>
                </a:tc>
                <a:tc>
                  <a:txBody>
                    <a:bodyPr/>
                    <a:lstStyle/>
                    <a:p>
                      <a:pPr algn="ctr"/>
                      <a:r>
                        <a:rPr lang="de-DE" sz="1200"/>
                        <a:t>3</a:t>
                      </a:r>
                    </a:p>
                  </a:txBody>
                  <a:tcPr marL="0" marR="0" marT="0" marB="0" anchor="ctr"/>
                </a:tc>
                <a:tc>
                  <a:txBody>
                    <a:bodyPr/>
                    <a:lstStyle/>
                    <a:p>
                      <a:pPr algn="ctr"/>
                      <a:r>
                        <a:rPr lang="de-DE" sz="1200"/>
                        <a:t>1</a:t>
                      </a:r>
                    </a:p>
                  </a:txBody>
                  <a:tcPr marL="0" marR="0" marT="0" marB="0" anchor="ctr"/>
                </a:tc>
                <a:tc>
                  <a:txBody>
                    <a:bodyPr/>
                    <a:lstStyle/>
                    <a:p>
                      <a:pPr algn="ctr"/>
                      <a:r>
                        <a:rPr lang="de-DE" sz="1200"/>
                        <a:t>0</a:t>
                      </a:r>
                    </a:p>
                  </a:txBody>
                  <a:tcPr marL="0" marR="0" marT="0" marB="0" anchor="ctr"/>
                </a:tc>
                <a:extLst>
                  <a:ext uri="{0D108BD9-81ED-4DB2-BD59-A6C34878D82A}">
                    <a16:rowId xmlns:a16="http://schemas.microsoft.com/office/drawing/2014/main" val="1681312476"/>
                  </a:ext>
                </a:extLst>
              </a:tr>
            </a:tbl>
          </a:graphicData>
        </a:graphic>
      </p:graphicFrame>
      <p:graphicFrame>
        <p:nvGraphicFramePr>
          <p:cNvPr id="3" name="Diagramm 2">
            <a:extLst>
              <a:ext uri="{FF2B5EF4-FFF2-40B4-BE49-F238E27FC236}">
                <a16:creationId xmlns:a16="http://schemas.microsoft.com/office/drawing/2014/main" id="{15B0A597-55C8-2C77-752F-02320BE652F1}"/>
              </a:ext>
            </a:extLst>
          </p:cNvPr>
          <p:cNvGraphicFramePr/>
          <p:nvPr>
            <p:extLst>
              <p:ext uri="{D42A27DB-BD31-4B8C-83A1-F6EECF244321}">
                <p14:modId xmlns:p14="http://schemas.microsoft.com/office/powerpoint/2010/main" val="3776308552"/>
              </p:ext>
            </p:extLst>
          </p:nvPr>
        </p:nvGraphicFramePr>
        <p:xfrm>
          <a:off x="739140" y="1724852"/>
          <a:ext cx="7686802" cy="3590098"/>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uppieren 5">
            <a:extLst>
              <a:ext uri="{FF2B5EF4-FFF2-40B4-BE49-F238E27FC236}">
                <a16:creationId xmlns:a16="http://schemas.microsoft.com/office/drawing/2014/main" id="{54A29678-C18F-421D-E586-4792BC6ACF5C}"/>
              </a:ext>
            </a:extLst>
          </p:cNvPr>
          <p:cNvGrpSpPr/>
          <p:nvPr/>
        </p:nvGrpSpPr>
        <p:grpSpPr>
          <a:xfrm>
            <a:off x="1962150" y="3355917"/>
            <a:ext cx="2863777" cy="990222"/>
            <a:chOff x="1962150" y="3165681"/>
            <a:chExt cx="2863777" cy="990222"/>
          </a:xfrm>
        </p:grpSpPr>
        <p:grpSp>
          <p:nvGrpSpPr>
            <p:cNvPr id="7" name="Gruppieren 6">
              <a:extLst>
                <a:ext uri="{FF2B5EF4-FFF2-40B4-BE49-F238E27FC236}">
                  <a16:creationId xmlns:a16="http://schemas.microsoft.com/office/drawing/2014/main" id="{E4CB549E-444D-2272-1E9B-94F60BEB9C01}"/>
                </a:ext>
              </a:extLst>
            </p:cNvPr>
            <p:cNvGrpSpPr/>
            <p:nvPr/>
          </p:nvGrpSpPr>
          <p:grpSpPr>
            <a:xfrm>
              <a:off x="1971675" y="3165681"/>
              <a:ext cx="1977309" cy="738664"/>
              <a:chOff x="1971675" y="3165681"/>
              <a:chExt cx="1977309" cy="738664"/>
            </a:xfrm>
          </p:grpSpPr>
          <p:sp>
            <p:nvSpPr>
              <p:cNvPr id="12" name="Textfeld 11">
                <a:extLst>
                  <a:ext uri="{FF2B5EF4-FFF2-40B4-BE49-F238E27FC236}">
                    <a16:creationId xmlns:a16="http://schemas.microsoft.com/office/drawing/2014/main" id="{8D3EBFE7-0987-2E6A-EEB8-2604154B0EA2}"/>
                  </a:ext>
                </a:extLst>
              </p:cNvPr>
              <p:cNvSpPr txBox="1"/>
              <p:nvPr/>
            </p:nvSpPr>
            <p:spPr>
              <a:xfrm>
                <a:off x="2190750" y="3535013"/>
                <a:ext cx="990600" cy="369332"/>
              </a:xfrm>
              <a:prstGeom prst="rect">
                <a:avLst/>
              </a:prstGeom>
              <a:noFill/>
            </p:spPr>
            <p:txBody>
              <a:bodyPr wrap="square" lIns="0" tIns="0" rIns="0" bIns="0" rtlCol="0">
                <a:spAutoFit/>
              </a:bodyPr>
              <a:lstStyle/>
              <a:p>
                <a:r>
                  <a:rPr lang="de-DE" sz="1200" b="1" err="1"/>
                  <a:t>Zanubrutinib</a:t>
                </a:r>
                <a:endParaRPr lang="de-DE" sz="1200" b="1"/>
              </a:p>
              <a:p>
                <a:r>
                  <a:rPr lang="de-DE" sz="1200" b="1" err="1"/>
                  <a:t>Ibrutinib</a:t>
                </a:r>
                <a:endParaRPr lang="de-DE" sz="1200" b="1"/>
              </a:p>
            </p:txBody>
          </p:sp>
          <p:grpSp>
            <p:nvGrpSpPr>
              <p:cNvPr id="13" name="Gruppieren 12">
                <a:extLst>
                  <a:ext uri="{FF2B5EF4-FFF2-40B4-BE49-F238E27FC236}">
                    <a16:creationId xmlns:a16="http://schemas.microsoft.com/office/drawing/2014/main" id="{847875BD-C141-C66A-1F59-3DB5F4C562A5}"/>
                  </a:ext>
                </a:extLst>
              </p:cNvPr>
              <p:cNvGrpSpPr/>
              <p:nvPr/>
            </p:nvGrpSpPr>
            <p:grpSpPr>
              <a:xfrm>
                <a:off x="1971675" y="3632200"/>
                <a:ext cx="196850" cy="190500"/>
                <a:chOff x="1971675" y="3632200"/>
                <a:chExt cx="196850" cy="190500"/>
              </a:xfrm>
            </p:grpSpPr>
            <p:cxnSp>
              <p:nvCxnSpPr>
                <p:cNvPr id="15" name="Gerader Verbinder 14">
                  <a:extLst>
                    <a:ext uri="{FF2B5EF4-FFF2-40B4-BE49-F238E27FC236}">
                      <a16:creationId xmlns:a16="http://schemas.microsoft.com/office/drawing/2014/main" id="{1C67FCEE-A473-28B2-C1DB-032EE6F1B8AE}"/>
                    </a:ext>
                  </a:extLst>
                </p:cNvPr>
                <p:cNvCxnSpPr>
                  <a:cxnSpLocks/>
                </p:cNvCxnSpPr>
                <p:nvPr/>
              </p:nvCxnSpPr>
              <p:spPr>
                <a:xfrm>
                  <a:off x="1971675" y="3632200"/>
                  <a:ext cx="196850"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16" name="Gerader Verbinder 15">
                  <a:extLst>
                    <a:ext uri="{FF2B5EF4-FFF2-40B4-BE49-F238E27FC236}">
                      <a16:creationId xmlns:a16="http://schemas.microsoft.com/office/drawing/2014/main" id="{445782CB-A923-9FBA-BCF3-8CB077E39CA9}"/>
                    </a:ext>
                  </a:extLst>
                </p:cNvPr>
                <p:cNvCxnSpPr>
                  <a:cxnSpLocks/>
                </p:cNvCxnSpPr>
                <p:nvPr/>
              </p:nvCxnSpPr>
              <p:spPr>
                <a:xfrm>
                  <a:off x="1971675" y="3822700"/>
                  <a:ext cx="196850" cy="0"/>
                </a:xfrm>
                <a:prstGeom prst="line">
                  <a:avLst/>
                </a:prstGeom>
                <a:ln w="19050">
                  <a:solidFill>
                    <a:schemeClr val="accent3"/>
                  </a:solidFill>
                </a:ln>
              </p:spPr>
              <p:style>
                <a:lnRef idx="1">
                  <a:schemeClr val="accent2"/>
                </a:lnRef>
                <a:fillRef idx="0">
                  <a:schemeClr val="accent2"/>
                </a:fillRef>
                <a:effectRef idx="0">
                  <a:schemeClr val="accent2"/>
                </a:effectRef>
                <a:fontRef idx="minor">
                  <a:schemeClr val="tx1"/>
                </a:fontRef>
              </p:style>
            </p:cxnSp>
          </p:grpSp>
          <p:sp>
            <p:nvSpPr>
              <p:cNvPr id="14" name="Textfeld 13">
                <a:extLst>
                  <a:ext uri="{FF2B5EF4-FFF2-40B4-BE49-F238E27FC236}">
                    <a16:creationId xmlns:a16="http://schemas.microsoft.com/office/drawing/2014/main" id="{1D73C493-7E53-B14A-F282-ADA88D45147E}"/>
                  </a:ext>
                </a:extLst>
              </p:cNvPr>
              <p:cNvSpPr txBox="1"/>
              <p:nvPr/>
            </p:nvSpPr>
            <p:spPr>
              <a:xfrm>
                <a:off x="3094909" y="3165681"/>
                <a:ext cx="854075" cy="738664"/>
              </a:xfrm>
              <a:prstGeom prst="rect">
                <a:avLst/>
              </a:prstGeom>
              <a:noFill/>
            </p:spPr>
            <p:txBody>
              <a:bodyPr wrap="square" lIns="0" tIns="0" rIns="0" bIns="0" rtlCol="0">
                <a:spAutoFit/>
              </a:bodyPr>
              <a:lstStyle/>
              <a:p>
                <a:pPr algn="ctr"/>
                <a:r>
                  <a:rPr lang="de-DE" sz="1200" b="1"/>
                  <a:t>OS </a:t>
                </a:r>
                <a:r>
                  <a:rPr lang="de-DE" sz="1200" b="1" err="1"/>
                  <a:t>events</a:t>
                </a:r>
                <a:r>
                  <a:rPr lang="de-DE" sz="1200" b="1"/>
                  <a:t>,</a:t>
                </a:r>
              </a:p>
              <a:p>
                <a:pPr algn="ctr"/>
                <a:r>
                  <a:rPr lang="de-DE" sz="1200" i="1" err="1"/>
                  <a:t>n</a:t>
                </a:r>
                <a:r>
                  <a:rPr lang="de-DE" sz="1200" i="1"/>
                  <a:t> (%)</a:t>
                </a:r>
              </a:p>
              <a:p>
                <a:pPr algn="ctr"/>
                <a:r>
                  <a:rPr lang="de-DE" sz="1200"/>
                  <a:t>48 (14.7)</a:t>
                </a:r>
              </a:p>
              <a:p>
                <a:pPr algn="ctr"/>
                <a:r>
                  <a:rPr lang="de-DE" sz="1200"/>
                  <a:t>60 (18.5)</a:t>
                </a:r>
              </a:p>
            </p:txBody>
          </p:sp>
        </p:grpSp>
        <p:sp>
          <p:nvSpPr>
            <p:cNvPr id="11" name="Textfeld 10">
              <a:extLst>
                <a:ext uri="{FF2B5EF4-FFF2-40B4-BE49-F238E27FC236}">
                  <a16:creationId xmlns:a16="http://schemas.microsoft.com/office/drawing/2014/main" id="{59E6975F-6824-BCBF-692A-0ADF47E8EB90}"/>
                </a:ext>
              </a:extLst>
            </p:cNvPr>
            <p:cNvSpPr txBox="1"/>
            <p:nvPr/>
          </p:nvSpPr>
          <p:spPr>
            <a:xfrm>
              <a:off x="1962150" y="3971237"/>
              <a:ext cx="2863777" cy="184666"/>
            </a:xfrm>
            <a:prstGeom prst="rect">
              <a:avLst/>
            </a:prstGeom>
            <a:noFill/>
          </p:spPr>
          <p:txBody>
            <a:bodyPr wrap="square" lIns="0" tIns="0" rIns="0" bIns="0" rtlCol="0">
              <a:spAutoFit/>
            </a:bodyPr>
            <a:lstStyle/>
            <a:p>
              <a:r>
                <a:rPr lang="de-DE" sz="1200" b="1"/>
                <a:t>Hazard </a:t>
              </a:r>
              <a:r>
                <a:rPr lang="de-DE" sz="1200" b="1" err="1"/>
                <a:t>ratio</a:t>
              </a:r>
              <a:r>
                <a:rPr lang="de-DE" sz="1200" b="1"/>
                <a:t> (95% CI)=0.76 (0.51-1.11)</a:t>
              </a:r>
            </a:p>
          </p:txBody>
        </p:sp>
      </p:grpSp>
      <p:pic>
        <p:nvPicPr>
          <p:cNvPr id="20" name="Grafik 19">
            <a:extLst>
              <a:ext uri="{FF2B5EF4-FFF2-40B4-BE49-F238E27FC236}">
                <a16:creationId xmlns:a16="http://schemas.microsoft.com/office/drawing/2014/main" id="{CE151341-258B-EFF7-482E-FDC1094CF1B7}"/>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5228" t="3393" r="15941" b="68661"/>
          <a:stretch/>
        </p:blipFill>
        <p:spPr>
          <a:xfrm>
            <a:off x="1590675" y="2045807"/>
            <a:ext cx="6372226" cy="989756"/>
          </a:xfrm>
          <a:prstGeom prst="rect">
            <a:avLst/>
          </a:prstGeom>
        </p:spPr>
      </p:pic>
    </p:spTree>
    <p:extLst>
      <p:ext uri="{BB962C8B-B14F-4D97-AF65-F5344CB8AC3E}">
        <p14:creationId xmlns:p14="http://schemas.microsoft.com/office/powerpoint/2010/main" val="20989487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F4606-A4D6-1D62-BC5B-800992558992}"/>
              </a:ext>
            </a:extLst>
          </p:cNvPr>
          <p:cNvSpPr>
            <a:spLocks noGrp="1"/>
          </p:cNvSpPr>
          <p:nvPr>
            <p:ph type="title"/>
          </p:nvPr>
        </p:nvSpPr>
        <p:spPr/>
        <p:txBody>
          <a:bodyPr>
            <a:normAutofit/>
          </a:bodyPr>
          <a:lstStyle/>
          <a:p>
            <a:r>
              <a:rPr lang="en-US" err="1"/>
              <a:t>Zandelisib</a:t>
            </a:r>
            <a:r>
              <a:rPr lang="en-US"/>
              <a:t> in combination with zanubrutinib in patients with R/R FL or MCL</a:t>
            </a:r>
          </a:p>
        </p:txBody>
      </p:sp>
      <p:sp>
        <p:nvSpPr>
          <p:cNvPr id="3" name="Text Placeholder 2">
            <a:extLst>
              <a:ext uri="{FF2B5EF4-FFF2-40B4-BE49-F238E27FC236}">
                <a16:creationId xmlns:a16="http://schemas.microsoft.com/office/drawing/2014/main" id="{E2117C36-47BB-6BF4-1D7A-04A0E06F62AE}"/>
              </a:ext>
            </a:extLst>
          </p:cNvPr>
          <p:cNvSpPr>
            <a:spLocks noGrp="1"/>
          </p:cNvSpPr>
          <p:nvPr>
            <p:ph type="body" idx="1"/>
          </p:nvPr>
        </p:nvSpPr>
        <p:spPr/>
        <p:txBody>
          <a:bodyPr/>
          <a:lstStyle/>
          <a:p>
            <a:r>
              <a:rPr lang="en-US"/>
              <a:t>Safety and efficacy data </a:t>
            </a:r>
          </a:p>
        </p:txBody>
      </p:sp>
    </p:spTree>
    <p:extLst>
      <p:ext uri="{BB962C8B-B14F-4D97-AF65-F5344CB8AC3E}">
        <p14:creationId xmlns:p14="http://schemas.microsoft.com/office/powerpoint/2010/main" val="17590141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5FA45CB9-1C24-2195-013F-089CBD45EB4B}"/>
              </a:ext>
            </a:extLst>
          </p:cNvPr>
          <p:cNvSpPr>
            <a:spLocks noGrp="1"/>
          </p:cNvSpPr>
          <p:nvPr>
            <p:ph type="body" sz="quarter" idx="12"/>
          </p:nvPr>
        </p:nvSpPr>
        <p:spPr/>
        <p:txBody>
          <a:bodyPr/>
          <a:lstStyle/>
          <a:p>
            <a:r>
              <a:rPr lang="en-US"/>
              <a:t>Open-label, multi-arm study evaluating </a:t>
            </a:r>
            <a:r>
              <a:rPr lang="en-US" err="1"/>
              <a:t>zandelisib</a:t>
            </a:r>
            <a:r>
              <a:rPr lang="en-US"/>
              <a:t> alone or in combination with rituximab or </a:t>
            </a:r>
            <a:r>
              <a:rPr lang="en-US" err="1"/>
              <a:t>zanubrutinib</a:t>
            </a:r>
            <a:r>
              <a:rPr lang="en-US"/>
              <a:t> in patients with R/R B-cell lymphomas </a:t>
            </a:r>
          </a:p>
        </p:txBody>
      </p:sp>
      <p:sp>
        <p:nvSpPr>
          <p:cNvPr id="4" name="Title 3">
            <a:extLst>
              <a:ext uri="{FF2B5EF4-FFF2-40B4-BE49-F238E27FC236}">
                <a16:creationId xmlns:a16="http://schemas.microsoft.com/office/drawing/2014/main" id="{BB50B778-0F52-E39A-D0A1-9B8C86EB9223}"/>
              </a:ext>
            </a:extLst>
          </p:cNvPr>
          <p:cNvSpPr>
            <a:spLocks noGrp="1"/>
          </p:cNvSpPr>
          <p:nvPr>
            <p:ph type="title"/>
          </p:nvPr>
        </p:nvSpPr>
        <p:spPr/>
        <p:txBody>
          <a:bodyPr/>
          <a:lstStyle/>
          <a:p>
            <a:r>
              <a:rPr lang="en-US" err="1"/>
              <a:t>Zandelisib</a:t>
            </a:r>
            <a:r>
              <a:rPr lang="en-US"/>
              <a:t> + </a:t>
            </a:r>
            <a:r>
              <a:rPr lang="en-US" err="1"/>
              <a:t>zanubrutinib</a:t>
            </a:r>
            <a:r>
              <a:rPr lang="en-US"/>
              <a:t> in R/R FL and MCL study design</a:t>
            </a:r>
          </a:p>
        </p:txBody>
      </p:sp>
      <p:grpSp>
        <p:nvGrpSpPr>
          <p:cNvPr id="2" name="Gruppieren 1">
            <a:extLst>
              <a:ext uri="{FF2B5EF4-FFF2-40B4-BE49-F238E27FC236}">
                <a16:creationId xmlns:a16="http://schemas.microsoft.com/office/drawing/2014/main" id="{6665085B-07C7-40A4-CB0A-E5E04D1AF57B}"/>
              </a:ext>
            </a:extLst>
          </p:cNvPr>
          <p:cNvGrpSpPr/>
          <p:nvPr/>
        </p:nvGrpSpPr>
        <p:grpSpPr>
          <a:xfrm>
            <a:off x="4276029" y="2424019"/>
            <a:ext cx="7059246" cy="1604835"/>
            <a:chOff x="4276029" y="2408661"/>
            <a:chExt cx="7059246" cy="1604835"/>
          </a:xfrm>
        </p:grpSpPr>
        <p:sp>
          <p:nvSpPr>
            <p:cNvPr id="8" name="Chevron 7">
              <a:extLst>
                <a:ext uri="{FF2B5EF4-FFF2-40B4-BE49-F238E27FC236}">
                  <a16:creationId xmlns:a16="http://schemas.microsoft.com/office/drawing/2014/main" id="{40AE686E-1DF1-AD07-4A15-9D7BE7D46CED}"/>
                </a:ext>
              </a:extLst>
            </p:cNvPr>
            <p:cNvSpPr/>
            <p:nvPr/>
          </p:nvSpPr>
          <p:spPr>
            <a:xfrm>
              <a:off x="4371279" y="2786319"/>
              <a:ext cx="1661531" cy="646771"/>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60 mg QD</a:t>
              </a:r>
            </a:p>
            <a:p>
              <a:pPr algn="ctr"/>
              <a:r>
                <a:rPr lang="en-US" sz="1200" b="1">
                  <a:solidFill>
                    <a:schemeClr val="tx1"/>
                  </a:solidFill>
                </a:rPr>
                <a:t>D1-7</a:t>
              </a:r>
            </a:p>
          </p:txBody>
        </p:sp>
        <p:sp>
          <p:nvSpPr>
            <p:cNvPr id="9" name="Chevron 8">
              <a:extLst>
                <a:ext uri="{FF2B5EF4-FFF2-40B4-BE49-F238E27FC236}">
                  <a16:creationId xmlns:a16="http://schemas.microsoft.com/office/drawing/2014/main" id="{E5EA239A-1B5D-0A00-90E0-37CD72E67047}"/>
                </a:ext>
              </a:extLst>
            </p:cNvPr>
            <p:cNvSpPr/>
            <p:nvPr/>
          </p:nvSpPr>
          <p:spPr>
            <a:xfrm>
              <a:off x="5861805" y="2786319"/>
              <a:ext cx="2076975" cy="646771"/>
            </a:xfrm>
            <a:prstGeom prst="chevron">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No dosing D8-28</a:t>
              </a:r>
            </a:p>
          </p:txBody>
        </p:sp>
        <p:sp>
          <p:nvSpPr>
            <p:cNvPr id="17" name="Chevron 16">
              <a:extLst>
                <a:ext uri="{FF2B5EF4-FFF2-40B4-BE49-F238E27FC236}">
                  <a16:creationId xmlns:a16="http://schemas.microsoft.com/office/drawing/2014/main" id="{AF235D86-3688-0DF9-D55B-DA7227B739E6}"/>
                </a:ext>
              </a:extLst>
            </p:cNvPr>
            <p:cNvSpPr/>
            <p:nvPr/>
          </p:nvSpPr>
          <p:spPr>
            <a:xfrm>
              <a:off x="7767775" y="2786319"/>
              <a:ext cx="1661531" cy="646771"/>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60 mg QD</a:t>
              </a:r>
            </a:p>
            <a:p>
              <a:pPr algn="ctr"/>
              <a:r>
                <a:rPr lang="en-US" sz="1200" b="1">
                  <a:solidFill>
                    <a:schemeClr val="tx1"/>
                  </a:solidFill>
                </a:rPr>
                <a:t>D1-7</a:t>
              </a:r>
            </a:p>
          </p:txBody>
        </p:sp>
        <p:sp>
          <p:nvSpPr>
            <p:cNvPr id="18" name="Chevron 17">
              <a:extLst>
                <a:ext uri="{FF2B5EF4-FFF2-40B4-BE49-F238E27FC236}">
                  <a16:creationId xmlns:a16="http://schemas.microsoft.com/office/drawing/2014/main" id="{708A4CFF-50DB-69CA-6191-5DB0C7C98545}"/>
                </a:ext>
              </a:extLst>
            </p:cNvPr>
            <p:cNvSpPr/>
            <p:nvPr/>
          </p:nvSpPr>
          <p:spPr>
            <a:xfrm>
              <a:off x="9258300" y="2786319"/>
              <a:ext cx="2076975" cy="646771"/>
            </a:xfrm>
            <a:prstGeom prst="chevron">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No dosing D8-28</a:t>
              </a:r>
            </a:p>
          </p:txBody>
        </p:sp>
        <p:sp>
          <p:nvSpPr>
            <p:cNvPr id="20" name="Right Arrow 19">
              <a:extLst>
                <a:ext uri="{FF2B5EF4-FFF2-40B4-BE49-F238E27FC236}">
                  <a16:creationId xmlns:a16="http://schemas.microsoft.com/office/drawing/2014/main" id="{CD372FB5-FC57-95A7-5762-0E44DFE51E66}"/>
                </a:ext>
              </a:extLst>
            </p:cNvPr>
            <p:cNvSpPr/>
            <p:nvPr/>
          </p:nvSpPr>
          <p:spPr>
            <a:xfrm>
              <a:off x="4371279" y="3478828"/>
              <a:ext cx="6963996" cy="32338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7B3FC06-28BC-BEF0-3881-5DBE869CD6C2}"/>
                </a:ext>
              </a:extLst>
            </p:cNvPr>
            <p:cNvSpPr txBox="1"/>
            <p:nvPr/>
          </p:nvSpPr>
          <p:spPr>
            <a:xfrm>
              <a:off x="4276029" y="2408661"/>
              <a:ext cx="6586651" cy="307777"/>
            </a:xfrm>
            <a:prstGeom prst="rect">
              <a:avLst/>
            </a:prstGeom>
            <a:noFill/>
          </p:spPr>
          <p:txBody>
            <a:bodyPr wrap="square" rtlCol="0">
              <a:spAutoFit/>
            </a:bodyPr>
            <a:lstStyle/>
            <a:p>
              <a:r>
                <a:rPr lang="en-US" sz="1400" b="1" err="1"/>
                <a:t>Zandelisib</a:t>
              </a:r>
              <a:r>
                <a:rPr lang="en-US" sz="1400" b="1"/>
                <a:t> intermittent dosing on RP2D 60 mg QD </a:t>
              </a:r>
            </a:p>
          </p:txBody>
        </p:sp>
        <p:sp>
          <p:nvSpPr>
            <p:cNvPr id="22" name="TextBox 21">
              <a:extLst>
                <a:ext uri="{FF2B5EF4-FFF2-40B4-BE49-F238E27FC236}">
                  <a16:creationId xmlns:a16="http://schemas.microsoft.com/office/drawing/2014/main" id="{DB403707-BADB-ECBC-F36A-14691823EEA7}"/>
                </a:ext>
              </a:extLst>
            </p:cNvPr>
            <p:cNvSpPr txBox="1"/>
            <p:nvPr/>
          </p:nvSpPr>
          <p:spPr>
            <a:xfrm>
              <a:off x="4276029" y="3705719"/>
              <a:ext cx="6586651" cy="307777"/>
            </a:xfrm>
            <a:prstGeom prst="rect">
              <a:avLst/>
            </a:prstGeom>
            <a:noFill/>
          </p:spPr>
          <p:txBody>
            <a:bodyPr wrap="square" rtlCol="0">
              <a:spAutoFit/>
            </a:bodyPr>
            <a:lstStyle/>
            <a:p>
              <a:r>
                <a:rPr lang="en-US" sz="1400" b="1"/>
                <a:t>+ </a:t>
              </a:r>
              <a:r>
                <a:rPr lang="en-US" sz="1400" b="1" err="1"/>
                <a:t>zanubrutinib</a:t>
              </a:r>
              <a:r>
                <a:rPr lang="en-US" sz="1400" b="1"/>
                <a:t> 80 mg BID (half of approved dose) </a:t>
              </a:r>
            </a:p>
          </p:txBody>
        </p:sp>
      </p:grpSp>
      <p:sp>
        <p:nvSpPr>
          <p:cNvPr id="23" name="TextBox 22">
            <a:extLst>
              <a:ext uri="{FF2B5EF4-FFF2-40B4-BE49-F238E27FC236}">
                <a16:creationId xmlns:a16="http://schemas.microsoft.com/office/drawing/2014/main" id="{91229AD8-9DFB-320E-F288-C9F2D92466C9}"/>
              </a:ext>
            </a:extLst>
          </p:cNvPr>
          <p:cNvSpPr txBox="1"/>
          <p:nvPr/>
        </p:nvSpPr>
        <p:spPr>
          <a:xfrm>
            <a:off x="416533" y="1995330"/>
            <a:ext cx="3178097" cy="2462213"/>
          </a:xfrm>
          <a:prstGeom prst="rect">
            <a:avLst/>
          </a:prstGeom>
          <a:solidFill>
            <a:schemeClr val="accent1"/>
          </a:solidFill>
        </p:spPr>
        <p:txBody>
          <a:bodyPr wrap="square" rtlCol="0">
            <a:spAutoFit/>
          </a:bodyPr>
          <a:lstStyle/>
          <a:p>
            <a:pPr>
              <a:buClr>
                <a:schemeClr val="bg1"/>
              </a:buClr>
            </a:pPr>
            <a:r>
              <a:rPr lang="en-US" sz="1400" b="1">
                <a:solidFill>
                  <a:schemeClr val="bg1"/>
                </a:solidFill>
              </a:rPr>
              <a:t>Key eligibility criteria </a:t>
            </a:r>
          </a:p>
          <a:p>
            <a:pPr marL="285750" indent="-285750">
              <a:buClr>
                <a:schemeClr val="bg1"/>
              </a:buClr>
              <a:buFont typeface="Arial" panose="020B0604020202020204" pitchFamily="34" charset="0"/>
              <a:buChar char="•"/>
            </a:pPr>
            <a:r>
              <a:rPr lang="en-US" sz="1400">
                <a:solidFill>
                  <a:schemeClr val="bg1"/>
                </a:solidFill>
              </a:rPr>
              <a:t>≥18 years </a:t>
            </a:r>
          </a:p>
          <a:p>
            <a:pPr marL="285750" indent="-285750">
              <a:buClr>
                <a:schemeClr val="bg1"/>
              </a:buClr>
              <a:buFont typeface="Arial" panose="020B0604020202020204" pitchFamily="34" charset="0"/>
              <a:buChar char="•"/>
            </a:pPr>
            <a:r>
              <a:rPr lang="en-US" sz="1400">
                <a:solidFill>
                  <a:schemeClr val="bg1"/>
                </a:solidFill>
              </a:rPr>
              <a:t>FL Grade I-IIIA or MCL</a:t>
            </a:r>
          </a:p>
          <a:p>
            <a:pPr marL="285750" indent="-285750">
              <a:buClr>
                <a:schemeClr val="bg1"/>
              </a:buClr>
              <a:buFont typeface="Arial" panose="020B0604020202020204" pitchFamily="34" charset="0"/>
              <a:buChar char="•"/>
            </a:pPr>
            <a:r>
              <a:rPr lang="en-US" sz="1400">
                <a:solidFill>
                  <a:schemeClr val="bg1"/>
                </a:solidFill>
              </a:rPr>
              <a:t>≥1 prior therapy </a:t>
            </a:r>
          </a:p>
          <a:p>
            <a:pPr marL="285750" indent="-285750">
              <a:buClr>
                <a:schemeClr val="bg1"/>
              </a:buClr>
              <a:buFont typeface="Arial" panose="020B0604020202020204" pitchFamily="34" charset="0"/>
              <a:buChar char="•"/>
            </a:pPr>
            <a:r>
              <a:rPr lang="en-US" sz="1400">
                <a:solidFill>
                  <a:schemeClr val="bg1"/>
                </a:solidFill>
              </a:rPr>
              <a:t>Adequate organ function</a:t>
            </a:r>
          </a:p>
          <a:p>
            <a:pPr marL="285750" indent="-285750">
              <a:buClr>
                <a:schemeClr val="bg1"/>
              </a:buClr>
              <a:buFont typeface="Arial" panose="020B0604020202020204" pitchFamily="34" charset="0"/>
              <a:buChar char="•"/>
            </a:pPr>
            <a:r>
              <a:rPr lang="en-US" sz="1400">
                <a:solidFill>
                  <a:schemeClr val="bg1"/>
                </a:solidFill>
              </a:rPr>
              <a:t>No </a:t>
            </a:r>
            <a:r>
              <a:rPr lang="en-US" sz="1400" err="1">
                <a:solidFill>
                  <a:schemeClr val="bg1"/>
                </a:solidFill>
              </a:rPr>
              <a:t>cytopenias</a:t>
            </a:r>
            <a:r>
              <a:rPr lang="en-US" sz="1400">
                <a:solidFill>
                  <a:schemeClr val="bg1"/>
                </a:solidFill>
              </a:rPr>
              <a:t> unless due to disease</a:t>
            </a:r>
          </a:p>
          <a:p>
            <a:pPr marL="742950" lvl="1" indent="-285750">
              <a:buClr>
                <a:schemeClr val="bg1"/>
              </a:buClr>
              <a:buFont typeface="Arial" panose="020B0604020202020204" pitchFamily="34" charset="0"/>
              <a:buChar char="•"/>
            </a:pPr>
            <a:r>
              <a:rPr lang="en-US" sz="1400">
                <a:solidFill>
                  <a:schemeClr val="bg1"/>
                </a:solidFill>
              </a:rPr>
              <a:t>ANC ≥1.0x10</a:t>
            </a:r>
            <a:r>
              <a:rPr lang="en-US" sz="1400" baseline="30000">
                <a:solidFill>
                  <a:schemeClr val="bg1"/>
                </a:solidFill>
              </a:rPr>
              <a:t>9</a:t>
            </a:r>
            <a:r>
              <a:rPr lang="en-US" sz="1400">
                <a:solidFill>
                  <a:schemeClr val="bg1"/>
                </a:solidFill>
              </a:rPr>
              <a:t>/L</a:t>
            </a:r>
          </a:p>
          <a:p>
            <a:pPr marL="742950" lvl="1" indent="-285750">
              <a:buClr>
                <a:schemeClr val="bg1"/>
              </a:buClr>
              <a:buFont typeface="Arial" panose="020B0604020202020204" pitchFamily="34" charset="0"/>
              <a:buChar char="•"/>
            </a:pPr>
            <a:r>
              <a:rPr lang="en-US" sz="1400">
                <a:solidFill>
                  <a:schemeClr val="bg1"/>
                </a:solidFill>
              </a:rPr>
              <a:t>Platelet count &gt;75,000/mm</a:t>
            </a:r>
            <a:r>
              <a:rPr lang="en-US" sz="1400" baseline="30000">
                <a:solidFill>
                  <a:schemeClr val="bg1"/>
                </a:solidFill>
              </a:rPr>
              <a:t>3</a:t>
            </a:r>
          </a:p>
          <a:p>
            <a:pPr marL="742950" lvl="1" indent="-285750">
              <a:buClr>
                <a:schemeClr val="bg1"/>
              </a:buClr>
              <a:buFont typeface="Arial" panose="020B0604020202020204" pitchFamily="34" charset="0"/>
              <a:buChar char="•"/>
            </a:pPr>
            <a:r>
              <a:rPr lang="en-US" sz="1400">
                <a:solidFill>
                  <a:schemeClr val="bg1"/>
                </a:solidFill>
              </a:rPr>
              <a:t>Hemoglobin ≥9.0 g/dL</a:t>
            </a:r>
          </a:p>
          <a:p>
            <a:pPr marL="285750" lvl="1" indent="-285750">
              <a:buClr>
                <a:schemeClr val="bg1"/>
              </a:buClr>
              <a:buFont typeface="Arial" panose="020B0604020202020204" pitchFamily="34" charset="0"/>
              <a:buChar char="•"/>
            </a:pPr>
            <a:r>
              <a:rPr lang="en-US" sz="1400">
                <a:solidFill>
                  <a:schemeClr val="bg1"/>
                </a:solidFill>
              </a:rPr>
              <a:t>No prior PI3Ki or BTKi</a:t>
            </a:r>
          </a:p>
        </p:txBody>
      </p:sp>
      <p:sp>
        <p:nvSpPr>
          <p:cNvPr id="25" name="TextBox 24">
            <a:extLst>
              <a:ext uri="{FF2B5EF4-FFF2-40B4-BE49-F238E27FC236}">
                <a16:creationId xmlns:a16="http://schemas.microsoft.com/office/drawing/2014/main" id="{520619AE-15AD-7870-0743-1AB95567330F}"/>
              </a:ext>
            </a:extLst>
          </p:cNvPr>
          <p:cNvSpPr txBox="1"/>
          <p:nvPr/>
        </p:nvSpPr>
        <p:spPr>
          <a:xfrm>
            <a:off x="416533" y="5077054"/>
            <a:ext cx="3860071" cy="738664"/>
          </a:xfrm>
          <a:prstGeom prst="rect">
            <a:avLst/>
          </a:prstGeom>
          <a:solidFill>
            <a:schemeClr val="bg2"/>
          </a:solidFill>
        </p:spPr>
        <p:txBody>
          <a:bodyPr wrap="square" lIns="144000" rtlCol="0">
            <a:spAutoFit/>
          </a:bodyPr>
          <a:lstStyle/>
          <a:p>
            <a:r>
              <a:rPr lang="en-US" sz="1400" b="1"/>
              <a:t>Primary objective: </a:t>
            </a:r>
            <a:r>
              <a:rPr lang="en-US" sz="1400"/>
              <a:t>safety and tolerability </a:t>
            </a:r>
          </a:p>
          <a:p>
            <a:r>
              <a:rPr lang="en-US" sz="1400" b="1"/>
              <a:t>Efficacy endpoints: </a:t>
            </a:r>
            <a:r>
              <a:rPr lang="en-US" sz="1400"/>
              <a:t>investigator-assessed ORR (per Lugano criteria), </a:t>
            </a:r>
            <a:r>
              <a:rPr lang="en-US" sz="1400" err="1"/>
              <a:t>DoR</a:t>
            </a:r>
            <a:r>
              <a:rPr lang="en-US" sz="1400"/>
              <a:t> and PFS</a:t>
            </a:r>
          </a:p>
        </p:txBody>
      </p:sp>
      <p:sp>
        <p:nvSpPr>
          <p:cNvPr id="26" name="Footer Placeholder 3">
            <a:extLst>
              <a:ext uri="{FF2B5EF4-FFF2-40B4-BE49-F238E27FC236}">
                <a16:creationId xmlns:a16="http://schemas.microsoft.com/office/drawing/2014/main" id="{DD1D89C4-300D-B898-6A08-3D8FE4696775}"/>
              </a:ext>
            </a:extLst>
          </p:cNvPr>
          <p:cNvSpPr>
            <a:spLocks noGrp="1"/>
          </p:cNvSpPr>
          <p:nvPr>
            <p:ph type="ftr" sz="quarter" idx="13"/>
          </p:nvPr>
        </p:nvSpPr>
        <p:spPr>
          <a:xfrm>
            <a:off x="407989" y="6283888"/>
            <a:ext cx="8532812" cy="385200"/>
          </a:xfrm>
        </p:spPr>
        <p:txBody>
          <a:bodyPr/>
          <a:lstStyle/>
          <a:p>
            <a:r>
              <a:rPr lang="en-GB" b="1"/>
              <a:t>ANC, </a:t>
            </a:r>
            <a:r>
              <a:rPr lang="en-GB"/>
              <a:t>absolute neutrophil count; </a:t>
            </a:r>
            <a:r>
              <a:rPr lang="en-GB" b="1"/>
              <a:t>BID, </a:t>
            </a:r>
            <a:r>
              <a:rPr lang="en-GB"/>
              <a:t>twice daily; </a:t>
            </a:r>
            <a:r>
              <a:rPr lang="en-GB" b="1"/>
              <a:t>BTKi, </a:t>
            </a:r>
            <a:r>
              <a:rPr lang="en-GB"/>
              <a:t>Bruton’s tyrosine kinase inhibitor; </a:t>
            </a:r>
            <a:r>
              <a:rPr lang="en-GB" b="1" err="1"/>
              <a:t>DoR</a:t>
            </a:r>
            <a:r>
              <a:rPr lang="en-GB" b="1"/>
              <a:t>, </a:t>
            </a:r>
            <a:r>
              <a:rPr lang="en-GB"/>
              <a:t>duration of response; </a:t>
            </a:r>
            <a:r>
              <a:rPr lang="en-GB" b="1"/>
              <a:t>FL, </a:t>
            </a:r>
            <a:r>
              <a:rPr lang="en-GB"/>
              <a:t>follicular lymphoma; </a:t>
            </a:r>
            <a:r>
              <a:rPr lang="en-GB" b="1"/>
              <a:t>MCL, </a:t>
            </a:r>
            <a:r>
              <a:rPr lang="en-GB"/>
              <a:t>mantle cell lymphoma; </a:t>
            </a:r>
            <a:r>
              <a:rPr lang="en-GB" b="1"/>
              <a:t>ORR, </a:t>
            </a:r>
            <a:r>
              <a:rPr lang="en-GB"/>
              <a:t>overall response rate; </a:t>
            </a:r>
            <a:r>
              <a:rPr lang="en-GB" b="1"/>
              <a:t>PFS, </a:t>
            </a:r>
            <a:r>
              <a:rPr lang="en-GB"/>
              <a:t>progression-free survival; </a:t>
            </a:r>
            <a:r>
              <a:rPr lang="en-GB" b="1"/>
              <a:t>PI3Ki, </a:t>
            </a:r>
            <a:r>
              <a:rPr lang="en-GB"/>
              <a:t>phosphoinositide 3-kinase inhibitors</a:t>
            </a:r>
            <a:r>
              <a:rPr lang="en-GB" b="1"/>
              <a:t>; QD, </a:t>
            </a:r>
            <a:r>
              <a:rPr lang="en-GB"/>
              <a:t>once daily; </a:t>
            </a:r>
            <a:r>
              <a:rPr lang="en-GB" b="1"/>
              <a:t>RP2D, </a:t>
            </a:r>
            <a:r>
              <a:rPr lang="en-GB"/>
              <a:t>recommended Phase 2 dose. </a:t>
            </a:r>
            <a:endParaRPr lang="en-GB" b="1"/>
          </a:p>
          <a:p>
            <a:r>
              <a:rPr lang="en-GB" b="1" err="1"/>
              <a:t>Soumerai</a:t>
            </a:r>
            <a:r>
              <a:rPr lang="en-GB" b="1"/>
              <a:t> et al, Abstract #78 presented at ASH 2022.  </a:t>
            </a:r>
          </a:p>
        </p:txBody>
      </p:sp>
      <p:sp>
        <p:nvSpPr>
          <p:cNvPr id="27" name="Rectangle 26">
            <a:extLst>
              <a:ext uri="{FF2B5EF4-FFF2-40B4-BE49-F238E27FC236}">
                <a16:creationId xmlns:a16="http://schemas.microsoft.com/office/drawing/2014/main" id="{96710E2C-9418-A83E-2D2A-CFF3DF20CE75}"/>
              </a:ext>
            </a:extLst>
          </p:cNvPr>
          <p:cNvSpPr/>
          <p:nvPr/>
        </p:nvSpPr>
        <p:spPr>
          <a:xfrm>
            <a:off x="4371280" y="5077054"/>
            <a:ext cx="6963996" cy="7386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marL="285750" indent="-285750">
              <a:buClr>
                <a:schemeClr val="accent2"/>
              </a:buClr>
              <a:buFont typeface="Arial" panose="020B0604020202020204" pitchFamily="34" charset="0"/>
              <a:buChar char="•"/>
            </a:pPr>
            <a:r>
              <a:rPr lang="en-US" sz="1400">
                <a:solidFill>
                  <a:schemeClr val="tx1"/>
                </a:solidFill>
              </a:rPr>
              <a:t>Disease assessments after cycles 2 and 6, then every 6 cycles thereafter </a:t>
            </a:r>
          </a:p>
          <a:p>
            <a:pPr marL="285750" indent="-285750">
              <a:buClr>
                <a:schemeClr val="accent2"/>
              </a:buClr>
              <a:buFont typeface="Arial" panose="020B0604020202020204" pitchFamily="34" charset="0"/>
              <a:buChar char="•"/>
            </a:pPr>
            <a:r>
              <a:rPr lang="en-US" sz="1400">
                <a:solidFill>
                  <a:schemeClr val="tx1"/>
                </a:solidFill>
              </a:rPr>
              <a:t>Treatment continued until disease progression or intolerance </a:t>
            </a:r>
          </a:p>
        </p:txBody>
      </p:sp>
    </p:spTree>
    <p:extLst>
      <p:ext uri="{BB962C8B-B14F-4D97-AF65-F5344CB8AC3E}">
        <p14:creationId xmlns:p14="http://schemas.microsoft.com/office/powerpoint/2010/main" val="146551214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Gerade Verbindung 16">
            <a:extLst>
              <a:ext uri="{FF2B5EF4-FFF2-40B4-BE49-F238E27FC236}">
                <a16:creationId xmlns:a16="http://schemas.microsoft.com/office/drawing/2014/main" id="{AEDF2542-B571-A73E-6201-1B48A11C622E}"/>
              </a:ext>
            </a:extLst>
          </p:cNvPr>
          <p:cNvCxnSpPr>
            <a:cxnSpLocks/>
          </p:cNvCxnSpPr>
          <p:nvPr/>
        </p:nvCxnSpPr>
        <p:spPr>
          <a:xfrm>
            <a:off x="4382530" y="4135513"/>
            <a:ext cx="3539095"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60" name="Gerader Verbinder 359">
            <a:extLst>
              <a:ext uri="{FF2B5EF4-FFF2-40B4-BE49-F238E27FC236}">
                <a16:creationId xmlns:a16="http://schemas.microsoft.com/office/drawing/2014/main" id="{1F563DF0-0DD4-CA99-21E5-6BB20D8497A2}"/>
              </a:ext>
            </a:extLst>
          </p:cNvPr>
          <p:cNvCxnSpPr/>
          <p:nvPr/>
        </p:nvCxnSpPr>
        <p:spPr>
          <a:xfrm flipV="1">
            <a:off x="8373384" y="1983646"/>
            <a:ext cx="0" cy="3731354"/>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61" name="Gerader Verbinder 360">
            <a:extLst>
              <a:ext uri="{FF2B5EF4-FFF2-40B4-BE49-F238E27FC236}">
                <a16:creationId xmlns:a16="http://schemas.microsoft.com/office/drawing/2014/main" id="{98BD221F-29B2-03DC-48E1-BDC9E92E3167}"/>
              </a:ext>
            </a:extLst>
          </p:cNvPr>
          <p:cNvCxnSpPr>
            <a:cxnSpLocks/>
          </p:cNvCxnSpPr>
          <p:nvPr/>
        </p:nvCxnSpPr>
        <p:spPr>
          <a:xfrm flipV="1">
            <a:off x="8656423" y="1980582"/>
            <a:ext cx="0" cy="3731354"/>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62" name="Gerader Verbinder 361">
            <a:extLst>
              <a:ext uri="{FF2B5EF4-FFF2-40B4-BE49-F238E27FC236}">
                <a16:creationId xmlns:a16="http://schemas.microsoft.com/office/drawing/2014/main" id="{92A825BE-EC81-ACB0-9239-AFA214DC7CA2}"/>
              </a:ext>
            </a:extLst>
          </p:cNvPr>
          <p:cNvCxnSpPr/>
          <p:nvPr/>
        </p:nvCxnSpPr>
        <p:spPr>
          <a:xfrm flipV="1">
            <a:off x="9081169" y="1980582"/>
            <a:ext cx="0" cy="3731354"/>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47" name="Diagramm 46">
            <a:extLst>
              <a:ext uri="{FF2B5EF4-FFF2-40B4-BE49-F238E27FC236}">
                <a16:creationId xmlns:a16="http://schemas.microsoft.com/office/drawing/2014/main" id="{38292345-9948-7F2F-17E7-D5154C9EDAF8}"/>
              </a:ext>
            </a:extLst>
          </p:cNvPr>
          <p:cNvGraphicFramePr/>
          <p:nvPr>
            <p:extLst>
              <p:ext uri="{D42A27DB-BD31-4B8C-83A1-F6EECF244321}">
                <p14:modId xmlns:p14="http://schemas.microsoft.com/office/powerpoint/2010/main" val="4262934812"/>
              </p:ext>
            </p:extLst>
          </p:nvPr>
        </p:nvGraphicFramePr>
        <p:xfrm>
          <a:off x="8026578" y="1462401"/>
          <a:ext cx="2953546" cy="4673551"/>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CF284E0C-9544-2023-813B-F2906FE3102D}"/>
              </a:ext>
            </a:extLst>
          </p:cNvPr>
          <p:cNvSpPr>
            <a:spLocks noGrp="1"/>
          </p:cNvSpPr>
          <p:nvPr>
            <p:ph type="ftr" sz="quarter" idx="10"/>
          </p:nvPr>
        </p:nvSpPr>
        <p:spPr/>
        <p:txBody>
          <a:bodyPr/>
          <a:lstStyle/>
          <a:p>
            <a:r>
              <a:rPr lang="en-GB"/>
              <a:t>Data </a:t>
            </a:r>
            <a:r>
              <a:rPr lang="en-GB" err="1"/>
              <a:t>cutoff</a:t>
            </a:r>
            <a:r>
              <a:rPr lang="en-GB"/>
              <a:t>: 17 Oct 2022. n=30 efficacy evaluable FL patients.</a:t>
            </a:r>
          </a:p>
          <a:p>
            <a:r>
              <a:rPr lang="en-GB" b="1"/>
              <a:t>CR, </a:t>
            </a:r>
            <a:r>
              <a:rPr lang="en-GB"/>
              <a:t>complete response; </a:t>
            </a:r>
            <a:r>
              <a:rPr lang="en-GB" b="1"/>
              <a:t>FL, </a:t>
            </a:r>
            <a:r>
              <a:rPr lang="en-GB"/>
              <a:t>follicular lymphoma; </a:t>
            </a:r>
            <a:r>
              <a:rPr lang="en-GB" b="1"/>
              <a:t>ORR, </a:t>
            </a:r>
            <a:r>
              <a:rPr lang="en-GB"/>
              <a:t>overall response rate; </a:t>
            </a:r>
            <a:r>
              <a:rPr lang="en-GB" b="1"/>
              <a:t>PR, </a:t>
            </a:r>
            <a:r>
              <a:rPr lang="en-GB"/>
              <a:t>partial response; </a:t>
            </a:r>
            <a:r>
              <a:rPr lang="en-GB" b="1"/>
              <a:t>SPD, </a:t>
            </a:r>
            <a:r>
              <a:rPr lang="en-GB"/>
              <a:t>sum of the product of diameters.</a:t>
            </a:r>
          </a:p>
          <a:p>
            <a:r>
              <a:rPr lang="en-GB" b="1" err="1"/>
              <a:t>Soumerai</a:t>
            </a:r>
            <a:r>
              <a:rPr lang="en-GB" b="1"/>
              <a:t> et al, Abstract #78 presented at ASH 2022.  </a:t>
            </a:r>
            <a:r>
              <a:rPr lang="en-GB"/>
              <a:t> </a:t>
            </a:r>
          </a:p>
        </p:txBody>
      </p:sp>
      <p:sp>
        <p:nvSpPr>
          <p:cNvPr id="10" name="Text Placeholder 9">
            <a:extLst>
              <a:ext uri="{FF2B5EF4-FFF2-40B4-BE49-F238E27FC236}">
                <a16:creationId xmlns:a16="http://schemas.microsoft.com/office/drawing/2014/main" id="{E8D722D2-20AA-0A30-99C8-AA8736340C23}"/>
              </a:ext>
            </a:extLst>
          </p:cNvPr>
          <p:cNvSpPr>
            <a:spLocks noGrp="1"/>
          </p:cNvSpPr>
          <p:nvPr>
            <p:ph type="body" sz="quarter" idx="13"/>
          </p:nvPr>
        </p:nvSpPr>
        <p:spPr>
          <a:xfrm>
            <a:off x="416533" y="1489016"/>
            <a:ext cx="3636000" cy="480526"/>
          </a:xfrm>
        </p:spPr>
        <p:txBody>
          <a:bodyPr anchor="t"/>
          <a:lstStyle/>
          <a:p>
            <a:pPr algn="ctr"/>
            <a:r>
              <a:rPr lang="en-US"/>
              <a:t>ORR</a:t>
            </a:r>
          </a:p>
        </p:txBody>
      </p:sp>
      <p:sp>
        <p:nvSpPr>
          <p:cNvPr id="3" name="Title 2">
            <a:extLst>
              <a:ext uri="{FF2B5EF4-FFF2-40B4-BE49-F238E27FC236}">
                <a16:creationId xmlns:a16="http://schemas.microsoft.com/office/drawing/2014/main" id="{F7A35A3D-10D4-A1D7-B757-E1B1B8996CB4}"/>
              </a:ext>
            </a:extLst>
          </p:cNvPr>
          <p:cNvSpPr>
            <a:spLocks noGrp="1"/>
          </p:cNvSpPr>
          <p:nvPr>
            <p:ph type="title"/>
          </p:nvPr>
        </p:nvSpPr>
        <p:spPr/>
        <p:txBody>
          <a:bodyPr/>
          <a:lstStyle/>
          <a:p>
            <a:r>
              <a:rPr lang="en-US"/>
              <a:t>Efficacy – follicular lymphoma </a:t>
            </a:r>
          </a:p>
        </p:txBody>
      </p:sp>
      <p:sp>
        <p:nvSpPr>
          <p:cNvPr id="11" name="Text Placeholder 10">
            <a:extLst>
              <a:ext uri="{FF2B5EF4-FFF2-40B4-BE49-F238E27FC236}">
                <a16:creationId xmlns:a16="http://schemas.microsoft.com/office/drawing/2014/main" id="{BB5805F7-A505-00A9-206D-120790D993E7}"/>
              </a:ext>
            </a:extLst>
          </p:cNvPr>
          <p:cNvSpPr>
            <a:spLocks noGrp="1"/>
          </p:cNvSpPr>
          <p:nvPr>
            <p:ph type="body" sz="quarter" idx="14"/>
          </p:nvPr>
        </p:nvSpPr>
        <p:spPr>
          <a:xfrm>
            <a:off x="4140760" y="1489016"/>
            <a:ext cx="3636000" cy="480526"/>
          </a:xfrm>
        </p:spPr>
        <p:txBody>
          <a:bodyPr anchor="t">
            <a:normAutofit lnSpcReduction="10000"/>
          </a:bodyPr>
          <a:lstStyle/>
          <a:p>
            <a:pPr algn="ctr"/>
            <a:r>
              <a:rPr lang="en-US"/>
              <a:t>Maximum change in SPD from baseline</a:t>
            </a:r>
          </a:p>
        </p:txBody>
      </p:sp>
      <p:sp>
        <p:nvSpPr>
          <p:cNvPr id="12" name="Text Placeholder 11">
            <a:extLst>
              <a:ext uri="{FF2B5EF4-FFF2-40B4-BE49-F238E27FC236}">
                <a16:creationId xmlns:a16="http://schemas.microsoft.com/office/drawing/2014/main" id="{98046F46-09E8-D316-632C-5C6C18C090F1}"/>
              </a:ext>
            </a:extLst>
          </p:cNvPr>
          <p:cNvSpPr>
            <a:spLocks noGrp="1"/>
          </p:cNvSpPr>
          <p:nvPr>
            <p:ph type="body" sz="quarter" idx="15"/>
          </p:nvPr>
        </p:nvSpPr>
        <p:spPr>
          <a:xfrm>
            <a:off x="8148013" y="1489016"/>
            <a:ext cx="3636000" cy="480526"/>
          </a:xfrm>
        </p:spPr>
        <p:txBody>
          <a:bodyPr anchor="t"/>
          <a:lstStyle/>
          <a:p>
            <a:pPr algn="ctr"/>
            <a:r>
              <a:rPr lang="en-US"/>
              <a:t>Patient status </a:t>
            </a:r>
          </a:p>
        </p:txBody>
      </p:sp>
      <p:sp>
        <p:nvSpPr>
          <p:cNvPr id="16" name="TextBox 15">
            <a:extLst>
              <a:ext uri="{FF2B5EF4-FFF2-40B4-BE49-F238E27FC236}">
                <a16:creationId xmlns:a16="http://schemas.microsoft.com/office/drawing/2014/main" id="{2D1CAD44-02BB-3777-A484-C66A3EAB7530}"/>
              </a:ext>
            </a:extLst>
          </p:cNvPr>
          <p:cNvSpPr txBox="1"/>
          <p:nvPr/>
        </p:nvSpPr>
        <p:spPr>
          <a:xfrm>
            <a:off x="4052532" y="5226903"/>
            <a:ext cx="3635999" cy="830997"/>
          </a:xfrm>
          <a:prstGeom prst="rect">
            <a:avLst/>
          </a:prstGeom>
          <a:solidFill>
            <a:schemeClr val="bg2"/>
          </a:solidFill>
        </p:spPr>
        <p:txBody>
          <a:bodyPr wrap="square" rtlCol="0">
            <a:spAutoFit/>
          </a:bodyPr>
          <a:lstStyle/>
          <a:p>
            <a:pPr marL="171450" indent="-171450">
              <a:buClr>
                <a:schemeClr val="accent2"/>
              </a:buClr>
              <a:buFont typeface="Arial" panose="020B0604020202020204" pitchFamily="34" charset="0"/>
              <a:buChar char="•"/>
            </a:pPr>
            <a:r>
              <a:rPr lang="en-US" sz="1200"/>
              <a:t>Tumor reduction observed in 29 of 30 FL patients (97%) with post-baseline disease assessment </a:t>
            </a:r>
          </a:p>
          <a:p>
            <a:endParaRPr lang="en-US" sz="1200"/>
          </a:p>
        </p:txBody>
      </p:sp>
      <p:graphicFrame>
        <p:nvGraphicFramePr>
          <p:cNvPr id="2" name="Diagramm 1">
            <a:extLst>
              <a:ext uri="{FF2B5EF4-FFF2-40B4-BE49-F238E27FC236}">
                <a16:creationId xmlns:a16="http://schemas.microsoft.com/office/drawing/2014/main" id="{09B444FA-792C-4B67-5B51-112C7E88F046}"/>
              </a:ext>
            </a:extLst>
          </p:cNvPr>
          <p:cNvGraphicFramePr/>
          <p:nvPr>
            <p:extLst>
              <p:ext uri="{D42A27DB-BD31-4B8C-83A1-F6EECF244321}">
                <p14:modId xmlns:p14="http://schemas.microsoft.com/office/powerpoint/2010/main" val="655000099"/>
              </p:ext>
            </p:extLst>
          </p:nvPr>
        </p:nvGraphicFramePr>
        <p:xfrm>
          <a:off x="416534" y="1665288"/>
          <a:ext cx="3380624" cy="43926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m 4">
            <a:extLst>
              <a:ext uri="{FF2B5EF4-FFF2-40B4-BE49-F238E27FC236}">
                <a16:creationId xmlns:a16="http://schemas.microsoft.com/office/drawing/2014/main" id="{11B85567-4E9B-258F-0671-E7C54DC8ED4F}"/>
              </a:ext>
            </a:extLst>
          </p:cNvPr>
          <p:cNvGraphicFramePr/>
          <p:nvPr>
            <p:extLst>
              <p:ext uri="{D42A27DB-BD31-4B8C-83A1-F6EECF244321}">
                <p14:modId xmlns:p14="http://schemas.microsoft.com/office/powerpoint/2010/main" val="1895969505"/>
              </p:ext>
            </p:extLst>
          </p:nvPr>
        </p:nvGraphicFramePr>
        <p:xfrm>
          <a:off x="3578834" y="1817688"/>
          <a:ext cx="1317016" cy="3602037"/>
        </p:xfrm>
        <a:graphic>
          <a:graphicData uri="http://schemas.openxmlformats.org/drawingml/2006/chart">
            <c:chart xmlns:c="http://schemas.openxmlformats.org/drawingml/2006/chart" xmlns:r="http://schemas.openxmlformats.org/officeDocument/2006/relationships" r:id="rId4"/>
          </a:graphicData>
        </a:graphic>
      </p:graphicFrame>
      <p:grpSp>
        <p:nvGrpSpPr>
          <p:cNvPr id="44" name="Gruppieren 43">
            <a:extLst>
              <a:ext uri="{FF2B5EF4-FFF2-40B4-BE49-F238E27FC236}">
                <a16:creationId xmlns:a16="http://schemas.microsoft.com/office/drawing/2014/main" id="{F7AE62D2-317F-E745-88C5-FE96314C7A14}"/>
              </a:ext>
            </a:extLst>
          </p:cNvPr>
          <p:cNvGrpSpPr/>
          <p:nvPr/>
        </p:nvGrpSpPr>
        <p:grpSpPr>
          <a:xfrm>
            <a:off x="4452937" y="2045494"/>
            <a:ext cx="3249372" cy="2767012"/>
            <a:chOff x="4452937" y="2045494"/>
            <a:chExt cx="3249372" cy="2767012"/>
          </a:xfrm>
        </p:grpSpPr>
        <p:sp>
          <p:nvSpPr>
            <p:cNvPr id="6" name="Rechteck 5">
              <a:extLst>
                <a:ext uri="{FF2B5EF4-FFF2-40B4-BE49-F238E27FC236}">
                  <a16:creationId xmlns:a16="http://schemas.microsoft.com/office/drawing/2014/main" id="{A0568FFB-F2AA-7B13-A183-E897A441444F}"/>
                </a:ext>
              </a:extLst>
            </p:cNvPr>
            <p:cNvSpPr/>
            <p:nvPr/>
          </p:nvSpPr>
          <p:spPr>
            <a:xfrm>
              <a:off x="4452937" y="2045494"/>
              <a:ext cx="64293" cy="13954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EDE1A647-777C-8135-6493-AA894ED332EE}"/>
                </a:ext>
              </a:extLst>
            </p:cNvPr>
            <p:cNvSpPr/>
            <p:nvPr/>
          </p:nvSpPr>
          <p:spPr>
            <a:xfrm>
              <a:off x="4560689" y="3439607"/>
              <a:ext cx="64293" cy="127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30698A90-5915-E749-82D0-0935378272DC}"/>
                </a:ext>
              </a:extLst>
            </p:cNvPr>
            <p:cNvSpPr/>
            <p:nvPr/>
          </p:nvSpPr>
          <p:spPr>
            <a:xfrm>
              <a:off x="4670594" y="3439607"/>
              <a:ext cx="64293" cy="4418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2812EF41-2EBD-D57F-B383-05E69A5E5F31}"/>
                </a:ext>
              </a:extLst>
            </p:cNvPr>
            <p:cNvSpPr/>
            <p:nvPr/>
          </p:nvSpPr>
          <p:spPr>
            <a:xfrm>
              <a:off x="4780499" y="3439606"/>
              <a:ext cx="64293" cy="6609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19E5C679-10DA-7E67-AEA0-DAEAFDD01E48}"/>
                </a:ext>
              </a:extLst>
            </p:cNvPr>
            <p:cNvSpPr/>
            <p:nvPr/>
          </p:nvSpPr>
          <p:spPr>
            <a:xfrm>
              <a:off x="4890404" y="3439606"/>
              <a:ext cx="64293" cy="670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524369E8-31D4-0937-2AE2-7240FC800CF8}"/>
                </a:ext>
              </a:extLst>
            </p:cNvPr>
            <p:cNvSpPr/>
            <p:nvPr/>
          </p:nvSpPr>
          <p:spPr>
            <a:xfrm>
              <a:off x="5000309" y="3439606"/>
              <a:ext cx="64293" cy="7371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C92DD6BA-3000-3FFA-480C-842FFDD222A7}"/>
                </a:ext>
              </a:extLst>
            </p:cNvPr>
            <p:cNvSpPr/>
            <p:nvPr/>
          </p:nvSpPr>
          <p:spPr>
            <a:xfrm>
              <a:off x="5110214" y="3439605"/>
              <a:ext cx="64293" cy="7847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a:extLst>
                <a:ext uri="{FF2B5EF4-FFF2-40B4-BE49-F238E27FC236}">
                  <a16:creationId xmlns:a16="http://schemas.microsoft.com/office/drawing/2014/main" id="{BABD3ACA-C3A5-0CB1-BB68-AFDDC8A02DDA}"/>
                </a:ext>
              </a:extLst>
            </p:cNvPr>
            <p:cNvSpPr/>
            <p:nvPr/>
          </p:nvSpPr>
          <p:spPr>
            <a:xfrm>
              <a:off x="5220119" y="3439605"/>
              <a:ext cx="64293" cy="794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611A0414-4F2A-C2A8-A6F1-45C917F7611F}"/>
                </a:ext>
              </a:extLst>
            </p:cNvPr>
            <p:cNvSpPr/>
            <p:nvPr/>
          </p:nvSpPr>
          <p:spPr>
            <a:xfrm>
              <a:off x="5330024" y="3439605"/>
              <a:ext cx="64293" cy="8133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a:extLst>
                <a:ext uri="{FF2B5EF4-FFF2-40B4-BE49-F238E27FC236}">
                  <a16:creationId xmlns:a16="http://schemas.microsoft.com/office/drawing/2014/main" id="{E6AEC829-DFF9-26BF-C545-FCF4065AEC60}"/>
                </a:ext>
              </a:extLst>
            </p:cNvPr>
            <p:cNvSpPr/>
            <p:nvPr/>
          </p:nvSpPr>
          <p:spPr>
            <a:xfrm>
              <a:off x="5439929" y="3439605"/>
              <a:ext cx="64293" cy="8133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668DFD4C-1AC5-F3C0-3F6C-EA4C8E148584}"/>
                </a:ext>
              </a:extLst>
            </p:cNvPr>
            <p:cNvSpPr/>
            <p:nvPr/>
          </p:nvSpPr>
          <p:spPr>
            <a:xfrm>
              <a:off x="5549834" y="3439605"/>
              <a:ext cx="64293" cy="863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a:extLst>
                <a:ext uri="{FF2B5EF4-FFF2-40B4-BE49-F238E27FC236}">
                  <a16:creationId xmlns:a16="http://schemas.microsoft.com/office/drawing/2014/main" id="{23F15D36-BA48-6A2A-285E-C3A8EDDB811B}"/>
                </a:ext>
              </a:extLst>
            </p:cNvPr>
            <p:cNvSpPr/>
            <p:nvPr/>
          </p:nvSpPr>
          <p:spPr>
            <a:xfrm>
              <a:off x="5659739" y="3439605"/>
              <a:ext cx="64293" cy="10490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DC20192A-96CC-9589-2B86-6AE5C85387E0}"/>
                </a:ext>
              </a:extLst>
            </p:cNvPr>
            <p:cNvSpPr/>
            <p:nvPr/>
          </p:nvSpPr>
          <p:spPr>
            <a:xfrm>
              <a:off x="5769644" y="3439604"/>
              <a:ext cx="64293" cy="10919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7E943588-1E92-DDC7-F343-B6A017DB9B45}"/>
                </a:ext>
              </a:extLst>
            </p:cNvPr>
            <p:cNvSpPr/>
            <p:nvPr/>
          </p:nvSpPr>
          <p:spPr>
            <a:xfrm>
              <a:off x="5879549" y="3439604"/>
              <a:ext cx="64293" cy="10919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C3E90985-0A32-679C-FCDC-B598B0EFE3DF}"/>
                </a:ext>
              </a:extLst>
            </p:cNvPr>
            <p:cNvSpPr/>
            <p:nvPr/>
          </p:nvSpPr>
          <p:spPr>
            <a:xfrm>
              <a:off x="5989454" y="3439604"/>
              <a:ext cx="64293" cy="11109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a:extLst>
                <a:ext uri="{FF2B5EF4-FFF2-40B4-BE49-F238E27FC236}">
                  <a16:creationId xmlns:a16="http://schemas.microsoft.com/office/drawing/2014/main" id="{7B8CC7FC-2B3E-F971-FB5F-605009810260}"/>
                </a:ext>
              </a:extLst>
            </p:cNvPr>
            <p:cNvSpPr/>
            <p:nvPr/>
          </p:nvSpPr>
          <p:spPr>
            <a:xfrm>
              <a:off x="6099359" y="3439604"/>
              <a:ext cx="64293" cy="1130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a:extLst>
                <a:ext uri="{FF2B5EF4-FFF2-40B4-BE49-F238E27FC236}">
                  <a16:creationId xmlns:a16="http://schemas.microsoft.com/office/drawing/2014/main" id="{51B0E061-54C2-C683-F124-78700CBE36E3}"/>
                </a:ext>
              </a:extLst>
            </p:cNvPr>
            <p:cNvSpPr/>
            <p:nvPr/>
          </p:nvSpPr>
          <p:spPr>
            <a:xfrm>
              <a:off x="6209264" y="3439603"/>
              <a:ext cx="64293" cy="11323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a:extLst>
                <a:ext uri="{FF2B5EF4-FFF2-40B4-BE49-F238E27FC236}">
                  <a16:creationId xmlns:a16="http://schemas.microsoft.com/office/drawing/2014/main" id="{A6893DA5-39C1-FBD1-9460-34F4B0ACEC54}"/>
                </a:ext>
              </a:extLst>
            </p:cNvPr>
            <p:cNvSpPr/>
            <p:nvPr/>
          </p:nvSpPr>
          <p:spPr>
            <a:xfrm>
              <a:off x="6319169" y="3439603"/>
              <a:ext cx="64293" cy="1149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9DDC8423-D003-F938-5381-EAF4E53B6B04}"/>
                </a:ext>
              </a:extLst>
            </p:cNvPr>
            <p:cNvSpPr/>
            <p:nvPr/>
          </p:nvSpPr>
          <p:spPr>
            <a:xfrm>
              <a:off x="6429074" y="3439603"/>
              <a:ext cx="64293" cy="11585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a:extLst>
                <a:ext uri="{FF2B5EF4-FFF2-40B4-BE49-F238E27FC236}">
                  <a16:creationId xmlns:a16="http://schemas.microsoft.com/office/drawing/2014/main" id="{8025092F-7D06-3AE0-35C1-81FE63DE8FFF}"/>
                </a:ext>
              </a:extLst>
            </p:cNvPr>
            <p:cNvSpPr/>
            <p:nvPr/>
          </p:nvSpPr>
          <p:spPr>
            <a:xfrm>
              <a:off x="6538979" y="3439602"/>
              <a:ext cx="64293" cy="11681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eck 33">
              <a:extLst>
                <a:ext uri="{FF2B5EF4-FFF2-40B4-BE49-F238E27FC236}">
                  <a16:creationId xmlns:a16="http://schemas.microsoft.com/office/drawing/2014/main" id="{D0377125-937F-BB2A-E8CE-F52E3793C691}"/>
                </a:ext>
              </a:extLst>
            </p:cNvPr>
            <p:cNvSpPr/>
            <p:nvPr/>
          </p:nvSpPr>
          <p:spPr>
            <a:xfrm>
              <a:off x="6648884" y="3439602"/>
              <a:ext cx="64293" cy="11895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a:extLst>
                <a:ext uri="{FF2B5EF4-FFF2-40B4-BE49-F238E27FC236}">
                  <a16:creationId xmlns:a16="http://schemas.microsoft.com/office/drawing/2014/main" id="{8A1BA426-1ACF-78F3-C26F-41138D80B113}"/>
                </a:ext>
              </a:extLst>
            </p:cNvPr>
            <p:cNvSpPr/>
            <p:nvPr/>
          </p:nvSpPr>
          <p:spPr>
            <a:xfrm>
              <a:off x="6758789" y="3439602"/>
              <a:ext cx="64293" cy="12395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35">
              <a:extLst>
                <a:ext uri="{FF2B5EF4-FFF2-40B4-BE49-F238E27FC236}">
                  <a16:creationId xmlns:a16="http://schemas.microsoft.com/office/drawing/2014/main" id="{886A456A-CF3A-FE7D-33F0-F79520B76781}"/>
                </a:ext>
              </a:extLst>
            </p:cNvPr>
            <p:cNvSpPr/>
            <p:nvPr/>
          </p:nvSpPr>
          <p:spPr>
            <a:xfrm>
              <a:off x="6868694" y="3439602"/>
              <a:ext cx="64293" cy="1244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eck 36">
              <a:extLst>
                <a:ext uri="{FF2B5EF4-FFF2-40B4-BE49-F238E27FC236}">
                  <a16:creationId xmlns:a16="http://schemas.microsoft.com/office/drawing/2014/main" id="{AA9E1DFC-A2C3-1871-9360-91A5775BA383}"/>
                </a:ext>
              </a:extLst>
            </p:cNvPr>
            <p:cNvSpPr/>
            <p:nvPr/>
          </p:nvSpPr>
          <p:spPr>
            <a:xfrm>
              <a:off x="6978599" y="3439602"/>
              <a:ext cx="64293" cy="1244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eck 37">
              <a:extLst>
                <a:ext uri="{FF2B5EF4-FFF2-40B4-BE49-F238E27FC236}">
                  <a16:creationId xmlns:a16="http://schemas.microsoft.com/office/drawing/2014/main" id="{148C28D3-8245-3853-1624-7FE5CEA73359}"/>
                </a:ext>
              </a:extLst>
            </p:cNvPr>
            <p:cNvSpPr/>
            <p:nvPr/>
          </p:nvSpPr>
          <p:spPr>
            <a:xfrm>
              <a:off x="7088504" y="3439601"/>
              <a:ext cx="64293" cy="12466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Rechteck 38">
              <a:extLst>
                <a:ext uri="{FF2B5EF4-FFF2-40B4-BE49-F238E27FC236}">
                  <a16:creationId xmlns:a16="http://schemas.microsoft.com/office/drawing/2014/main" id="{5B977E12-B24B-7846-2E65-1DB6BA74E91C}"/>
                </a:ext>
              </a:extLst>
            </p:cNvPr>
            <p:cNvSpPr/>
            <p:nvPr/>
          </p:nvSpPr>
          <p:spPr>
            <a:xfrm>
              <a:off x="7198409" y="3439601"/>
              <a:ext cx="64293" cy="12538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Rechteck 39">
              <a:extLst>
                <a:ext uri="{FF2B5EF4-FFF2-40B4-BE49-F238E27FC236}">
                  <a16:creationId xmlns:a16="http://schemas.microsoft.com/office/drawing/2014/main" id="{72DA7FC4-7BF1-E325-2582-624E89B4BD7F}"/>
                </a:ext>
              </a:extLst>
            </p:cNvPr>
            <p:cNvSpPr/>
            <p:nvPr/>
          </p:nvSpPr>
          <p:spPr>
            <a:xfrm>
              <a:off x="7308314" y="3439601"/>
              <a:ext cx="64293" cy="12657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Rechteck 40">
              <a:extLst>
                <a:ext uri="{FF2B5EF4-FFF2-40B4-BE49-F238E27FC236}">
                  <a16:creationId xmlns:a16="http://schemas.microsoft.com/office/drawing/2014/main" id="{DFDDBD96-C6EE-6943-6BF1-F98EE51A557B}"/>
                </a:ext>
              </a:extLst>
            </p:cNvPr>
            <p:cNvSpPr/>
            <p:nvPr/>
          </p:nvSpPr>
          <p:spPr>
            <a:xfrm>
              <a:off x="7418219" y="3439601"/>
              <a:ext cx="64293" cy="13181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Rechteck 41">
              <a:extLst>
                <a:ext uri="{FF2B5EF4-FFF2-40B4-BE49-F238E27FC236}">
                  <a16:creationId xmlns:a16="http://schemas.microsoft.com/office/drawing/2014/main" id="{B7AFD68C-5A95-4B81-3230-C8B8D7EC0960}"/>
                </a:ext>
              </a:extLst>
            </p:cNvPr>
            <p:cNvSpPr/>
            <p:nvPr/>
          </p:nvSpPr>
          <p:spPr>
            <a:xfrm>
              <a:off x="7528124" y="3439601"/>
              <a:ext cx="64293" cy="13371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42">
              <a:extLst>
                <a:ext uri="{FF2B5EF4-FFF2-40B4-BE49-F238E27FC236}">
                  <a16:creationId xmlns:a16="http://schemas.microsoft.com/office/drawing/2014/main" id="{6774BDD5-4B3F-4E04-3DA1-1078592980AE}"/>
                </a:ext>
              </a:extLst>
            </p:cNvPr>
            <p:cNvSpPr/>
            <p:nvPr/>
          </p:nvSpPr>
          <p:spPr>
            <a:xfrm>
              <a:off x="7638016" y="3439601"/>
              <a:ext cx="64293" cy="13729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49" name="Gerader Verbinder 48">
            <a:extLst>
              <a:ext uri="{FF2B5EF4-FFF2-40B4-BE49-F238E27FC236}">
                <a16:creationId xmlns:a16="http://schemas.microsoft.com/office/drawing/2014/main" id="{D7004A50-3671-4BA4-09ED-A540F4BACBF6}"/>
              </a:ext>
            </a:extLst>
          </p:cNvPr>
          <p:cNvCxnSpPr>
            <a:cxnSpLocks/>
          </p:cNvCxnSpPr>
          <p:nvPr/>
        </p:nvCxnSpPr>
        <p:spPr>
          <a:xfrm>
            <a:off x="8234363" y="2058577"/>
            <a:ext cx="2514600" cy="0"/>
          </a:xfrm>
          <a:prstGeom prst="line">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Gerader Verbinder 50">
            <a:extLst>
              <a:ext uri="{FF2B5EF4-FFF2-40B4-BE49-F238E27FC236}">
                <a16:creationId xmlns:a16="http://schemas.microsoft.com/office/drawing/2014/main" id="{76A1B70D-A9F0-D788-B9FB-B027EFD0137F}"/>
              </a:ext>
            </a:extLst>
          </p:cNvPr>
          <p:cNvCxnSpPr>
            <a:cxnSpLocks/>
          </p:cNvCxnSpPr>
          <p:nvPr/>
        </p:nvCxnSpPr>
        <p:spPr>
          <a:xfrm>
            <a:off x="8234363" y="2176819"/>
            <a:ext cx="2478881" cy="0"/>
          </a:xfrm>
          <a:prstGeom prst="line">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2" name="Gerader Verbinder 51">
            <a:extLst>
              <a:ext uri="{FF2B5EF4-FFF2-40B4-BE49-F238E27FC236}">
                <a16:creationId xmlns:a16="http://schemas.microsoft.com/office/drawing/2014/main" id="{19FE1746-2C0B-6CF5-4059-3577319BF255}"/>
              </a:ext>
            </a:extLst>
          </p:cNvPr>
          <p:cNvCxnSpPr>
            <a:cxnSpLocks/>
          </p:cNvCxnSpPr>
          <p:nvPr/>
        </p:nvCxnSpPr>
        <p:spPr>
          <a:xfrm>
            <a:off x="8234363" y="2295061"/>
            <a:ext cx="2131218" cy="0"/>
          </a:xfrm>
          <a:prstGeom prst="line">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3" name="Gerader Verbinder 52">
            <a:extLst>
              <a:ext uri="{FF2B5EF4-FFF2-40B4-BE49-F238E27FC236}">
                <a16:creationId xmlns:a16="http://schemas.microsoft.com/office/drawing/2014/main" id="{47F0129A-C3B3-A5DF-3961-6C0BCF5D8839}"/>
              </a:ext>
            </a:extLst>
          </p:cNvPr>
          <p:cNvCxnSpPr>
            <a:cxnSpLocks/>
          </p:cNvCxnSpPr>
          <p:nvPr/>
        </p:nvCxnSpPr>
        <p:spPr>
          <a:xfrm>
            <a:off x="8234363" y="2413303"/>
            <a:ext cx="1933575" cy="0"/>
          </a:xfrm>
          <a:prstGeom prst="line">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4" name="Gerader Verbinder 53">
            <a:extLst>
              <a:ext uri="{FF2B5EF4-FFF2-40B4-BE49-F238E27FC236}">
                <a16:creationId xmlns:a16="http://schemas.microsoft.com/office/drawing/2014/main" id="{CE052D79-D1C5-E0B4-FCD9-91A41DCF9739}"/>
              </a:ext>
            </a:extLst>
          </p:cNvPr>
          <p:cNvCxnSpPr>
            <a:cxnSpLocks/>
          </p:cNvCxnSpPr>
          <p:nvPr/>
        </p:nvCxnSpPr>
        <p:spPr>
          <a:xfrm>
            <a:off x="8234363" y="2531545"/>
            <a:ext cx="1914525" cy="0"/>
          </a:xfrm>
          <a:prstGeom prst="line">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5" name="Gerader Verbinder 54">
            <a:extLst>
              <a:ext uri="{FF2B5EF4-FFF2-40B4-BE49-F238E27FC236}">
                <a16:creationId xmlns:a16="http://schemas.microsoft.com/office/drawing/2014/main" id="{CCD6145F-6FAC-8E2D-A294-213807580498}"/>
              </a:ext>
            </a:extLst>
          </p:cNvPr>
          <p:cNvCxnSpPr>
            <a:cxnSpLocks/>
          </p:cNvCxnSpPr>
          <p:nvPr/>
        </p:nvCxnSpPr>
        <p:spPr>
          <a:xfrm>
            <a:off x="8234363" y="2649787"/>
            <a:ext cx="1819275" cy="0"/>
          </a:xfrm>
          <a:prstGeom prst="line">
            <a:avLst/>
          </a:prstGeom>
          <a:ln w="22225">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56" name="Gerader Verbinder 55">
            <a:extLst>
              <a:ext uri="{FF2B5EF4-FFF2-40B4-BE49-F238E27FC236}">
                <a16:creationId xmlns:a16="http://schemas.microsoft.com/office/drawing/2014/main" id="{42CAD7C2-EC03-9AB8-1942-263B703CBB7D}"/>
              </a:ext>
            </a:extLst>
          </p:cNvPr>
          <p:cNvCxnSpPr>
            <a:cxnSpLocks/>
          </p:cNvCxnSpPr>
          <p:nvPr/>
        </p:nvCxnSpPr>
        <p:spPr>
          <a:xfrm>
            <a:off x="8234363" y="2768029"/>
            <a:ext cx="1581150" cy="0"/>
          </a:xfrm>
          <a:prstGeom prst="line">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7" name="Gerader Verbinder 56">
            <a:extLst>
              <a:ext uri="{FF2B5EF4-FFF2-40B4-BE49-F238E27FC236}">
                <a16:creationId xmlns:a16="http://schemas.microsoft.com/office/drawing/2014/main" id="{391F086E-19EF-304B-1DE2-87DC3D215AA6}"/>
              </a:ext>
            </a:extLst>
          </p:cNvPr>
          <p:cNvCxnSpPr>
            <a:cxnSpLocks/>
          </p:cNvCxnSpPr>
          <p:nvPr/>
        </p:nvCxnSpPr>
        <p:spPr>
          <a:xfrm>
            <a:off x="8234363" y="2886271"/>
            <a:ext cx="1564481" cy="0"/>
          </a:xfrm>
          <a:prstGeom prst="line">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8" name="Gerader Verbinder 57">
            <a:extLst>
              <a:ext uri="{FF2B5EF4-FFF2-40B4-BE49-F238E27FC236}">
                <a16:creationId xmlns:a16="http://schemas.microsoft.com/office/drawing/2014/main" id="{1571BD10-827B-3B34-20B4-E02A219783EC}"/>
              </a:ext>
            </a:extLst>
          </p:cNvPr>
          <p:cNvCxnSpPr>
            <a:cxnSpLocks/>
          </p:cNvCxnSpPr>
          <p:nvPr/>
        </p:nvCxnSpPr>
        <p:spPr>
          <a:xfrm>
            <a:off x="8234363" y="3004513"/>
            <a:ext cx="1476375" cy="0"/>
          </a:xfrm>
          <a:prstGeom prst="line">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9" name="Gerader Verbinder 58">
            <a:extLst>
              <a:ext uri="{FF2B5EF4-FFF2-40B4-BE49-F238E27FC236}">
                <a16:creationId xmlns:a16="http://schemas.microsoft.com/office/drawing/2014/main" id="{725E1969-651A-5811-9B0B-4B7181FD77F8}"/>
              </a:ext>
            </a:extLst>
          </p:cNvPr>
          <p:cNvCxnSpPr>
            <a:cxnSpLocks/>
          </p:cNvCxnSpPr>
          <p:nvPr/>
        </p:nvCxnSpPr>
        <p:spPr>
          <a:xfrm>
            <a:off x="8234363" y="3122755"/>
            <a:ext cx="1331118" cy="0"/>
          </a:xfrm>
          <a:prstGeom prst="line">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0" name="Gerader Verbinder 59">
            <a:extLst>
              <a:ext uri="{FF2B5EF4-FFF2-40B4-BE49-F238E27FC236}">
                <a16:creationId xmlns:a16="http://schemas.microsoft.com/office/drawing/2014/main" id="{923B9FF7-D991-ECB3-F60E-5383420974D6}"/>
              </a:ext>
            </a:extLst>
          </p:cNvPr>
          <p:cNvCxnSpPr>
            <a:cxnSpLocks/>
          </p:cNvCxnSpPr>
          <p:nvPr/>
        </p:nvCxnSpPr>
        <p:spPr>
          <a:xfrm>
            <a:off x="8234363" y="3240997"/>
            <a:ext cx="1285875" cy="0"/>
          </a:xfrm>
          <a:prstGeom prst="line">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1" name="Gerader Verbinder 60">
            <a:extLst>
              <a:ext uri="{FF2B5EF4-FFF2-40B4-BE49-F238E27FC236}">
                <a16:creationId xmlns:a16="http://schemas.microsoft.com/office/drawing/2014/main" id="{6082E89E-05E6-EA48-D705-897A9E04B496}"/>
              </a:ext>
            </a:extLst>
          </p:cNvPr>
          <p:cNvCxnSpPr>
            <a:cxnSpLocks/>
          </p:cNvCxnSpPr>
          <p:nvPr/>
        </p:nvCxnSpPr>
        <p:spPr>
          <a:xfrm>
            <a:off x="8234363" y="3359239"/>
            <a:ext cx="1247775" cy="0"/>
          </a:xfrm>
          <a:prstGeom prst="line">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2" name="Gerader Verbinder 61">
            <a:extLst>
              <a:ext uri="{FF2B5EF4-FFF2-40B4-BE49-F238E27FC236}">
                <a16:creationId xmlns:a16="http://schemas.microsoft.com/office/drawing/2014/main" id="{920CE071-15D7-1853-EC57-598F484581A1}"/>
              </a:ext>
            </a:extLst>
          </p:cNvPr>
          <p:cNvCxnSpPr>
            <a:cxnSpLocks/>
          </p:cNvCxnSpPr>
          <p:nvPr/>
        </p:nvCxnSpPr>
        <p:spPr>
          <a:xfrm>
            <a:off x="8234363" y="3477481"/>
            <a:ext cx="1197768" cy="0"/>
          </a:xfrm>
          <a:prstGeom prst="line">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3" name="Gerader Verbinder 62">
            <a:extLst>
              <a:ext uri="{FF2B5EF4-FFF2-40B4-BE49-F238E27FC236}">
                <a16:creationId xmlns:a16="http://schemas.microsoft.com/office/drawing/2014/main" id="{4B90D11E-D341-66AB-E2E3-75FEE21FDFA5}"/>
              </a:ext>
            </a:extLst>
          </p:cNvPr>
          <p:cNvCxnSpPr>
            <a:cxnSpLocks/>
          </p:cNvCxnSpPr>
          <p:nvPr/>
        </p:nvCxnSpPr>
        <p:spPr>
          <a:xfrm>
            <a:off x="8234363" y="3595723"/>
            <a:ext cx="1162050" cy="0"/>
          </a:xfrm>
          <a:prstGeom prst="line">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4" name="Gerader Verbinder 63">
            <a:extLst>
              <a:ext uri="{FF2B5EF4-FFF2-40B4-BE49-F238E27FC236}">
                <a16:creationId xmlns:a16="http://schemas.microsoft.com/office/drawing/2014/main" id="{F0426EB8-07A5-299E-5B2C-734BA53E306C}"/>
              </a:ext>
            </a:extLst>
          </p:cNvPr>
          <p:cNvCxnSpPr>
            <a:cxnSpLocks/>
          </p:cNvCxnSpPr>
          <p:nvPr/>
        </p:nvCxnSpPr>
        <p:spPr>
          <a:xfrm>
            <a:off x="8234363" y="3713965"/>
            <a:ext cx="1152525" cy="0"/>
          </a:xfrm>
          <a:prstGeom prst="line">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5" name="Gerader Verbinder 64">
            <a:extLst>
              <a:ext uri="{FF2B5EF4-FFF2-40B4-BE49-F238E27FC236}">
                <a16:creationId xmlns:a16="http://schemas.microsoft.com/office/drawing/2014/main" id="{951FDD83-41C5-7ABB-E1E9-C47069ED8310}"/>
              </a:ext>
            </a:extLst>
          </p:cNvPr>
          <p:cNvCxnSpPr>
            <a:cxnSpLocks/>
          </p:cNvCxnSpPr>
          <p:nvPr/>
        </p:nvCxnSpPr>
        <p:spPr>
          <a:xfrm>
            <a:off x="8234363" y="3832207"/>
            <a:ext cx="1064418" cy="0"/>
          </a:xfrm>
          <a:prstGeom prst="line">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6" name="Gerader Verbinder 65">
            <a:extLst>
              <a:ext uri="{FF2B5EF4-FFF2-40B4-BE49-F238E27FC236}">
                <a16:creationId xmlns:a16="http://schemas.microsoft.com/office/drawing/2014/main" id="{C533E0CF-92CA-E65A-AB65-4A52600165C1}"/>
              </a:ext>
            </a:extLst>
          </p:cNvPr>
          <p:cNvCxnSpPr>
            <a:cxnSpLocks/>
          </p:cNvCxnSpPr>
          <p:nvPr/>
        </p:nvCxnSpPr>
        <p:spPr>
          <a:xfrm>
            <a:off x="8234363" y="3950449"/>
            <a:ext cx="1035843" cy="0"/>
          </a:xfrm>
          <a:prstGeom prst="line">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7" name="Gerader Verbinder 66">
            <a:extLst>
              <a:ext uri="{FF2B5EF4-FFF2-40B4-BE49-F238E27FC236}">
                <a16:creationId xmlns:a16="http://schemas.microsoft.com/office/drawing/2014/main" id="{DDC52FA4-789A-120D-156A-983AFCA1EC3C}"/>
              </a:ext>
            </a:extLst>
          </p:cNvPr>
          <p:cNvCxnSpPr>
            <a:cxnSpLocks/>
          </p:cNvCxnSpPr>
          <p:nvPr/>
        </p:nvCxnSpPr>
        <p:spPr>
          <a:xfrm>
            <a:off x="8234363" y="4068691"/>
            <a:ext cx="966787" cy="0"/>
          </a:xfrm>
          <a:prstGeom prst="line">
            <a:avLst/>
          </a:prstGeom>
          <a:ln w="22225">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68" name="Gerader Verbinder 67">
            <a:extLst>
              <a:ext uri="{FF2B5EF4-FFF2-40B4-BE49-F238E27FC236}">
                <a16:creationId xmlns:a16="http://schemas.microsoft.com/office/drawing/2014/main" id="{D4310C4C-7D76-63DE-C66F-9A2488D2A1A9}"/>
              </a:ext>
            </a:extLst>
          </p:cNvPr>
          <p:cNvCxnSpPr>
            <a:cxnSpLocks/>
          </p:cNvCxnSpPr>
          <p:nvPr/>
        </p:nvCxnSpPr>
        <p:spPr>
          <a:xfrm>
            <a:off x="8234363" y="4186933"/>
            <a:ext cx="954881" cy="0"/>
          </a:xfrm>
          <a:prstGeom prst="line">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9" name="Gerader Verbinder 68">
            <a:extLst>
              <a:ext uri="{FF2B5EF4-FFF2-40B4-BE49-F238E27FC236}">
                <a16:creationId xmlns:a16="http://schemas.microsoft.com/office/drawing/2014/main" id="{F1D7ADAD-F0AE-1912-4EA8-309ED3153C9D}"/>
              </a:ext>
            </a:extLst>
          </p:cNvPr>
          <p:cNvCxnSpPr>
            <a:cxnSpLocks/>
          </p:cNvCxnSpPr>
          <p:nvPr/>
        </p:nvCxnSpPr>
        <p:spPr>
          <a:xfrm>
            <a:off x="8234363" y="4305175"/>
            <a:ext cx="933450" cy="0"/>
          </a:xfrm>
          <a:prstGeom prst="line">
            <a:avLst/>
          </a:prstGeom>
          <a:ln w="22225">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70" name="Gerader Verbinder 69">
            <a:extLst>
              <a:ext uri="{FF2B5EF4-FFF2-40B4-BE49-F238E27FC236}">
                <a16:creationId xmlns:a16="http://schemas.microsoft.com/office/drawing/2014/main" id="{9D484962-452C-AC01-FBBA-B17197CEEC1C}"/>
              </a:ext>
            </a:extLst>
          </p:cNvPr>
          <p:cNvCxnSpPr>
            <a:cxnSpLocks/>
          </p:cNvCxnSpPr>
          <p:nvPr/>
        </p:nvCxnSpPr>
        <p:spPr>
          <a:xfrm>
            <a:off x="8234363" y="4423417"/>
            <a:ext cx="922337" cy="0"/>
          </a:xfrm>
          <a:prstGeom prst="line">
            <a:avLst/>
          </a:prstGeom>
          <a:ln w="22225">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71" name="Gerader Verbinder 70">
            <a:extLst>
              <a:ext uri="{FF2B5EF4-FFF2-40B4-BE49-F238E27FC236}">
                <a16:creationId xmlns:a16="http://schemas.microsoft.com/office/drawing/2014/main" id="{C964E9BD-B4AE-0E6E-C313-BD073E23522C}"/>
              </a:ext>
            </a:extLst>
          </p:cNvPr>
          <p:cNvCxnSpPr>
            <a:cxnSpLocks/>
          </p:cNvCxnSpPr>
          <p:nvPr/>
        </p:nvCxnSpPr>
        <p:spPr>
          <a:xfrm>
            <a:off x="8234363" y="4541659"/>
            <a:ext cx="902493" cy="0"/>
          </a:xfrm>
          <a:prstGeom prst="line">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2" name="Gerader Verbinder 71">
            <a:extLst>
              <a:ext uri="{FF2B5EF4-FFF2-40B4-BE49-F238E27FC236}">
                <a16:creationId xmlns:a16="http://schemas.microsoft.com/office/drawing/2014/main" id="{29967543-BD49-5BB1-2E8A-DB907004FA33}"/>
              </a:ext>
            </a:extLst>
          </p:cNvPr>
          <p:cNvCxnSpPr>
            <a:cxnSpLocks/>
          </p:cNvCxnSpPr>
          <p:nvPr/>
        </p:nvCxnSpPr>
        <p:spPr>
          <a:xfrm>
            <a:off x="8234363" y="4659901"/>
            <a:ext cx="885825" cy="0"/>
          </a:xfrm>
          <a:prstGeom prst="line">
            <a:avLst/>
          </a:prstGeom>
          <a:ln w="22225">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73" name="Gerader Verbinder 72">
            <a:extLst>
              <a:ext uri="{FF2B5EF4-FFF2-40B4-BE49-F238E27FC236}">
                <a16:creationId xmlns:a16="http://schemas.microsoft.com/office/drawing/2014/main" id="{DD1CAFE8-A6FC-4438-1EF9-511A7A0655F4}"/>
              </a:ext>
            </a:extLst>
          </p:cNvPr>
          <p:cNvCxnSpPr>
            <a:cxnSpLocks/>
          </p:cNvCxnSpPr>
          <p:nvPr/>
        </p:nvCxnSpPr>
        <p:spPr>
          <a:xfrm>
            <a:off x="8234363" y="4778143"/>
            <a:ext cx="652462" cy="0"/>
          </a:xfrm>
          <a:prstGeom prst="line">
            <a:avLst/>
          </a:prstGeom>
          <a:ln w="22225">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74" name="Gerader Verbinder 73">
            <a:extLst>
              <a:ext uri="{FF2B5EF4-FFF2-40B4-BE49-F238E27FC236}">
                <a16:creationId xmlns:a16="http://schemas.microsoft.com/office/drawing/2014/main" id="{60B88BC5-68FB-452F-3130-60CD43E356FC}"/>
              </a:ext>
            </a:extLst>
          </p:cNvPr>
          <p:cNvCxnSpPr>
            <a:cxnSpLocks/>
          </p:cNvCxnSpPr>
          <p:nvPr/>
        </p:nvCxnSpPr>
        <p:spPr>
          <a:xfrm>
            <a:off x="8234363" y="4896385"/>
            <a:ext cx="469106" cy="0"/>
          </a:xfrm>
          <a:prstGeom prst="line">
            <a:avLst/>
          </a:prstGeom>
          <a:ln w="22225">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75" name="Gerader Verbinder 74">
            <a:extLst>
              <a:ext uri="{FF2B5EF4-FFF2-40B4-BE49-F238E27FC236}">
                <a16:creationId xmlns:a16="http://schemas.microsoft.com/office/drawing/2014/main" id="{6AC04424-1265-2EE7-3E49-362EE62664BE}"/>
              </a:ext>
            </a:extLst>
          </p:cNvPr>
          <p:cNvCxnSpPr>
            <a:cxnSpLocks/>
          </p:cNvCxnSpPr>
          <p:nvPr/>
        </p:nvCxnSpPr>
        <p:spPr>
          <a:xfrm>
            <a:off x="8234363" y="5014627"/>
            <a:ext cx="433387" cy="0"/>
          </a:xfrm>
          <a:prstGeom prst="line">
            <a:avLst/>
          </a:prstGeom>
          <a:ln w="22225">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76" name="Gerader Verbinder 75">
            <a:extLst>
              <a:ext uri="{FF2B5EF4-FFF2-40B4-BE49-F238E27FC236}">
                <a16:creationId xmlns:a16="http://schemas.microsoft.com/office/drawing/2014/main" id="{49267D67-118B-4EEE-D0D0-7F728BBB92AF}"/>
              </a:ext>
            </a:extLst>
          </p:cNvPr>
          <p:cNvCxnSpPr>
            <a:cxnSpLocks/>
          </p:cNvCxnSpPr>
          <p:nvPr/>
        </p:nvCxnSpPr>
        <p:spPr>
          <a:xfrm>
            <a:off x="8234363" y="5132869"/>
            <a:ext cx="378618" cy="0"/>
          </a:xfrm>
          <a:prstGeom prst="line">
            <a:avLst/>
          </a:prstGeom>
          <a:ln w="22225">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77" name="Gerader Verbinder 76">
            <a:extLst>
              <a:ext uri="{FF2B5EF4-FFF2-40B4-BE49-F238E27FC236}">
                <a16:creationId xmlns:a16="http://schemas.microsoft.com/office/drawing/2014/main" id="{CD634B14-E3F0-2E6D-F828-489B2B49F8BD}"/>
              </a:ext>
            </a:extLst>
          </p:cNvPr>
          <p:cNvCxnSpPr>
            <a:cxnSpLocks/>
          </p:cNvCxnSpPr>
          <p:nvPr/>
        </p:nvCxnSpPr>
        <p:spPr>
          <a:xfrm>
            <a:off x="8234363" y="5251111"/>
            <a:ext cx="350043" cy="0"/>
          </a:xfrm>
          <a:prstGeom prst="line">
            <a:avLst/>
          </a:prstGeom>
          <a:ln w="22225">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78" name="Gerader Verbinder 77">
            <a:extLst>
              <a:ext uri="{FF2B5EF4-FFF2-40B4-BE49-F238E27FC236}">
                <a16:creationId xmlns:a16="http://schemas.microsoft.com/office/drawing/2014/main" id="{8983B3CD-77A3-2928-CFA0-317CD42B08B5}"/>
              </a:ext>
            </a:extLst>
          </p:cNvPr>
          <p:cNvCxnSpPr>
            <a:cxnSpLocks/>
          </p:cNvCxnSpPr>
          <p:nvPr/>
        </p:nvCxnSpPr>
        <p:spPr>
          <a:xfrm>
            <a:off x="8234363" y="5369353"/>
            <a:ext cx="221456" cy="0"/>
          </a:xfrm>
          <a:prstGeom prst="line">
            <a:avLst/>
          </a:prstGeom>
          <a:ln w="22225">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79" name="Gerader Verbinder 78">
            <a:extLst>
              <a:ext uri="{FF2B5EF4-FFF2-40B4-BE49-F238E27FC236}">
                <a16:creationId xmlns:a16="http://schemas.microsoft.com/office/drawing/2014/main" id="{305982AB-24E7-C117-2724-9FF6558403F6}"/>
              </a:ext>
            </a:extLst>
          </p:cNvPr>
          <p:cNvCxnSpPr>
            <a:cxnSpLocks/>
          </p:cNvCxnSpPr>
          <p:nvPr/>
        </p:nvCxnSpPr>
        <p:spPr>
          <a:xfrm>
            <a:off x="8234363" y="5487595"/>
            <a:ext cx="171450" cy="0"/>
          </a:xfrm>
          <a:prstGeom prst="line">
            <a:avLst/>
          </a:prstGeom>
          <a:ln w="22225">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80" name="Gerader Verbinder 79">
            <a:extLst>
              <a:ext uri="{FF2B5EF4-FFF2-40B4-BE49-F238E27FC236}">
                <a16:creationId xmlns:a16="http://schemas.microsoft.com/office/drawing/2014/main" id="{9BEECBE5-C731-A372-B05A-8FC5D930F0C6}"/>
              </a:ext>
            </a:extLst>
          </p:cNvPr>
          <p:cNvCxnSpPr>
            <a:cxnSpLocks/>
          </p:cNvCxnSpPr>
          <p:nvPr/>
        </p:nvCxnSpPr>
        <p:spPr>
          <a:xfrm>
            <a:off x="8234363" y="5605846"/>
            <a:ext cx="145256" cy="0"/>
          </a:xfrm>
          <a:prstGeom prst="line">
            <a:avLst/>
          </a:prstGeom>
          <a:ln w="22225">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237" name="Ellipse 236">
            <a:extLst>
              <a:ext uri="{FF2B5EF4-FFF2-40B4-BE49-F238E27FC236}">
                <a16:creationId xmlns:a16="http://schemas.microsoft.com/office/drawing/2014/main" id="{974325A8-05D9-61F1-C227-8AF14178B3DA}"/>
              </a:ext>
            </a:extLst>
          </p:cNvPr>
          <p:cNvSpPr/>
          <p:nvPr/>
        </p:nvSpPr>
        <p:spPr>
          <a:xfrm>
            <a:off x="9905286" y="2023229"/>
            <a:ext cx="68352" cy="683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8" name="Ellipse 237">
            <a:extLst>
              <a:ext uri="{FF2B5EF4-FFF2-40B4-BE49-F238E27FC236}">
                <a16:creationId xmlns:a16="http://schemas.microsoft.com/office/drawing/2014/main" id="{B801E7FF-7712-58CE-9957-53A543881849}"/>
              </a:ext>
            </a:extLst>
          </p:cNvPr>
          <p:cNvSpPr/>
          <p:nvPr/>
        </p:nvSpPr>
        <p:spPr>
          <a:xfrm>
            <a:off x="9469175" y="2023229"/>
            <a:ext cx="68352" cy="683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9" name="Ellipse 238">
            <a:extLst>
              <a:ext uri="{FF2B5EF4-FFF2-40B4-BE49-F238E27FC236}">
                <a16:creationId xmlns:a16="http://schemas.microsoft.com/office/drawing/2014/main" id="{BB9E8F81-062D-BE74-0FAF-E9E7D422BC7A}"/>
              </a:ext>
            </a:extLst>
          </p:cNvPr>
          <p:cNvSpPr/>
          <p:nvPr/>
        </p:nvSpPr>
        <p:spPr>
          <a:xfrm>
            <a:off x="9049552" y="2023229"/>
            <a:ext cx="68352" cy="683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0" name="Ellipse 239">
            <a:extLst>
              <a:ext uri="{FF2B5EF4-FFF2-40B4-BE49-F238E27FC236}">
                <a16:creationId xmlns:a16="http://schemas.microsoft.com/office/drawing/2014/main" id="{1532D45D-6066-A544-23DE-A52C3A55B51E}"/>
              </a:ext>
            </a:extLst>
          </p:cNvPr>
          <p:cNvSpPr/>
          <p:nvPr/>
        </p:nvSpPr>
        <p:spPr>
          <a:xfrm>
            <a:off x="8643451" y="2023229"/>
            <a:ext cx="68352" cy="683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1" name="Ellipse 240">
            <a:extLst>
              <a:ext uri="{FF2B5EF4-FFF2-40B4-BE49-F238E27FC236}">
                <a16:creationId xmlns:a16="http://schemas.microsoft.com/office/drawing/2014/main" id="{50E000C5-75A9-CCC4-116F-CEC9702FE531}"/>
              </a:ext>
            </a:extLst>
          </p:cNvPr>
          <p:cNvSpPr/>
          <p:nvPr/>
        </p:nvSpPr>
        <p:spPr>
          <a:xfrm>
            <a:off x="8625988" y="2144588"/>
            <a:ext cx="68352" cy="683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2" name="Ellipse 241">
            <a:extLst>
              <a:ext uri="{FF2B5EF4-FFF2-40B4-BE49-F238E27FC236}">
                <a16:creationId xmlns:a16="http://schemas.microsoft.com/office/drawing/2014/main" id="{F6B4E2E5-CBC5-A75A-689B-82AC4E7E3DB1}"/>
              </a:ext>
            </a:extLst>
          </p:cNvPr>
          <p:cNvSpPr/>
          <p:nvPr/>
        </p:nvSpPr>
        <p:spPr>
          <a:xfrm>
            <a:off x="9056918" y="2144588"/>
            <a:ext cx="68352" cy="683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3" name="Ellipse 242">
            <a:extLst>
              <a:ext uri="{FF2B5EF4-FFF2-40B4-BE49-F238E27FC236}">
                <a16:creationId xmlns:a16="http://schemas.microsoft.com/office/drawing/2014/main" id="{7BB4B5DC-CBAC-DD3D-FA6B-2B45887DC918}"/>
              </a:ext>
            </a:extLst>
          </p:cNvPr>
          <p:cNvSpPr/>
          <p:nvPr/>
        </p:nvSpPr>
        <p:spPr>
          <a:xfrm>
            <a:off x="9486062" y="2144588"/>
            <a:ext cx="68352" cy="683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4" name="Gleichschenkliges Dreieck 243">
            <a:extLst>
              <a:ext uri="{FF2B5EF4-FFF2-40B4-BE49-F238E27FC236}">
                <a16:creationId xmlns:a16="http://schemas.microsoft.com/office/drawing/2014/main" id="{EE8FD2D4-4F23-0EDE-FCCB-FAC03E465535}"/>
              </a:ext>
            </a:extLst>
          </p:cNvPr>
          <p:cNvSpPr/>
          <p:nvPr/>
        </p:nvSpPr>
        <p:spPr>
          <a:xfrm>
            <a:off x="8326239" y="2029227"/>
            <a:ext cx="65373" cy="56356"/>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5" name="Gleichschenkliges Dreieck 244">
            <a:extLst>
              <a:ext uri="{FF2B5EF4-FFF2-40B4-BE49-F238E27FC236}">
                <a16:creationId xmlns:a16="http://schemas.microsoft.com/office/drawing/2014/main" id="{AFF13397-1427-AC80-9513-D7A40E689DA4}"/>
              </a:ext>
            </a:extLst>
          </p:cNvPr>
          <p:cNvSpPr/>
          <p:nvPr/>
        </p:nvSpPr>
        <p:spPr>
          <a:xfrm>
            <a:off x="8351712" y="2150586"/>
            <a:ext cx="65373" cy="56356"/>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6" name="Ellipse 245">
            <a:extLst>
              <a:ext uri="{FF2B5EF4-FFF2-40B4-BE49-F238E27FC236}">
                <a16:creationId xmlns:a16="http://schemas.microsoft.com/office/drawing/2014/main" id="{434C749C-4143-A28C-2DA3-5A9A54AD9E27}"/>
              </a:ext>
            </a:extLst>
          </p:cNvPr>
          <p:cNvSpPr/>
          <p:nvPr/>
        </p:nvSpPr>
        <p:spPr>
          <a:xfrm>
            <a:off x="9931837" y="2144588"/>
            <a:ext cx="68352" cy="683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7" name="Ellipse 246">
            <a:extLst>
              <a:ext uri="{FF2B5EF4-FFF2-40B4-BE49-F238E27FC236}">
                <a16:creationId xmlns:a16="http://schemas.microsoft.com/office/drawing/2014/main" id="{4D41944A-A9D9-9615-AF6C-0C93A8131198}"/>
              </a:ext>
            </a:extLst>
          </p:cNvPr>
          <p:cNvSpPr/>
          <p:nvPr/>
        </p:nvSpPr>
        <p:spPr>
          <a:xfrm>
            <a:off x="10321564" y="2144588"/>
            <a:ext cx="68352" cy="683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8" name="Ellipse 247">
            <a:extLst>
              <a:ext uri="{FF2B5EF4-FFF2-40B4-BE49-F238E27FC236}">
                <a16:creationId xmlns:a16="http://schemas.microsoft.com/office/drawing/2014/main" id="{BAE7D37F-5682-1B79-84E0-02BEC9292EC9}"/>
              </a:ext>
            </a:extLst>
          </p:cNvPr>
          <p:cNvSpPr/>
          <p:nvPr/>
        </p:nvSpPr>
        <p:spPr>
          <a:xfrm>
            <a:off x="8339842" y="2263208"/>
            <a:ext cx="68352" cy="683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9" name="Ellipse 248">
            <a:extLst>
              <a:ext uri="{FF2B5EF4-FFF2-40B4-BE49-F238E27FC236}">
                <a16:creationId xmlns:a16="http://schemas.microsoft.com/office/drawing/2014/main" id="{ACC6C385-6554-789B-7EF4-377389294090}"/>
              </a:ext>
            </a:extLst>
          </p:cNvPr>
          <p:cNvSpPr/>
          <p:nvPr/>
        </p:nvSpPr>
        <p:spPr>
          <a:xfrm>
            <a:off x="8623836" y="2263208"/>
            <a:ext cx="68352" cy="683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0" name="Ellipse 249">
            <a:extLst>
              <a:ext uri="{FF2B5EF4-FFF2-40B4-BE49-F238E27FC236}">
                <a16:creationId xmlns:a16="http://schemas.microsoft.com/office/drawing/2014/main" id="{7BC301A0-5C02-CDBC-3D4E-BBBF7160B4BB}"/>
              </a:ext>
            </a:extLst>
          </p:cNvPr>
          <p:cNvSpPr/>
          <p:nvPr/>
        </p:nvSpPr>
        <p:spPr>
          <a:xfrm>
            <a:off x="9036844" y="2263208"/>
            <a:ext cx="68352" cy="683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1" name="Ellipse 250">
            <a:extLst>
              <a:ext uri="{FF2B5EF4-FFF2-40B4-BE49-F238E27FC236}">
                <a16:creationId xmlns:a16="http://schemas.microsoft.com/office/drawing/2014/main" id="{36F85780-6088-DD24-0FA1-3857C0B6D001}"/>
              </a:ext>
            </a:extLst>
          </p:cNvPr>
          <p:cNvSpPr/>
          <p:nvPr/>
        </p:nvSpPr>
        <p:spPr>
          <a:xfrm>
            <a:off x="9457487" y="2263208"/>
            <a:ext cx="68352" cy="683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2" name="Ellipse 251">
            <a:extLst>
              <a:ext uri="{FF2B5EF4-FFF2-40B4-BE49-F238E27FC236}">
                <a16:creationId xmlns:a16="http://schemas.microsoft.com/office/drawing/2014/main" id="{CE745C18-45D2-AB04-A9A7-8D7767374C07}"/>
              </a:ext>
            </a:extLst>
          </p:cNvPr>
          <p:cNvSpPr/>
          <p:nvPr/>
        </p:nvSpPr>
        <p:spPr>
          <a:xfrm>
            <a:off x="9882892" y="2263208"/>
            <a:ext cx="68352" cy="683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3" name="Ellipse 252">
            <a:extLst>
              <a:ext uri="{FF2B5EF4-FFF2-40B4-BE49-F238E27FC236}">
                <a16:creationId xmlns:a16="http://schemas.microsoft.com/office/drawing/2014/main" id="{07C53DAE-EBD8-B9C4-8448-902B9A1E10BB}"/>
              </a:ext>
            </a:extLst>
          </p:cNvPr>
          <p:cNvSpPr/>
          <p:nvPr/>
        </p:nvSpPr>
        <p:spPr>
          <a:xfrm>
            <a:off x="8339842" y="2381500"/>
            <a:ext cx="68352" cy="683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4" name="Rechteck 253">
            <a:extLst>
              <a:ext uri="{FF2B5EF4-FFF2-40B4-BE49-F238E27FC236}">
                <a16:creationId xmlns:a16="http://schemas.microsoft.com/office/drawing/2014/main" id="{B8D8FEC2-C6CB-C61E-EACC-75EFE584B187}"/>
              </a:ext>
            </a:extLst>
          </p:cNvPr>
          <p:cNvSpPr/>
          <p:nvPr/>
        </p:nvSpPr>
        <p:spPr>
          <a:xfrm>
            <a:off x="8698707" y="2385910"/>
            <a:ext cx="59532" cy="59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5" name="Rechteck 254">
            <a:extLst>
              <a:ext uri="{FF2B5EF4-FFF2-40B4-BE49-F238E27FC236}">
                <a16:creationId xmlns:a16="http://schemas.microsoft.com/office/drawing/2014/main" id="{18CE7C63-E795-D1EC-8C88-E67321214ECF}"/>
              </a:ext>
            </a:extLst>
          </p:cNvPr>
          <p:cNvSpPr/>
          <p:nvPr/>
        </p:nvSpPr>
        <p:spPr>
          <a:xfrm>
            <a:off x="9052742" y="2385910"/>
            <a:ext cx="59532" cy="59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6" name="Rechteck 255">
            <a:extLst>
              <a:ext uri="{FF2B5EF4-FFF2-40B4-BE49-F238E27FC236}">
                <a16:creationId xmlns:a16="http://schemas.microsoft.com/office/drawing/2014/main" id="{C4CA3DCB-85DF-F1F8-005F-E745FE82BDC6}"/>
              </a:ext>
            </a:extLst>
          </p:cNvPr>
          <p:cNvSpPr/>
          <p:nvPr/>
        </p:nvSpPr>
        <p:spPr>
          <a:xfrm>
            <a:off x="9460706" y="2385910"/>
            <a:ext cx="59532" cy="59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7" name="Rechteck 256">
            <a:extLst>
              <a:ext uri="{FF2B5EF4-FFF2-40B4-BE49-F238E27FC236}">
                <a16:creationId xmlns:a16="http://schemas.microsoft.com/office/drawing/2014/main" id="{2E557EF0-1517-C1AA-D782-DD13D706C424}"/>
              </a:ext>
            </a:extLst>
          </p:cNvPr>
          <p:cNvSpPr/>
          <p:nvPr/>
        </p:nvSpPr>
        <p:spPr>
          <a:xfrm>
            <a:off x="9891712" y="2385910"/>
            <a:ext cx="59532" cy="59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8" name="Ellipse 257">
            <a:extLst>
              <a:ext uri="{FF2B5EF4-FFF2-40B4-BE49-F238E27FC236}">
                <a16:creationId xmlns:a16="http://schemas.microsoft.com/office/drawing/2014/main" id="{2883969A-9CFD-69D6-DEA1-43787EFA9FD9}"/>
              </a:ext>
            </a:extLst>
          </p:cNvPr>
          <p:cNvSpPr/>
          <p:nvPr/>
        </p:nvSpPr>
        <p:spPr>
          <a:xfrm>
            <a:off x="8348733" y="2504933"/>
            <a:ext cx="68352" cy="683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9" name="Ellipse 258">
            <a:extLst>
              <a:ext uri="{FF2B5EF4-FFF2-40B4-BE49-F238E27FC236}">
                <a16:creationId xmlns:a16="http://schemas.microsoft.com/office/drawing/2014/main" id="{3028CF61-7F39-14CA-8A63-CD079DA508D7}"/>
              </a:ext>
            </a:extLst>
          </p:cNvPr>
          <p:cNvSpPr/>
          <p:nvPr/>
        </p:nvSpPr>
        <p:spPr>
          <a:xfrm>
            <a:off x="8657739" y="2504933"/>
            <a:ext cx="68352" cy="683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0" name="Rechteck 259">
            <a:extLst>
              <a:ext uri="{FF2B5EF4-FFF2-40B4-BE49-F238E27FC236}">
                <a16:creationId xmlns:a16="http://schemas.microsoft.com/office/drawing/2014/main" id="{CB631850-D575-EBB6-37D3-0C6A3AC5F2BA}"/>
              </a:ext>
            </a:extLst>
          </p:cNvPr>
          <p:cNvSpPr/>
          <p:nvPr/>
        </p:nvSpPr>
        <p:spPr>
          <a:xfrm>
            <a:off x="9049552" y="2509343"/>
            <a:ext cx="59532" cy="59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1" name="Rechteck 260">
            <a:extLst>
              <a:ext uri="{FF2B5EF4-FFF2-40B4-BE49-F238E27FC236}">
                <a16:creationId xmlns:a16="http://schemas.microsoft.com/office/drawing/2014/main" id="{9BAF00DF-5B22-FF0B-FFB8-DCE66FF5285D}"/>
              </a:ext>
            </a:extLst>
          </p:cNvPr>
          <p:cNvSpPr/>
          <p:nvPr/>
        </p:nvSpPr>
        <p:spPr>
          <a:xfrm>
            <a:off x="9486062" y="2509343"/>
            <a:ext cx="59532" cy="59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2" name="Ellipse 261">
            <a:extLst>
              <a:ext uri="{FF2B5EF4-FFF2-40B4-BE49-F238E27FC236}">
                <a16:creationId xmlns:a16="http://schemas.microsoft.com/office/drawing/2014/main" id="{5BAD4B03-A338-BDBE-EBB6-FE9F330D56A0}"/>
              </a:ext>
            </a:extLst>
          </p:cNvPr>
          <p:cNvSpPr/>
          <p:nvPr/>
        </p:nvSpPr>
        <p:spPr>
          <a:xfrm>
            <a:off x="8351749" y="2616873"/>
            <a:ext cx="68352" cy="683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3" name="Ellipse 262">
            <a:extLst>
              <a:ext uri="{FF2B5EF4-FFF2-40B4-BE49-F238E27FC236}">
                <a16:creationId xmlns:a16="http://schemas.microsoft.com/office/drawing/2014/main" id="{BC478B9A-D7BD-0194-CEDD-8B39AF5579FD}"/>
              </a:ext>
            </a:extLst>
          </p:cNvPr>
          <p:cNvSpPr/>
          <p:nvPr/>
        </p:nvSpPr>
        <p:spPr>
          <a:xfrm>
            <a:off x="8643099" y="2616873"/>
            <a:ext cx="68352" cy="683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4" name="Ellipse 263">
            <a:extLst>
              <a:ext uri="{FF2B5EF4-FFF2-40B4-BE49-F238E27FC236}">
                <a16:creationId xmlns:a16="http://schemas.microsoft.com/office/drawing/2014/main" id="{16158C22-2C01-EDB9-E93E-245718514121}"/>
              </a:ext>
            </a:extLst>
          </p:cNvPr>
          <p:cNvSpPr/>
          <p:nvPr/>
        </p:nvSpPr>
        <p:spPr>
          <a:xfrm>
            <a:off x="9056918" y="2616873"/>
            <a:ext cx="68352" cy="683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5" name="Ellipse 264">
            <a:extLst>
              <a:ext uri="{FF2B5EF4-FFF2-40B4-BE49-F238E27FC236}">
                <a16:creationId xmlns:a16="http://schemas.microsoft.com/office/drawing/2014/main" id="{15930DC5-6920-5EE7-4936-8B966DF79DCE}"/>
              </a:ext>
            </a:extLst>
          </p:cNvPr>
          <p:cNvSpPr/>
          <p:nvPr/>
        </p:nvSpPr>
        <p:spPr>
          <a:xfrm>
            <a:off x="9485843" y="2616873"/>
            <a:ext cx="68352" cy="683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73" name="Gruppieren 272">
            <a:extLst>
              <a:ext uri="{FF2B5EF4-FFF2-40B4-BE49-F238E27FC236}">
                <a16:creationId xmlns:a16="http://schemas.microsoft.com/office/drawing/2014/main" id="{F0E89DC1-FF6D-DA1F-5530-858DE6E2FA42}"/>
              </a:ext>
            </a:extLst>
          </p:cNvPr>
          <p:cNvGrpSpPr/>
          <p:nvPr/>
        </p:nvGrpSpPr>
        <p:grpSpPr>
          <a:xfrm>
            <a:off x="9930947" y="2622850"/>
            <a:ext cx="56398" cy="56398"/>
            <a:chOff x="8660606" y="1766238"/>
            <a:chExt cx="56398" cy="56398"/>
          </a:xfrm>
        </p:grpSpPr>
        <p:cxnSp>
          <p:nvCxnSpPr>
            <p:cNvPr id="271" name="Gerader Verbinder 270">
              <a:extLst>
                <a:ext uri="{FF2B5EF4-FFF2-40B4-BE49-F238E27FC236}">
                  <a16:creationId xmlns:a16="http://schemas.microsoft.com/office/drawing/2014/main" id="{180755D3-1680-09B9-B2E9-F9F5094272C2}"/>
                </a:ext>
              </a:extLst>
            </p:cNvPr>
            <p:cNvCxnSpPr>
              <a:cxnSpLocks/>
            </p:cNvCxnSpPr>
            <p:nvPr/>
          </p:nvCxnSpPr>
          <p:spPr>
            <a:xfrm>
              <a:off x="8660606" y="1766238"/>
              <a:ext cx="56398" cy="56398"/>
            </a:xfrm>
            <a:prstGeom prst="line">
              <a:avLst/>
            </a:prstGeom>
          </p:spPr>
          <p:style>
            <a:lnRef idx="1">
              <a:schemeClr val="dk1"/>
            </a:lnRef>
            <a:fillRef idx="0">
              <a:schemeClr val="dk1"/>
            </a:fillRef>
            <a:effectRef idx="0">
              <a:schemeClr val="dk1"/>
            </a:effectRef>
            <a:fontRef idx="minor">
              <a:schemeClr val="tx1"/>
            </a:fontRef>
          </p:style>
        </p:cxnSp>
        <p:cxnSp>
          <p:nvCxnSpPr>
            <p:cNvPr id="272" name="Gerader Verbinder 271">
              <a:extLst>
                <a:ext uri="{FF2B5EF4-FFF2-40B4-BE49-F238E27FC236}">
                  <a16:creationId xmlns:a16="http://schemas.microsoft.com/office/drawing/2014/main" id="{3B3301C1-C68F-B242-B0B9-D0864E191A9E}"/>
                </a:ext>
              </a:extLst>
            </p:cNvPr>
            <p:cNvCxnSpPr>
              <a:cxnSpLocks/>
            </p:cNvCxnSpPr>
            <p:nvPr/>
          </p:nvCxnSpPr>
          <p:spPr>
            <a:xfrm rot="5400000">
              <a:off x="8660606" y="1766238"/>
              <a:ext cx="56398" cy="56398"/>
            </a:xfrm>
            <a:prstGeom prst="line">
              <a:avLst/>
            </a:prstGeom>
          </p:spPr>
          <p:style>
            <a:lnRef idx="1">
              <a:schemeClr val="dk1"/>
            </a:lnRef>
            <a:fillRef idx="0">
              <a:schemeClr val="dk1"/>
            </a:fillRef>
            <a:effectRef idx="0">
              <a:schemeClr val="dk1"/>
            </a:effectRef>
            <a:fontRef idx="minor">
              <a:schemeClr val="tx1"/>
            </a:fontRef>
          </p:style>
        </p:cxnSp>
      </p:grpSp>
      <p:grpSp>
        <p:nvGrpSpPr>
          <p:cNvPr id="274" name="Gruppieren 273">
            <a:extLst>
              <a:ext uri="{FF2B5EF4-FFF2-40B4-BE49-F238E27FC236}">
                <a16:creationId xmlns:a16="http://schemas.microsoft.com/office/drawing/2014/main" id="{5EEA6B45-F071-E027-16A9-B42265149FF2}"/>
              </a:ext>
            </a:extLst>
          </p:cNvPr>
          <p:cNvGrpSpPr/>
          <p:nvPr/>
        </p:nvGrpSpPr>
        <p:grpSpPr>
          <a:xfrm>
            <a:off x="10088163" y="2622850"/>
            <a:ext cx="56398" cy="56398"/>
            <a:chOff x="8660606" y="1766238"/>
            <a:chExt cx="56398" cy="56398"/>
          </a:xfrm>
        </p:grpSpPr>
        <p:cxnSp>
          <p:nvCxnSpPr>
            <p:cNvPr id="275" name="Gerader Verbinder 274">
              <a:extLst>
                <a:ext uri="{FF2B5EF4-FFF2-40B4-BE49-F238E27FC236}">
                  <a16:creationId xmlns:a16="http://schemas.microsoft.com/office/drawing/2014/main" id="{8DD1495C-CD48-BFBB-9989-E16B0DE74814}"/>
                </a:ext>
              </a:extLst>
            </p:cNvPr>
            <p:cNvCxnSpPr>
              <a:cxnSpLocks/>
            </p:cNvCxnSpPr>
            <p:nvPr/>
          </p:nvCxnSpPr>
          <p:spPr>
            <a:xfrm>
              <a:off x="8660606" y="1766238"/>
              <a:ext cx="56398" cy="56398"/>
            </a:xfrm>
            <a:prstGeom prst="line">
              <a:avLst/>
            </a:prstGeom>
          </p:spPr>
          <p:style>
            <a:lnRef idx="1">
              <a:schemeClr val="dk1"/>
            </a:lnRef>
            <a:fillRef idx="0">
              <a:schemeClr val="dk1"/>
            </a:fillRef>
            <a:effectRef idx="0">
              <a:schemeClr val="dk1"/>
            </a:effectRef>
            <a:fontRef idx="minor">
              <a:schemeClr val="tx1"/>
            </a:fontRef>
          </p:style>
        </p:cxnSp>
        <p:cxnSp>
          <p:nvCxnSpPr>
            <p:cNvPr id="276" name="Gerader Verbinder 275">
              <a:extLst>
                <a:ext uri="{FF2B5EF4-FFF2-40B4-BE49-F238E27FC236}">
                  <a16:creationId xmlns:a16="http://schemas.microsoft.com/office/drawing/2014/main" id="{B83585D5-5D52-11F2-9369-D1F9E77C9D5A}"/>
                </a:ext>
              </a:extLst>
            </p:cNvPr>
            <p:cNvCxnSpPr>
              <a:cxnSpLocks/>
            </p:cNvCxnSpPr>
            <p:nvPr/>
          </p:nvCxnSpPr>
          <p:spPr>
            <a:xfrm rot="5400000">
              <a:off x="8660606" y="1766238"/>
              <a:ext cx="56398" cy="56398"/>
            </a:xfrm>
            <a:prstGeom prst="line">
              <a:avLst/>
            </a:prstGeom>
          </p:spPr>
          <p:style>
            <a:lnRef idx="1">
              <a:schemeClr val="dk1"/>
            </a:lnRef>
            <a:fillRef idx="0">
              <a:schemeClr val="dk1"/>
            </a:fillRef>
            <a:effectRef idx="0">
              <a:schemeClr val="dk1"/>
            </a:effectRef>
            <a:fontRef idx="minor">
              <a:schemeClr val="tx1"/>
            </a:fontRef>
          </p:style>
        </p:cxnSp>
      </p:grpSp>
      <p:sp>
        <p:nvSpPr>
          <p:cNvPr id="277" name="Ellipse 276">
            <a:extLst>
              <a:ext uri="{FF2B5EF4-FFF2-40B4-BE49-F238E27FC236}">
                <a16:creationId xmlns:a16="http://schemas.microsoft.com/office/drawing/2014/main" id="{3D159759-D06E-8B0D-B623-0E88D4C2AC38}"/>
              </a:ext>
            </a:extLst>
          </p:cNvPr>
          <p:cNvSpPr/>
          <p:nvPr/>
        </p:nvSpPr>
        <p:spPr>
          <a:xfrm>
            <a:off x="8337461" y="2734287"/>
            <a:ext cx="68352" cy="683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8" name="Ellipse 277">
            <a:extLst>
              <a:ext uri="{FF2B5EF4-FFF2-40B4-BE49-F238E27FC236}">
                <a16:creationId xmlns:a16="http://schemas.microsoft.com/office/drawing/2014/main" id="{9F10E66A-839C-D25A-CB00-1F777A21011A}"/>
              </a:ext>
            </a:extLst>
          </p:cNvPr>
          <p:cNvSpPr/>
          <p:nvPr/>
        </p:nvSpPr>
        <p:spPr>
          <a:xfrm>
            <a:off x="8630355" y="2734287"/>
            <a:ext cx="68352" cy="683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9" name="Ellipse 278">
            <a:extLst>
              <a:ext uri="{FF2B5EF4-FFF2-40B4-BE49-F238E27FC236}">
                <a16:creationId xmlns:a16="http://schemas.microsoft.com/office/drawing/2014/main" id="{8B9D3DEB-6418-6A98-92F5-6F9C913C6B9F}"/>
              </a:ext>
            </a:extLst>
          </p:cNvPr>
          <p:cNvSpPr/>
          <p:nvPr/>
        </p:nvSpPr>
        <p:spPr>
          <a:xfrm>
            <a:off x="9052256" y="2734287"/>
            <a:ext cx="68352" cy="683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0" name="Rechteck 279">
            <a:extLst>
              <a:ext uri="{FF2B5EF4-FFF2-40B4-BE49-F238E27FC236}">
                <a16:creationId xmlns:a16="http://schemas.microsoft.com/office/drawing/2014/main" id="{C2A4B601-8CDA-E4CD-7E1A-35DCE02DFF70}"/>
              </a:ext>
            </a:extLst>
          </p:cNvPr>
          <p:cNvSpPr/>
          <p:nvPr/>
        </p:nvSpPr>
        <p:spPr>
          <a:xfrm>
            <a:off x="9489904" y="2738697"/>
            <a:ext cx="59532" cy="59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1" name="Gleichschenkliges Dreieck 280">
            <a:extLst>
              <a:ext uri="{FF2B5EF4-FFF2-40B4-BE49-F238E27FC236}">
                <a16:creationId xmlns:a16="http://schemas.microsoft.com/office/drawing/2014/main" id="{564376D7-6318-B167-0CAA-40AEF9852E68}"/>
              </a:ext>
            </a:extLst>
          </p:cNvPr>
          <p:cNvSpPr/>
          <p:nvPr/>
        </p:nvSpPr>
        <p:spPr>
          <a:xfrm>
            <a:off x="8355918" y="2858051"/>
            <a:ext cx="65373" cy="56356"/>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2" name="Gleichschenkliges Dreieck 281">
            <a:extLst>
              <a:ext uri="{FF2B5EF4-FFF2-40B4-BE49-F238E27FC236}">
                <a16:creationId xmlns:a16="http://schemas.microsoft.com/office/drawing/2014/main" id="{03DBE161-E14E-0147-44A4-8AF94B953641}"/>
              </a:ext>
            </a:extLst>
          </p:cNvPr>
          <p:cNvSpPr/>
          <p:nvPr/>
        </p:nvSpPr>
        <p:spPr>
          <a:xfrm>
            <a:off x="8373126" y="2977931"/>
            <a:ext cx="65373" cy="56356"/>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3" name="Gleichschenkliges Dreieck 282">
            <a:extLst>
              <a:ext uri="{FF2B5EF4-FFF2-40B4-BE49-F238E27FC236}">
                <a16:creationId xmlns:a16="http://schemas.microsoft.com/office/drawing/2014/main" id="{35C835E4-4A9C-8140-F516-CE4821CCC67A}"/>
              </a:ext>
            </a:extLst>
          </p:cNvPr>
          <p:cNvSpPr/>
          <p:nvPr/>
        </p:nvSpPr>
        <p:spPr>
          <a:xfrm>
            <a:off x="8335080" y="3802660"/>
            <a:ext cx="65373" cy="56356"/>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4" name="Ellipse 283">
            <a:extLst>
              <a:ext uri="{FF2B5EF4-FFF2-40B4-BE49-F238E27FC236}">
                <a16:creationId xmlns:a16="http://schemas.microsoft.com/office/drawing/2014/main" id="{4B3452B0-54A8-72F6-189D-D4AFEE683D0A}"/>
              </a:ext>
            </a:extLst>
          </p:cNvPr>
          <p:cNvSpPr/>
          <p:nvPr/>
        </p:nvSpPr>
        <p:spPr>
          <a:xfrm>
            <a:off x="8766572" y="2852053"/>
            <a:ext cx="68352" cy="683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5" name="Ellipse 284">
            <a:extLst>
              <a:ext uri="{FF2B5EF4-FFF2-40B4-BE49-F238E27FC236}">
                <a16:creationId xmlns:a16="http://schemas.microsoft.com/office/drawing/2014/main" id="{79C23965-16E5-9F75-F6F5-A7738143F157}"/>
              </a:ext>
            </a:extLst>
          </p:cNvPr>
          <p:cNvSpPr/>
          <p:nvPr/>
        </p:nvSpPr>
        <p:spPr>
          <a:xfrm>
            <a:off x="9056918" y="2852053"/>
            <a:ext cx="68352" cy="683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6" name="Gleichschenkliges Dreieck 285">
            <a:extLst>
              <a:ext uri="{FF2B5EF4-FFF2-40B4-BE49-F238E27FC236}">
                <a16:creationId xmlns:a16="http://schemas.microsoft.com/office/drawing/2014/main" id="{9F3C014E-1440-7A80-7A97-688F4EFE8620}"/>
              </a:ext>
            </a:extLst>
          </p:cNvPr>
          <p:cNvSpPr/>
          <p:nvPr/>
        </p:nvSpPr>
        <p:spPr>
          <a:xfrm>
            <a:off x="8775070" y="2977931"/>
            <a:ext cx="65373" cy="56356"/>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7" name="Ellipse 286">
            <a:extLst>
              <a:ext uri="{FF2B5EF4-FFF2-40B4-BE49-F238E27FC236}">
                <a16:creationId xmlns:a16="http://schemas.microsoft.com/office/drawing/2014/main" id="{2DE6C410-27C5-8035-8DCE-6F14DC174510}"/>
              </a:ext>
            </a:extLst>
          </p:cNvPr>
          <p:cNvSpPr/>
          <p:nvPr/>
        </p:nvSpPr>
        <p:spPr>
          <a:xfrm>
            <a:off x="9056918" y="2971933"/>
            <a:ext cx="68352" cy="683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8" name="Ellipse 287">
            <a:extLst>
              <a:ext uri="{FF2B5EF4-FFF2-40B4-BE49-F238E27FC236}">
                <a16:creationId xmlns:a16="http://schemas.microsoft.com/office/drawing/2014/main" id="{7136365E-4991-DD04-BF46-702AA1A077E5}"/>
              </a:ext>
            </a:extLst>
          </p:cNvPr>
          <p:cNvSpPr/>
          <p:nvPr/>
        </p:nvSpPr>
        <p:spPr>
          <a:xfrm>
            <a:off x="9485843" y="2971933"/>
            <a:ext cx="68352" cy="683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9" name="Ellipse 288">
            <a:extLst>
              <a:ext uri="{FF2B5EF4-FFF2-40B4-BE49-F238E27FC236}">
                <a16:creationId xmlns:a16="http://schemas.microsoft.com/office/drawing/2014/main" id="{82391BC0-37FE-7339-9B5D-88B2A0579E86}"/>
              </a:ext>
            </a:extLst>
          </p:cNvPr>
          <p:cNvSpPr/>
          <p:nvPr/>
        </p:nvSpPr>
        <p:spPr>
          <a:xfrm>
            <a:off x="8985365" y="3087784"/>
            <a:ext cx="68352" cy="683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0" name="Ellipse 289">
            <a:extLst>
              <a:ext uri="{FF2B5EF4-FFF2-40B4-BE49-F238E27FC236}">
                <a16:creationId xmlns:a16="http://schemas.microsoft.com/office/drawing/2014/main" id="{51E7F06A-6289-162B-52FE-1393B1049CCF}"/>
              </a:ext>
            </a:extLst>
          </p:cNvPr>
          <p:cNvSpPr/>
          <p:nvPr/>
        </p:nvSpPr>
        <p:spPr>
          <a:xfrm>
            <a:off x="8619074" y="3087784"/>
            <a:ext cx="68352" cy="683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1" name="Ellipse 290">
            <a:extLst>
              <a:ext uri="{FF2B5EF4-FFF2-40B4-BE49-F238E27FC236}">
                <a16:creationId xmlns:a16="http://schemas.microsoft.com/office/drawing/2014/main" id="{A8280F75-2E12-8014-4C3D-2E8D3D92A8A5}"/>
              </a:ext>
            </a:extLst>
          </p:cNvPr>
          <p:cNvSpPr/>
          <p:nvPr/>
        </p:nvSpPr>
        <p:spPr>
          <a:xfrm>
            <a:off x="8339842" y="3087784"/>
            <a:ext cx="68352" cy="683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2" name="Ellipse 291">
            <a:extLst>
              <a:ext uri="{FF2B5EF4-FFF2-40B4-BE49-F238E27FC236}">
                <a16:creationId xmlns:a16="http://schemas.microsoft.com/office/drawing/2014/main" id="{031A4A7E-1C16-8A43-C496-3669B90F5CCC}"/>
              </a:ext>
            </a:extLst>
          </p:cNvPr>
          <p:cNvSpPr/>
          <p:nvPr/>
        </p:nvSpPr>
        <p:spPr>
          <a:xfrm>
            <a:off x="8345443" y="3208628"/>
            <a:ext cx="68352" cy="683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3" name="Ellipse 292">
            <a:extLst>
              <a:ext uri="{FF2B5EF4-FFF2-40B4-BE49-F238E27FC236}">
                <a16:creationId xmlns:a16="http://schemas.microsoft.com/office/drawing/2014/main" id="{5DD97029-BA73-8F3E-5622-1B42F97AB6F9}"/>
              </a:ext>
            </a:extLst>
          </p:cNvPr>
          <p:cNvSpPr/>
          <p:nvPr/>
        </p:nvSpPr>
        <p:spPr>
          <a:xfrm>
            <a:off x="8643099" y="3208628"/>
            <a:ext cx="68352" cy="683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4" name="Ellipse 293">
            <a:extLst>
              <a:ext uri="{FF2B5EF4-FFF2-40B4-BE49-F238E27FC236}">
                <a16:creationId xmlns:a16="http://schemas.microsoft.com/office/drawing/2014/main" id="{5525AD59-DD60-C653-954C-58F941D50C67}"/>
              </a:ext>
            </a:extLst>
          </p:cNvPr>
          <p:cNvSpPr/>
          <p:nvPr/>
        </p:nvSpPr>
        <p:spPr>
          <a:xfrm>
            <a:off x="8358258" y="3327893"/>
            <a:ext cx="68352" cy="683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5" name="Rechteck 294">
            <a:extLst>
              <a:ext uri="{FF2B5EF4-FFF2-40B4-BE49-F238E27FC236}">
                <a16:creationId xmlns:a16="http://schemas.microsoft.com/office/drawing/2014/main" id="{F5C47FFD-DEDC-52A4-8A30-21667D6E4A93}"/>
              </a:ext>
            </a:extLst>
          </p:cNvPr>
          <p:cNvSpPr/>
          <p:nvPr/>
        </p:nvSpPr>
        <p:spPr>
          <a:xfrm>
            <a:off x="8780911" y="3332303"/>
            <a:ext cx="59532" cy="59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6" name="Rechteck 295">
            <a:extLst>
              <a:ext uri="{FF2B5EF4-FFF2-40B4-BE49-F238E27FC236}">
                <a16:creationId xmlns:a16="http://schemas.microsoft.com/office/drawing/2014/main" id="{E3ECEF74-1A8C-8C5B-6663-6AB0C4FDDCEE}"/>
              </a:ext>
            </a:extLst>
          </p:cNvPr>
          <p:cNvSpPr/>
          <p:nvPr/>
        </p:nvSpPr>
        <p:spPr>
          <a:xfrm>
            <a:off x="9060656" y="3332303"/>
            <a:ext cx="59532" cy="59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7" name="Ellipse 296">
            <a:extLst>
              <a:ext uri="{FF2B5EF4-FFF2-40B4-BE49-F238E27FC236}">
                <a16:creationId xmlns:a16="http://schemas.microsoft.com/office/drawing/2014/main" id="{6E72884A-A06A-192A-41D1-9EB123A7B91F}"/>
              </a:ext>
            </a:extLst>
          </p:cNvPr>
          <p:cNvSpPr/>
          <p:nvPr/>
        </p:nvSpPr>
        <p:spPr>
          <a:xfrm>
            <a:off x="8343775" y="3443588"/>
            <a:ext cx="68352" cy="683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8" name="Ellipse 297">
            <a:extLst>
              <a:ext uri="{FF2B5EF4-FFF2-40B4-BE49-F238E27FC236}">
                <a16:creationId xmlns:a16="http://schemas.microsoft.com/office/drawing/2014/main" id="{A1C9D2C3-39AA-9A69-E4DD-93AE6C5D2A2B}"/>
              </a:ext>
            </a:extLst>
          </p:cNvPr>
          <p:cNvSpPr/>
          <p:nvPr/>
        </p:nvSpPr>
        <p:spPr>
          <a:xfrm>
            <a:off x="8617257" y="3443588"/>
            <a:ext cx="68352" cy="683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9" name="Ellipse 298">
            <a:extLst>
              <a:ext uri="{FF2B5EF4-FFF2-40B4-BE49-F238E27FC236}">
                <a16:creationId xmlns:a16="http://schemas.microsoft.com/office/drawing/2014/main" id="{CD02918E-7E6C-3EC4-B3CB-C1A402543EF0}"/>
              </a:ext>
            </a:extLst>
          </p:cNvPr>
          <p:cNvSpPr/>
          <p:nvPr/>
        </p:nvSpPr>
        <p:spPr>
          <a:xfrm>
            <a:off x="9051418" y="3443588"/>
            <a:ext cx="68352" cy="683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0" name="Ellipse 299">
            <a:extLst>
              <a:ext uri="{FF2B5EF4-FFF2-40B4-BE49-F238E27FC236}">
                <a16:creationId xmlns:a16="http://schemas.microsoft.com/office/drawing/2014/main" id="{4DA265F9-9FB6-5170-FE94-B2D08FB03189}"/>
              </a:ext>
            </a:extLst>
          </p:cNvPr>
          <p:cNvSpPr/>
          <p:nvPr/>
        </p:nvSpPr>
        <p:spPr>
          <a:xfrm>
            <a:off x="9045822" y="3562917"/>
            <a:ext cx="68352" cy="683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1" name="Ellipse 300">
            <a:extLst>
              <a:ext uri="{FF2B5EF4-FFF2-40B4-BE49-F238E27FC236}">
                <a16:creationId xmlns:a16="http://schemas.microsoft.com/office/drawing/2014/main" id="{27D6E3B2-1C8A-3BAA-B35C-5D3E68017D8F}"/>
              </a:ext>
            </a:extLst>
          </p:cNvPr>
          <p:cNvSpPr/>
          <p:nvPr/>
        </p:nvSpPr>
        <p:spPr>
          <a:xfrm>
            <a:off x="8623850" y="3562917"/>
            <a:ext cx="68352" cy="683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2" name="Ellipse 301">
            <a:extLst>
              <a:ext uri="{FF2B5EF4-FFF2-40B4-BE49-F238E27FC236}">
                <a16:creationId xmlns:a16="http://schemas.microsoft.com/office/drawing/2014/main" id="{23533AF1-05A0-DCF4-3105-324F72C434A7}"/>
              </a:ext>
            </a:extLst>
          </p:cNvPr>
          <p:cNvSpPr/>
          <p:nvPr/>
        </p:nvSpPr>
        <p:spPr>
          <a:xfrm>
            <a:off x="8338418" y="3562917"/>
            <a:ext cx="68352" cy="683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3" name="Ellipse 302">
            <a:extLst>
              <a:ext uri="{FF2B5EF4-FFF2-40B4-BE49-F238E27FC236}">
                <a16:creationId xmlns:a16="http://schemas.microsoft.com/office/drawing/2014/main" id="{3804BE48-8045-9106-7733-90F414811C32}"/>
              </a:ext>
            </a:extLst>
          </p:cNvPr>
          <p:cNvSpPr/>
          <p:nvPr/>
        </p:nvSpPr>
        <p:spPr>
          <a:xfrm>
            <a:off x="8356047" y="3681991"/>
            <a:ext cx="68352" cy="683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4" name="Rechteck 303">
            <a:extLst>
              <a:ext uri="{FF2B5EF4-FFF2-40B4-BE49-F238E27FC236}">
                <a16:creationId xmlns:a16="http://schemas.microsoft.com/office/drawing/2014/main" id="{6D60A2C8-1814-DE59-43F7-982BEAFE1A14}"/>
              </a:ext>
            </a:extLst>
          </p:cNvPr>
          <p:cNvSpPr/>
          <p:nvPr/>
        </p:nvSpPr>
        <p:spPr>
          <a:xfrm>
            <a:off x="8651919" y="3686401"/>
            <a:ext cx="59532" cy="59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5" name="Rechteck 304">
            <a:extLst>
              <a:ext uri="{FF2B5EF4-FFF2-40B4-BE49-F238E27FC236}">
                <a16:creationId xmlns:a16="http://schemas.microsoft.com/office/drawing/2014/main" id="{F61F1B65-47DD-1F9F-4FF5-443A3BAF518B}"/>
              </a:ext>
            </a:extLst>
          </p:cNvPr>
          <p:cNvSpPr/>
          <p:nvPr/>
        </p:nvSpPr>
        <p:spPr>
          <a:xfrm>
            <a:off x="8827933" y="3686401"/>
            <a:ext cx="59532" cy="59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6" name="Rechteck 305">
            <a:extLst>
              <a:ext uri="{FF2B5EF4-FFF2-40B4-BE49-F238E27FC236}">
                <a16:creationId xmlns:a16="http://schemas.microsoft.com/office/drawing/2014/main" id="{7571FB1C-779B-B3FE-95FF-AC39236D4218}"/>
              </a:ext>
            </a:extLst>
          </p:cNvPr>
          <p:cNvSpPr/>
          <p:nvPr/>
        </p:nvSpPr>
        <p:spPr>
          <a:xfrm>
            <a:off x="8968085" y="3686401"/>
            <a:ext cx="59532" cy="59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7" name="Gleichschenkliges Dreieck 306">
            <a:extLst>
              <a:ext uri="{FF2B5EF4-FFF2-40B4-BE49-F238E27FC236}">
                <a16:creationId xmlns:a16="http://schemas.microsoft.com/office/drawing/2014/main" id="{09877C62-A565-0BF8-9D32-648CF0FDC46F}"/>
              </a:ext>
            </a:extLst>
          </p:cNvPr>
          <p:cNvSpPr/>
          <p:nvPr/>
        </p:nvSpPr>
        <p:spPr>
          <a:xfrm>
            <a:off x="8679482" y="3802660"/>
            <a:ext cx="65373" cy="56356"/>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8" name="Ellipse 307">
            <a:extLst>
              <a:ext uri="{FF2B5EF4-FFF2-40B4-BE49-F238E27FC236}">
                <a16:creationId xmlns:a16="http://schemas.microsoft.com/office/drawing/2014/main" id="{0A55E11F-14C7-4333-B7CF-9AE7BA365F05}"/>
              </a:ext>
            </a:extLst>
          </p:cNvPr>
          <p:cNvSpPr/>
          <p:nvPr/>
        </p:nvSpPr>
        <p:spPr>
          <a:xfrm>
            <a:off x="9071020" y="3796662"/>
            <a:ext cx="68352" cy="683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9" name="Gleichschenkliges Dreieck 308">
            <a:extLst>
              <a:ext uri="{FF2B5EF4-FFF2-40B4-BE49-F238E27FC236}">
                <a16:creationId xmlns:a16="http://schemas.microsoft.com/office/drawing/2014/main" id="{8ADD548F-B289-7EAA-658C-1968C2B1B4BE}"/>
              </a:ext>
            </a:extLst>
          </p:cNvPr>
          <p:cNvSpPr/>
          <p:nvPr/>
        </p:nvSpPr>
        <p:spPr>
          <a:xfrm>
            <a:off x="8392169" y="3922877"/>
            <a:ext cx="65373" cy="56356"/>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0" name="Gleichschenkliges Dreieck 309">
            <a:extLst>
              <a:ext uri="{FF2B5EF4-FFF2-40B4-BE49-F238E27FC236}">
                <a16:creationId xmlns:a16="http://schemas.microsoft.com/office/drawing/2014/main" id="{676F1174-0E8F-A60B-DCFF-148B0FBEBCB7}"/>
              </a:ext>
            </a:extLst>
          </p:cNvPr>
          <p:cNvSpPr/>
          <p:nvPr/>
        </p:nvSpPr>
        <p:spPr>
          <a:xfrm>
            <a:off x="8636924" y="3922877"/>
            <a:ext cx="65373" cy="56356"/>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1" name="Ellipse 310">
            <a:extLst>
              <a:ext uri="{FF2B5EF4-FFF2-40B4-BE49-F238E27FC236}">
                <a16:creationId xmlns:a16="http://schemas.microsoft.com/office/drawing/2014/main" id="{4D99DD9C-D7E2-DA68-0CCE-4BD68E5FB5BB}"/>
              </a:ext>
            </a:extLst>
          </p:cNvPr>
          <p:cNvSpPr/>
          <p:nvPr/>
        </p:nvSpPr>
        <p:spPr>
          <a:xfrm>
            <a:off x="9066378" y="3916879"/>
            <a:ext cx="68352" cy="683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2" name="Ellipse 311">
            <a:extLst>
              <a:ext uri="{FF2B5EF4-FFF2-40B4-BE49-F238E27FC236}">
                <a16:creationId xmlns:a16="http://schemas.microsoft.com/office/drawing/2014/main" id="{7A68128C-A7A3-3E99-93AD-FFB6CF983EDC}"/>
              </a:ext>
            </a:extLst>
          </p:cNvPr>
          <p:cNvSpPr/>
          <p:nvPr/>
        </p:nvSpPr>
        <p:spPr>
          <a:xfrm>
            <a:off x="8337547" y="4036346"/>
            <a:ext cx="68352" cy="683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3" name="Ellipse 312">
            <a:extLst>
              <a:ext uri="{FF2B5EF4-FFF2-40B4-BE49-F238E27FC236}">
                <a16:creationId xmlns:a16="http://schemas.microsoft.com/office/drawing/2014/main" id="{D8B1F7FF-9962-59F3-15C3-08BEFB5BC850}"/>
              </a:ext>
            </a:extLst>
          </p:cNvPr>
          <p:cNvSpPr/>
          <p:nvPr/>
        </p:nvSpPr>
        <p:spPr>
          <a:xfrm>
            <a:off x="8623374" y="4036346"/>
            <a:ext cx="68352" cy="683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4" name="Rechteck 313">
            <a:extLst>
              <a:ext uri="{FF2B5EF4-FFF2-40B4-BE49-F238E27FC236}">
                <a16:creationId xmlns:a16="http://schemas.microsoft.com/office/drawing/2014/main" id="{5EAE0046-3D08-D9A1-F2D3-1087F9337F9B}"/>
              </a:ext>
            </a:extLst>
          </p:cNvPr>
          <p:cNvSpPr/>
          <p:nvPr/>
        </p:nvSpPr>
        <p:spPr>
          <a:xfrm>
            <a:off x="8338000" y="4156058"/>
            <a:ext cx="59532" cy="59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5" name="Rechteck 314">
            <a:extLst>
              <a:ext uri="{FF2B5EF4-FFF2-40B4-BE49-F238E27FC236}">
                <a16:creationId xmlns:a16="http://schemas.microsoft.com/office/drawing/2014/main" id="{0AA7C585-73A1-12EB-38C8-2258F33D9DD7}"/>
              </a:ext>
            </a:extLst>
          </p:cNvPr>
          <p:cNvSpPr/>
          <p:nvPr/>
        </p:nvSpPr>
        <p:spPr>
          <a:xfrm>
            <a:off x="8643099" y="4156058"/>
            <a:ext cx="59532" cy="59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6" name="Rechteck 315">
            <a:extLst>
              <a:ext uri="{FF2B5EF4-FFF2-40B4-BE49-F238E27FC236}">
                <a16:creationId xmlns:a16="http://schemas.microsoft.com/office/drawing/2014/main" id="{C303515D-B436-DFED-7120-615E68835443}"/>
              </a:ext>
            </a:extLst>
          </p:cNvPr>
          <p:cNvSpPr/>
          <p:nvPr/>
        </p:nvSpPr>
        <p:spPr>
          <a:xfrm>
            <a:off x="8358258" y="4272648"/>
            <a:ext cx="59532" cy="59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7" name="Rechteck 316">
            <a:extLst>
              <a:ext uri="{FF2B5EF4-FFF2-40B4-BE49-F238E27FC236}">
                <a16:creationId xmlns:a16="http://schemas.microsoft.com/office/drawing/2014/main" id="{61E4CD86-E44E-39EB-48A0-A6FDA0477B84}"/>
              </a:ext>
            </a:extLst>
          </p:cNvPr>
          <p:cNvSpPr/>
          <p:nvPr/>
        </p:nvSpPr>
        <p:spPr>
          <a:xfrm>
            <a:off x="8623836" y="4276593"/>
            <a:ext cx="59532" cy="59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8" name="Rechteck 317">
            <a:extLst>
              <a:ext uri="{FF2B5EF4-FFF2-40B4-BE49-F238E27FC236}">
                <a16:creationId xmlns:a16="http://schemas.microsoft.com/office/drawing/2014/main" id="{E3E091AB-F618-8CDC-47D2-1F846B0B4929}"/>
              </a:ext>
            </a:extLst>
          </p:cNvPr>
          <p:cNvSpPr/>
          <p:nvPr/>
        </p:nvSpPr>
        <p:spPr>
          <a:xfrm>
            <a:off x="9061428" y="4279044"/>
            <a:ext cx="59532" cy="59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9" name="Ellipse 318">
            <a:extLst>
              <a:ext uri="{FF2B5EF4-FFF2-40B4-BE49-F238E27FC236}">
                <a16:creationId xmlns:a16="http://schemas.microsoft.com/office/drawing/2014/main" id="{320ACD95-F31E-3006-35EA-A655A1545EA8}"/>
              </a:ext>
            </a:extLst>
          </p:cNvPr>
          <p:cNvSpPr/>
          <p:nvPr/>
        </p:nvSpPr>
        <p:spPr>
          <a:xfrm>
            <a:off x="8636572" y="4391482"/>
            <a:ext cx="68352" cy="683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0" name="Ellipse 319">
            <a:extLst>
              <a:ext uri="{FF2B5EF4-FFF2-40B4-BE49-F238E27FC236}">
                <a16:creationId xmlns:a16="http://schemas.microsoft.com/office/drawing/2014/main" id="{F0ADF9AD-64C7-3C6E-667B-C03735C4AE01}"/>
              </a:ext>
            </a:extLst>
          </p:cNvPr>
          <p:cNvSpPr/>
          <p:nvPr/>
        </p:nvSpPr>
        <p:spPr>
          <a:xfrm>
            <a:off x="8852649" y="4391482"/>
            <a:ext cx="68352" cy="683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1" name="Ellipse 320">
            <a:extLst>
              <a:ext uri="{FF2B5EF4-FFF2-40B4-BE49-F238E27FC236}">
                <a16:creationId xmlns:a16="http://schemas.microsoft.com/office/drawing/2014/main" id="{1FEF4C2C-DEC5-178E-2B5A-9AFF8FAD8312}"/>
              </a:ext>
            </a:extLst>
          </p:cNvPr>
          <p:cNvSpPr/>
          <p:nvPr/>
        </p:nvSpPr>
        <p:spPr>
          <a:xfrm>
            <a:off x="9063997" y="4391482"/>
            <a:ext cx="68352" cy="683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2" name="Gleichschenkliges Dreieck 321">
            <a:extLst>
              <a:ext uri="{FF2B5EF4-FFF2-40B4-BE49-F238E27FC236}">
                <a16:creationId xmlns:a16="http://schemas.microsoft.com/office/drawing/2014/main" id="{D12BF1C3-5A50-3DC6-A214-B1DFAFAD9045}"/>
              </a:ext>
            </a:extLst>
          </p:cNvPr>
          <p:cNvSpPr/>
          <p:nvPr/>
        </p:nvSpPr>
        <p:spPr>
          <a:xfrm>
            <a:off x="8361809" y="4397480"/>
            <a:ext cx="65373" cy="56356"/>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3" name="Gleichschenkliges Dreieck 322">
            <a:extLst>
              <a:ext uri="{FF2B5EF4-FFF2-40B4-BE49-F238E27FC236}">
                <a16:creationId xmlns:a16="http://schemas.microsoft.com/office/drawing/2014/main" id="{B63C9587-B02E-E36A-C361-F84A7405159A}"/>
              </a:ext>
            </a:extLst>
          </p:cNvPr>
          <p:cNvSpPr/>
          <p:nvPr/>
        </p:nvSpPr>
        <p:spPr>
          <a:xfrm>
            <a:off x="8353537" y="4514238"/>
            <a:ext cx="65373" cy="56356"/>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4" name="Ellipse 323">
            <a:extLst>
              <a:ext uri="{FF2B5EF4-FFF2-40B4-BE49-F238E27FC236}">
                <a16:creationId xmlns:a16="http://schemas.microsoft.com/office/drawing/2014/main" id="{45964A31-BAEF-6945-0AD0-C825971F8022}"/>
              </a:ext>
            </a:extLst>
          </p:cNvPr>
          <p:cNvSpPr/>
          <p:nvPr/>
        </p:nvSpPr>
        <p:spPr>
          <a:xfrm>
            <a:off x="8641181" y="4508240"/>
            <a:ext cx="68352" cy="683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5" name="Ellipse 324">
            <a:extLst>
              <a:ext uri="{FF2B5EF4-FFF2-40B4-BE49-F238E27FC236}">
                <a16:creationId xmlns:a16="http://schemas.microsoft.com/office/drawing/2014/main" id="{0F232A87-CA56-A2BF-C0E9-1C3B383B7A9B}"/>
              </a:ext>
            </a:extLst>
          </p:cNvPr>
          <p:cNvSpPr/>
          <p:nvPr/>
        </p:nvSpPr>
        <p:spPr>
          <a:xfrm>
            <a:off x="8624246" y="4626537"/>
            <a:ext cx="68352" cy="683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6" name="Ellipse 325">
            <a:extLst>
              <a:ext uri="{FF2B5EF4-FFF2-40B4-BE49-F238E27FC236}">
                <a16:creationId xmlns:a16="http://schemas.microsoft.com/office/drawing/2014/main" id="{642AAF3A-A812-BE07-C9C1-1A21338108EA}"/>
              </a:ext>
            </a:extLst>
          </p:cNvPr>
          <p:cNvSpPr/>
          <p:nvPr/>
        </p:nvSpPr>
        <p:spPr>
          <a:xfrm>
            <a:off x="8355077" y="4626537"/>
            <a:ext cx="68352" cy="683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7" name="Gleichschenkliges Dreieck 326">
            <a:extLst>
              <a:ext uri="{FF2B5EF4-FFF2-40B4-BE49-F238E27FC236}">
                <a16:creationId xmlns:a16="http://schemas.microsoft.com/office/drawing/2014/main" id="{2E68531A-B0FD-24B0-837B-BDF9067A1332}"/>
              </a:ext>
            </a:extLst>
          </p:cNvPr>
          <p:cNvSpPr/>
          <p:nvPr/>
        </p:nvSpPr>
        <p:spPr>
          <a:xfrm>
            <a:off x="8347584" y="4750893"/>
            <a:ext cx="65373" cy="56356"/>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8" name="Gleichschenkliges Dreieck 327">
            <a:extLst>
              <a:ext uri="{FF2B5EF4-FFF2-40B4-BE49-F238E27FC236}">
                <a16:creationId xmlns:a16="http://schemas.microsoft.com/office/drawing/2014/main" id="{E9FF6E16-7395-AAFF-3D7A-31667AA5DDB7}"/>
              </a:ext>
            </a:extLst>
          </p:cNvPr>
          <p:cNvSpPr/>
          <p:nvPr/>
        </p:nvSpPr>
        <p:spPr>
          <a:xfrm>
            <a:off x="8599158" y="4750893"/>
            <a:ext cx="65373" cy="56356"/>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29" name="Gruppieren 328">
            <a:extLst>
              <a:ext uri="{FF2B5EF4-FFF2-40B4-BE49-F238E27FC236}">
                <a16:creationId xmlns:a16="http://schemas.microsoft.com/office/drawing/2014/main" id="{2AE79A37-C0AB-A070-1E67-5742D7CFEE55}"/>
              </a:ext>
            </a:extLst>
          </p:cNvPr>
          <p:cNvGrpSpPr/>
          <p:nvPr/>
        </p:nvGrpSpPr>
        <p:grpSpPr>
          <a:xfrm>
            <a:off x="9095792" y="4632514"/>
            <a:ext cx="56398" cy="56398"/>
            <a:chOff x="8660606" y="1766238"/>
            <a:chExt cx="56398" cy="56398"/>
          </a:xfrm>
        </p:grpSpPr>
        <p:cxnSp>
          <p:nvCxnSpPr>
            <p:cNvPr id="330" name="Gerader Verbinder 329">
              <a:extLst>
                <a:ext uri="{FF2B5EF4-FFF2-40B4-BE49-F238E27FC236}">
                  <a16:creationId xmlns:a16="http://schemas.microsoft.com/office/drawing/2014/main" id="{1345F6D8-3368-CD09-A295-4E1616545F91}"/>
                </a:ext>
              </a:extLst>
            </p:cNvPr>
            <p:cNvCxnSpPr>
              <a:cxnSpLocks/>
            </p:cNvCxnSpPr>
            <p:nvPr/>
          </p:nvCxnSpPr>
          <p:spPr>
            <a:xfrm>
              <a:off x="8660606" y="1766238"/>
              <a:ext cx="56398" cy="56398"/>
            </a:xfrm>
            <a:prstGeom prst="line">
              <a:avLst/>
            </a:prstGeom>
          </p:spPr>
          <p:style>
            <a:lnRef idx="1">
              <a:schemeClr val="dk1"/>
            </a:lnRef>
            <a:fillRef idx="0">
              <a:schemeClr val="dk1"/>
            </a:fillRef>
            <a:effectRef idx="0">
              <a:schemeClr val="dk1"/>
            </a:effectRef>
            <a:fontRef idx="minor">
              <a:schemeClr val="tx1"/>
            </a:fontRef>
          </p:style>
        </p:cxnSp>
        <p:cxnSp>
          <p:nvCxnSpPr>
            <p:cNvPr id="331" name="Gerader Verbinder 330">
              <a:extLst>
                <a:ext uri="{FF2B5EF4-FFF2-40B4-BE49-F238E27FC236}">
                  <a16:creationId xmlns:a16="http://schemas.microsoft.com/office/drawing/2014/main" id="{86B3B65B-B021-AE29-3935-B6F0ED7ED66B}"/>
                </a:ext>
              </a:extLst>
            </p:cNvPr>
            <p:cNvCxnSpPr>
              <a:cxnSpLocks/>
            </p:cNvCxnSpPr>
            <p:nvPr/>
          </p:nvCxnSpPr>
          <p:spPr>
            <a:xfrm rot="5400000">
              <a:off x="8660606" y="1766238"/>
              <a:ext cx="56398" cy="56398"/>
            </a:xfrm>
            <a:prstGeom prst="line">
              <a:avLst/>
            </a:prstGeom>
          </p:spPr>
          <p:style>
            <a:lnRef idx="1">
              <a:schemeClr val="dk1"/>
            </a:lnRef>
            <a:fillRef idx="0">
              <a:schemeClr val="dk1"/>
            </a:fillRef>
            <a:effectRef idx="0">
              <a:schemeClr val="dk1"/>
            </a:effectRef>
            <a:fontRef idx="minor">
              <a:schemeClr val="tx1"/>
            </a:fontRef>
          </p:style>
        </p:cxnSp>
      </p:grpSp>
      <p:grpSp>
        <p:nvGrpSpPr>
          <p:cNvPr id="332" name="Gruppieren 331">
            <a:extLst>
              <a:ext uri="{FF2B5EF4-FFF2-40B4-BE49-F238E27FC236}">
                <a16:creationId xmlns:a16="http://schemas.microsoft.com/office/drawing/2014/main" id="{48C0A6C5-5BA1-76F7-8A5C-77A6DAF4BAD6}"/>
              </a:ext>
            </a:extLst>
          </p:cNvPr>
          <p:cNvGrpSpPr/>
          <p:nvPr/>
        </p:nvGrpSpPr>
        <p:grpSpPr>
          <a:xfrm>
            <a:off x="8815388" y="4750872"/>
            <a:ext cx="56398" cy="56398"/>
            <a:chOff x="8660606" y="1766238"/>
            <a:chExt cx="56398" cy="56398"/>
          </a:xfrm>
        </p:grpSpPr>
        <p:cxnSp>
          <p:nvCxnSpPr>
            <p:cNvPr id="333" name="Gerader Verbinder 332">
              <a:extLst>
                <a:ext uri="{FF2B5EF4-FFF2-40B4-BE49-F238E27FC236}">
                  <a16:creationId xmlns:a16="http://schemas.microsoft.com/office/drawing/2014/main" id="{49A842EF-79F1-7047-391A-61B297DED44C}"/>
                </a:ext>
              </a:extLst>
            </p:cNvPr>
            <p:cNvCxnSpPr>
              <a:cxnSpLocks/>
            </p:cNvCxnSpPr>
            <p:nvPr/>
          </p:nvCxnSpPr>
          <p:spPr>
            <a:xfrm>
              <a:off x="8660606" y="1766238"/>
              <a:ext cx="56398" cy="56398"/>
            </a:xfrm>
            <a:prstGeom prst="line">
              <a:avLst/>
            </a:prstGeom>
          </p:spPr>
          <p:style>
            <a:lnRef idx="1">
              <a:schemeClr val="dk1"/>
            </a:lnRef>
            <a:fillRef idx="0">
              <a:schemeClr val="dk1"/>
            </a:fillRef>
            <a:effectRef idx="0">
              <a:schemeClr val="dk1"/>
            </a:effectRef>
            <a:fontRef idx="minor">
              <a:schemeClr val="tx1"/>
            </a:fontRef>
          </p:style>
        </p:cxnSp>
        <p:cxnSp>
          <p:nvCxnSpPr>
            <p:cNvPr id="334" name="Gerader Verbinder 333">
              <a:extLst>
                <a:ext uri="{FF2B5EF4-FFF2-40B4-BE49-F238E27FC236}">
                  <a16:creationId xmlns:a16="http://schemas.microsoft.com/office/drawing/2014/main" id="{EE03E0BA-1406-684F-4343-EA77AF6A80F3}"/>
                </a:ext>
              </a:extLst>
            </p:cNvPr>
            <p:cNvCxnSpPr>
              <a:cxnSpLocks/>
            </p:cNvCxnSpPr>
            <p:nvPr/>
          </p:nvCxnSpPr>
          <p:spPr>
            <a:xfrm rot="5400000">
              <a:off x="8660606" y="1766238"/>
              <a:ext cx="56398" cy="56398"/>
            </a:xfrm>
            <a:prstGeom prst="line">
              <a:avLst/>
            </a:prstGeom>
          </p:spPr>
          <p:style>
            <a:lnRef idx="1">
              <a:schemeClr val="dk1"/>
            </a:lnRef>
            <a:fillRef idx="0">
              <a:schemeClr val="dk1"/>
            </a:fillRef>
            <a:effectRef idx="0">
              <a:schemeClr val="dk1"/>
            </a:effectRef>
            <a:fontRef idx="minor">
              <a:schemeClr val="tx1"/>
            </a:fontRef>
          </p:style>
        </p:cxnSp>
      </p:grpSp>
      <p:grpSp>
        <p:nvGrpSpPr>
          <p:cNvPr id="335" name="Gruppieren 334">
            <a:extLst>
              <a:ext uri="{FF2B5EF4-FFF2-40B4-BE49-F238E27FC236}">
                <a16:creationId xmlns:a16="http://schemas.microsoft.com/office/drawing/2014/main" id="{99032DE9-F533-46D6-231D-FE4C6AF116CD}"/>
              </a:ext>
            </a:extLst>
          </p:cNvPr>
          <p:cNvGrpSpPr/>
          <p:nvPr/>
        </p:nvGrpSpPr>
        <p:grpSpPr>
          <a:xfrm>
            <a:off x="8678953" y="4870480"/>
            <a:ext cx="56398" cy="56398"/>
            <a:chOff x="8660606" y="1766238"/>
            <a:chExt cx="56398" cy="56398"/>
          </a:xfrm>
        </p:grpSpPr>
        <p:cxnSp>
          <p:nvCxnSpPr>
            <p:cNvPr id="336" name="Gerader Verbinder 335">
              <a:extLst>
                <a:ext uri="{FF2B5EF4-FFF2-40B4-BE49-F238E27FC236}">
                  <a16:creationId xmlns:a16="http://schemas.microsoft.com/office/drawing/2014/main" id="{85B875D8-D5D8-58FB-CF12-97C9FED9ADE3}"/>
                </a:ext>
              </a:extLst>
            </p:cNvPr>
            <p:cNvCxnSpPr>
              <a:cxnSpLocks/>
            </p:cNvCxnSpPr>
            <p:nvPr/>
          </p:nvCxnSpPr>
          <p:spPr>
            <a:xfrm>
              <a:off x="8660606" y="1766238"/>
              <a:ext cx="56398" cy="56398"/>
            </a:xfrm>
            <a:prstGeom prst="line">
              <a:avLst/>
            </a:prstGeom>
          </p:spPr>
          <p:style>
            <a:lnRef idx="1">
              <a:schemeClr val="dk1"/>
            </a:lnRef>
            <a:fillRef idx="0">
              <a:schemeClr val="dk1"/>
            </a:fillRef>
            <a:effectRef idx="0">
              <a:schemeClr val="dk1"/>
            </a:effectRef>
            <a:fontRef idx="minor">
              <a:schemeClr val="tx1"/>
            </a:fontRef>
          </p:style>
        </p:cxnSp>
        <p:cxnSp>
          <p:nvCxnSpPr>
            <p:cNvPr id="337" name="Gerader Verbinder 336">
              <a:extLst>
                <a:ext uri="{FF2B5EF4-FFF2-40B4-BE49-F238E27FC236}">
                  <a16:creationId xmlns:a16="http://schemas.microsoft.com/office/drawing/2014/main" id="{9A7BD7FE-C62B-EEA4-30DA-956DA5485F7A}"/>
                </a:ext>
              </a:extLst>
            </p:cNvPr>
            <p:cNvCxnSpPr>
              <a:cxnSpLocks/>
            </p:cNvCxnSpPr>
            <p:nvPr/>
          </p:nvCxnSpPr>
          <p:spPr>
            <a:xfrm rot="5400000">
              <a:off x="8660606" y="1766238"/>
              <a:ext cx="56398" cy="56398"/>
            </a:xfrm>
            <a:prstGeom prst="line">
              <a:avLst/>
            </a:prstGeom>
          </p:spPr>
          <p:style>
            <a:lnRef idx="1">
              <a:schemeClr val="dk1"/>
            </a:lnRef>
            <a:fillRef idx="0">
              <a:schemeClr val="dk1"/>
            </a:fillRef>
            <a:effectRef idx="0">
              <a:schemeClr val="dk1"/>
            </a:effectRef>
            <a:fontRef idx="minor">
              <a:schemeClr val="tx1"/>
            </a:fontRef>
          </p:style>
        </p:cxnSp>
      </p:grpSp>
      <p:grpSp>
        <p:nvGrpSpPr>
          <p:cNvPr id="338" name="Gruppieren 337">
            <a:extLst>
              <a:ext uri="{FF2B5EF4-FFF2-40B4-BE49-F238E27FC236}">
                <a16:creationId xmlns:a16="http://schemas.microsoft.com/office/drawing/2014/main" id="{5C702E26-53D1-E517-823D-ABF0D21F13C9}"/>
              </a:ext>
            </a:extLst>
          </p:cNvPr>
          <p:cNvGrpSpPr/>
          <p:nvPr/>
        </p:nvGrpSpPr>
        <p:grpSpPr>
          <a:xfrm>
            <a:off x="8636332" y="4985246"/>
            <a:ext cx="56398" cy="56398"/>
            <a:chOff x="8660606" y="1766238"/>
            <a:chExt cx="56398" cy="56398"/>
          </a:xfrm>
        </p:grpSpPr>
        <p:cxnSp>
          <p:nvCxnSpPr>
            <p:cNvPr id="339" name="Gerader Verbinder 338">
              <a:extLst>
                <a:ext uri="{FF2B5EF4-FFF2-40B4-BE49-F238E27FC236}">
                  <a16:creationId xmlns:a16="http://schemas.microsoft.com/office/drawing/2014/main" id="{93512D09-45E2-0B0A-3A6B-BCD48A927714}"/>
                </a:ext>
              </a:extLst>
            </p:cNvPr>
            <p:cNvCxnSpPr>
              <a:cxnSpLocks/>
            </p:cNvCxnSpPr>
            <p:nvPr/>
          </p:nvCxnSpPr>
          <p:spPr>
            <a:xfrm>
              <a:off x="8660606" y="1766238"/>
              <a:ext cx="56398" cy="56398"/>
            </a:xfrm>
            <a:prstGeom prst="line">
              <a:avLst/>
            </a:prstGeom>
          </p:spPr>
          <p:style>
            <a:lnRef idx="1">
              <a:schemeClr val="dk1"/>
            </a:lnRef>
            <a:fillRef idx="0">
              <a:schemeClr val="dk1"/>
            </a:fillRef>
            <a:effectRef idx="0">
              <a:schemeClr val="dk1"/>
            </a:effectRef>
            <a:fontRef idx="minor">
              <a:schemeClr val="tx1"/>
            </a:fontRef>
          </p:style>
        </p:cxnSp>
        <p:cxnSp>
          <p:nvCxnSpPr>
            <p:cNvPr id="340" name="Gerader Verbinder 339">
              <a:extLst>
                <a:ext uri="{FF2B5EF4-FFF2-40B4-BE49-F238E27FC236}">
                  <a16:creationId xmlns:a16="http://schemas.microsoft.com/office/drawing/2014/main" id="{23C95F42-71B3-0276-834F-093DB63A9AFC}"/>
                </a:ext>
              </a:extLst>
            </p:cNvPr>
            <p:cNvCxnSpPr>
              <a:cxnSpLocks/>
            </p:cNvCxnSpPr>
            <p:nvPr/>
          </p:nvCxnSpPr>
          <p:spPr>
            <a:xfrm rot="5400000">
              <a:off x="8660606" y="1766238"/>
              <a:ext cx="56398" cy="56398"/>
            </a:xfrm>
            <a:prstGeom prst="line">
              <a:avLst/>
            </a:prstGeom>
          </p:spPr>
          <p:style>
            <a:lnRef idx="1">
              <a:schemeClr val="dk1"/>
            </a:lnRef>
            <a:fillRef idx="0">
              <a:schemeClr val="dk1"/>
            </a:fillRef>
            <a:effectRef idx="0">
              <a:schemeClr val="dk1"/>
            </a:effectRef>
            <a:fontRef idx="minor">
              <a:schemeClr val="tx1"/>
            </a:fontRef>
          </p:style>
        </p:cxnSp>
      </p:grpSp>
      <p:grpSp>
        <p:nvGrpSpPr>
          <p:cNvPr id="341" name="Gruppieren 340">
            <a:extLst>
              <a:ext uri="{FF2B5EF4-FFF2-40B4-BE49-F238E27FC236}">
                <a16:creationId xmlns:a16="http://schemas.microsoft.com/office/drawing/2014/main" id="{DDD353B1-C2B6-5A65-5322-657773EA7754}"/>
              </a:ext>
            </a:extLst>
          </p:cNvPr>
          <p:cNvGrpSpPr/>
          <p:nvPr/>
        </p:nvGrpSpPr>
        <p:grpSpPr>
          <a:xfrm>
            <a:off x="8358258" y="5459367"/>
            <a:ext cx="56398" cy="56398"/>
            <a:chOff x="8660606" y="1766238"/>
            <a:chExt cx="56398" cy="56398"/>
          </a:xfrm>
        </p:grpSpPr>
        <p:cxnSp>
          <p:nvCxnSpPr>
            <p:cNvPr id="342" name="Gerader Verbinder 341">
              <a:extLst>
                <a:ext uri="{FF2B5EF4-FFF2-40B4-BE49-F238E27FC236}">
                  <a16:creationId xmlns:a16="http://schemas.microsoft.com/office/drawing/2014/main" id="{19CEC3B0-03E7-24CB-54B4-9BE854752189}"/>
                </a:ext>
              </a:extLst>
            </p:cNvPr>
            <p:cNvCxnSpPr>
              <a:cxnSpLocks/>
            </p:cNvCxnSpPr>
            <p:nvPr/>
          </p:nvCxnSpPr>
          <p:spPr>
            <a:xfrm>
              <a:off x="8660606" y="1766238"/>
              <a:ext cx="56398" cy="56398"/>
            </a:xfrm>
            <a:prstGeom prst="line">
              <a:avLst/>
            </a:prstGeom>
          </p:spPr>
          <p:style>
            <a:lnRef idx="1">
              <a:schemeClr val="dk1"/>
            </a:lnRef>
            <a:fillRef idx="0">
              <a:schemeClr val="dk1"/>
            </a:fillRef>
            <a:effectRef idx="0">
              <a:schemeClr val="dk1"/>
            </a:effectRef>
            <a:fontRef idx="minor">
              <a:schemeClr val="tx1"/>
            </a:fontRef>
          </p:style>
        </p:cxnSp>
        <p:cxnSp>
          <p:nvCxnSpPr>
            <p:cNvPr id="343" name="Gerader Verbinder 342">
              <a:extLst>
                <a:ext uri="{FF2B5EF4-FFF2-40B4-BE49-F238E27FC236}">
                  <a16:creationId xmlns:a16="http://schemas.microsoft.com/office/drawing/2014/main" id="{9816E93A-C160-79D6-96D4-1D8FB4C8A1B5}"/>
                </a:ext>
              </a:extLst>
            </p:cNvPr>
            <p:cNvCxnSpPr>
              <a:cxnSpLocks/>
            </p:cNvCxnSpPr>
            <p:nvPr/>
          </p:nvCxnSpPr>
          <p:spPr>
            <a:xfrm rot="5400000">
              <a:off x="8660606" y="1766238"/>
              <a:ext cx="56398" cy="56398"/>
            </a:xfrm>
            <a:prstGeom prst="line">
              <a:avLst/>
            </a:prstGeom>
          </p:spPr>
          <p:style>
            <a:lnRef idx="1">
              <a:schemeClr val="dk1"/>
            </a:lnRef>
            <a:fillRef idx="0">
              <a:schemeClr val="dk1"/>
            </a:fillRef>
            <a:effectRef idx="0">
              <a:schemeClr val="dk1"/>
            </a:effectRef>
            <a:fontRef idx="minor">
              <a:schemeClr val="tx1"/>
            </a:fontRef>
          </p:style>
        </p:cxnSp>
      </p:grpSp>
      <p:grpSp>
        <p:nvGrpSpPr>
          <p:cNvPr id="344" name="Gruppieren 343">
            <a:extLst>
              <a:ext uri="{FF2B5EF4-FFF2-40B4-BE49-F238E27FC236}">
                <a16:creationId xmlns:a16="http://schemas.microsoft.com/office/drawing/2014/main" id="{D7CAA362-4C04-B956-7D74-2D83C5ABB1B7}"/>
              </a:ext>
            </a:extLst>
          </p:cNvPr>
          <p:cNvGrpSpPr/>
          <p:nvPr/>
        </p:nvGrpSpPr>
        <p:grpSpPr>
          <a:xfrm>
            <a:off x="8562535" y="5221303"/>
            <a:ext cx="56398" cy="56398"/>
            <a:chOff x="8660606" y="1766238"/>
            <a:chExt cx="56398" cy="56398"/>
          </a:xfrm>
        </p:grpSpPr>
        <p:cxnSp>
          <p:nvCxnSpPr>
            <p:cNvPr id="345" name="Gerader Verbinder 344">
              <a:extLst>
                <a:ext uri="{FF2B5EF4-FFF2-40B4-BE49-F238E27FC236}">
                  <a16:creationId xmlns:a16="http://schemas.microsoft.com/office/drawing/2014/main" id="{9E7CD6DE-6126-7D5C-8DB7-2573A31915EA}"/>
                </a:ext>
              </a:extLst>
            </p:cNvPr>
            <p:cNvCxnSpPr>
              <a:cxnSpLocks/>
            </p:cNvCxnSpPr>
            <p:nvPr/>
          </p:nvCxnSpPr>
          <p:spPr>
            <a:xfrm>
              <a:off x="8660606" y="1766238"/>
              <a:ext cx="56398" cy="56398"/>
            </a:xfrm>
            <a:prstGeom prst="line">
              <a:avLst/>
            </a:prstGeom>
          </p:spPr>
          <p:style>
            <a:lnRef idx="1">
              <a:schemeClr val="dk1"/>
            </a:lnRef>
            <a:fillRef idx="0">
              <a:schemeClr val="dk1"/>
            </a:fillRef>
            <a:effectRef idx="0">
              <a:schemeClr val="dk1"/>
            </a:effectRef>
            <a:fontRef idx="minor">
              <a:schemeClr val="tx1"/>
            </a:fontRef>
          </p:style>
        </p:cxnSp>
        <p:cxnSp>
          <p:nvCxnSpPr>
            <p:cNvPr id="346" name="Gerader Verbinder 345">
              <a:extLst>
                <a:ext uri="{FF2B5EF4-FFF2-40B4-BE49-F238E27FC236}">
                  <a16:creationId xmlns:a16="http://schemas.microsoft.com/office/drawing/2014/main" id="{70B8D6EA-7139-CA80-DC80-959F86831147}"/>
                </a:ext>
              </a:extLst>
            </p:cNvPr>
            <p:cNvCxnSpPr>
              <a:cxnSpLocks/>
            </p:cNvCxnSpPr>
            <p:nvPr/>
          </p:nvCxnSpPr>
          <p:spPr>
            <a:xfrm rot="5400000">
              <a:off x="8660606" y="1766238"/>
              <a:ext cx="56398" cy="56398"/>
            </a:xfrm>
            <a:prstGeom prst="line">
              <a:avLst/>
            </a:prstGeom>
          </p:spPr>
          <p:style>
            <a:lnRef idx="1">
              <a:schemeClr val="dk1"/>
            </a:lnRef>
            <a:fillRef idx="0">
              <a:schemeClr val="dk1"/>
            </a:fillRef>
            <a:effectRef idx="0">
              <a:schemeClr val="dk1"/>
            </a:effectRef>
            <a:fontRef idx="minor">
              <a:schemeClr val="tx1"/>
            </a:fontRef>
          </p:style>
        </p:cxnSp>
      </p:grpSp>
      <p:grpSp>
        <p:nvGrpSpPr>
          <p:cNvPr id="347" name="Gruppieren 346">
            <a:extLst>
              <a:ext uri="{FF2B5EF4-FFF2-40B4-BE49-F238E27FC236}">
                <a16:creationId xmlns:a16="http://schemas.microsoft.com/office/drawing/2014/main" id="{69CBD400-340E-9051-AC03-740CD91FDBAF}"/>
              </a:ext>
            </a:extLst>
          </p:cNvPr>
          <p:cNvGrpSpPr/>
          <p:nvPr/>
        </p:nvGrpSpPr>
        <p:grpSpPr>
          <a:xfrm>
            <a:off x="8466535" y="5339201"/>
            <a:ext cx="56398" cy="56398"/>
            <a:chOff x="8660606" y="1766238"/>
            <a:chExt cx="56398" cy="56398"/>
          </a:xfrm>
        </p:grpSpPr>
        <p:cxnSp>
          <p:nvCxnSpPr>
            <p:cNvPr id="348" name="Gerader Verbinder 347">
              <a:extLst>
                <a:ext uri="{FF2B5EF4-FFF2-40B4-BE49-F238E27FC236}">
                  <a16:creationId xmlns:a16="http://schemas.microsoft.com/office/drawing/2014/main" id="{E468AC8D-751D-0F6C-4CCF-1640031F86E8}"/>
                </a:ext>
              </a:extLst>
            </p:cNvPr>
            <p:cNvCxnSpPr>
              <a:cxnSpLocks/>
            </p:cNvCxnSpPr>
            <p:nvPr/>
          </p:nvCxnSpPr>
          <p:spPr>
            <a:xfrm>
              <a:off x="8660606" y="1766238"/>
              <a:ext cx="56398" cy="56398"/>
            </a:xfrm>
            <a:prstGeom prst="line">
              <a:avLst/>
            </a:prstGeom>
          </p:spPr>
          <p:style>
            <a:lnRef idx="1">
              <a:schemeClr val="dk1"/>
            </a:lnRef>
            <a:fillRef idx="0">
              <a:schemeClr val="dk1"/>
            </a:fillRef>
            <a:effectRef idx="0">
              <a:schemeClr val="dk1"/>
            </a:effectRef>
            <a:fontRef idx="minor">
              <a:schemeClr val="tx1"/>
            </a:fontRef>
          </p:style>
        </p:cxnSp>
        <p:cxnSp>
          <p:nvCxnSpPr>
            <p:cNvPr id="349" name="Gerader Verbinder 348">
              <a:extLst>
                <a:ext uri="{FF2B5EF4-FFF2-40B4-BE49-F238E27FC236}">
                  <a16:creationId xmlns:a16="http://schemas.microsoft.com/office/drawing/2014/main" id="{360B5031-872E-976B-6E05-6A7C40F13864}"/>
                </a:ext>
              </a:extLst>
            </p:cNvPr>
            <p:cNvCxnSpPr>
              <a:cxnSpLocks/>
            </p:cNvCxnSpPr>
            <p:nvPr/>
          </p:nvCxnSpPr>
          <p:spPr>
            <a:xfrm rot="5400000">
              <a:off x="8660606" y="1766238"/>
              <a:ext cx="56398" cy="56398"/>
            </a:xfrm>
            <a:prstGeom prst="line">
              <a:avLst/>
            </a:prstGeom>
          </p:spPr>
          <p:style>
            <a:lnRef idx="1">
              <a:schemeClr val="dk1"/>
            </a:lnRef>
            <a:fillRef idx="0">
              <a:schemeClr val="dk1"/>
            </a:fillRef>
            <a:effectRef idx="0">
              <a:schemeClr val="dk1"/>
            </a:effectRef>
            <a:fontRef idx="minor">
              <a:schemeClr val="tx1"/>
            </a:fontRef>
          </p:style>
        </p:cxnSp>
      </p:grpSp>
      <p:sp>
        <p:nvSpPr>
          <p:cNvPr id="350" name="Gleichschenkliges Dreieck 349">
            <a:extLst>
              <a:ext uri="{FF2B5EF4-FFF2-40B4-BE49-F238E27FC236}">
                <a16:creationId xmlns:a16="http://schemas.microsoft.com/office/drawing/2014/main" id="{3AE81D52-9071-6D59-3D5F-CC0DEABC52E4}"/>
              </a:ext>
            </a:extLst>
          </p:cNvPr>
          <p:cNvSpPr/>
          <p:nvPr/>
        </p:nvSpPr>
        <p:spPr>
          <a:xfrm>
            <a:off x="8332862" y="5221324"/>
            <a:ext cx="65373" cy="56356"/>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1" name="Ellipse 350">
            <a:extLst>
              <a:ext uri="{FF2B5EF4-FFF2-40B4-BE49-F238E27FC236}">
                <a16:creationId xmlns:a16="http://schemas.microsoft.com/office/drawing/2014/main" id="{A8CAAED9-4A9D-CF54-9FB4-73C29A47CB0B}"/>
              </a:ext>
            </a:extLst>
          </p:cNvPr>
          <p:cNvSpPr/>
          <p:nvPr/>
        </p:nvSpPr>
        <p:spPr>
          <a:xfrm>
            <a:off x="8342384" y="4864503"/>
            <a:ext cx="68352" cy="683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2" name="Ellipse 351">
            <a:extLst>
              <a:ext uri="{FF2B5EF4-FFF2-40B4-BE49-F238E27FC236}">
                <a16:creationId xmlns:a16="http://schemas.microsoft.com/office/drawing/2014/main" id="{385F1828-F935-F0D8-B521-8CEC323CFCBF}"/>
              </a:ext>
            </a:extLst>
          </p:cNvPr>
          <p:cNvSpPr/>
          <p:nvPr/>
        </p:nvSpPr>
        <p:spPr>
          <a:xfrm>
            <a:off x="8334539" y="4979269"/>
            <a:ext cx="68352" cy="683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3" name="Ellipse 352">
            <a:extLst>
              <a:ext uri="{FF2B5EF4-FFF2-40B4-BE49-F238E27FC236}">
                <a16:creationId xmlns:a16="http://schemas.microsoft.com/office/drawing/2014/main" id="{1983DFC1-EE7F-0B60-BD9B-66A05037E1B6}"/>
              </a:ext>
            </a:extLst>
          </p:cNvPr>
          <p:cNvSpPr/>
          <p:nvPr/>
        </p:nvSpPr>
        <p:spPr>
          <a:xfrm>
            <a:off x="8339842" y="5096400"/>
            <a:ext cx="68352" cy="683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54" name="Gruppieren 353">
            <a:extLst>
              <a:ext uri="{FF2B5EF4-FFF2-40B4-BE49-F238E27FC236}">
                <a16:creationId xmlns:a16="http://schemas.microsoft.com/office/drawing/2014/main" id="{F61061BB-5F02-C5C5-D27E-0C3203BB704F}"/>
              </a:ext>
            </a:extLst>
          </p:cNvPr>
          <p:cNvGrpSpPr/>
          <p:nvPr/>
        </p:nvGrpSpPr>
        <p:grpSpPr>
          <a:xfrm>
            <a:off x="8572481" y="5102377"/>
            <a:ext cx="56398" cy="56398"/>
            <a:chOff x="8660606" y="1766238"/>
            <a:chExt cx="56398" cy="56398"/>
          </a:xfrm>
        </p:grpSpPr>
        <p:cxnSp>
          <p:nvCxnSpPr>
            <p:cNvPr id="355" name="Gerader Verbinder 354">
              <a:extLst>
                <a:ext uri="{FF2B5EF4-FFF2-40B4-BE49-F238E27FC236}">
                  <a16:creationId xmlns:a16="http://schemas.microsoft.com/office/drawing/2014/main" id="{111EDC9C-53DF-DC2B-7887-CE5D78CF0CC0}"/>
                </a:ext>
              </a:extLst>
            </p:cNvPr>
            <p:cNvCxnSpPr>
              <a:cxnSpLocks/>
            </p:cNvCxnSpPr>
            <p:nvPr/>
          </p:nvCxnSpPr>
          <p:spPr>
            <a:xfrm>
              <a:off x="8660606" y="1766238"/>
              <a:ext cx="56398" cy="56398"/>
            </a:xfrm>
            <a:prstGeom prst="line">
              <a:avLst/>
            </a:prstGeom>
          </p:spPr>
          <p:style>
            <a:lnRef idx="1">
              <a:schemeClr val="dk1"/>
            </a:lnRef>
            <a:fillRef idx="0">
              <a:schemeClr val="dk1"/>
            </a:fillRef>
            <a:effectRef idx="0">
              <a:schemeClr val="dk1"/>
            </a:effectRef>
            <a:fontRef idx="minor">
              <a:schemeClr val="tx1"/>
            </a:fontRef>
          </p:style>
        </p:cxnSp>
        <p:cxnSp>
          <p:nvCxnSpPr>
            <p:cNvPr id="356" name="Gerader Verbinder 355">
              <a:extLst>
                <a:ext uri="{FF2B5EF4-FFF2-40B4-BE49-F238E27FC236}">
                  <a16:creationId xmlns:a16="http://schemas.microsoft.com/office/drawing/2014/main" id="{1B7C31D5-91A3-E898-4756-9BF08C8B0D45}"/>
                </a:ext>
              </a:extLst>
            </p:cNvPr>
            <p:cNvCxnSpPr>
              <a:cxnSpLocks/>
            </p:cNvCxnSpPr>
            <p:nvPr/>
          </p:nvCxnSpPr>
          <p:spPr>
            <a:xfrm rot="5400000">
              <a:off x="8660606" y="1766238"/>
              <a:ext cx="56398" cy="56398"/>
            </a:xfrm>
            <a:prstGeom prst="line">
              <a:avLst/>
            </a:prstGeom>
          </p:spPr>
          <p:style>
            <a:lnRef idx="1">
              <a:schemeClr val="dk1"/>
            </a:lnRef>
            <a:fillRef idx="0">
              <a:schemeClr val="dk1"/>
            </a:fillRef>
            <a:effectRef idx="0">
              <a:schemeClr val="dk1"/>
            </a:effectRef>
            <a:fontRef idx="minor">
              <a:schemeClr val="tx1"/>
            </a:fontRef>
          </p:style>
        </p:cxnSp>
      </p:grpSp>
      <p:grpSp>
        <p:nvGrpSpPr>
          <p:cNvPr id="380" name="Gruppieren 379">
            <a:extLst>
              <a:ext uri="{FF2B5EF4-FFF2-40B4-BE49-F238E27FC236}">
                <a16:creationId xmlns:a16="http://schemas.microsoft.com/office/drawing/2014/main" id="{30AF6BED-7C6A-D37E-802A-74F4F29F9981}"/>
              </a:ext>
            </a:extLst>
          </p:cNvPr>
          <p:cNvGrpSpPr/>
          <p:nvPr/>
        </p:nvGrpSpPr>
        <p:grpSpPr>
          <a:xfrm>
            <a:off x="9246185" y="4569620"/>
            <a:ext cx="1540020" cy="253916"/>
            <a:chOff x="9455342" y="4864503"/>
            <a:chExt cx="1540020" cy="253916"/>
          </a:xfrm>
        </p:grpSpPr>
        <p:sp>
          <p:nvSpPr>
            <p:cNvPr id="363" name="Pfeil: nach rechts 362">
              <a:extLst>
                <a:ext uri="{FF2B5EF4-FFF2-40B4-BE49-F238E27FC236}">
                  <a16:creationId xmlns:a16="http://schemas.microsoft.com/office/drawing/2014/main" id="{CD17EAC4-614A-A132-EB69-07E01AEFB57F}"/>
                </a:ext>
              </a:extLst>
            </p:cNvPr>
            <p:cNvSpPr/>
            <p:nvPr/>
          </p:nvSpPr>
          <p:spPr>
            <a:xfrm>
              <a:off x="9455342" y="4932340"/>
              <a:ext cx="125451" cy="118242"/>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364" name="Textfeld 363">
              <a:extLst>
                <a:ext uri="{FF2B5EF4-FFF2-40B4-BE49-F238E27FC236}">
                  <a16:creationId xmlns:a16="http://schemas.microsoft.com/office/drawing/2014/main" id="{10DEAC0D-6098-5894-37F1-2B4FB9F8CE22}"/>
                </a:ext>
              </a:extLst>
            </p:cNvPr>
            <p:cNvSpPr txBox="1"/>
            <p:nvPr/>
          </p:nvSpPr>
          <p:spPr>
            <a:xfrm>
              <a:off x="9586407" y="4864503"/>
              <a:ext cx="1408955" cy="253916"/>
            </a:xfrm>
            <a:prstGeom prst="rect">
              <a:avLst/>
            </a:prstGeom>
            <a:noFill/>
          </p:spPr>
          <p:txBody>
            <a:bodyPr wrap="square" rtlCol="0">
              <a:spAutoFit/>
            </a:bodyPr>
            <a:lstStyle/>
            <a:p>
              <a:r>
                <a:rPr lang="de-DE" sz="1050"/>
                <a:t>Time on </a:t>
              </a:r>
              <a:r>
                <a:rPr lang="de-DE" sz="1050" err="1"/>
                <a:t>study</a:t>
              </a:r>
              <a:r>
                <a:rPr lang="de-DE" sz="1050"/>
                <a:t> </a:t>
              </a:r>
              <a:r>
                <a:rPr lang="de-DE" sz="1050" err="1"/>
                <a:t>drugs</a:t>
              </a:r>
              <a:endParaRPr lang="de-DE" sz="1050"/>
            </a:p>
          </p:txBody>
        </p:sp>
      </p:grpSp>
      <p:grpSp>
        <p:nvGrpSpPr>
          <p:cNvPr id="379" name="Gruppieren 378">
            <a:extLst>
              <a:ext uri="{FF2B5EF4-FFF2-40B4-BE49-F238E27FC236}">
                <a16:creationId xmlns:a16="http://schemas.microsoft.com/office/drawing/2014/main" id="{337E0573-2656-388C-749E-49CEAB062192}"/>
              </a:ext>
            </a:extLst>
          </p:cNvPr>
          <p:cNvGrpSpPr/>
          <p:nvPr/>
        </p:nvGrpSpPr>
        <p:grpSpPr>
          <a:xfrm>
            <a:off x="9247066" y="4742516"/>
            <a:ext cx="1539139" cy="253916"/>
            <a:chOff x="9456223" y="5037399"/>
            <a:chExt cx="1539139" cy="253916"/>
          </a:xfrm>
        </p:grpSpPr>
        <p:sp>
          <p:nvSpPr>
            <p:cNvPr id="365" name="Textfeld 364">
              <a:extLst>
                <a:ext uri="{FF2B5EF4-FFF2-40B4-BE49-F238E27FC236}">
                  <a16:creationId xmlns:a16="http://schemas.microsoft.com/office/drawing/2014/main" id="{7E71FB0D-44F3-3A52-672D-6A739C5C0546}"/>
                </a:ext>
              </a:extLst>
            </p:cNvPr>
            <p:cNvSpPr txBox="1"/>
            <p:nvPr/>
          </p:nvSpPr>
          <p:spPr>
            <a:xfrm>
              <a:off x="9586407" y="5037399"/>
              <a:ext cx="1408955" cy="253916"/>
            </a:xfrm>
            <a:prstGeom prst="rect">
              <a:avLst/>
            </a:prstGeom>
            <a:noFill/>
          </p:spPr>
          <p:txBody>
            <a:bodyPr wrap="square" rtlCol="0">
              <a:spAutoFit/>
            </a:bodyPr>
            <a:lstStyle/>
            <a:p>
              <a:r>
                <a:rPr lang="de-DE" sz="1050" err="1"/>
                <a:t>Complete</a:t>
              </a:r>
              <a:r>
                <a:rPr lang="de-DE" sz="1050"/>
                <a:t> </a:t>
              </a:r>
              <a:r>
                <a:rPr lang="de-DE" sz="1050" err="1"/>
                <a:t>response</a:t>
              </a:r>
              <a:endParaRPr lang="de-DE" sz="1050"/>
            </a:p>
          </p:txBody>
        </p:sp>
        <p:sp>
          <p:nvSpPr>
            <p:cNvPr id="366" name="Rechteck 365">
              <a:extLst>
                <a:ext uri="{FF2B5EF4-FFF2-40B4-BE49-F238E27FC236}">
                  <a16:creationId xmlns:a16="http://schemas.microsoft.com/office/drawing/2014/main" id="{02ACF642-D5A4-2DEB-EBE7-FBF5586C6537}"/>
                </a:ext>
              </a:extLst>
            </p:cNvPr>
            <p:cNvSpPr/>
            <p:nvPr/>
          </p:nvSpPr>
          <p:spPr>
            <a:xfrm>
              <a:off x="9456223" y="5102513"/>
              <a:ext cx="123689" cy="1236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77" name="Gruppieren 376">
            <a:extLst>
              <a:ext uri="{FF2B5EF4-FFF2-40B4-BE49-F238E27FC236}">
                <a16:creationId xmlns:a16="http://schemas.microsoft.com/office/drawing/2014/main" id="{A3E1DF41-0E82-E0F6-DF3E-BE943B596468}"/>
              </a:ext>
            </a:extLst>
          </p:cNvPr>
          <p:cNvGrpSpPr/>
          <p:nvPr/>
        </p:nvGrpSpPr>
        <p:grpSpPr>
          <a:xfrm>
            <a:off x="9241946" y="5088308"/>
            <a:ext cx="1544259" cy="253916"/>
            <a:chOff x="9451103" y="5383191"/>
            <a:chExt cx="1544259" cy="253916"/>
          </a:xfrm>
        </p:grpSpPr>
        <p:sp>
          <p:nvSpPr>
            <p:cNvPr id="367" name="Gleichschenkliges Dreieck 366">
              <a:extLst>
                <a:ext uri="{FF2B5EF4-FFF2-40B4-BE49-F238E27FC236}">
                  <a16:creationId xmlns:a16="http://schemas.microsoft.com/office/drawing/2014/main" id="{549CEC6C-7B40-B77C-4EBF-0BCA383C9E8D}"/>
                </a:ext>
              </a:extLst>
            </p:cNvPr>
            <p:cNvSpPr/>
            <p:nvPr/>
          </p:nvSpPr>
          <p:spPr>
            <a:xfrm>
              <a:off x="9451103" y="5452422"/>
              <a:ext cx="133928" cy="115455"/>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8" name="Textfeld 367">
              <a:extLst>
                <a:ext uri="{FF2B5EF4-FFF2-40B4-BE49-F238E27FC236}">
                  <a16:creationId xmlns:a16="http://schemas.microsoft.com/office/drawing/2014/main" id="{059C3AF8-0102-E207-938F-FED41A503371}"/>
                </a:ext>
              </a:extLst>
            </p:cNvPr>
            <p:cNvSpPr txBox="1"/>
            <p:nvPr/>
          </p:nvSpPr>
          <p:spPr>
            <a:xfrm>
              <a:off x="9586407" y="5383191"/>
              <a:ext cx="1408955" cy="253916"/>
            </a:xfrm>
            <a:prstGeom prst="rect">
              <a:avLst/>
            </a:prstGeom>
            <a:noFill/>
          </p:spPr>
          <p:txBody>
            <a:bodyPr wrap="square" rtlCol="0">
              <a:spAutoFit/>
            </a:bodyPr>
            <a:lstStyle/>
            <a:p>
              <a:r>
                <a:rPr lang="de-DE" sz="1050" err="1"/>
                <a:t>Stable</a:t>
              </a:r>
              <a:r>
                <a:rPr lang="de-DE" sz="1050"/>
                <a:t> </a:t>
              </a:r>
              <a:r>
                <a:rPr lang="de-DE" sz="1050" err="1"/>
                <a:t>disease</a:t>
              </a:r>
              <a:endParaRPr lang="de-DE" sz="1050"/>
            </a:p>
          </p:txBody>
        </p:sp>
      </p:grpSp>
      <p:grpSp>
        <p:nvGrpSpPr>
          <p:cNvPr id="378" name="Gruppieren 377">
            <a:extLst>
              <a:ext uri="{FF2B5EF4-FFF2-40B4-BE49-F238E27FC236}">
                <a16:creationId xmlns:a16="http://schemas.microsoft.com/office/drawing/2014/main" id="{65D24AF3-A6CB-5C75-0A97-80E08581EAA8}"/>
              </a:ext>
            </a:extLst>
          </p:cNvPr>
          <p:cNvGrpSpPr/>
          <p:nvPr/>
        </p:nvGrpSpPr>
        <p:grpSpPr>
          <a:xfrm>
            <a:off x="9240223" y="4915412"/>
            <a:ext cx="1545982" cy="253916"/>
            <a:chOff x="9449380" y="5210295"/>
            <a:chExt cx="1545982" cy="253916"/>
          </a:xfrm>
        </p:grpSpPr>
        <p:sp>
          <p:nvSpPr>
            <p:cNvPr id="369" name="Textfeld 368">
              <a:extLst>
                <a:ext uri="{FF2B5EF4-FFF2-40B4-BE49-F238E27FC236}">
                  <a16:creationId xmlns:a16="http://schemas.microsoft.com/office/drawing/2014/main" id="{EDCA9984-8757-D3D6-C721-03A011D72495}"/>
                </a:ext>
              </a:extLst>
            </p:cNvPr>
            <p:cNvSpPr txBox="1"/>
            <p:nvPr/>
          </p:nvSpPr>
          <p:spPr>
            <a:xfrm>
              <a:off x="9586407" y="5210295"/>
              <a:ext cx="1408955" cy="253916"/>
            </a:xfrm>
            <a:prstGeom prst="rect">
              <a:avLst/>
            </a:prstGeom>
            <a:noFill/>
          </p:spPr>
          <p:txBody>
            <a:bodyPr wrap="square" rtlCol="0">
              <a:spAutoFit/>
            </a:bodyPr>
            <a:lstStyle/>
            <a:p>
              <a:r>
                <a:rPr lang="de-DE" sz="1050"/>
                <a:t>Partial </a:t>
              </a:r>
              <a:r>
                <a:rPr lang="de-DE" sz="1050" err="1"/>
                <a:t>response</a:t>
              </a:r>
              <a:endParaRPr lang="de-DE" sz="1050"/>
            </a:p>
          </p:txBody>
        </p:sp>
        <p:sp>
          <p:nvSpPr>
            <p:cNvPr id="370" name="Ellipse 369">
              <a:extLst>
                <a:ext uri="{FF2B5EF4-FFF2-40B4-BE49-F238E27FC236}">
                  <a16:creationId xmlns:a16="http://schemas.microsoft.com/office/drawing/2014/main" id="{38324E8D-1EBC-E135-DD0D-3430D6F45F81}"/>
                </a:ext>
              </a:extLst>
            </p:cNvPr>
            <p:cNvSpPr/>
            <p:nvPr/>
          </p:nvSpPr>
          <p:spPr>
            <a:xfrm>
              <a:off x="9449380" y="5268566"/>
              <a:ext cx="137374" cy="1373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76" name="Gruppieren 375">
            <a:extLst>
              <a:ext uri="{FF2B5EF4-FFF2-40B4-BE49-F238E27FC236}">
                <a16:creationId xmlns:a16="http://schemas.microsoft.com/office/drawing/2014/main" id="{0BBF7320-CE15-2316-D29D-212BBECBBA21}"/>
              </a:ext>
            </a:extLst>
          </p:cNvPr>
          <p:cNvGrpSpPr/>
          <p:nvPr/>
        </p:nvGrpSpPr>
        <p:grpSpPr>
          <a:xfrm>
            <a:off x="9249789" y="5261204"/>
            <a:ext cx="1536416" cy="253916"/>
            <a:chOff x="9458946" y="5556087"/>
            <a:chExt cx="1536416" cy="253916"/>
          </a:xfrm>
        </p:grpSpPr>
        <p:grpSp>
          <p:nvGrpSpPr>
            <p:cNvPr id="371" name="Gruppieren 370">
              <a:extLst>
                <a:ext uri="{FF2B5EF4-FFF2-40B4-BE49-F238E27FC236}">
                  <a16:creationId xmlns:a16="http://schemas.microsoft.com/office/drawing/2014/main" id="{D5CE3278-9CB9-26CF-F9A6-4F46F27A67EE}"/>
                </a:ext>
              </a:extLst>
            </p:cNvPr>
            <p:cNvGrpSpPr/>
            <p:nvPr/>
          </p:nvGrpSpPr>
          <p:grpSpPr>
            <a:xfrm>
              <a:off x="9458946" y="5623924"/>
              <a:ext cx="118242" cy="118242"/>
              <a:chOff x="8660606" y="1766238"/>
              <a:chExt cx="56398" cy="56398"/>
            </a:xfrm>
          </p:grpSpPr>
          <p:cxnSp>
            <p:nvCxnSpPr>
              <p:cNvPr id="372" name="Gerader Verbinder 371">
                <a:extLst>
                  <a:ext uri="{FF2B5EF4-FFF2-40B4-BE49-F238E27FC236}">
                    <a16:creationId xmlns:a16="http://schemas.microsoft.com/office/drawing/2014/main" id="{B92A6D1E-D8BA-9A0F-02B0-9064A182E60D}"/>
                  </a:ext>
                </a:extLst>
              </p:cNvPr>
              <p:cNvCxnSpPr>
                <a:cxnSpLocks/>
              </p:cNvCxnSpPr>
              <p:nvPr/>
            </p:nvCxnSpPr>
            <p:spPr>
              <a:xfrm>
                <a:off x="8660606" y="1766238"/>
                <a:ext cx="56398" cy="56398"/>
              </a:xfrm>
              <a:prstGeom prst="line">
                <a:avLst/>
              </a:prstGeom>
            </p:spPr>
            <p:style>
              <a:lnRef idx="1">
                <a:schemeClr val="dk1"/>
              </a:lnRef>
              <a:fillRef idx="0">
                <a:schemeClr val="dk1"/>
              </a:fillRef>
              <a:effectRef idx="0">
                <a:schemeClr val="dk1"/>
              </a:effectRef>
              <a:fontRef idx="minor">
                <a:schemeClr val="tx1"/>
              </a:fontRef>
            </p:style>
          </p:cxnSp>
          <p:cxnSp>
            <p:nvCxnSpPr>
              <p:cNvPr id="373" name="Gerader Verbinder 372">
                <a:extLst>
                  <a:ext uri="{FF2B5EF4-FFF2-40B4-BE49-F238E27FC236}">
                    <a16:creationId xmlns:a16="http://schemas.microsoft.com/office/drawing/2014/main" id="{9B63BFC2-07B0-8A25-6578-8D97B9FC480B}"/>
                  </a:ext>
                </a:extLst>
              </p:cNvPr>
              <p:cNvCxnSpPr>
                <a:cxnSpLocks/>
              </p:cNvCxnSpPr>
              <p:nvPr/>
            </p:nvCxnSpPr>
            <p:spPr>
              <a:xfrm rot="5400000">
                <a:off x="8660606" y="1766238"/>
                <a:ext cx="56398" cy="56398"/>
              </a:xfrm>
              <a:prstGeom prst="line">
                <a:avLst/>
              </a:prstGeom>
            </p:spPr>
            <p:style>
              <a:lnRef idx="1">
                <a:schemeClr val="dk1"/>
              </a:lnRef>
              <a:fillRef idx="0">
                <a:schemeClr val="dk1"/>
              </a:fillRef>
              <a:effectRef idx="0">
                <a:schemeClr val="dk1"/>
              </a:effectRef>
              <a:fontRef idx="minor">
                <a:schemeClr val="tx1"/>
              </a:fontRef>
            </p:style>
          </p:cxnSp>
        </p:grpSp>
        <p:sp>
          <p:nvSpPr>
            <p:cNvPr id="374" name="Textfeld 373">
              <a:extLst>
                <a:ext uri="{FF2B5EF4-FFF2-40B4-BE49-F238E27FC236}">
                  <a16:creationId xmlns:a16="http://schemas.microsoft.com/office/drawing/2014/main" id="{E1EF69E8-2ECC-6383-1425-FDA0B5FF526E}"/>
                </a:ext>
              </a:extLst>
            </p:cNvPr>
            <p:cNvSpPr txBox="1"/>
            <p:nvPr/>
          </p:nvSpPr>
          <p:spPr>
            <a:xfrm>
              <a:off x="9586407" y="5556087"/>
              <a:ext cx="1408955" cy="253916"/>
            </a:xfrm>
            <a:prstGeom prst="rect">
              <a:avLst/>
            </a:prstGeom>
            <a:noFill/>
          </p:spPr>
          <p:txBody>
            <a:bodyPr wrap="square" rtlCol="0">
              <a:spAutoFit/>
            </a:bodyPr>
            <a:lstStyle/>
            <a:p>
              <a:r>
                <a:rPr lang="de-DE" sz="1050"/>
                <a:t>Progressive </a:t>
              </a:r>
              <a:r>
                <a:rPr lang="de-DE" sz="1050" err="1"/>
                <a:t>disease</a:t>
              </a:r>
              <a:endParaRPr lang="de-DE" sz="1050"/>
            </a:p>
          </p:txBody>
        </p:sp>
      </p:grpSp>
    </p:spTree>
    <p:extLst>
      <p:ext uri="{BB962C8B-B14F-4D97-AF65-F5344CB8AC3E}">
        <p14:creationId xmlns:p14="http://schemas.microsoft.com/office/powerpoint/2010/main" val="386505880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0CC3B4DC-A877-418A-005B-9FAF9972DCB0}"/>
              </a:ext>
            </a:extLst>
          </p:cNvPr>
          <p:cNvSpPr>
            <a:spLocks noGrp="1"/>
          </p:cNvSpPr>
          <p:nvPr>
            <p:ph type="body" sz="quarter" idx="12"/>
          </p:nvPr>
        </p:nvSpPr>
        <p:spPr/>
        <p:txBody>
          <a:bodyPr/>
          <a:lstStyle/>
          <a:p>
            <a:pPr algn="ctr"/>
            <a:r>
              <a:rPr lang="en-US" err="1"/>
              <a:t>DoR</a:t>
            </a:r>
            <a:endParaRPr lang="en-US"/>
          </a:p>
        </p:txBody>
      </p:sp>
      <p:sp>
        <p:nvSpPr>
          <p:cNvPr id="10" name="Title 9">
            <a:extLst>
              <a:ext uri="{FF2B5EF4-FFF2-40B4-BE49-F238E27FC236}">
                <a16:creationId xmlns:a16="http://schemas.microsoft.com/office/drawing/2014/main" id="{53158916-E81A-90C0-ABBA-D55C48F4A0D6}"/>
              </a:ext>
            </a:extLst>
          </p:cNvPr>
          <p:cNvSpPr>
            <a:spLocks noGrp="1"/>
          </p:cNvSpPr>
          <p:nvPr>
            <p:ph type="title"/>
          </p:nvPr>
        </p:nvSpPr>
        <p:spPr/>
        <p:txBody>
          <a:bodyPr/>
          <a:lstStyle/>
          <a:p>
            <a:r>
              <a:rPr lang="en-US" err="1"/>
              <a:t>DoR</a:t>
            </a:r>
            <a:r>
              <a:rPr lang="en-US"/>
              <a:t> and PFS: follicular lymphoma</a:t>
            </a:r>
          </a:p>
        </p:txBody>
      </p:sp>
      <p:sp>
        <p:nvSpPr>
          <p:cNvPr id="2" name="Footer Placeholder 1">
            <a:extLst>
              <a:ext uri="{FF2B5EF4-FFF2-40B4-BE49-F238E27FC236}">
                <a16:creationId xmlns:a16="http://schemas.microsoft.com/office/drawing/2014/main" id="{F1F46DB4-7BA1-05BB-7298-EBA52CBB0072}"/>
              </a:ext>
            </a:extLst>
          </p:cNvPr>
          <p:cNvSpPr>
            <a:spLocks noGrp="1"/>
          </p:cNvSpPr>
          <p:nvPr>
            <p:ph type="ftr" sz="quarter" idx="13"/>
          </p:nvPr>
        </p:nvSpPr>
        <p:spPr/>
        <p:txBody>
          <a:bodyPr/>
          <a:lstStyle/>
          <a:p>
            <a:r>
              <a:rPr lang="en-GB"/>
              <a:t>Data </a:t>
            </a:r>
            <a:r>
              <a:rPr lang="en-GB" err="1"/>
              <a:t>cutoff</a:t>
            </a:r>
            <a:r>
              <a:rPr lang="en-GB"/>
              <a:t>: 17 Oct 2022</a:t>
            </a:r>
          </a:p>
          <a:p>
            <a:r>
              <a:rPr lang="en-GB" b="1" err="1"/>
              <a:t>DoR</a:t>
            </a:r>
            <a:r>
              <a:rPr lang="en-GB" b="1"/>
              <a:t>, </a:t>
            </a:r>
            <a:r>
              <a:rPr lang="en-GB"/>
              <a:t>duration of response; </a:t>
            </a:r>
            <a:r>
              <a:rPr lang="en-GB" b="1"/>
              <a:t>FL, </a:t>
            </a:r>
            <a:r>
              <a:rPr lang="en-GB"/>
              <a:t>follicular lymphoma; </a:t>
            </a:r>
            <a:r>
              <a:rPr lang="en-GB" b="1" err="1"/>
              <a:t>mDOR</a:t>
            </a:r>
            <a:r>
              <a:rPr lang="en-GB" b="1"/>
              <a:t>, </a:t>
            </a:r>
            <a:r>
              <a:rPr lang="en-GB"/>
              <a:t>median duration of response; </a:t>
            </a:r>
            <a:r>
              <a:rPr lang="en-GB" b="1" err="1"/>
              <a:t>mPFS</a:t>
            </a:r>
            <a:r>
              <a:rPr lang="en-GB" b="1"/>
              <a:t>, </a:t>
            </a:r>
            <a:r>
              <a:rPr lang="en-GB"/>
              <a:t>median progression-free survival; </a:t>
            </a:r>
            <a:r>
              <a:rPr lang="en-GB" b="1"/>
              <a:t>NE, </a:t>
            </a:r>
            <a:r>
              <a:rPr lang="en-GB"/>
              <a:t>not estimable; </a:t>
            </a:r>
            <a:r>
              <a:rPr lang="en-GB" b="1"/>
              <a:t>PFS, </a:t>
            </a:r>
            <a:r>
              <a:rPr lang="en-GB"/>
              <a:t>progression-free survival. </a:t>
            </a:r>
            <a:endParaRPr lang="en-GB" b="1"/>
          </a:p>
          <a:p>
            <a:r>
              <a:rPr lang="en-GB" b="1" err="1"/>
              <a:t>Soumerai</a:t>
            </a:r>
            <a:r>
              <a:rPr lang="en-GB" b="1"/>
              <a:t> et al, Abstract #78 presented at ASH 2022.  </a:t>
            </a:r>
            <a:r>
              <a:rPr lang="en-GB"/>
              <a:t> </a:t>
            </a:r>
          </a:p>
        </p:txBody>
      </p:sp>
      <p:sp>
        <p:nvSpPr>
          <p:cNvPr id="15" name="Text Placeholder 14">
            <a:extLst>
              <a:ext uri="{FF2B5EF4-FFF2-40B4-BE49-F238E27FC236}">
                <a16:creationId xmlns:a16="http://schemas.microsoft.com/office/drawing/2014/main" id="{2A1EB1A4-35EF-F55F-74D9-4005A3FD6A0A}"/>
              </a:ext>
            </a:extLst>
          </p:cNvPr>
          <p:cNvSpPr>
            <a:spLocks noGrp="1"/>
          </p:cNvSpPr>
          <p:nvPr>
            <p:ph type="body" sz="quarter" idx="14"/>
          </p:nvPr>
        </p:nvSpPr>
        <p:spPr/>
        <p:txBody>
          <a:bodyPr/>
          <a:lstStyle/>
          <a:p>
            <a:pPr algn="ctr"/>
            <a:r>
              <a:rPr lang="en-US"/>
              <a:t>PFS</a:t>
            </a:r>
          </a:p>
        </p:txBody>
      </p:sp>
      <p:sp>
        <p:nvSpPr>
          <p:cNvPr id="27" name="TextBox 26">
            <a:extLst>
              <a:ext uri="{FF2B5EF4-FFF2-40B4-BE49-F238E27FC236}">
                <a16:creationId xmlns:a16="http://schemas.microsoft.com/office/drawing/2014/main" id="{63259575-0763-4650-2696-F4D870421821}"/>
              </a:ext>
            </a:extLst>
          </p:cNvPr>
          <p:cNvSpPr txBox="1"/>
          <p:nvPr/>
        </p:nvSpPr>
        <p:spPr>
          <a:xfrm>
            <a:off x="407987" y="5870263"/>
            <a:ext cx="5486400" cy="276999"/>
          </a:xfrm>
          <a:prstGeom prst="rect">
            <a:avLst/>
          </a:prstGeom>
          <a:noFill/>
        </p:spPr>
        <p:txBody>
          <a:bodyPr wrap="square" lIns="0" rtlCol="0">
            <a:spAutoFit/>
          </a:bodyPr>
          <a:lstStyle/>
          <a:p>
            <a:r>
              <a:rPr lang="en-US" sz="1200"/>
              <a:t>Median follow-up: 9.2 months [95% CI: 4.0-15.0] </a:t>
            </a:r>
          </a:p>
        </p:txBody>
      </p:sp>
      <p:sp>
        <p:nvSpPr>
          <p:cNvPr id="28" name="TextBox 27">
            <a:extLst>
              <a:ext uri="{FF2B5EF4-FFF2-40B4-BE49-F238E27FC236}">
                <a16:creationId xmlns:a16="http://schemas.microsoft.com/office/drawing/2014/main" id="{28A1CB8F-5695-3BF2-8EA5-B79A93CC0D16}"/>
              </a:ext>
            </a:extLst>
          </p:cNvPr>
          <p:cNvSpPr txBox="1"/>
          <p:nvPr/>
        </p:nvSpPr>
        <p:spPr>
          <a:xfrm>
            <a:off x="6145029" y="5870671"/>
            <a:ext cx="5486400" cy="276999"/>
          </a:xfrm>
          <a:prstGeom prst="rect">
            <a:avLst/>
          </a:prstGeom>
          <a:noFill/>
        </p:spPr>
        <p:txBody>
          <a:bodyPr wrap="square" lIns="0" rtlCol="0">
            <a:spAutoFit/>
          </a:bodyPr>
          <a:lstStyle/>
          <a:p>
            <a:r>
              <a:rPr lang="en-US" sz="1200"/>
              <a:t>Median follow-up: 11.1 months [95% CI: 10.9-16.6] </a:t>
            </a:r>
          </a:p>
        </p:txBody>
      </p:sp>
      <p:graphicFrame>
        <p:nvGraphicFramePr>
          <p:cNvPr id="3" name="Diagramm 2">
            <a:extLst>
              <a:ext uri="{FF2B5EF4-FFF2-40B4-BE49-F238E27FC236}">
                <a16:creationId xmlns:a16="http://schemas.microsoft.com/office/drawing/2014/main" id="{DB0692BC-4737-6F02-0763-CA5A88B3A4C4}"/>
              </a:ext>
            </a:extLst>
          </p:cNvPr>
          <p:cNvGraphicFramePr/>
          <p:nvPr>
            <p:extLst>
              <p:ext uri="{D42A27DB-BD31-4B8C-83A1-F6EECF244321}">
                <p14:modId xmlns:p14="http://schemas.microsoft.com/office/powerpoint/2010/main" val="1707735124"/>
              </p:ext>
            </p:extLst>
          </p:nvPr>
        </p:nvGraphicFramePr>
        <p:xfrm>
          <a:off x="415925" y="1943100"/>
          <a:ext cx="5680075" cy="33337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elle 4">
            <a:extLst>
              <a:ext uri="{FF2B5EF4-FFF2-40B4-BE49-F238E27FC236}">
                <a16:creationId xmlns:a16="http://schemas.microsoft.com/office/drawing/2014/main" id="{A4F98E64-E18D-4595-3501-0B5210243CE2}"/>
              </a:ext>
            </a:extLst>
          </p:cNvPr>
          <p:cNvGraphicFramePr>
            <a:graphicFrameLocks noGrp="1"/>
          </p:cNvGraphicFramePr>
          <p:nvPr>
            <p:extLst>
              <p:ext uri="{D42A27DB-BD31-4B8C-83A1-F6EECF244321}">
                <p14:modId xmlns:p14="http://schemas.microsoft.com/office/powerpoint/2010/main" val="300951021"/>
              </p:ext>
            </p:extLst>
          </p:nvPr>
        </p:nvGraphicFramePr>
        <p:xfrm>
          <a:off x="415924" y="5299549"/>
          <a:ext cx="5572128" cy="548640"/>
        </p:xfrm>
        <a:graphic>
          <a:graphicData uri="http://schemas.openxmlformats.org/drawingml/2006/table">
            <a:tbl>
              <a:tblPr firstRow="1" bandRow="1">
                <a:tableStyleId>{5C22544A-7EE6-4342-B048-85BDC9FD1C3A}</a:tableStyleId>
              </a:tblPr>
              <a:tblGrid>
                <a:gridCol w="572743">
                  <a:extLst>
                    <a:ext uri="{9D8B030D-6E8A-4147-A177-3AD203B41FA5}">
                      <a16:colId xmlns:a16="http://schemas.microsoft.com/office/drawing/2014/main" val="3471873055"/>
                    </a:ext>
                  </a:extLst>
                </a:gridCol>
                <a:gridCol w="999877">
                  <a:extLst>
                    <a:ext uri="{9D8B030D-6E8A-4147-A177-3AD203B41FA5}">
                      <a16:colId xmlns:a16="http://schemas.microsoft.com/office/drawing/2014/main" val="2942195282"/>
                    </a:ext>
                  </a:extLst>
                </a:gridCol>
                <a:gridCol w="999877">
                  <a:extLst>
                    <a:ext uri="{9D8B030D-6E8A-4147-A177-3AD203B41FA5}">
                      <a16:colId xmlns:a16="http://schemas.microsoft.com/office/drawing/2014/main" val="2056800450"/>
                    </a:ext>
                  </a:extLst>
                </a:gridCol>
                <a:gridCol w="999877">
                  <a:extLst>
                    <a:ext uri="{9D8B030D-6E8A-4147-A177-3AD203B41FA5}">
                      <a16:colId xmlns:a16="http://schemas.microsoft.com/office/drawing/2014/main" val="1630939893"/>
                    </a:ext>
                  </a:extLst>
                </a:gridCol>
                <a:gridCol w="999877">
                  <a:extLst>
                    <a:ext uri="{9D8B030D-6E8A-4147-A177-3AD203B41FA5}">
                      <a16:colId xmlns:a16="http://schemas.microsoft.com/office/drawing/2014/main" val="4051393528"/>
                    </a:ext>
                  </a:extLst>
                </a:gridCol>
                <a:gridCol w="999877">
                  <a:extLst>
                    <a:ext uri="{9D8B030D-6E8A-4147-A177-3AD203B41FA5}">
                      <a16:colId xmlns:a16="http://schemas.microsoft.com/office/drawing/2014/main" val="3810566305"/>
                    </a:ext>
                  </a:extLst>
                </a:gridCol>
              </a:tblGrid>
              <a:tr h="192600">
                <a:tc gridSpan="6">
                  <a:txBody>
                    <a:bodyPr/>
                    <a:lstStyle/>
                    <a:p>
                      <a:r>
                        <a:rPr lang="de-DE" sz="1200"/>
                        <a:t>No. patients at risk</a:t>
                      </a:r>
                    </a:p>
                  </a:txBody>
                  <a:tcPr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467231839"/>
                  </a:ext>
                </a:extLst>
              </a:tr>
              <a:tr h="192600">
                <a:tc>
                  <a:txBody>
                    <a:bodyPr/>
                    <a:lstStyle/>
                    <a:p>
                      <a:r>
                        <a:rPr lang="de-DE" sz="1200" b="1"/>
                        <a:t>FL </a:t>
                      </a:r>
                    </a:p>
                  </a:txBody>
                  <a:tcPr marR="0" anchor="ctr"/>
                </a:tc>
                <a:tc>
                  <a:txBody>
                    <a:bodyPr/>
                    <a:lstStyle/>
                    <a:p>
                      <a:pPr algn="ctr"/>
                      <a:r>
                        <a:rPr lang="de-DE" sz="1200"/>
                        <a:t>26</a:t>
                      </a:r>
                    </a:p>
                  </a:txBody>
                  <a:tcPr anchor="ctr"/>
                </a:tc>
                <a:tc>
                  <a:txBody>
                    <a:bodyPr/>
                    <a:lstStyle/>
                    <a:p>
                      <a:pPr algn="ctr"/>
                      <a:r>
                        <a:rPr lang="de-DE" sz="1200"/>
                        <a:t>14</a:t>
                      </a:r>
                    </a:p>
                  </a:txBody>
                  <a:tcPr anchor="ctr"/>
                </a:tc>
                <a:tc>
                  <a:txBody>
                    <a:bodyPr/>
                    <a:lstStyle/>
                    <a:p>
                      <a:pPr algn="ctr"/>
                      <a:r>
                        <a:rPr lang="de-DE" sz="1200"/>
                        <a:t>7</a:t>
                      </a:r>
                    </a:p>
                  </a:txBody>
                  <a:tcPr anchor="ctr"/>
                </a:tc>
                <a:tc>
                  <a:txBody>
                    <a:bodyPr/>
                    <a:lstStyle/>
                    <a:p>
                      <a:pPr algn="ctr"/>
                      <a:r>
                        <a:rPr lang="de-DE" sz="1200"/>
                        <a:t>4</a:t>
                      </a:r>
                    </a:p>
                  </a:txBody>
                  <a:tcPr anchor="ctr"/>
                </a:tc>
                <a:tc>
                  <a:txBody>
                    <a:bodyPr/>
                    <a:lstStyle/>
                    <a:p>
                      <a:pPr algn="ctr"/>
                      <a:r>
                        <a:rPr lang="de-DE" sz="1200"/>
                        <a:t>0</a:t>
                      </a:r>
                    </a:p>
                  </a:txBody>
                  <a:tcPr anchor="ctr"/>
                </a:tc>
                <a:extLst>
                  <a:ext uri="{0D108BD9-81ED-4DB2-BD59-A6C34878D82A}">
                    <a16:rowId xmlns:a16="http://schemas.microsoft.com/office/drawing/2014/main" val="3747067118"/>
                  </a:ext>
                </a:extLst>
              </a:tr>
            </a:tbl>
          </a:graphicData>
        </a:graphic>
      </p:graphicFrame>
      <p:grpSp>
        <p:nvGrpSpPr>
          <p:cNvPr id="64" name="Gruppieren 63">
            <a:extLst>
              <a:ext uri="{FF2B5EF4-FFF2-40B4-BE49-F238E27FC236}">
                <a16:creationId xmlns:a16="http://schemas.microsoft.com/office/drawing/2014/main" id="{0071BA81-47E9-103C-29B8-49144ABD9135}"/>
              </a:ext>
            </a:extLst>
          </p:cNvPr>
          <p:cNvGrpSpPr/>
          <p:nvPr/>
        </p:nvGrpSpPr>
        <p:grpSpPr>
          <a:xfrm>
            <a:off x="1479550" y="2030412"/>
            <a:ext cx="3779836" cy="1730375"/>
            <a:chOff x="1479550" y="2030412"/>
            <a:chExt cx="3779836" cy="1730375"/>
          </a:xfrm>
        </p:grpSpPr>
        <p:sp>
          <p:nvSpPr>
            <p:cNvPr id="5" name="Freihandform: Form 4">
              <a:extLst>
                <a:ext uri="{FF2B5EF4-FFF2-40B4-BE49-F238E27FC236}">
                  <a16:creationId xmlns:a16="http://schemas.microsoft.com/office/drawing/2014/main" id="{7F78F522-53C5-794A-4228-874FE66CEDED}"/>
                </a:ext>
              </a:extLst>
            </p:cNvPr>
            <p:cNvSpPr/>
            <p:nvPr/>
          </p:nvSpPr>
          <p:spPr>
            <a:xfrm>
              <a:off x="1511300" y="2057400"/>
              <a:ext cx="3711575" cy="1676400"/>
            </a:xfrm>
            <a:custGeom>
              <a:avLst/>
              <a:gdLst>
                <a:gd name="connsiteX0" fmla="*/ 0 w 3711575"/>
                <a:gd name="connsiteY0" fmla="*/ 0 h 1676400"/>
                <a:gd name="connsiteX1" fmla="*/ 501650 w 3711575"/>
                <a:gd name="connsiteY1" fmla="*/ 0 h 1676400"/>
                <a:gd name="connsiteX2" fmla="*/ 501650 w 3711575"/>
                <a:gd name="connsiteY2" fmla="*/ 117475 h 1676400"/>
                <a:gd name="connsiteX3" fmla="*/ 650875 w 3711575"/>
                <a:gd name="connsiteY3" fmla="*/ 117475 h 1676400"/>
                <a:gd name="connsiteX4" fmla="*/ 650875 w 3711575"/>
                <a:gd name="connsiteY4" fmla="*/ 247650 h 1676400"/>
                <a:gd name="connsiteX5" fmla="*/ 717550 w 3711575"/>
                <a:gd name="connsiteY5" fmla="*/ 247650 h 1676400"/>
                <a:gd name="connsiteX6" fmla="*/ 717550 w 3711575"/>
                <a:gd name="connsiteY6" fmla="*/ 387350 h 1676400"/>
                <a:gd name="connsiteX7" fmla="*/ 1603375 w 3711575"/>
                <a:gd name="connsiteY7" fmla="*/ 387350 h 1676400"/>
                <a:gd name="connsiteX8" fmla="*/ 1603375 w 3711575"/>
                <a:gd name="connsiteY8" fmla="*/ 673100 h 1676400"/>
                <a:gd name="connsiteX9" fmla="*/ 3454400 w 3711575"/>
                <a:gd name="connsiteY9" fmla="*/ 673100 h 1676400"/>
                <a:gd name="connsiteX10" fmla="*/ 3454400 w 3711575"/>
                <a:gd name="connsiteY10" fmla="*/ 1676400 h 1676400"/>
                <a:gd name="connsiteX11" fmla="*/ 3711575 w 3711575"/>
                <a:gd name="connsiteY11" fmla="*/ 1676400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11575" h="1676400">
                  <a:moveTo>
                    <a:pt x="0" y="0"/>
                  </a:moveTo>
                  <a:lnTo>
                    <a:pt x="501650" y="0"/>
                  </a:lnTo>
                  <a:lnTo>
                    <a:pt x="501650" y="117475"/>
                  </a:lnTo>
                  <a:lnTo>
                    <a:pt x="650875" y="117475"/>
                  </a:lnTo>
                  <a:lnTo>
                    <a:pt x="650875" y="247650"/>
                  </a:lnTo>
                  <a:lnTo>
                    <a:pt x="717550" y="247650"/>
                  </a:lnTo>
                  <a:lnTo>
                    <a:pt x="717550" y="387350"/>
                  </a:lnTo>
                  <a:lnTo>
                    <a:pt x="1603375" y="387350"/>
                  </a:lnTo>
                  <a:lnTo>
                    <a:pt x="1603375" y="673100"/>
                  </a:lnTo>
                  <a:lnTo>
                    <a:pt x="3454400" y="673100"/>
                  </a:lnTo>
                  <a:lnTo>
                    <a:pt x="3454400" y="1676400"/>
                  </a:lnTo>
                  <a:lnTo>
                    <a:pt x="3711575" y="1676400"/>
                  </a:lnTo>
                </a:path>
              </a:pathLst>
            </a:custGeom>
            <a:ln w="12700"/>
          </p:spPr>
          <p:style>
            <a:lnRef idx="1">
              <a:schemeClr val="accent2"/>
            </a:lnRef>
            <a:fillRef idx="0">
              <a:schemeClr val="accent2"/>
            </a:fillRef>
            <a:effectRef idx="0">
              <a:schemeClr val="accent2"/>
            </a:effectRef>
            <a:fontRef idx="minor">
              <a:schemeClr val="tx1"/>
            </a:fontRef>
          </p:style>
          <p:txBody>
            <a:bodyPr rtlCol="0" anchor="ctr"/>
            <a:lstStyle/>
            <a:p>
              <a:pPr algn="ctr"/>
              <a:endParaRPr lang="de-DE"/>
            </a:p>
          </p:txBody>
        </p:sp>
        <p:grpSp>
          <p:nvGrpSpPr>
            <p:cNvPr id="13" name="Gruppieren 12">
              <a:extLst>
                <a:ext uri="{FF2B5EF4-FFF2-40B4-BE49-F238E27FC236}">
                  <a16:creationId xmlns:a16="http://schemas.microsoft.com/office/drawing/2014/main" id="{46ACEF5E-1986-6228-F254-C1FD25A56AEF}"/>
                </a:ext>
              </a:extLst>
            </p:cNvPr>
            <p:cNvGrpSpPr/>
            <p:nvPr/>
          </p:nvGrpSpPr>
          <p:grpSpPr>
            <a:xfrm>
              <a:off x="1479550" y="2030412"/>
              <a:ext cx="53975" cy="53975"/>
              <a:chOff x="2116931" y="1926432"/>
              <a:chExt cx="53975" cy="53975"/>
            </a:xfrm>
          </p:grpSpPr>
          <p:cxnSp>
            <p:nvCxnSpPr>
              <p:cNvPr id="11" name="Gerader Verbinder 10">
                <a:extLst>
                  <a:ext uri="{FF2B5EF4-FFF2-40B4-BE49-F238E27FC236}">
                    <a16:creationId xmlns:a16="http://schemas.microsoft.com/office/drawing/2014/main" id="{C87D4D98-585A-B3A4-9CCB-8358A648F569}"/>
                  </a:ext>
                </a:extLst>
              </p:cNvPr>
              <p:cNvCxnSpPr>
                <a:cxnSpLocks/>
              </p:cNvCxnSpPr>
              <p:nvPr/>
            </p:nvCxnSpPr>
            <p:spPr>
              <a:xfrm>
                <a:off x="2143919" y="1926432"/>
                <a:ext cx="0" cy="539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85480B3E-4F86-F0DD-0FFE-A17098CE95AC}"/>
                  </a:ext>
                </a:extLst>
              </p:cNvPr>
              <p:cNvCxnSpPr>
                <a:cxnSpLocks/>
              </p:cNvCxnSpPr>
              <p:nvPr/>
            </p:nvCxnSpPr>
            <p:spPr>
              <a:xfrm rot="5400000">
                <a:off x="2143919" y="1926432"/>
                <a:ext cx="0" cy="539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6" name="Gruppieren 15">
              <a:extLst>
                <a:ext uri="{FF2B5EF4-FFF2-40B4-BE49-F238E27FC236}">
                  <a16:creationId xmlns:a16="http://schemas.microsoft.com/office/drawing/2014/main" id="{2847AD61-AB26-E2AF-077C-F916E25BE530}"/>
                </a:ext>
              </a:extLst>
            </p:cNvPr>
            <p:cNvGrpSpPr/>
            <p:nvPr/>
          </p:nvGrpSpPr>
          <p:grpSpPr>
            <a:xfrm>
              <a:off x="2103437" y="2147977"/>
              <a:ext cx="53975" cy="53975"/>
              <a:chOff x="2116931" y="1926432"/>
              <a:chExt cx="53975" cy="53975"/>
            </a:xfrm>
          </p:grpSpPr>
          <p:cxnSp>
            <p:nvCxnSpPr>
              <p:cNvPr id="17" name="Gerader Verbinder 16">
                <a:extLst>
                  <a:ext uri="{FF2B5EF4-FFF2-40B4-BE49-F238E27FC236}">
                    <a16:creationId xmlns:a16="http://schemas.microsoft.com/office/drawing/2014/main" id="{F8E206FD-262F-C54E-E43B-A18A9EB2AC1B}"/>
                  </a:ext>
                </a:extLst>
              </p:cNvPr>
              <p:cNvCxnSpPr>
                <a:cxnSpLocks/>
              </p:cNvCxnSpPr>
              <p:nvPr/>
            </p:nvCxnSpPr>
            <p:spPr>
              <a:xfrm>
                <a:off x="2143919" y="1926432"/>
                <a:ext cx="0" cy="539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387EE7F4-B5A3-3C56-D3EB-6352AAF0E58A}"/>
                  </a:ext>
                </a:extLst>
              </p:cNvPr>
              <p:cNvCxnSpPr>
                <a:cxnSpLocks/>
              </p:cNvCxnSpPr>
              <p:nvPr/>
            </p:nvCxnSpPr>
            <p:spPr>
              <a:xfrm rot="5400000">
                <a:off x="2143919" y="1926432"/>
                <a:ext cx="0" cy="539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9" name="Gruppieren 18">
              <a:extLst>
                <a:ext uri="{FF2B5EF4-FFF2-40B4-BE49-F238E27FC236}">
                  <a16:creationId xmlns:a16="http://schemas.microsoft.com/office/drawing/2014/main" id="{5197020C-1627-809B-E68E-078194A05B44}"/>
                </a:ext>
              </a:extLst>
            </p:cNvPr>
            <p:cNvGrpSpPr/>
            <p:nvPr/>
          </p:nvGrpSpPr>
          <p:grpSpPr>
            <a:xfrm>
              <a:off x="2128044" y="2147976"/>
              <a:ext cx="53975" cy="53975"/>
              <a:chOff x="2116931" y="1926432"/>
              <a:chExt cx="53975" cy="53975"/>
            </a:xfrm>
          </p:grpSpPr>
          <p:cxnSp>
            <p:nvCxnSpPr>
              <p:cNvPr id="20" name="Gerader Verbinder 19">
                <a:extLst>
                  <a:ext uri="{FF2B5EF4-FFF2-40B4-BE49-F238E27FC236}">
                    <a16:creationId xmlns:a16="http://schemas.microsoft.com/office/drawing/2014/main" id="{9CED7022-D2D5-C8C2-2BD7-FA877EB164A1}"/>
                  </a:ext>
                </a:extLst>
              </p:cNvPr>
              <p:cNvCxnSpPr>
                <a:cxnSpLocks/>
              </p:cNvCxnSpPr>
              <p:nvPr/>
            </p:nvCxnSpPr>
            <p:spPr>
              <a:xfrm>
                <a:off x="2143919" y="1926432"/>
                <a:ext cx="0" cy="539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228E3C93-4D4E-FC2F-61CC-40283AB26014}"/>
                  </a:ext>
                </a:extLst>
              </p:cNvPr>
              <p:cNvCxnSpPr>
                <a:cxnSpLocks/>
              </p:cNvCxnSpPr>
              <p:nvPr/>
            </p:nvCxnSpPr>
            <p:spPr>
              <a:xfrm rot="5400000">
                <a:off x="2143919" y="1926432"/>
                <a:ext cx="0" cy="539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3" name="Gruppieren 22">
              <a:extLst>
                <a:ext uri="{FF2B5EF4-FFF2-40B4-BE49-F238E27FC236}">
                  <a16:creationId xmlns:a16="http://schemas.microsoft.com/office/drawing/2014/main" id="{369E1A0F-7BB0-4C1B-828A-E81311634858}"/>
                </a:ext>
              </a:extLst>
            </p:cNvPr>
            <p:cNvGrpSpPr/>
            <p:nvPr/>
          </p:nvGrpSpPr>
          <p:grpSpPr>
            <a:xfrm>
              <a:off x="2143125" y="2277675"/>
              <a:ext cx="53975" cy="53975"/>
              <a:chOff x="2116931" y="1926432"/>
              <a:chExt cx="53975" cy="53975"/>
            </a:xfrm>
          </p:grpSpPr>
          <p:cxnSp>
            <p:nvCxnSpPr>
              <p:cNvPr id="25" name="Gerader Verbinder 24">
                <a:extLst>
                  <a:ext uri="{FF2B5EF4-FFF2-40B4-BE49-F238E27FC236}">
                    <a16:creationId xmlns:a16="http://schemas.microsoft.com/office/drawing/2014/main" id="{31675110-D7E2-0446-0476-BDD45B75568B}"/>
                  </a:ext>
                </a:extLst>
              </p:cNvPr>
              <p:cNvCxnSpPr>
                <a:cxnSpLocks/>
              </p:cNvCxnSpPr>
              <p:nvPr/>
            </p:nvCxnSpPr>
            <p:spPr>
              <a:xfrm>
                <a:off x="2143919" y="1926432"/>
                <a:ext cx="0" cy="539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CB3A03AE-275E-1CFB-826D-F6EACA33DD5F}"/>
                  </a:ext>
                </a:extLst>
              </p:cNvPr>
              <p:cNvCxnSpPr>
                <a:cxnSpLocks/>
              </p:cNvCxnSpPr>
              <p:nvPr/>
            </p:nvCxnSpPr>
            <p:spPr>
              <a:xfrm rot="5400000">
                <a:off x="2143919" y="1926432"/>
                <a:ext cx="0" cy="539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1" name="Gruppieren 30">
              <a:extLst>
                <a:ext uri="{FF2B5EF4-FFF2-40B4-BE49-F238E27FC236}">
                  <a16:creationId xmlns:a16="http://schemas.microsoft.com/office/drawing/2014/main" id="{176B309F-411C-BC73-E875-DBEDFB645586}"/>
                </a:ext>
              </a:extLst>
            </p:cNvPr>
            <p:cNvGrpSpPr/>
            <p:nvPr/>
          </p:nvGrpSpPr>
          <p:grpSpPr>
            <a:xfrm>
              <a:off x="2414587" y="2418589"/>
              <a:ext cx="53975" cy="53975"/>
              <a:chOff x="2116931" y="1926432"/>
              <a:chExt cx="53975" cy="53975"/>
            </a:xfrm>
          </p:grpSpPr>
          <p:cxnSp>
            <p:nvCxnSpPr>
              <p:cNvPr id="32" name="Gerader Verbinder 31">
                <a:extLst>
                  <a:ext uri="{FF2B5EF4-FFF2-40B4-BE49-F238E27FC236}">
                    <a16:creationId xmlns:a16="http://schemas.microsoft.com/office/drawing/2014/main" id="{A0861E80-5B06-3623-607F-FA910C00888E}"/>
                  </a:ext>
                </a:extLst>
              </p:cNvPr>
              <p:cNvCxnSpPr>
                <a:cxnSpLocks/>
              </p:cNvCxnSpPr>
              <p:nvPr/>
            </p:nvCxnSpPr>
            <p:spPr>
              <a:xfrm>
                <a:off x="2143919" y="1926432"/>
                <a:ext cx="0" cy="539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27E2C6CB-0C8B-C651-AD5D-79E531FCD5C0}"/>
                  </a:ext>
                </a:extLst>
              </p:cNvPr>
              <p:cNvCxnSpPr>
                <a:cxnSpLocks/>
              </p:cNvCxnSpPr>
              <p:nvPr/>
            </p:nvCxnSpPr>
            <p:spPr>
              <a:xfrm rot="5400000">
                <a:off x="2143919" y="1926432"/>
                <a:ext cx="0" cy="539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4" name="Gruppieren 33">
              <a:extLst>
                <a:ext uri="{FF2B5EF4-FFF2-40B4-BE49-F238E27FC236}">
                  <a16:creationId xmlns:a16="http://schemas.microsoft.com/office/drawing/2014/main" id="{20B9EBE1-6CB7-A107-9172-E3F4D2AD8E9E}"/>
                </a:ext>
              </a:extLst>
            </p:cNvPr>
            <p:cNvGrpSpPr/>
            <p:nvPr/>
          </p:nvGrpSpPr>
          <p:grpSpPr>
            <a:xfrm>
              <a:off x="2416969" y="2418589"/>
              <a:ext cx="53975" cy="53975"/>
              <a:chOff x="2116931" y="1926432"/>
              <a:chExt cx="53975" cy="53975"/>
            </a:xfrm>
          </p:grpSpPr>
          <p:cxnSp>
            <p:nvCxnSpPr>
              <p:cNvPr id="35" name="Gerader Verbinder 34">
                <a:extLst>
                  <a:ext uri="{FF2B5EF4-FFF2-40B4-BE49-F238E27FC236}">
                    <a16:creationId xmlns:a16="http://schemas.microsoft.com/office/drawing/2014/main" id="{BDEF5436-8F55-7C74-ACB4-D0C6AFFA0782}"/>
                  </a:ext>
                </a:extLst>
              </p:cNvPr>
              <p:cNvCxnSpPr>
                <a:cxnSpLocks/>
              </p:cNvCxnSpPr>
              <p:nvPr/>
            </p:nvCxnSpPr>
            <p:spPr>
              <a:xfrm>
                <a:off x="2143919" y="1926432"/>
                <a:ext cx="0" cy="539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F9A5820C-AE9E-1FFB-6FFE-55132EDBF601}"/>
                  </a:ext>
                </a:extLst>
              </p:cNvPr>
              <p:cNvCxnSpPr>
                <a:cxnSpLocks/>
              </p:cNvCxnSpPr>
              <p:nvPr/>
            </p:nvCxnSpPr>
            <p:spPr>
              <a:xfrm rot="5400000">
                <a:off x="2143919" y="1926432"/>
                <a:ext cx="0" cy="539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7" name="Gruppieren 36">
              <a:extLst>
                <a:ext uri="{FF2B5EF4-FFF2-40B4-BE49-F238E27FC236}">
                  <a16:creationId xmlns:a16="http://schemas.microsoft.com/office/drawing/2014/main" id="{9DAF6AF6-75CF-5E1D-D01D-59C2E5498779}"/>
                </a:ext>
              </a:extLst>
            </p:cNvPr>
            <p:cNvGrpSpPr/>
            <p:nvPr/>
          </p:nvGrpSpPr>
          <p:grpSpPr>
            <a:xfrm>
              <a:off x="2838451" y="2418588"/>
              <a:ext cx="53975" cy="53975"/>
              <a:chOff x="2116931" y="1926432"/>
              <a:chExt cx="53975" cy="53975"/>
            </a:xfrm>
          </p:grpSpPr>
          <p:cxnSp>
            <p:nvCxnSpPr>
              <p:cNvPr id="38" name="Gerader Verbinder 37">
                <a:extLst>
                  <a:ext uri="{FF2B5EF4-FFF2-40B4-BE49-F238E27FC236}">
                    <a16:creationId xmlns:a16="http://schemas.microsoft.com/office/drawing/2014/main" id="{CCE635CE-EFB3-FF07-365B-421974294F94}"/>
                  </a:ext>
                </a:extLst>
              </p:cNvPr>
              <p:cNvCxnSpPr>
                <a:cxnSpLocks/>
              </p:cNvCxnSpPr>
              <p:nvPr/>
            </p:nvCxnSpPr>
            <p:spPr>
              <a:xfrm>
                <a:off x="2143919" y="1926432"/>
                <a:ext cx="0" cy="539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EDA6B130-3B5A-E4DA-DDCF-67E8682097F6}"/>
                  </a:ext>
                </a:extLst>
              </p:cNvPr>
              <p:cNvCxnSpPr>
                <a:cxnSpLocks/>
              </p:cNvCxnSpPr>
              <p:nvPr/>
            </p:nvCxnSpPr>
            <p:spPr>
              <a:xfrm rot="5400000">
                <a:off x="2143919" y="1926432"/>
                <a:ext cx="0" cy="539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0" name="Gruppieren 39">
              <a:extLst>
                <a:ext uri="{FF2B5EF4-FFF2-40B4-BE49-F238E27FC236}">
                  <a16:creationId xmlns:a16="http://schemas.microsoft.com/office/drawing/2014/main" id="{E837E7C7-59CA-C38E-7878-510F2FAECA8C}"/>
                </a:ext>
              </a:extLst>
            </p:cNvPr>
            <p:cNvGrpSpPr/>
            <p:nvPr/>
          </p:nvGrpSpPr>
          <p:grpSpPr>
            <a:xfrm>
              <a:off x="2897187" y="2418587"/>
              <a:ext cx="53975" cy="53975"/>
              <a:chOff x="2116931" y="1926432"/>
              <a:chExt cx="53975" cy="53975"/>
            </a:xfrm>
          </p:grpSpPr>
          <p:cxnSp>
            <p:nvCxnSpPr>
              <p:cNvPr id="41" name="Gerader Verbinder 40">
                <a:extLst>
                  <a:ext uri="{FF2B5EF4-FFF2-40B4-BE49-F238E27FC236}">
                    <a16:creationId xmlns:a16="http://schemas.microsoft.com/office/drawing/2014/main" id="{E92A3C41-E748-87C4-0960-F68B06D67719}"/>
                  </a:ext>
                </a:extLst>
              </p:cNvPr>
              <p:cNvCxnSpPr>
                <a:cxnSpLocks/>
              </p:cNvCxnSpPr>
              <p:nvPr/>
            </p:nvCxnSpPr>
            <p:spPr>
              <a:xfrm>
                <a:off x="2143919" y="1926432"/>
                <a:ext cx="0" cy="539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FA228B98-0D01-35C1-C97E-1335D15F6C8C}"/>
                  </a:ext>
                </a:extLst>
              </p:cNvPr>
              <p:cNvCxnSpPr>
                <a:cxnSpLocks/>
              </p:cNvCxnSpPr>
              <p:nvPr/>
            </p:nvCxnSpPr>
            <p:spPr>
              <a:xfrm rot="5400000">
                <a:off x="2143919" y="1926432"/>
                <a:ext cx="0" cy="539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3" name="Gruppieren 42">
              <a:extLst>
                <a:ext uri="{FF2B5EF4-FFF2-40B4-BE49-F238E27FC236}">
                  <a16:creationId xmlns:a16="http://schemas.microsoft.com/office/drawing/2014/main" id="{D3F51B07-AA18-C9A6-3BFA-BEFCF5547BEC}"/>
                </a:ext>
              </a:extLst>
            </p:cNvPr>
            <p:cNvGrpSpPr/>
            <p:nvPr/>
          </p:nvGrpSpPr>
          <p:grpSpPr>
            <a:xfrm>
              <a:off x="3018859" y="2418586"/>
              <a:ext cx="53975" cy="53975"/>
              <a:chOff x="2116931" y="1926432"/>
              <a:chExt cx="53975" cy="53975"/>
            </a:xfrm>
          </p:grpSpPr>
          <p:cxnSp>
            <p:nvCxnSpPr>
              <p:cNvPr id="44" name="Gerader Verbinder 43">
                <a:extLst>
                  <a:ext uri="{FF2B5EF4-FFF2-40B4-BE49-F238E27FC236}">
                    <a16:creationId xmlns:a16="http://schemas.microsoft.com/office/drawing/2014/main" id="{01332041-325A-680F-5AC7-69FE539E7511}"/>
                  </a:ext>
                </a:extLst>
              </p:cNvPr>
              <p:cNvCxnSpPr>
                <a:cxnSpLocks/>
              </p:cNvCxnSpPr>
              <p:nvPr/>
            </p:nvCxnSpPr>
            <p:spPr>
              <a:xfrm>
                <a:off x="2143919" y="1926432"/>
                <a:ext cx="0" cy="539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44CC9D93-1E36-6940-B50C-BA182C8E083F}"/>
                  </a:ext>
                </a:extLst>
              </p:cNvPr>
              <p:cNvCxnSpPr>
                <a:cxnSpLocks/>
              </p:cNvCxnSpPr>
              <p:nvPr/>
            </p:nvCxnSpPr>
            <p:spPr>
              <a:xfrm rot="5400000">
                <a:off x="2143919" y="1926432"/>
                <a:ext cx="0" cy="539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6" name="Gruppieren 45">
              <a:extLst>
                <a:ext uri="{FF2B5EF4-FFF2-40B4-BE49-F238E27FC236}">
                  <a16:creationId xmlns:a16="http://schemas.microsoft.com/office/drawing/2014/main" id="{C35127BC-F190-87E3-8065-11A3ECD12619}"/>
                </a:ext>
              </a:extLst>
            </p:cNvPr>
            <p:cNvGrpSpPr/>
            <p:nvPr/>
          </p:nvGrpSpPr>
          <p:grpSpPr>
            <a:xfrm>
              <a:off x="3032921" y="2418585"/>
              <a:ext cx="53975" cy="53975"/>
              <a:chOff x="2116931" y="1926432"/>
              <a:chExt cx="53975" cy="53975"/>
            </a:xfrm>
          </p:grpSpPr>
          <p:cxnSp>
            <p:nvCxnSpPr>
              <p:cNvPr id="47" name="Gerader Verbinder 46">
                <a:extLst>
                  <a:ext uri="{FF2B5EF4-FFF2-40B4-BE49-F238E27FC236}">
                    <a16:creationId xmlns:a16="http://schemas.microsoft.com/office/drawing/2014/main" id="{1CCB4BD1-D60F-D1BD-2E6C-2EDDE1493D65}"/>
                  </a:ext>
                </a:extLst>
              </p:cNvPr>
              <p:cNvCxnSpPr>
                <a:cxnSpLocks/>
              </p:cNvCxnSpPr>
              <p:nvPr/>
            </p:nvCxnSpPr>
            <p:spPr>
              <a:xfrm>
                <a:off x="2143919" y="1926432"/>
                <a:ext cx="0" cy="539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8" name="Gerader Verbinder 47">
                <a:extLst>
                  <a:ext uri="{FF2B5EF4-FFF2-40B4-BE49-F238E27FC236}">
                    <a16:creationId xmlns:a16="http://schemas.microsoft.com/office/drawing/2014/main" id="{5BF3C9FA-0B21-B06C-7A75-09E0E690C60E}"/>
                  </a:ext>
                </a:extLst>
              </p:cNvPr>
              <p:cNvCxnSpPr>
                <a:cxnSpLocks/>
              </p:cNvCxnSpPr>
              <p:nvPr/>
            </p:nvCxnSpPr>
            <p:spPr>
              <a:xfrm rot="5400000">
                <a:off x="2143919" y="1926432"/>
                <a:ext cx="0" cy="539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9" name="Gruppieren 48">
              <a:extLst>
                <a:ext uri="{FF2B5EF4-FFF2-40B4-BE49-F238E27FC236}">
                  <a16:creationId xmlns:a16="http://schemas.microsoft.com/office/drawing/2014/main" id="{5014790D-311E-45D9-53A3-50A0591C129E}"/>
                </a:ext>
              </a:extLst>
            </p:cNvPr>
            <p:cNvGrpSpPr/>
            <p:nvPr/>
          </p:nvGrpSpPr>
          <p:grpSpPr>
            <a:xfrm>
              <a:off x="3038705" y="2418585"/>
              <a:ext cx="53975" cy="53975"/>
              <a:chOff x="2116931" y="1926432"/>
              <a:chExt cx="53975" cy="53975"/>
            </a:xfrm>
          </p:grpSpPr>
          <p:cxnSp>
            <p:nvCxnSpPr>
              <p:cNvPr id="50" name="Gerader Verbinder 49">
                <a:extLst>
                  <a:ext uri="{FF2B5EF4-FFF2-40B4-BE49-F238E27FC236}">
                    <a16:creationId xmlns:a16="http://schemas.microsoft.com/office/drawing/2014/main" id="{CC06110B-B4F5-CDE5-9497-60F1DD80DD17}"/>
                  </a:ext>
                </a:extLst>
              </p:cNvPr>
              <p:cNvCxnSpPr>
                <a:cxnSpLocks/>
              </p:cNvCxnSpPr>
              <p:nvPr/>
            </p:nvCxnSpPr>
            <p:spPr>
              <a:xfrm>
                <a:off x="2143919" y="1926432"/>
                <a:ext cx="0" cy="539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Gerader Verbinder 50">
                <a:extLst>
                  <a:ext uri="{FF2B5EF4-FFF2-40B4-BE49-F238E27FC236}">
                    <a16:creationId xmlns:a16="http://schemas.microsoft.com/office/drawing/2014/main" id="{7B9798D2-F897-2D2E-A96D-0274E357D4D8}"/>
                  </a:ext>
                </a:extLst>
              </p:cNvPr>
              <p:cNvCxnSpPr>
                <a:cxnSpLocks/>
              </p:cNvCxnSpPr>
              <p:nvPr/>
            </p:nvCxnSpPr>
            <p:spPr>
              <a:xfrm rot="5400000">
                <a:off x="2143919" y="1926432"/>
                <a:ext cx="0" cy="539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2" name="Gruppieren 51">
              <a:extLst>
                <a:ext uri="{FF2B5EF4-FFF2-40B4-BE49-F238E27FC236}">
                  <a16:creationId xmlns:a16="http://schemas.microsoft.com/office/drawing/2014/main" id="{556FBA59-5721-5131-4669-E4091C6DAB8F}"/>
                </a:ext>
              </a:extLst>
            </p:cNvPr>
            <p:cNvGrpSpPr/>
            <p:nvPr/>
          </p:nvGrpSpPr>
          <p:grpSpPr>
            <a:xfrm>
              <a:off x="4253141" y="2704334"/>
              <a:ext cx="53975" cy="53975"/>
              <a:chOff x="2116931" y="1926432"/>
              <a:chExt cx="53975" cy="53975"/>
            </a:xfrm>
          </p:grpSpPr>
          <p:cxnSp>
            <p:nvCxnSpPr>
              <p:cNvPr id="53" name="Gerader Verbinder 52">
                <a:extLst>
                  <a:ext uri="{FF2B5EF4-FFF2-40B4-BE49-F238E27FC236}">
                    <a16:creationId xmlns:a16="http://schemas.microsoft.com/office/drawing/2014/main" id="{93F446A8-15F4-7F65-F405-DABC4D11AB0E}"/>
                  </a:ext>
                </a:extLst>
              </p:cNvPr>
              <p:cNvCxnSpPr>
                <a:cxnSpLocks/>
              </p:cNvCxnSpPr>
              <p:nvPr/>
            </p:nvCxnSpPr>
            <p:spPr>
              <a:xfrm>
                <a:off x="2143919" y="1926432"/>
                <a:ext cx="0" cy="539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Gerader Verbinder 53">
                <a:extLst>
                  <a:ext uri="{FF2B5EF4-FFF2-40B4-BE49-F238E27FC236}">
                    <a16:creationId xmlns:a16="http://schemas.microsoft.com/office/drawing/2014/main" id="{669F6A86-E898-6125-0871-DB7513CF9CCB}"/>
                  </a:ext>
                </a:extLst>
              </p:cNvPr>
              <p:cNvCxnSpPr>
                <a:cxnSpLocks/>
              </p:cNvCxnSpPr>
              <p:nvPr/>
            </p:nvCxnSpPr>
            <p:spPr>
              <a:xfrm rot="5400000">
                <a:off x="2143919" y="1926432"/>
                <a:ext cx="0" cy="539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5" name="Gruppieren 54">
              <a:extLst>
                <a:ext uri="{FF2B5EF4-FFF2-40B4-BE49-F238E27FC236}">
                  <a16:creationId xmlns:a16="http://schemas.microsoft.com/office/drawing/2014/main" id="{2424354B-B623-C1D2-CADA-1837E28D2623}"/>
                </a:ext>
              </a:extLst>
            </p:cNvPr>
            <p:cNvGrpSpPr/>
            <p:nvPr/>
          </p:nvGrpSpPr>
          <p:grpSpPr>
            <a:xfrm>
              <a:off x="3954918" y="2704334"/>
              <a:ext cx="53975" cy="53975"/>
              <a:chOff x="2116931" y="1926432"/>
              <a:chExt cx="53975" cy="53975"/>
            </a:xfrm>
          </p:grpSpPr>
          <p:cxnSp>
            <p:nvCxnSpPr>
              <p:cNvPr id="56" name="Gerader Verbinder 55">
                <a:extLst>
                  <a:ext uri="{FF2B5EF4-FFF2-40B4-BE49-F238E27FC236}">
                    <a16:creationId xmlns:a16="http://schemas.microsoft.com/office/drawing/2014/main" id="{2667634C-5570-FCD0-DDA7-3B469B2806B3}"/>
                  </a:ext>
                </a:extLst>
              </p:cNvPr>
              <p:cNvCxnSpPr>
                <a:cxnSpLocks/>
              </p:cNvCxnSpPr>
              <p:nvPr/>
            </p:nvCxnSpPr>
            <p:spPr>
              <a:xfrm>
                <a:off x="2143919" y="1926432"/>
                <a:ext cx="0" cy="539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Gerader Verbinder 56">
                <a:extLst>
                  <a:ext uri="{FF2B5EF4-FFF2-40B4-BE49-F238E27FC236}">
                    <a16:creationId xmlns:a16="http://schemas.microsoft.com/office/drawing/2014/main" id="{85D3F65F-04AA-C485-610F-002D0DF46C04}"/>
                  </a:ext>
                </a:extLst>
              </p:cNvPr>
              <p:cNvCxnSpPr>
                <a:cxnSpLocks/>
              </p:cNvCxnSpPr>
              <p:nvPr/>
            </p:nvCxnSpPr>
            <p:spPr>
              <a:xfrm rot="5400000">
                <a:off x="2143919" y="1926432"/>
                <a:ext cx="0" cy="539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8" name="Gruppieren 57">
              <a:extLst>
                <a:ext uri="{FF2B5EF4-FFF2-40B4-BE49-F238E27FC236}">
                  <a16:creationId xmlns:a16="http://schemas.microsoft.com/office/drawing/2014/main" id="{5C7D963B-E3FD-7D27-376F-91B52692C167}"/>
                </a:ext>
              </a:extLst>
            </p:cNvPr>
            <p:cNvGrpSpPr/>
            <p:nvPr/>
          </p:nvGrpSpPr>
          <p:grpSpPr>
            <a:xfrm>
              <a:off x="4869318" y="2704334"/>
              <a:ext cx="53975" cy="53975"/>
              <a:chOff x="2116931" y="1926432"/>
              <a:chExt cx="53975" cy="53975"/>
            </a:xfrm>
          </p:grpSpPr>
          <p:cxnSp>
            <p:nvCxnSpPr>
              <p:cNvPr id="59" name="Gerader Verbinder 58">
                <a:extLst>
                  <a:ext uri="{FF2B5EF4-FFF2-40B4-BE49-F238E27FC236}">
                    <a16:creationId xmlns:a16="http://schemas.microsoft.com/office/drawing/2014/main" id="{67756E53-719C-1734-9F0D-A4A974B163EF}"/>
                  </a:ext>
                </a:extLst>
              </p:cNvPr>
              <p:cNvCxnSpPr>
                <a:cxnSpLocks/>
              </p:cNvCxnSpPr>
              <p:nvPr/>
            </p:nvCxnSpPr>
            <p:spPr>
              <a:xfrm>
                <a:off x="2143919" y="1926432"/>
                <a:ext cx="0" cy="539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Gerader Verbinder 59">
                <a:extLst>
                  <a:ext uri="{FF2B5EF4-FFF2-40B4-BE49-F238E27FC236}">
                    <a16:creationId xmlns:a16="http://schemas.microsoft.com/office/drawing/2014/main" id="{8465E891-5588-03C8-DCB7-9FBE8FED7509}"/>
                  </a:ext>
                </a:extLst>
              </p:cNvPr>
              <p:cNvCxnSpPr>
                <a:cxnSpLocks/>
              </p:cNvCxnSpPr>
              <p:nvPr/>
            </p:nvCxnSpPr>
            <p:spPr>
              <a:xfrm rot="5400000">
                <a:off x="2143919" y="1926432"/>
                <a:ext cx="0" cy="539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1" name="Gruppieren 60">
              <a:extLst>
                <a:ext uri="{FF2B5EF4-FFF2-40B4-BE49-F238E27FC236}">
                  <a16:creationId xmlns:a16="http://schemas.microsoft.com/office/drawing/2014/main" id="{DABAC59C-5863-3B0D-8C47-34B662A1CB95}"/>
                </a:ext>
              </a:extLst>
            </p:cNvPr>
            <p:cNvGrpSpPr/>
            <p:nvPr/>
          </p:nvGrpSpPr>
          <p:grpSpPr>
            <a:xfrm>
              <a:off x="5205411" y="3706812"/>
              <a:ext cx="53975" cy="53975"/>
              <a:chOff x="2116931" y="1926432"/>
              <a:chExt cx="53975" cy="53975"/>
            </a:xfrm>
          </p:grpSpPr>
          <p:cxnSp>
            <p:nvCxnSpPr>
              <p:cNvPr id="62" name="Gerader Verbinder 61">
                <a:extLst>
                  <a:ext uri="{FF2B5EF4-FFF2-40B4-BE49-F238E27FC236}">
                    <a16:creationId xmlns:a16="http://schemas.microsoft.com/office/drawing/2014/main" id="{2B3F0AD3-A7EB-A55B-2B0B-B74BEDA82120}"/>
                  </a:ext>
                </a:extLst>
              </p:cNvPr>
              <p:cNvCxnSpPr>
                <a:cxnSpLocks/>
              </p:cNvCxnSpPr>
              <p:nvPr/>
            </p:nvCxnSpPr>
            <p:spPr>
              <a:xfrm>
                <a:off x="2143919" y="1926432"/>
                <a:ext cx="0" cy="539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 name="Gerader Verbinder 62">
                <a:extLst>
                  <a:ext uri="{FF2B5EF4-FFF2-40B4-BE49-F238E27FC236}">
                    <a16:creationId xmlns:a16="http://schemas.microsoft.com/office/drawing/2014/main" id="{6A6C90A1-8F54-972A-87F9-41FA549F0255}"/>
                  </a:ext>
                </a:extLst>
              </p:cNvPr>
              <p:cNvCxnSpPr>
                <a:cxnSpLocks/>
              </p:cNvCxnSpPr>
              <p:nvPr/>
            </p:nvCxnSpPr>
            <p:spPr>
              <a:xfrm rot="5400000">
                <a:off x="2143919" y="1926432"/>
                <a:ext cx="0" cy="539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sp>
        <p:nvSpPr>
          <p:cNvPr id="65" name="Textfeld 64">
            <a:extLst>
              <a:ext uri="{FF2B5EF4-FFF2-40B4-BE49-F238E27FC236}">
                <a16:creationId xmlns:a16="http://schemas.microsoft.com/office/drawing/2014/main" id="{C21BC7AE-2F37-0108-535A-33E9B892056A}"/>
              </a:ext>
            </a:extLst>
          </p:cNvPr>
          <p:cNvSpPr txBox="1"/>
          <p:nvPr/>
        </p:nvSpPr>
        <p:spPr>
          <a:xfrm>
            <a:off x="1463676" y="4349750"/>
            <a:ext cx="4309796" cy="307777"/>
          </a:xfrm>
          <a:prstGeom prst="rect">
            <a:avLst/>
          </a:prstGeom>
          <a:noFill/>
        </p:spPr>
        <p:txBody>
          <a:bodyPr wrap="square" rtlCol="0">
            <a:spAutoFit/>
          </a:bodyPr>
          <a:lstStyle/>
          <a:p>
            <a:r>
              <a:rPr lang="de-DE" sz="1400" b="1" err="1">
                <a:solidFill>
                  <a:schemeClr val="accent2"/>
                </a:solidFill>
              </a:rPr>
              <a:t>Estimated</a:t>
            </a:r>
            <a:r>
              <a:rPr lang="de-DE" sz="1400" b="1">
                <a:solidFill>
                  <a:schemeClr val="accent2"/>
                </a:solidFill>
              </a:rPr>
              <a:t> </a:t>
            </a:r>
            <a:r>
              <a:rPr lang="de-DE" sz="1400" b="1" err="1">
                <a:solidFill>
                  <a:schemeClr val="accent2"/>
                </a:solidFill>
              </a:rPr>
              <a:t>mDoR</a:t>
            </a:r>
            <a:r>
              <a:rPr lang="de-DE" sz="1400" b="1">
                <a:solidFill>
                  <a:schemeClr val="accent2"/>
                </a:solidFill>
              </a:rPr>
              <a:t>=20.6 </a:t>
            </a:r>
            <a:r>
              <a:rPr lang="de-DE" sz="1400" b="1" err="1">
                <a:solidFill>
                  <a:schemeClr val="accent2"/>
                </a:solidFill>
              </a:rPr>
              <a:t>months</a:t>
            </a:r>
            <a:r>
              <a:rPr lang="de-DE" sz="1400" b="1">
                <a:solidFill>
                  <a:schemeClr val="accent2"/>
                </a:solidFill>
              </a:rPr>
              <a:t> [95% CI: 9.6-NE]</a:t>
            </a:r>
          </a:p>
        </p:txBody>
      </p:sp>
      <p:graphicFrame>
        <p:nvGraphicFramePr>
          <p:cNvPr id="66" name="Diagramm 65">
            <a:extLst>
              <a:ext uri="{FF2B5EF4-FFF2-40B4-BE49-F238E27FC236}">
                <a16:creationId xmlns:a16="http://schemas.microsoft.com/office/drawing/2014/main" id="{C1A4FC81-932C-03C2-D6E8-8EF390EC452B}"/>
              </a:ext>
            </a:extLst>
          </p:cNvPr>
          <p:cNvGraphicFramePr/>
          <p:nvPr>
            <p:extLst>
              <p:ext uri="{D42A27DB-BD31-4B8C-83A1-F6EECF244321}">
                <p14:modId xmlns:p14="http://schemas.microsoft.com/office/powerpoint/2010/main" val="2421053389"/>
              </p:ext>
            </p:extLst>
          </p:nvPr>
        </p:nvGraphicFramePr>
        <p:xfrm>
          <a:off x="6153148" y="1943100"/>
          <a:ext cx="5680075" cy="33337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7" name="Tabelle 4">
            <a:extLst>
              <a:ext uri="{FF2B5EF4-FFF2-40B4-BE49-F238E27FC236}">
                <a16:creationId xmlns:a16="http://schemas.microsoft.com/office/drawing/2014/main" id="{8B4B245E-6EB6-477A-99A0-0644D9301A42}"/>
              </a:ext>
            </a:extLst>
          </p:cNvPr>
          <p:cNvGraphicFramePr>
            <a:graphicFrameLocks noGrp="1"/>
          </p:cNvGraphicFramePr>
          <p:nvPr>
            <p:extLst>
              <p:ext uri="{D42A27DB-BD31-4B8C-83A1-F6EECF244321}">
                <p14:modId xmlns:p14="http://schemas.microsoft.com/office/powerpoint/2010/main" val="4275265796"/>
              </p:ext>
            </p:extLst>
          </p:nvPr>
        </p:nvGraphicFramePr>
        <p:xfrm>
          <a:off x="6153147" y="5296327"/>
          <a:ext cx="5478279" cy="548640"/>
        </p:xfrm>
        <a:graphic>
          <a:graphicData uri="http://schemas.openxmlformats.org/drawingml/2006/table">
            <a:tbl>
              <a:tblPr firstRow="1" bandRow="1">
                <a:tableStyleId>{5C22544A-7EE6-4342-B048-85BDC9FD1C3A}</a:tableStyleId>
              </a:tblPr>
              <a:tblGrid>
                <a:gridCol w="679611">
                  <a:extLst>
                    <a:ext uri="{9D8B030D-6E8A-4147-A177-3AD203B41FA5}">
                      <a16:colId xmlns:a16="http://schemas.microsoft.com/office/drawing/2014/main" val="3471873055"/>
                    </a:ext>
                  </a:extLst>
                </a:gridCol>
                <a:gridCol w="799778">
                  <a:extLst>
                    <a:ext uri="{9D8B030D-6E8A-4147-A177-3AD203B41FA5}">
                      <a16:colId xmlns:a16="http://schemas.microsoft.com/office/drawing/2014/main" val="2942195282"/>
                    </a:ext>
                  </a:extLst>
                </a:gridCol>
                <a:gridCol w="799778">
                  <a:extLst>
                    <a:ext uri="{9D8B030D-6E8A-4147-A177-3AD203B41FA5}">
                      <a16:colId xmlns:a16="http://schemas.microsoft.com/office/drawing/2014/main" val="2056800450"/>
                    </a:ext>
                  </a:extLst>
                </a:gridCol>
                <a:gridCol w="799778">
                  <a:extLst>
                    <a:ext uri="{9D8B030D-6E8A-4147-A177-3AD203B41FA5}">
                      <a16:colId xmlns:a16="http://schemas.microsoft.com/office/drawing/2014/main" val="1630939893"/>
                    </a:ext>
                  </a:extLst>
                </a:gridCol>
                <a:gridCol w="799778">
                  <a:extLst>
                    <a:ext uri="{9D8B030D-6E8A-4147-A177-3AD203B41FA5}">
                      <a16:colId xmlns:a16="http://schemas.microsoft.com/office/drawing/2014/main" val="4051393528"/>
                    </a:ext>
                  </a:extLst>
                </a:gridCol>
                <a:gridCol w="799778">
                  <a:extLst>
                    <a:ext uri="{9D8B030D-6E8A-4147-A177-3AD203B41FA5}">
                      <a16:colId xmlns:a16="http://schemas.microsoft.com/office/drawing/2014/main" val="3810566305"/>
                    </a:ext>
                  </a:extLst>
                </a:gridCol>
                <a:gridCol w="799778">
                  <a:extLst>
                    <a:ext uri="{9D8B030D-6E8A-4147-A177-3AD203B41FA5}">
                      <a16:colId xmlns:a16="http://schemas.microsoft.com/office/drawing/2014/main" val="1497057116"/>
                    </a:ext>
                  </a:extLst>
                </a:gridCol>
              </a:tblGrid>
              <a:tr h="192600">
                <a:tc gridSpan="7">
                  <a:txBody>
                    <a:bodyPr/>
                    <a:lstStyle/>
                    <a:p>
                      <a:r>
                        <a:rPr lang="de-DE" sz="1200" err="1"/>
                        <a:t>No</a:t>
                      </a:r>
                      <a:r>
                        <a:rPr lang="de-DE" sz="1200"/>
                        <a:t>. </a:t>
                      </a:r>
                      <a:r>
                        <a:rPr lang="de-DE" sz="1200" err="1"/>
                        <a:t>patients</a:t>
                      </a:r>
                      <a:r>
                        <a:rPr lang="de-DE" sz="1200"/>
                        <a:t> at </a:t>
                      </a:r>
                      <a:r>
                        <a:rPr lang="de-DE" sz="1200" err="1"/>
                        <a:t>risk</a:t>
                      </a:r>
                      <a:endParaRPr lang="de-DE" sz="1200"/>
                    </a:p>
                  </a:txBody>
                  <a:tcPr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sz="1200"/>
                    </a:p>
                  </a:txBody>
                  <a:tcPr anchor="ctr"/>
                </a:tc>
                <a:extLst>
                  <a:ext uri="{0D108BD9-81ED-4DB2-BD59-A6C34878D82A}">
                    <a16:rowId xmlns:a16="http://schemas.microsoft.com/office/drawing/2014/main" val="2467231839"/>
                  </a:ext>
                </a:extLst>
              </a:tr>
              <a:tr h="192600">
                <a:tc>
                  <a:txBody>
                    <a:bodyPr/>
                    <a:lstStyle/>
                    <a:p>
                      <a:r>
                        <a:rPr lang="de-DE" sz="1200" b="1"/>
                        <a:t>FL </a:t>
                      </a:r>
                    </a:p>
                  </a:txBody>
                  <a:tcPr marR="0" anchor="ctr"/>
                </a:tc>
                <a:tc>
                  <a:txBody>
                    <a:bodyPr/>
                    <a:lstStyle/>
                    <a:p>
                      <a:pPr algn="ctr"/>
                      <a:r>
                        <a:rPr lang="de-DE" sz="1200"/>
                        <a:t>31</a:t>
                      </a:r>
                    </a:p>
                  </a:txBody>
                  <a:tcPr anchor="ctr"/>
                </a:tc>
                <a:tc>
                  <a:txBody>
                    <a:bodyPr/>
                    <a:lstStyle/>
                    <a:p>
                      <a:pPr algn="ctr"/>
                      <a:r>
                        <a:rPr lang="de-DE" sz="1200"/>
                        <a:t>21</a:t>
                      </a:r>
                    </a:p>
                  </a:txBody>
                  <a:tcPr anchor="ctr"/>
                </a:tc>
                <a:tc>
                  <a:txBody>
                    <a:bodyPr/>
                    <a:lstStyle/>
                    <a:p>
                      <a:pPr algn="ctr"/>
                      <a:r>
                        <a:rPr lang="de-DE" sz="1200"/>
                        <a:t>8</a:t>
                      </a:r>
                    </a:p>
                  </a:txBody>
                  <a:tcPr anchor="ctr"/>
                </a:tc>
                <a:tc>
                  <a:txBody>
                    <a:bodyPr/>
                    <a:lstStyle/>
                    <a:p>
                      <a:pPr algn="ctr"/>
                      <a:r>
                        <a:rPr lang="de-DE" sz="1200"/>
                        <a:t>5</a:t>
                      </a:r>
                    </a:p>
                  </a:txBody>
                  <a:tcPr anchor="ctr"/>
                </a:tc>
                <a:tc>
                  <a:txBody>
                    <a:bodyPr/>
                    <a:lstStyle/>
                    <a:p>
                      <a:pPr algn="ctr"/>
                      <a:r>
                        <a:rPr lang="de-DE" sz="1200"/>
                        <a:t>1</a:t>
                      </a:r>
                    </a:p>
                  </a:txBody>
                  <a:tcPr anchor="ctr"/>
                </a:tc>
                <a:tc>
                  <a:txBody>
                    <a:bodyPr/>
                    <a:lstStyle/>
                    <a:p>
                      <a:pPr algn="ctr"/>
                      <a:r>
                        <a:rPr lang="de-DE" sz="1200"/>
                        <a:t>0</a:t>
                      </a:r>
                    </a:p>
                  </a:txBody>
                  <a:tcPr anchor="ctr"/>
                </a:tc>
                <a:extLst>
                  <a:ext uri="{0D108BD9-81ED-4DB2-BD59-A6C34878D82A}">
                    <a16:rowId xmlns:a16="http://schemas.microsoft.com/office/drawing/2014/main" val="3747067118"/>
                  </a:ext>
                </a:extLst>
              </a:tr>
            </a:tbl>
          </a:graphicData>
        </a:graphic>
      </p:graphicFrame>
      <p:sp>
        <p:nvSpPr>
          <p:cNvPr id="68" name="Textfeld 67">
            <a:extLst>
              <a:ext uri="{FF2B5EF4-FFF2-40B4-BE49-F238E27FC236}">
                <a16:creationId xmlns:a16="http://schemas.microsoft.com/office/drawing/2014/main" id="{2D82A4D2-0B67-6016-2C8E-036459C07E0C}"/>
              </a:ext>
            </a:extLst>
          </p:cNvPr>
          <p:cNvSpPr txBox="1"/>
          <p:nvPr/>
        </p:nvSpPr>
        <p:spPr>
          <a:xfrm>
            <a:off x="7200899" y="4349750"/>
            <a:ext cx="4430530" cy="307777"/>
          </a:xfrm>
          <a:prstGeom prst="rect">
            <a:avLst/>
          </a:prstGeom>
          <a:noFill/>
        </p:spPr>
        <p:txBody>
          <a:bodyPr wrap="square" rtlCol="0">
            <a:spAutoFit/>
          </a:bodyPr>
          <a:lstStyle/>
          <a:p>
            <a:r>
              <a:rPr lang="de-DE" sz="1400" b="1" err="1">
                <a:solidFill>
                  <a:schemeClr val="accent2"/>
                </a:solidFill>
              </a:rPr>
              <a:t>Estimated</a:t>
            </a:r>
            <a:r>
              <a:rPr lang="de-DE" sz="1400" b="1">
                <a:solidFill>
                  <a:schemeClr val="accent2"/>
                </a:solidFill>
              </a:rPr>
              <a:t> </a:t>
            </a:r>
            <a:r>
              <a:rPr lang="de-DE" sz="1400" b="1" err="1">
                <a:solidFill>
                  <a:schemeClr val="accent2"/>
                </a:solidFill>
              </a:rPr>
              <a:t>mPFS</a:t>
            </a:r>
            <a:r>
              <a:rPr lang="de-DE" sz="1400" b="1">
                <a:solidFill>
                  <a:schemeClr val="accent2"/>
                </a:solidFill>
              </a:rPr>
              <a:t>=22.4 </a:t>
            </a:r>
            <a:r>
              <a:rPr lang="de-DE" sz="1400" b="1" err="1">
                <a:solidFill>
                  <a:schemeClr val="accent2"/>
                </a:solidFill>
              </a:rPr>
              <a:t>months</a:t>
            </a:r>
            <a:r>
              <a:rPr lang="de-DE" sz="1400" b="1">
                <a:solidFill>
                  <a:schemeClr val="accent2"/>
                </a:solidFill>
              </a:rPr>
              <a:t> [95% CI: 11.4-NE]</a:t>
            </a:r>
          </a:p>
        </p:txBody>
      </p:sp>
      <p:grpSp>
        <p:nvGrpSpPr>
          <p:cNvPr id="118" name="Gruppieren 117">
            <a:extLst>
              <a:ext uri="{FF2B5EF4-FFF2-40B4-BE49-F238E27FC236}">
                <a16:creationId xmlns:a16="http://schemas.microsoft.com/office/drawing/2014/main" id="{01CBAAED-5521-0A7B-A766-E7E8F1C5EAE7}"/>
              </a:ext>
            </a:extLst>
          </p:cNvPr>
          <p:cNvGrpSpPr/>
          <p:nvPr/>
        </p:nvGrpSpPr>
        <p:grpSpPr>
          <a:xfrm>
            <a:off x="7215981" y="2027503"/>
            <a:ext cx="3766344" cy="1839340"/>
            <a:chOff x="7215981" y="2027503"/>
            <a:chExt cx="3766344" cy="1839340"/>
          </a:xfrm>
        </p:grpSpPr>
        <p:sp>
          <p:nvSpPr>
            <p:cNvPr id="69" name="Freihandform: Form 68">
              <a:extLst>
                <a:ext uri="{FF2B5EF4-FFF2-40B4-BE49-F238E27FC236}">
                  <a16:creationId xmlns:a16="http://schemas.microsoft.com/office/drawing/2014/main" id="{D4B4230B-A7D9-75D8-C66B-304DF47AC32D}"/>
                </a:ext>
              </a:extLst>
            </p:cNvPr>
            <p:cNvSpPr/>
            <p:nvPr/>
          </p:nvSpPr>
          <p:spPr>
            <a:xfrm>
              <a:off x="7245350" y="2054225"/>
              <a:ext cx="3714750" cy="1787525"/>
            </a:xfrm>
            <a:custGeom>
              <a:avLst/>
              <a:gdLst>
                <a:gd name="connsiteX0" fmla="*/ 0 w 3714750"/>
                <a:gd name="connsiteY0" fmla="*/ 0 h 1787525"/>
                <a:gd name="connsiteX1" fmla="*/ 244475 w 3714750"/>
                <a:gd name="connsiteY1" fmla="*/ 0 h 1787525"/>
                <a:gd name="connsiteX2" fmla="*/ 244475 w 3714750"/>
                <a:gd name="connsiteY2" fmla="*/ 95250 h 1787525"/>
                <a:gd name="connsiteX3" fmla="*/ 371475 w 3714750"/>
                <a:gd name="connsiteY3" fmla="*/ 95250 h 1787525"/>
                <a:gd name="connsiteX4" fmla="*/ 371475 w 3714750"/>
                <a:gd name="connsiteY4" fmla="*/ 180975 h 1787525"/>
                <a:gd name="connsiteX5" fmla="*/ 590550 w 3714750"/>
                <a:gd name="connsiteY5" fmla="*/ 180975 h 1787525"/>
                <a:gd name="connsiteX6" fmla="*/ 590550 w 3714750"/>
                <a:gd name="connsiteY6" fmla="*/ 269875 h 1787525"/>
                <a:gd name="connsiteX7" fmla="*/ 625475 w 3714750"/>
                <a:gd name="connsiteY7" fmla="*/ 269875 h 1787525"/>
                <a:gd name="connsiteX8" fmla="*/ 625475 w 3714750"/>
                <a:gd name="connsiteY8" fmla="*/ 361950 h 1787525"/>
                <a:gd name="connsiteX9" fmla="*/ 742950 w 3714750"/>
                <a:gd name="connsiteY9" fmla="*/ 361950 h 1787525"/>
                <a:gd name="connsiteX10" fmla="*/ 742950 w 3714750"/>
                <a:gd name="connsiteY10" fmla="*/ 460375 h 1787525"/>
                <a:gd name="connsiteX11" fmla="*/ 806450 w 3714750"/>
                <a:gd name="connsiteY11" fmla="*/ 460375 h 1787525"/>
                <a:gd name="connsiteX12" fmla="*/ 806450 w 3714750"/>
                <a:gd name="connsiteY12" fmla="*/ 561975 h 1787525"/>
                <a:gd name="connsiteX13" fmla="*/ 1044575 w 3714750"/>
                <a:gd name="connsiteY13" fmla="*/ 561975 h 1787525"/>
                <a:gd name="connsiteX14" fmla="*/ 1044575 w 3714750"/>
                <a:gd name="connsiteY14" fmla="*/ 666750 h 1787525"/>
                <a:gd name="connsiteX15" fmla="*/ 1533525 w 3714750"/>
                <a:gd name="connsiteY15" fmla="*/ 666750 h 1787525"/>
                <a:gd name="connsiteX16" fmla="*/ 1533525 w 3714750"/>
                <a:gd name="connsiteY16" fmla="*/ 889000 h 1787525"/>
                <a:gd name="connsiteX17" fmla="*/ 3009900 w 3714750"/>
                <a:gd name="connsiteY17" fmla="*/ 889000 h 1787525"/>
                <a:gd name="connsiteX18" fmla="*/ 3009900 w 3714750"/>
                <a:gd name="connsiteY18" fmla="*/ 1787525 h 1787525"/>
                <a:gd name="connsiteX19" fmla="*/ 3714750 w 3714750"/>
                <a:gd name="connsiteY19" fmla="*/ 1787525 h 178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14750" h="1787525">
                  <a:moveTo>
                    <a:pt x="0" y="0"/>
                  </a:moveTo>
                  <a:lnTo>
                    <a:pt x="244475" y="0"/>
                  </a:lnTo>
                  <a:lnTo>
                    <a:pt x="244475" y="95250"/>
                  </a:lnTo>
                  <a:lnTo>
                    <a:pt x="371475" y="95250"/>
                  </a:lnTo>
                  <a:lnTo>
                    <a:pt x="371475" y="180975"/>
                  </a:lnTo>
                  <a:lnTo>
                    <a:pt x="590550" y="180975"/>
                  </a:lnTo>
                  <a:lnTo>
                    <a:pt x="590550" y="269875"/>
                  </a:lnTo>
                  <a:lnTo>
                    <a:pt x="625475" y="269875"/>
                  </a:lnTo>
                  <a:lnTo>
                    <a:pt x="625475" y="361950"/>
                  </a:lnTo>
                  <a:lnTo>
                    <a:pt x="742950" y="361950"/>
                  </a:lnTo>
                  <a:lnTo>
                    <a:pt x="742950" y="460375"/>
                  </a:lnTo>
                  <a:lnTo>
                    <a:pt x="806450" y="460375"/>
                  </a:lnTo>
                  <a:lnTo>
                    <a:pt x="806450" y="561975"/>
                  </a:lnTo>
                  <a:lnTo>
                    <a:pt x="1044575" y="561975"/>
                  </a:lnTo>
                  <a:lnTo>
                    <a:pt x="1044575" y="666750"/>
                  </a:lnTo>
                  <a:lnTo>
                    <a:pt x="1533525" y="666750"/>
                  </a:lnTo>
                  <a:lnTo>
                    <a:pt x="1533525" y="889000"/>
                  </a:lnTo>
                  <a:lnTo>
                    <a:pt x="3009900" y="889000"/>
                  </a:lnTo>
                  <a:lnTo>
                    <a:pt x="3009900" y="1787525"/>
                  </a:lnTo>
                  <a:lnTo>
                    <a:pt x="3714750" y="1787525"/>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72" name="Gruppieren 71">
              <a:extLst>
                <a:ext uri="{FF2B5EF4-FFF2-40B4-BE49-F238E27FC236}">
                  <a16:creationId xmlns:a16="http://schemas.microsoft.com/office/drawing/2014/main" id="{69E402A7-0ED4-F8F6-EA96-B865D9457598}"/>
                </a:ext>
              </a:extLst>
            </p:cNvPr>
            <p:cNvGrpSpPr/>
            <p:nvPr/>
          </p:nvGrpSpPr>
          <p:grpSpPr>
            <a:xfrm>
              <a:off x="7215981" y="2027503"/>
              <a:ext cx="53975" cy="53975"/>
              <a:chOff x="5420517" y="3948905"/>
              <a:chExt cx="53975" cy="53975"/>
            </a:xfrm>
          </p:grpSpPr>
          <p:cxnSp>
            <p:nvCxnSpPr>
              <p:cNvPr id="70" name="Gerader Verbinder 69">
                <a:extLst>
                  <a:ext uri="{FF2B5EF4-FFF2-40B4-BE49-F238E27FC236}">
                    <a16:creationId xmlns:a16="http://schemas.microsoft.com/office/drawing/2014/main" id="{35B0BC71-1793-8BA6-276A-E778A4081A33}"/>
                  </a:ext>
                </a:extLst>
              </p:cNvPr>
              <p:cNvCxnSpPr>
                <a:cxnSpLocks/>
              </p:cNvCxnSpPr>
              <p:nvPr/>
            </p:nvCxnSpPr>
            <p:spPr>
              <a:xfrm rot="5400000">
                <a:off x="5447505" y="3948906"/>
                <a:ext cx="0" cy="539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1" name="Gerader Verbinder 70">
                <a:extLst>
                  <a:ext uri="{FF2B5EF4-FFF2-40B4-BE49-F238E27FC236}">
                    <a16:creationId xmlns:a16="http://schemas.microsoft.com/office/drawing/2014/main" id="{73F7411A-DFAA-2FC6-FD7E-8924FF2637EE}"/>
                  </a:ext>
                </a:extLst>
              </p:cNvPr>
              <p:cNvCxnSpPr>
                <a:cxnSpLocks/>
              </p:cNvCxnSpPr>
              <p:nvPr/>
            </p:nvCxnSpPr>
            <p:spPr>
              <a:xfrm rot="10800000">
                <a:off x="5447506" y="3948905"/>
                <a:ext cx="0" cy="539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3" name="Gruppieren 72">
              <a:extLst>
                <a:ext uri="{FF2B5EF4-FFF2-40B4-BE49-F238E27FC236}">
                  <a16:creationId xmlns:a16="http://schemas.microsoft.com/office/drawing/2014/main" id="{DA84A460-2EB7-A2A2-186D-4F0A4880033E}"/>
                </a:ext>
              </a:extLst>
            </p:cNvPr>
            <p:cNvGrpSpPr/>
            <p:nvPr/>
          </p:nvGrpSpPr>
          <p:grpSpPr>
            <a:xfrm>
              <a:off x="7923213" y="2389216"/>
              <a:ext cx="53975" cy="53975"/>
              <a:chOff x="5420517" y="3948905"/>
              <a:chExt cx="53975" cy="53975"/>
            </a:xfrm>
          </p:grpSpPr>
          <p:cxnSp>
            <p:nvCxnSpPr>
              <p:cNvPr id="74" name="Gerader Verbinder 73">
                <a:extLst>
                  <a:ext uri="{FF2B5EF4-FFF2-40B4-BE49-F238E27FC236}">
                    <a16:creationId xmlns:a16="http://schemas.microsoft.com/office/drawing/2014/main" id="{F6CC70C6-0A16-F506-B4B7-D7F4727DBA54}"/>
                  </a:ext>
                </a:extLst>
              </p:cNvPr>
              <p:cNvCxnSpPr>
                <a:cxnSpLocks/>
              </p:cNvCxnSpPr>
              <p:nvPr/>
            </p:nvCxnSpPr>
            <p:spPr>
              <a:xfrm rot="5400000">
                <a:off x="5447505" y="3948906"/>
                <a:ext cx="0" cy="539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5" name="Gerader Verbinder 74">
                <a:extLst>
                  <a:ext uri="{FF2B5EF4-FFF2-40B4-BE49-F238E27FC236}">
                    <a16:creationId xmlns:a16="http://schemas.microsoft.com/office/drawing/2014/main" id="{D440F71B-9174-DE38-E1A9-A4A4BD222649}"/>
                  </a:ext>
                </a:extLst>
              </p:cNvPr>
              <p:cNvCxnSpPr>
                <a:cxnSpLocks/>
              </p:cNvCxnSpPr>
              <p:nvPr/>
            </p:nvCxnSpPr>
            <p:spPr>
              <a:xfrm rot="10800000">
                <a:off x="5447506" y="3948905"/>
                <a:ext cx="0" cy="539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6" name="Gruppieren 75">
              <a:extLst>
                <a:ext uri="{FF2B5EF4-FFF2-40B4-BE49-F238E27FC236}">
                  <a16:creationId xmlns:a16="http://schemas.microsoft.com/office/drawing/2014/main" id="{7AE51713-FBF3-3F50-84F1-0FA21F7F487B}"/>
                </a:ext>
              </a:extLst>
            </p:cNvPr>
            <p:cNvGrpSpPr/>
            <p:nvPr/>
          </p:nvGrpSpPr>
          <p:grpSpPr>
            <a:xfrm>
              <a:off x="7957344" y="2486982"/>
              <a:ext cx="53975" cy="53975"/>
              <a:chOff x="5420517" y="3948905"/>
              <a:chExt cx="53975" cy="53975"/>
            </a:xfrm>
          </p:grpSpPr>
          <p:cxnSp>
            <p:nvCxnSpPr>
              <p:cNvPr id="77" name="Gerader Verbinder 76">
                <a:extLst>
                  <a:ext uri="{FF2B5EF4-FFF2-40B4-BE49-F238E27FC236}">
                    <a16:creationId xmlns:a16="http://schemas.microsoft.com/office/drawing/2014/main" id="{2B495144-50C0-D0E0-CACE-468F72A27A4F}"/>
                  </a:ext>
                </a:extLst>
              </p:cNvPr>
              <p:cNvCxnSpPr>
                <a:cxnSpLocks/>
              </p:cNvCxnSpPr>
              <p:nvPr/>
            </p:nvCxnSpPr>
            <p:spPr>
              <a:xfrm rot="5400000">
                <a:off x="5447505" y="3948906"/>
                <a:ext cx="0" cy="539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8" name="Gerader Verbinder 77">
                <a:extLst>
                  <a:ext uri="{FF2B5EF4-FFF2-40B4-BE49-F238E27FC236}">
                    <a16:creationId xmlns:a16="http://schemas.microsoft.com/office/drawing/2014/main" id="{C212DDBD-D85E-1254-30AA-03DBA906E731}"/>
                  </a:ext>
                </a:extLst>
              </p:cNvPr>
              <p:cNvCxnSpPr>
                <a:cxnSpLocks/>
              </p:cNvCxnSpPr>
              <p:nvPr/>
            </p:nvCxnSpPr>
            <p:spPr>
              <a:xfrm rot="10800000">
                <a:off x="5447506" y="3948905"/>
                <a:ext cx="0" cy="539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9" name="Gruppieren 78">
              <a:extLst>
                <a:ext uri="{FF2B5EF4-FFF2-40B4-BE49-F238E27FC236}">
                  <a16:creationId xmlns:a16="http://schemas.microsoft.com/office/drawing/2014/main" id="{9AF883D6-0C57-CDD3-40EC-EE9A13375763}"/>
                </a:ext>
              </a:extLst>
            </p:cNvPr>
            <p:cNvGrpSpPr/>
            <p:nvPr/>
          </p:nvGrpSpPr>
          <p:grpSpPr>
            <a:xfrm>
              <a:off x="7973221" y="2486981"/>
              <a:ext cx="53975" cy="53975"/>
              <a:chOff x="5420517" y="3948905"/>
              <a:chExt cx="53975" cy="53975"/>
            </a:xfrm>
          </p:grpSpPr>
          <p:cxnSp>
            <p:nvCxnSpPr>
              <p:cNvPr id="80" name="Gerader Verbinder 79">
                <a:extLst>
                  <a:ext uri="{FF2B5EF4-FFF2-40B4-BE49-F238E27FC236}">
                    <a16:creationId xmlns:a16="http://schemas.microsoft.com/office/drawing/2014/main" id="{8B0EFD73-9CE7-7F95-D557-FF61D2AA4D68}"/>
                  </a:ext>
                </a:extLst>
              </p:cNvPr>
              <p:cNvCxnSpPr>
                <a:cxnSpLocks/>
              </p:cNvCxnSpPr>
              <p:nvPr/>
            </p:nvCxnSpPr>
            <p:spPr>
              <a:xfrm rot="5400000">
                <a:off x="5447505" y="3948906"/>
                <a:ext cx="0" cy="539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1" name="Gerader Verbinder 80">
                <a:extLst>
                  <a:ext uri="{FF2B5EF4-FFF2-40B4-BE49-F238E27FC236}">
                    <a16:creationId xmlns:a16="http://schemas.microsoft.com/office/drawing/2014/main" id="{02590300-29DD-5002-AA8B-9CA250527B53}"/>
                  </a:ext>
                </a:extLst>
              </p:cNvPr>
              <p:cNvCxnSpPr>
                <a:cxnSpLocks/>
              </p:cNvCxnSpPr>
              <p:nvPr/>
            </p:nvCxnSpPr>
            <p:spPr>
              <a:xfrm rot="10800000">
                <a:off x="5447506" y="3948905"/>
                <a:ext cx="0" cy="539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82" name="Gruppieren 81">
              <a:extLst>
                <a:ext uri="{FF2B5EF4-FFF2-40B4-BE49-F238E27FC236}">
                  <a16:creationId xmlns:a16="http://schemas.microsoft.com/office/drawing/2014/main" id="{5FB5D241-3C13-5A20-EB30-2AF40661B1C5}"/>
                </a:ext>
              </a:extLst>
            </p:cNvPr>
            <p:cNvGrpSpPr/>
            <p:nvPr/>
          </p:nvGrpSpPr>
          <p:grpSpPr>
            <a:xfrm>
              <a:off x="8539618" y="2694907"/>
              <a:ext cx="53975" cy="53975"/>
              <a:chOff x="5420517" y="3948905"/>
              <a:chExt cx="53975" cy="53975"/>
            </a:xfrm>
          </p:grpSpPr>
          <p:cxnSp>
            <p:nvCxnSpPr>
              <p:cNvPr id="83" name="Gerader Verbinder 82">
                <a:extLst>
                  <a:ext uri="{FF2B5EF4-FFF2-40B4-BE49-F238E27FC236}">
                    <a16:creationId xmlns:a16="http://schemas.microsoft.com/office/drawing/2014/main" id="{3619F75D-7612-802F-B136-BFFFF51632A4}"/>
                  </a:ext>
                </a:extLst>
              </p:cNvPr>
              <p:cNvCxnSpPr>
                <a:cxnSpLocks/>
              </p:cNvCxnSpPr>
              <p:nvPr/>
            </p:nvCxnSpPr>
            <p:spPr>
              <a:xfrm rot="5400000">
                <a:off x="5447505" y="3948906"/>
                <a:ext cx="0" cy="539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4" name="Gerader Verbinder 83">
                <a:extLst>
                  <a:ext uri="{FF2B5EF4-FFF2-40B4-BE49-F238E27FC236}">
                    <a16:creationId xmlns:a16="http://schemas.microsoft.com/office/drawing/2014/main" id="{479727DE-E5A3-58C4-0B2D-703C7BC2DA06}"/>
                  </a:ext>
                </a:extLst>
              </p:cNvPr>
              <p:cNvCxnSpPr>
                <a:cxnSpLocks/>
              </p:cNvCxnSpPr>
              <p:nvPr/>
            </p:nvCxnSpPr>
            <p:spPr>
              <a:xfrm rot="10800000">
                <a:off x="5447506" y="3948905"/>
                <a:ext cx="0" cy="539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85" name="Gruppieren 84">
              <a:extLst>
                <a:ext uri="{FF2B5EF4-FFF2-40B4-BE49-F238E27FC236}">
                  <a16:creationId xmlns:a16="http://schemas.microsoft.com/office/drawing/2014/main" id="{34A8B172-8712-D6A8-E820-52A2EEC0696C}"/>
                </a:ext>
              </a:extLst>
            </p:cNvPr>
            <p:cNvGrpSpPr/>
            <p:nvPr/>
          </p:nvGrpSpPr>
          <p:grpSpPr>
            <a:xfrm>
              <a:off x="8566606" y="2694907"/>
              <a:ext cx="53975" cy="53975"/>
              <a:chOff x="5420517" y="3948905"/>
              <a:chExt cx="53975" cy="53975"/>
            </a:xfrm>
          </p:grpSpPr>
          <p:cxnSp>
            <p:nvCxnSpPr>
              <p:cNvPr id="86" name="Gerader Verbinder 85">
                <a:extLst>
                  <a:ext uri="{FF2B5EF4-FFF2-40B4-BE49-F238E27FC236}">
                    <a16:creationId xmlns:a16="http://schemas.microsoft.com/office/drawing/2014/main" id="{4373F05D-18E5-85F0-67AE-D090BADB18C5}"/>
                  </a:ext>
                </a:extLst>
              </p:cNvPr>
              <p:cNvCxnSpPr>
                <a:cxnSpLocks/>
              </p:cNvCxnSpPr>
              <p:nvPr/>
            </p:nvCxnSpPr>
            <p:spPr>
              <a:xfrm rot="5400000">
                <a:off x="5447505" y="3948906"/>
                <a:ext cx="0" cy="539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7" name="Gerader Verbinder 86">
                <a:extLst>
                  <a:ext uri="{FF2B5EF4-FFF2-40B4-BE49-F238E27FC236}">
                    <a16:creationId xmlns:a16="http://schemas.microsoft.com/office/drawing/2014/main" id="{55F35589-BE9F-9B10-C27D-FAE4099A23F7}"/>
                  </a:ext>
                </a:extLst>
              </p:cNvPr>
              <p:cNvCxnSpPr>
                <a:cxnSpLocks/>
              </p:cNvCxnSpPr>
              <p:nvPr/>
            </p:nvCxnSpPr>
            <p:spPr>
              <a:xfrm rot="10800000">
                <a:off x="5447506" y="3948905"/>
                <a:ext cx="0" cy="539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88" name="Gruppieren 87">
              <a:extLst>
                <a:ext uri="{FF2B5EF4-FFF2-40B4-BE49-F238E27FC236}">
                  <a16:creationId xmlns:a16="http://schemas.microsoft.com/office/drawing/2014/main" id="{6525AB84-F0F5-74B2-9476-9497706FA695}"/>
                </a:ext>
              </a:extLst>
            </p:cNvPr>
            <p:cNvGrpSpPr/>
            <p:nvPr/>
          </p:nvGrpSpPr>
          <p:grpSpPr>
            <a:xfrm>
              <a:off x="8677730" y="2694906"/>
              <a:ext cx="53975" cy="53975"/>
              <a:chOff x="5420517" y="3948905"/>
              <a:chExt cx="53975" cy="53975"/>
            </a:xfrm>
          </p:grpSpPr>
          <p:cxnSp>
            <p:nvCxnSpPr>
              <p:cNvPr id="89" name="Gerader Verbinder 88">
                <a:extLst>
                  <a:ext uri="{FF2B5EF4-FFF2-40B4-BE49-F238E27FC236}">
                    <a16:creationId xmlns:a16="http://schemas.microsoft.com/office/drawing/2014/main" id="{FD323025-9B52-15EF-F852-14C3A93BFDB2}"/>
                  </a:ext>
                </a:extLst>
              </p:cNvPr>
              <p:cNvCxnSpPr>
                <a:cxnSpLocks/>
              </p:cNvCxnSpPr>
              <p:nvPr/>
            </p:nvCxnSpPr>
            <p:spPr>
              <a:xfrm rot="5400000">
                <a:off x="5447505" y="3948906"/>
                <a:ext cx="0" cy="539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0" name="Gerader Verbinder 89">
                <a:extLst>
                  <a:ext uri="{FF2B5EF4-FFF2-40B4-BE49-F238E27FC236}">
                    <a16:creationId xmlns:a16="http://schemas.microsoft.com/office/drawing/2014/main" id="{67F472DD-E07A-21BA-344B-4736F2E4C732}"/>
                  </a:ext>
                </a:extLst>
              </p:cNvPr>
              <p:cNvCxnSpPr>
                <a:cxnSpLocks/>
              </p:cNvCxnSpPr>
              <p:nvPr/>
            </p:nvCxnSpPr>
            <p:spPr>
              <a:xfrm rot="10800000">
                <a:off x="5447506" y="3948905"/>
                <a:ext cx="0" cy="539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91" name="Gruppieren 90">
              <a:extLst>
                <a:ext uri="{FF2B5EF4-FFF2-40B4-BE49-F238E27FC236}">
                  <a16:creationId xmlns:a16="http://schemas.microsoft.com/office/drawing/2014/main" id="{893C0328-D983-CF3F-35BE-0028D9B5B467}"/>
                </a:ext>
              </a:extLst>
            </p:cNvPr>
            <p:cNvGrpSpPr/>
            <p:nvPr/>
          </p:nvGrpSpPr>
          <p:grpSpPr>
            <a:xfrm>
              <a:off x="8694399" y="2694905"/>
              <a:ext cx="53975" cy="53975"/>
              <a:chOff x="5420517" y="3948905"/>
              <a:chExt cx="53975" cy="53975"/>
            </a:xfrm>
          </p:grpSpPr>
          <p:cxnSp>
            <p:nvCxnSpPr>
              <p:cNvPr id="92" name="Gerader Verbinder 91">
                <a:extLst>
                  <a:ext uri="{FF2B5EF4-FFF2-40B4-BE49-F238E27FC236}">
                    <a16:creationId xmlns:a16="http://schemas.microsoft.com/office/drawing/2014/main" id="{385BE7DA-5174-A0D5-5E06-2E23B640BA18}"/>
                  </a:ext>
                </a:extLst>
              </p:cNvPr>
              <p:cNvCxnSpPr>
                <a:cxnSpLocks/>
              </p:cNvCxnSpPr>
              <p:nvPr/>
            </p:nvCxnSpPr>
            <p:spPr>
              <a:xfrm rot="5400000">
                <a:off x="5447505" y="3948906"/>
                <a:ext cx="0" cy="539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3" name="Gerader Verbinder 92">
                <a:extLst>
                  <a:ext uri="{FF2B5EF4-FFF2-40B4-BE49-F238E27FC236}">
                    <a16:creationId xmlns:a16="http://schemas.microsoft.com/office/drawing/2014/main" id="{C923799F-AAB5-01AB-4692-327F099F1E28}"/>
                  </a:ext>
                </a:extLst>
              </p:cNvPr>
              <p:cNvCxnSpPr>
                <a:cxnSpLocks/>
              </p:cNvCxnSpPr>
              <p:nvPr/>
            </p:nvCxnSpPr>
            <p:spPr>
              <a:xfrm rot="10800000">
                <a:off x="5447506" y="3948905"/>
                <a:ext cx="0" cy="539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94" name="Gruppieren 93">
              <a:extLst>
                <a:ext uri="{FF2B5EF4-FFF2-40B4-BE49-F238E27FC236}">
                  <a16:creationId xmlns:a16="http://schemas.microsoft.com/office/drawing/2014/main" id="{300C27A5-01FD-91C2-0BF1-AF3D16167034}"/>
                </a:ext>
              </a:extLst>
            </p:cNvPr>
            <p:cNvGrpSpPr/>
            <p:nvPr/>
          </p:nvGrpSpPr>
          <p:grpSpPr>
            <a:xfrm>
              <a:off x="8706307" y="2694905"/>
              <a:ext cx="53975" cy="53975"/>
              <a:chOff x="5420517" y="3948905"/>
              <a:chExt cx="53975" cy="53975"/>
            </a:xfrm>
          </p:grpSpPr>
          <p:cxnSp>
            <p:nvCxnSpPr>
              <p:cNvPr id="95" name="Gerader Verbinder 94">
                <a:extLst>
                  <a:ext uri="{FF2B5EF4-FFF2-40B4-BE49-F238E27FC236}">
                    <a16:creationId xmlns:a16="http://schemas.microsoft.com/office/drawing/2014/main" id="{19F248D7-651D-84FB-5CA8-E3B881D007A0}"/>
                  </a:ext>
                </a:extLst>
              </p:cNvPr>
              <p:cNvCxnSpPr>
                <a:cxnSpLocks/>
              </p:cNvCxnSpPr>
              <p:nvPr/>
            </p:nvCxnSpPr>
            <p:spPr>
              <a:xfrm rot="5400000">
                <a:off x="5447505" y="3948906"/>
                <a:ext cx="0" cy="539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6" name="Gerader Verbinder 95">
                <a:extLst>
                  <a:ext uri="{FF2B5EF4-FFF2-40B4-BE49-F238E27FC236}">
                    <a16:creationId xmlns:a16="http://schemas.microsoft.com/office/drawing/2014/main" id="{0BD4E510-9763-4576-4ECA-FE27953E3DE8}"/>
                  </a:ext>
                </a:extLst>
              </p:cNvPr>
              <p:cNvCxnSpPr>
                <a:cxnSpLocks/>
              </p:cNvCxnSpPr>
              <p:nvPr/>
            </p:nvCxnSpPr>
            <p:spPr>
              <a:xfrm rot="10800000">
                <a:off x="5447506" y="3948905"/>
                <a:ext cx="0" cy="539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97" name="Gruppieren 96">
              <a:extLst>
                <a:ext uri="{FF2B5EF4-FFF2-40B4-BE49-F238E27FC236}">
                  <a16:creationId xmlns:a16="http://schemas.microsoft.com/office/drawing/2014/main" id="{21EE0CEE-7B34-3D50-01CB-2A54DDDC3451}"/>
                </a:ext>
              </a:extLst>
            </p:cNvPr>
            <p:cNvGrpSpPr/>
            <p:nvPr/>
          </p:nvGrpSpPr>
          <p:grpSpPr>
            <a:xfrm>
              <a:off x="8725569" y="2695076"/>
              <a:ext cx="53975" cy="53975"/>
              <a:chOff x="5420517" y="3948905"/>
              <a:chExt cx="53975" cy="53975"/>
            </a:xfrm>
          </p:grpSpPr>
          <p:cxnSp>
            <p:nvCxnSpPr>
              <p:cNvPr id="98" name="Gerader Verbinder 97">
                <a:extLst>
                  <a:ext uri="{FF2B5EF4-FFF2-40B4-BE49-F238E27FC236}">
                    <a16:creationId xmlns:a16="http://schemas.microsoft.com/office/drawing/2014/main" id="{AD8679A4-C70C-50A3-2EBC-959809A9F214}"/>
                  </a:ext>
                </a:extLst>
              </p:cNvPr>
              <p:cNvCxnSpPr>
                <a:cxnSpLocks/>
              </p:cNvCxnSpPr>
              <p:nvPr/>
            </p:nvCxnSpPr>
            <p:spPr>
              <a:xfrm rot="5400000">
                <a:off x="5447505" y="3948906"/>
                <a:ext cx="0" cy="539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9" name="Gerader Verbinder 98">
                <a:extLst>
                  <a:ext uri="{FF2B5EF4-FFF2-40B4-BE49-F238E27FC236}">
                    <a16:creationId xmlns:a16="http://schemas.microsoft.com/office/drawing/2014/main" id="{904C8586-498E-18FA-1704-3D89FBB5CB9D}"/>
                  </a:ext>
                </a:extLst>
              </p:cNvPr>
              <p:cNvCxnSpPr>
                <a:cxnSpLocks/>
              </p:cNvCxnSpPr>
              <p:nvPr/>
            </p:nvCxnSpPr>
            <p:spPr>
              <a:xfrm rot="10800000">
                <a:off x="5447506" y="3948905"/>
                <a:ext cx="0" cy="539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00" name="Gruppieren 99">
              <a:extLst>
                <a:ext uri="{FF2B5EF4-FFF2-40B4-BE49-F238E27FC236}">
                  <a16:creationId xmlns:a16="http://schemas.microsoft.com/office/drawing/2014/main" id="{EFD0EB8C-53E4-379A-0625-3093DC73DB99}"/>
                </a:ext>
              </a:extLst>
            </p:cNvPr>
            <p:cNvGrpSpPr/>
            <p:nvPr/>
          </p:nvGrpSpPr>
          <p:grpSpPr>
            <a:xfrm>
              <a:off x="9430419" y="2917031"/>
              <a:ext cx="53975" cy="53975"/>
              <a:chOff x="5420517" y="3948905"/>
              <a:chExt cx="53975" cy="53975"/>
            </a:xfrm>
          </p:grpSpPr>
          <p:cxnSp>
            <p:nvCxnSpPr>
              <p:cNvPr id="101" name="Gerader Verbinder 100">
                <a:extLst>
                  <a:ext uri="{FF2B5EF4-FFF2-40B4-BE49-F238E27FC236}">
                    <a16:creationId xmlns:a16="http://schemas.microsoft.com/office/drawing/2014/main" id="{43390FFA-5FA4-61FB-A688-8B4D76812630}"/>
                  </a:ext>
                </a:extLst>
              </p:cNvPr>
              <p:cNvCxnSpPr>
                <a:cxnSpLocks/>
              </p:cNvCxnSpPr>
              <p:nvPr/>
            </p:nvCxnSpPr>
            <p:spPr>
              <a:xfrm rot="5400000">
                <a:off x="5447505" y="3948906"/>
                <a:ext cx="0" cy="539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2" name="Gerader Verbinder 101">
                <a:extLst>
                  <a:ext uri="{FF2B5EF4-FFF2-40B4-BE49-F238E27FC236}">
                    <a16:creationId xmlns:a16="http://schemas.microsoft.com/office/drawing/2014/main" id="{DCC974FE-72D6-2B4C-378F-9423DD7E1254}"/>
                  </a:ext>
                </a:extLst>
              </p:cNvPr>
              <p:cNvCxnSpPr>
                <a:cxnSpLocks/>
              </p:cNvCxnSpPr>
              <p:nvPr/>
            </p:nvCxnSpPr>
            <p:spPr>
              <a:xfrm rot="10800000">
                <a:off x="5447506" y="3948905"/>
                <a:ext cx="0" cy="539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03" name="Gruppieren 102">
              <a:extLst>
                <a:ext uri="{FF2B5EF4-FFF2-40B4-BE49-F238E27FC236}">
                  <a16:creationId xmlns:a16="http://schemas.microsoft.com/office/drawing/2014/main" id="{0A1584B1-0331-DAA5-674B-7A945EE950E9}"/>
                </a:ext>
              </a:extLst>
            </p:cNvPr>
            <p:cNvGrpSpPr/>
            <p:nvPr/>
          </p:nvGrpSpPr>
          <p:grpSpPr>
            <a:xfrm>
              <a:off x="9445503" y="2917030"/>
              <a:ext cx="53975" cy="53975"/>
              <a:chOff x="5420517" y="3948905"/>
              <a:chExt cx="53975" cy="53975"/>
            </a:xfrm>
          </p:grpSpPr>
          <p:cxnSp>
            <p:nvCxnSpPr>
              <p:cNvPr id="104" name="Gerader Verbinder 103">
                <a:extLst>
                  <a:ext uri="{FF2B5EF4-FFF2-40B4-BE49-F238E27FC236}">
                    <a16:creationId xmlns:a16="http://schemas.microsoft.com/office/drawing/2014/main" id="{5640AEFE-CC06-258D-48D4-4D63CDBC5CDD}"/>
                  </a:ext>
                </a:extLst>
              </p:cNvPr>
              <p:cNvCxnSpPr>
                <a:cxnSpLocks/>
              </p:cNvCxnSpPr>
              <p:nvPr/>
            </p:nvCxnSpPr>
            <p:spPr>
              <a:xfrm rot="5400000">
                <a:off x="5447505" y="3948906"/>
                <a:ext cx="0" cy="539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5" name="Gerader Verbinder 104">
                <a:extLst>
                  <a:ext uri="{FF2B5EF4-FFF2-40B4-BE49-F238E27FC236}">
                    <a16:creationId xmlns:a16="http://schemas.microsoft.com/office/drawing/2014/main" id="{B1FE3D4C-B17E-A06A-D9AA-27C85F3FFB9D}"/>
                  </a:ext>
                </a:extLst>
              </p:cNvPr>
              <p:cNvCxnSpPr>
                <a:cxnSpLocks/>
              </p:cNvCxnSpPr>
              <p:nvPr/>
            </p:nvCxnSpPr>
            <p:spPr>
              <a:xfrm rot="10800000">
                <a:off x="5447506" y="3948905"/>
                <a:ext cx="0" cy="539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06" name="Gruppieren 105">
              <a:extLst>
                <a:ext uri="{FF2B5EF4-FFF2-40B4-BE49-F238E27FC236}">
                  <a16:creationId xmlns:a16="http://schemas.microsoft.com/office/drawing/2014/main" id="{552BC8D7-B372-F00A-6EF8-18DF1803FC52}"/>
                </a:ext>
              </a:extLst>
            </p:cNvPr>
            <p:cNvGrpSpPr/>
            <p:nvPr/>
          </p:nvGrpSpPr>
          <p:grpSpPr>
            <a:xfrm>
              <a:off x="10144855" y="2915385"/>
              <a:ext cx="53975" cy="53975"/>
              <a:chOff x="5420517" y="3948905"/>
              <a:chExt cx="53975" cy="53975"/>
            </a:xfrm>
          </p:grpSpPr>
          <p:cxnSp>
            <p:nvCxnSpPr>
              <p:cNvPr id="107" name="Gerader Verbinder 106">
                <a:extLst>
                  <a:ext uri="{FF2B5EF4-FFF2-40B4-BE49-F238E27FC236}">
                    <a16:creationId xmlns:a16="http://schemas.microsoft.com/office/drawing/2014/main" id="{CAF6801E-72E0-1FE6-46E6-F68878666E9D}"/>
                  </a:ext>
                </a:extLst>
              </p:cNvPr>
              <p:cNvCxnSpPr>
                <a:cxnSpLocks/>
              </p:cNvCxnSpPr>
              <p:nvPr/>
            </p:nvCxnSpPr>
            <p:spPr>
              <a:xfrm rot="5400000">
                <a:off x="5447505" y="3948906"/>
                <a:ext cx="0" cy="539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8" name="Gerader Verbinder 107">
                <a:extLst>
                  <a:ext uri="{FF2B5EF4-FFF2-40B4-BE49-F238E27FC236}">
                    <a16:creationId xmlns:a16="http://schemas.microsoft.com/office/drawing/2014/main" id="{F52530AB-04C6-FF59-A37C-26AD13D422CE}"/>
                  </a:ext>
                </a:extLst>
              </p:cNvPr>
              <p:cNvCxnSpPr>
                <a:cxnSpLocks/>
              </p:cNvCxnSpPr>
              <p:nvPr/>
            </p:nvCxnSpPr>
            <p:spPr>
              <a:xfrm rot="10800000">
                <a:off x="5447506" y="3948905"/>
                <a:ext cx="0" cy="539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09" name="Gruppieren 108">
              <a:extLst>
                <a:ext uri="{FF2B5EF4-FFF2-40B4-BE49-F238E27FC236}">
                  <a16:creationId xmlns:a16="http://schemas.microsoft.com/office/drawing/2014/main" id="{EEEF64D2-8DF8-4BED-27C3-5F36DEEC15DF}"/>
                </a:ext>
              </a:extLst>
            </p:cNvPr>
            <p:cNvGrpSpPr/>
            <p:nvPr/>
          </p:nvGrpSpPr>
          <p:grpSpPr>
            <a:xfrm>
              <a:off x="10154380" y="2915384"/>
              <a:ext cx="53975" cy="53975"/>
              <a:chOff x="5420517" y="3948905"/>
              <a:chExt cx="53975" cy="53975"/>
            </a:xfrm>
          </p:grpSpPr>
          <p:cxnSp>
            <p:nvCxnSpPr>
              <p:cNvPr id="110" name="Gerader Verbinder 109">
                <a:extLst>
                  <a:ext uri="{FF2B5EF4-FFF2-40B4-BE49-F238E27FC236}">
                    <a16:creationId xmlns:a16="http://schemas.microsoft.com/office/drawing/2014/main" id="{D19C8A7A-F492-6284-3652-969BE7A2AC42}"/>
                  </a:ext>
                </a:extLst>
              </p:cNvPr>
              <p:cNvCxnSpPr>
                <a:cxnSpLocks/>
              </p:cNvCxnSpPr>
              <p:nvPr/>
            </p:nvCxnSpPr>
            <p:spPr>
              <a:xfrm rot="5400000">
                <a:off x="5447505" y="3948906"/>
                <a:ext cx="0" cy="539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1" name="Gerader Verbinder 110">
                <a:extLst>
                  <a:ext uri="{FF2B5EF4-FFF2-40B4-BE49-F238E27FC236}">
                    <a16:creationId xmlns:a16="http://schemas.microsoft.com/office/drawing/2014/main" id="{1099062C-0346-31B4-8F3E-D2684898EF0C}"/>
                  </a:ext>
                </a:extLst>
              </p:cNvPr>
              <p:cNvCxnSpPr>
                <a:cxnSpLocks/>
              </p:cNvCxnSpPr>
              <p:nvPr/>
            </p:nvCxnSpPr>
            <p:spPr>
              <a:xfrm rot="10800000">
                <a:off x="5447506" y="3948905"/>
                <a:ext cx="0" cy="539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12" name="Gruppieren 111">
              <a:extLst>
                <a:ext uri="{FF2B5EF4-FFF2-40B4-BE49-F238E27FC236}">
                  <a16:creationId xmlns:a16="http://schemas.microsoft.com/office/drawing/2014/main" id="{6BAA2EF0-4402-FD03-CD00-E3B5F1483DD4}"/>
                </a:ext>
              </a:extLst>
            </p:cNvPr>
            <p:cNvGrpSpPr/>
            <p:nvPr/>
          </p:nvGrpSpPr>
          <p:grpSpPr>
            <a:xfrm>
              <a:off x="10189307" y="2916119"/>
              <a:ext cx="53975" cy="53975"/>
              <a:chOff x="5420517" y="3948905"/>
              <a:chExt cx="53975" cy="53975"/>
            </a:xfrm>
          </p:grpSpPr>
          <p:cxnSp>
            <p:nvCxnSpPr>
              <p:cNvPr id="113" name="Gerader Verbinder 112">
                <a:extLst>
                  <a:ext uri="{FF2B5EF4-FFF2-40B4-BE49-F238E27FC236}">
                    <a16:creationId xmlns:a16="http://schemas.microsoft.com/office/drawing/2014/main" id="{60BD0155-0DCC-ED4E-D910-3D5163EC99D4}"/>
                  </a:ext>
                </a:extLst>
              </p:cNvPr>
              <p:cNvCxnSpPr>
                <a:cxnSpLocks/>
              </p:cNvCxnSpPr>
              <p:nvPr/>
            </p:nvCxnSpPr>
            <p:spPr>
              <a:xfrm rot="5400000">
                <a:off x="5447505" y="3948906"/>
                <a:ext cx="0" cy="539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4" name="Gerader Verbinder 113">
                <a:extLst>
                  <a:ext uri="{FF2B5EF4-FFF2-40B4-BE49-F238E27FC236}">
                    <a16:creationId xmlns:a16="http://schemas.microsoft.com/office/drawing/2014/main" id="{D3C62776-C423-1E47-370C-04DE48846357}"/>
                  </a:ext>
                </a:extLst>
              </p:cNvPr>
              <p:cNvCxnSpPr>
                <a:cxnSpLocks/>
              </p:cNvCxnSpPr>
              <p:nvPr/>
            </p:nvCxnSpPr>
            <p:spPr>
              <a:xfrm rot="10800000">
                <a:off x="5447506" y="3948905"/>
                <a:ext cx="0" cy="539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15" name="Gruppieren 114">
              <a:extLst>
                <a:ext uri="{FF2B5EF4-FFF2-40B4-BE49-F238E27FC236}">
                  <a16:creationId xmlns:a16="http://schemas.microsoft.com/office/drawing/2014/main" id="{2C00237A-D036-DF8E-ECD4-A09937E81F6A}"/>
                </a:ext>
              </a:extLst>
            </p:cNvPr>
            <p:cNvGrpSpPr/>
            <p:nvPr/>
          </p:nvGrpSpPr>
          <p:grpSpPr>
            <a:xfrm>
              <a:off x="10928350" y="3812868"/>
              <a:ext cx="53975" cy="53975"/>
              <a:chOff x="5420517" y="3948905"/>
              <a:chExt cx="53975" cy="53975"/>
            </a:xfrm>
          </p:grpSpPr>
          <p:cxnSp>
            <p:nvCxnSpPr>
              <p:cNvPr id="116" name="Gerader Verbinder 115">
                <a:extLst>
                  <a:ext uri="{FF2B5EF4-FFF2-40B4-BE49-F238E27FC236}">
                    <a16:creationId xmlns:a16="http://schemas.microsoft.com/office/drawing/2014/main" id="{BAF08D91-AF57-B3FC-D08E-DA69BCA7EDB4}"/>
                  </a:ext>
                </a:extLst>
              </p:cNvPr>
              <p:cNvCxnSpPr>
                <a:cxnSpLocks/>
              </p:cNvCxnSpPr>
              <p:nvPr/>
            </p:nvCxnSpPr>
            <p:spPr>
              <a:xfrm rot="5400000">
                <a:off x="5447505" y="3948906"/>
                <a:ext cx="0" cy="539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7" name="Gerader Verbinder 116">
                <a:extLst>
                  <a:ext uri="{FF2B5EF4-FFF2-40B4-BE49-F238E27FC236}">
                    <a16:creationId xmlns:a16="http://schemas.microsoft.com/office/drawing/2014/main" id="{309DC830-468D-0A16-E330-47635CE0593F}"/>
                  </a:ext>
                </a:extLst>
              </p:cNvPr>
              <p:cNvCxnSpPr>
                <a:cxnSpLocks/>
              </p:cNvCxnSpPr>
              <p:nvPr/>
            </p:nvCxnSpPr>
            <p:spPr>
              <a:xfrm rot="10800000">
                <a:off x="5447506" y="3948905"/>
                <a:ext cx="0" cy="539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cxnSp>
        <p:nvCxnSpPr>
          <p:cNvPr id="119" name="Gerader Verbinder 118">
            <a:extLst>
              <a:ext uri="{FF2B5EF4-FFF2-40B4-BE49-F238E27FC236}">
                <a16:creationId xmlns:a16="http://schemas.microsoft.com/office/drawing/2014/main" id="{017E625A-AC5F-DC27-4AAF-770B008D4D4E}"/>
              </a:ext>
            </a:extLst>
          </p:cNvPr>
          <p:cNvCxnSpPr>
            <a:cxnSpLocks/>
          </p:cNvCxnSpPr>
          <p:nvPr/>
        </p:nvCxnSpPr>
        <p:spPr>
          <a:xfrm>
            <a:off x="1500188" y="3397002"/>
            <a:ext cx="398621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0" name="Gerader Verbinder 119">
            <a:extLst>
              <a:ext uri="{FF2B5EF4-FFF2-40B4-BE49-F238E27FC236}">
                <a16:creationId xmlns:a16="http://schemas.microsoft.com/office/drawing/2014/main" id="{CF3E85E7-DA20-8B91-F3FC-119E50584682}"/>
              </a:ext>
            </a:extLst>
          </p:cNvPr>
          <p:cNvCxnSpPr>
            <a:cxnSpLocks/>
          </p:cNvCxnSpPr>
          <p:nvPr/>
        </p:nvCxnSpPr>
        <p:spPr>
          <a:xfrm>
            <a:off x="7246144" y="3399382"/>
            <a:ext cx="398621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21" name="Gruppieren 120">
            <a:extLst>
              <a:ext uri="{FF2B5EF4-FFF2-40B4-BE49-F238E27FC236}">
                <a16:creationId xmlns:a16="http://schemas.microsoft.com/office/drawing/2014/main" id="{76305A29-86CB-C248-B006-F348EDF42F0E}"/>
              </a:ext>
            </a:extLst>
          </p:cNvPr>
          <p:cNvGrpSpPr/>
          <p:nvPr/>
        </p:nvGrpSpPr>
        <p:grpSpPr>
          <a:xfrm>
            <a:off x="1069577" y="1950779"/>
            <a:ext cx="336827" cy="2882627"/>
            <a:chOff x="1069577" y="1950779"/>
            <a:chExt cx="336827" cy="2882627"/>
          </a:xfrm>
        </p:grpSpPr>
        <p:sp>
          <p:nvSpPr>
            <p:cNvPr id="122" name="Rechteck 121">
              <a:extLst>
                <a:ext uri="{FF2B5EF4-FFF2-40B4-BE49-F238E27FC236}">
                  <a16:creationId xmlns:a16="http://schemas.microsoft.com/office/drawing/2014/main" id="{63883E0B-DFFA-2D9F-CF9A-E319C6E02C88}"/>
                </a:ext>
              </a:extLst>
            </p:cNvPr>
            <p:cNvSpPr/>
            <p:nvPr/>
          </p:nvSpPr>
          <p:spPr>
            <a:xfrm>
              <a:off x="1149350" y="1950779"/>
              <a:ext cx="257054" cy="2882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3" name="Textfeld 122">
              <a:extLst>
                <a:ext uri="{FF2B5EF4-FFF2-40B4-BE49-F238E27FC236}">
                  <a16:creationId xmlns:a16="http://schemas.microsoft.com/office/drawing/2014/main" id="{CE0046E0-02EB-B82B-8C32-4B2027341351}"/>
                </a:ext>
              </a:extLst>
            </p:cNvPr>
            <p:cNvSpPr txBox="1"/>
            <p:nvPr/>
          </p:nvSpPr>
          <p:spPr>
            <a:xfrm>
              <a:off x="1069577" y="1950779"/>
              <a:ext cx="300037" cy="184666"/>
            </a:xfrm>
            <a:prstGeom prst="rect">
              <a:avLst/>
            </a:prstGeom>
            <a:noFill/>
          </p:spPr>
          <p:txBody>
            <a:bodyPr wrap="square" lIns="0" tIns="0" rIns="0" bIns="0" rtlCol="0">
              <a:spAutoFit/>
            </a:bodyPr>
            <a:lstStyle/>
            <a:p>
              <a:pPr algn="r"/>
              <a:r>
                <a:rPr lang="de-DE" sz="1200"/>
                <a:t>1.0</a:t>
              </a:r>
            </a:p>
          </p:txBody>
        </p:sp>
        <p:sp>
          <p:nvSpPr>
            <p:cNvPr id="124" name="Textfeld 123">
              <a:extLst>
                <a:ext uri="{FF2B5EF4-FFF2-40B4-BE49-F238E27FC236}">
                  <a16:creationId xmlns:a16="http://schemas.microsoft.com/office/drawing/2014/main" id="{C005A943-F7FA-A9BB-C87C-56D33057BACF}"/>
                </a:ext>
              </a:extLst>
            </p:cNvPr>
            <p:cNvSpPr txBox="1"/>
            <p:nvPr/>
          </p:nvSpPr>
          <p:spPr>
            <a:xfrm>
              <a:off x="1069577" y="2220575"/>
              <a:ext cx="300037" cy="184666"/>
            </a:xfrm>
            <a:prstGeom prst="rect">
              <a:avLst/>
            </a:prstGeom>
            <a:noFill/>
          </p:spPr>
          <p:txBody>
            <a:bodyPr wrap="square" lIns="0" tIns="0" rIns="0" bIns="0" rtlCol="0">
              <a:spAutoFit/>
            </a:bodyPr>
            <a:lstStyle/>
            <a:p>
              <a:pPr algn="r"/>
              <a:r>
                <a:rPr lang="de-DE" sz="1200"/>
                <a:t>0.9</a:t>
              </a:r>
            </a:p>
          </p:txBody>
        </p:sp>
        <p:sp>
          <p:nvSpPr>
            <p:cNvPr id="125" name="Textfeld 124">
              <a:extLst>
                <a:ext uri="{FF2B5EF4-FFF2-40B4-BE49-F238E27FC236}">
                  <a16:creationId xmlns:a16="http://schemas.microsoft.com/office/drawing/2014/main" id="{CC09E238-C96A-B093-19D3-3A3F5DC2DC2A}"/>
                </a:ext>
              </a:extLst>
            </p:cNvPr>
            <p:cNvSpPr txBox="1"/>
            <p:nvPr/>
          </p:nvSpPr>
          <p:spPr>
            <a:xfrm>
              <a:off x="1069577" y="2490371"/>
              <a:ext cx="300037" cy="184666"/>
            </a:xfrm>
            <a:prstGeom prst="rect">
              <a:avLst/>
            </a:prstGeom>
            <a:noFill/>
          </p:spPr>
          <p:txBody>
            <a:bodyPr wrap="square" lIns="0" tIns="0" rIns="0" bIns="0" rtlCol="0">
              <a:spAutoFit/>
            </a:bodyPr>
            <a:lstStyle/>
            <a:p>
              <a:pPr algn="r"/>
              <a:r>
                <a:rPr lang="de-DE" sz="1200"/>
                <a:t>0.8</a:t>
              </a:r>
            </a:p>
          </p:txBody>
        </p:sp>
        <p:sp>
          <p:nvSpPr>
            <p:cNvPr id="126" name="Textfeld 125">
              <a:extLst>
                <a:ext uri="{FF2B5EF4-FFF2-40B4-BE49-F238E27FC236}">
                  <a16:creationId xmlns:a16="http://schemas.microsoft.com/office/drawing/2014/main" id="{D2B9C61A-A770-67B8-BC68-CAD1C5328B74}"/>
                </a:ext>
              </a:extLst>
            </p:cNvPr>
            <p:cNvSpPr txBox="1"/>
            <p:nvPr/>
          </p:nvSpPr>
          <p:spPr>
            <a:xfrm>
              <a:off x="1069577" y="2760167"/>
              <a:ext cx="300037" cy="184666"/>
            </a:xfrm>
            <a:prstGeom prst="rect">
              <a:avLst/>
            </a:prstGeom>
            <a:noFill/>
          </p:spPr>
          <p:txBody>
            <a:bodyPr wrap="square" lIns="0" tIns="0" rIns="0" bIns="0" rtlCol="0">
              <a:spAutoFit/>
            </a:bodyPr>
            <a:lstStyle/>
            <a:p>
              <a:pPr algn="r"/>
              <a:r>
                <a:rPr lang="de-DE" sz="1200"/>
                <a:t>0.7</a:t>
              </a:r>
            </a:p>
          </p:txBody>
        </p:sp>
        <p:sp>
          <p:nvSpPr>
            <p:cNvPr id="127" name="Textfeld 126">
              <a:extLst>
                <a:ext uri="{FF2B5EF4-FFF2-40B4-BE49-F238E27FC236}">
                  <a16:creationId xmlns:a16="http://schemas.microsoft.com/office/drawing/2014/main" id="{33EE6834-C546-8D52-24BC-7966F3378080}"/>
                </a:ext>
              </a:extLst>
            </p:cNvPr>
            <p:cNvSpPr txBox="1"/>
            <p:nvPr/>
          </p:nvSpPr>
          <p:spPr>
            <a:xfrm>
              <a:off x="1069577" y="3029963"/>
              <a:ext cx="300037" cy="184666"/>
            </a:xfrm>
            <a:prstGeom prst="rect">
              <a:avLst/>
            </a:prstGeom>
            <a:noFill/>
          </p:spPr>
          <p:txBody>
            <a:bodyPr wrap="square" lIns="0" tIns="0" rIns="0" bIns="0" rtlCol="0">
              <a:spAutoFit/>
            </a:bodyPr>
            <a:lstStyle/>
            <a:p>
              <a:pPr algn="r"/>
              <a:r>
                <a:rPr lang="de-DE" sz="1200"/>
                <a:t>0.6</a:t>
              </a:r>
            </a:p>
          </p:txBody>
        </p:sp>
        <p:sp>
          <p:nvSpPr>
            <p:cNvPr id="128" name="Textfeld 127">
              <a:extLst>
                <a:ext uri="{FF2B5EF4-FFF2-40B4-BE49-F238E27FC236}">
                  <a16:creationId xmlns:a16="http://schemas.microsoft.com/office/drawing/2014/main" id="{268D3A7D-E962-FAB9-8A7B-9F02699B0AC8}"/>
                </a:ext>
              </a:extLst>
            </p:cNvPr>
            <p:cNvSpPr txBox="1"/>
            <p:nvPr/>
          </p:nvSpPr>
          <p:spPr>
            <a:xfrm>
              <a:off x="1069577" y="3299759"/>
              <a:ext cx="300037" cy="184666"/>
            </a:xfrm>
            <a:prstGeom prst="rect">
              <a:avLst/>
            </a:prstGeom>
            <a:noFill/>
          </p:spPr>
          <p:txBody>
            <a:bodyPr wrap="square" lIns="0" tIns="0" rIns="0" bIns="0" rtlCol="0">
              <a:spAutoFit/>
            </a:bodyPr>
            <a:lstStyle/>
            <a:p>
              <a:pPr algn="r"/>
              <a:r>
                <a:rPr lang="de-DE" sz="1200"/>
                <a:t>0.5</a:t>
              </a:r>
            </a:p>
          </p:txBody>
        </p:sp>
        <p:sp>
          <p:nvSpPr>
            <p:cNvPr id="129" name="Textfeld 128">
              <a:extLst>
                <a:ext uri="{FF2B5EF4-FFF2-40B4-BE49-F238E27FC236}">
                  <a16:creationId xmlns:a16="http://schemas.microsoft.com/office/drawing/2014/main" id="{A3C065F7-FDD0-2166-8C3F-78FC37F3E5CD}"/>
                </a:ext>
              </a:extLst>
            </p:cNvPr>
            <p:cNvSpPr txBox="1"/>
            <p:nvPr/>
          </p:nvSpPr>
          <p:spPr>
            <a:xfrm>
              <a:off x="1069577" y="3569555"/>
              <a:ext cx="300037" cy="184666"/>
            </a:xfrm>
            <a:prstGeom prst="rect">
              <a:avLst/>
            </a:prstGeom>
            <a:noFill/>
          </p:spPr>
          <p:txBody>
            <a:bodyPr wrap="square" lIns="0" tIns="0" rIns="0" bIns="0" rtlCol="0">
              <a:spAutoFit/>
            </a:bodyPr>
            <a:lstStyle/>
            <a:p>
              <a:pPr algn="r"/>
              <a:r>
                <a:rPr lang="de-DE" sz="1200"/>
                <a:t>0.4</a:t>
              </a:r>
            </a:p>
          </p:txBody>
        </p:sp>
        <p:sp>
          <p:nvSpPr>
            <p:cNvPr id="130" name="Textfeld 129">
              <a:extLst>
                <a:ext uri="{FF2B5EF4-FFF2-40B4-BE49-F238E27FC236}">
                  <a16:creationId xmlns:a16="http://schemas.microsoft.com/office/drawing/2014/main" id="{2CD86D9D-CDC3-248C-681F-D8645750C357}"/>
                </a:ext>
              </a:extLst>
            </p:cNvPr>
            <p:cNvSpPr txBox="1"/>
            <p:nvPr/>
          </p:nvSpPr>
          <p:spPr>
            <a:xfrm>
              <a:off x="1069577" y="3839351"/>
              <a:ext cx="300037" cy="184666"/>
            </a:xfrm>
            <a:prstGeom prst="rect">
              <a:avLst/>
            </a:prstGeom>
            <a:noFill/>
          </p:spPr>
          <p:txBody>
            <a:bodyPr wrap="square" lIns="0" tIns="0" rIns="0" bIns="0" rtlCol="0">
              <a:spAutoFit/>
            </a:bodyPr>
            <a:lstStyle/>
            <a:p>
              <a:pPr algn="r"/>
              <a:r>
                <a:rPr lang="de-DE" sz="1200"/>
                <a:t>0.3</a:t>
              </a:r>
            </a:p>
          </p:txBody>
        </p:sp>
        <p:sp>
          <p:nvSpPr>
            <p:cNvPr id="131" name="Textfeld 130">
              <a:extLst>
                <a:ext uri="{FF2B5EF4-FFF2-40B4-BE49-F238E27FC236}">
                  <a16:creationId xmlns:a16="http://schemas.microsoft.com/office/drawing/2014/main" id="{C4A26953-AA5B-5145-0638-26ADE52D66CD}"/>
                </a:ext>
              </a:extLst>
            </p:cNvPr>
            <p:cNvSpPr txBox="1"/>
            <p:nvPr/>
          </p:nvSpPr>
          <p:spPr>
            <a:xfrm>
              <a:off x="1069577" y="4109147"/>
              <a:ext cx="300037" cy="184666"/>
            </a:xfrm>
            <a:prstGeom prst="rect">
              <a:avLst/>
            </a:prstGeom>
            <a:noFill/>
          </p:spPr>
          <p:txBody>
            <a:bodyPr wrap="square" lIns="0" tIns="0" rIns="0" bIns="0" rtlCol="0">
              <a:spAutoFit/>
            </a:bodyPr>
            <a:lstStyle/>
            <a:p>
              <a:pPr algn="r"/>
              <a:r>
                <a:rPr lang="de-DE" sz="1200"/>
                <a:t>0.2</a:t>
              </a:r>
            </a:p>
          </p:txBody>
        </p:sp>
        <p:sp>
          <p:nvSpPr>
            <p:cNvPr id="132" name="Textfeld 131">
              <a:extLst>
                <a:ext uri="{FF2B5EF4-FFF2-40B4-BE49-F238E27FC236}">
                  <a16:creationId xmlns:a16="http://schemas.microsoft.com/office/drawing/2014/main" id="{719E98C5-EFC0-7862-EAF5-7D87AAB50DFE}"/>
                </a:ext>
              </a:extLst>
            </p:cNvPr>
            <p:cNvSpPr txBox="1"/>
            <p:nvPr/>
          </p:nvSpPr>
          <p:spPr>
            <a:xfrm>
              <a:off x="1069577" y="4378943"/>
              <a:ext cx="300037" cy="184666"/>
            </a:xfrm>
            <a:prstGeom prst="rect">
              <a:avLst/>
            </a:prstGeom>
            <a:noFill/>
          </p:spPr>
          <p:txBody>
            <a:bodyPr wrap="square" lIns="0" tIns="0" rIns="0" bIns="0" rtlCol="0">
              <a:spAutoFit/>
            </a:bodyPr>
            <a:lstStyle/>
            <a:p>
              <a:pPr algn="r"/>
              <a:r>
                <a:rPr lang="de-DE" sz="1200"/>
                <a:t>0.1</a:t>
              </a:r>
            </a:p>
          </p:txBody>
        </p:sp>
        <p:sp>
          <p:nvSpPr>
            <p:cNvPr id="133" name="Textfeld 132">
              <a:extLst>
                <a:ext uri="{FF2B5EF4-FFF2-40B4-BE49-F238E27FC236}">
                  <a16:creationId xmlns:a16="http://schemas.microsoft.com/office/drawing/2014/main" id="{6EB00329-3911-0FF1-2B42-34FC92E2AEDE}"/>
                </a:ext>
              </a:extLst>
            </p:cNvPr>
            <p:cNvSpPr txBox="1"/>
            <p:nvPr/>
          </p:nvSpPr>
          <p:spPr>
            <a:xfrm>
              <a:off x="1069577" y="4648740"/>
              <a:ext cx="300037" cy="184666"/>
            </a:xfrm>
            <a:prstGeom prst="rect">
              <a:avLst/>
            </a:prstGeom>
            <a:noFill/>
          </p:spPr>
          <p:txBody>
            <a:bodyPr wrap="square" lIns="0" tIns="0" rIns="0" bIns="0" rtlCol="0">
              <a:spAutoFit/>
            </a:bodyPr>
            <a:lstStyle/>
            <a:p>
              <a:pPr algn="r"/>
              <a:r>
                <a:rPr lang="de-DE" sz="1200"/>
                <a:t>0.0</a:t>
              </a:r>
            </a:p>
          </p:txBody>
        </p:sp>
      </p:grpSp>
      <p:grpSp>
        <p:nvGrpSpPr>
          <p:cNvPr id="134" name="Gruppieren 133">
            <a:extLst>
              <a:ext uri="{FF2B5EF4-FFF2-40B4-BE49-F238E27FC236}">
                <a16:creationId xmlns:a16="http://schemas.microsoft.com/office/drawing/2014/main" id="{8CA8A588-CE83-9430-BFBB-0B35AD8FC29F}"/>
              </a:ext>
            </a:extLst>
          </p:cNvPr>
          <p:cNvGrpSpPr/>
          <p:nvPr/>
        </p:nvGrpSpPr>
        <p:grpSpPr>
          <a:xfrm>
            <a:off x="6818968" y="1950779"/>
            <a:ext cx="336827" cy="2882627"/>
            <a:chOff x="1069577" y="1950779"/>
            <a:chExt cx="336827" cy="2882627"/>
          </a:xfrm>
        </p:grpSpPr>
        <p:sp>
          <p:nvSpPr>
            <p:cNvPr id="135" name="Rechteck 134">
              <a:extLst>
                <a:ext uri="{FF2B5EF4-FFF2-40B4-BE49-F238E27FC236}">
                  <a16:creationId xmlns:a16="http://schemas.microsoft.com/office/drawing/2014/main" id="{9D33EF72-3420-4F84-5F8A-53A3E0F26663}"/>
                </a:ext>
              </a:extLst>
            </p:cNvPr>
            <p:cNvSpPr/>
            <p:nvPr/>
          </p:nvSpPr>
          <p:spPr>
            <a:xfrm>
              <a:off x="1149350" y="1950779"/>
              <a:ext cx="257054" cy="2882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6" name="Textfeld 135">
              <a:extLst>
                <a:ext uri="{FF2B5EF4-FFF2-40B4-BE49-F238E27FC236}">
                  <a16:creationId xmlns:a16="http://schemas.microsoft.com/office/drawing/2014/main" id="{9495CFC5-08D2-44C4-89B4-EE22FBB3C26C}"/>
                </a:ext>
              </a:extLst>
            </p:cNvPr>
            <p:cNvSpPr txBox="1"/>
            <p:nvPr/>
          </p:nvSpPr>
          <p:spPr>
            <a:xfrm>
              <a:off x="1069577" y="1950779"/>
              <a:ext cx="300037" cy="184666"/>
            </a:xfrm>
            <a:prstGeom prst="rect">
              <a:avLst/>
            </a:prstGeom>
            <a:noFill/>
          </p:spPr>
          <p:txBody>
            <a:bodyPr wrap="square" lIns="0" tIns="0" rIns="0" bIns="0" rtlCol="0">
              <a:spAutoFit/>
            </a:bodyPr>
            <a:lstStyle/>
            <a:p>
              <a:pPr algn="r"/>
              <a:r>
                <a:rPr lang="de-DE" sz="1200"/>
                <a:t>1.0</a:t>
              </a:r>
            </a:p>
          </p:txBody>
        </p:sp>
        <p:sp>
          <p:nvSpPr>
            <p:cNvPr id="137" name="Textfeld 136">
              <a:extLst>
                <a:ext uri="{FF2B5EF4-FFF2-40B4-BE49-F238E27FC236}">
                  <a16:creationId xmlns:a16="http://schemas.microsoft.com/office/drawing/2014/main" id="{0D7F3522-4217-A31C-DC0D-DD4E0B04EE29}"/>
                </a:ext>
              </a:extLst>
            </p:cNvPr>
            <p:cNvSpPr txBox="1"/>
            <p:nvPr/>
          </p:nvSpPr>
          <p:spPr>
            <a:xfrm>
              <a:off x="1069577" y="2220575"/>
              <a:ext cx="300037" cy="184666"/>
            </a:xfrm>
            <a:prstGeom prst="rect">
              <a:avLst/>
            </a:prstGeom>
            <a:noFill/>
          </p:spPr>
          <p:txBody>
            <a:bodyPr wrap="square" lIns="0" tIns="0" rIns="0" bIns="0" rtlCol="0">
              <a:spAutoFit/>
            </a:bodyPr>
            <a:lstStyle/>
            <a:p>
              <a:pPr algn="r"/>
              <a:r>
                <a:rPr lang="de-DE" sz="1200"/>
                <a:t>0.9</a:t>
              </a:r>
            </a:p>
          </p:txBody>
        </p:sp>
        <p:sp>
          <p:nvSpPr>
            <p:cNvPr id="138" name="Textfeld 137">
              <a:extLst>
                <a:ext uri="{FF2B5EF4-FFF2-40B4-BE49-F238E27FC236}">
                  <a16:creationId xmlns:a16="http://schemas.microsoft.com/office/drawing/2014/main" id="{4AABB729-BFE9-F8E8-7228-EBA96D14B232}"/>
                </a:ext>
              </a:extLst>
            </p:cNvPr>
            <p:cNvSpPr txBox="1"/>
            <p:nvPr/>
          </p:nvSpPr>
          <p:spPr>
            <a:xfrm>
              <a:off x="1069577" y="2490371"/>
              <a:ext cx="300037" cy="184666"/>
            </a:xfrm>
            <a:prstGeom prst="rect">
              <a:avLst/>
            </a:prstGeom>
            <a:noFill/>
          </p:spPr>
          <p:txBody>
            <a:bodyPr wrap="square" lIns="0" tIns="0" rIns="0" bIns="0" rtlCol="0">
              <a:spAutoFit/>
            </a:bodyPr>
            <a:lstStyle/>
            <a:p>
              <a:pPr algn="r"/>
              <a:r>
                <a:rPr lang="de-DE" sz="1200"/>
                <a:t>0.8</a:t>
              </a:r>
            </a:p>
          </p:txBody>
        </p:sp>
        <p:sp>
          <p:nvSpPr>
            <p:cNvPr id="139" name="Textfeld 138">
              <a:extLst>
                <a:ext uri="{FF2B5EF4-FFF2-40B4-BE49-F238E27FC236}">
                  <a16:creationId xmlns:a16="http://schemas.microsoft.com/office/drawing/2014/main" id="{8CFD6116-4278-5BDF-24C4-B69DF8FE4EEC}"/>
                </a:ext>
              </a:extLst>
            </p:cNvPr>
            <p:cNvSpPr txBox="1"/>
            <p:nvPr/>
          </p:nvSpPr>
          <p:spPr>
            <a:xfrm>
              <a:off x="1069577" y="2760167"/>
              <a:ext cx="300037" cy="184666"/>
            </a:xfrm>
            <a:prstGeom prst="rect">
              <a:avLst/>
            </a:prstGeom>
            <a:noFill/>
          </p:spPr>
          <p:txBody>
            <a:bodyPr wrap="square" lIns="0" tIns="0" rIns="0" bIns="0" rtlCol="0">
              <a:spAutoFit/>
            </a:bodyPr>
            <a:lstStyle/>
            <a:p>
              <a:pPr algn="r"/>
              <a:r>
                <a:rPr lang="de-DE" sz="1200"/>
                <a:t>0.7</a:t>
              </a:r>
            </a:p>
          </p:txBody>
        </p:sp>
        <p:sp>
          <p:nvSpPr>
            <p:cNvPr id="140" name="Textfeld 139">
              <a:extLst>
                <a:ext uri="{FF2B5EF4-FFF2-40B4-BE49-F238E27FC236}">
                  <a16:creationId xmlns:a16="http://schemas.microsoft.com/office/drawing/2014/main" id="{A197F3D9-BEB2-BCF8-0BD8-8F059C8CCDC5}"/>
                </a:ext>
              </a:extLst>
            </p:cNvPr>
            <p:cNvSpPr txBox="1"/>
            <p:nvPr/>
          </p:nvSpPr>
          <p:spPr>
            <a:xfrm>
              <a:off x="1069577" y="3029963"/>
              <a:ext cx="300037" cy="184666"/>
            </a:xfrm>
            <a:prstGeom prst="rect">
              <a:avLst/>
            </a:prstGeom>
            <a:noFill/>
          </p:spPr>
          <p:txBody>
            <a:bodyPr wrap="square" lIns="0" tIns="0" rIns="0" bIns="0" rtlCol="0">
              <a:spAutoFit/>
            </a:bodyPr>
            <a:lstStyle/>
            <a:p>
              <a:pPr algn="r"/>
              <a:r>
                <a:rPr lang="de-DE" sz="1200"/>
                <a:t>0.6</a:t>
              </a:r>
            </a:p>
          </p:txBody>
        </p:sp>
        <p:sp>
          <p:nvSpPr>
            <p:cNvPr id="141" name="Textfeld 140">
              <a:extLst>
                <a:ext uri="{FF2B5EF4-FFF2-40B4-BE49-F238E27FC236}">
                  <a16:creationId xmlns:a16="http://schemas.microsoft.com/office/drawing/2014/main" id="{6F322F0A-E8D1-AA12-A254-6EC21C1B556F}"/>
                </a:ext>
              </a:extLst>
            </p:cNvPr>
            <p:cNvSpPr txBox="1"/>
            <p:nvPr/>
          </p:nvSpPr>
          <p:spPr>
            <a:xfrm>
              <a:off x="1069577" y="3299759"/>
              <a:ext cx="300037" cy="184666"/>
            </a:xfrm>
            <a:prstGeom prst="rect">
              <a:avLst/>
            </a:prstGeom>
            <a:noFill/>
          </p:spPr>
          <p:txBody>
            <a:bodyPr wrap="square" lIns="0" tIns="0" rIns="0" bIns="0" rtlCol="0">
              <a:spAutoFit/>
            </a:bodyPr>
            <a:lstStyle/>
            <a:p>
              <a:pPr algn="r"/>
              <a:r>
                <a:rPr lang="de-DE" sz="1200"/>
                <a:t>0.5</a:t>
              </a:r>
            </a:p>
          </p:txBody>
        </p:sp>
        <p:sp>
          <p:nvSpPr>
            <p:cNvPr id="142" name="Textfeld 141">
              <a:extLst>
                <a:ext uri="{FF2B5EF4-FFF2-40B4-BE49-F238E27FC236}">
                  <a16:creationId xmlns:a16="http://schemas.microsoft.com/office/drawing/2014/main" id="{A2B32784-4905-3063-CDE5-202C7E158551}"/>
                </a:ext>
              </a:extLst>
            </p:cNvPr>
            <p:cNvSpPr txBox="1"/>
            <p:nvPr/>
          </p:nvSpPr>
          <p:spPr>
            <a:xfrm>
              <a:off x="1069577" y="3569555"/>
              <a:ext cx="300037" cy="184666"/>
            </a:xfrm>
            <a:prstGeom prst="rect">
              <a:avLst/>
            </a:prstGeom>
            <a:noFill/>
          </p:spPr>
          <p:txBody>
            <a:bodyPr wrap="square" lIns="0" tIns="0" rIns="0" bIns="0" rtlCol="0">
              <a:spAutoFit/>
            </a:bodyPr>
            <a:lstStyle/>
            <a:p>
              <a:pPr algn="r"/>
              <a:r>
                <a:rPr lang="de-DE" sz="1200"/>
                <a:t>0.4</a:t>
              </a:r>
            </a:p>
          </p:txBody>
        </p:sp>
        <p:sp>
          <p:nvSpPr>
            <p:cNvPr id="143" name="Textfeld 142">
              <a:extLst>
                <a:ext uri="{FF2B5EF4-FFF2-40B4-BE49-F238E27FC236}">
                  <a16:creationId xmlns:a16="http://schemas.microsoft.com/office/drawing/2014/main" id="{73F047F9-DFBB-9553-CE78-CB614873F99E}"/>
                </a:ext>
              </a:extLst>
            </p:cNvPr>
            <p:cNvSpPr txBox="1"/>
            <p:nvPr/>
          </p:nvSpPr>
          <p:spPr>
            <a:xfrm>
              <a:off x="1069577" y="3839351"/>
              <a:ext cx="300037" cy="184666"/>
            </a:xfrm>
            <a:prstGeom prst="rect">
              <a:avLst/>
            </a:prstGeom>
            <a:noFill/>
          </p:spPr>
          <p:txBody>
            <a:bodyPr wrap="square" lIns="0" tIns="0" rIns="0" bIns="0" rtlCol="0">
              <a:spAutoFit/>
            </a:bodyPr>
            <a:lstStyle/>
            <a:p>
              <a:pPr algn="r"/>
              <a:r>
                <a:rPr lang="de-DE" sz="1200"/>
                <a:t>0.3</a:t>
              </a:r>
            </a:p>
          </p:txBody>
        </p:sp>
        <p:sp>
          <p:nvSpPr>
            <p:cNvPr id="144" name="Textfeld 143">
              <a:extLst>
                <a:ext uri="{FF2B5EF4-FFF2-40B4-BE49-F238E27FC236}">
                  <a16:creationId xmlns:a16="http://schemas.microsoft.com/office/drawing/2014/main" id="{AFFC9596-8E40-8702-C481-A460199C947F}"/>
                </a:ext>
              </a:extLst>
            </p:cNvPr>
            <p:cNvSpPr txBox="1"/>
            <p:nvPr/>
          </p:nvSpPr>
          <p:spPr>
            <a:xfrm>
              <a:off x="1069577" y="4109147"/>
              <a:ext cx="300037" cy="184666"/>
            </a:xfrm>
            <a:prstGeom prst="rect">
              <a:avLst/>
            </a:prstGeom>
            <a:noFill/>
          </p:spPr>
          <p:txBody>
            <a:bodyPr wrap="square" lIns="0" tIns="0" rIns="0" bIns="0" rtlCol="0">
              <a:spAutoFit/>
            </a:bodyPr>
            <a:lstStyle/>
            <a:p>
              <a:pPr algn="r"/>
              <a:r>
                <a:rPr lang="de-DE" sz="1200"/>
                <a:t>0.2</a:t>
              </a:r>
            </a:p>
          </p:txBody>
        </p:sp>
        <p:sp>
          <p:nvSpPr>
            <p:cNvPr id="145" name="Textfeld 144">
              <a:extLst>
                <a:ext uri="{FF2B5EF4-FFF2-40B4-BE49-F238E27FC236}">
                  <a16:creationId xmlns:a16="http://schemas.microsoft.com/office/drawing/2014/main" id="{58FD06E9-B013-3F98-84A2-57615EA10A7E}"/>
                </a:ext>
              </a:extLst>
            </p:cNvPr>
            <p:cNvSpPr txBox="1"/>
            <p:nvPr/>
          </p:nvSpPr>
          <p:spPr>
            <a:xfrm>
              <a:off x="1069577" y="4378943"/>
              <a:ext cx="300037" cy="184666"/>
            </a:xfrm>
            <a:prstGeom prst="rect">
              <a:avLst/>
            </a:prstGeom>
            <a:noFill/>
          </p:spPr>
          <p:txBody>
            <a:bodyPr wrap="square" lIns="0" tIns="0" rIns="0" bIns="0" rtlCol="0">
              <a:spAutoFit/>
            </a:bodyPr>
            <a:lstStyle/>
            <a:p>
              <a:pPr algn="r"/>
              <a:r>
                <a:rPr lang="de-DE" sz="1200"/>
                <a:t>0.1</a:t>
              </a:r>
            </a:p>
          </p:txBody>
        </p:sp>
        <p:sp>
          <p:nvSpPr>
            <p:cNvPr id="146" name="Textfeld 145">
              <a:extLst>
                <a:ext uri="{FF2B5EF4-FFF2-40B4-BE49-F238E27FC236}">
                  <a16:creationId xmlns:a16="http://schemas.microsoft.com/office/drawing/2014/main" id="{8D677BC1-92A7-47B7-F9B4-80FA8182042A}"/>
                </a:ext>
              </a:extLst>
            </p:cNvPr>
            <p:cNvSpPr txBox="1"/>
            <p:nvPr/>
          </p:nvSpPr>
          <p:spPr>
            <a:xfrm>
              <a:off x="1069577" y="4648740"/>
              <a:ext cx="300037" cy="184666"/>
            </a:xfrm>
            <a:prstGeom prst="rect">
              <a:avLst/>
            </a:prstGeom>
            <a:noFill/>
          </p:spPr>
          <p:txBody>
            <a:bodyPr wrap="square" lIns="0" tIns="0" rIns="0" bIns="0" rtlCol="0">
              <a:spAutoFit/>
            </a:bodyPr>
            <a:lstStyle/>
            <a:p>
              <a:pPr algn="r"/>
              <a:r>
                <a:rPr lang="de-DE" sz="1200"/>
                <a:t>0.0</a:t>
              </a:r>
            </a:p>
          </p:txBody>
        </p:sp>
      </p:grpSp>
    </p:spTree>
    <p:extLst>
      <p:ext uri="{BB962C8B-B14F-4D97-AF65-F5344CB8AC3E}">
        <p14:creationId xmlns:p14="http://schemas.microsoft.com/office/powerpoint/2010/main" val="324136517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Gerade Verbindung 7">
            <a:extLst>
              <a:ext uri="{FF2B5EF4-FFF2-40B4-BE49-F238E27FC236}">
                <a16:creationId xmlns:a16="http://schemas.microsoft.com/office/drawing/2014/main" id="{2CC592E3-8082-5190-1652-CB2FAACF24B5}"/>
              </a:ext>
            </a:extLst>
          </p:cNvPr>
          <p:cNvCxnSpPr>
            <a:cxnSpLocks/>
          </p:cNvCxnSpPr>
          <p:nvPr/>
        </p:nvCxnSpPr>
        <p:spPr>
          <a:xfrm>
            <a:off x="4382771" y="4136454"/>
            <a:ext cx="3531471"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2" name="Gerader Verbinder 171">
            <a:extLst>
              <a:ext uri="{FF2B5EF4-FFF2-40B4-BE49-F238E27FC236}">
                <a16:creationId xmlns:a16="http://schemas.microsoft.com/office/drawing/2014/main" id="{7FB0D55D-40F2-BF51-9DBA-6C998C1091E1}"/>
              </a:ext>
            </a:extLst>
          </p:cNvPr>
          <p:cNvCxnSpPr/>
          <p:nvPr/>
        </p:nvCxnSpPr>
        <p:spPr>
          <a:xfrm flipV="1">
            <a:off x="8440061" y="1983646"/>
            <a:ext cx="0" cy="3731354"/>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3" name="Gerader Verbinder 172">
            <a:extLst>
              <a:ext uri="{FF2B5EF4-FFF2-40B4-BE49-F238E27FC236}">
                <a16:creationId xmlns:a16="http://schemas.microsoft.com/office/drawing/2014/main" id="{2777ABB2-0F61-5AB8-5BDB-6B3508B34DCA}"/>
              </a:ext>
            </a:extLst>
          </p:cNvPr>
          <p:cNvCxnSpPr>
            <a:cxnSpLocks/>
          </p:cNvCxnSpPr>
          <p:nvPr/>
        </p:nvCxnSpPr>
        <p:spPr>
          <a:xfrm flipV="1">
            <a:off x="8870745" y="1980582"/>
            <a:ext cx="0" cy="3731354"/>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4" name="Gerader Verbinder 173">
            <a:extLst>
              <a:ext uri="{FF2B5EF4-FFF2-40B4-BE49-F238E27FC236}">
                <a16:creationId xmlns:a16="http://schemas.microsoft.com/office/drawing/2014/main" id="{62E21108-6DD4-9EE5-B195-49AAE6CEFA61}"/>
              </a:ext>
            </a:extLst>
          </p:cNvPr>
          <p:cNvCxnSpPr/>
          <p:nvPr/>
        </p:nvCxnSpPr>
        <p:spPr>
          <a:xfrm flipV="1">
            <a:off x="9509809" y="1980582"/>
            <a:ext cx="0" cy="3731354"/>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63" name="Diagramm 62">
            <a:extLst>
              <a:ext uri="{FF2B5EF4-FFF2-40B4-BE49-F238E27FC236}">
                <a16:creationId xmlns:a16="http://schemas.microsoft.com/office/drawing/2014/main" id="{97F7F813-FEB1-6C22-91A8-890C3E58EF14}"/>
              </a:ext>
            </a:extLst>
          </p:cNvPr>
          <p:cNvGraphicFramePr/>
          <p:nvPr>
            <p:extLst>
              <p:ext uri="{D42A27DB-BD31-4B8C-83A1-F6EECF244321}">
                <p14:modId xmlns:p14="http://schemas.microsoft.com/office/powerpoint/2010/main" val="4188569225"/>
              </p:ext>
            </p:extLst>
          </p:nvPr>
        </p:nvGraphicFramePr>
        <p:xfrm>
          <a:off x="8026578" y="1462401"/>
          <a:ext cx="2953546" cy="4673551"/>
        </p:xfrm>
        <a:graphic>
          <a:graphicData uri="http://schemas.openxmlformats.org/drawingml/2006/chart">
            <c:chart xmlns:c="http://schemas.openxmlformats.org/drawingml/2006/chart" xmlns:r="http://schemas.openxmlformats.org/officeDocument/2006/relationships" r:id="rId2"/>
          </a:graphicData>
        </a:graphic>
      </p:graphicFrame>
      <p:sp>
        <p:nvSpPr>
          <p:cNvPr id="2" name="Footer Placeholder 1">
            <a:extLst>
              <a:ext uri="{FF2B5EF4-FFF2-40B4-BE49-F238E27FC236}">
                <a16:creationId xmlns:a16="http://schemas.microsoft.com/office/drawing/2014/main" id="{C8911641-F566-205C-162B-B182B5E62AE8}"/>
              </a:ext>
            </a:extLst>
          </p:cNvPr>
          <p:cNvSpPr>
            <a:spLocks noGrp="1"/>
          </p:cNvSpPr>
          <p:nvPr>
            <p:ph type="ftr" sz="quarter" idx="10"/>
          </p:nvPr>
        </p:nvSpPr>
        <p:spPr/>
        <p:txBody>
          <a:bodyPr/>
          <a:lstStyle/>
          <a:p>
            <a:r>
              <a:rPr lang="en-GB"/>
              <a:t>Data </a:t>
            </a:r>
            <a:r>
              <a:rPr lang="en-GB" err="1"/>
              <a:t>cutoff</a:t>
            </a:r>
            <a:r>
              <a:rPr lang="en-GB"/>
              <a:t>: 17 Oct 2022. n=18 efficacy evaluable MCL patients.</a:t>
            </a:r>
          </a:p>
          <a:p>
            <a:r>
              <a:rPr lang="en-GB" b="1"/>
              <a:t>CR, </a:t>
            </a:r>
            <a:r>
              <a:rPr lang="en-GB"/>
              <a:t>complete response; </a:t>
            </a:r>
            <a:r>
              <a:rPr lang="en-GB" b="1"/>
              <a:t>MCL, </a:t>
            </a:r>
            <a:r>
              <a:rPr lang="en-GB"/>
              <a:t>mantle cell lymphoma; </a:t>
            </a:r>
            <a:r>
              <a:rPr lang="en-GB" b="1"/>
              <a:t>ORR, </a:t>
            </a:r>
            <a:r>
              <a:rPr lang="en-GB"/>
              <a:t>overall response rate; </a:t>
            </a:r>
            <a:r>
              <a:rPr lang="en-GB" b="1"/>
              <a:t>PR, </a:t>
            </a:r>
            <a:r>
              <a:rPr lang="en-GB"/>
              <a:t>partial response; </a:t>
            </a:r>
            <a:r>
              <a:rPr lang="en-GB" b="1"/>
              <a:t>SPD, </a:t>
            </a:r>
            <a:r>
              <a:rPr lang="en-GB"/>
              <a:t>sum of the product of diameters.</a:t>
            </a:r>
          </a:p>
          <a:p>
            <a:r>
              <a:rPr lang="en-GB" b="1" err="1"/>
              <a:t>Soumerai</a:t>
            </a:r>
            <a:r>
              <a:rPr lang="en-GB" b="1"/>
              <a:t> et al, Abstract #78 presented at ASH 2022.  </a:t>
            </a:r>
            <a:r>
              <a:rPr lang="en-GB"/>
              <a:t>  </a:t>
            </a:r>
          </a:p>
        </p:txBody>
      </p:sp>
      <p:sp>
        <p:nvSpPr>
          <p:cNvPr id="7" name="Title 6">
            <a:extLst>
              <a:ext uri="{FF2B5EF4-FFF2-40B4-BE49-F238E27FC236}">
                <a16:creationId xmlns:a16="http://schemas.microsoft.com/office/drawing/2014/main" id="{432F0C18-FAFD-EB34-3FE1-64781A3209A3}"/>
              </a:ext>
            </a:extLst>
          </p:cNvPr>
          <p:cNvSpPr>
            <a:spLocks noGrp="1"/>
          </p:cNvSpPr>
          <p:nvPr>
            <p:ph type="title"/>
          </p:nvPr>
        </p:nvSpPr>
        <p:spPr/>
        <p:txBody>
          <a:bodyPr/>
          <a:lstStyle/>
          <a:p>
            <a:r>
              <a:rPr lang="en-US"/>
              <a:t>Efficacy – mantle cell lymphoma </a:t>
            </a:r>
          </a:p>
        </p:txBody>
      </p:sp>
      <p:sp>
        <p:nvSpPr>
          <p:cNvPr id="11" name="TextBox 10">
            <a:extLst>
              <a:ext uri="{FF2B5EF4-FFF2-40B4-BE49-F238E27FC236}">
                <a16:creationId xmlns:a16="http://schemas.microsoft.com/office/drawing/2014/main" id="{50C67243-ED95-81EA-3D2F-1ED9D8A62EE3}"/>
              </a:ext>
            </a:extLst>
          </p:cNvPr>
          <p:cNvSpPr txBox="1"/>
          <p:nvPr/>
        </p:nvSpPr>
        <p:spPr>
          <a:xfrm>
            <a:off x="4277999" y="5318394"/>
            <a:ext cx="3636002" cy="738664"/>
          </a:xfrm>
          <a:prstGeom prst="rect">
            <a:avLst/>
          </a:prstGeom>
          <a:solidFill>
            <a:schemeClr val="bg2"/>
          </a:solidFill>
        </p:spPr>
        <p:txBody>
          <a:bodyPr wrap="square" rtlCol="0">
            <a:spAutoFit/>
          </a:bodyPr>
          <a:lstStyle/>
          <a:p>
            <a:pPr marL="285750" indent="-285750">
              <a:buClr>
                <a:schemeClr val="accent2"/>
              </a:buClr>
              <a:buFont typeface="Arial" panose="020B0604020202020204" pitchFamily="34" charset="0"/>
              <a:buChar char="•"/>
            </a:pPr>
            <a:r>
              <a:rPr lang="en-US" sz="1400"/>
              <a:t>Tumor reduction observed in 17 of 18 MCL patients (94%) with post-baseline disease assessment </a:t>
            </a:r>
          </a:p>
        </p:txBody>
      </p:sp>
      <p:graphicFrame>
        <p:nvGraphicFramePr>
          <p:cNvPr id="3" name="Diagramm 2">
            <a:extLst>
              <a:ext uri="{FF2B5EF4-FFF2-40B4-BE49-F238E27FC236}">
                <a16:creationId xmlns:a16="http://schemas.microsoft.com/office/drawing/2014/main" id="{7D4F8BBF-3272-5D36-9F21-578138131EA9}"/>
              </a:ext>
            </a:extLst>
          </p:cNvPr>
          <p:cNvGraphicFramePr/>
          <p:nvPr>
            <p:extLst>
              <p:ext uri="{D42A27DB-BD31-4B8C-83A1-F6EECF244321}">
                <p14:modId xmlns:p14="http://schemas.microsoft.com/office/powerpoint/2010/main" val="732222515"/>
              </p:ext>
            </p:extLst>
          </p:nvPr>
        </p:nvGraphicFramePr>
        <p:xfrm>
          <a:off x="416533" y="1665288"/>
          <a:ext cx="3380624" cy="43926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Diagramm 3">
            <a:extLst>
              <a:ext uri="{FF2B5EF4-FFF2-40B4-BE49-F238E27FC236}">
                <a16:creationId xmlns:a16="http://schemas.microsoft.com/office/drawing/2014/main" id="{54EA8D3B-ED85-1DF5-392C-7FBBB0221751}"/>
              </a:ext>
            </a:extLst>
          </p:cNvPr>
          <p:cNvGraphicFramePr/>
          <p:nvPr>
            <p:extLst>
              <p:ext uri="{D42A27DB-BD31-4B8C-83A1-F6EECF244321}">
                <p14:modId xmlns:p14="http://schemas.microsoft.com/office/powerpoint/2010/main" val="2256485918"/>
              </p:ext>
            </p:extLst>
          </p:nvPr>
        </p:nvGraphicFramePr>
        <p:xfrm>
          <a:off x="3578834" y="1817688"/>
          <a:ext cx="3996716" cy="360203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hteck 9">
            <a:extLst>
              <a:ext uri="{FF2B5EF4-FFF2-40B4-BE49-F238E27FC236}">
                <a16:creationId xmlns:a16="http://schemas.microsoft.com/office/drawing/2014/main" id="{2C7AA79F-2C76-FD50-31CE-DB48796AE9B4}"/>
              </a:ext>
            </a:extLst>
          </p:cNvPr>
          <p:cNvSpPr/>
          <p:nvPr/>
        </p:nvSpPr>
        <p:spPr>
          <a:xfrm>
            <a:off x="4452937" y="2045494"/>
            <a:ext cx="85726" cy="13954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Rechteck 44">
            <a:extLst>
              <a:ext uri="{FF2B5EF4-FFF2-40B4-BE49-F238E27FC236}">
                <a16:creationId xmlns:a16="http://schemas.microsoft.com/office/drawing/2014/main" id="{8B3919B5-711B-1504-F860-7D5AF3F6226B}"/>
              </a:ext>
            </a:extLst>
          </p:cNvPr>
          <p:cNvSpPr/>
          <p:nvPr/>
        </p:nvSpPr>
        <p:spPr>
          <a:xfrm>
            <a:off x="4625916" y="3440911"/>
            <a:ext cx="85726" cy="3690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Rechteck 45">
            <a:extLst>
              <a:ext uri="{FF2B5EF4-FFF2-40B4-BE49-F238E27FC236}">
                <a16:creationId xmlns:a16="http://schemas.microsoft.com/office/drawing/2014/main" id="{B57FF7FA-4062-BAE2-D8C1-FF0A37C6565B}"/>
              </a:ext>
            </a:extLst>
          </p:cNvPr>
          <p:cNvSpPr/>
          <p:nvPr/>
        </p:nvSpPr>
        <p:spPr>
          <a:xfrm>
            <a:off x="4796933" y="3440911"/>
            <a:ext cx="85726" cy="4960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Rechteck 46">
            <a:extLst>
              <a:ext uri="{FF2B5EF4-FFF2-40B4-BE49-F238E27FC236}">
                <a16:creationId xmlns:a16="http://schemas.microsoft.com/office/drawing/2014/main" id="{AB6557DA-AF9D-0E50-A47D-563F6CFAA39D}"/>
              </a:ext>
            </a:extLst>
          </p:cNvPr>
          <p:cNvSpPr/>
          <p:nvPr/>
        </p:nvSpPr>
        <p:spPr>
          <a:xfrm>
            <a:off x="4967950" y="3440910"/>
            <a:ext cx="85726" cy="6707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Rechteck 47">
            <a:extLst>
              <a:ext uri="{FF2B5EF4-FFF2-40B4-BE49-F238E27FC236}">
                <a16:creationId xmlns:a16="http://schemas.microsoft.com/office/drawing/2014/main" id="{F404F2BE-D82A-F925-5269-D6556AF82CB3}"/>
              </a:ext>
            </a:extLst>
          </p:cNvPr>
          <p:cNvSpPr/>
          <p:nvPr/>
        </p:nvSpPr>
        <p:spPr>
          <a:xfrm>
            <a:off x="5138967" y="3440910"/>
            <a:ext cx="85726" cy="8262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Rechteck 48">
            <a:extLst>
              <a:ext uri="{FF2B5EF4-FFF2-40B4-BE49-F238E27FC236}">
                <a16:creationId xmlns:a16="http://schemas.microsoft.com/office/drawing/2014/main" id="{5941B6D6-52DA-2D88-AD56-DBDCF7D69BDD}"/>
              </a:ext>
            </a:extLst>
          </p:cNvPr>
          <p:cNvSpPr/>
          <p:nvPr/>
        </p:nvSpPr>
        <p:spPr>
          <a:xfrm>
            <a:off x="5309984" y="3440910"/>
            <a:ext cx="85726" cy="880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Rechteck 49">
            <a:extLst>
              <a:ext uri="{FF2B5EF4-FFF2-40B4-BE49-F238E27FC236}">
                <a16:creationId xmlns:a16="http://schemas.microsoft.com/office/drawing/2014/main" id="{E6807660-FA2E-09A4-54CD-647664E51DCA}"/>
              </a:ext>
            </a:extLst>
          </p:cNvPr>
          <p:cNvSpPr/>
          <p:nvPr/>
        </p:nvSpPr>
        <p:spPr>
          <a:xfrm>
            <a:off x="5481001" y="3440909"/>
            <a:ext cx="85726" cy="9977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Rechteck 50">
            <a:extLst>
              <a:ext uri="{FF2B5EF4-FFF2-40B4-BE49-F238E27FC236}">
                <a16:creationId xmlns:a16="http://schemas.microsoft.com/office/drawing/2014/main" id="{58696CDD-274B-D755-251F-56B6B5F51EFF}"/>
              </a:ext>
            </a:extLst>
          </p:cNvPr>
          <p:cNvSpPr/>
          <p:nvPr/>
        </p:nvSpPr>
        <p:spPr>
          <a:xfrm>
            <a:off x="5652018" y="3440909"/>
            <a:ext cx="85726" cy="10993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Rechteck 51">
            <a:extLst>
              <a:ext uri="{FF2B5EF4-FFF2-40B4-BE49-F238E27FC236}">
                <a16:creationId xmlns:a16="http://schemas.microsoft.com/office/drawing/2014/main" id="{7F0EDA9B-CD83-1960-59A9-583A7F281BEA}"/>
              </a:ext>
            </a:extLst>
          </p:cNvPr>
          <p:cNvSpPr/>
          <p:nvPr/>
        </p:nvSpPr>
        <p:spPr>
          <a:xfrm>
            <a:off x="5823035" y="3440908"/>
            <a:ext cx="85726" cy="12358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Rechteck 52">
            <a:extLst>
              <a:ext uri="{FF2B5EF4-FFF2-40B4-BE49-F238E27FC236}">
                <a16:creationId xmlns:a16="http://schemas.microsoft.com/office/drawing/2014/main" id="{0540393B-4204-C0D1-0289-11F46719411E}"/>
              </a:ext>
            </a:extLst>
          </p:cNvPr>
          <p:cNvSpPr/>
          <p:nvPr/>
        </p:nvSpPr>
        <p:spPr>
          <a:xfrm>
            <a:off x="5994052" y="3440908"/>
            <a:ext cx="85726" cy="12707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Rechteck 53">
            <a:extLst>
              <a:ext uri="{FF2B5EF4-FFF2-40B4-BE49-F238E27FC236}">
                <a16:creationId xmlns:a16="http://schemas.microsoft.com/office/drawing/2014/main" id="{2F00BDEF-3B6A-0099-6767-5483249C85C6}"/>
              </a:ext>
            </a:extLst>
          </p:cNvPr>
          <p:cNvSpPr/>
          <p:nvPr/>
        </p:nvSpPr>
        <p:spPr>
          <a:xfrm>
            <a:off x="6165069" y="3440908"/>
            <a:ext cx="85726" cy="12707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Rechteck 54">
            <a:extLst>
              <a:ext uri="{FF2B5EF4-FFF2-40B4-BE49-F238E27FC236}">
                <a16:creationId xmlns:a16="http://schemas.microsoft.com/office/drawing/2014/main" id="{4B4F3CD5-C0B4-79DE-7E40-C7A4A1155864}"/>
              </a:ext>
            </a:extLst>
          </p:cNvPr>
          <p:cNvSpPr/>
          <p:nvPr/>
        </p:nvSpPr>
        <p:spPr>
          <a:xfrm>
            <a:off x="6336086" y="3440908"/>
            <a:ext cx="85726" cy="1286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8FE05676-1EA5-55C2-38B9-39FEA817348B}"/>
              </a:ext>
            </a:extLst>
          </p:cNvPr>
          <p:cNvSpPr/>
          <p:nvPr/>
        </p:nvSpPr>
        <p:spPr>
          <a:xfrm>
            <a:off x="6507103" y="3440907"/>
            <a:ext cx="85726" cy="12961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Rechteck 56">
            <a:extLst>
              <a:ext uri="{FF2B5EF4-FFF2-40B4-BE49-F238E27FC236}">
                <a16:creationId xmlns:a16="http://schemas.microsoft.com/office/drawing/2014/main" id="{2467473A-8494-F2D6-916D-626CF8B3929F}"/>
              </a:ext>
            </a:extLst>
          </p:cNvPr>
          <p:cNvSpPr/>
          <p:nvPr/>
        </p:nvSpPr>
        <p:spPr>
          <a:xfrm>
            <a:off x="6678120" y="3440907"/>
            <a:ext cx="85726" cy="1302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Rechteck 57">
            <a:extLst>
              <a:ext uri="{FF2B5EF4-FFF2-40B4-BE49-F238E27FC236}">
                <a16:creationId xmlns:a16="http://schemas.microsoft.com/office/drawing/2014/main" id="{7F3E5264-59F5-7A34-DF3E-6EF0A38697E9}"/>
              </a:ext>
            </a:extLst>
          </p:cNvPr>
          <p:cNvSpPr/>
          <p:nvPr/>
        </p:nvSpPr>
        <p:spPr>
          <a:xfrm>
            <a:off x="6849137" y="3440907"/>
            <a:ext cx="85726" cy="13596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Rechteck 58">
            <a:extLst>
              <a:ext uri="{FF2B5EF4-FFF2-40B4-BE49-F238E27FC236}">
                <a16:creationId xmlns:a16="http://schemas.microsoft.com/office/drawing/2014/main" id="{945DE675-A4D9-83AE-AF16-0749F360B87C}"/>
              </a:ext>
            </a:extLst>
          </p:cNvPr>
          <p:cNvSpPr/>
          <p:nvPr/>
        </p:nvSpPr>
        <p:spPr>
          <a:xfrm>
            <a:off x="7020154" y="3440907"/>
            <a:ext cx="85726" cy="13596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Rechteck 59">
            <a:extLst>
              <a:ext uri="{FF2B5EF4-FFF2-40B4-BE49-F238E27FC236}">
                <a16:creationId xmlns:a16="http://schemas.microsoft.com/office/drawing/2014/main" id="{CC4273F1-370C-7412-CC36-7C7995926EFC}"/>
              </a:ext>
            </a:extLst>
          </p:cNvPr>
          <p:cNvSpPr/>
          <p:nvPr/>
        </p:nvSpPr>
        <p:spPr>
          <a:xfrm>
            <a:off x="7191171" y="3440906"/>
            <a:ext cx="85726" cy="13819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Rechteck 60">
            <a:extLst>
              <a:ext uri="{FF2B5EF4-FFF2-40B4-BE49-F238E27FC236}">
                <a16:creationId xmlns:a16="http://schemas.microsoft.com/office/drawing/2014/main" id="{C5E8F845-06F8-6BBF-0A3E-EEA813A60A51}"/>
              </a:ext>
            </a:extLst>
          </p:cNvPr>
          <p:cNvSpPr/>
          <p:nvPr/>
        </p:nvSpPr>
        <p:spPr>
          <a:xfrm>
            <a:off x="7362192" y="3440906"/>
            <a:ext cx="85726" cy="13914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2" name="Gerade Verbindung mit Pfeil 81">
            <a:extLst>
              <a:ext uri="{FF2B5EF4-FFF2-40B4-BE49-F238E27FC236}">
                <a16:creationId xmlns:a16="http://schemas.microsoft.com/office/drawing/2014/main" id="{F87A4876-2182-7D89-B47E-27C871421514}"/>
              </a:ext>
            </a:extLst>
          </p:cNvPr>
          <p:cNvCxnSpPr>
            <a:cxnSpLocks/>
          </p:cNvCxnSpPr>
          <p:nvPr/>
        </p:nvCxnSpPr>
        <p:spPr>
          <a:xfrm>
            <a:off x="8239125" y="2193925"/>
            <a:ext cx="242252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4" name="Gerade Verbindung mit Pfeil 83">
            <a:extLst>
              <a:ext uri="{FF2B5EF4-FFF2-40B4-BE49-F238E27FC236}">
                <a16:creationId xmlns:a16="http://schemas.microsoft.com/office/drawing/2014/main" id="{465DE8CE-57F2-C85E-4ACE-C17A87B93D5F}"/>
              </a:ext>
            </a:extLst>
          </p:cNvPr>
          <p:cNvCxnSpPr>
            <a:cxnSpLocks/>
          </p:cNvCxnSpPr>
          <p:nvPr/>
        </p:nvCxnSpPr>
        <p:spPr>
          <a:xfrm>
            <a:off x="8239125" y="2380192"/>
            <a:ext cx="242252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5" name="Gerade Verbindung mit Pfeil 84">
            <a:extLst>
              <a:ext uri="{FF2B5EF4-FFF2-40B4-BE49-F238E27FC236}">
                <a16:creationId xmlns:a16="http://schemas.microsoft.com/office/drawing/2014/main" id="{8070E878-AED5-67F4-8A01-CFB650A8E232}"/>
              </a:ext>
            </a:extLst>
          </p:cNvPr>
          <p:cNvCxnSpPr>
            <a:cxnSpLocks/>
          </p:cNvCxnSpPr>
          <p:nvPr/>
        </p:nvCxnSpPr>
        <p:spPr>
          <a:xfrm>
            <a:off x="8239125" y="2566459"/>
            <a:ext cx="22352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6" name="Gerade Verbindung mit Pfeil 85">
            <a:extLst>
              <a:ext uri="{FF2B5EF4-FFF2-40B4-BE49-F238E27FC236}">
                <a16:creationId xmlns:a16="http://schemas.microsoft.com/office/drawing/2014/main" id="{C6CCE5CB-CF6A-5123-6CDE-3FB11A8ECED2}"/>
              </a:ext>
            </a:extLst>
          </p:cNvPr>
          <p:cNvCxnSpPr>
            <a:cxnSpLocks/>
          </p:cNvCxnSpPr>
          <p:nvPr/>
        </p:nvCxnSpPr>
        <p:spPr>
          <a:xfrm>
            <a:off x="8239125" y="2752726"/>
            <a:ext cx="214947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7" name="Gerade Verbindung mit Pfeil 86">
            <a:extLst>
              <a:ext uri="{FF2B5EF4-FFF2-40B4-BE49-F238E27FC236}">
                <a16:creationId xmlns:a16="http://schemas.microsoft.com/office/drawing/2014/main" id="{0C92CE89-6A90-C46C-2DCA-50955E714D96}"/>
              </a:ext>
            </a:extLst>
          </p:cNvPr>
          <p:cNvCxnSpPr>
            <a:cxnSpLocks/>
          </p:cNvCxnSpPr>
          <p:nvPr/>
        </p:nvCxnSpPr>
        <p:spPr>
          <a:xfrm>
            <a:off x="8239125" y="2938993"/>
            <a:ext cx="19177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8" name="Gerade Verbindung mit Pfeil 87">
            <a:extLst>
              <a:ext uri="{FF2B5EF4-FFF2-40B4-BE49-F238E27FC236}">
                <a16:creationId xmlns:a16="http://schemas.microsoft.com/office/drawing/2014/main" id="{B5DC1CC0-84F1-D061-74B2-B6050C446FD3}"/>
              </a:ext>
            </a:extLst>
          </p:cNvPr>
          <p:cNvCxnSpPr>
            <a:cxnSpLocks/>
          </p:cNvCxnSpPr>
          <p:nvPr/>
        </p:nvCxnSpPr>
        <p:spPr>
          <a:xfrm>
            <a:off x="8239125" y="3125260"/>
            <a:ext cx="14859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9" name="Gerade Verbindung mit Pfeil 88">
            <a:extLst>
              <a:ext uri="{FF2B5EF4-FFF2-40B4-BE49-F238E27FC236}">
                <a16:creationId xmlns:a16="http://schemas.microsoft.com/office/drawing/2014/main" id="{4D688730-869F-795C-4F98-E70C8139ED68}"/>
              </a:ext>
            </a:extLst>
          </p:cNvPr>
          <p:cNvCxnSpPr>
            <a:cxnSpLocks/>
          </p:cNvCxnSpPr>
          <p:nvPr/>
        </p:nvCxnSpPr>
        <p:spPr>
          <a:xfrm>
            <a:off x="8239125" y="3311527"/>
            <a:ext cx="138747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0" name="Gerade Verbindung mit Pfeil 89">
            <a:extLst>
              <a:ext uri="{FF2B5EF4-FFF2-40B4-BE49-F238E27FC236}">
                <a16:creationId xmlns:a16="http://schemas.microsoft.com/office/drawing/2014/main" id="{21D9F55B-83D1-F378-6EDD-58902727CEF5}"/>
              </a:ext>
            </a:extLst>
          </p:cNvPr>
          <p:cNvCxnSpPr>
            <a:cxnSpLocks/>
          </p:cNvCxnSpPr>
          <p:nvPr/>
        </p:nvCxnSpPr>
        <p:spPr>
          <a:xfrm>
            <a:off x="8239125" y="3497794"/>
            <a:ext cx="1171575" cy="0"/>
          </a:xfrm>
          <a:prstGeom prst="straightConnector1">
            <a:avLst/>
          </a:prstGeom>
          <a:ln w="38100">
            <a:tailEnd type="none"/>
          </a:ln>
        </p:spPr>
        <p:style>
          <a:lnRef idx="1">
            <a:schemeClr val="accent1"/>
          </a:lnRef>
          <a:fillRef idx="0">
            <a:schemeClr val="accent1"/>
          </a:fillRef>
          <a:effectRef idx="0">
            <a:schemeClr val="accent1"/>
          </a:effectRef>
          <a:fontRef idx="minor">
            <a:schemeClr val="tx1"/>
          </a:fontRef>
        </p:style>
      </p:cxnSp>
      <p:cxnSp>
        <p:nvCxnSpPr>
          <p:cNvPr id="91" name="Gerade Verbindung mit Pfeil 90">
            <a:extLst>
              <a:ext uri="{FF2B5EF4-FFF2-40B4-BE49-F238E27FC236}">
                <a16:creationId xmlns:a16="http://schemas.microsoft.com/office/drawing/2014/main" id="{99C40A80-B4A1-7FC0-9B3A-F0606E511DB7}"/>
              </a:ext>
            </a:extLst>
          </p:cNvPr>
          <p:cNvCxnSpPr>
            <a:cxnSpLocks/>
          </p:cNvCxnSpPr>
          <p:nvPr/>
        </p:nvCxnSpPr>
        <p:spPr>
          <a:xfrm>
            <a:off x="8239125" y="3684061"/>
            <a:ext cx="112890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2" name="Gerade Verbindung mit Pfeil 91">
            <a:extLst>
              <a:ext uri="{FF2B5EF4-FFF2-40B4-BE49-F238E27FC236}">
                <a16:creationId xmlns:a16="http://schemas.microsoft.com/office/drawing/2014/main" id="{600F4493-616B-ABE5-79AF-35507B0A4C53}"/>
              </a:ext>
            </a:extLst>
          </p:cNvPr>
          <p:cNvCxnSpPr>
            <a:cxnSpLocks/>
          </p:cNvCxnSpPr>
          <p:nvPr/>
        </p:nvCxnSpPr>
        <p:spPr>
          <a:xfrm>
            <a:off x="8239125" y="3870328"/>
            <a:ext cx="85407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3" name="Gerade Verbindung mit Pfeil 92">
            <a:extLst>
              <a:ext uri="{FF2B5EF4-FFF2-40B4-BE49-F238E27FC236}">
                <a16:creationId xmlns:a16="http://schemas.microsoft.com/office/drawing/2014/main" id="{6DA544C2-DEEE-B619-9934-AAC291201B24}"/>
              </a:ext>
            </a:extLst>
          </p:cNvPr>
          <p:cNvCxnSpPr>
            <a:cxnSpLocks/>
          </p:cNvCxnSpPr>
          <p:nvPr/>
        </p:nvCxnSpPr>
        <p:spPr>
          <a:xfrm>
            <a:off x="8239125" y="4056595"/>
            <a:ext cx="790575" cy="0"/>
          </a:xfrm>
          <a:prstGeom prst="straightConnector1">
            <a:avLst/>
          </a:prstGeom>
          <a:ln w="38100">
            <a:tailEnd type="none"/>
          </a:ln>
        </p:spPr>
        <p:style>
          <a:lnRef idx="1">
            <a:schemeClr val="accent1"/>
          </a:lnRef>
          <a:fillRef idx="0">
            <a:schemeClr val="accent1"/>
          </a:fillRef>
          <a:effectRef idx="0">
            <a:schemeClr val="accent1"/>
          </a:effectRef>
          <a:fontRef idx="minor">
            <a:schemeClr val="tx1"/>
          </a:fontRef>
        </p:style>
      </p:cxnSp>
      <p:cxnSp>
        <p:nvCxnSpPr>
          <p:cNvPr id="94" name="Gerade Verbindung mit Pfeil 93">
            <a:extLst>
              <a:ext uri="{FF2B5EF4-FFF2-40B4-BE49-F238E27FC236}">
                <a16:creationId xmlns:a16="http://schemas.microsoft.com/office/drawing/2014/main" id="{0EFDD12F-C6ED-309A-8AC9-C3A8AB9B160A}"/>
              </a:ext>
            </a:extLst>
          </p:cNvPr>
          <p:cNvCxnSpPr>
            <a:cxnSpLocks/>
          </p:cNvCxnSpPr>
          <p:nvPr/>
        </p:nvCxnSpPr>
        <p:spPr>
          <a:xfrm>
            <a:off x="8239125" y="4242862"/>
            <a:ext cx="746125" cy="0"/>
          </a:xfrm>
          <a:prstGeom prst="straightConnector1">
            <a:avLst/>
          </a:prstGeom>
          <a:ln w="38100">
            <a:tailEnd type="none"/>
          </a:ln>
        </p:spPr>
        <p:style>
          <a:lnRef idx="1">
            <a:schemeClr val="accent1"/>
          </a:lnRef>
          <a:fillRef idx="0">
            <a:schemeClr val="accent1"/>
          </a:fillRef>
          <a:effectRef idx="0">
            <a:schemeClr val="accent1"/>
          </a:effectRef>
          <a:fontRef idx="minor">
            <a:schemeClr val="tx1"/>
          </a:fontRef>
        </p:style>
      </p:cxnSp>
      <p:cxnSp>
        <p:nvCxnSpPr>
          <p:cNvPr id="95" name="Gerade Verbindung mit Pfeil 94">
            <a:extLst>
              <a:ext uri="{FF2B5EF4-FFF2-40B4-BE49-F238E27FC236}">
                <a16:creationId xmlns:a16="http://schemas.microsoft.com/office/drawing/2014/main" id="{305C8C79-7D6B-45B7-BB89-7D8062D0814B}"/>
              </a:ext>
            </a:extLst>
          </p:cNvPr>
          <p:cNvCxnSpPr>
            <a:cxnSpLocks/>
          </p:cNvCxnSpPr>
          <p:nvPr/>
        </p:nvCxnSpPr>
        <p:spPr>
          <a:xfrm>
            <a:off x="8239125" y="4429129"/>
            <a:ext cx="57467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6" name="Gerade Verbindung mit Pfeil 95">
            <a:extLst>
              <a:ext uri="{FF2B5EF4-FFF2-40B4-BE49-F238E27FC236}">
                <a16:creationId xmlns:a16="http://schemas.microsoft.com/office/drawing/2014/main" id="{4D4DCC06-5EF3-9F67-A4F3-5439E5B5693E}"/>
              </a:ext>
            </a:extLst>
          </p:cNvPr>
          <p:cNvCxnSpPr>
            <a:cxnSpLocks/>
          </p:cNvCxnSpPr>
          <p:nvPr/>
        </p:nvCxnSpPr>
        <p:spPr>
          <a:xfrm>
            <a:off x="8239125" y="4615396"/>
            <a:ext cx="492125" cy="0"/>
          </a:xfrm>
          <a:prstGeom prst="straightConnector1">
            <a:avLst/>
          </a:prstGeom>
          <a:ln w="38100">
            <a:tailEnd type="none"/>
          </a:ln>
        </p:spPr>
        <p:style>
          <a:lnRef idx="1">
            <a:schemeClr val="accent1"/>
          </a:lnRef>
          <a:fillRef idx="0">
            <a:schemeClr val="accent1"/>
          </a:fillRef>
          <a:effectRef idx="0">
            <a:schemeClr val="accent1"/>
          </a:effectRef>
          <a:fontRef idx="minor">
            <a:schemeClr val="tx1"/>
          </a:fontRef>
        </p:style>
      </p:cxnSp>
      <p:cxnSp>
        <p:nvCxnSpPr>
          <p:cNvPr id="97" name="Gerade Verbindung mit Pfeil 96">
            <a:extLst>
              <a:ext uri="{FF2B5EF4-FFF2-40B4-BE49-F238E27FC236}">
                <a16:creationId xmlns:a16="http://schemas.microsoft.com/office/drawing/2014/main" id="{3F4B9039-96F5-BA56-FCBC-D216BE87EFB0}"/>
              </a:ext>
            </a:extLst>
          </p:cNvPr>
          <p:cNvCxnSpPr>
            <a:cxnSpLocks/>
          </p:cNvCxnSpPr>
          <p:nvPr/>
        </p:nvCxnSpPr>
        <p:spPr>
          <a:xfrm>
            <a:off x="8239125" y="4801663"/>
            <a:ext cx="403225" cy="0"/>
          </a:xfrm>
          <a:prstGeom prst="straightConnector1">
            <a:avLst/>
          </a:prstGeom>
          <a:ln w="38100">
            <a:tailEnd type="none"/>
          </a:ln>
        </p:spPr>
        <p:style>
          <a:lnRef idx="1">
            <a:schemeClr val="accent1"/>
          </a:lnRef>
          <a:fillRef idx="0">
            <a:schemeClr val="accent1"/>
          </a:fillRef>
          <a:effectRef idx="0">
            <a:schemeClr val="accent1"/>
          </a:effectRef>
          <a:fontRef idx="minor">
            <a:schemeClr val="tx1"/>
          </a:fontRef>
        </p:style>
      </p:cxnSp>
      <p:cxnSp>
        <p:nvCxnSpPr>
          <p:cNvPr id="98" name="Gerade Verbindung mit Pfeil 97">
            <a:extLst>
              <a:ext uri="{FF2B5EF4-FFF2-40B4-BE49-F238E27FC236}">
                <a16:creationId xmlns:a16="http://schemas.microsoft.com/office/drawing/2014/main" id="{C127DE59-0422-52C0-B9F2-674E6BAE0EC7}"/>
              </a:ext>
            </a:extLst>
          </p:cNvPr>
          <p:cNvCxnSpPr>
            <a:cxnSpLocks/>
          </p:cNvCxnSpPr>
          <p:nvPr/>
        </p:nvCxnSpPr>
        <p:spPr>
          <a:xfrm>
            <a:off x="8239125" y="4987930"/>
            <a:ext cx="377825" cy="0"/>
          </a:xfrm>
          <a:prstGeom prst="straightConnector1">
            <a:avLst/>
          </a:prstGeom>
          <a:ln w="38100">
            <a:tailEnd type="none"/>
          </a:ln>
        </p:spPr>
        <p:style>
          <a:lnRef idx="1">
            <a:schemeClr val="accent1"/>
          </a:lnRef>
          <a:fillRef idx="0">
            <a:schemeClr val="accent1"/>
          </a:fillRef>
          <a:effectRef idx="0">
            <a:schemeClr val="accent1"/>
          </a:effectRef>
          <a:fontRef idx="minor">
            <a:schemeClr val="tx1"/>
          </a:fontRef>
        </p:style>
      </p:cxnSp>
      <p:cxnSp>
        <p:nvCxnSpPr>
          <p:cNvPr id="99" name="Gerade Verbindung mit Pfeil 98">
            <a:extLst>
              <a:ext uri="{FF2B5EF4-FFF2-40B4-BE49-F238E27FC236}">
                <a16:creationId xmlns:a16="http://schemas.microsoft.com/office/drawing/2014/main" id="{1A741D0B-826A-038E-C40B-ACAD64E9F87D}"/>
              </a:ext>
            </a:extLst>
          </p:cNvPr>
          <p:cNvCxnSpPr>
            <a:cxnSpLocks/>
          </p:cNvCxnSpPr>
          <p:nvPr/>
        </p:nvCxnSpPr>
        <p:spPr>
          <a:xfrm>
            <a:off x="8239125" y="5174197"/>
            <a:ext cx="244475" cy="0"/>
          </a:xfrm>
          <a:prstGeom prst="straightConnector1">
            <a:avLst/>
          </a:prstGeom>
          <a:ln w="38100">
            <a:tailEnd type="none"/>
          </a:ln>
        </p:spPr>
        <p:style>
          <a:lnRef idx="1">
            <a:schemeClr val="accent1"/>
          </a:lnRef>
          <a:fillRef idx="0">
            <a:schemeClr val="accent1"/>
          </a:fillRef>
          <a:effectRef idx="0">
            <a:schemeClr val="accent1"/>
          </a:effectRef>
          <a:fontRef idx="minor">
            <a:schemeClr val="tx1"/>
          </a:fontRef>
        </p:style>
      </p:cxnSp>
      <p:cxnSp>
        <p:nvCxnSpPr>
          <p:cNvPr id="100" name="Gerade Verbindung mit Pfeil 99">
            <a:extLst>
              <a:ext uri="{FF2B5EF4-FFF2-40B4-BE49-F238E27FC236}">
                <a16:creationId xmlns:a16="http://schemas.microsoft.com/office/drawing/2014/main" id="{318853E3-8063-463E-BABC-2B9A196295BD}"/>
              </a:ext>
            </a:extLst>
          </p:cNvPr>
          <p:cNvCxnSpPr>
            <a:cxnSpLocks/>
          </p:cNvCxnSpPr>
          <p:nvPr/>
        </p:nvCxnSpPr>
        <p:spPr>
          <a:xfrm>
            <a:off x="8239125" y="5360464"/>
            <a:ext cx="244475" cy="0"/>
          </a:xfrm>
          <a:prstGeom prst="straightConnector1">
            <a:avLst/>
          </a:prstGeom>
          <a:ln w="38100">
            <a:tailEnd type="none"/>
          </a:ln>
        </p:spPr>
        <p:style>
          <a:lnRef idx="1">
            <a:schemeClr val="accent1"/>
          </a:lnRef>
          <a:fillRef idx="0">
            <a:schemeClr val="accent1"/>
          </a:fillRef>
          <a:effectRef idx="0">
            <a:schemeClr val="accent1"/>
          </a:effectRef>
          <a:fontRef idx="minor">
            <a:schemeClr val="tx1"/>
          </a:fontRef>
        </p:style>
      </p:cxnSp>
      <p:cxnSp>
        <p:nvCxnSpPr>
          <p:cNvPr id="101" name="Gerade Verbindung mit Pfeil 100">
            <a:extLst>
              <a:ext uri="{FF2B5EF4-FFF2-40B4-BE49-F238E27FC236}">
                <a16:creationId xmlns:a16="http://schemas.microsoft.com/office/drawing/2014/main" id="{8379A451-7483-C1D6-6FD1-6F234C9F5005}"/>
              </a:ext>
            </a:extLst>
          </p:cNvPr>
          <p:cNvCxnSpPr>
            <a:cxnSpLocks/>
          </p:cNvCxnSpPr>
          <p:nvPr/>
        </p:nvCxnSpPr>
        <p:spPr>
          <a:xfrm>
            <a:off x="8239125" y="5546725"/>
            <a:ext cx="219075" cy="0"/>
          </a:xfrm>
          <a:prstGeom prst="straightConnector1">
            <a:avLst/>
          </a:prstGeom>
          <a:ln w="38100">
            <a:tailEnd type="none"/>
          </a:ln>
        </p:spPr>
        <p:style>
          <a:lnRef idx="1">
            <a:schemeClr val="accent1"/>
          </a:lnRef>
          <a:fillRef idx="0">
            <a:schemeClr val="accent1"/>
          </a:fillRef>
          <a:effectRef idx="0">
            <a:schemeClr val="accent1"/>
          </a:effectRef>
          <a:fontRef idx="minor">
            <a:schemeClr val="tx1"/>
          </a:fontRef>
        </p:style>
      </p:cxnSp>
      <p:grpSp>
        <p:nvGrpSpPr>
          <p:cNvPr id="121" name="Gruppieren 120">
            <a:extLst>
              <a:ext uri="{FF2B5EF4-FFF2-40B4-BE49-F238E27FC236}">
                <a16:creationId xmlns:a16="http://schemas.microsoft.com/office/drawing/2014/main" id="{8516E18F-B6E6-20C8-8B38-88412C6EF9F7}"/>
              </a:ext>
            </a:extLst>
          </p:cNvPr>
          <p:cNvGrpSpPr/>
          <p:nvPr/>
        </p:nvGrpSpPr>
        <p:grpSpPr>
          <a:xfrm>
            <a:off x="8404826" y="5322166"/>
            <a:ext cx="76583" cy="76583"/>
            <a:chOff x="9402189" y="5481441"/>
            <a:chExt cx="118242" cy="118242"/>
          </a:xfrm>
        </p:grpSpPr>
        <p:cxnSp>
          <p:nvCxnSpPr>
            <p:cNvPr id="119" name="Gerader Verbinder 118">
              <a:extLst>
                <a:ext uri="{FF2B5EF4-FFF2-40B4-BE49-F238E27FC236}">
                  <a16:creationId xmlns:a16="http://schemas.microsoft.com/office/drawing/2014/main" id="{408E4382-0830-7FB0-D764-A32FB0C97FFE}"/>
                </a:ext>
              </a:extLst>
            </p:cNvPr>
            <p:cNvCxnSpPr>
              <a:cxnSpLocks/>
            </p:cNvCxnSpPr>
            <p:nvPr/>
          </p:nvCxnSpPr>
          <p:spPr>
            <a:xfrm>
              <a:off x="9402189" y="5481441"/>
              <a:ext cx="118242" cy="118242"/>
            </a:xfrm>
            <a:prstGeom prst="line">
              <a:avLst/>
            </a:prstGeom>
          </p:spPr>
          <p:style>
            <a:lnRef idx="1">
              <a:schemeClr val="dk1"/>
            </a:lnRef>
            <a:fillRef idx="0">
              <a:schemeClr val="dk1"/>
            </a:fillRef>
            <a:effectRef idx="0">
              <a:schemeClr val="dk1"/>
            </a:effectRef>
            <a:fontRef idx="minor">
              <a:schemeClr val="tx1"/>
            </a:fontRef>
          </p:style>
        </p:cxnSp>
        <p:cxnSp>
          <p:nvCxnSpPr>
            <p:cNvPr id="120" name="Gerader Verbinder 119">
              <a:extLst>
                <a:ext uri="{FF2B5EF4-FFF2-40B4-BE49-F238E27FC236}">
                  <a16:creationId xmlns:a16="http://schemas.microsoft.com/office/drawing/2014/main" id="{4CBF341B-5E49-DB5E-91A1-469E75D128AB}"/>
                </a:ext>
              </a:extLst>
            </p:cNvPr>
            <p:cNvCxnSpPr>
              <a:cxnSpLocks/>
            </p:cNvCxnSpPr>
            <p:nvPr/>
          </p:nvCxnSpPr>
          <p:spPr>
            <a:xfrm rot="5400000">
              <a:off x="9402189" y="5481441"/>
              <a:ext cx="118242" cy="118242"/>
            </a:xfrm>
            <a:prstGeom prst="line">
              <a:avLst/>
            </a:prstGeom>
          </p:spPr>
          <p:style>
            <a:lnRef idx="1">
              <a:schemeClr val="dk1"/>
            </a:lnRef>
            <a:fillRef idx="0">
              <a:schemeClr val="dk1"/>
            </a:fillRef>
            <a:effectRef idx="0">
              <a:schemeClr val="dk1"/>
            </a:effectRef>
            <a:fontRef idx="minor">
              <a:schemeClr val="tx1"/>
            </a:fontRef>
          </p:style>
        </p:cxnSp>
      </p:grpSp>
      <p:grpSp>
        <p:nvGrpSpPr>
          <p:cNvPr id="122" name="Gruppieren 121">
            <a:extLst>
              <a:ext uri="{FF2B5EF4-FFF2-40B4-BE49-F238E27FC236}">
                <a16:creationId xmlns:a16="http://schemas.microsoft.com/office/drawing/2014/main" id="{5E016E92-208B-9C3B-D50A-296E47AA7FA8}"/>
              </a:ext>
            </a:extLst>
          </p:cNvPr>
          <p:cNvGrpSpPr/>
          <p:nvPr/>
        </p:nvGrpSpPr>
        <p:grpSpPr>
          <a:xfrm>
            <a:off x="8581470" y="4948688"/>
            <a:ext cx="76583" cy="76583"/>
            <a:chOff x="9402189" y="5481441"/>
            <a:chExt cx="118242" cy="118242"/>
          </a:xfrm>
        </p:grpSpPr>
        <p:cxnSp>
          <p:nvCxnSpPr>
            <p:cNvPr id="123" name="Gerader Verbinder 122">
              <a:extLst>
                <a:ext uri="{FF2B5EF4-FFF2-40B4-BE49-F238E27FC236}">
                  <a16:creationId xmlns:a16="http://schemas.microsoft.com/office/drawing/2014/main" id="{76D26F25-FA59-ECC0-FF55-0743F91BABDF}"/>
                </a:ext>
              </a:extLst>
            </p:cNvPr>
            <p:cNvCxnSpPr>
              <a:cxnSpLocks/>
            </p:cNvCxnSpPr>
            <p:nvPr/>
          </p:nvCxnSpPr>
          <p:spPr>
            <a:xfrm>
              <a:off x="9402189" y="5481441"/>
              <a:ext cx="118242" cy="118242"/>
            </a:xfrm>
            <a:prstGeom prst="line">
              <a:avLst/>
            </a:prstGeom>
          </p:spPr>
          <p:style>
            <a:lnRef idx="1">
              <a:schemeClr val="dk1"/>
            </a:lnRef>
            <a:fillRef idx="0">
              <a:schemeClr val="dk1"/>
            </a:fillRef>
            <a:effectRef idx="0">
              <a:schemeClr val="dk1"/>
            </a:effectRef>
            <a:fontRef idx="minor">
              <a:schemeClr val="tx1"/>
            </a:fontRef>
          </p:style>
        </p:cxnSp>
        <p:cxnSp>
          <p:nvCxnSpPr>
            <p:cNvPr id="124" name="Gerader Verbinder 123">
              <a:extLst>
                <a:ext uri="{FF2B5EF4-FFF2-40B4-BE49-F238E27FC236}">
                  <a16:creationId xmlns:a16="http://schemas.microsoft.com/office/drawing/2014/main" id="{51795F6E-AA2B-98B8-F7A2-81024A7CA0D8}"/>
                </a:ext>
              </a:extLst>
            </p:cNvPr>
            <p:cNvCxnSpPr>
              <a:cxnSpLocks/>
            </p:cNvCxnSpPr>
            <p:nvPr/>
          </p:nvCxnSpPr>
          <p:spPr>
            <a:xfrm rot="5400000">
              <a:off x="9402189" y="5481441"/>
              <a:ext cx="118242" cy="118242"/>
            </a:xfrm>
            <a:prstGeom prst="line">
              <a:avLst/>
            </a:prstGeom>
          </p:spPr>
          <p:style>
            <a:lnRef idx="1">
              <a:schemeClr val="dk1"/>
            </a:lnRef>
            <a:fillRef idx="0">
              <a:schemeClr val="dk1"/>
            </a:fillRef>
            <a:effectRef idx="0">
              <a:schemeClr val="dk1"/>
            </a:effectRef>
            <a:fontRef idx="minor">
              <a:schemeClr val="tx1"/>
            </a:fontRef>
          </p:style>
        </p:cxnSp>
      </p:grpSp>
      <p:grpSp>
        <p:nvGrpSpPr>
          <p:cNvPr id="125" name="Gruppieren 124">
            <a:extLst>
              <a:ext uri="{FF2B5EF4-FFF2-40B4-BE49-F238E27FC236}">
                <a16:creationId xmlns:a16="http://schemas.microsoft.com/office/drawing/2014/main" id="{D8697DB7-BDEC-0A59-2DAF-CF2417D739D3}"/>
              </a:ext>
            </a:extLst>
          </p:cNvPr>
          <p:cNvGrpSpPr/>
          <p:nvPr/>
        </p:nvGrpSpPr>
        <p:grpSpPr>
          <a:xfrm>
            <a:off x="8679409" y="4572473"/>
            <a:ext cx="76583" cy="76583"/>
            <a:chOff x="9402189" y="5481441"/>
            <a:chExt cx="118242" cy="118242"/>
          </a:xfrm>
        </p:grpSpPr>
        <p:cxnSp>
          <p:nvCxnSpPr>
            <p:cNvPr id="126" name="Gerader Verbinder 125">
              <a:extLst>
                <a:ext uri="{FF2B5EF4-FFF2-40B4-BE49-F238E27FC236}">
                  <a16:creationId xmlns:a16="http://schemas.microsoft.com/office/drawing/2014/main" id="{D10DA2AB-8104-101C-BB8E-BF16CDD04A50}"/>
                </a:ext>
              </a:extLst>
            </p:cNvPr>
            <p:cNvCxnSpPr>
              <a:cxnSpLocks/>
            </p:cNvCxnSpPr>
            <p:nvPr/>
          </p:nvCxnSpPr>
          <p:spPr>
            <a:xfrm>
              <a:off x="9402189" y="5481441"/>
              <a:ext cx="118242" cy="118242"/>
            </a:xfrm>
            <a:prstGeom prst="line">
              <a:avLst/>
            </a:prstGeom>
          </p:spPr>
          <p:style>
            <a:lnRef idx="1">
              <a:schemeClr val="dk1"/>
            </a:lnRef>
            <a:fillRef idx="0">
              <a:schemeClr val="dk1"/>
            </a:fillRef>
            <a:effectRef idx="0">
              <a:schemeClr val="dk1"/>
            </a:effectRef>
            <a:fontRef idx="minor">
              <a:schemeClr val="tx1"/>
            </a:fontRef>
          </p:style>
        </p:cxnSp>
        <p:cxnSp>
          <p:nvCxnSpPr>
            <p:cNvPr id="127" name="Gerader Verbinder 126">
              <a:extLst>
                <a:ext uri="{FF2B5EF4-FFF2-40B4-BE49-F238E27FC236}">
                  <a16:creationId xmlns:a16="http://schemas.microsoft.com/office/drawing/2014/main" id="{F1FFC258-D671-FD61-282C-022ED5F55BBD}"/>
                </a:ext>
              </a:extLst>
            </p:cNvPr>
            <p:cNvCxnSpPr>
              <a:cxnSpLocks/>
            </p:cNvCxnSpPr>
            <p:nvPr/>
          </p:nvCxnSpPr>
          <p:spPr>
            <a:xfrm rot="5400000">
              <a:off x="9402189" y="5481441"/>
              <a:ext cx="118242" cy="118242"/>
            </a:xfrm>
            <a:prstGeom prst="line">
              <a:avLst/>
            </a:prstGeom>
          </p:spPr>
          <p:style>
            <a:lnRef idx="1">
              <a:schemeClr val="dk1"/>
            </a:lnRef>
            <a:fillRef idx="0">
              <a:schemeClr val="dk1"/>
            </a:fillRef>
            <a:effectRef idx="0">
              <a:schemeClr val="dk1"/>
            </a:effectRef>
            <a:fontRef idx="minor">
              <a:schemeClr val="tx1"/>
            </a:fontRef>
          </p:style>
        </p:cxnSp>
      </p:grpSp>
      <p:grpSp>
        <p:nvGrpSpPr>
          <p:cNvPr id="128" name="Gruppieren 127">
            <a:extLst>
              <a:ext uri="{FF2B5EF4-FFF2-40B4-BE49-F238E27FC236}">
                <a16:creationId xmlns:a16="http://schemas.microsoft.com/office/drawing/2014/main" id="{5E62989C-F54B-53FD-B757-A7FEE5C84C7A}"/>
              </a:ext>
            </a:extLst>
          </p:cNvPr>
          <p:cNvGrpSpPr/>
          <p:nvPr/>
        </p:nvGrpSpPr>
        <p:grpSpPr>
          <a:xfrm>
            <a:off x="8789001" y="4204441"/>
            <a:ext cx="76583" cy="76583"/>
            <a:chOff x="9402189" y="5481441"/>
            <a:chExt cx="118242" cy="118242"/>
          </a:xfrm>
        </p:grpSpPr>
        <p:cxnSp>
          <p:nvCxnSpPr>
            <p:cNvPr id="129" name="Gerader Verbinder 128">
              <a:extLst>
                <a:ext uri="{FF2B5EF4-FFF2-40B4-BE49-F238E27FC236}">
                  <a16:creationId xmlns:a16="http://schemas.microsoft.com/office/drawing/2014/main" id="{6FA1919F-DBC9-77B8-085E-C2778B6709DD}"/>
                </a:ext>
              </a:extLst>
            </p:cNvPr>
            <p:cNvCxnSpPr>
              <a:cxnSpLocks/>
            </p:cNvCxnSpPr>
            <p:nvPr/>
          </p:nvCxnSpPr>
          <p:spPr>
            <a:xfrm>
              <a:off x="9402189" y="5481441"/>
              <a:ext cx="118242" cy="118242"/>
            </a:xfrm>
            <a:prstGeom prst="line">
              <a:avLst/>
            </a:prstGeom>
          </p:spPr>
          <p:style>
            <a:lnRef idx="1">
              <a:schemeClr val="dk1"/>
            </a:lnRef>
            <a:fillRef idx="0">
              <a:schemeClr val="dk1"/>
            </a:fillRef>
            <a:effectRef idx="0">
              <a:schemeClr val="dk1"/>
            </a:effectRef>
            <a:fontRef idx="minor">
              <a:schemeClr val="tx1"/>
            </a:fontRef>
          </p:style>
        </p:cxnSp>
        <p:cxnSp>
          <p:nvCxnSpPr>
            <p:cNvPr id="130" name="Gerader Verbinder 129">
              <a:extLst>
                <a:ext uri="{FF2B5EF4-FFF2-40B4-BE49-F238E27FC236}">
                  <a16:creationId xmlns:a16="http://schemas.microsoft.com/office/drawing/2014/main" id="{19ED0FC9-C1C1-5444-E8E1-44F1F7E70B2C}"/>
                </a:ext>
              </a:extLst>
            </p:cNvPr>
            <p:cNvCxnSpPr>
              <a:cxnSpLocks/>
            </p:cNvCxnSpPr>
            <p:nvPr/>
          </p:nvCxnSpPr>
          <p:spPr>
            <a:xfrm rot="5400000">
              <a:off x="9402189" y="5481441"/>
              <a:ext cx="118242" cy="118242"/>
            </a:xfrm>
            <a:prstGeom prst="line">
              <a:avLst/>
            </a:prstGeom>
          </p:spPr>
          <p:style>
            <a:lnRef idx="1">
              <a:schemeClr val="dk1"/>
            </a:lnRef>
            <a:fillRef idx="0">
              <a:schemeClr val="dk1"/>
            </a:fillRef>
            <a:effectRef idx="0">
              <a:schemeClr val="dk1"/>
            </a:effectRef>
            <a:fontRef idx="minor">
              <a:schemeClr val="tx1"/>
            </a:fontRef>
          </p:style>
        </p:cxnSp>
      </p:grpSp>
      <p:grpSp>
        <p:nvGrpSpPr>
          <p:cNvPr id="131" name="Gruppieren 130">
            <a:extLst>
              <a:ext uri="{FF2B5EF4-FFF2-40B4-BE49-F238E27FC236}">
                <a16:creationId xmlns:a16="http://schemas.microsoft.com/office/drawing/2014/main" id="{4820E76A-390E-E6BB-1238-7BA2EF5DF762}"/>
              </a:ext>
            </a:extLst>
          </p:cNvPr>
          <p:cNvGrpSpPr/>
          <p:nvPr/>
        </p:nvGrpSpPr>
        <p:grpSpPr>
          <a:xfrm>
            <a:off x="8828870" y="4018174"/>
            <a:ext cx="76583" cy="76583"/>
            <a:chOff x="9402189" y="5481441"/>
            <a:chExt cx="118242" cy="118242"/>
          </a:xfrm>
        </p:grpSpPr>
        <p:cxnSp>
          <p:nvCxnSpPr>
            <p:cNvPr id="132" name="Gerader Verbinder 131">
              <a:extLst>
                <a:ext uri="{FF2B5EF4-FFF2-40B4-BE49-F238E27FC236}">
                  <a16:creationId xmlns:a16="http://schemas.microsoft.com/office/drawing/2014/main" id="{720D28DD-1329-2B7B-AD71-B93D2BD90567}"/>
                </a:ext>
              </a:extLst>
            </p:cNvPr>
            <p:cNvCxnSpPr>
              <a:cxnSpLocks/>
            </p:cNvCxnSpPr>
            <p:nvPr/>
          </p:nvCxnSpPr>
          <p:spPr>
            <a:xfrm>
              <a:off x="9402189" y="5481441"/>
              <a:ext cx="118242" cy="118242"/>
            </a:xfrm>
            <a:prstGeom prst="line">
              <a:avLst/>
            </a:prstGeom>
          </p:spPr>
          <p:style>
            <a:lnRef idx="1">
              <a:schemeClr val="dk1"/>
            </a:lnRef>
            <a:fillRef idx="0">
              <a:schemeClr val="dk1"/>
            </a:fillRef>
            <a:effectRef idx="0">
              <a:schemeClr val="dk1"/>
            </a:effectRef>
            <a:fontRef idx="minor">
              <a:schemeClr val="tx1"/>
            </a:fontRef>
          </p:style>
        </p:cxnSp>
        <p:cxnSp>
          <p:nvCxnSpPr>
            <p:cNvPr id="133" name="Gerader Verbinder 132">
              <a:extLst>
                <a:ext uri="{FF2B5EF4-FFF2-40B4-BE49-F238E27FC236}">
                  <a16:creationId xmlns:a16="http://schemas.microsoft.com/office/drawing/2014/main" id="{8EEE7DD0-C084-364B-BF51-837772B3BBB8}"/>
                </a:ext>
              </a:extLst>
            </p:cNvPr>
            <p:cNvCxnSpPr>
              <a:cxnSpLocks/>
            </p:cNvCxnSpPr>
            <p:nvPr/>
          </p:nvCxnSpPr>
          <p:spPr>
            <a:xfrm rot="5400000">
              <a:off x="9402189" y="5481441"/>
              <a:ext cx="118242" cy="118242"/>
            </a:xfrm>
            <a:prstGeom prst="line">
              <a:avLst/>
            </a:prstGeom>
          </p:spPr>
          <p:style>
            <a:lnRef idx="1">
              <a:schemeClr val="dk1"/>
            </a:lnRef>
            <a:fillRef idx="0">
              <a:schemeClr val="dk1"/>
            </a:fillRef>
            <a:effectRef idx="0">
              <a:schemeClr val="dk1"/>
            </a:effectRef>
            <a:fontRef idx="minor">
              <a:schemeClr val="tx1"/>
            </a:fontRef>
          </p:style>
        </p:cxnSp>
      </p:grpSp>
      <p:grpSp>
        <p:nvGrpSpPr>
          <p:cNvPr id="134" name="Gruppieren 133">
            <a:extLst>
              <a:ext uri="{FF2B5EF4-FFF2-40B4-BE49-F238E27FC236}">
                <a16:creationId xmlns:a16="http://schemas.microsoft.com/office/drawing/2014/main" id="{88BF046A-E81A-CBC3-FA1B-27D244FF3CC2}"/>
              </a:ext>
            </a:extLst>
          </p:cNvPr>
          <p:cNvGrpSpPr/>
          <p:nvPr/>
        </p:nvGrpSpPr>
        <p:grpSpPr>
          <a:xfrm>
            <a:off x="9408319" y="3458675"/>
            <a:ext cx="76583" cy="76583"/>
            <a:chOff x="9402189" y="5481441"/>
            <a:chExt cx="118242" cy="118242"/>
          </a:xfrm>
        </p:grpSpPr>
        <p:cxnSp>
          <p:nvCxnSpPr>
            <p:cNvPr id="135" name="Gerader Verbinder 134">
              <a:extLst>
                <a:ext uri="{FF2B5EF4-FFF2-40B4-BE49-F238E27FC236}">
                  <a16:creationId xmlns:a16="http://schemas.microsoft.com/office/drawing/2014/main" id="{96792451-F587-2A05-F67A-9F166DC2D1EE}"/>
                </a:ext>
              </a:extLst>
            </p:cNvPr>
            <p:cNvCxnSpPr>
              <a:cxnSpLocks/>
            </p:cNvCxnSpPr>
            <p:nvPr/>
          </p:nvCxnSpPr>
          <p:spPr>
            <a:xfrm>
              <a:off x="9402189" y="5481441"/>
              <a:ext cx="118242" cy="118242"/>
            </a:xfrm>
            <a:prstGeom prst="line">
              <a:avLst/>
            </a:prstGeom>
          </p:spPr>
          <p:style>
            <a:lnRef idx="1">
              <a:schemeClr val="dk1"/>
            </a:lnRef>
            <a:fillRef idx="0">
              <a:schemeClr val="dk1"/>
            </a:fillRef>
            <a:effectRef idx="0">
              <a:schemeClr val="dk1"/>
            </a:effectRef>
            <a:fontRef idx="minor">
              <a:schemeClr val="tx1"/>
            </a:fontRef>
          </p:style>
        </p:cxnSp>
        <p:cxnSp>
          <p:nvCxnSpPr>
            <p:cNvPr id="136" name="Gerader Verbinder 135">
              <a:extLst>
                <a:ext uri="{FF2B5EF4-FFF2-40B4-BE49-F238E27FC236}">
                  <a16:creationId xmlns:a16="http://schemas.microsoft.com/office/drawing/2014/main" id="{D0037085-1841-C433-41DE-A78F96C620D0}"/>
                </a:ext>
              </a:extLst>
            </p:cNvPr>
            <p:cNvCxnSpPr>
              <a:cxnSpLocks/>
            </p:cNvCxnSpPr>
            <p:nvPr/>
          </p:nvCxnSpPr>
          <p:spPr>
            <a:xfrm rot="5400000">
              <a:off x="9402189" y="5481441"/>
              <a:ext cx="118242" cy="118242"/>
            </a:xfrm>
            <a:prstGeom prst="line">
              <a:avLst/>
            </a:prstGeom>
          </p:spPr>
          <p:style>
            <a:lnRef idx="1">
              <a:schemeClr val="dk1"/>
            </a:lnRef>
            <a:fillRef idx="0">
              <a:schemeClr val="dk1"/>
            </a:fillRef>
            <a:effectRef idx="0">
              <a:schemeClr val="dk1"/>
            </a:effectRef>
            <a:fontRef idx="minor">
              <a:schemeClr val="tx1"/>
            </a:fontRef>
          </p:style>
        </p:cxnSp>
      </p:grpSp>
      <p:sp>
        <p:nvSpPr>
          <p:cNvPr id="137" name="Gleichschenkliges Dreieck 136">
            <a:extLst>
              <a:ext uri="{FF2B5EF4-FFF2-40B4-BE49-F238E27FC236}">
                <a16:creationId xmlns:a16="http://schemas.microsoft.com/office/drawing/2014/main" id="{CCCA86FD-DA9E-118F-6B0A-A369B8EE10A8}"/>
              </a:ext>
            </a:extLst>
          </p:cNvPr>
          <p:cNvSpPr/>
          <p:nvPr/>
        </p:nvSpPr>
        <p:spPr>
          <a:xfrm>
            <a:off x="8412020" y="5505377"/>
            <a:ext cx="88838" cy="76584"/>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8" name="Gleichschenkliges Dreieck 137">
            <a:extLst>
              <a:ext uri="{FF2B5EF4-FFF2-40B4-BE49-F238E27FC236}">
                <a16:creationId xmlns:a16="http://schemas.microsoft.com/office/drawing/2014/main" id="{AC6613DB-E5E3-328B-B704-102E93CC53F2}"/>
              </a:ext>
            </a:extLst>
          </p:cNvPr>
          <p:cNvSpPr/>
          <p:nvPr/>
        </p:nvSpPr>
        <p:spPr>
          <a:xfrm>
            <a:off x="8393173" y="4946306"/>
            <a:ext cx="88838" cy="76584"/>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9" name="Gleichschenkliges Dreieck 138">
            <a:extLst>
              <a:ext uri="{FF2B5EF4-FFF2-40B4-BE49-F238E27FC236}">
                <a16:creationId xmlns:a16="http://schemas.microsoft.com/office/drawing/2014/main" id="{582671FB-4A6C-C302-0783-9A60BDE1C0EA}"/>
              </a:ext>
            </a:extLst>
          </p:cNvPr>
          <p:cNvSpPr/>
          <p:nvPr/>
        </p:nvSpPr>
        <p:spPr>
          <a:xfrm>
            <a:off x="8343157" y="4755766"/>
            <a:ext cx="88838" cy="76584"/>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0" name="Gleichschenkliges Dreieck 139">
            <a:extLst>
              <a:ext uri="{FF2B5EF4-FFF2-40B4-BE49-F238E27FC236}">
                <a16:creationId xmlns:a16="http://schemas.microsoft.com/office/drawing/2014/main" id="{B67B8663-9953-FE65-BEA5-82CFBFB1172E}"/>
              </a:ext>
            </a:extLst>
          </p:cNvPr>
          <p:cNvSpPr/>
          <p:nvPr/>
        </p:nvSpPr>
        <p:spPr>
          <a:xfrm>
            <a:off x="8673984" y="4569620"/>
            <a:ext cx="88838" cy="76584"/>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1" name="Gleichschenkliges Dreieck 140">
            <a:extLst>
              <a:ext uri="{FF2B5EF4-FFF2-40B4-BE49-F238E27FC236}">
                <a16:creationId xmlns:a16="http://schemas.microsoft.com/office/drawing/2014/main" id="{DE216AE6-6597-EB6E-9CE9-AEFFF9780F20}"/>
              </a:ext>
            </a:extLst>
          </p:cNvPr>
          <p:cNvSpPr/>
          <p:nvPr/>
        </p:nvSpPr>
        <p:spPr>
          <a:xfrm>
            <a:off x="8405016" y="4203384"/>
            <a:ext cx="88838" cy="76584"/>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2" name="Gleichschenkliges Dreieck 141">
            <a:extLst>
              <a:ext uri="{FF2B5EF4-FFF2-40B4-BE49-F238E27FC236}">
                <a16:creationId xmlns:a16="http://schemas.microsoft.com/office/drawing/2014/main" id="{781F8E89-4954-B273-43B9-515C2711FE9F}"/>
              </a:ext>
            </a:extLst>
          </p:cNvPr>
          <p:cNvSpPr/>
          <p:nvPr/>
        </p:nvSpPr>
        <p:spPr>
          <a:xfrm>
            <a:off x="8407258" y="3459050"/>
            <a:ext cx="88838" cy="76584"/>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3" name="Gleichschenkliges Dreieck 142">
            <a:extLst>
              <a:ext uri="{FF2B5EF4-FFF2-40B4-BE49-F238E27FC236}">
                <a16:creationId xmlns:a16="http://schemas.microsoft.com/office/drawing/2014/main" id="{DEB0C4BE-7540-2107-474A-B46B94D110A3}"/>
              </a:ext>
            </a:extLst>
          </p:cNvPr>
          <p:cNvSpPr/>
          <p:nvPr/>
        </p:nvSpPr>
        <p:spPr>
          <a:xfrm>
            <a:off x="10090400" y="2341900"/>
            <a:ext cx="88838" cy="76584"/>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4" name="Ellipse 143">
            <a:extLst>
              <a:ext uri="{FF2B5EF4-FFF2-40B4-BE49-F238E27FC236}">
                <a16:creationId xmlns:a16="http://schemas.microsoft.com/office/drawing/2014/main" id="{4AFCAA14-EB51-67CB-3D9F-3D63C2B9D874}"/>
              </a:ext>
            </a:extLst>
          </p:cNvPr>
          <p:cNvSpPr/>
          <p:nvPr/>
        </p:nvSpPr>
        <p:spPr>
          <a:xfrm>
            <a:off x="8364154" y="5134280"/>
            <a:ext cx="76581" cy="765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5" name="Ellipse 144">
            <a:extLst>
              <a:ext uri="{FF2B5EF4-FFF2-40B4-BE49-F238E27FC236}">
                <a16:creationId xmlns:a16="http://schemas.microsoft.com/office/drawing/2014/main" id="{C31987AD-5E88-E1B7-2365-53C1C25461A9}"/>
              </a:ext>
            </a:extLst>
          </p:cNvPr>
          <p:cNvSpPr/>
          <p:nvPr/>
        </p:nvSpPr>
        <p:spPr>
          <a:xfrm>
            <a:off x="8413251" y="4575168"/>
            <a:ext cx="76581" cy="765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6" name="Ellipse 145">
            <a:extLst>
              <a:ext uri="{FF2B5EF4-FFF2-40B4-BE49-F238E27FC236}">
                <a16:creationId xmlns:a16="http://schemas.microsoft.com/office/drawing/2014/main" id="{E72FDB33-60FB-6D88-9386-B5184DC2E4D5}"/>
              </a:ext>
            </a:extLst>
          </p:cNvPr>
          <p:cNvSpPr/>
          <p:nvPr/>
        </p:nvSpPr>
        <p:spPr>
          <a:xfrm>
            <a:off x="8419909" y="4020578"/>
            <a:ext cx="76581" cy="765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7" name="Ellipse 146">
            <a:extLst>
              <a:ext uri="{FF2B5EF4-FFF2-40B4-BE49-F238E27FC236}">
                <a16:creationId xmlns:a16="http://schemas.microsoft.com/office/drawing/2014/main" id="{A8153D40-D687-D3B8-9E03-AFA674F15EC1}"/>
              </a:ext>
            </a:extLst>
          </p:cNvPr>
          <p:cNvSpPr/>
          <p:nvPr/>
        </p:nvSpPr>
        <p:spPr>
          <a:xfrm>
            <a:off x="8408606" y="3829395"/>
            <a:ext cx="76581" cy="765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8" name="Ellipse 147">
            <a:extLst>
              <a:ext uri="{FF2B5EF4-FFF2-40B4-BE49-F238E27FC236}">
                <a16:creationId xmlns:a16="http://schemas.microsoft.com/office/drawing/2014/main" id="{BAE4A7AB-2D78-EFD6-1323-2C4AB847597F}"/>
              </a:ext>
            </a:extLst>
          </p:cNvPr>
          <p:cNvSpPr/>
          <p:nvPr/>
        </p:nvSpPr>
        <p:spPr>
          <a:xfrm>
            <a:off x="8479419" y="3645771"/>
            <a:ext cx="76581" cy="765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9" name="Ellipse 148">
            <a:extLst>
              <a:ext uri="{FF2B5EF4-FFF2-40B4-BE49-F238E27FC236}">
                <a16:creationId xmlns:a16="http://schemas.microsoft.com/office/drawing/2014/main" id="{CF29CC42-6F24-13ED-DB04-56B2E5CD8F95}"/>
              </a:ext>
            </a:extLst>
          </p:cNvPr>
          <p:cNvSpPr/>
          <p:nvPr/>
        </p:nvSpPr>
        <p:spPr>
          <a:xfrm>
            <a:off x="8875626" y="3459928"/>
            <a:ext cx="76581" cy="765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0" name="Ellipse 149">
            <a:extLst>
              <a:ext uri="{FF2B5EF4-FFF2-40B4-BE49-F238E27FC236}">
                <a16:creationId xmlns:a16="http://schemas.microsoft.com/office/drawing/2014/main" id="{CE0AE7A6-4997-14C0-0FDF-F4AAEC0AD00A}"/>
              </a:ext>
            </a:extLst>
          </p:cNvPr>
          <p:cNvSpPr/>
          <p:nvPr/>
        </p:nvSpPr>
        <p:spPr>
          <a:xfrm>
            <a:off x="8397680" y="2900696"/>
            <a:ext cx="76581" cy="765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1" name="Ellipse 150">
            <a:extLst>
              <a:ext uri="{FF2B5EF4-FFF2-40B4-BE49-F238E27FC236}">
                <a16:creationId xmlns:a16="http://schemas.microsoft.com/office/drawing/2014/main" id="{E520EF3E-2316-1313-7A13-ADC42F7415D6}"/>
              </a:ext>
            </a:extLst>
          </p:cNvPr>
          <p:cNvSpPr/>
          <p:nvPr/>
        </p:nvSpPr>
        <p:spPr>
          <a:xfrm>
            <a:off x="8813791" y="2902391"/>
            <a:ext cx="76581" cy="765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2" name="Ellipse 151">
            <a:extLst>
              <a:ext uri="{FF2B5EF4-FFF2-40B4-BE49-F238E27FC236}">
                <a16:creationId xmlns:a16="http://schemas.microsoft.com/office/drawing/2014/main" id="{8D9902B0-19BC-5AE4-4D23-FC7771F3B97C}"/>
              </a:ext>
            </a:extLst>
          </p:cNvPr>
          <p:cNvSpPr/>
          <p:nvPr/>
        </p:nvSpPr>
        <p:spPr>
          <a:xfrm>
            <a:off x="8419908" y="2530224"/>
            <a:ext cx="76581" cy="765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3" name="Ellipse 152">
            <a:extLst>
              <a:ext uri="{FF2B5EF4-FFF2-40B4-BE49-F238E27FC236}">
                <a16:creationId xmlns:a16="http://schemas.microsoft.com/office/drawing/2014/main" id="{F30586DD-E833-EA42-BE84-CD5BE72C5504}"/>
              </a:ext>
            </a:extLst>
          </p:cNvPr>
          <p:cNvSpPr/>
          <p:nvPr/>
        </p:nvSpPr>
        <p:spPr>
          <a:xfrm>
            <a:off x="8837335" y="2528168"/>
            <a:ext cx="76581" cy="765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4" name="Ellipse 153">
            <a:extLst>
              <a:ext uri="{FF2B5EF4-FFF2-40B4-BE49-F238E27FC236}">
                <a16:creationId xmlns:a16="http://schemas.microsoft.com/office/drawing/2014/main" id="{7E2C2AF0-7999-21F4-8527-7A17C70F4DD5}"/>
              </a:ext>
            </a:extLst>
          </p:cNvPr>
          <p:cNvSpPr/>
          <p:nvPr/>
        </p:nvSpPr>
        <p:spPr>
          <a:xfrm>
            <a:off x="8417527" y="2344609"/>
            <a:ext cx="76581" cy="765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5" name="Ellipse 154">
            <a:extLst>
              <a:ext uri="{FF2B5EF4-FFF2-40B4-BE49-F238E27FC236}">
                <a16:creationId xmlns:a16="http://schemas.microsoft.com/office/drawing/2014/main" id="{B2764255-B82B-43A5-B208-CAF61F66F3E9}"/>
              </a:ext>
            </a:extLst>
          </p:cNvPr>
          <p:cNvSpPr/>
          <p:nvPr/>
        </p:nvSpPr>
        <p:spPr>
          <a:xfrm>
            <a:off x="8851036" y="2344545"/>
            <a:ext cx="76581" cy="765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6" name="Ellipse 155">
            <a:extLst>
              <a:ext uri="{FF2B5EF4-FFF2-40B4-BE49-F238E27FC236}">
                <a16:creationId xmlns:a16="http://schemas.microsoft.com/office/drawing/2014/main" id="{0A306150-D656-B6CB-DC75-5B6637180A81}"/>
              </a:ext>
            </a:extLst>
          </p:cNvPr>
          <p:cNvSpPr/>
          <p:nvPr/>
        </p:nvSpPr>
        <p:spPr>
          <a:xfrm>
            <a:off x="9456973" y="2343838"/>
            <a:ext cx="76581" cy="765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7" name="Rechteck 156">
            <a:extLst>
              <a:ext uri="{FF2B5EF4-FFF2-40B4-BE49-F238E27FC236}">
                <a16:creationId xmlns:a16="http://schemas.microsoft.com/office/drawing/2014/main" id="{F393CA54-540A-99CD-5E34-FEEE3F24F8F1}"/>
              </a:ext>
            </a:extLst>
          </p:cNvPr>
          <p:cNvSpPr/>
          <p:nvPr/>
        </p:nvSpPr>
        <p:spPr>
          <a:xfrm>
            <a:off x="8425753" y="3272659"/>
            <a:ext cx="76582" cy="765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8" name="Rechteck 157">
            <a:extLst>
              <a:ext uri="{FF2B5EF4-FFF2-40B4-BE49-F238E27FC236}">
                <a16:creationId xmlns:a16="http://schemas.microsoft.com/office/drawing/2014/main" id="{747D65B7-4F98-6A3F-A4F7-C5D091A84781}"/>
              </a:ext>
            </a:extLst>
          </p:cNvPr>
          <p:cNvSpPr/>
          <p:nvPr/>
        </p:nvSpPr>
        <p:spPr>
          <a:xfrm>
            <a:off x="8851999" y="3273276"/>
            <a:ext cx="76582" cy="765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9" name="Rechteck 158">
            <a:extLst>
              <a:ext uri="{FF2B5EF4-FFF2-40B4-BE49-F238E27FC236}">
                <a16:creationId xmlns:a16="http://schemas.microsoft.com/office/drawing/2014/main" id="{72453D93-64E1-D6EA-9F96-9726F8F41719}"/>
              </a:ext>
            </a:extLst>
          </p:cNvPr>
          <p:cNvSpPr/>
          <p:nvPr/>
        </p:nvSpPr>
        <p:spPr>
          <a:xfrm>
            <a:off x="8825222" y="3083664"/>
            <a:ext cx="76582" cy="765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0" name="Rechteck 159">
            <a:extLst>
              <a:ext uri="{FF2B5EF4-FFF2-40B4-BE49-F238E27FC236}">
                <a16:creationId xmlns:a16="http://schemas.microsoft.com/office/drawing/2014/main" id="{226D09C8-CA33-4816-06F6-91FAA9F054C1}"/>
              </a:ext>
            </a:extLst>
          </p:cNvPr>
          <p:cNvSpPr/>
          <p:nvPr/>
        </p:nvSpPr>
        <p:spPr>
          <a:xfrm>
            <a:off x="9495263" y="3083664"/>
            <a:ext cx="76582" cy="765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1" name="Rechteck 160">
            <a:extLst>
              <a:ext uri="{FF2B5EF4-FFF2-40B4-BE49-F238E27FC236}">
                <a16:creationId xmlns:a16="http://schemas.microsoft.com/office/drawing/2014/main" id="{049E4210-80C9-0449-6927-BEBB0EDE24FC}"/>
              </a:ext>
            </a:extLst>
          </p:cNvPr>
          <p:cNvSpPr/>
          <p:nvPr/>
        </p:nvSpPr>
        <p:spPr>
          <a:xfrm>
            <a:off x="8397679" y="3087009"/>
            <a:ext cx="76582" cy="765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2" name="Rechteck 161">
            <a:extLst>
              <a:ext uri="{FF2B5EF4-FFF2-40B4-BE49-F238E27FC236}">
                <a16:creationId xmlns:a16="http://schemas.microsoft.com/office/drawing/2014/main" id="{60699A67-4AC1-186F-1A73-957E2533EE5D}"/>
              </a:ext>
            </a:extLst>
          </p:cNvPr>
          <p:cNvSpPr/>
          <p:nvPr/>
        </p:nvSpPr>
        <p:spPr>
          <a:xfrm>
            <a:off x="9486328" y="2896748"/>
            <a:ext cx="76582" cy="765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3" name="Rechteck 162">
            <a:extLst>
              <a:ext uri="{FF2B5EF4-FFF2-40B4-BE49-F238E27FC236}">
                <a16:creationId xmlns:a16="http://schemas.microsoft.com/office/drawing/2014/main" id="{6C25F19C-E1B5-B9BC-B268-75013CBF4AA8}"/>
              </a:ext>
            </a:extLst>
          </p:cNvPr>
          <p:cNvSpPr/>
          <p:nvPr/>
        </p:nvSpPr>
        <p:spPr>
          <a:xfrm>
            <a:off x="9936384" y="2714435"/>
            <a:ext cx="76582" cy="765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4" name="Rechteck 163">
            <a:extLst>
              <a:ext uri="{FF2B5EF4-FFF2-40B4-BE49-F238E27FC236}">
                <a16:creationId xmlns:a16="http://schemas.microsoft.com/office/drawing/2014/main" id="{3D54DE5B-1743-A8B6-7C3B-2F0FBE97AB9A}"/>
              </a:ext>
            </a:extLst>
          </p:cNvPr>
          <p:cNvSpPr/>
          <p:nvPr/>
        </p:nvSpPr>
        <p:spPr>
          <a:xfrm>
            <a:off x="9484168" y="2713787"/>
            <a:ext cx="76582" cy="765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5" name="Rechteck 164">
            <a:extLst>
              <a:ext uri="{FF2B5EF4-FFF2-40B4-BE49-F238E27FC236}">
                <a16:creationId xmlns:a16="http://schemas.microsoft.com/office/drawing/2014/main" id="{0DF42502-ED36-4101-A90D-CD4238FF0944}"/>
              </a:ext>
            </a:extLst>
          </p:cNvPr>
          <p:cNvSpPr/>
          <p:nvPr/>
        </p:nvSpPr>
        <p:spPr>
          <a:xfrm>
            <a:off x="9479924" y="2529774"/>
            <a:ext cx="76582" cy="765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6" name="Rechteck 165">
            <a:extLst>
              <a:ext uri="{FF2B5EF4-FFF2-40B4-BE49-F238E27FC236}">
                <a16:creationId xmlns:a16="http://schemas.microsoft.com/office/drawing/2014/main" id="{5398BC06-886E-8B2A-F2DC-C701E9E11598}"/>
              </a:ext>
            </a:extLst>
          </p:cNvPr>
          <p:cNvSpPr/>
          <p:nvPr/>
        </p:nvSpPr>
        <p:spPr>
          <a:xfrm>
            <a:off x="8851036" y="2714475"/>
            <a:ext cx="76582" cy="765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7" name="Rechteck 166">
            <a:extLst>
              <a:ext uri="{FF2B5EF4-FFF2-40B4-BE49-F238E27FC236}">
                <a16:creationId xmlns:a16="http://schemas.microsoft.com/office/drawing/2014/main" id="{F382F321-AADC-F2EE-A361-A5F4B3D59EF3}"/>
              </a:ext>
            </a:extLst>
          </p:cNvPr>
          <p:cNvSpPr/>
          <p:nvPr/>
        </p:nvSpPr>
        <p:spPr>
          <a:xfrm>
            <a:off x="8407559" y="2711786"/>
            <a:ext cx="76582" cy="765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8" name="Rechteck 167">
            <a:extLst>
              <a:ext uri="{FF2B5EF4-FFF2-40B4-BE49-F238E27FC236}">
                <a16:creationId xmlns:a16="http://schemas.microsoft.com/office/drawing/2014/main" id="{ADE0F7C4-98E7-0296-8543-FD94A946382D}"/>
              </a:ext>
            </a:extLst>
          </p:cNvPr>
          <p:cNvSpPr/>
          <p:nvPr/>
        </p:nvSpPr>
        <p:spPr>
          <a:xfrm>
            <a:off x="8404927" y="2150806"/>
            <a:ext cx="76582" cy="765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9" name="Rechteck 168">
            <a:extLst>
              <a:ext uri="{FF2B5EF4-FFF2-40B4-BE49-F238E27FC236}">
                <a16:creationId xmlns:a16="http://schemas.microsoft.com/office/drawing/2014/main" id="{71C941F6-C348-208A-103E-231D8D86E240}"/>
              </a:ext>
            </a:extLst>
          </p:cNvPr>
          <p:cNvSpPr/>
          <p:nvPr/>
        </p:nvSpPr>
        <p:spPr>
          <a:xfrm>
            <a:off x="8851036" y="2149013"/>
            <a:ext cx="76582" cy="765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0" name="Rechteck 169">
            <a:extLst>
              <a:ext uri="{FF2B5EF4-FFF2-40B4-BE49-F238E27FC236}">
                <a16:creationId xmlns:a16="http://schemas.microsoft.com/office/drawing/2014/main" id="{40CA7F11-2A5C-80FD-02BF-3DCB5DC30F94}"/>
              </a:ext>
            </a:extLst>
          </p:cNvPr>
          <p:cNvSpPr/>
          <p:nvPr/>
        </p:nvSpPr>
        <p:spPr>
          <a:xfrm>
            <a:off x="9479924" y="2153617"/>
            <a:ext cx="76582" cy="765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1" name="Rechteck 170">
            <a:extLst>
              <a:ext uri="{FF2B5EF4-FFF2-40B4-BE49-F238E27FC236}">
                <a16:creationId xmlns:a16="http://schemas.microsoft.com/office/drawing/2014/main" id="{4A39AA24-D8B6-22A9-9230-B06F16597B93}"/>
              </a:ext>
            </a:extLst>
          </p:cNvPr>
          <p:cNvSpPr/>
          <p:nvPr/>
        </p:nvSpPr>
        <p:spPr>
          <a:xfrm>
            <a:off x="10102656" y="2153515"/>
            <a:ext cx="76582" cy="765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5" name="Rechteck 174">
            <a:extLst>
              <a:ext uri="{FF2B5EF4-FFF2-40B4-BE49-F238E27FC236}">
                <a16:creationId xmlns:a16="http://schemas.microsoft.com/office/drawing/2014/main" id="{4EC72C71-A5F8-2091-A4DA-A8DEA0933073}"/>
              </a:ext>
            </a:extLst>
          </p:cNvPr>
          <p:cNvSpPr/>
          <p:nvPr/>
        </p:nvSpPr>
        <p:spPr>
          <a:xfrm>
            <a:off x="9100762" y="4615396"/>
            <a:ext cx="1630622" cy="885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76" name="Gruppieren 175">
            <a:extLst>
              <a:ext uri="{FF2B5EF4-FFF2-40B4-BE49-F238E27FC236}">
                <a16:creationId xmlns:a16="http://schemas.microsoft.com/office/drawing/2014/main" id="{10110A6C-DCF2-E733-8A0B-51187E7085FF}"/>
              </a:ext>
            </a:extLst>
          </p:cNvPr>
          <p:cNvGrpSpPr/>
          <p:nvPr/>
        </p:nvGrpSpPr>
        <p:grpSpPr>
          <a:xfrm>
            <a:off x="9240223" y="4569620"/>
            <a:ext cx="1545982" cy="945500"/>
            <a:chOff x="9240223" y="4569620"/>
            <a:chExt cx="1545982" cy="945500"/>
          </a:xfrm>
        </p:grpSpPr>
        <p:grpSp>
          <p:nvGrpSpPr>
            <p:cNvPr id="64" name="Gruppieren 63">
              <a:extLst>
                <a:ext uri="{FF2B5EF4-FFF2-40B4-BE49-F238E27FC236}">
                  <a16:creationId xmlns:a16="http://schemas.microsoft.com/office/drawing/2014/main" id="{E68D5C1B-090F-746D-FEAF-09B688B0C514}"/>
                </a:ext>
              </a:extLst>
            </p:cNvPr>
            <p:cNvGrpSpPr/>
            <p:nvPr/>
          </p:nvGrpSpPr>
          <p:grpSpPr>
            <a:xfrm>
              <a:off x="9246185" y="4569620"/>
              <a:ext cx="1540020" cy="253916"/>
              <a:chOff x="9455342" y="4864503"/>
              <a:chExt cx="1540020" cy="253916"/>
            </a:xfrm>
          </p:grpSpPr>
          <p:sp>
            <p:nvSpPr>
              <p:cNvPr id="65" name="Pfeil: nach rechts 64">
                <a:extLst>
                  <a:ext uri="{FF2B5EF4-FFF2-40B4-BE49-F238E27FC236}">
                    <a16:creationId xmlns:a16="http://schemas.microsoft.com/office/drawing/2014/main" id="{A6530368-99CE-5439-D488-309C166AD0B2}"/>
                  </a:ext>
                </a:extLst>
              </p:cNvPr>
              <p:cNvSpPr/>
              <p:nvPr/>
            </p:nvSpPr>
            <p:spPr>
              <a:xfrm>
                <a:off x="9455342" y="4932340"/>
                <a:ext cx="125451" cy="118242"/>
              </a:xfrm>
              <a:prstGeom prst="rightArrow">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66" name="Textfeld 65">
                <a:extLst>
                  <a:ext uri="{FF2B5EF4-FFF2-40B4-BE49-F238E27FC236}">
                    <a16:creationId xmlns:a16="http://schemas.microsoft.com/office/drawing/2014/main" id="{9057355D-90A7-B2B2-87F6-7A37403CE684}"/>
                  </a:ext>
                </a:extLst>
              </p:cNvPr>
              <p:cNvSpPr txBox="1"/>
              <p:nvPr/>
            </p:nvSpPr>
            <p:spPr>
              <a:xfrm>
                <a:off x="9586407" y="4864503"/>
                <a:ext cx="1408955" cy="253916"/>
              </a:xfrm>
              <a:prstGeom prst="rect">
                <a:avLst/>
              </a:prstGeom>
              <a:noFill/>
            </p:spPr>
            <p:txBody>
              <a:bodyPr wrap="square" rtlCol="0">
                <a:spAutoFit/>
              </a:bodyPr>
              <a:lstStyle/>
              <a:p>
                <a:r>
                  <a:rPr lang="de-DE" sz="1050"/>
                  <a:t>Time on </a:t>
                </a:r>
                <a:r>
                  <a:rPr lang="de-DE" sz="1050" err="1"/>
                  <a:t>study</a:t>
                </a:r>
                <a:r>
                  <a:rPr lang="de-DE" sz="1050"/>
                  <a:t> </a:t>
                </a:r>
                <a:r>
                  <a:rPr lang="de-DE" sz="1050" err="1"/>
                  <a:t>drugs</a:t>
                </a:r>
                <a:endParaRPr lang="de-DE" sz="1050"/>
              </a:p>
            </p:txBody>
          </p:sp>
        </p:grpSp>
        <p:grpSp>
          <p:nvGrpSpPr>
            <p:cNvPr id="67" name="Gruppieren 66">
              <a:extLst>
                <a:ext uri="{FF2B5EF4-FFF2-40B4-BE49-F238E27FC236}">
                  <a16:creationId xmlns:a16="http://schemas.microsoft.com/office/drawing/2014/main" id="{B43A84FC-6CCD-E365-DDE8-9805437A2185}"/>
                </a:ext>
              </a:extLst>
            </p:cNvPr>
            <p:cNvGrpSpPr/>
            <p:nvPr/>
          </p:nvGrpSpPr>
          <p:grpSpPr>
            <a:xfrm>
              <a:off x="9247066" y="4742516"/>
              <a:ext cx="1539139" cy="253916"/>
              <a:chOff x="9456223" y="5037399"/>
              <a:chExt cx="1539139" cy="253916"/>
            </a:xfrm>
          </p:grpSpPr>
          <p:sp>
            <p:nvSpPr>
              <p:cNvPr id="68" name="Textfeld 67">
                <a:extLst>
                  <a:ext uri="{FF2B5EF4-FFF2-40B4-BE49-F238E27FC236}">
                    <a16:creationId xmlns:a16="http://schemas.microsoft.com/office/drawing/2014/main" id="{134EF636-9F5C-5D88-58A8-688773CB4DB4}"/>
                  </a:ext>
                </a:extLst>
              </p:cNvPr>
              <p:cNvSpPr txBox="1"/>
              <p:nvPr/>
            </p:nvSpPr>
            <p:spPr>
              <a:xfrm>
                <a:off x="9586407" y="5037399"/>
                <a:ext cx="1408955" cy="253916"/>
              </a:xfrm>
              <a:prstGeom prst="rect">
                <a:avLst/>
              </a:prstGeom>
              <a:noFill/>
            </p:spPr>
            <p:txBody>
              <a:bodyPr wrap="square" rtlCol="0">
                <a:spAutoFit/>
              </a:bodyPr>
              <a:lstStyle/>
              <a:p>
                <a:r>
                  <a:rPr lang="de-DE" sz="1050" err="1"/>
                  <a:t>Complete</a:t>
                </a:r>
                <a:r>
                  <a:rPr lang="de-DE" sz="1050"/>
                  <a:t> </a:t>
                </a:r>
                <a:r>
                  <a:rPr lang="de-DE" sz="1050" err="1"/>
                  <a:t>response</a:t>
                </a:r>
                <a:endParaRPr lang="de-DE" sz="1050"/>
              </a:p>
            </p:txBody>
          </p:sp>
          <p:sp>
            <p:nvSpPr>
              <p:cNvPr id="69" name="Rechteck 68">
                <a:extLst>
                  <a:ext uri="{FF2B5EF4-FFF2-40B4-BE49-F238E27FC236}">
                    <a16:creationId xmlns:a16="http://schemas.microsoft.com/office/drawing/2014/main" id="{B3C7C4B5-A1A4-F13C-B579-7FCF77C92435}"/>
                  </a:ext>
                </a:extLst>
              </p:cNvPr>
              <p:cNvSpPr/>
              <p:nvPr/>
            </p:nvSpPr>
            <p:spPr>
              <a:xfrm>
                <a:off x="9456223" y="5102513"/>
                <a:ext cx="123689" cy="1236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70" name="Gruppieren 69">
              <a:extLst>
                <a:ext uri="{FF2B5EF4-FFF2-40B4-BE49-F238E27FC236}">
                  <a16:creationId xmlns:a16="http://schemas.microsoft.com/office/drawing/2014/main" id="{84CCCE0F-1254-350C-995A-D60069702266}"/>
                </a:ext>
              </a:extLst>
            </p:cNvPr>
            <p:cNvGrpSpPr/>
            <p:nvPr/>
          </p:nvGrpSpPr>
          <p:grpSpPr>
            <a:xfrm>
              <a:off x="9241946" y="5088308"/>
              <a:ext cx="1544259" cy="253916"/>
              <a:chOff x="9451103" y="5383191"/>
              <a:chExt cx="1544259" cy="253916"/>
            </a:xfrm>
          </p:grpSpPr>
          <p:sp>
            <p:nvSpPr>
              <p:cNvPr id="71" name="Gleichschenkliges Dreieck 70">
                <a:extLst>
                  <a:ext uri="{FF2B5EF4-FFF2-40B4-BE49-F238E27FC236}">
                    <a16:creationId xmlns:a16="http://schemas.microsoft.com/office/drawing/2014/main" id="{1BB0BA5B-5625-CB61-47FD-C35CE5B11808}"/>
                  </a:ext>
                </a:extLst>
              </p:cNvPr>
              <p:cNvSpPr/>
              <p:nvPr/>
            </p:nvSpPr>
            <p:spPr>
              <a:xfrm>
                <a:off x="9451103" y="5452422"/>
                <a:ext cx="133928" cy="115455"/>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Textfeld 71">
                <a:extLst>
                  <a:ext uri="{FF2B5EF4-FFF2-40B4-BE49-F238E27FC236}">
                    <a16:creationId xmlns:a16="http://schemas.microsoft.com/office/drawing/2014/main" id="{BE34A7DF-F821-CD6A-1C80-6CBEF162370C}"/>
                  </a:ext>
                </a:extLst>
              </p:cNvPr>
              <p:cNvSpPr txBox="1"/>
              <p:nvPr/>
            </p:nvSpPr>
            <p:spPr>
              <a:xfrm>
                <a:off x="9586407" y="5383191"/>
                <a:ext cx="1408955" cy="253916"/>
              </a:xfrm>
              <a:prstGeom prst="rect">
                <a:avLst/>
              </a:prstGeom>
              <a:noFill/>
            </p:spPr>
            <p:txBody>
              <a:bodyPr wrap="square" rtlCol="0">
                <a:spAutoFit/>
              </a:bodyPr>
              <a:lstStyle/>
              <a:p>
                <a:r>
                  <a:rPr lang="de-DE" sz="1050" err="1"/>
                  <a:t>Stable</a:t>
                </a:r>
                <a:r>
                  <a:rPr lang="de-DE" sz="1050"/>
                  <a:t> </a:t>
                </a:r>
                <a:r>
                  <a:rPr lang="de-DE" sz="1050" err="1"/>
                  <a:t>disease</a:t>
                </a:r>
                <a:endParaRPr lang="de-DE" sz="1050"/>
              </a:p>
            </p:txBody>
          </p:sp>
        </p:grpSp>
        <p:grpSp>
          <p:nvGrpSpPr>
            <p:cNvPr id="73" name="Gruppieren 72">
              <a:extLst>
                <a:ext uri="{FF2B5EF4-FFF2-40B4-BE49-F238E27FC236}">
                  <a16:creationId xmlns:a16="http://schemas.microsoft.com/office/drawing/2014/main" id="{158349C7-3F4D-2A4D-923D-EED57F6E9301}"/>
                </a:ext>
              </a:extLst>
            </p:cNvPr>
            <p:cNvGrpSpPr/>
            <p:nvPr/>
          </p:nvGrpSpPr>
          <p:grpSpPr>
            <a:xfrm>
              <a:off x="9240223" y="4915412"/>
              <a:ext cx="1545982" cy="253916"/>
              <a:chOff x="9449380" y="5210295"/>
              <a:chExt cx="1545982" cy="253916"/>
            </a:xfrm>
          </p:grpSpPr>
          <p:sp>
            <p:nvSpPr>
              <p:cNvPr id="74" name="Textfeld 73">
                <a:extLst>
                  <a:ext uri="{FF2B5EF4-FFF2-40B4-BE49-F238E27FC236}">
                    <a16:creationId xmlns:a16="http://schemas.microsoft.com/office/drawing/2014/main" id="{75BEBE09-3EFF-6E36-DB3E-D33AB9D50D6B}"/>
                  </a:ext>
                </a:extLst>
              </p:cNvPr>
              <p:cNvSpPr txBox="1"/>
              <p:nvPr/>
            </p:nvSpPr>
            <p:spPr>
              <a:xfrm>
                <a:off x="9586407" y="5210295"/>
                <a:ext cx="1408955" cy="253916"/>
              </a:xfrm>
              <a:prstGeom prst="rect">
                <a:avLst/>
              </a:prstGeom>
              <a:noFill/>
            </p:spPr>
            <p:txBody>
              <a:bodyPr wrap="square" rtlCol="0">
                <a:spAutoFit/>
              </a:bodyPr>
              <a:lstStyle/>
              <a:p>
                <a:r>
                  <a:rPr lang="de-DE" sz="1050"/>
                  <a:t>Partial </a:t>
                </a:r>
                <a:r>
                  <a:rPr lang="de-DE" sz="1050" err="1"/>
                  <a:t>response</a:t>
                </a:r>
                <a:endParaRPr lang="de-DE" sz="1050"/>
              </a:p>
            </p:txBody>
          </p:sp>
          <p:sp>
            <p:nvSpPr>
              <p:cNvPr id="75" name="Ellipse 74">
                <a:extLst>
                  <a:ext uri="{FF2B5EF4-FFF2-40B4-BE49-F238E27FC236}">
                    <a16:creationId xmlns:a16="http://schemas.microsoft.com/office/drawing/2014/main" id="{678ABD0D-D5E2-F49E-68F6-4B39657BB69F}"/>
                  </a:ext>
                </a:extLst>
              </p:cNvPr>
              <p:cNvSpPr/>
              <p:nvPr/>
            </p:nvSpPr>
            <p:spPr>
              <a:xfrm>
                <a:off x="9449380" y="5268566"/>
                <a:ext cx="137374" cy="1373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76" name="Gruppieren 75">
              <a:extLst>
                <a:ext uri="{FF2B5EF4-FFF2-40B4-BE49-F238E27FC236}">
                  <a16:creationId xmlns:a16="http://schemas.microsoft.com/office/drawing/2014/main" id="{A1B10648-6777-3250-C5AC-3E6328B18764}"/>
                </a:ext>
              </a:extLst>
            </p:cNvPr>
            <p:cNvGrpSpPr/>
            <p:nvPr/>
          </p:nvGrpSpPr>
          <p:grpSpPr>
            <a:xfrm>
              <a:off x="9249789" y="5261204"/>
              <a:ext cx="1536416" cy="253916"/>
              <a:chOff x="9458946" y="5556087"/>
              <a:chExt cx="1536416" cy="253916"/>
            </a:xfrm>
          </p:grpSpPr>
          <p:grpSp>
            <p:nvGrpSpPr>
              <p:cNvPr id="77" name="Gruppieren 76">
                <a:extLst>
                  <a:ext uri="{FF2B5EF4-FFF2-40B4-BE49-F238E27FC236}">
                    <a16:creationId xmlns:a16="http://schemas.microsoft.com/office/drawing/2014/main" id="{12C14837-7D04-7AF8-3145-DA32D8FC663A}"/>
                  </a:ext>
                </a:extLst>
              </p:cNvPr>
              <p:cNvGrpSpPr/>
              <p:nvPr/>
            </p:nvGrpSpPr>
            <p:grpSpPr>
              <a:xfrm>
                <a:off x="9458946" y="5623924"/>
                <a:ext cx="118242" cy="118242"/>
                <a:chOff x="8660606" y="1766238"/>
                <a:chExt cx="56398" cy="56398"/>
              </a:xfrm>
            </p:grpSpPr>
            <p:cxnSp>
              <p:nvCxnSpPr>
                <p:cNvPr id="79" name="Gerader Verbinder 78">
                  <a:extLst>
                    <a:ext uri="{FF2B5EF4-FFF2-40B4-BE49-F238E27FC236}">
                      <a16:creationId xmlns:a16="http://schemas.microsoft.com/office/drawing/2014/main" id="{11AD66A1-85EB-3131-9934-4E7030F0C62D}"/>
                    </a:ext>
                  </a:extLst>
                </p:cNvPr>
                <p:cNvCxnSpPr>
                  <a:cxnSpLocks/>
                </p:cNvCxnSpPr>
                <p:nvPr/>
              </p:nvCxnSpPr>
              <p:spPr>
                <a:xfrm>
                  <a:off x="8660606" y="1766238"/>
                  <a:ext cx="56398" cy="56398"/>
                </a:xfrm>
                <a:prstGeom prst="line">
                  <a:avLst/>
                </a:prstGeom>
              </p:spPr>
              <p:style>
                <a:lnRef idx="1">
                  <a:schemeClr val="dk1"/>
                </a:lnRef>
                <a:fillRef idx="0">
                  <a:schemeClr val="dk1"/>
                </a:fillRef>
                <a:effectRef idx="0">
                  <a:schemeClr val="dk1"/>
                </a:effectRef>
                <a:fontRef idx="minor">
                  <a:schemeClr val="tx1"/>
                </a:fontRef>
              </p:style>
            </p:cxnSp>
            <p:cxnSp>
              <p:nvCxnSpPr>
                <p:cNvPr id="80" name="Gerader Verbinder 79">
                  <a:extLst>
                    <a:ext uri="{FF2B5EF4-FFF2-40B4-BE49-F238E27FC236}">
                      <a16:creationId xmlns:a16="http://schemas.microsoft.com/office/drawing/2014/main" id="{8A3D7B5F-6F36-DAE4-41EF-0BC766B8439D}"/>
                    </a:ext>
                  </a:extLst>
                </p:cNvPr>
                <p:cNvCxnSpPr>
                  <a:cxnSpLocks/>
                </p:cNvCxnSpPr>
                <p:nvPr/>
              </p:nvCxnSpPr>
              <p:spPr>
                <a:xfrm rot="5400000">
                  <a:off x="8660606" y="1766238"/>
                  <a:ext cx="56398" cy="56398"/>
                </a:xfrm>
                <a:prstGeom prst="line">
                  <a:avLst/>
                </a:prstGeom>
              </p:spPr>
              <p:style>
                <a:lnRef idx="1">
                  <a:schemeClr val="dk1"/>
                </a:lnRef>
                <a:fillRef idx="0">
                  <a:schemeClr val="dk1"/>
                </a:fillRef>
                <a:effectRef idx="0">
                  <a:schemeClr val="dk1"/>
                </a:effectRef>
                <a:fontRef idx="minor">
                  <a:schemeClr val="tx1"/>
                </a:fontRef>
              </p:style>
            </p:cxnSp>
          </p:grpSp>
          <p:sp>
            <p:nvSpPr>
              <p:cNvPr id="78" name="Textfeld 77">
                <a:extLst>
                  <a:ext uri="{FF2B5EF4-FFF2-40B4-BE49-F238E27FC236}">
                    <a16:creationId xmlns:a16="http://schemas.microsoft.com/office/drawing/2014/main" id="{FCBE5DB1-1E39-0249-73C3-1BA776AFC4FE}"/>
                  </a:ext>
                </a:extLst>
              </p:cNvPr>
              <p:cNvSpPr txBox="1"/>
              <p:nvPr/>
            </p:nvSpPr>
            <p:spPr>
              <a:xfrm>
                <a:off x="9586407" y="5556087"/>
                <a:ext cx="1408955" cy="253916"/>
              </a:xfrm>
              <a:prstGeom prst="rect">
                <a:avLst/>
              </a:prstGeom>
              <a:noFill/>
            </p:spPr>
            <p:txBody>
              <a:bodyPr wrap="square" rtlCol="0">
                <a:spAutoFit/>
              </a:bodyPr>
              <a:lstStyle/>
              <a:p>
                <a:r>
                  <a:rPr lang="de-DE" sz="1050"/>
                  <a:t>Progressive </a:t>
                </a:r>
                <a:r>
                  <a:rPr lang="de-DE" sz="1050" err="1"/>
                  <a:t>disease</a:t>
                </a:r>
                <a:endParaRPr lang="de-DE" sz="1050"/>
              </a:p>
            </p:txBody>
          </p:sp>
        </p:grpSp>
      </p:grpSp>
      <p:sp>
        <p:nvSpPr>
          <p:cNvPr id="24" name="Text Placeholder 9">
            <a:extLst>
              <a:ext uri="{FF2B5EF4-FFF2-40B4-BE49-F238E27FC236}">
                <a16:creationId xmlns:a16="http://schemas.microsoft.com/office/drawing/2014/main" id="{8B31CA83-F046-C30A-CC77-3CEE49D5A40E}"/>
              </a:ext>
            </a:extLst>
          </p:cNvPr>
          <p:cNvSpPr>
            <a:spLocks noGrp="1"/>
          </p:cNvSpPr>
          <p:nvPr>
            <p:ph type="body" sz="quarter" idx="13"/>
          </p:nvPr>
        </p:nvSpPr>
        <p:spPr>
          <a:xfrm>
            <a:off x="416533" y="1489016"/>
            <a:ext cx="3636000" cy="480526"/>
          </a:xfrm>
        </p:spPr>
        <p:txBody>
          <a:bodyPr anchor="t"/>
          <a:lstStyle/>
          <a:p>
            <a:pPr algn="ctr"/>
            <a:r>
              <a:rPr lang="en-US"/>
              <a:t>ORR</a:t>
            </a:r>
          </a:p>
        </p:txBody>
      </p:sp>
      <p:sp>
        <p:nvSpPr>
          <p:cNvPr id="25" name="Text Placeholder 10">
            <a:extLst>
              <a:ext uri="{FF2B5EF4-FFF2-40B4-BE49-F238E27FC236}">
                <a16:creationId xmlns:a16="http://schemas.microsoft.com/office/drawing/2014/main" id="{C580B42C-5DD5-BB08-DE8A-692E53292829}"/>
              </a:ext>
            </a:extLst>
          </p:cNvPr>
          <p:cNvSpPr>
            <a:spLocks noGrp="1"/>
          </p:cNvSpPr>
          <p:nvPr>
            <p:ph type="body" sz="quarter" idx="14"/>
          </p:nvPr>
        </p:nvSpPr>
        <p:spPr>
          <a:xfrm>
            <a:off x="4140760" y="1489016"/>
            <a:ext cx="3636000" cy="480526"/>
          </a:xfrm>
        </p:spPr>
        <p:txBody>
          <a:bodyPr anchor="t">
            <a:normAutofit lnSpcReduction="10000"/>
          </a:bodyPr>
          <a:lstStyle/>
          <a:p>
            <a:pPr algn="ctr"/>
            <a:r>
              <a:rPr lang="en-US"/>
              <a:t>Maximum change in SPD from baseline</a:t>
            </a:r>
          </a:p>
        </p:txBody>
      </p:sp>
      <p:sp>
        <p:nvSpPr>
          <p:cNvPr id="26" name="Text Placeholder 11">
            <a:extLst>
              <a:ext uri="{FF2B5EF4-FFF2-40B4-BE49-F238E27FC236}">
                <a16:creationId xmlns:a16="http://schemas.microsoft.com/office/drawing/2014/main" id="{5F0BC4C8-8FD1-7847-3B77-EA02A04BF416}"/>
              </a:ext>
            </a:extLst>
          </p:cNvPr>
          <p:cNvSpPr>
            <a:spLocks noGrp="1"/>
          </p:cNvSpPr>
          <p:nvPr>
            <p:ph type="body" sz="quarter" idx="15"/>
          </p:nvPr>
        </p:nvSpPr>
        <p:spPr>
          <a:xfrm>
            <a:off x="8148013" y="1489016"/>
            <a:ext cx="3636000" cy="480526"/>
          </a:xfrm>
        </p:spPr>
        <p:txBody>
          <a:bodyPr anchor="t"/>
          <a:lstStyle/>
          <a:p>
            <a:pPr algn="ctr"/>
            <a:r>
              <a:rPr lang="en-US"/>
              <a:t>Patient status </a:t>
            </a:r>
          </a:p>
        </p:txBody>
      </p:sp>
      <p:cxnSp>
        <p:nvCxnSpPr>
          <p:cNvPr id="28" name="Gerader Verbinder 27">
            <a:extLst>
              <a:ext uri="{FF2B5EF4-FFF2-40B4-BE49-F238E27FC236}">
                <a16:creationId xmlns:a16="http://schemas.microsoft.com/office/drawing/2014/main" id="{95CF610C-484F-94E5-D02B-0E1D05B8075B}"/>
              </a:ext>
            </a:extLst>
          </p:cNvPr>
          <p:cNvCxnSpPr/>
          <p:nvPr/>
        </p:nvCxnSpPr>
        <p:spPr>
          <a:xfrm>
            <a:off x="4378325" y="3449150"/>
            <a:ext cx="35433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48944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D4950535-72AC-D324-7595-1FCF231CED63}"/>
              </a:ext>
            </a:extLst>
          </p:cNvPr>
          <p:cNvSpPr>
            <a:spLocks noGrp="1"/>
          </p:cNvSpPr>
          <p:nvPr>
            <p:ph type="body" sz="quarter" idx="12"/>
          </p:nvPr>
        </p:nvSpPr>
        <p:spPr>
          <a:xfrm>
            <a:off x="1149350" y="1280567"/>
            <a:ext cx="4838700" cy="647700"/>
          </a:xfrm>
        </p:spPr>
        <p:txBody>
          <a:bodyPr/>
          <a:lstStyle/>
          <a:p>
            <a:pPr algn="ctr"/>
            <a:r>
              <a:rPr lang="en-US" err="1"/>
              <a:t>DoR</a:t>
            </a:r>
            <a:r>
              <a:rPr lang="en-US"/>
              <a:t> </a:t>
            </a:r>
          </a:p>
        </p:txBody>
      </p:sp>
      <p:sp>
        <p:nvSpPr>
          <p:cNvPr id="10" name="Title 9">
            <a:extLst>
              <a:ext uri="{FF2B5EF4-FFF2-40B4-BE49-F238E27FC236}">
                <a16:creationId xmlns:a16="http://schemas.microsoft.com/office/drawing/2014/main" id="{DFCDD091-7DC3-F2B3-6E82-DF505452D1C4}"/>
              </a:ext>
            </a:extLst>
          </p:cNvPr>
          <p:cNvSpPr>
            <a:spLocks noGrp="1"/>
          </p:cNvSpPr>
          <p:nvPr>
            <p:ph type="title"/>
          </p:nvPr>
        </p:nvSpPr>
        <p:spPr/>
        <p:txBody>
          <a:bodyPr/>
          <a:lstStyle/>
          <a:p>
            <a:r>
              <a:rPr lang="en-US" err="1"/>
              <a:t>DoR</a:t>
            </a:r>
            <a:r>
              <a:rPr lang="en-US"/>
              <a:t> and PFS: mantle cell lymphoma </a:t>
            </a:r>
          </a:p>
        </p:txBody>
      </p:sp>
      <p:sp>
        <p:nvSpPr>
          <p:cNvPr id="2" name="Footer Placeholder 1">
            <a:extLst>
              <a:ext uri="{FF2B5EF4-FFF2-40B4-BE49-F238E27FC236}">
                <a16:creationId xmlns:a16="http://schemas.microsoft.com/office/drawing/2014/main" id="{3222A95D-B7AA-60DC-46E8-3EF223EA1E1F}"/>
              </a:ext>
            </a:extLst>
          </p:cNvPr>
          <p:cNvSpPr>
            <a:spLocks noGrp="1"/>
          </p:cNvSpPr>
          <p:nvPr>
            <p:ph type="ftr" sz="quarter" idx="13"/>
          </p:nvPr>
        </p:nvSpPr>
        <p:spPr/>
        <p:txBody>
          <a:bodyPr/>
          <a:lstStyle/>
          <a:p>
            <a:r>
              <a:rPr lang="en-GB"/>
              <a:t>Data </a:t>
            </a:r>
            <a:r>
              <a:rPr lang="en-GB" err="1"/>
              <a:t>cutoff</a:t>
            </a:r>
            <a:r>
              <a:rPr lang="en-GB"/>
              <a:t>: 17 Oct 2022. </a:t>
            </a:r>
          </a:p>
          <a:p>
            <a:r>
              <a:rPr lang="en-GB" b="1" err="1"/>
              <a:t>DoR</a:t>
            </a:r>
            <a:r>
              <a:rPr lang="en-GB" b="1"/>
              <a:t>, </a:t>
            </a:r>
            <a:r>
              <a:rPr lang="en-GB"/>
              <a:t>duration of response; </a:t>
            </a:r>
            <a:r>
              <a:rPr lang="en-GB" b="1"/>
              <a:t>MCL</a:t>
            </a:r>
            <a:r>
              <a:rPr lang="en-GB"/>
              <a:t>, mantle cell lymphoma; </a:t>
            </a:r>
            <a:r>
              <a:rPr lang="en-GB" b="1" err="1"/>
              <a:t>mDOR</a:t>
            </a:r>
            <a:r>
              <a:rPr lang="en-GB" b="1"/>
              <a:t>, </a:t>
            </a:r>
            <a:r>
              <a:rPr lang="en-GB"/>
              <a:t>median duration of response; </a:t>
            </a:r>
            <a:r>
              <a:rPr lang="en-GB" b="1" err="1"/>
              <a:t>mPFS</a:t>
            </a:r>
            <a:r>
              <a:rPr lang="en-GB" b="1"/>
              <a:t>, </a:t>
            </a:r>
            <a:r>
              <a:rPr lang="en-GB"/>
              <a:t>median progression-free survival; </a:t>
            </a:r>
            <a:r>
              <a:rPr lang="en-GB" b="1"/>
              <a:t>NE, </a:t>
            </a:r>
            <a:r>
              <a:rPr lang="en-GB"/>
              <a:t>not estimable; </a:t>
            </a:r>
            <a:r>
              <a:rPr lang="en-GB" b="1"/>
              <a:t>PFS, </a:t>
            </a:r>
            <a:r>
              <a:rPr lang="en-GB"/>
              <a:t>progression-free survival. </a:t>
            </a:r>
            <a:endParaRPr lang="en-GB" b="1"/>
          </a:p>
          <a:p>
            <a:r>
              <a:rPr lang="en-GB" b="1" err="1"/>
              <a:t>Soumerai</a:t>
            </a:r>
            <a:r>
              <a:rPr lang="en-GB" b="1"/>
              <a:t> et al, Abstract #78 presented at ASH 2022.  </a:t>
            </a:r>
            <a:r>
              <a:rPr lang="en-GB"/>
              <a:t> </a:t>
            </a:r>
          </a:p>
        </p:txBody>
      </p:sp>
      <p:sp>
        <p:nvSpPr>
          <p:cNvPr id="13" name="Text Placeholder 12">
            <a:extLst>
              <a:ext uri="{FF2B5EF4-FFF2-40B4-BE49-F238E27FC236}">
                <a16:creationId xmlns:a16="http://schemas.microsoft.com/office/drawing/2014/main" id="{681EA229-FC8A-642E-262A-4AC3C92AB08D}"/>
              </a:ext>
            </a:extLst>
          </p:cNvPr>
          <p:cNvSpPr>
            <a:spLocks noGrp="1"/>
          </p:cNvSpPr>
          <p:nvPr>
            <p:ph type="body" sz="quarter" idx="14"/>
          </p:nvPr>
        </p:nvSpPr>
        <p:spPr>
          <a:xfrm>
            <a:off x="6898741" y="1280567"/>
            <a:ext cx="4885272" cy="647700"/>
          </a:xfrm>
        </p:spPr>
        <p:txBody>
          <a:bodyPr/>
          <a:lstStyle/>
          <a:p>
            <a:pPr algn="ctr"/>
            <a:r>
              <a:rPr lang="en-US"/>
              <a:t>PFS</a:t>
            </a:r>
          </a:p>
        </p:txBody>
      </p:sp>
      <p:sp>
        <p:nvSpPr>
          <p:cNvPr id="16" name="TextBox 15">
            <a:extLst>
              <a:ext uri="{FF2B5EF4-FFF2-40B4-BE49-F238E27FC236}">
                <a16:creationId xmlns:a16="http://schemas.microsoft.com/office/drawing/2014/main" id="{B56282F8-424F-D103-34EE-6B073DBD1984}"/>
              </a:ext>
            </a:extLst>
          </p:cNvPr>
          <p:cNvSpPr txBox="1"/>
          <p:nvPr/>
        </p:nvSpPr>
        <p:spPr>
          <a:xfrm>
            <a:off x="407987" y="5868451"/>
            <a:ext cx="5486400" cy="276999"/>
          </a:xfrm>
          <a:prstGeom prst="rect">
            <a:avLst/>
          </a:prstGeom>
          <a:noFill/>
        </p:spPr>
        <p:txBody>
          <a:bodyPr wrap="square" lIns="0" rtlCol="0">
            <a:spAutoFit/>
          </a:bodyPr>
          <a:lstStyle/>
          <a:p>
            <a:r>
              <a:rPr lang="en-US" sz="1200"/>
              <a:t>Median follow-up: 9.4 months [95% CI: 3.7-14.5] </a:t>
            </a:r>
          </a:p>
        </p:txBody>
      </p:sp>
      <p:sp>
        <p:nvSpPr>
          <p:cNvPr id="17" name="TextBox 16">
            <a:extLst>
              <a:ext uri="{FF2B5EF4-FFF2-40B4-BE49-F238E27FC236}">
                <a16:creationId xmlns:a16="http://schemas.microsoft.com/office/drawing/2014/main" id="{C1E53DAE-2F48-FC42-4CCB-4999D2F01D35}"/>
              </a:ext>
            </a:extLst>
          </p:cNvPr>
          <p:cNvSpPr txBox="1"/>
          <p:nvPr/>
        </p:nvSpPr>
        <p:spPr>
          <a:xfrm>
            <a:off x="6145029" y="5868451"/>
            <a:ext cx="5486400" cy="276999"/>
          </a:xfrm>
          <a:prstGeom prst="rect">
            <a:avLst/>
          </a:prstGeom>
          <a:noFill/>
        </p:spPr>
        <p:txBody>
          <a:bodyPr wrap="square" lIns="0" rtlCol="0">
            <a:spAutoFit/>
          </a:bodyPr>
          <a:lstStyle/>
          <a:p>
            <a:r>
              <a:rPr lang="en-US" sz="1200"/>
              <a:t>Median follow-up: 11.1 months [95% CI: 2.4-14.9] </a:t>
            </a:r>
          </a:p>
        </p:txBody>
      </p:sp>
      <p:graphicFrame>
        <p:nvGraphicFramePr>
          <p:cNvPr id="3" name="Diagramm 2">
            <a:extLst>
              <a:ext uri="{FF2B5EF4-FFF2-40B4-BE49-F238E27FC236}">
                <a16:creationId xmlns:a16="http://schemas.microsoft.com/office/drawing/2014/main" id="{B1C28152-34C3-7570-2602-6B36E3646536}"/>
              </a:ext>
            </a:extLst>
          </p:cNvPr>
          <p:cNvGraphicFramePr/>
          <p:nvPr>
            <p:extLst>
              <p:ext uri="{D42A27DB-BD31-4B8C-83A1-F6EECF244321}">
                <p14:modId xmlns:p14="http://schemas.microsoft.com/office/powerpoint/2010/main" val="2600552202"/>
              </p:ext>
            </p:extLst>
          </p:nvPr>
        </p:nvGraphicFramePr>
        <p:xfrm>
          <a:off x="6153148" y="1943100"/>
          <a:ext cx="5680075" cy="33337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elle 4">
            <a:extLst>
              <a:ext uri="{FF2B5EF4-FFF2-40B4-BE49-F238E27FC236}">
                <a16:creationId xmlns:a16="http://schemas.microsoft.com/office/drawing/2014/main" id="{8B6D74E1-49C1-51D0-549E-62045E034942}"/>
              </a:ext>
            </a:extLst>
          </p:cNvPr>
          <p:cNvGraphicFramePr>
            <a:graphicFrameLocks noGrp="1"/>
          </p:cNvGraphicFramePr>
          <p:nvPr>
            <p:extLst>
              <p:ext uri="{D42A27DB-BD31-4B8C-83A1-F6EECF244321}">
                <p14:modId xmlns:p14="http://schemas.microsoft.com/office/powerpoint/2010/main" val="3825756041"/>
              </p:ext>
            </p:extLst>
          </p:nvPr>
        </p:nvGraphicFramePr>
        <p:xfrm>
          <a:off x="6153147" y="5298224"/>
          <a:ext cx="5644716" cy="54864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3471873055"/>
                    </a:ext>
                  </a:extLst>
                </a:gridCol>
                <a:gridCol w="820786">
                  <a:extLst>
                    <a:ext uri="{9D8B030D-6E8A-4147-A177-3AD203B41FA5}">
                      <a16:colId xmlns:a16="http://schemas.microsoft.com/office/drawing/2014/main" val="2942195282"/>
                    </a:ext>
                  </a:extLst>
                </a:gridCol>
                <a:gridCol w="820786">
                  <a:extLst>
                    <a:ext uri="{9D8B030D-6E8A-4147-A177-3AD203B41FA5}">
                      <a16:colId xmlns:a16="http://schemas.microsoft.com/office/drawing/2014/main" val="2056800450"/>
                    </a:ext>
                  </a:extLst>
                </a:gridCol>
                <a:gridCol w="820786">
                  <a:extLst>
                    <a:ext uri="{9D8B030D-6E8A-4147-A177-3AD203B41FA5}">
                      <a16:colId xmlns:a16="http://schemas.microsoft.com/office/drawing/2014/main" val="1630939893"/>
                    </a:ext>
                  </a:extLst>
                </a:gridCol>
                <a:gridCol w="820786">
                  <a:extLst>
                    <a:ext uri="{9D8B030D-6E8A-4147-A177-3AD203B41FA5}">
                      <a16:colId xmlns:a16="http://schemas.microsoft.com/office/drawing/2014/main" val="4051393528"/>
                    </a:ext>
                  </a:extLst>
                </a:gridCol>
                <a:gridCol w="820786">
                  <a:extLst>
                    <a:ext uri="{9D8B030D-6E8A-4147-A177-3AD203B41FA5}">
                      <a16:colId xmlns:a16="http://schemas.microsoft.com/office/drawing/2014/main" val="3810566305"/>
                    </a:ext>
                  </a:extLst>
                </a:gridCol>
                <a:gridCol w="820786">
                  <a:extLst>
                    <a:ext uri="{9D8B030D-6E8A-4147-A177-3AD203B41FA5}">
                      <a16:colId xmlns:a16="http://schemas.microsoft.com/office/drawing/2014/main" val="1497057116"/>
                    </a:ext>
                  </a:extLst>
                </a:gridCol>
              </a:tblGrid>
              <a:tr h="192600">
                <a:tc gridSpan="7">
                  <a:txBody>
                    <a:bodyPr/>
                    <a:lstStyle/>
                    <a:p>
                      <a:r>
                        <a:rPr lang="de-DE" sz="1200" err="1"/>
                        <a:t>No</a:t>
                      </a:r>
                      <a:r>
                        <a:rPr lang="de-DE" sz="1200"/>
                        <a:t>. </a:t>
                      </a:r>
                      <a:r>
                        <a:rPr lang="de-DE" sz="1200" err="1"/>
                        <a:t>patients</a:t>
                      </a:r>
                      <a:r>
                        <a:rPr lang="de-DE" sz="1200"/>
                        <a:t> at </a:t>
                      </a:r>
                      <a:r>
                        <a:rPr lang="de-DE" sz="1200" err="1"/>
                        <a:t>risk</a:t>
                      </a:r>
                      <a:endParaRPr lang="de-DE" sz="1200"/>
                    </a:p>
                  </a:txBody>
                  <a:tcPr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sz="1200"/>
                    </a:p>
                  </a:txBody>
                  <a:tcPr anchor="ctr"/>
                </a:tc>
                <a:extLst>
                  <a:ext uri="{0D108BD9-81ED-4DB2-BD59-A6C34878D82A}">
                    <a16:rowId xmlns:a16="http://schemas.microsoft.com/office/drawing/2014/main" val="2467231839"/>
                  </a:ext>
                </a:extLst>
              </a:tr>
              <a:tr h="192600">
                <a:tc>
                  <a:txBody>
                    <a:bodyPr/>
                    <a:lstStyle/>
                    <a:p>
                      <a:r>
                        <a:rPr lang="de-DE" sz="1200" b="1"/>
                        <a:t>MCL</a:t>
                      </a:r>
                    </a:p>
                  </a:txBody>
                  <a:tcPr marR="0" anchor="ctr"/>
                </a:tc>
                <a:tc>
                  <a:txBody>
                    <a:bodyPr/>
                    <a:lstStyle/>
                    <a:p>
                      <a:pPr algn="ctr"/>
                      <a:r>
                        <a:rPr lang="de-DE" sz="1200"/>
                        <a:t>19</a:t>
                      </a:r>
                    </a:p>
                  </a:txBody>
                  <a:tcPr anchor="ctr"/>
                </a:tc>
                <a:tc>
                  <a:txBody>
                    <a:bodyPr/>
                    <a:lstStyle/>
                    <a:p>
                      <a:pPr algn="ctr"/>
                      <a:r>
                        <a:rPr lang="de-DE" sz="1200"/>
                        <a:t>7</a:t>
                      </a:r>
                    </a:p>
                  </a:txBody>
                  <a:tcPr anchor="ctr"/>
                </a:tc>
                <a:tc>
                  <a:txBody>
                    <a:bodyPr/>
                    <a:lstStyle/>
                    <a:p>
                      <a:pPr algn="ctr"/>
                      <a:r>
                        <a:rPr lang="de-DE" sz="1200"/>
                        <a:t>3</a:t>
                      </a:r>
                    </a:p>
                  </a:txBody>
                  <a:tcPr anchor="ctr"/>
                </a:tc>
                <a:tc>
                  <a:txBody>
                    <a:bodyPr/>
                    <a:lstStyle/>
                    <a:p>
                      <a:pPr algn="ctr"/>
                      <a:r>
                        <a:rPr lang="de-DE" sz="1200"/>
                        <a:t>0</a:t>
                      </a:r>
                    </a:p>
                  </a:txBody>
                  <a:tcPr anchor="ctr"/>
                </a:tc>
                <a:tc>
                  <a:txBody>
                    <a:bodyPr/>
                    <a:lstStyle/>
                    <a:p>
                      <a:pPr algn="ctr"/>
                      <a:endParaRPr lang="de-DE" sz="1200"/>
                    </a:p>
                  </a:txBody>
                  <a:tcPr anchor="ctr"/>
                </a:tc>
                <a:tc>
                  <a:txBody>
                    <a:bodyPr/>
                    <a:lstStyle/>
                    <a:p>
                      <a:pPr algn="ctr"/>
                      <a:endParaRPr lang="de-DE" sz="1200"/>
                    </a:p>
                  </a:txBody>
                  <a:tcPr anchor="ctr"/>
                </a:tc>
                <a:extLst>
                  <a:ext uri="{0D108BD9-81ED-4DB2-BD59-A6C34878D82A}">
                    <a16:rowId xmlns:a16="http://schemas.microsoft.com/office/drawing/2014/main" val="3747067118"/>
                  </a:ext>
                </a:extLst>
              </a:tr>
            </a:tbl>
          </a:graphicData>
        </a:graphic>
      </p:graphicFrame>
      <p:sp>
        <p:nvSpPr>
          <p:cNvPr id="5" name="Textfeld 4">
            <a:extLst>
              <a:ext uri="{FF2B5EF4-FFF2-40B4-BE49-F238E27FC236}">
                <a16:creationId xmlns:a16="http://schemas.microsoft.com/office/drawing/2014/main" id="{0444379C-9026-99A2-DA7D-084C1D4A8E0C}"/>
              </a:ext>
            </a:extLst>
          </p:cNvPr>
          <p:cNvSpPr txBox="1"/>
          <p:nvPr/>
        </p:nvSpPr>
        <p:spPr>
          <a:xfrm>
            <a:off x="7239113" y="4349750"/>
            <a:ext cx="4430530" cy="307777"/>
          </a:xfrm>
          <a:prstGeom prst="rect">
            <a:avLst/>
          </a:prstGeom>
          <a:noFill/>
        </p:spPr>
        <p:txBody>
          <a:bodyPr wrap="square" rtlCol="0">
            <a:spAutoFit/>
          </a:bodyPr>
          <a:lstStyle/>
          <a:p>
            <a:r>
              <a:rPr lang="de-DE" sz="1400" b="1" err="1">
                <a:solidFill>
                  <a:schemeClr val="accent1"/>
                </a:solidFill>
              </a:rPr>
              <a:t>Estimated</a:t>
            </a:r>
            <a:r>
              <a:rPr lang="de-DE" sz="1400" b="1">
                <a:solidFill>
                  <a:schemeClr val="accent1"/>
                </a:solidFill>
              </a:rPr>
              <a:t> </a:t>
            </a:r>
            <a:r>
              <a:rPr lang="de-DE" sz="1400" b="1" err="1">
                <a:solidFill>
                  <a:schemeClr val="accent1"/>
                </a:solidFill>
              </a:rPr>
              <a:t>mPFS</a:t>
            </a:r>
            <a:r>
              <a:rPr lang="de-DE" sz="1400" b="1">
                <a:solidFill>
                  <a:schemeClr val="accent1"/>
                </a:solidFill>
              </a:rPr>
              <a:t>=10.1 </a:t>
            </a:r>
            <a:r>
              <a:rPr lang="de-DE" sz="1400" b="1" err="1">
                <a:solidFill>
                  <a:schemeClr val="accent1"/>
                </a:solidFill>
              </a:rPr>
              <a:t>months</a:t>
            </a:r>
            <a:r>
              <a:rPr lang="de-DE" sz="1400" b="1">
                <a:solidFill>
                  <a:schemeClr val="accent1"/>
                </a:solidFill>
              </a:rPr>
              <a:t> [95% CI: 3.3-NE]</a:t>
            </a:r>
          </a:p>
        </p:txBody>
      </p:sp>
      <p:graphicFrame>
        <p:nvGraphicFramePr>
          <p:cNvPr id="6" name="Diagramm 5">
            <a:extLst>
              <a:ext uri="{FF2B5EF4-FFF2-40B4-BE49-F238E27FC236}">
                <a16:creationId xmlns:a16="http://schemas.microsoft.com/office/drawing/2014/main" id="{2D824139-66C1-5ABC-AEB3-9B2DD7F1E18B}"/>
              </a:ext>
            </a:extLst>
          </p:cNvPr>
          <p:cNvGraphicFramePr/>
          <p:nvPr>
            <p:extLst>
              <p:ext uri="{D42A27DB-BD31-4B8C-83A1-F6EECF244321}">
                <p14:modId xmlns:p14="http://schemas.microsoft.com/office/powerpoint/2010/main" val="1299183941"/>
              </p:ext>
            </p:extLst>
          </p:nvPr>
        </p:nvGraphicFramePr>
        <p:xfrm>
          <a:off x="415925" y="1943100"/>
          <a:ext cx="5680075" cy="33337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elle 4">
            <a:extLst>
              <a:ext uri="{FF2B5EF4-FFF2-40B4-BE49-F238E27FC236}">
                <a16:creationId xmlns:a16="http://schemas.microsoft.com/office/drawing/2014/main" id="{2E0710E6-C50B-BF68-DE6B-A007C9DEE807}"/>
              </a:ext>
            </a:extLst>
          </p:cNvPr>
          <p:cNvGraphicFramePr>
            <a:graphicFrameLocks noGrp="1"/>
          </p:cNvGraphicFramePr>
          <p:nvPr>
            <p:extLst>
              <p:ext uri="{D42A27DB-BD31-4B8C-83A1-F6EECF244321}">
                <p14:modId xmlns:p14="http://schemas.microsoft.com/office/powerpoint/2010/main" val="3163418956"/>
              </p:ext>
            </p:extLst>
          </p:nvPr>
        </p:nvGraphicFramePr>
        <p:xfrm>
          <a:off x="415923" y="5298224"/>
          <a:ext cx="5481958" cy="548640"/>
        </p:xfrm>
        <a:graphic>
          <a:graphicData uri="http://schemas.openxmlformats.org/drawingml/2006/table">
            <a:tbl>
              <a:tblPr firstRow="1" bandRow="1">
                <a:tableStyleId>{5C22544A-7EE6-4342-B048-85BDC9FD1C3A}</a:tableStyleId>
              </a:tblPr>
              <a:tblGrid>
                <a:gridCol w="739810">
                  <a:extLst>
                    <a:ext uri="{9D8B030D-6E8A-4147-A177-3AD203B41FA5}">
                      <a16:colId xmlns:a16="http://schemas.microsoft.com/office/drawing/2014/main" val="3471873055"/>
                    </a:ext>
                  </a:extLst>
                </a:gridCol>
                <a:gridCol w="776800">
                  <a:extLst>
                    <a:ext uri="{9D8B030D-6E8A-4147-A177-3AD203B41FA5}">
                      <a16:colId xmlns:a16="http://schemas.microsoft.com/office/drawing/2014/main" val="2942195282"/>
                    </a:ext>
                  </a:extLst>
                </a:gridCol>
                <a:gridCol w="1063895">
                  <a:extLst>
                    <a:ext uri="{9D8B030D-6E8A-4147-A177-3AD203B41FA5}">
                      <a16:colId xmlns:a16="http://schemas.microsoft.com/office/drawing/2014/main" val="2056800450"/>
                    </a:ext>
                  </a:extLst>
                </a:gridCol>
                <a:gridCol w="1063895">
                  <a:extLst>
                    <a:ext uri="{9D8B030D-6E8A-4147-A177-3AD203B41FA5}">
                      <a16:colId xmlns:a16="http://schemas.microsoft.com/office/drawing/2014/main" val="1630939893"/>
                    </a:ext>
                  </a:extLst>
                </a:gridCol>
                <a:gridCol w="1063895">
                  <a:extLst>
                    <a:ext uri="{9D8B030D-6E8A-4147-A177-3AD203B41FA5}">
                      <a16:colId xmlns:a16="http://schemas.microsoft.com/office/drawing/2014/main" val="4051393528"/>
                    </a:ext>
                  </a:extLst>
                </a:gridCol>
                <a:gridCol w="773663">
                  <a:extLst>
                    <a:ext uri="{9D8B030D-6E8A-4147-A177-3AD203B41FA5}">
                      <a16:colId xmlns:a16="http://schemas.microsoft.com/office/drawing/2014/main" val="3810566305"/>
                    </a:ext>
                  </a:extLst>
                </a:gridCol>
              </a:tblGrid>
              <a:tr h="192600">
                <a:tc gridSpan="6">
                  <a:txBody>
                    <a:bodyPr/>
                    <a:lstStyle/>
                    <a:p>
                      <a:r>
                        <a:rPr lang="de-DE" sz="1200"/>
                        <a:t>No. patients at risk</a:t>
                      </a:r>
                    </a:p>
                  </a:txBody>
                  <a:tcPr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467231839"/>
                  </a:ext>
                </a:extLst>
              </a:tr>
              <a:tr h="252000">
                <a:tc>
                  <a:txBody>
                    <a:bodyPr/>
                    <a:lstStyle/>
                    <a:p>
                      <a:r>
                        <a:rPr lang="de-DE" sz="1200" b="1"/>
                        <a:t>MCL</a:t>
                      </a:r>
                    </a:p>
                  </a:txBody>
                  <a:tcPr marR="0" anchor="ctr"/>
                </a:tc>
                <a:tc>
                  <a:txBody>
                    <a:bodyPr/>
                    <a:lstStyle/>
                    <a:p>
                      <a:pPr algn="ctr"/>
                      <a:r>
                        <a:rPr lang="de-DE" sz="1200"/>
                        <a:t>13</a:t>
                      </a:r>
                    </a:p>
                  </a:txBody>
                  <a:tcPr anchor="ctr"/>
                </a:tc>
                <a:tc>
                  <a:txBody>
                    <a:bodyPr/>
                    <a:lstStyle/>
                    <a:p>
                      <a:pPr algn="ctr"/>
                      <a:r>
                        <a:rPr lang="de-DE" sz="1200"/>
                        <a:t>6</a:t>
                      </a:r>
                    </a:p>
                  </a:txBody>
                  <a:tcPr anchor="ctr"/>
                </a:tc>
                <a:tc>
                  <a:txBody>
                    <a:bodyPr/>
                    <a:lstStyle/>
                    <a:p>
                      <a:pPr algn="ctr"/>
                      <a:r>
                        <a:rPr lang="de-DE" sz="1200"/>
                        <a:t>3</a:t>
                      </a:r>
                    </a:p>
                  </a:txBody>
                  <a:tcPr anchor="ctr"/>
                </a:tc>
                <a:tc>
                  <a:txBody>
                    <a:bodyPr/>
                    <a:lstStyle/>
                    <a:p>
                      <a:pPr algn="ctr"/>
                      <a:r>
                        <a:rPr lang="de-DE" sz="1200"/>
                        <a:t>0</a:t>
                      </a:r>
                    </a:p>
                  </a:txBody>
                  <a:tcPr anchor="ctr"/>
                </a:tc>
                <a:tc>
                  <a:txBody>
                    <a:bodyPr/>
                    <a:lstStyle/>
                    <a:p>
                      <a:pPr algn="ctr"/>
                      <a:endParaRPr lang="de-DE" sz="1200"/>
                    </a:p>
                  </a:txBody>
                  <a:tcPr anchor="ctr"/>
                </a:tc>
                <a:extLst>
                  <a:ext uri="{0D108BD9-81ED-4DB2-BD59-A6C34878D82A}">
                    <a16:rowId xmlns:a16="http://schemas.microsoft.com/office/drawing/2014/main" val="3747067118"/>
                  </a:ext>
                </a:extLst>
              </a:tr>
            </a:tbl>
          </a:graphicData>
        </a:graphic>
      </p:graphicFrame>
      <p:sp>
        <p:nvSpPr>
          <p:cNvPr id="8" name="Textfeld 7">
            <a:extLst>
              <a:ext uri="{FF2B5EF4-FFF2-40B4-BE49-F238E27FC236}">
                <a16:creationId xmlns:a16="http://schemas.microsoft.com/office/drawing/2014/main" id="{BEF3E901-FAF5-C9C6-5ED6-BD2CA35D76EB}"/>
              </a:ext>
            </a:extLst>
          </p:cNvPr>
          <p:cNvSpPr txBox="1"/>
          <p:nvPr/>
        </p:nvSpPr>
        <p:spPr>
          <a:xfrm>
            <a:off x="1502818" y="4349750"/>
            <a:ext cx="4252905" cy="307777"/>
          </a:xfrm>
          <a:prstGeom prst="rect">
            <a:avLst/>
          </a:prstGeom>
          <a:noFill/>
        </p:spPr>
        <p:txBody>
          <a:bodyPr wrap="square" rtlCol="0">
            <a:spAutoFit/>
          </a:bodyPr>
          <a:lstStyle/>
          <a:p>
            <a:r>
              <a:rPr lang="de-DE" sz="1400" b="1" err="1">
                <a:solidFill>
                  <a:schemeClr val="accent1"/>
                </a:solidFill>
              </a:rPr>
              <a:t>Estimated</a:t>
            </a:r>
            <a:r>
              <a:rPr lang="de-DE" sz="1400" b="1">
                <a:solidFill>
                  <a:schemeClr val="accent1"/>
                </a:solidFill>
              </a:rPr>
              <a:t> </a:t>
            </a:r>
            <a:r>
              <a:rPr lang="de-DE" sz="1400" b="1" err="1">
                <a:solidFill>
                  <a:schemeClr val="accent1"/>
                </a:solidFill>
              </a:rPr>
              <a:t>mDoR</a:t>
            </a:r>
            <a:r>
              <a:rPr lang="de-DE" sz="1400" b="1">
                <a:solidFill>
                  <a:schemeClr val="accent1"/>
                </a:solidFill>
              </a:rPr>
              <a:t>=NE [95% CI: 2.3-NE]</a:t>
            </a:r>
          </a:p>
        </p:txBody>
      </p:sp>
      <p:cxnSp>
        <p:nvCxnSpPr>
          <p:cNvPr id="73" name="Gerader Verbinder 72">
            <a:extLst>
              <a:ext uri="{FF2B5EF4-FFF2-40B4-BE49-F238E27FC236}">
                <a16:creationId xmlns:a16="http://schemas.microsoft.com/office/drawing/2014/main" id="{04638445-2373-347B-F5E4-09334AAF99F5}"/>
              </a:ext>
            </a:extLst>
          </p:cNvPr>
          <p:cNvCxnSpPr>
            <a:cxnSpLocks/>
          </p:cNvCxnSpPr>
          <p:nvPr/>
        </p:nvCxnSpPr>
        <p:spPr>
          <a:xfrm>
            <a:off x="1500188" y="3397002"/>
            <a:ext cx="398621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6" name="Gerader Verbinder 75">
            <a:extLst>
              <a:ext uri="{FF2B5EF4-FFF2-40B4-BE49-F238E27FC236}">
                <a16:creationId xmlns:a16="http://schemas.microsoft.com/office/drawing/2014/main" id="{8D5470D4-F1A6-5481-866A-459264B89918}"/>
              </a:ext>
            </a:extLst>
          </p:cNvPr>
          <p:cNvCxnSpPr>
            <a:cxnSpLocks/>
          </p:cNvCxnSpPr>
          <p:nvPr/>
        </p:nvCxnSpPr>
        <p:spPr>
          <a:xfrm>
            <a:off x="7246144" y="3399382"/>
            <a:ext cx="398621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71" name="Gruppieren 70">
            <a:extLst>
              <a:ext uri="{FF2B5EF4-FFF2-40B4-BE49-F238E27FC236}">
                <a16:creationId xmlns:a16="http://schemas.microsoft.com/office/drawing/2014/main" id="{9100235E-3E07-0F36-411D-4358FF5272BF}"/>
              </a:ext>
            </a:extLst>
          </p:cNvPr>
          <p:cNvGrpSpPr/>
          <p:nvPr/>
        </p:nvGrpSpPr>
        <p:grpSpPr>
          <a:xfrm>
            <a:off x="1473200" y="2021103"/>
            <a:ext cx="2512395" cy="1073542"/>
            <a:chOff x="1473200" y="2021103"/>
            <a:chExt cx="2512395" cy="1073542"/>
          </a:xfrm>
        </p:grpSpPr>
        <p:sp>
          <p:nvSpPr>
            <p:cNvPr id="9" name="Freihandform: Form 8">
              <a:extLst>
                <a:ext uri="{FF2B5EF4-FFF2-40B4-BE49-F238E27FC236}">
                  <a16:creationId xmlns:a16="http://schemas.microsoft.com/office/drawing/2014/main" id="{2D16C660-335F-36C2-221D-CA5C2E98B5D6}"/>
                </a:ext>
              </a:extLst>
            </p:cNvPr>
            <p:cNvSpPr/>
            <p:nvPr/>
          </p:nvSpPr>
          <p:spPr>
            <a:xfrm>
              <a:off x="1500188" y="2047875"/>
              <a:ext cx="2462212" cy="1019175"/>
            </a:xfrm>
            <a:custGeom>
              <a:avLst/>
              <a:gdLst>
                <a:gd name="connsiteX0" fmla="*/ 0 w 2462212"/>
                <a:gd name="connsiteY0" fmla="*/ 0 h 1019175"/>
                <a:gd name="connsiteX1" fmla="*/ 242887 w 2462212"/>
                <a:gd name="connsiteY1" fmla="*/ 0 h 1019175"/>
                <a:gd name="connsiteX2" fmla="*/ 242887 w 2462212"/>
                <a:gd name="connsiteY2" fmla="*/ 247650 h 1019175"/>
                <a:gd name="connsiteX3" fmla="*/ 381000 w 2462212"/>
                <a:gd name="connsiteY3" fmla="*/ 247650 h 1019175"/>
                <a:gd name="connsiteX4" fmla="*/ 381000 w 2462212"/>
                <a:gd name="connsiteY4" fmla="*/ 490538 h 1019175"/>
                <a:gd name="connsiteX5" fmla="*/ 595312 w 2462212"/>
                <a:gd name="connsiteY5" fmla="*/ 490538 h 1019175"/>
                <a:gd name="connsiteX6" fmla="*/ 595312 w 2462212"/>
                <a:gd name="connsiteY6" fmla="*/ 738188 h 1019175"/>
                <a:gd name="connsiteX7" fmla="*/ 714375 w 2462212"/>
                <a:gd name="connsiteY7" fmla="*/ 738188 h 1019175"/>
                <a:gd name="connsiteX8" fmla="*/ 714375 w 2462212"/>
                <a:gd name="connsiteY8" fmla="*/ 1019175 h 1019175"/>
                <a:gd name="connsiteX9" fmla="*/ 2462212 w 2462212"/>
                <a:gd name="connsiteY9" fmla="*/ 1019175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2212" h="1019175">
                  <a:moveTo>
                    <a:pt x="0" y="0"/>
                  </a:moveTo>
                  <a:lnTo>
                    <a:pt x="242887" y="0"/>
                  </a:lnTo>
                  <a:lnTo>
                    <a:pt x="242887" y="247650"/>
                  </a:lnTo>
                  <a:lnTo>
                    <a:pt x="381000" y="247650"/>
                  </a:lnTo>
                  <a:lnTo>
                    <a:pt x="381000" y="490538"/>
                  </a:lnTo>
                  <a:lnTo>
                    <a:pt x="595312" y="490538"/>
                  </a:lnTo>
                  <a:lnTo>
                    <a:pt x="595312" y="738188"/>
                  </a:lnTo>
                  <a:lnTo>
                    <a:pt x="714375" y="738188"/>
                  </a:lnTo>
                  <a:lnTo>
                    <a:pt x="714375" y="1019175"/>
                  </a:lnTo>
                  <a:lnTo>
                    <a:pt x="2462212" y="1019175"/>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5" name="Gruppieren 14">
              <a:extLst>
                <a:ext uri="{FF2B5EF4-FFF2-40B4-BE49-F238E27FC236}">
                  <a16:creationId xmlns:a16="http://schemas.microsoft.com/office/drawing/2014/main" id="{0044AA64-867C-71D3-842E-F8F7139D975C}"/>
                </a:ext>
              </a:extLst>
            </p:cNvPr>
            <p:cNvGrpSpPr/>
            <p:nvPr/>
          </p:nvGrpSpPr>
          <p:grpSpPr>
            <a:xfrm>
              <a:off x="3931620" y="3040670"/>
              <a:ext cx="53975" cy="53975"/>
              <a:chOff x="5268117" y="3796505"/>
              <a:chExt cx="53975" cy="53975"/>
            </a:xfrm>
          </p:grpSpPr>
          <p:cxnSp>
            <p:nvCxnSpPr>
              <p:cNvPr id="11" name="Gerader Verbinder 10">
                <a:extLst>
                  <a:ext uri="{FF2B5EF4-FFF2-40B4-BE49-F238E27FC236}">
                    <a16:creationId xmlns:a16="http://schemas.microsoft.com/office/drawing/2014/main" id="{0D7B3564-1019-20B4-9526-58BE4D02B261}"/>
                  </a:ext>
                </a:extLst>
              </p:cNvPr>
              <p:cNvCxnSpPr>
                <a:cxnSpLocks/>
              </p:cNvCxnSpPr>
              <p:nvPr/>
            </p:nvCxnSpPr>
            <p:spPr>
              <a:xfrm rot="5400000">
                <a:off x="5295105" y="3796506"/>
                <a:ext cx="0" cy="5397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1AAC2CEC-09D6-3DA6-A390-017D75CF11CB}"/>
                  </a:ext>
                </a:extLst>
              </p:cNvPr>
              <p:cNvCxnSpPr>
                <a:cxnSpLocks/>
              </p:cNvCxnSpPr>
              <p:nvPr/>
            </p:nvCxnSpPr>
            <p:spPr>
              <a:xfrm rot="10800000">
                <a:off x="5295106" y="3796505"/>
                <a:ext cx="0" cy="5397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8" name="Gruppieren 17">
              <a:extLst>
                <a:ext uri="{FF2B5EF4-FFF2-40B4-BE49-F238E27FC236}">
                  <a16:creationId xmlns:a16="http://schemas.microsoft.com/office/drawing/2014/main" id="{6BBCA683-E866-D8A4-0DE1-27DC44F9B32B}"/>
                </a:ext>
              </a:extLst>
            </p:cNvPr>
            <p:cNvGrpSpPr/>
            <p:nvPr/>
          </p:nvGrpSpPr>
          <p:grpSpPr>
            <a:xfrm>
              <a:off x="3914158" y="3040669"/>
              <a:ext cx="53975" cy="53975"/>
              <a:chOff x="5268117" y="3796505"/>
              <a:chExt cx="53975" cy="53975"/>
            </a:xfrm>
          </p:grpSpPr>
          <p:cxnSp>
            <p:nvCxnSpPr>
              <p:cNvPr id="22" name="Gerader Verbinder 21">
                <a:extLst>
                  <a:ext uri="{FF2B5EF4-FFF2-40B4-BE49-F238E27FC236}">
                    <a16:creationId xmlns:a16="http://schemas.microsoft.com/office/drawing/2014/main" id="{8EEAA7E7-DB2A-BC2C-CC7E-4D29C4DD504E}"/>
                  </a:ext>
                </a:extLst>
              </p:cNvPr>
              <p:cNvCxnSpPr>
                <a:cxnSpLocks/>
              </p:cNvCxnSpPr>
              <p:nvPr/>
            </p:nvCxnSpPr>
            <p:spPr>
              <a:xfrm rot="5400000">
                <a:off x="5295105" y="3796506"/>
                <a:ext cx="0" cy="5397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30BEB86B-C64A-3B3E-10A1-7AF156CD3CCF}"/>
                  </a:ext>
                </a:extLst>
              </p:cNvPr>
              <p:cNvCxnSpPr>
                <a:cxnSpLocks/>
              </p:cNvCxnSpPr>
              <p:nvPr/>
            </p:nvCxnSpPr>
            <p:spPr>
              <a:xfrm rot="10800000">
                <a:off x="5295106" y="3796505"/>
                <a:ext cx="0" cy="5397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4" name="Gruppieren 23">
              <a:extLst>
                <a:ext uri="{FF2B5EF4-FFF2-40B4-BE49-F238E27FC236}">
                  <a16:creationId xmlns:a16="http://schemas.microsoft.com/office/drawing/2014/main" id="{FE12F4C9-C35C-2D4E-883B-972D86A6EF2A}"/>
                </a:ext>
              </a:extLst>
            </p:cNvPr>
            <p:cNvGrpSpPr/>
            <p:nvPr/>
          </p:nvGrpSpPr>
          <p:grpSpPr>
            <a:xfrm>
              <a:off x="3688734" y="3040670"/>
              <a:ext cx="53975" cy="53975"/>
              <a:chOff x="5268117" y="3796505"/>
              <a:chExt cx="53975" cy="53975"/>
            </a:xfrm>
          </p:grpSpPr>
          <p:cxnSp>
            <p:nvCxnSpPr>
              <p:cNvPr id="25" name="Gerader Verbinder 24">
                <a:extLst>
                  <a:ext uri="{FF2B5EF4-FFF2-40B4-BE49-F238E27FC236}">
                    <a16:creationId xmlns:a16="http://schemas.microsoft.com/office/drawing/2014/main" id="{E82B4FB1-A1B3-1A62-FEDA-60F65A64F5E2}"/>
                  </a:ext>
                </a:extLst>
              </p:cNvPr>
              <p:cNvCxnSpPr>
                <a:cxnSpLocks/>
              </p:cNvCxnSpPr>
              <p:nvPr/>
            </p:nvCxnSpPr>
            <p:spPr>
              <a:xfrm rot="5400000">
                <a:off x="5295105" y="3796506"/>
                <a:ext cx="0" cy="5397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868BE1D8-985A-097D-B995-750D141C6675}"/>
                  </a:ext>
                </a:extLst>
              </p:cNvPr>
              <p:cNvCxnSpPr>
                <a:cxnSpLocks/>
              </p:cNvCxnSpPr>
              <p:nvPr/>
            </p:nvCxnSpPr>
            <p:spPr>
              <a:xfrm rot="10800000">
                <a:off x="5295106" y="3796505"/>
                <a:ext cx="0" cy="5397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7" name="Gruppieren 26">
              <a:extLst>
                <a:ext uri="{FF2B5EF4-FFF2-40B4-BE49-F238E27FC236}">
                  <a16:creationId xmlns:a16="http://schemas.microsoft.com/office/drawing/2014/main" id="{4E0108B1-15B5-8579-6EFF-FBB437813AD1}"/>
                </a:ext>
              </a:extLst>
            </p:cNvPr>
            <p:cNvGrpSpPr/>
            <p:nvPr/>
          </p:nvGrpSpPr>
          <p:grpSpPr>
            <a:xfrm>
              <a:off x="3063259" y="3040670"/>
              <a:ext cx="53975" cy="53975"/>
              <a:chOff x="5268117" y="3796505"/>
              <a:chExt cx="53975" cy="53975"/>
            </a:xfrm>
          </p:grpSpPr>
          <p:cxnSp>
            <p:nvCxnSpPr>
              <p:cNvPr id="28" name="Gerader Verbinder 27">
                <a:extLst>
                  <a:ext uri="{FF2B5EF4-FFF2-40B4-BE49-F238E27FC236}">
                    <a16:creationId xmlns:a16="http://schemas.microsoft.com/office/drawing/2014/main" id="{D04A7544-2B2B-010D-69C7-B5F5BA2D35CA}"/>
                  </a:ext>
                </a:extLst>
              </p:cNvPr>
              <p:cNvCxnSpPr>
                <a:cxnSpLocks/>
              </p:cNvCxnSpPr>
              <p:nvPr/>
            </p:nvCxnSpPr>
            <p:spPr>
              <a:xfrm rot="5400000">
                <a:off x="5295105" y="3796506"/>
                <a:ext cx="0" cy="5397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4C788BB0-6235-33D9-9F0C-CA121BBB3474}"/>
                  </a:ext>
                </a:extLst>
              </p:cNvPr>
              <p:cNvCxnSpPr>
                <a:cxnSpLocks/>
              </p:cNvCxnSpPr>
              <p:nvPr/>
            </p:nvCxnSpPr>
            <p:spPr>
              <a:xfrm rot="10800000">
                <a:off x="5295106" y="3796505"/>
                <a:ext cx="0" cy="5397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0" name="Gruppieren 29">
              <a:extLst>
                <a:ext uri="{FF2B5EF4-FFF2-40B4-BE49-F238E27FC236}">
                  <a16:creationId xmlns:a16="http://schemas.microsoft.com/office/drawing/2014/main" id="{1AF9F578-3702-EFDC-202E-D5278B34808F}"/>
                </a:ext>
              </a:extLst>
            </p:cNvPr>
            <p:cNvGrpSpPr/>
            <p:nvPr/>
          </p:nvGrpSpPr>
          <p:grpSpPr>
            <a:xfrm>
              <a:off x="3052940" y="3040366"/>
              <a:ext cx="53975" cy="53975"/>
              <a:chOff x="5268117" y="3796505"/>
              <a:chExt cx="53975" cy="53975"/>
            </a:xfrm>
          </p:grpSpPr>
          <p:cxnSp>
            <p:nvCxnSpPr>
              <p:cNvPr id="31" name="Gerader Verbinder 30">
                <a:extLst>
                  <a:ext uri="{FF2B5EF4-FFF2-40B4-BE49-F238E27FC236}">
                    <a16:creationId xmlns:a16="http://schemas.microsoft.com/office/drawing/2014/main" id="{87149D50-D8D7-8B99-6F5C-97F4AF6EB17C}"/>
                  </a:ext>
                </a:extLst>
              </p:cNvPr>
              <p:cNvCxnSpPr>
                <a:cxnSpLocks/>
              </p:cNvCxnSpPr>
              <p:nvPr/>
            </p:nvCxnSpPr>
            <p:spPr>
              <a:xfrm rot="5400000">
                <a:off x="5295105" y="3796506"/>
                <a:ext cx="0" cy="5397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DF0E4AEC-BBC3-AC23-ED69-E72BE346BED6}"/>
                  </a:ext>
                </a:extLst>
              </p:cNvPr>
              <p:cNvCxnSpPr>
                <a:cxnSpLocks/>
              </p:cNvCxnSpPr>
              <p:nvPr/>
            </p:nvCxnSpPr>
            <p:spPr>
              <a:xfrm rot="10800000">
                <a:off x="5295106" y="3796505"/>
                <a:ext cx="0" cy="5397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3" name="Gruppieren 32">
              <a:extLst>
                <a:ext uri="{FF2B5EF4-FFF2-40B4-BE49-F238E27FC236}">
                  <a16:creationId xmlns:a16="http://schemas.microsoft.com/office/drawing/2014/main" id="{556BD71F-F1E5-1D9C-46AD-B7ADD2F5A6AC}"/>
                </a:ext>
              </a:extLst>
            </p:cNvPr>
            <p:cNvGrpSpPr/>
            <p:nvPr/>
          </p:nvGrpSpPr>
          <p:grpSpPr>
            <a:xfrm>
              <a:off x="3013650" y="3039778"/>
              <a:ext cx="53975" cy="53975"/>
              <a:chOff x="5268117" y="3796505"/>
              <a:chExt cx="53975" cy="53975"/>
            </a:xfrm>
          </p:grpSpPr>
          <p:cxnSp>
            <p:nvCxnSpPr>
              <p:cNvPr id="34" name="Gerader Verbinder 33">
                <a:extLst>
                  <a:ext uri="{FF2B5EF4-FFF2-40B4-BE49-F238E27FC236}">
                    <a16:creationId xmlns:a16="http://schemas.microsoft.com/office/drawing/2014/main" id="{B4B4EA20-DC6E-92C8-77A8-9C6653FAED84}"/>
                  </a:ext>
                </a:extLst>
              </p:cNvPr>
              <p:cNvCxnSpPr>
                <a:cxnSpLocks/>
              </p:cNvCxnSpPr>
              <p:nvPr/>
            </p:nvCxnSpPr>
            <p:spPr>
              <a:xfrm rot="5400000">
                <a:off x="5295105" y="3796506"/>
                <a:ext cx="0" cy="5397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309691E1-F538-F0CF-E6D8-A0718B64A9A8}"/>
                  </a:ext>
                </a:extLst>
              </p:cNvPr>
              <p:cNvCxnSpPr>
                <a:cxnSpLocks/>
              </p:cNvCxnSpPr>
              <p:nvPr/>
            </p:nvCxnSpPr>
            <p:spPr>
              <a:xfrm rot="10800000">
                <a:off x="5295106" y="3796505"/>
                <a:ext cx="0" cy="5397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6" name="Gruppieren 35">
              <a:extLst>
                <a:ext uri="{FF2B5EF4-FFF2-40B4-BE49-F238E27FC236}">
                  <a16:creationId xmlns:a16="http://schemas.microsoft.com/office/drawing/2014/main" id="{59BDB648-0BE3-E1D6-2970-F7F61FC6569B}"/>
                </a:ext>
              </a:extLst>
            </p:cNvPr>
            <p:cNvGrpSpPr/>
            <p:nvPr/>
          </p:nvGrpSpPr>
          <p:grpSpPr>
            <a:xfrm>
              <a:off x="2099250" y="2760378"/>
              <a:ext cx="53975" cy="53975"/>
              <a:chOff x="5268117" y="3796505"/>
              <a:chExt cx="53975" cy="53975"/>
            </a:xfrm>
          </p:grpSpPr>
          <p:cxnSp>
            <p:nvCxnSpPr>
              <p:cNvPr id="37" name="Gerader Verbinder 36">
                <a:extLst>
                  <a:ext uri="{FF2B5EF4-FFF2-40B4-BE49-F238E27FC236}">
                    <a16:creationId xmlns:a16="http://schemas.microsoft.com/office/drawing/2014/main" id="{D8995459-D1EC-A9F8-CB84-D5A30F9DD726}"/>
                  </a:ext>
                </a:extLst>
              </p:cNvPr>
              <p:cNvCxnSpPr>
                <a:cxnSpLocks/>
              </p:cNvCxnSpPr>
              <p:nvPr/>
            </p:nvCxnSpPr>
            <p:spPr>
              <a:xfrm rot="5400000">
                <a:off x="5295105" y="3796506"/>
                <a:ext cx="0" cy="5397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0F4A0743-D871-C2CD-0299-3CCE46D3FE9F}"/>
                  </a:ext>
                </a:extLst>
              </p:cNvPr>
              <p:cNvCxnSpPr>
                <a:cxnSpLocks/>
              </p:cNvCxnSpPr>
              <p:nvPr/>
            </p:nvCxnSpPr>
            <p:spPr>
              <a:xfrm rot="10800000">
                <a:off x="5295106" y="3796505"/>
                <a:ext cx="0" cy="5397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9" name="Gruppieren 38">
              <a:extLst>
                <a:ext uri="{FF2B5EF4-FFF2-40B4-BE49-F238E27FC236}">
                  <a16:creationId xmlns:a16="http://schemas.microsoft.com/office/drawing/2014/main" id="{6FADB2B4-80C0-D6BD-937D-3B0D112B3555}"/>
                </a:ext>
              </a:extLst>
            </p:cNvPr>
            <p:cNvGrpSpPr/>
            <p:nvPr/>
          </p:nvGrpSpPr>
          <p:grpSpPr>
            <a:xfrm>
              <a:off x="1473200" y="2021103"/>
              <a:ext cx="53975" cy="53975"/>
              <a:chOff x="5268117" y="3796505"/>
              <a:chExt cx="53975" cy="53975"/>
            </a:xfrm>
          </p:grpSpPr>
          <p:cxnSp>
            <p:nvCxnSpPr>
              <p:cNvPr id="40" name="Gerader Verbinder 39">
                <a:extLst>
                  <a:ext uri="{FF2B5EF4-FFF2-40B4-BE49-F238E27FC236}">
                    <a16:creationId xmlns:a16="http://schemas.microsoft.com/office/drawing/2014/main" id="{C4BE44B8-CB6E-44F0-5611-F9FC5B14C6DF}"/>
                  </a:ext>
                </a:extLst>
              </p:cNvPr>
              <p:cNvCxnSpPr>
                <a:cxnSpLocks/>
              </p:cNvCxnSpPr>
              <p:nvPr/>
            </p:nvCxnSpPr>
            <p:spPr>
              <a:xfrm rot="5400000">
                <a:off x="5295105" y="3796506"/>
                <a:ext cx="0" cy="5397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BEF65AF4-1CAB-90B7-C8D8-7E3D59BBDF82}"/>
                  </a:ext>
                </a:extLst>
              </p:cNvPr>
              <p:cNvCxnSpPr>
                <a:cxnSpLocks/>
              </p:cNvCxnSpPr>
              <p:nvPr/>
            </p:nvCxnSpPr>
            <p:spPr>
              <a:xfrm rot="10800000">
                <a:off x="5295106" y="3796505"/>
                <a:ext cx="0" cy="5397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70" name="Gruppieren 69">
            <a:extLst>
              <a:ext uri="{FF2B5EF4-FFF2-40B4-BE49-F238E27FC236}">
                <a16:creationId xmlns:a16="http://schemas.microsoft.com/office/drawing/2014/main" id="{BD87D298-CF47-7175-7EC9-8CD9DBF4C201}"/>
              </a:ext>
            </a:extLst>
          </p:cNvPr>
          <p:cNvGrpSpPr/>
          <p:nvPr/>
        </p:nvGrpSpPr>
        <p:grpSpPr>
          <a:xfrm>
            <a:off x="7246144" y="2039716"/>
            <a:ext cx="2226985" cy="1400941"/>
            <a:chOff x="7246144" y="2039716"/>
            <a:chExt cx="2226985" cy="1400941"/>
          </a:xfrm>
        </p:grpSpPr>
        <p:sp>
          <p:nvSpPr>
            <p:cNvPr id="42" name="Freihandform: Form 41">
              <a:extLst>
                <a:ext uri="{FF2B5EF4-FFF2-40B4-BE49-F238E27FC236}">
                  <a16:creationId xmlns:a16="http://schemas.microsoft.com/office/drawing/2014/main" id="{B1AE479A-C7A6-8015-8A3A-36C162A98555}"/>
                </a:ext>
              </a:extLst>
            </p:cNvPr>
            <p:cNvSpPr/>
            <p:nvPr/>
          </p:nvSpPr>
          <p:spPr>
            <a:xfrm>
              <a:off x="7246144" y="2066925"/>
              <a:ext cx="2207419" cy="1347788"/>
            </a:xfrm>
            <a:custGeom>
              <a:avLst/>
              <a:gdLst>
                <a:gd name="connsiteX0" fmla="*/ 0 w 2207419"/>
                <a:gd name="connsiteY0" fmla="*/ 0 h 1347788"/>
                <a:gd name="connsiteX1" fmla="*/ 242887 w 2207419"/>
                <a:gd name="connsiteY1" fmla="*/ 0 h 1347788"/>
                <a:gd name="connsiteX2" fmla="*/ 242887 w 2207419"/>
                <a:gd name="connsiteY2" fmla="*/ 169069 h 1347788"/>
                <a:gd name="connsiteX3" fmla="*/ 385762 w 2207419"/>
                <a:gd name="connsiteY3" fmla="*/ 169069 h 1347788"/>
                <a:gd name="connsiteX4" fmla="*/ 385762 w 2207419"/>
                <a:gd name="connsiteY4" fmla="*/ 359569 h 1347788"/>
                <a:gd name="connsiteX5" fmla="*/ 442912 w 2207419"/>
                <a:gd name="connsiteY5" fmla="*/ 359569 h 1347788"/>
                <a:gd name="connsiteX6" fmla="*/ 442912 w 2207419"/>
                <a:gd name="connsiteY6" fmla="*/ 552450 h 1347788"/>
                <a:gd name="connsiteX7" fmla="*/ 554831 w 2207419"/>
                <a:gd name="connsiteY7" fmla="*/ 552450 h 1347788"/>
                <a:gd name="connsiteX8" fmla="*/ 554831 w 2207419"/>
                <a:gd name="connsiteY8" fmla="*/ 747713 h 1347788"/>
                <a:gd name="connsiteX9" fmla="*/ 678656 w 2207419"/>
                <a:gd name="connsiteY9" fmla="*/ 747713 h 1347788"/>
                <a:gd name="connsiteX10" fmla="*/ 678656 w 2207419"/>
                <a:gd name="connsiteY10" fmla="*/ 935831 h 1347788"/>
                <a:gd name="connsiteX11" fmla="*/ 731044 w 2207419"/>
                <a:gd name="connsiteY11" fmla="*/ 935831 h 1347788"/>
                <a:gd name="connsiteX12" fmla="*/ 731044 w 2207419"/>
                <a:gd name="connsiteY12" fmla="*/ 1128713 h 1347788"/>
                <a:gd name="connsiteX13" fmla="*/ 1352550 w 2207419"/>
                <a:gd name="connsiteY13" fmla="*/ 1128713 h 1347788"/>
                <a:gd name="connsiteX14" fmla="*/ 1352550 w 2207419"/>
                <a:gd name="connsiteY14" fmla="*/ 1347788 h 1347788"/>
                <a:gd name="connsiteX15" fmla="*/ 2207419 w 2207419"/>
                <a:gd name="connsiteY15" fmla="*/ 1347788 h 134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07419" h="1347788">
                  <a:moveTo>
                    <a:pt x="0" y="0"/>
                  </a:moveTo>
                  <a:lnTo>
                    <a:pt x="242887" y="0"/>
                  </a:lnTo>
                  <a:lnTo>
                    <a:pt x="242887" y="169069"/>
                  </a:lnTo>
                  <a:lnTo>
                    <a:pt x="385762" y="169069"/>
                  </a:lnTo>
                  <a:lnTo>
                    <a:pt x="385762" y="359569"/>
                  </a:lnTo>
                  <a:lnTo>
                    <a:pt x="442912" y="359569"/>
                  </a:lnTo>
                  <a:lnTo>
                    <a:pt x="442912" y="552450"/>
                  </a:lnTo>
                  <a:lnTo>
                    <a:pt x="554831" y="552450"/>
                  </a:lnTo>
                  <a:lnTo>
                    <a:pt x="554831" y="747713"/>
                  </a:lnTo>
                  <a:lnTo>
                    <a:pt x="678656" y="747713"/>
                  </a:lnTo>
                  <a:lnTo>
                    <a:pt x="678656" y="935831"/>
                  </a:lnTo>
                  <a:lnTo>
                    <a:pt x="731044" y="935831"/>
                  </a:lnTo>
                  <a:lnTo>
                    <a:pt x="731044" y="1128713"/>
                  </a:lnTo>
                  <a:lnTo>
                    <a:pt x="1352550" y="1128713"/>
                  </a:lnTo>
                  <a:lnTo>
                    <a:pt x="1352550" y="1347788"/>
                  </a:lnTo>
                  <a:lnTo>
                    <a:pt x="2207419" y="134778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3" name="Gruppieren 42">
              <a:extLst>
                <a:ext uri="{FF2B5EF4-FFF2-40B4-BE49-F238E27FC236}">
                  <a16:creationId xmlns:a16="http://schemas.microsoft.com/office/drawing/2014/main" id="{654506DF-0E92-D837-C238-F4C985EC42BA}"/>
                </a:ext>
              </a:extLst>
            </p:cNvPr>
            <p:cNvGrpSpPr/>
            <p:nvPr/>
          </p:nvGrpSpPr>
          <p:grpSpPr>
            <a:xfrm>
              <a:off x="7456029" y="2039717"/>
              <a:ext cx="53975" cy="53975"/>
              <a:chOff x="5268117" y="3796505"/>
              <a:chExt cx="53975" cy="53975"/>
            </a:xfrm>
          </p:grpSpPr>
          <p:cxnSp>
            <p:nvCxnSpPr>
              <p:cNvPr id="44" name="Gerader Verbinder 43">
                <a:extLst>
                  <a:ext uri="{FF2B5EF4-FFF2-40B4-BE49-F238E27FC236}">
                    <a16:creationId xmlns:a16="http://schemas.microsoft.com/office/drawing/2014/main" id="{63BE438E-99FD-3D78-7CB3-DAA997B23D36}"/>
                  </a:ext>
                </a:extLst>
              </p:cNvPr>
              <p:cNvCxnSpPr>
                <a:cxnSpLocks/>
              </p:cNvCxnSpPr>
              <p:nvPr/>
            </p:nvCxnSpPr>
            <p:spPr>
              <a:xfrm rot="5400000">
                <a:off x="5295105" y="3796506"/>
                <a:ext cx="0" cy="5397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37DC77C6-85B8-1599-01F8-2B7346FA4996}"/>
                  </a:ext>
                </a:extLst>
              </p:cNvPr>
              <p:cNvCxnSpPr>
                <a:cxnSpLocks/>
              </p:cNvCxnSpPr>
              <p:nvPr/>
            </p:nvCxnSpPr>
            <p:spPr>
              <a:xfrm rot="10800000">
                <a:off x="5295106" y="3796505"/>
                <a:ext cx="0" cy="5397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6" name="Gruppieren 45">
              <a:extLst>
                <a:ext uri="{FF2B5EF4-FFF2-40B4-BE49-F238E27FC236}">
                  <a16:creationId xmlns:a16="http://schemas.microsoft.com/office/drawing/2014/main" id="{47E5FCC7-55CF-DB2F-9225-81F8137240E5}"/>
                </a:ext>
              </a:extLst>
            </p:cNvPr>
            <p:cNvGrpSpPr/>
            <p:nvPr/>
          </p:nvGrpSpPr>
          <p:grpSpPr>
            <a:xfrm>
              <a:off x="7398756" y="2039716"/>
              <a:ext cx="53975" cy="53975"/>
              <a:chOff x="5268117" y="3796505"/>
              <a:chExt cx="53975" cy="53975"/>
            </a:xfrm>
          </p:grpSpPr>
          <p:cxnSp>
            <p:nvCxnSpPr>
              <p:cNvPr id="47" name="Gerader Verbinder 46">
                <a:extLst>
                  <a:ext uri="{FF2B5EF4-FFF2-40B4-BE49-F238E27FC236}">
                    <a16:creationId xmlns:a16="http://schemas.microsoft.com/office/drawing/2014/main" id="{081B94CD-8406-DDDC-0DF6-D4137520CAC0}"/>
                  </a:ext>
                </a:extLst>
              </p:cNvPr>
              <p:cNvCxnSpPr>
                <a:cxnSpLocks/>
              </p:cNvCxnSpPr>
              <p:nvPr/>
            </p:nvCxnSpPr>
            <p:spPr>
              <a:xfrm rot="5400000">
                <a:off x="5295105" y="3796506"/>
                <a:ext cx="0" cy="5397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Gerader Verbinder 47">
                <a:extLst>
                  <a:ext uri="{FF2B5EF4-FFF2-40B4-BE49-F238E27FC236}">
                    <a16:creationId xmlns:a16="http://schemas.microsoft.com/office/drawing/2014/main" id="{487B7B21-67FE-A288-5669-ACD7AD3018B3}"/>
                  </a:ext>
                </a:extLst>
              </p:cNvPr>
              <p:cNvCxnSpPr>
                <a:cxnSpLocks/>
              </p:cNvCxnSpPr>
              <p:nvPr/>
            </p:nvCxnSpPr>
            <p:spPr>
              <a:xfrm rot="10800000">
                <a:off x="5295106" y="3796505"/>
                <a:ext cx="0" cy="5397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9" name="Gruppieren 48">
              <a:extLst>
                <a:ext uri="{FF2B5EF4-FFF2-40B4-BE49-F238E27FC236}">
                  <a16:creationId xmlns:a16="http://schemas.microsoft.com/office/drawing/2014/main" id="{A5DF1368-FE77-4060-2805-D76A18A710D5}"/>
                </a:ext>
              </a:extLst>
            </p:cNvPr>
            <p:cNvGrpSpPr/>
            <p:nvPr/>
          </p:nvGrpSpPr>
          <p:grpSpPr>
            <a:xfrm>
              <a:off x="7468731" y="2209904"/>
              <a:ext cx="53975" cy="53975"/>
              <a:chOff x="5268117" y="3796505"/>
              <a:chExt cx="53975" cy="53975"/>
            </a:xfrm>
          </p:grpSpPr>
          <p:cxnSp>
            <p:nvCxnSpPr>
              <p:cNvPr id="50" name="Gerader Verbinder 49">
                <a:extLst>
                  <a:ext uri="{FF2B5EF4-FFF2-40B4-BE49-F238E27FC236}">
                    <a16:creationId xmlns:a16="http://schemas.microsoft.com/office/drawing/2014/main" id="{5F3353FB-B44B-5A40-69EB-EBA60A46620D}"/>
                  </a:ext>
                </a:extLst>
              </p:cNvPr>
              <p:cNvCxnSpPr>
                <a:cxnSpLocks/>
              </p:cNvCxnSpPr>
              <p:nvPr/>
            </p:nvCxnSpPr>
            <p:spPr>
              <a:xfrm rot="5400000">
                <a:off x="5295105" y="3796506"/>
                <a:ext cx="0" cy="5397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Gerader Verbinder 50">
                <a:extLst>
                  <a:ext uri="{FF2B5EF4-FFF2-40B4-BE49-F238E27FC236}">
                    <a16:creationId xmlns:a16="http://schemas.microsoft.com/office/drawing/2014/main" id="{CBB26463-77EC-B605-D845-464E5CE6B741}"/>
                  </a:ext>
                </a:extLst>
              </p:cNvPr>
              <p:cNvCxnSpPr>
                <a:cxnSpLocks/>
              </p:cNvCxnSpPr>
              <p:nvPr/>
            </p:nvCxnSpPr>
            <p:spPr>
              <a:xfrm rot="10800000">
                <a:off x="5295106" y="3796505"/>
                <a:ext cx="0" cy="5397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2" name="Gruppieren 51">
              <a:extLst>
                <a:ext uri="{FF2B5EF4-FFF2-40B4-BE49-F238E27FC236}">
                  <a16:creationId xmlns:a16="http://schemas.microsoft.com/office/drawing/2014/main" id="{E459F0E1-8E3E-FDFB-83D0-96B06DDFF53D}"/>
                </a:ext>
              </a:extLst>
            </p:cNvPr>
            <p:cNvGrpSpPr/>
            <p:nvPr/>
          </p:nvGrpSpPr>
          <p:grpSpPr>
            <a:xfrm>
              <a:off x="7542603" y="2209904"/>
              <a:ext cx="53975" cy="53975"/>
              <a:chOff x="5268117" y="3796505"/>
              <a:chExt cx="53975" cy="53975"/>
            </a:xfrm>
          </p:grpSpPr>
          <p:cxnSp>
            <p:nvCxnSpPr>
              <p:cNvPr id="53" name="Gerader Verbinder 52">
                <a:extLst>
                  <a:ext uri="{FF2B5EF4-FFF2-40B4-BE49-F238E27FC236}">
                    <a16:creationId xmlns:a16="http://schemas.microsoft.com/office/drawing/2014/main" id="{2DB239BC-D4E6-1010-B8C0-573B79DF7270}"/>
                  </a:ext>
                </a:extLst>
              </p:cNvPr>
              <p:cNvCxnSpPr>
                <a:cxnSpLocks/>
              </p:cNvCxnSpPr>
              <p:nvPr/>
            </p:nvCxnSpPr>
            <p:spPr>
              <a:xfrm rot="5400000">
                <a:off x="5295105" y="3796506"/>
                <a:ext cx="0" cy="5397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Gerader Verbinder 53">
                <a:extLst>
                  <a:ext uri="{FF2B5EF4-FFF2-40B4-BE49-F238E27FC236}">
                    <a16:creationId xmlns:a16="http://schemas.microsoft.com/office/drawing/2014/main" id="{B20AC4B5-B86E-E663-FCC0-87636A112AA6}"/>
                  </a:ext>
                </a:extLst>
              </p:cNvPr>
              <p:cNvCxnSpPr>
                <a:cxnSpLocks/>
              </p:cNvCxnSpPr>
              <p:nvPr/>
            </p:nvCxnSpPr>
            <p:spPr>
              <a:xfrm rot="10800000">
                <a:off x="5295106" y="3796505"/>
                <a:ext cx="0" cy="5397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5" name="Gruppieren 54">
              <a:extLst>
                <a:ext uri="{FF2B5EF4-FFF2-40B4-BE49-F238E27FC236}">
                  <a16:creationId xmlns:a16="http://schemas.microsoft.com/office/drawing/2014/main" id="{93B54665-F3BC-0D04-5D94-4E99992DE4CB}"/>
                </a:ext>
              </a:extLst>
            </p:cNvPr>
            <p:cNvGrpSpPr/>
            <p:nvPr/>
          </p:nvGrpSpPr>
          <p:grpSpPr>
            <a:xfrm>
              <a:off x="7973556" y="3168953"/>
              <a:ext cx="53975" cy="53975"/>
              <a:chOff x="5268117" y="3796505"/>
              <a:chExt cx="53975" cy="53975"/>
            </a:xfrm>
          </p:grpSpPr>
          <p:cxnSp>
            <p:nvCxnSpPr>
              <p:cNvPr id="56" name="Gerader Verbinder 55">
                <a:extLst>
                  <a:ext uri="{FF2B5EF4-FFF2-40B4-BE49-F238E27FC236}">
                    <a16:creationId xmlns:a16="http://schemas.microsoft.com/office/drawing/2014/main" id="{8CD864C7-7570-5812-06C7-A26514700FFF}"/>
                  </a:ext>
                </a:extLst>
              </p:cNvPr>
              <p:cNvCxnSpPr>
                <a:cxnSpLocks/>
              </p:cNvCxnSpPr>
              <p:nvPr/>
            </p:nvCxnSpPr>
            <p:spPr>
              <a:xfrm rot="5400000">
                <a:off x="5295105" y="3796506"/>
                <a:ext cx="0" cy="5397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Gerader Verbinder 56">
                <a:extLst>
                  <a:ext uri="{FF2B5EF4-FFF2-40B4-BE49-F238E27FC236}">
                    <a16:creationId xmlns:a16="http://schemas.microsoft.com/office/drawing/2014/main" id="{13F1CD21-C5D1-4CE7-DC3A-69785998FDF6}"/>
                  </a:ext>
                </a:extLst>
              </p:cNvPr>
              <p:cNvCxnSpPr>
                <a:cxnSpLocks/>
              </p:cNvCxnSpPr>
              <p:nvPr/>
            </p:nvCxnSpPr>
            <p:spPr>
              <a:xfrm rot="10800000">
                <a:off x="5295106" y="3796505"/>
                <a:ext cx="0" cy="5397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8" name="Gruppieren 57">
              <a:extLst>
                <a:ext uri="{FF2B5EF4-FFF2-40B4-BE49-F238E27FC236}">
                  <a16:creationId xmlns:a16="http://schemas.microsoft.com/office/drawing/2014/main" id="{2E44D8FB-3316-09F5-9E9E-F660DD4D8B5B}"/>
                </a:ext>
              </a:extLst>
            </p:cNvPr>
            <p:cNvGrpSpPr/>
            <p:nvPr/>
          </p:nvGrpSpPr>
          <p:grpSpPr>
            <a:xfrm>
              <a:off x="8699838" y="3386682"/>
              <a:ext cx="53975" cy="53975"/>
              <a:chOff x="5268117" y="3796505"/>
              <a:chExt cx="53975" cy="53975"/>
            </a:xfrm>
          </p:grpSpPr>
          <p:cxnSp>
            <p:nvCxnSpPr>
              <p:cNvPr id="59" name="Gerader Verbinder 58">
                <a:extLst>
                  <a:ext uri="{FF2B5EF4-FFF2-40B4-BE49-F238E27FC236}">
                    <a16:creationId xmlns:a16="http://schemas.microsoft.com/office/drawing/2014/main" id="{4D811FC7-460D-654C-0B42-444D9C9B8C77}"/>
                  </a:ext>
                </a:extLst>
              </p:cNvPr>
              <p:cNvCxnSpPr>
                <a:cxnSpLocks/>
              </p:cNvCxnSpPr>
              <p:nvPr/>
            </p:nvCxnSpPr>
            <p:spPr>
              <a:xfrm rot="5400000">
                <a:off x="5295105" y="3796506"/>
                <a:ext cx="0" cy="5397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Gerader Verbinder 59">
                <a:extLst>
                  <a:ext uri="{FF2B5EF4-FFF2-40B4-BE49-F238E27FC236}">
                    <a16:creationId xmlns:a16="http://schemas.microsoft.com/office/drawing/2014/main" id="{456ED5A8-82A4-CD73-D10D-C7F27CDB5F3D}"/>
                  </a:ext>
                </a:extLst>
              </p:cNvPr>
              <p:cNvCxnSpPr>
                <a:cxnSpLocks/>
              </p:cNvCxnSpPr>
              <p:nvPr/>
            </p:nvCxnSpPr>
            <p:spPr>
              <a:xfrm rot="10800000">
                <a:off x="5295106" y="3796505"/>
                <a:ext cx="0" cy="5397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1" name="Gruppieren 60">
              <a:extLst>
                <a:ext uri="{FF2B5EF4-FFF2-40B4-BE49-F238E27FC236}">
                  <a16:creationId xmlns:a16="http://schemas.microsoft.com/office/drawing/2014/main" id="{4F78C881-3487-FF66-DCF4-76A9EF7B931D}"/>
                </a:ext>
              </a:extLst>
            </p:cNvPr>
            <p:cNvGrpSpPr/>
            <p:nvPr/>
          </p:nvGrpSpPr>
          <p:grpSpPr>
            <a:xfrm>
              <a:off x="9218950" y="3386682"/>
              <a:ext cx="53975" cy="53975"/>
              <a:chOff x="5268117" y="3796505"/>
              <a:chExt cx="53975" cy="53975"/>
            </a:xfrm>
          </p:grpSpPr>
          <p:cxnSp>
            <p:nvCxnSpPr>
              <p:cNvPr id="62" name="Gerader Verbinder 61">
                <a:extLst>
                  <a:ext uri="{FF2B5EF4-FFF2-40B4-BE49-F238E27FC236}">
                    <a16:creationId xmlns:a16="http://schemas.microsoft.com/office/drawing/2014/main" id="{D3498B20-4C3D-07BF-AFD2-62529674EAD4}"/>
                  </a:ext>
                </a:extLst>
              </p:cNvPr>
              <p:cNvCxnSpPr>
                <a:cxnSpLocks/>
              </p:cNvCxnSpPr>
              <p:nvPr/>
            </p:nvCxnSpPr>
            <p:spPr>
              <a:xfrm rot="5400000">
                <a:off x="5295105" y="3796506"/>
                <a:ext cx="0" cy="5397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 name="Gerader Verbinder 62">
                <a:extLst>
                  <a:ext uri="{FF2B5EF4-FFF2-40B4-BE49-F238E27FC236}">
                    <a16:creationId xmlns:a16="http://schemas.microsoft.com/office/drawing/2014/main" id="{24487674-D811-C347-7CB1-6250B2863965}"/>
                  </a:ext>
                </a:extLst>
              </p:cNvPr>
              <p:cNvCxnSpPr>
                <a:cxnSpLocks/>
              </p:cNvCxnSpPr>
              <p:nvPr/>
            </p:nvCxnSpPr>
            <p:spPr>
              <a:xfrm rot="10800000">
                <a:off x="5295106" y="3796505"/>
                <a:ext cx="0" cy="5397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4" name="Gruppieren 63">
              <a:extLst>
                <a:ext uri="{FF2B5EF4-FFF2-40B4-BE49-F238E27FC236}">
                  <a16:creationId xmlns:a16="http://schemas.microsoft.com/office/drawing/2014/main" id="{53AED6A6-219E-9921-44F9-3DA8E755604F}"/>
                </a:ext>
              </a:extLst>
            </p:cNvPr>
            <p:cNvGrpSpPr/>
            <p:nvPr/>
          </p:nvGrpSpPr>
          <p:grpSpPr>
            <a:xfrm>
              <a:off x="9404071" y="3386682"/>
              <a:ext cx="53975" cy="53975"/>
              <a:chOff x="5268117" y="3796505"/>
              <a:chExt cx="53975" cy="53975"/>
            </a:xfrm>
          </p:grpSpPr>
          <p:cxnSp>
            <p:nvCxnSpPr>
              <p:cNvPr id="65" name="Gerader Verbinder 64">
                <a:extLst>
                  <a:ext uri="{FF2B5EF4-FFF2-40B4-BE49-F238E27FC236}">
                    <a16:creationId xmlns:a16="http://schemas.microsoft.com/office/drawing/2014/main" id="{7A817DB8-F782-C2AD-EAEF-7C05A3EB070B}"/>
                  </a:ext>
                </a:extLst>
              </p:cNvPr>
              <p:cNvCxnSpPr>
                <a:cxnSpLocks/>
              </p:cNvCxnSpPr>
              <p:nvPr/>
            </p:nvCxnSpPr>
            <p:spPr>
              <a:xfrm rot="5400000">
                <a:off x="5295105" y="3796506"/>
                <a:ext cx="0" cy="5397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Gerader Verbinder 65">
                <a:extLst>
                  <a:ext uri="{FF2B5EF4-FFF2-40B4-BE49-F238E27FC236}">
                    <a16:creationId xmlns:a16="http://schemas.microsoft.com/office/drawing/2014/main" id="{F3474F76-67E7-45BA-59CF-E103EA2524FD}"/>
                  </a:ext>
                </a:extLst>
              </p:cNvPr>
              <p:cNvCxnSpPr>
                <a:cxnSpLocks/>
              </p:cNvCxnSpPr>
              <p:nvPr/>
            </p:nvCxnSpPr>
            <p:spPr>
              <a:xfrm rot="10800000">
                <a:off x="5295106" y="3796505"/>
                <a:ext cx="0" cy="5397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7" name="Gruppieren 66">
              <a:extLst>
                <a:ext uri="{FF2B5EF4-FFF2-40B4-BE49-F238E27FC236}">
                  <a16:creationId xmlns:a16="http://schemas.microsoft.com/office/drawing/2014/main" id="{A2ACDF0F-E018-9D89-D5BC-B3ED5E51D078}"/>
                </a:ext>
              </a:extLst>
            </p:cNvPr>
            <p:cNvGrpSpPr/>
            <p:nvPr/>
          </p:nvGrpSpPr>
          <p:grpSpPr>
            <a:xfrm>
              <a:off x="9419154" y="3386682"/>
              <a:ext cx="53975" cy="53975"/>
              <a:chOff x="5268117" y="3796505"/>
              <a:chExt cx="53975" cy="53975"/>
            </a:xfrm>
          </p:grpSpPr>
          <p:cxnSp>
            <p:nvCxnSpPr>
              <p:cNvPr id="68" name="Gerader Verbinder 67">
                <a:extLst>
                  <a:ext uri="{FF2B5EF4-FFF2-40B4-BE49-F238E27FC236}">
                    <a16:creationId xmlns:a16="http://schemas.microsoft.com/office/drawing/2014/main" id="{E89A8E97-3C36-0DC1-489F-3551F1480425}"/>
                  </a:ext>
                </a:extLst>
              </p:cNvPr>
              <p:cNvCxnSpPr>
                <a:cxnSpLocks/>
              </p:cNvCxnSpPr>
              <p:nvPr/>
            </p:nvCxnSpPr>
            <p:spPr>
              <a:xfrm rot="5400000">
                <a:off x="5295105" y="3796506"/>
                <a:ext cx="0" cy="5397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9" name="Gerader Verbinder 68">
                <a:extLst>
                  <a:ext uri="{FF2B5EF4-FFF2-40B4-BE49-F238E27FC236}">
                    <a16:creationId xmlns:a16="http://schemas.microsoft.com/office/drawing/2014/main" id="{1ACFD65B-AE19-66BD-6405-27CFC8E5816B}"/>
                  </a:ext>
                </a:extLst>
              </p:cNvPr>
              <p:cNvCxnSpPr>
                <a:cxnSpLocks/>
              </p:cNvCxnSpPr>
              <p:nvPr/>
            </p:nvCxnSpPr>
            <p:spPr>
              <a:xfrm rot="10800000">
                <a:off x="5295106" y="3796505"/>
                <a:ext cx="0" cy="5397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89" name="Gruppieren 88">
            <a:extLst>
              <a:ext uri="{FF2B5EF4-FFF2-40B4-BE49-F238E27FC236}">
                <a16:creationId xmlns:a16="http://schemas.microsoft.com/office/drawing/2014/main" id="{718AA9CB-35FD-302E-DDA2-142340C69263}"/>
              </a:ext>
            </a:extLst>
          </p:cNvPr>
          <p:cNvGrpSpPr/>
          <p:nvPr/>
        </p:nvGrpSpPr>
        <p:grpSpPr>
          <a:xfrm>
            <a:off x="1069577" y="1950779"/>
            <a:ext cx="336827" cy="2882627"/>
            <a:chOff x="1069577" y="1950779"/>
            <a:chExt cx="336827" cy="2882627"/>
          </a:xfrm>
        </p:grpSpPr>
        <p:sp>
          <p:nvSpPr>
            <p:cNvPr id="88" name="Rechteck 87">
              <a:extLst>
                <a:ext uri="{FF2B5EF4-FFF2-40B4-BE49-F238E27FC236}">
                  <a16:creationId xmlns:a16="http://schemas.microsoft.com/office/drawing/2014/main" id="{F7366DBD-E6C1-E5AD-8194-A49456E5E3EB}"/>
                </a:ext>
              </a:extLst>
            </p:cNvPr>
            <p:cNvSpPr/>
            <p:nvPr/>
          </p:nvSpPr>
          <p:spPr>
            <a:xfrm>
              <a:off x="1149350" y="1950779"/>
              <a:ext cx="257054" cy="2882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Textfeld 76">
              <a:extLst>
                <a:ext uri="{FF2B5EF4-FFF2-40B4-BE49-F238E27FC236}">
                  <a16:creationId xmlns:a16="http://schemas.microsoft.com/office/drawing/2014/main" id="{B7753407-B3F2-2A3A-4E28-FFED67839DD2}"/>
                </a:ext>
              </a:extLst>
            </p:cNvPr>
            <p:cNvSpPr txBox="1"/>
            <p:nvPr/>
          </p:nvSpPr>
          <p:spPr>
            <a:xfrm>
              <a:off x="1069577" y="1950779"/>
              <a:ext cx="300037" cy="184666"/>
            </a:xfrm>
            <a:prstGeom prst="rect">
              <a:avLst/>
            </a:prstGeom>
            <a:noFill/>
          </p:spPr>
          <p:txBody>
            <a:bodyPr wrap="square" lIns="0" tIns="0" rIns="0" bIns="0" rtlCol="0">
              <a:spAutoFit/>
            </a:bodyPr>
            <a:lstStyle/>
            <a:p>
              <a:pPr algn="r"/>
              <a:r>
                <a:rPr lang="de-DE" sz="1200"/>
                <a:t>1.0</a:t>
              </a:r>
            </a:p>
          </p:txBody>
        </p:sp>
        <p:sp>
          <p:nvSpPr>
            <p:cNvPr id="78" name="Textfeld 77">
              <a:extLst>
                <a:ext uri="{FF2B5EF4-FFF2-40B4-BE49-F238E27FC236}">
                  <a16:creationId xmlns:a16="http://schemas.microsoft.com/office/drawing/2014/main" id="{44D8FC27-DD6C-8CD9-2A0E-4F1163744328}"/>
                </a:ext>
              </a:extLst>
            </p:cNvPr>
            <p:cNvSpPr txBox="1"/>
            <p:nvPr/>
          </p:nvSpPr>
          <p:spPr>
            <a:xfrm>
              <a:off x="1069577" y="2220575"/>
              <a:ext cx="300037" cy="184666"/>
            </a:xfrm>
            <a:prstGeom prst="rect">
              <a:avLst/>
            </a:prstGeom>
            <a:noFill/>
          </p:spPr>
          <p:txBody>
            <a:bodyPr wrap="square" lIns="0" tIns="0" rIns="0" bIns="0" rtlCol="0">
              <a:spAutoFit/>
            </a:bodyPr>
            <a:lstStyle/>
            <a:p>
              <a:pPr algn="r"/>
              <a:r>
                <a:rPr lang="de-DE" sz="1200"/>
                <a:t>0.9</a:t>
              </a:r>
            </a:p>
          </p:txBody>
        </p:sp>
        <p:sp>
          <p:nvSpPr>
            <p:cNvPr id="79" name="Textfeld 78">
              <a:extLst>
                <a:ext uri="{FF2B5EF4-FFF2-40B4-BE49-F238E27FC236}">
                  <a16:creationId xmlns:a16="http://schemas.microsoft.com/office/drawing/2014/main" id="{3382EAE6-E36D-863F-DB8E-9E79214654D5}"/>
                </a:ext>
              </a:extLst>
            </p:cNvPr>
            <p:cNvSpPr txBox="1"/>
            <p:nvPr/>
          </p:nvSpPr>
          <p:spPr>
            <a:xfrm>
              <a:off x="1069577" y="2490371"/>
              <a:ext cx="300037" cy="184666"/>
            </a:xfrm>
            <a:prstGeom prst="rect">
              <a:avLst/>
            </a:prstGeom>
            <a:noFill/>
          </p:spPr>
          <p:txBody>
            <a:bodyPr wrap="square" lIns="0" tIns="0" rIns="0" bIns="0" rtlCol="0">
              <a:spAutoFit/>
            </a:bodyPr>
            <a:lstStyle/>
            <a:p>
              <a:pPr algn="r"/>
              <a:r>
                <a:rPr lang="de-DE" sz="1200"/>
                <a:t>0.8</a:t>
              </a:r>
            </a:p>
          </p:txBody>
        </p:sp>
        <p:sp>
          <p:nvSpPr>
            <p:cNvPr id="80" name="Textfeld 79">
              <a:extLst>
                <a:ext uri="{FF2B5EF4-FFF2-40B4-BE49-F238E27FC236}">
                  <a16:creationId xmlns:a16="http://schemas.microsoft.com/office/drawing/2014/main" id="{E522A51B-D432-2B46-BD2C-2DCC6F7771EB}"/>
                </a:ext>
              </a:extLst>
            </p:cNvPr>
            <p:cNvSpPr txBox="1"/>
            <p:nvPr/>
          </p:nvSpPr>
          <p:spPr>
            <a:xfrm>
              <a:off x="1069577" y="2760167"/>
              <a:ext cx="300037" cy="184666"/>
            </a:xfrm>
            <a:prstGeom prst="rect">
              <a:avLst/>
            </a:prstGeom>
            <a:noFill/>
          </p:spPr>
          <p:txBody>
            <a:bodyPr wrap="square" lIns="0" tIns="0" rIns="0" bIns="0" rtlCol="0">
              <a:spAutoFit/>
            </a:bodyPr>
            <a:lstStyle/>
            <a:p>
              <a:pPr algn="r"/>
              <a:r>
                <a:rPr lang="de-DE" sz="1200"/>
                <a:t>0.7</a:t>
              </a:r>
            </a:p>
          </p:txBody>
        </p:sp>
        <p:sp>
          <p:nvSpPr>
            <p:cNvPr id="81" name="Textfeld 80">
              <a:extLst>
                <a:ext uri="{FF2B5EF4-FFF2-40B4-BE49-F238E27FC236}">
                  <a16:creationId xmlns:a16="http://schemas.microsoft.com/office/drawing/2014/main" id="{991F125A-CD93-3BF4-1E95-E1ACAB86DD03}"/>
                </a:ext>
              </a:extLst>
            </p:cNvPr>
            <p:cNvSpPr txBox="1"/>
            <p:nvPr/>
          </p:nvSpPr>
          <p:spPr>
            <a:xfrm>
              <a:off x="1069577" y="3029963"/>
              <a:ext cx="300037" cy="184666"/>
            </a:xfrm>
            <a:prstGeom prst="rect">
              <a:avLst/>
            </a:prstGeom>
            <a:noFill/>
          </p:spPr>
          <p:txBody>
            <a:bodyPr wrap="square" lIns="0" tIns="0" rIns="0" bIns="0" rtlCol="0">
              <a:spAutoFit/>
            </a:bodyPr>
            <a:lstStyle/>
            <a:p>
              <a:pPr algn="r"/>
              <a:r>
                <a:rPr lang="de-DE" sz="1200"/>
                <a:t>0.6</a:t>
              </a:r>
            </a:p>
          </p:txBody>
        </p:sp>
        <p:sp>
          <p:nvSpPr>
            <p:cNvPr id="82" name="Textfeld 81">
              <a:extLst>
                <a:ext uri="{FF2B5EF4-FFF2-40B4-BE49-F238E27FC236}">
                  <a16:creationId xmlns:a16="http://schemas.microsoft.com/office/drawing/2014/main" id="{F595D1A0-EEB5-407F-86CB-3EFAEE0923FA}"/>
                </a:ext>
              </a:extLst>
            </p:cNvPr>
            <p:cNvSpPr txBox="1"/>
            <p:nvPr/>
          </p:nvSpPr>
          <p:spPr>
            <a:xfrm>
              <a:off x="1069577" y="3299759"/>
              <a:ext cx="300037" cy="184666"/>
            </a:xfrm>
            <a:prstGeom prst="rect">
              <a:avLst/>
            </a:prstGeom>
            <a:noFill/>
          </p:spPr>
          <p:txBody>
            <a:bodyPr wrap="square" lIns="0" tIns="0" rIns="0" bIns="0" rtlCol="0">
              <a:spAutoFit/>
            </a:bodyPr>
            <a:lstStyle/>
            <a:p>
              <a:pPr algn="r"/>
              <a:r>
                <a:rPr lang="de-DE" sz="1200"/>
                <a:t>0.5</a:t>
              </a:r>
            </a:p>
          </p:txBody>
        </p:sp>
        <p:sp>
          <p:nvSpPr>
            <p:cNvPr id="83" name="Textfeld 82">
              <a:extLst>
                <a:ext uri="{FF2B5EF4-FFF2-40B4-BE49-F238E27FC236}">
                  <a16:creationId xmlns:a16="http://schemas.microsoft.com/office/drawing/2014/main" id="{FE42A021-19EE-73C3-CA3D-396B77DF1941}"/>
                </a:ext>
              </a:extLst>
            </p:cNvPr>
            <p:cNvSpPr txBox="1"/>
            <p:nvPr/>
          </p:nvSpPr>
          <p:spPr>
            <a:xfrm>
              <a:off x="1069577" y="3569555"/>
              <a:ext cx="300037" cy="184666"/>
            </a:xfrm>
            <a:prstGeom prst="rect">
              <a:avLst/>
            </a:prstGeom>
            <a:noFill/>
          </p:spPr>
          <p:txBody>
            <a:bodyPr wrap="square" lIns="0" tIns="0" rIns="0" bIns="0" rtlCol="0">
              <a:spAutoFit/>
            </a:bodyPr>
            <a:lstStyle/>
            <a:p>
              <a:pPr algn="r"/>
              <a:r>
                <a:rPr lang="de-DE" sz="1200"/>
                <a:t>0.4</a:t>
              </a:r>
            </a:p>
          </p:txBody>
        </p:sp>
        <p:sp>
          <p:nvSpPr>
            <p:cNvPr id="84" name="Textfeld 83">
              <a:extLst>
                <a:ext uri="{FF2B5EF4-FFF2-40B4-BE49-F238E27FC236}">
                  <a16:creationId xmlns:a16="http://schemas.microsoft.com/office/drawing/2014/main" id="{2E2C7E59-A9A7-8C60-465C-4BEDDE5A7303}"/>
                </a:ext>
              </a:extLst>
            </p:cNvPr>
            <p:cNvSpPr txBox="1"/>
            <p:nvPr/>
          </p:nvSpPr>
          <p:spPr>
            <a:xfrm>
              <a:off x="1069577" y="3839351"/>
              <a:ext cx="300037" cy="184666"/>
            </a:xfrm>
            <a:prstGeom prst="rect">
              <a:avLst/>
            </a:prstGeom>
            <a:noFill/>
          </p:spPr>
          <p:txBody>
            <a:bodyPr wrap="square" lIns="0" tIns="0" rIns="0" bIns="0" rtlCol="0">
              <a:spAutoFit/>
            </a:bodyPr>
            <a:lstStyle/>
            <a:p>
              <a:pPr algn="r"/>
              <a:r>
                <a:rPr lang="de-DE" sz="1200"/>
                <a:t>0.3</a:t>
              </a:r>
            </a:p>
          </p:txBody>
        </p:sp>
        <p:sp>
          <p:nvSpPr>
            <p:cNvPr id="85" name="Textfeld 84">
              <a:extLst>
                <a:ext uri="{FF2B5EF4-FFF2-40B4-BE49-F238E27FC236}">
                  <a16:creationId xmlns:a16="http://schemas.microsoft.com/office/drawing/2014/main" id="{2E7AA7E4-F2E1-3F81-87C8-4A6E6A4AD9F7}"/>
                </a:ext>
              </a:extLst>
            </p:cNvPr>
            <p:cNvSpPr txBox="1"/>
            <p:nvPr/>
          </p:nvSpPr>
          <p:spPr>
            <a:xfrm>
              <a:off x="1069577" y="4109147"/>
              <a:ext cx="300037" cy="184666"/>
            </a:xfrm>
            <a:prstGeom prst="rect">
              <a:avLst/>
            </a:prstGeom>
            <a:noFill/>
          </p:spPr>
          <p:txBody>
            <a:bodyPr wrap="square" lIns="0" tIns="0" rIns="0" bIns="0" rtlCol="0">
              <a:spAutoFit/>
            </a:bodyPr>
            <a:lstStyle/>
            <a:p>
              <a:pPr algn="r"/>
              <a:r>
                <a:rPr lang="de-DE" sz="1200"/>
                <a:t>0.2</a:t>
              </a:r>
            </a:p>
          </p:txBody>
        </p:sp>
        <p:sp>
          <p:nvSpPr>
            <p:cNvPr id="86" name="Textfeld 85">
              <a:extLst>
                <a:ext uri="{FF2B5EF4-FFF2-40B4-BE49-F238E27FC236}">
                  <a16:creationId xmlns:a16="http://schemas.microsoft.com/office/drawing/2014/main" id="{96E1F8F5-8191-4FF9-9449-238246E2504A}"/>
                </a:ext>
              </a:extLst>
            </p:cNvPr>
            <p:cNvSpPr txBox="1"/>
            <p:nvPr/>
          </p:nvSpPr>
          <p:spPr>
            <a:xfrm>
              <a:off x="1069577" y="4378943"/>
              <a:ext cx="300037" cy="184666"/>
            </a:xfrm>
            <a:prstGeom prst="rect">
              <a:avLst/>
            </a:prstGeom>
            <a:noFill/>
          </p:spPr>
          <p:txBody>
            <a:bodyPr wrap="square" lIns="0" tIns="0" rIns="0" bIns="0" rtlCol="0">
              <a:spAutoFit/>
            </a:bodyPr>
            <a:lstStyle/>
            <a:p>
              <a:pPr algn="r"/>
              <a:r>
                <a:rPr lang="de-DE" sz="1200"/>
                <a:t>0.1</a:t>
              </a:r>
            </a:p>
          </p:txBody>
        </p:sp>
        <p:sp>
          <p:nvSpPr>
            <p:cNvPr id="87" name="Textfeld 86">
              <a:extLst>
                <a:ext uri="{FF2B5EF4-FFF2-40B4-BE49-F238E27FC236}">
                  <a16:creationId xmlns:a16="http://schemas.microsoft.com/office/drawing/2014/main" id="{0A22FCCA-BB4E-4095-FC19-9FFC44100297}"/>
                </a:ext>
              </a:extLst>
            </p:cNvPr>
            <p:cNvSpPr txBox="1"/>
            <p:nvPr/>
          </p:nvSpPr>
          <p:spPr>
            <a:xfrm>
              <a:off x="1069577" y="4648740"/>
              <a:ext cx="300037" cy="184666"/>
            </a:xfrm>
            <a:prstGeom prst="rect">
              <a:avLst/>
            </a:prstGeom>
            <a:noFill/>
          </p:spPr>
          <p:txBody>
            <a:bodyPr wrap="square" lIns="0" tIns="0" rIns="0" bIns="0" rtlCol="0">
              <a:spAutoFit/>
            </a:bodyPr>
            <a:lstStyle/>
            <a:p>
              <a:pPr algn="r"/>
              <a:r>
                <a:rPr lang="de-DE" sz="1200"/>
                <a:t>0.0</a:t>
              </a:r>
            </a:p>
          </p:txBody>
        </p:sp>
      </p:grpSp>
      <p:grpSp>
        <p:nvGrpSpPr>
          <p:cNvPr id="90" name="Gruppieren 89">
            <a:extLst>
              <a:ext uri="{FF2B5EF4-FFF2-40B4-BE49-F238E27FC236}">
                <a16:creationId xmlns:a16="http://schemas.microsoft.com/office/drawing/2014/main" id="{19642BED-4BF8-AA37-22C8-52FA294C12A8}"/>
              </a:ext>
            </a:extLst>
          </p:cNvPr>
          <p:cNvGrpSpPr/>
          <p:nvPr/>
        </p:nvGrpSpPr>
        <p:grpSpPr>
          <a:xfrm>
            <a:off x="6818968" y="1950779"/>
            <a:ext cx="336827" cy="2882627"/>
            <a:chOff x="1069577" y="1950779"/>
            <a:chExt cx="336827" cy="2882627"/>
          </a:xfrm>
        </p:grpSpPr>
        <p:sp>
          <p:nvSpPr>
            <p:cNvPr id="91" name="Rechteck 90">
              <a:extLst>
                <a:ext uri="{FF2B5EF4-FFF2-40B4-BE49-F238E27FC236}">
                  <a16:creationId xmlns:a16="http://schemas.microsoft.com/office/drawing/2014/main" id="{6B914A37-9609-D408-AF0A-BAFB84591D45}"/>
                </a:ext>
              </a:extLst>
            </p:cNvPr>
            <p:cNvSpPr/>
            <p:nvPr/>
          </p:nvSpPr>
          <p:spPr>
            <a:xfrm>
              <a:off x="1149350" y="1950779"/>
              <a:ext cx="257054" cy="2882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Textfeld 91">
              <a:extLst>
                <a:ext uri="{FF2B5EF4-FFF2-40B4-BE49-F238E27FC236}">
                  <a16:creationId xmlns:a16="http://schemas.microsoft.com/office/drawing/2014/main" id="{D95B1B63-F93A-3A10-19FB-3FEA2DAD1386}"/>
                </a:ext>
              </a:extLst>
            </p:cNvPr>
            <p:cNvSpPr txBox="1"/>
            <p:nvPr/>
          </p:nvSpPr>
          <p:spPr>
            <a:xfrm>
              <a:off x="1069577" y="1950779"/>
              <a:ext cx="300037" cy="184666"/>
            </a:xfrm>
            <a:prstGeom prst="rect">
              <a:avLst/>
            </a:prstGeom>
            <a:noFill/>
          </p:spPr>
          <p:txBody>
            <a:bodyPr wrap="square" lIns="0" tIns="0" rIns="0" bIns="0" rtlCol="0">
              <a:spAutoFit/>
            </a:bodyPr>
            <a:lstStyle/>
            <a:p>
              <a:pPr algn="r"/>
              <a:r>
                <a:rPr lang="de-DE" sz="1200"/>
                <a:t>1.0</a:t>
              </a:r>
            </a:p>
          </p:txBody>
        </p:sp>
        <p:sp>
          <p:nvSpPr>
            <p:cNvPr id="93" name="Textfeld 92">
              <a:extLst>
                <a:ext uri="{FF2B5EF4-FFF2-40B4-BE49-F238E27FC236}">
                  <a16:creationId xmlns:a16="http://schemas.microsoft.com/office/drawing/2014/main" id="{C41D5C43-ED10-9BD4-14C0-430BCB4BD9DC}"/>
                </a:ext>
              </a:extLst>
            </p:cNvPr>
            <p:cNvSpPr txBox="1"/>
            <p:nvPr/>
          </p:nvSpPr>
          <p:spPr>
            <a:xfrm>
              <a:off x="1069577" y="2220575"/>
              <a:ext cx="300037" cy="184666"/>
            </a:xfrm>
            <a:prstGeom prst="rect">
              <a:avLst/>
            </a:prstGeom>
            <a:noFill/>
          </p:spPr>
          <p:txBody>
            <a:bodyPr wrap="square" lIns="0" tIns="0" rIns="0" bIns="0" rtlCol="0">
              <a:spAutoFit/>
            </a:bodyPr>
            <a:lstStyle/>
            <a:p>
              <a:pPr algn="r"/>
              <a:r>
                <a:rPr lang="de-DE" sz="1200"/>
                <a:t>0.9</a:t>
              </a:r>
            </a:p>
          </p:txBody>
        </p:sp>
        <p:sp>
          <p:nvSpPr>
            <p:cNvPr id="94" name="Textfeld 93">
              <a:extLst>
                <a:ext uri="{FF2B5EF4-FFF2-40B4-BE49-F238E27FC236}">
                  <a16:creationId xmlns:a16="http://schemas.microsoft.com/office/drawing/2014/main" id="{14A0A049-8C60-297D-19BA-B2968C6B39A8}"/>
                </a:ext>
              </a:extLst>
            </p:cNvPr>
            <p:cNvSpPr txBox="1"/>
            <p:nvPr/>
          </p:nvSpPr>
          <p:spPr>
            <a:xfrm>
              <a:off x="1069577" y="2490371"/>
              <a:ext cx="300037" cy="184666"/>
            </a:xfrm>
            <a:prstGeom prst="rect">
              <a:avLst/>
            </a:prstGeom>
            <a:noFill/>
          </p:spPr>
          <p:txBody>
            <a:bodyPr wrap="square" lIns="0" tIns="0" rIns="0" bIns="0" rtlCol="0">
              <a:spAutoFit/>
            </a:bodyPr>
            <a:lstStyle/>
            <a:p>
              <a:pPr algn="r"/>
              <a:r>
                <a:rPr lang="de-DE" sz="1200"/>
                <a:t>0.8</a:t>
              </a:r>
            </a:p>
          </p:txBody>
        </p:sp>
        <p:sp>
          <p:nvSpPr>
            <p:cNvPr id="95" name="Textfeld 94">
              <a:extLst>
                <a:ext uri="{FF2B5EF4-FFF2-40B4-BE49-F238E27FC236}">
                  <a16:creationId xmlns:a16="http://schemas.microsoft.com/office/drawing/2014/main" id="{674CC96F-1044-7A93-E37C-5C45228519AB}"/>
                </a:ext>
              </a:extLst>
            </p:cNvPr>
            <p:cNvSpPr txBox="1"/>
            <p:nvPr/>
          </p:nvSpPr>
          <p:spPr>
            <a:xfrm>
              <a:off x="1069577" y="2760167"/>
              <a:ext cx="300037" cy="184666"/>
            </a:xfrm>
            <a:prstGeom prst="rect">
              <a:avLst/>
            </a:prstGeom>
            <a:noFill/>
          </p:spPr>
          <p:txBody>
            <a:bodyPr wrap="square" lIns="0" tIns="0" rIns="0" bIns="0" rtlCol="0">
              <a:spAutoFit/>
            </a:bodyPr>
            <a:lstStyle/>
            <a:p>
              <a:pPr algn="r"/>
              <a:r>
                <a:rPr lang="de-DE" sz="1200"/>
                <a:t>0.7</a:t>
              </a:r>
            </a:p>
          </p:txBody>
        </p:sp>
        <p:sp>
          <p:nvSpPr>
            <p:cNvPr id="96" name="Textfeld 95">
              <a:extLst>
                <a:ext uri="{FF2B5EF4-FFF2-40B4-BE49-F238E27FC236}">
                  <a16:creationId xmlns:a16="http://schemas.microsoft.com/office/drawing/2014/main" id="{360E29CD-D379-838F-D7AE-EB4984EA2BE7}"/>
                </a:ext>
              </a:extLst>
            </p:cNvPr>
            <p:cNvSpPr txBox="1"/>
            <p:nvPr/>
          </p:nvSpPr>
          <p:spPr>
            <a:xfrm>
              <a:off x="1069577" y="3029963"/>
              <a:ext cx="300037" cy="184666"/>
            </a:xfrm>
            <a:prstGeom prst="rect">
              <a:avLst/>
            </a:prstGeom>
            <a:noFill/>
          </p:spPr>
          <p:txBody>
            <a:bodyPr wrap="square" lIns="0" tIns="0" rIns="0" bIns="0" rtlCol="0">
              <a:spAutoFit/>
            </a:bodyPr>
            <a:lstStyle/>
            <a:p>
              <a:pPr algn="r"/>
              <a:r>
                <a:rPr lang="de-DE" sz="1200"/>
                <a:t>0.6</a:t>
              </a:r>
            </a:p>
          </p:txBody>
        </p:sp>
        <p:sp>
          <p:nvSpPr>
            <p:cNvPr id="97" name="Textfeld 96">
              <a:extLst>
                <a:ext uri="{FF2B5EF4-FFF2-40B4-BE49-F238E27FC236}">
                  <a16:creationId xmlns:a16="http://schemas.microsoft.com/office/drawing/2014/main" id="{2D1DBE98-AEA3-0159-5A1A-42DD9F3A0E32}"/>
                </a:ext>
              </a:extLst>
            </p:cNvPr>
            <p:cNvSpPr txBox="1"/>
            <p:nvPr/>
          </p:nvSpPr>
          <p:spPr>
            <a:xfrm>
              <a:off x="1069577" y="3299759"/>
              <a:ext cx="300037" cy="184666"/>
            </a:xfrm>
            <a:prstGeom prst="rect">
              <a:avLst/>
            </a:prstGeom>
            <a:noFill/>
          </p:spPr>
          <p:txBody>
            <a:bodyPr wrap="square" lIns="0" tIns="0" rIns="0" bIns="0" rtlCol="0">
              <a:spAutoFit/>
            </a:bodyPr>
            <a:lstStyle/>
            <a:p>
              <a:pPr algn="r"/>
              <a:r>
                <a:rPr lang="de-DE" sz="1200"/>
                <a:t>0.5</a:t>
              </a:r>
            </a:p>
          </p:txBody>
        </p:sp>
        <p:sp>
          <p:nvSpPr>
            <p:cNvPr id="98" name="Textfeld 97">
              <a:extLst>
                <a:ext uri="{FF2B5EF4-FFF2-40B4-BE49-F238E27FC236}">
                  <a16:creationId xmlns:a16="http://schemas.microsoft.com/office/drawing/2014/main" id="{BB11B77E-3A0B-95D9-C990-9DAAA1343A89}"/>
                </a:ext>
              </a:extLst>
            </p:cNvPr>
            <p:cNvSpPr txBox="1"/>
            <p:nvPr/>
          </p:nvSpPr>
          <p:spPr>
            <a:xfrm>
              <a:off x="1069577" y="3569555"/>
              <a:ext cx="300037" cy="184666"/>
            </a:xfrm>
            <a:prstGeom prst="rect">
              <a:avLst/>
            </a:prstGeom>
            <a:noFill/>
          </p:spPr>
          <p:txBody>
            <a:bodyPr wrap="square" lIns="0" tIns="0" rIns="0" bIns="0" rtlCol="0">
              <a:spAutoFit/>
            </a:bodyPr>
            <a:lstStyle/>
            <a:p>
              <a:pPr algn="r"/>
              <a:r>
                <a:rPr lang="de-DE" sz="1200"/>
                <a:t>0.4</a:t>
              </a:r>
            </a:p>
          </p:txBody>
        </p:sp>
        <p:sp>
          <p:nvSpPr>
            <p:cNvPr id="99" name="Textfeld 98">
              <a:extLst>
                <a:ext uri="{FF2B5EF4-FFF2-40B4-BE49-F238E27FC236}">
                  <a16:creationId xmlns:a16="http://schemas.microsoft.com/office/drawing/2014/main" id="{E2D8A2EF-C1E9-21E9-AD53-0D8A62A3E8A8}"/>
                </a:ext>
              </a:extLst>
            </p:cNvPr>
            <p:cNvSpPr txBox="1"/>
            <p:nvPr/>
          </p:nvSpPr>
          <p:spPr>
            <a:xfrm>
              <a:off x="1069577" y="3839351"/>
              <a:ext cx="300037" cy="184666"/>
            </a:xfrm>
            <a:prstGeom prst="rect">
              <a:avLst/>
            </a:prstGeom>
            <a:noFill/>
          </p:spPr>
          <p:txBody>
            <a:bodyPr wrap="square" lIns="0" tIns="0" rIns="0" bIns="0" rtlCol="0">
              <a:spAutoFit/>
            </a:bodyPr>
            <a:lstStyle/>
            <a:p>
              <a:pPr algn="r"/>
              <a:r>
                <a:rPr lang="de-DE" sz="1200"/>
                <a:t>0.3</a:t>
              </a:r>
            </a:p>
          </p:txBody>
        </p:sp>
        <p:sp>
          <p:nvSpPr>
            <p:cNvPr id="100" name="Textfeld 99">
              <a:extLst>
                <a:ext uri="{FF2B5EF4-FFF2-40B4-BE49-F238E27FC236}">
                  <a16:creationId xmlns:a16="http://schemas.microsoft.com/office/drawing/2014/main" id="{7C4BE6BC-55DD-F15C-8BBD-7692A37A882F}"/>
                </a:ext>
              </a:extLst>
            </p:cNvPr>
            <p:cNvSpPr txBox="1"/>
            <p:nvPr/>
          </p:nvSpPr>
          <p:spPr>
            <a:xfrm>
              <a:off x="1069577" y="4109147"/>
              <a:ext cx="300037" cy="184666"/>
            </a:xfrm>
            <a:prstGeom prst="rect">
              <a:avLst/>
            </a:prstGeom>
            <a:noFill/>
          </p:spPr>
          <p:txBody>
            <a:bodyPr wrap="square" lIns="0" tIns="0" rIns="0" bIns="0" rtlCol="0">
              <a:spAutoFit/>
            </a:bodyPr>
            <a:lstStyle/>
            <a:p>
              <a:pPr algn="r"/>
              <a:r>
                <a:rPr lang="de-DE" sz="1200"/>
                <a:t>0.2</a:t>
              </a:r>
            </a:p>
          </p:txBody>
        </p:sp>
        <p:sp>
          <p:nvSpPr>
            <p:cNvPr id="101" name="Textfeld 100">
              <a:extLst>
                <a:ext uri="{FF2B5EF4-FFF2-40B4-BE49-F238E27FC236}">
                  <a16:creationId xmlns:a16="http://schemas.microsoft.com/office/drawing/2014/main" id="{A179E936-A2E3-4665-60F9-67B50A347D71}"/>
                </a:ext>
              </a:extLst>
            </p:cNvPr>
            <p:cNvSpPr txBox="1"/>
            <p:nvPr/>
          </p:nvSpPr>
          <p:spPr>
            <a:xfrm>
              <a:off x="1069577" y="4378943"/>
              <a:ext cx="300037" cy="184666"/>
            </a:xfrm>
            <a:prstGeom prst="rect">
              <a:avLst/>
            </a:prstGeom>
            <a:noFill/>
          </p:spPr>
          <p:txBody>
            <a:bodyPr wrap="square" lIns="0" tIns="0" rIns="0" bIns="0" rtlCol="0">
              <a:spAutoFit/>
            </a:bodyPr>
            <a:lstStyle/>
            <a:p>
              <a:pPr algn="r"/>
              <a:r>
                <a:rPr lang="de-DE" sz="1200"/>
                <a:t>0.1</a:t>
              </a:r>
            </a:p>
          </p:txBody>
        </p:sp>
        <p:sp>
          <p:nvSpPr>
            <p:cNvPr id="102" name="Textfeld 101">
              <a:extLst>
                <a:ext uri="{FF2B5EF4-FFF2-40B4-BE49-F238E27FC236}">
                  <a16:creationId xmlns:a16="http://schemas.microsoft.com/office/drawing/2014/main" id="{E4478C69-621D-C944-5B89-B3BD882AB356}"/>
                </a:ext>
              </a:extLst>
            </p:cNvPr>
            <p:cNvSpPr txBox="1"/>
            <p:nvPr/>
          </p:nvSpPr>
          <p:spPr>
            <a:xfrm>
              <a:off x="1069577" y="4648740"/>
              <a:ext cx="300037" cy="184666"/>
            </a:xfrm>
            <a:prstGeom prst="rect">
              <a:avLst/>
            </a:prstGeom>
            <a:noFill/>
          </p:spPr>
          <p:txBody>
            <a:bodyPr wrap="square" lIns="0" tIns="0" rIns="0" bIns="0" rtlCol="0">
              <a:spAutoFit/>
            </a:bodyPr>
            <a:lstStyle/>
            <a:p>
              <a:pPr algn="r"/>
              <a:r>
                <a:rPr lang="de-DE" sz="1200"/>
                <a:t>0.0</a:t>
              </a:r>
            </a:p>
          </p:txBody>
        </p:sp>
      </p:grpSp>
    </p:spTree>
    <p:extLst>
      <p:ext uri="{BB962C8B-B14F-4D97-AF65-F5344CB8AC3E}">
        <p14:creationId xmlns:p14="http://schemas.microsoft.com/office/powerpoint/2010/main" val="208010582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53A372-2886-B292-8ED9-F7375CDD6276}"/>
              </a:ext>
            </a:extLst>
          </p:cNvPr>
          <p:cNvSpPr>
            <a:spLocks noGrp="1"/>
          </p:cNvSpPr>
          <p:nvPr>
            <p:ph type="body" sz="quarter" idx="12"/>
          </p:nvPr>
        </p:nvSpPr>
        <p:spPr/>
        <p:txBody>
          <a:bodyPr/>
          <a:lstStyle/>
          <a:p>
            <a:r>
              <a:rPr lang="en-US"/>
              <a:t>TEAEs in ≥15% of all patients (N=50)</a:t>
            </a:r>
          </a:p>
        </p:txBody>
      </p:sp>
      <p:sp>
        <p:nvSpPr>
          <p:cNvPr id="3" name="Title 2">
            <a:extLst>
              <a:ext uri="{FF2B5EF4-FFF2-40B4-BE49-F238E27FC236}">
                <a16:creationId xmlns:a16="http://schemas.microsoft.com/office/drawing/2014/main" id="{397BA4B5-3BAF-BF58-1487-924BBC1F1F3A}"/>
              </a:ext>
            </a:extLst>
          </p:cNvPr>
          <p:cNvSpPr>
            <a:spLocks noGrp="1"/>
          </p:cNvSpPr>
          <p:nvPr>
            <p:ph type="title"/>
          </p:nvPr>
        </p:nvSpPr>
        <p:spPr/>
        <p:txBody>
          <a:bodyPr/>
          <a:lstStyle/>
          <a:p>
            <a:r>
              <a:rPr lang="en-US" dirty="0"/>
              <a:t>Treatment-emergent adverse events </a:t>
            </a:r>
          </a:p>
        </p:txBody>
      </p:sp>
      <p:sp>
        <p:nvSpPr>
          <p:cNvPr id="4" name="Footer Placeholder 3">
            <a:extLst>
              <a:ext uri="{FF2B5EF4-FFF2-40B4-BE49-F238E27FC236}">
                <a16:creationId xmlns:a16="http://schemas.microsoft.com/office/drawing/2014/main" id="{61DBF702-69E5-4AEB-E9C7-5FBED46A1F8A}"/>
              </a:ext>
            </a:extLst>
          </p:cNvPr>
          <p:cNvSpPr>
            <a:spLocks noGrp="1"/>
          </p:cNvSpPr>
          <p:nvPr>
            <p:ph type="ftr" sz="quarter" idx="13"/>
          </p:nvPr>
        </p:nvSpPr>
        <p:spPr/>
        <p:txBody>
          <a:bodyPr/>
          <a:lstStyle/>
          <a:p>
            <a:r>
              <a:rPr lang="en-GB"/>
              <a:t>Data </a:t>
            </a:r>
            <a:r>
              <a:rPr lang="en-GB" err="1"/>
              <a:t>cutoff</a:t>
            </a:r>
            <a:r>
              <a:rPr lang="en-GB"/>
              <a:t>: 17 Oct 2022.</a:t>
            </a:r>
          </a:p>
          <a:p>
            <a:r>
              <a:rPr lang="en-GB" b="1"/>
              <a:t>ALT, </a:t>
            </a:r>
            <a:r>
              <a:rPr lang="en-GB"/>
              <a:t>alanine aminotransferase; </a:t>
            </a:r>
            <a:r>
              <a:rPr lang="en-GB" b="1"/>
              <a:t>AST, </a:t>
            </a:r>
            <a:r>
              <a:rPr lang="en-GB"/>
              <a:t>aspartate aminotransferase; </a:t>
            </a:r>
            <a:r>
              <a:rPr lang="en-GB" b="1"/>
              <a:t>DRESS, </a:t>
            </a:r>
            <a:r>
              <a:rPr lang="en-GB"/>
              <a:t>drug rash with eosinophilia and systematic symptoms; </a:t>
            </a:r>
            <a:r>
              <a:rPr lang="en-GB" b="1"/>
              <a:t>FL, </a:t>
            </a:r>
            <a:r>
              <a:rPr lang="en-GB"/>
              <a:t>follicular lymphoma; </a:t>
            </a:r>
            <a:r>
              <a:rPr lang="en-GB" b="1"/>
              <a:t>MCL, </a:t>
            </a:r>
            <a:r>
              <a:rPr lang="en-GB"/>
              <a:t>mantle cell lymphoma</a:t>
            </a:r>
            <a:r>
              <a:rPr lang="en-GB" b="1"/>
              <a:t>; TEAE</a:t>
            </a:r>
            <a:r>
              <a:rPr lang="en-GB"/>
              <a:t>, treatment-emergent adverse events. </a:t>
            </a:r>
          </a:p>
          <a:p>
            <a:r>
              <a:rPr lang="en-GB" b="1" err="1"/>
              <a:t>Soumerai</a:t>
            </a:r>
            <a:r>
              <a:rPr lang="en-GB" b="1"/>
              <a:t> et al, Abstract #78 presented at ASH 2022.  </a:t>
            </a:r>
          </a:p>
        </p:txBody>
      </p:sp>
      <p:sp>
        <p:nvSpPr>
          <p:cNvPr id="6" name="TextBox 5">
            <a:extLst>
              <a:ext uri="{FF2B5EF4-FFF2-40B4-BE49-F238E27FC236}">
                <a16:creationId xmlns:a16="http://schemas.microsoft.com/office/drawing/2014/main" id="{8FABFC14-0842-C565-8F80-1E1D683313B8}"/>
              </a:ext>
            </a:extLst>
          </p:cNvPr>
          <p:cNvSpPr txBox="1"/>
          <p:nvPr/>
        </p:nvSpPr>
        <p:spPr>
          <a:xfrm>
            <a:off x="8940800" y="1989138"/>
            <a:ext cx="2834667" cy="3912309"/>
          </a:xfrm>
          <a:prstGeom prst="rect">
            <a:avLst/>
          </a:prstGeom>
          <a:solidFill>
            <a:schemeClr val="bg2"/>
          </a:solidFill>
        </p:spPr>
        <p:txBody>
          <a:bodyPr wrap="square" lIns="108000" tIns="144000" rtlCol="0">
            <a:noAutofit/>
          </a:bodyPr>
          <a:lstStyle/>
          <a:p>
            <a:pPr marL="179388" indent="-179388">
              <a:spcAft>
                <a:spcPts val="400"/>
              </a:spcAft>
              <a:buClr>
                <a:schemeClr val="accent2"/>
              </a:buClr>
              <a:buFont typeface="Arial" panose="020B0604020202020204" pitchFamily="34" charset="0"/>
              <a:buChar char="•"/>
            </a:pPr>
            <a:r>
              <a:rPr lang="en-US" sz="1300"/>
              <a:t>Median follow-up time</a:t>
            </a:r>
          </a:p>
          <a:p>
            <a:pPr marL="623888" lvl="1" indent="-166688">
              <a:spcAft>
                <a:spcPts val="400"/>
              </a:spcAft>
              <a:buClr>
                <a:schemeClr val="accent2"/>
              </a:buClr>
              <a:buFont typeface="Arial" panose="020B0604020202020204" pitchFamily="34" charset="0"/>
              <a:buChar char="•"/>
            </a:pPr>
            <a:r>
              <a:rPr lang="en-US" sz="1300"/>
              <a:t>13.5 months </a:t>
            </a:r>
            <a:br>
              <a:rPr lang="en-US" sz="1300"/>
            </a:br>
            <a:r>
              <a:rPr lang="en-US" sz="1300"/>
              <a:t>(range, 1.8-32.4) for FL</a:t>
            </a:r>
          </a:p>
          <a:p>
            <a:pPr marL="623888" lvl="1" indent="-166688">
              <a:spcAft>
                <a:spcPts val="400"/>
              </a:spcAft>
              <a:buClr>
                <a:schemeClr val="accent2"/>
              </a:buClr>
              <a:buFont typeface="Arial" panose="020B0604020202020204" pitchFamily="34" charset="0"/>
              <a:buChar char="•"/>
            </a:pPr>
            <a:r>
              <a:rPr lang="en-US" sz="1300"/>
              <a:t>7.4 months </a:t>
            </a:r>
            <a:br>
              <a:rPr lang="en-US" sz="1300"/>
            </a:br>
            <a:r>
              <a:rPr lang="en-US" sz="1300"/>
              <a:t>(range, 1.9-20.9) for MCL</a:t>
            </a:r>
          </a:p>
          <a:p>
            <a:pPr marL="179388" indent="-179388">
              <a:spcAft>
                <a:spcPts val="400"/>
              </a:spcAft>
              <a:buClr>
                <a:schemeClr val="accent2"/>
              </a:buClr>
              <a:buFont typeface="Arial" panose="020B0604020202020204" pitchFamily="34" charset="0"/>
              <a:buChar char="•"/>
            </a:pPr>
            <a:r>
              <a:rPr lang="en-US" sz="1300"/>
              <a:t>2 patients (4%) discontinued treatment due to treatment-related TEAEs</a:t>
            </a:r>
          </a:p>
          <a:p>
            <a:pPr marL="623888" lvl="1" indent="-166688">
              <a:spcAft>
                <a:spcPts val="400"/>
              </a:spcAft>
              <a:buClr>
                <a:schemeClr val="accent2"/>
              </a:buClr>
              <a:buFont typeface="Arial" panose="020B0604020202020204" pitchFamily="34" charset="0"/>
              <a:buChar char="•"/>
            </a:pPr>
            <a:r>
              <a:rPr lang="en-US" sz="1300"/>
              <a:t>Neutrophil count decreased (n=1)</a:t>
            </a:r>
          </a:p>
          <a:p>
            <a:pPr marL="623888" lvl="1" indent="-166688">
              <a:spcAft>
                <a:spcPts val="400"/>
              </a:spcAft>
              <a:buClr>
                <a:schemeClr val="accent2"/>
              </a:buClr>
              <a:buFont typeface="Arial" panose="020B0604020202020204" pitchFamily="34" charset="0"/>
              <a:buChar char="•"/>
            </a:pPr>
            <a:r>
              <a:rPr lang="en-US" sz="1300"/>
              <a:t>DRESS syndrome (n=1)</a:t>
            </a:r>
          </a:p>
          <a:p>
            <a:pPr marL="179388" indent="-179388">
              <a:spcAft>
                <a:spcPts val="400"/>
              </a:spcAft>
              <a:buClr>
                <a:schemeClr val="accent2"/>
              </a:buClr>
              <a:buFont typeface="Arial" panose="020B0604020202020204" pitchFamily="34" charset="0"/>
              <a:buChar char="•"/>
            </a:pPr>
            <a:r>
              <a:rPr lang="en-US" sz="1300"/>
              <a:t>1 fatal Grade 5 TEAE due to COVID-19-related complications in 68-yo unvaccinated MCL patient who had one prior therapy (NORDIC)</a:t>
            </a:r>
          </a:p>
        </p:txBody>
      </p:sp>
      <p:grpSp>
        <p:nvGrpSpPr>
          <p:cNvPr id="54" name="Gruppieren 53">
            <a:extLst>
              <a:ext uri="{FF2B5EF4-FFF2-40B4-BE49-F238E27FC236}">
                <a16:creationId xmlns:a16="http://schemas.microsoft.com/office/drawing/2014/main" id="{3B390421-D896-D9B0-486A-E92977877493}"/>
              </a:ext>
            </a:extLst>
          </p:cNvPr>
          <p:cNvGrpSpPr/>
          <p:nvPr/>
        </p:nvGrpSpPr>
        <p:grpSpPr>
          <a:xfrm>
            <a:off x="237631" y="1535376"/>
            <a:ext cx="8524267" cy="4473045"/>
            <a:chOff x="237631" y="1665288"/>
            <a:chExt cx="8524267" cy="4473045"/>
          </a:xfrm>
        </p:grpSpPr>
        <p:graphicFrame>
          <p:nvGraphicFramePr>
            <p:cNvPr id="10" name="Diagramm 9">
              <a:extLst>
                <a:ext uri="{FF2B5EF4-FFF2-40B4-BE49-F238E27FC236}">
                  <a16:creationId xmlns:a16="http://schemas.microsoft.com/office/drawing/2014/main" id="{C314C967-DDC7-DF04-B9B3-2A92F0000EF0}"/>
                </a:ext>
              </a:extLst>
            </p:cNvPr>
            <p:cNvGraphicFramePr/>
            <p:nvPr>
              <p:extLst>
                <p:ext uri="{D42A27DB-BD31-4B8C-83A1-F6EECF244321}">
                  <p14:modId xmlns:p14="http://schemas.microsoft.com/office/powerpoint/2010/main" val="972019035"/>
                </p:ext>
              </p:extLst>
            </p:nvPr>
          </p:nvGraphicFramePr>
          <p:xfrm>
            <a:off x="237631" y="1665288"/>
            <a:ext cx="8524267" cy="4473045"/>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hteck 11">
              <a:extLst>
                <a:ext uri="{FF2B5EF4-FFF2-40B4-BE49-F238E27FC236}">
                  <a16:creationId xmlns:a16="http://schemas.microsoft.com/office/drawing/2014/main" id="{C1D35220-2E78-A9B9-775A-44C77B200BED}"/>
                </a:ext>
              </a:extLst>
            </p:cNvPr>
            <p:cNvSpPr/>
            <p:nvPr/>
          </p:nvSpPr>
          <p:spPr>
            <a:xfrm>
              <a:off x="3423926" y="5612605"/>
              <a:ext cx="442914" cy="138113"/>
            </a:xfrm>
            <a:prstGeom prst="rect">
              <a:avLst/>
            </a:prstGeom>
            <a:solidFill>
              <a:schemeClr val="accent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BC4A1A3C-C52D-A7DB-43E4-5038C3651A96}"/>
                </a:ext>
              </a:extLst>
            </p:cNvPr>
            <p:cNvSpPr/>
            <p:nvPr/>
          </p:nvSpPr>
          <p:spPr>
            <a:xfrm>
              <a:off x="3423926" y="5348939"/>
              <a:ext cx="523875" cy="138113"/>
            </a:xfrm>
            <a:prstGeom prst="rect">
              <a:avLst/>
            </a:prstGeom>
            <a:solidFill>
              <a:schemeClr val="accent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7F693DE2-F2F2-644E-ACBB-C81F8C1E0ED0}"/>
                </a:ext>
              </a:extLst>
            </p:cNvPr>
            <p:cNvSpPr/>
            <p:nvPr/>
          </p:nvSpPr>
          <p:spPr>
            <a:xfrm>
              <a:off x="3423926" y="5085273"/>
              <a:ext cx="597695" cy="138113"/>
            </a:xfrm>
            <a:prstGeom prst="rect">
              <a:avLst/>
            </a:prstGeom>
            <a:solidFill>
              <a:schemeClr val="accent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481C9B9D-33AD-9125-C3F6-22E1974A8E27}"/>
                </a:ext>
              </a:extLst>
            </p:cNvPr>
            <p:cNvSpPr/>
            <p:nvPr/>
          </p:nvSpPr>
          <p:spPr>
            <a:xfrm>
              <a:off x="3423926" y="4821470"/>
              <a:ext cx="523876" cy="138113"/>
            </a:xfrm>
            <a:prstGeom prst="rect">
              <a:avLst/>
            </a:prstGeom>
            <a:solidFill>
              <a:schemeClr val="accent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9814C7ED-C45B-5F22-B3AB-963061616F4B}"/>
                </a:ext>
              </a:extLst>
            </p:cNvPr>
            <p:cNvSpPr/>
            <p:nvPr/>
          </p:nvSpPr>
          <p:spPr>
            <a:xfrm>
              <a:off x="3423926" y="4557598"/>
              <a:ext cx="600076" cy="138113"/>
            </a:xfrm>
            <a:prstGeom prst="rect">
              <a:avLst/>
            </a:prstGeom>
            <a:solidFill>
              <a:schemeClr val="accent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5B2E0ED1-5F81-DEA0-ED63-B08F71CCEBAF}"/>
                </a:ext>
              </a:extLst>
            </p:cNvPr>
            <p:cNvSpPr/>
            <p:nvPr/>
          </p:nvSpPr>
          <p:spPr>
            <a:xfrm>
              <a:off x="3423926" y="4294275"/>
              <a:ext cx="681039" cy="138113"/>
            </a:xfrm>
            <a:prstGeom prst="rect">
              <a:avLst/>
            </a:prstGeom>
            <a:solidFill>
              <a:schemeClr val="accent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0058A8D6-B2D3-9A65-73F3-F524F04C25B0}"/>
                </a:ext>
              </a:extLst>
            </p:cNvPr>
            <p:cNvSpPr/>
            <p:nvPr/>
          </p:nvSpPr>
          <p:spPr>
            <a:xfrm>
              <a:off x="3423926" y="4030609"/>
              <a:ext cx="754859" cy="138113"/>
            </a:xfrm>
            <a:prstGeom prst="rect">
              <a:avLst/>
            </a:prstGeom>
            <a:solidFill>
              <a:schemeClr val="accent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7AB3BC13-FE1F-F66A-3D14-7A4113B13DA6}"/>
                </a:ext>
              </a:extLst>
            </p:cNvPr>
            <p:cNvSpPr/>
            <p:nvPr/>
          </p:nvSpPr>
          <p:spPr>
            <a:xfrm>
              <a:off x="3423926" y="3766323"/>
              <a:ext cx="519116" cy="138113"/>
            </a:xfrm>
            <a:prstGeom prst="rect">
              <a:avLst/>
            </a:prstGeom>
            <a:solidFill>
              <a:schemeClr val="accent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a:extLst>
                <a:ext uri="{FF2B5EF4-FFF2-40B4-BE49-F238E27FC236}">
                  <a16:creationId xmlns:a16="http://schemas.microsoft.com/office/drawing/2014/main" id="{553A1356-A692-AECD-6C2E-3326E1440F1A}"/>
                </a:ext>
              </a:extLst>
            </p:cNvPr>
            <p:cNvSpPr/>
            <p:nvPr/>
          </p:nvSpPr>
          <p:spPr>
            <a:xfrm>
              <a:off x="3423926" y="3503572"/>
              <a:ext cx="678659" cy="138113"/>
            </a:xfrm>
            <a:prstGeom prst="rect">
              <a:avLst/>
            </a:prstGeom>
            <a:solidFill>
              <a:schemeClr val="accent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AA3EDE6E-359F-BDD6-922B-DE5F0201C051}"/>
                </a:ext>
              </a:extLst>
            </p:cNvPr>
            <p:cNvSpPr/>
            <p:nvPr/>
          </p:nvSpPr>
          <p:spPr>
            <a:xfrm>
              <a:off x="3423926" y="3238650"/>
              <a:ext cx="681041" cy="138113"/>
            </a:xfrm>
            <a:prstGeom prst="rect">
              <a:avLst/>
            </a:prstGeom>
            <a:solidFill>
              <a:schemeClr val="accent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a:extLst>
                <a:ext uri="{FF2B5EF4-FFF2-40B4-BE49-F238E27FC236}">
                  <a16:creationId xmlns:a16="http://schemas.microsoft.com/office/drawing/2014/main" id="{79D32C3A-F70E-F5A3-5B5F-C91B80622A9A}"/>
                </a:ext>
              </a:extLst>
            </p:cNvPr>
            <p:cNvSpPr/>
            <p:nvPr/>
          </p:nvSpPr>
          <p:spPr>
            <a:xfrm>
              <a:off x="3423926" y="2975945"/>
              <a:ext cx="990603" cy="138113"/>
            </a:xfrm>
            <a:prstGeom prst="rect">
              <a:avLst/>
            </a:prstGeom>
            <a:solidFill>
              <a:schemeClr val="accent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EF32D5FA-B4A5-8832-7570-1E8769CB5995}"/>
                </a:ext>
              </a:extLst>
            </p:cNvPr>
            <p:cNvSpPr/>
            <p:nvPr/>
          </p:nvSpPr>
          <p:spPr>
            <a:xfrm>
              <a:off x="3423926" y="2712491"/>
              <a:ext cx="833441" cy="138113"/>
            </a:xfrm>
            <a:prstGeom prst="rect">
              <a:avLst/>
            </a:prstGeom>
            <a:solidFill>
              <a:schemeClr val="accent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a:extLst>
                <a:ext uri="{FF2B5EF4-FFF2-40B4-BE49-F238E27FC236}">
                  <a16:creationId xmlns:a16="http://schemas.microsoft.com/office/drawing/2014/main" id="{D1CECCBF-86BC-78C5-4CA3-2E1AAD152B47}"/>
                </a:ext>
              </a:extLst>
            </p:cNvPr>
            <p:cNvSpPr/>
            <p:nvPr/>
          </p:nvSpPr>
          <p:spPr>
            <a:xfrm>
              <a:off x="3423926" y="2449037"/>
              <a:ext cx="366716" cy="138113"/>
            </a:xfrm>
            <a:prstGeom prst="rect">
              <a:avLst/>
            </a:prstGeom>
            <a:solidFill>
              <a:schemeClr val="accent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B74C5CE3-DEBD-3988-11AB-3FEB4487EC3E}"/>
                </a:ext>
              </a:extLst>
            </p:cNvPr>
            <p:cNvSpPr/>
            <p:nvPr/>
          </p:nvSpPr>
          <p:spPr>
            <a:xfrm>
              <a:off x="3423926" y="2185454"/>
              <a:ext cx="1147765" cy="138113"/>
            </a:xfrm>
            <a:prstGeom prst="rect">
              <a:avLst/>
            </a:prstGeom>
            <a:solidFill>
              <a:schemeClr val="accent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8065A5B0-D0DE-F3C4-E4CF-7145A3A6240A}"/>
                </a:ext>
              </a:extLst>
            </p:cNvPr>
            <p:cNvSpPr/>
            <p:nvPr/>
          </p:nvSpPr>
          <p:spPr>
            <a:xfrm>
              <a:off x="3861136" y="5612604"/>
              <a:ext cx="160487" cy="138113"/>
            </a:xfrm>
            <a:prstGeom prst="rect">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E7C00B4E-C183-D965-BD68-52B3189717BB}"/>
                </a:ext>
              </a:extLst>
            </p:cNvPr>
            <p:cNvSpPr/>
            <p:nvPr/>
          </p:nvSpPr>
          <p:spPr>
            <a:xfrm>
              <a:off x="3946067" y="5348806"/>
              <a:ext cx="72382" cy="138113"/>
            </a:xfrm>
            <a:prstGeom prst="rect">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a:extLst>
                <a:ext uri="{FF2B5EF4-FFF2-40B4-BE49-F238E27FC236}">
                  <a16:creationId xmlns:a16="http://schemas.microsoft.com/office/drawing/2014/main" id="{3F8B3002-5C09-06E8-19F3-72CB0E97218E}"/>
                </a:ext>
              </a:extLst>
            </p:cNvPr>
            <p:cNvSpPr/>
            <p:nvPr/>
          </p:nvSpPr>
          <p:spPr>
            <a:xfrm>
              <a:off x="3946067" y="4821470"/>
              <a:ext cx="72382" cy="138113"/>
            </a:xfrm>
            <a:prstGeom prst="rect">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a:extLst>
                <a:ext uri="{FF2B5EF4-FFF2-40B4-BE49-F238E27FC236}">
                  <a16:creationId xmlns:a16="http://schemas.microsoft.com/office/drawing/2014/main" id="{DEF2C978-3A17-D8DC-6929-56B49D216FEE}"/>
                </a:ext>
              </a:extLst>
            </p:cNvPr>
            <p:cNvSpPr/>
            <p:nvPr/>
          </p:nvSpPr>
          <p:spPr>
            <a:xfrm>
              <a:off x="4021620" y="4557598"/>
              <a:ext cx="80965" cy="138113"/>
            </a:xfrm>
            <a:prstGeom prst="rect">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a:extLst>
                <a:ext uri="{FF2B5EF4-FFF2-40B4-BE49-F238E27FC236}">
                  <a16:creationId xmlns:a16="http://schemas.microsoft.com/office/drawing/2014/main" id="{D95DD865-2936-E368-BF4F-41583225D7B6}"/>
                </a:ext>
              </a:extLst>
            </p:cNvPr>
            <p:cNvSpPr/>
            <p:nvPr/>
          </p:nvSpPr>
          <p:spPr>
            <a:xfrm>
              <a:off x="4102585" y="4293038"/>
              <a:ext cx="80965" cy="138113"/>
            </a:xfrm>
            <a:prstGeom prst="rect">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3DBAFE50-97B7-4CBA-00FE-3834F6541273}"/>
                </a:ext>
              </a:extLst>
            </p:cNvPr>
            <p:cNvSpPr/>
            <p:nvPr/>
          </p:nvSpPr>
          <p:spPr>
            <a:xfrm>
              <a:off x="3942245" y="3766323"/>
              <a:ext cx="309566" cy="138113"/>
            </a:xfrm>
            <a:prstGeom prst="rect">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a:extLst>
                <a:ext uri="{FF2B5EF4-FFF2-40B4-BE49-F238E27FC236}">
                  <a16:creationId xmlns:a16="http://schemas.microsoft.com/office/drawing/2014/main" id="{4B075935-A508-5E19-0D86-26D35C689F2B}"/>
                </a:ext>
              </a:extLst>
            </p:cNvPr>
            <p:cNvSpPr/>
            <p:nvPr/>
          </p:nvSpPr>
          <p:spPr>
            <a:xfrm>
              <a:off x="4102582" y="3503572"/>
              <a:ext cx="228604" cy="138113"/>
            </a:xfrm>
            <a:prstGeom prst="rect">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eck 33">
              <a:extLst>
                <a:ext uri="{FF2B5EF4-FFF2-40B4-BE49-F238E27FC236}">
                  <a16:creationId xmlns:a16="http://schemas.microsoft.com/office/drawing/2014/main" id="{67CC68A6-7598-9EB2-B577-3942847431D5}"/>
                </a:ext>
              </a:extLst>
            </p:cNvPr>
            <p:cNvSpPr/>
            <p:nvPr/>
          </p:nvSpPr>
          <p:spPr>
            <a:xfrm>
              <a:off x="4102582" y="3238650"/>
              <a:ext cx="228604" cy="138113"/>
            </a:xfrm>
            <a:prstGeom prst="rect">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a:extLst>
                <a:ext uri="{FF2B5EF4-FFF2-40B4-BE49-F238E27FC236}">
                  <a16:creationId xmlns:a16="http://schemas.microsoft.com/office/drawing/2014/main" id="{62FF0ABC-39F3-2B8C-D9BA-CC7011475A66}"/>
                </a:ext>
              </a:extLst>
            </p:cNvPr>
            <p:cNvSpPr/>
            <p:nvPr/>
          </p:nvSpPr>
          <p:spPr>
            <a:xfrm>
              <a:off x="4254986" y="2712491"/>
              <a:ext cx="159543" cy="138113"/>
            </a:xfrm>
            <a:prstGeom prst="rect">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35">
              <a:extLst>
                <a:ext uri="{FF2B5EF4-FFF2-40B4-BE49-F238E27FC236}">
                  <a16:creationId xmlns:a16="http://schemas.microsoft.com/office/drawing/2014/main" id="{DEB90F3E-F4BF-5CEE-B6D0-B038C0DD1DE7}"/>
                </a:ext>
              </a:extLst>
            </p:cNvPr>
            <p:cNvSpPr/>
            <p:nvPr/>
          </p:nvSpPr>
          <p:spPr>
            <a:xfrm>
              <a:off x="3790642" y="2449037"/>
              <a:ext cx="314325" cy="138113"/>
            </a:xfrm>
            <a:prstGeom prst="rect">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eck 37">
              <a:extLst>
                <a:ext uri="{FF2B5EF4-FFF2-40B4-BE49-F238E27FC236}">
                  <a16:creationId xmlns:a16="http://schemas.microsoft.com/office/drawing/2014/main" id="{F0CB100F-A53B-B397-09DB-91370285B7DC}"/>
                </a:ext>
              </a:extLst>
            </p:cNvPr>
            <p:cNvSpPr/>
            <p:nvPr/>
          </p:nvSpPr>
          <p:spPr>
            <a:xfrm>
              <a:off x="4571691" y="2185454"/>
              <a:ext cx="76201" cy="138113"/>
            </a:xfrm>
            <a:prstGeom prst="rect">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Rechteck 38">
              <a:extLst>
                <a:ext uri="{FF2B5EF4-FFF2-40B4-BE49-F238E27FC236}">
                  <a16:creationId xmlns:a16="http://schemas.microsoft.com/office/drawing/2014/main" id="{64B6AA5A-164C-C5F0-C0C6-6EA95E1AF2FF}"/>
                </a:ext>
              </a:extLst>
            </p:cNvPr>
            <p:cNvSpPr/>
            <p:nvPr/>
          </p:nvSpPr>
          <p:spPr>
            <a:xfrm>
              <a:off x="4100204" y="2449036"/>
              <a:ext cx="466725" cy="1381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Rechteck 39">
              <a:extLst>
                <a:ext uri="{FF2B5EF4-FFF2-40B4-BE49-F238E27FC236}">
                  <a16:creationId xmlns:a16="http://schemas.microsoft.com/office/drawing/2014/main" id="{89E0C5B4-7718-EC46-721B-18AD03E77A93}"/>
                </a:ext>
              </a:extLst>
            </p:cNvPr>
            <p:cNvSpPr/>
            <p:nvPr/>
          </p:nvSpPr>
          <p:spPr>
            <a:xfrm>
              <a:off x="4414530" y="2712491"/>
              <a:ext cx="76200" cy="1381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Textfeld 41">
              <a:extLst>
                <a:ext uri="{FF2B5EF4-FFF2-40B4-BE49-F238E27FC236}">
                  <a16:creationId xmlns:a16="http://schemas.microsoft.com/office/drawing/2014/main" id="{BB9E84D7-0483-2312-12F8-98A6E014AF4E}"/>
                </a:ext>
              </a:extLst>
            </p:cNvPr>
            <p:cNvSpPr txBox="1"/>
            <p:nvPr/>
          </p:nvSpPr>
          <p:spPr>
            <a:xfrm>
              <a:off x="4697898" y="2160366"/>
              <a:ext cx="1377156" cy="184666"/>
            </a:xfrm>
            <a:prstGeom prst="rect">
              <a:avLst/>
            </a:prstGeom>
            <a:noFill/>
          </p:spPr>
          <p:txBody>
            <a:bodyPr wrap="square" lIns="0" tIns="0" rIns="0" bIns="0" rtlCol="0">
              <a:spAutoFit/>
            </a:bodyPr>
            <a:lstStyle/>
            <a:p>
              <a:r>
                <a:rPr lang="de-DE" sz="1200" err="1"/>
                <a:t>Gr</a:t>
              </a:r>
              <a:r>
                <a:rPr lang="de-DE" sz="1200"/>
                <a:t> 3: 2%</a:t>
              </a:r>
            </a:p>
          </p:txBody>
        </p:sp>
        <p:sp>
          <p:nvSpPr>
            <p:cNvPr id="43" name="Textfeld 42">
              <a:extLst>
                <a:ext uri="{FF2B5EF4-FFF2-40B4-BE49-F238E27FC236}">
                  <a16:creationId xmlns:a16="http://schemas.microsoft.com/office/drawing/2014/main" id="{90899B3D-607A-5327-7273-E9465B35BC0B}"/>
                </a:ext>
              </a:extLst>
            </p:cNvPr>
            <p:cNvSpPr txBox="1"/>
            <p:nvPr/>
          </p:nvSpPr>
          <p:spPr>
            <a:xfrm>
              <a:off x="4612171" y="2425759"/>
              <a:ext cx="1504159" cy="184666"/>
            </a:xfrm>
            <a:prstGeom prst="rect">
              <a:avLst/>
            </a:prstGeom>
            <a:noFill/>
          </p:spPr>
          <p:txBody>
            <a:bodyPr wrap="square" lIns="0" tIns="0" rIns="0" bIns="0" rtlCol="0">
              <a:spAutoFit/>
            </a:bodyPr>
            <a:lstStyle/>
            <a:p>
              <a:r>
                <a:rPr lang="de-DE" sz="1200" err="1"/>
                <a:t>Gr</a:t>
              </a:r>
              <a:r>
                <a:rPr lang="de-DE" sz="1200"/>
                <a:t> 3: 8%; </a:t>
              </a:r>
              <a:r>
                <a:rPr lang="de-DE" sz="1200" err="1"/>
                <a:t>Gr</a:t>
              </a:r>
              <a:r>
                <a:rPr lang="de-DE" sz="1200"/>
                <a:t> 4: 12%</a:t>
              </a:r>
            </a:p>
          </p:txBody>
        </p:sp>
        <p:sp>
          <p:nvSpPr>
            <p:cNvPr id="44" name="Textfeld 43">
              <a:extLst>
                <a:ext uri="{FF2B5EF4-FFF2-40B4-BE49-F238E27FC236}">
                  <a16:creationId xmlns:a16="http://schemas.microsoft.com/office/drawing/2014/main" id="{58363744-7A90-2461-C77E-E5B519A22FB3}"/>
                </a:ext>
              </a:extLst>
            </p:cNvPr>
            <p:cNvSpPr txBox="1"/>
            <p:nvPr/>
          </p:nvSpPr>
          <p:spPr>
            <a:xfrm>
              <a:off x="4527337" y="2693242"/>
              <a:ext cx="1436503" cy="184666"/>
            </a:xfrm>
            <a:prstGeom prst="rect">
              <a:avLst/>
            </a:prstGeom>
            <a:noFill/>
          </p:spPr>
          <p:txBody>
            <a:bodyPr wrap="square" lIns="0" tIns="0" rIns="0" bIns="0" rtlCol="0">
              <a:spAutoFit/>
            </a:bodyPr>
            <a:lstStyle/>
            <a:p>
              <a:r>
                <a:rPr lang="de-DE" sz="1200" err="1"/>
                <a:t>Gr</a:t>
              </a:r>
              <a:r>
                <a:rPr lang="de-DE" sz="1200"/>
                <a:t> 3: 4%; </a:t>
              </a:r>
              <a:r>
                <a:rPr lang="de-DE" sz="1200" err="1"/>
                <a:t>Gr</a:t>
              </a:r>
              <a:r>
                <a:rPr lang="de-DE" sz="1200"/>
                <a:t> 4: 2%</a:t>
              </a:r>
            </a:p>
          </p:txBody>
        </p:sp>
        <p:sp>
          <p:nvSpPr>
            <p:cNvPr id="46" name="Textfeld 45">
              <a:extLst>
                <a:ext uri="{FF2B5EF4-FFF2-40B4-BE49-F238E27FC236}">
                  <a16:creationId xmlns:a16="http://schemas.microsoft.com/office/drawing/2014/main" id="{1AA5BC94-A427-458F-8E58-55D239273136}"/>
                </a:ext>
              </a:extLst>
            </p:cNvPr>
            <p:cNvSpPr txBox="1"/>
            <p:nvPr/>
          </p:nvSpPr>
          <p:spPr>
            <a:xfrm>
              <a:off x="4372737" y="3217866"/>
              <a:ext cx="1436503" cy="184666"/>
            </a:xfrm>
            <a:prstGeom prst="rect">
              <a:avLst/>
            </a:prstGeom>
            <a:noFill/>
          </p:spPr>
          <p:txBody>
            <a:bodyPr wrap="square" lIns="0" tIns="0" rIns="0" bIns="0" rtlCol="0">
              <a:spAutoFit/>
            </a:bodyPr>
            <a:lstStyle/>
            <a:p>
              <a:r>
                <a:rPr lang="de-DE" sz="1200" err="1"/>
                <a:t>Gr</a:t>
              </a:r>
              <a:r>
                <a:rPr lang="de-DE" sz="1200"/>
                <a:t> 3: 6%</a:t>
              </a:r>
            </a:p>
          </p:txBody>
        </p:sp>
        <p:sp>
          <p:nvSpPr>
            <p:cNvPr id="47" name="Textfeld 46">
              <a:extLst>
                <a:ext uri="{FF2B5EF4-FFF2-40B4-BE49-F238E27FC236}">
                  <a16:creationId xmlns:a16="http://schemas.microsoft.com/office/drawing/2014/main" id="{3FE76A73-4771-D69B-3B40-CFD265A53852}"/>
                </a:ext>
              </a:extLst>
            </p:cNvPr>
            <p:cNvSpPr txBox="1"/>
            <p:nvPr/>
          </p:nvSpPr>
          <p:spPr>
            <a:xfrm>
              <a:off x="4410838" y="3483226"/>
              <a:ext cx="1436503" cy="184666"/>
            </a:xfrm>
            <a:prstGeom prst="rect">
              <a:avLst/>
            </a:prstGeom>
            <a:noFill/>
          </p:spPr>
          <p:txBody>
            <a:bodyPr wrap="square" lIns="0" tIns="0" rIns="0" bIns="0" rtlCol="0">
              <a:spAutoFit/>
            </a:bodyPr>
            <a:lstStyle/>
            <a:p>
              <a:r>
                <a:rPr lang="de-DE" sz="1200" err="1"/>
                <a:t>Gr</a:t>
              </a:r>
              <a:r>
                <a:rPr lang="de-DE" sz="1200"/>
                <a:t> 3: 6%</a:t>
              </a:r>
            </a:p>
          </p:txBody>
        </p:sp>
        <p:sp>
          <p:nvSpPr>
            <p:cNvPr id="48" name="Textfeld 47">
              <a:extLst>
                <a:ext uri="{FF2B5EF4-FFF2-40B4-BE49-F238E27FC236}">
                  <a16:creationId xmlns:a16="http://schemas.microsoft.com/office/drawing/2014/main" id="{8CC736F2-12D8-1F2D-002A-FE5577A9217B}"/>
                </a:ext>
              </a:extLst>
            </p:cNvPr>
            <p:cNvSpPr txBox="1"/>
            <p:nvPr/>
          </p:nvSpPr>
          <p:spPr>
            <a:xfrm>
              <a:off x="4331186" y="3746236"/>
              <a:ext cx="1436503" cy="184666"/>
            </a:xfrm>
            <a:prstGeom prst="rect">
              <a:avLst/>
            </a:prstGeom>
            <a:noFill/>
          </p:spPr>
          <p:txBody>
            <a:bodyPr wrap="square" lIns="0" tIns="0" rIns="0" bIns="0" rtlCol="0">
              <a:spAutoFit/>
            </a:bodyPr>
            <a:lstStyle/>
            <a:p>
              <a:r>
                <a:rPr lang="de-DE" sz="1200" err="1"/>
                <a:t>Gr</a:t>
              </a:r>
              <a:r>
                <a:rPr lang="de-DE" sz="1200"/>
                <a:t> 3: 8%</a:t>
              </a:r>
            </a:p>
          </p:txBody>
        </p:sp>
        <p:sp>
          <p:nvSpPr>
            <p:cNvPr id="49" name="Textfeld 48">
              <a:extLst>
                <a:ext uri="{FF2B5EF4-FFF2-40B4-BE49-F238E27FC236}">
                  <a16:creationId xmlns:a16="http://schemas.microsoft.com/office/drawing/2014/main" id="{AF918E0F-4C7E-A17A-9363-A00AC1F52080}"/>
                </a:ext>
              </a:extLst>
            </p:cNvPr>
            <p:cNvSpPr txBox="1"/>
            <p:nvPr/>
          </p:nvSpPr>
          <p:spPr>
            <a:xfrm>
              <a:off x="4250224" y="4274610"/>
              <a:ext cx="1436503" cy="184666"/>
            </a:xfrm>
            <a:prstGeom prst="rect">
              <a:avLst/>
            </a:prstGeom>
            <a:noFill/>
          </p:spPr>
          <p:txBody>
            <a:bodyPr wrap="square" lIns="0" tIns="0" rIns="0" bIns="0" rtlCol="0">
              <a:spAutoFit/>
            </a:bodyPr>
            <a:lstStyle/>
            <a:p>
              <a:r>
                <a:rPr lang="de-DE" sz="1200" err="1"/>
                <a:t>Gr</a:t>
              </a:r>
              <a:r>
                <a:rPr lang="de-DE" sz="1200"/>
                <a:t> 3: 2%</a:t>
              </a:r>
            </a:p>
          </p:txBody>
        </p:sp>
        <p:sp>
          <p:nvSpPr>
            <p:cNvPr id="50" name="Textfeld 49">
              <a:extLst>
                <a:ext uri="{FF2B5EF4-FFF2-40B4-BE49-F238E27FC236}">
                  <a16:creationId xmlns:a16="http://schemas.microsoft.com/office/drawing/2014/main" id="{4CC15A88-877A-DF4C-6187-7AECE6067D47}"/>
                </a:ext>
              </a:extLst>
            </p:cNvPr>
            <p:cNvSpPr txBox="1"/>
            <p:nvPr/>
          </p:nvSpPr>
          <p:spPr>
            <a:xfrm>
              <a:off x="4167950" y="4537021"/>
              <a:ext cx="1436503" cy="184666"/>
            </a:xfrm>
            <a:prstGeom prst="rect">
              <a:avLst/>
            </a:prstGeom>
            <a:noFill/>
          </p:spPr>
          <p:txBody>
            <a:bodyPr wrap="square" lIns="0" tIns="0" rIns="0" bIns="0" rtlCol="0">
              <a:spAutoFit/>
            </a:bodyPr>
            <a:lstStyle/>
            <a:p>
              <a:r>
                <a:rPr lang="de-DE" sz="1200" err="1"/>
                <a:t>Gr</a:t>
              </a:r>
              <a:r>
                <a:rPr lang="de-DE" sz="1200"/>
                <a:t> 3: 2%</a:t>
              </a:r>
            </a:p>
          </p:txBody>
        </p:sp>
        <p:sp>
          <p:nvSpPr>
            <p:cNvPr id="51" name="Textfeld 50">
              <a:extLst>
                <a:ext uri="{FF2B5EF4-FFF2-40B4-BE49-F238E27FC236}">
                  <a16:creationId xmlns:a16="http://schemas.microsoft.com/office/drawing/2014/main" id="{A9265EB1-C07B-2E07-3385-578CB3867FEB}"/>
                </a:ext>
              </a:extLst>
            </p:cNvPr>
            <p:cNvSpPr txBox="1"/>
            <p:nvPr/>
          </p:nvSpPr>
          <p:spPr>
            <a:xfrm>
              <a:off x="4083533" y="4801811"/>
              <a:ext cx="1436503" cy="184666"/>
            </a:xfrm>
            <a:prstGeom prst="rect">
              <a:avLst/>
            </a:prstGeom>
            <a:noFill/>
          </p:spPr>
          <p:txBody>
            <a:bodyPr wrap="square" lIns="0" tIns="0" rIns="0" bIns="0" rtlCol="0">
              <a:spAutoFit/>
            </a:bodyPr>
            <a:lstStyle/>
            <a:p>
              <a:r>
                <a:rPr lang="de-DE" sz="1200" err="1"/>
                <a:t>Gr</a:t>
              </a:r>
              <a:r>
                <a:rPr lang="de-DE" sz="1200"/>
                <a:t> 3: 2%</a:t>
              </a:r>
            </a:p>
          </p:txBody>
        </p:sp>
        <p:sp>
          <p:nvSpPr>
            <p:cNvPr id="52" name="Textfeld 51">
              <a:extLst>
                <a:ext uri="{FF2B5EF4-FFF2-40B4-BE49-F238E27FC236}">
                  <a16:creationId xmlns:a16="http://schemas.microsoft.com/office/drawing/2014/main" id="{6AB46BA7-5ABB-8618-579A-CF3B56B07862}"/>
                </a:ext>
              </a:extLst>
            </p:cNvPr>
            <p:cNvSpPr txBox="1"/>
            <p:nvPr/>
          </p:nvSpPr>
          <p:spPr>
            <a:xfrm>
              <a:off x="4083533" y="5329343"/>
              <a:ext cx="1436503" cy="184666"/>
            </a:xfrm>
            <a:prstGeom prst="rect">
              <a:avLst/>
            </a:prstGeom>
            <a:noFill/>
          </p:spPr>
          <p:txBody>
            <a:bodyPr wrap="square" lIns="0" tIns="0" rIns="0" bIns="0" rtlCol="0">
              <a:spAutoFit/>
            </a:bodyPr>
            <a:lstStyle/>
            <a:p>
              <a:r>
                <a:rPr lang="de-DE" sz="1200" err="1"/>
                <a:t>Gr</a:t>
              </a:r>
              <a:r>
                <a:rPr lang="de-DE" sz="1200"/>
                <a:t> 3: 2%</a:t>
              </a:r>
            </a:p>
          </p:txBody>
        </p:sp>
        <p:sp>
          <p:nvSpPr>
            <p:cNvPr id="53" name="Textfeld 52">
              <a:extLst>
                <a:ext uri="{FF2B5EF4-FFF2-40B4-BE49-F238E27FC236}">
                  <a16:creationId xmlns:a16="http://schemas.microsoft.com/office/drawing/2014/main" id="{CF985BD3-5F59-1026-F3D5-72C2FBCBB5DA}"/>
                </a:ext>
              </a:extLst>
            </p:cNvPr>
            <p:cNvSpPr txBox="1"/>
            <p:nvPr/>
          </p:nvSpPr>
          <p:spPr>
            <a:xfrm>
              <a:off x="4083533" y="5592322"/>
              <a:ext cx="1436503" cy="184666"/>
            </a:xfrm>
            <a:prstGeom prst="rect">
              <a:avLst/>
            </a:prstGeom>
            <a:noFill/>
          </p:spPr>
          <p:txBody>
            <a:bodyPr wrap="square" lIns="0" tIns="0" rIns="0" bIns="0" rtlCol="0">
              <a:spAutoFit/>
            </a:bodyPr>
            <a:lstStyle/>
            <a:p>
              <a:r>
                <a:rPr lang="de-DE" sz="1200" err="1"/>
                <a:t>Gr</a:t>
              </a:r>
              <a:r>
                <a:rPr lang="de-DE" sz="1200"/>
                <a:t> 3: 4%</a:t>
              </a:r>
            </a:p>
          </p:txBody>
        </p:sp>
      </p:grpSp>
    </p:spTree>
    <p:extLst>
      <p:ext uri="{BB962C8B-B14F-4D97-AF65-F5344CB8AC3E}">
        <p14:creationId xmlns:p14="http://schemas.microsoft.com/office/powerpoint/2010/main" val="259948335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C14CFF2-1C1B-8E6B-92A1-30AC8ECFD1EF}"/>
              </a:ext>
            </a:extLst>
          </p:cNvPr>
          <p:cNvSpPr>
            <a:spLocks noGrp="1"/>
          </p:cNvSpPr>
          <p:nvPr>
            <p:ph type="ftr" sz="quarter" idx="10"/>
          </p:nvPr>
        </p:nvSpPr>
        <p:spPr/>
        <p:txBody>
          <a:bodyPr/>
          <a:lstStyle/>
          <a:p>
            <a:r>
              <a:rPr lang="en-GB"/>
              <a:t>Data </a:t>
            </a:r>
            <a:r>
              <a:rPr lang="en-GB" err="1"/>
              <a:t>cutoff</a:t>
            </a:r>
            <a:r>
              <a:rPr lang="en-GB"/>
              <a:t>: 17 Oct  2022. </a:t>
            </a:r>
          </a:p>
          <a:p>
            <a:r>
              <a:rPr lang="en-GB" b="1"/>
              <a:t>AESI, </a:t>
            </a:r>
            <a:r>
              <a:rPr lang="en-GB"/>
              <a:t>adverse events of special interest; </a:t>
            </a:r>
            <a:r>
              <a:rPr lang="en-GB" b="1"/>
              <a:t>ALT, </a:t>
            </a:r>
            <a:r>
              <a:rPr lang="en-GB"/>
              <a:t>alanine aminotransferase; </a:t>
            </a:r>
            <a:r>
              <a:rPr lang="en-GB" b="1"/>
              <a:t>AST, </a:t>
            </a:r>
            <a:r>
              <a:rPr lang="en-GB"/>
              <a:t>aspartate aminotransferase.  </a:t>
            </a:r>
            <a:endParaRPr lang="en-GB" b="1"/>
          </a:p>
          <a:p>
            <a:r>
              <a:rPr lang="en-GB" b="1" err="1"/>
              <a:t>Soumerai</a:t>
            </a:r>
            <a:r>
              <a:rPr lang="en-GB" b="1"/>
              <a:t> et al, Abstract #78 presented at ASH 2022.  </a:t>
            </a:r>
          </a:p>
        </p:txBody>
      </p:sp>
      <p:sp>
        <p:nvSpPr>
          <p:cNvPr id="3" name="Title 2">
            <a:extLst>
              <a:ext uri="{FF2B5EF4-FFF2-40B4-BE49-F238E27FC236}">
                <a16:creationId xmlns:a16="http://schemas.microsoft.com/office/drawing/2014/main" id="{D27C410A-F24B-2213-1977-2ED0E5B64031}"/>
              </a:ext>
            </a:extLst>
          </p:cNvPr>
          <p:cNvSpPr>
            <a:spLocks noGrp="1"/>
          </p:cNvSpPr>
          <p:nvPr>
            <p:ph type="title"/>
          </p:nvPr>
        </p:nvSpPr>
        <p:spPr/>
        <p:txBody>
          <a:bodyPr/>
          <a:lstStyle/>
          <a:p>
            <a:r>
              <a:rPr lang="en-US"/>
              <a:t>Adverse events of special interest </a:t>
            </a:r>
          </a:p>
        </p:txBody>
      </p:sp>
      <p:graphicFrame>
        <p:nvGraphicFramePr>
          <p:cNvPr id="10" name="Table 10">
            <a:extLst>
              <a:ext uri="{FF2B5EF4-FFF2-40B4-BE49-F238E27FC236}">
                <a16:creationId xmlns:a16="http://schemas.microsoft.com/office/drawing/2014/main" id="{638CC45A-37C3-672B-E523-11DB20993D80}"/>
              </a:ext>
            </a:extLst>
          </p:cNvPr>
          <p:cNvGraphicFramePr>
            <a:graphicFrameLocks noGrp="1"/>
          </p:cNvGraphicFramePr>
          <p:nvPr>
            <p:ph idx="1"/>
            <p:extLst>
              <p:ext uri="{D42A27DB-BD31-4B8C-83A1-F6EECF244321}">
                <p14:modId xmlns:p14="http://schemas.microsoft.com/office/powerpoint/2010/main" val="3279063698"/>
              </p:ext>
            </p:extLst>
          </p:nvPr>
        </p:nvGraphicFramePr>
        <p:xfrm>
          <a:off x="415923" y="1665288"/>
          <a:ext cx="8524875" cy="3566160"/>
        </p:xfrm>
        <a:graphic>
          <a:graphicData uri="http://schemas.openxmlformats.org/drawingml/2006/table">
            <a:tbl>
              <a:tblPr firstRow="1" bandRow="1">
                <a:tableStyleId>{5C22544A-7EE6-4342-B048-85BDC9FD1C3A}</a:tableStyleId>
              </a:tblPr>
              <a:tblGrid>
                <a:gridCol w="5159438">
                  <a:extLst>
                    <a:ext uri="{9D8B030D-6E8A-4147-A177-3AD203B41FA5}">
                      <a16:colId xmlns:a16="http://schemas.microsoft.com/office/drawing/2014/main" val="4185844422"/>
                    </a:ext>
                  </a:extLst>
                </a:gridCol>
                <a:gridCol w="3365437">
                  <a:extLst>
                    <a:ext uri="{9D8B030D-6E8A-4147-A177-3AD203B41FA5}">
                      <a16:colId xmlns:a16="http://schemas.microsoft.com/office/drawing/2014/main" val="1619669760"/>
                    </a:ext>
                  </a:extLst>
                </a:gridCol>
              </a:tblGrid>
              <a:tr h="615652">
                <a:tc>
                  <a:txBody>
                    <a:bodyPr/>
                    <a:lstStyle/>
                    <a:p>
                      <a:r>
                        <a:rPr lang="en-US"/>
                        <a:t>Grade ≥3 AESIs</a:t>
                      </a:r>
                    </a:p>
                  </a:txBody>
                  <a:tcPr anchor="ctr"/>
                </a:tc>
                <a:tc>
                  <a:txBody>
                    <a:bodyPr/>
                    <a:lstStyle/>
                    <a:p>
                      <a:pPr algn="ctr"/>
                      <a:r>
                        <a:rPr lang="en-US"/>
                        <a:t>All patients (N=50),</a:t>
                      </a:r>
                    </a:p>
                    <a:p>
                      <a:pPr algn="ctr"/>
                      <a:r>
                        <a:rPr lang="en-US"/>
                        <a:t>n (%)</a:t>
                      </a:r>
                    </a:p>
                  </a:txBody>
                  <a:tcPr anchor="ctr"/>
                </a:tc>
                <a:extLst>
                  <a:ext uri="{0D108BD9-81ED-4DB2-BD59-A6C34878D82A}">
                    <a16:rowId xmlns:a16="http://schemas.microsoft.com/office/drawing/2014/main" val="1651227190"/>
                  </a:ext>
                </a:extLst>
              </a:tr>
              <a:tr h="356687">
                <a:tc>
                  <a:txBody>
                    <a:bodyPr/>
                    <a:lstStyle/>
                    <a:p>
                      <a:r>
                        <a:rPr lang="en-US"/>
                        <a:t>AST/ALT increased </a:t>
                      </a:r>
                    </a:p>
                  </a:txBody>
                  <a:tcPr anchor="ctr"/>
                </a:tc>
                <a:tc>
                  <a:txBody>
                    <a:bodyPr/>
                    <a:lstStyle/>
                    <a:p>
                      <a:pPr algn="ctr"/>
                      <a:r>
                        <a:rPr lang="en-US"/>
                        <a:t>4 (8.0)</a:t>
                      </a:r>
                    </a:p>
                  </a:txBody>
                  <a:tcPr anchor="ctr"/>
                </a:tc>
                <a:extLst>
                  <a:ext uri="{0D108BD9-81ED-4DB2-BD59-A6C34878D82A}">
                    <a16:rowId xmlns:a16="http://schemas.microsoft.com/office/drawing/2014/main" val="1290080515"/>
                  </a:ext>
                </a:extLst>
              </a:tr>
              <a:tr h="356687">
                <a:tc>
                  <a:txBody>
                    <a:bodyPr/>
                    <a:lstStyle/>
                    <a:p>
                      <a:r>
                        <a:rPr lang="en-US"/>
                        <a:t>Rash</a:t>
                      </a:r>
                    </a:p>
                  </a:txBody>
                  <a:tcPr anchor="ctr"/>
                </a:tc>
                <a:tc>
                  <a:txBody>
                    <a:bodyPr/>
                    <a:lstStyle/>
                    <a:p>
                      <a:pPr algn="ctr"/>
                      <a:r>
                        <a:rPr lang="en-US"/>
                        <a:t>3 (6.0)</a:t>
                      </a:r>
                    </a:p>
                  </a:txBody>
                  <a:tcPr anchor="ctr"/>
                </a:tc>
                <a:extLst>
                  <a:ext uri="{0D108BD9-81ED-4DB2-BD59-A6C34878D82A}">
                    <a16:rowId xmlns:a16="http://schemas.microsoft.com/office/drawing/2014/main" val="3061408307"/>
                  </a:ext>
                </a:extLst>
              </a:tr>
              <a:tr h="356687">
                <a:tc>
                  <a:txBody>
                    <a:bodyPr/>
                    <a:lstStyle/>
                    <a:p>
                      <a:r>
                        <a:rPr lang="en-US"/>
                        <a:t>Diarrhea/colitis</a:t>
                      </a:r>
                    </a:p>
                  </a:txBody>
                  <a:tcPr anchor="ctr"/>
                </a:tc>
                <a:tc>
                  <a:txBody>
                    <a:bodyPr/>
                    <a:lstStyle/>
                    <a:p>
                      <a:pPr algn="ctr"/>
                      <a:r>
                        <a:rPr lang="en-US"/>
                        <a:t>2 (4.0)</a:t>
                      </a:r>
                    </a:p>
                  </a:txBody>
                  <a:tcPr anchor="ctr"/>
                </a:tc>
                <a:extLst>
                  <a:ext uri="{0D108BD9-81ED-4DB2-BD59-A6C34878D82A}">
                    <a16:rowId xmlns:a16="http://schemas.microsoft.com/office/drawing/2014/main" val="1464965094"/>
                  </a:ext>
                </a:extLst>
              </a:tr>
              <a:tr h="356687">
                <a:tc>
                  <a:txBody>
                    <a:bodyPr/>
                    <a:lstStyle/>
                    <a:p>
                      <a:r>
                        <a:rPr lang="en-US"/>
                        <a:t>Pneumonia</a:t>
                      </a:r>
                    </a:p>
                  </a:txBody>
                  <a:tcPr anchor="ctr"/>
                </a:tc>
                <a:tc>
                  <a:txBody>
                    <a:bodyPr/>
                    <a:lstStyle/>
                    <a:p>
                      <a:pPr algn="ctr"/>
                      <a:r>
                        <a:rPr lang="en-US"/>
                        <a:t>3 (6.0)</a:t>
                      </a:r>
                    </a:p>
                  </a:txBody>
                  <a:tcPr anchor="ctr"/>
                </a:tc>
                <a:extLst>
                  <a:ext uri="{0D108BD9-81ED-4DB2-BD59-A6C34878D82A}">
                    <a16:rowId xmlns:a16="http://schemas.microsoft.com/office/drawing/2014/main" val="2093585088"/>
                  </a:ext>
                </a:extLst>
              </a:tr>
              <a:tr h="356687">
                <a:tc>
                  <a:txBody>
                    <a:bodyPr/>
                    <a:lstStyle/>
                    <a:p>
                      <a:r>
                        <a:rPr lang="en-US"/>
                        <a:t>Mucositis</a:t>
                      </a:r>
                    </a:p>
                  </a:txBody>
                  <a:tcPr anchor="ctr"/>
                </a:tc>
                <a:tc>
                  <a:txBody>
                    <a:bodyPr/>
                    <a:lstStyle/>
                    <a:p>
                      <a:pPr algn="ctr"/>
                      <a:r>
                        <a:rPr lang="en-US"/>
                        <a:t>1 (2.0)</a:t>
                      </a:r>
                    </a:p>
                  </a:txBody>
                  <a:tcPr anchor="ctr"/>
                </a:tc>
                <a:extLst>
                  <a:ext uri="{0D108BD9-81ED-4DB2-BD59-A6C34878D82A}">
                    <a16:rowId xmlns:a16="http://schemas.microsoft.com/office/drawing/2014/main" val="4032561295"/>
                  </a:ext>
                </a:extLst>
              </a:tr>
              <a:tr h="356687">
                <a:tc>
                  <a:txBody>
                    <a:bodyPr/>
                    <a:lstStyle/>
                    <a:p>
                      <a:r>
                        <a:rPr lang="en-US"/>
                        <a:t>Atrial fibrillation </a:t>
                      </a:r>
                    </a:p>
                  </a:txBody>
                  <a:tcPr anchor="ctr"/>
                </a:tc>
                <a:tc>
                  <a:txBody>
                    <a:bodyPr/>
                    <a:lstStyle/>
                    <a:p>
                      <a:pPr algn="ctr"/>
                      <a:r>
                        <a:rPr lang="en-US"/>
                        <a:t>2 (4.0)</a:t>
                      </a:r>
                    </a:p>
                  </a:txBody>
                  <a:tcPr anchor="ctr"/>
                </a:tc>
                <a:extLst>
                  <a:ext uri="{0D108BD9-81ED-4DB2-BD59-A6C34878D82A}">
                    <a16:rowId xmlns:a16="http://schemas.microsoft.com/office/drawing/2014/main" val="3102164741"/>
                  </a:ext>
                </a:extLst>
              </a:tr>
              <a:tr h="356687">
                <a:tc>
                  <a:txBody>
                    <a:bodyPr/>
                    <a:lstStyle/>
                    <a:p>
                      <a:r>
                        <a:rPr lang="en-US"/>
                        <a:t>Febrile neutropenia</a:t>
                      </a:r>
                    </a:p>
                  </a:txBody>
                  <a:tcPr anchor="ctr"/>
                </a:tc>
                <a:tc>
                  <a:txBody>
                    <a:bodyPr/>
                    <a:lstStyle/>
                    <a:p>
                      <a:pPr algn="ctr"/>
                      <a:r>
                        <a:rPr lang="en-US"/>
                        <a:t>2 (4.0)</a:t>
                      </a:r>
                    </a:p>
                  </a:txBody>
                  <a:tcPr anchor="ctr"/>
                </a:tc>
                <a:extLst>
                  <a:ext uri="{0D108BD9-81ED-4DB2-BD59-A6C34878D82A}">
                    <a16:rowId xmlns:a16="http://schemas.microsoft.com/office/drawing/2014/main" val="1499111385"/>
                  </a:ext>
                </a:extLst>
              </a:tr>
              <a:tr h="356687">
                <a:tc>
                  <a:txBody>
                    <a:bodyPr/>
                    <a:lstStyle/>
                    <a:p>
                      <a:r>
                        <a:rPr lang="en-US"/>
                        <a:t>Sepsis</a:t>
                      </a:r>
                    </a:p>
                  </a:txBody>
                  <a:tcPr anchor="ctr"/>
                </a:tc>
                <a:tc>
                  <a:txBody>
                    <a:bodyPr/>
                    <a:lstStyle/>
                    <a:p>
                      <a:pPr algn="ctr"/>
                      <a:r>
                        <a:rPr lang="en-US"/>
                        <a:t>1 (2.0)</a:t>
                      </a:r>
                    </a:p>
                  </a:txBody>
                  <a:tcPr anchor="ctr"/>
                </a:tc>
                <a:extLst>
                  <a:ext uri="{0D108BD9-81ED-4DB2-BD59-A6C34878D82A}">
                    <a16:rowId xmlns:a16="http://schemas.microsoft.com/office/drawing/2014/main" val="878570834"/>
                  </a:ext>
                </a:extLst>
              </a:tr>
            </a:tbl>
          </a:graphicData>
        </a:graphic>
      </p:graphicFrame>
    </p:spTree>
    <p:extLst>
      <p:ext uri="{BB962C8B-B14F-4D97-AF65-F5344CB8AC3E}">
        <p14:creationId xmlns:p14="http://schemas.microsoft.com/office/powerpoint/2010/main" val="411930000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9A369A4-1D64-C646-61A9-71085401C29B}"/>
              </a:ext>
            </a:extLst>
          </p:cNvPr>
          <p:cNvSpPr>
            <a:spLocks noGrp="1"/>
          </p:cNvSpPr>
          <p:nvPr>
            <p:ph type="ftr" sz="quarter" idx="10"/>
          </p:nvPr>
        </p:nvSpPr>
        <p:spPr/>
        <p:txBody>
          <a:bodyPr/>
          <a:lstStyle/>
          <a:p>
            <a:r>
              <a:rPr lang="en-GB" b="1"/>
              <a:t>AE, </a:t>
            </a:r>
            <a:r>
              <a:rPr lang="en-GB"/>
              <a:t>adverse event; </a:t>
            </a:r>
            <a:r>
              <a:rPr lang="en-GB" b="1"/>
              <a:t>BID, </a:t>
            </a:r>
            <a:r>
              <a:rPr lang="en-GB"/>
              <a:t>twice daily; </a:t>
            </a:r>
            <a:r>
              <a:rPr lang="en-GB" b="1"/>
              <a:t>CR, </a:t>
            </a:r>
            <a:r>
              <a:rPr lang="en-GB"/>
              <a:t>complete response; </a:t>
            </a:r>
            <a:r>
              <a:rPr lang="en-GB" b="1"/>
              <a:t>FL, </a:t>
            </a:r>
            <a:r>
              <a:rPr lang="en-GB"/>
              <a:t>follicular lymphoma; </a:t>
            </a:r>
            <a:r>
              <a:rPr lang="en-GB" b="1"/>
              <a:t>ID, </a:t>
            </a:r>
            <a:r>
              <a:rPr lang="en-GB"/>
              <a:t>intermittent dosing; </a:t>
            </a:r>
            <a:r>
              <a:rPr lang="en-GB" b="1"/>
              <a:t>MCL, </a:t>
            </a:r>
            <a:r>
              <a:rPr lang="en-GB"/>
              <a:t>mantle cell lymphoma; </a:t>
            </a:r>
            <a:r>
              <a:rPr lang="en-GB" b="1"/>
              <a:t>ORR, </a:t>
            </a:r>
            <a:r>
              <a:rPr lang="en-GB"/>
              <a:t>overall response rate. </a:t>
            </a:r>
            <a:endParaRPr lang="en-GB" b="1"/>
          </a:p>
          <a:p>
            <a:r>
              <a:rPr lang="en-GB" b="1" err="1"/>
              <a:t>Soumerai</a:t>
            </a:r>
            <a:r>
              <a:rPr lang="en-GB" b="1"/>
              <a:t> et al, Abstract #78 presented at ASH 2022.  </a:t>
            </a:r>
          </a:p>
        </p:txBody>
      </p:sp>
      <p:sp>
        <p:nvSpPr>
          <p:cNvPr id="5" name="Title 4">
            <a:extLst>
              <a:ext uri="{FF2B5EF4-FFF2-40B4-BE49-F238E27FC236}">
                <a16:creationId xmlns:a16="http://schemas.microsoft.com/office/drawing/2014/main" id="{C4FA3F83-5D31-3138-6E40-056A866C3267}"/>
              </a:ext>
            </a:extLst>
          </p:cNvPr>
          <p:cNvSpPr>
            <a:spLocks noGrp="1"/>
          </p:cNvSpPr>
          <p:nvPr>
            <p:ph type="title"/>
          </p:nvPr>
        </p:nvSpPr>
        <p:spPr/>
        <p:txBody>
          <a:bodyPr/>
          <a:lstStyle/>
          <a:p>
            <a:r>
              <a:rPr lang="en-US"/>
              <a:t>Conclusions</a:t>
            </a:r>
          </a:p>
        </p:txBody>
      </p:sp>
      <p:sp>
        <p:nvSpPr>
          <p:cNvPr id="6" name="Content Placeholder 5">
            <a:extLst>
              <a:ext uri="{FF2B5EF4-FFF2-40B4-BE49-F238E27FC236}">
                <a16:creationId xmlns:a16="http://schemas.microsoft.com/office/drawing/2014/main" id="{4DCDD20C-2A36-6368-8AE6-B2F74E9A5293}"/>
              </a:ext>
            </a:extLst>
          </p:cNvPr>
          <p:cNvSpPr>
            <a:spLocks noGrp="1"/>
          </p:cNvSpPr>
          <p:nvPr>
            <p:ph idx="1"/>
          </p:nvPr>
        </p:nvSpPr>
        <p:spPr/>
        <p:txBody>
          <a:bodyPr vert="horz" lIns="216000" tIns="180000" rIns="108000" bIns="108000" rtlCol="0" anchor="t">
            <a:normAutofit/>
          </a:bodyPr>
          <a:lstStyle/>
          <a:p>
            <a:pPr algn="l" rtl="0"/>
            <a:r>
              <a:rPr lang="en-GB" b="0" i="0" dirty="0" err="1">
                <a:effectLst/>
                <a:latin typeface="Arial"/>
                <a:cs typeface="Arial"/>
              </a:rPr>
              <a:t>Zandelisib</a:t>
            </a:r>
            <a:r>
              <a:rPr lang="en-GB" b="0" i="0" dirty="0">
                <a:effectLst/>
                <a:latin typeface="Arial"/>
                <a:cs typeface="Arial"/>
              </a:rPr>
              <a:t> 60 mg on ID from cycle 1 plus </a:t>
            </a:r>
            <a:r>
              <a:rPr lang="en-GB" b="0" i="0" dirty="0" err="1">
                <a:effectLst/>
                <a:latin typeface="Arial"/>
                <a:cs typeface="Arial"/>
              </a:rPr>
              <a:t>zanubrutinib</a:t>
            </a:r>
            <a:r>
              <a:rPr lang="en-GB" b="0" i="0" dirty="0">
                <a:effectLst/>
                <a:latin typeface="Arial"/>
                <a:cs typeface="Arial"/>
              </a:rPr>
              <a:t> 80 mg BID was well tolerated without increase in the rate or severity of class-related AEs</a:t>
            </a:r>
          </a:p>
          <a:p>
            <a:pPr algn="l" rtl="0"/>
            <a:r>
              <a:rPr lang="en-GB" b="0" i="0" dirty="0">
                <a:effectLst/>
                <a:latin typeface="Arial"/>
                <a:cs typeface="Arial"/>
              </a:rPr>
              <a:t>Low rate (4%) of treatment discontinuations due to treatment-related adverse events</a:t>
            </a:r>
          </a:p>
          <a:p>
            <a:pPr algn="l" rtl="0"/>
            <a:r>
              <a:rPr lang="en-GB" b="0" i="0" dirty="0">
                <a:effectLst/>
                <a:latin typeface="Arial"/>
                <a:cs typeface="Arial"/>
              </a:rPr>
              <a:t>High ORR: 87% for FL (23% CR) and 72% for MCL (28% CR)</a:t>
            </a:r>
          </a:p>
          <a:p>
            <a:pPr algn="l" rtl="0"/>
            <a:r>
              <a:rPr lang="en-GB" b="0" i="0" dirty="0">
                <a:effectLst/>
                <a:latin typeface="Arial"/>
                <a:cs typeface="Arial"/>
              </a:rPr>
              <a:t>Encouraging durable responses both in FL and MCL</a:t>
            </a:r>
          </a:p>
          <a:p>
            <a:pPr algn="l" rtl="0"/>
            <a:r>
              <a:rPr lang="en-GB" b="0" i="0" dirty="0">
                <a:effectLst/>
                <a:latin typeface="Arial"/>
                <a:cs typeface="Arial"/>
              </a:rPr>
              <a:t>These results support further evaluation of this combination strategy in FL and MCL and other B-cell malignancies</a:t>
            </a:r>
            <a:br>
              <a:rPr lang="en-GB" b="0" i="0">
                <a:effectLst/>
                <a:latin typeface="Arial" panose="020B0604020202020204" pitchFamily="34" charset="0"/>
              </a:rPr>
            </a:br>
            <a:endParaRPr lang="en-GB">
              <a:effectLst/>
            </a:endParaRPr>
          </a:p>
          <a:p>
            <a:endParaRPr lang="en-US"/>
          </a:p>
        </p:txBody>
      </p:sp>
    </p:spTree>
    <p:extLst>
      <p:ext uri="{BB962C8B-B14F-4D97-AF65-F5344CB8AC3E}">
        <p14:creationId xmlns:p14="http://schemas.microsoft.com/office/powerpoint/2010/main" val="39034279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AD63E48-67AE-504B-8F04-DE9381C6DC60}"/>
              </a:ext>
            </a:extLst>
          </p:cNvPr>
          <p:cNvSpPr>
            <a:spLocks noGrp="1"/>
          </p:cNvSpPr>
          <p:nvPr>
            <p:ph type="title"/>
          </p:nvPr>
        </p:nvSpPr>
        <p:spPr/>
        <p:txBody>
          <a:bodyPr/>
          <a:lstStyle/>
          <a:p>
            <a:r>
              <a:rPr lang="en-US"/>
              <a:t>BGB-11417 in combination with </a:t>
            </a:r>
            <a:r>
              <a:rPr lang="en-US" err="1"/>
              <a:t>azacitidine</a:t>
            </a:r>
            <a:r>
              <a:rPr lang="en-US"/>
              <a:t> in patients with AML</a:t>
            </a:r>
            <a:endParaRPr lang="de-DE"/>
          </a:p>
        </p:txBody>
      </p:sp>
      <p:sp>
        <p:nvSpPr>
          <p:cNvPr id="2" name="Textplatzhalter 1">
            <a:extLst>
              <a:ext uri="{FF2B5EF4-FFF2-40B4-BE49-F238E27FC236}">
                <a16:creationId xmlns:a16="http://schemas.microsoft.com/office/drawing/2014/main" id="{1B152C8C-8AFA-A648-AEBD-C90E20C273E5}"/>
              </a:ext>
            </a:extLst>
          </p:cNvPr>
          <p:cNvSpPr>
            <a:spLocks noGrp="1"/>
          </p:cNvSpPr>
          <p:nvPr>
            <p:ph type="body" idx="1"/>
          </p:nvPr>
        </p:nvSpPr>
        <p:spPr/>
        <p:txBody>
          <a:bodyPr/>
          <a:lstStyle/>
          <a:p>
            <a:r>
              <a:rPr lang="en-US"/>
              <a:t>Preliminary safety and efficacy data </a:t>
            </a:r>
          </a:p>
        </p:txBody>
      </p:sp>
    </p:spTree>
    <p:extLst>
      <p:ext uri="{BB962C8B-B14F-4D97-AF65-F5344CB8AC3E}">
        <p14:creationId xmlns:p14="http://schemas.microsoft.com/office/powerpoint/2010/main" val="3982911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525B5E0-0A1B-D5A8-5B27-4A02960BE1A3}"/>
              </a:ext>
            </a:extLst>
          </p:cNvPr>
          <p:cNvSpPr>
            <a:spLocks noGrp="1"/>
          </p:cNvSpPr>
          <p:nvPr>
            <p:ph type="ftr" sz="quarter" idx="10"/>
          </p:nvPr>
        </p:nvSpPr>
        <p:spPr/>
        <p:txBody>
          <a:bodyPr/>
          <a:lstStyle/>
          <a:p>
            <a:r>
              <a:rPr lang="en-GB"/>
              <a:t>Data </a:t>
            </a:r>
            <a:r>
              <a:rPr lang="en-GB" err="1"/>
              <a:t>cutoff</a:t>
            </a:r>
            <a:r>
              <a:rPr lang="en-GB"/>
              <a:t>: 8 Aug 2022.</a:t>
            </a:r>
          </a:p>
          <a:p>
            <a:r>
              <a:rPr lang="en-GB" b="1"/>
              <a:t>Brown et al, Abstract #LBA6 presented at ASH 2022.</a:t>
            </a:r>
          </a:p>
        </p:txBody>
      </p:sp>
      <p:sp>
        <p:nvSpPr>
          <p:cNvPr id="6" name="Title 5">
            <a:extLst>
              <a:ext uri="{FF2B5EF4-FFF2-40B4-BE49-F238E27FC236}">
                <a16:creationId xmlns:a16="http://schemas.microsoft.com/office/drawing/2014/main" id="{74E94272-ECB4-C6D0-3875-40CF2D99460A}"/>
              </a:ext>
            </a:extLst>
          </p:cNvPr>
          <p:cNvSpPr>
            <a:spLocks noGrp="1"/>
          </p:cNvSpPr>
          <p:nvPr>
            <p:ph type="title"/>
          </p:nvPr>
        </p:nvSpPr>
        <p:spPr/>
        <p:txBody>
          <a:bodyPr/>
          <a:lstStyle/>
          <a:p>
            <a:r>
              <a:rPr lang="en-US"/>
              <a:t>Overall safety/tolerability summary </a:t>
            </a:r>
          </a:p>
        </p:txBody>
      </p:sp>
      <p:graphicFrame>
        <p:nvGraphicFramePr>
          <p:cNvPr id="8" name="Table 8">
            <a:extLst>
              <a:ext uri="{FF2B5EF4-FFF2-40B4-BE49-F238E27FC236}">
                <a16:creationId xmlns:a16="http://schemas.microsoft.com/office/drawing/2014/main" id="{7B7C05F9-79DF-BB59-F1E7-B38FF8FA08FB}"/>
              </a:ext>
            </a:extLst>
          </p:cNvPr>
          <p:cNvGraphicFramePr>
            <a:graphicFrameLocks noGrp="1"/>
          </p:cNvGraphicFramePr>
          <p:nvPr>
            <p:ph idx="1"/>
            <p:extLst>
              <p:ext uri="{D42A27DB-BD31-4B8C-83A1-F6EECF244321}">
                <p14:modId xmlns:p14="http://schemas.microsoft.com/office/powerpoint/2010/main" val="1894719413"/>
              </p:ext>
            </p:extLst>
          </p:nvPr>
        </p:nvGraphicFramePr>
        <p:xfrm>
          <a:off x="415925" y="1665288"/>
          <a:ext cx="8524876" cy="4392610"/>
        </p:xfrm>
        <a:graphic>
          <a:graphicData uri="http://schemas.openxmlformats.org/drawingml/2006/table">
            <a:tbl>
              <a:tblPr firstRow="1" bandRow="1">
                <a:tableStyleId>{5C22544A-7EE6-4342-B048-85BDC9FD1C3A}</a:tableStyleId>
              </a:tblPr>
              <a:tblGrid>
                <a:gridCol w="2974976">
                  <a:extLst>
                    <a:ext uri="{9D8B030D-6E8A-4147-A177-3AD203B41FA5}">
                      <a16:colId xmlns:a16="http://schemas.microsoft.com/office/drawing/2014/main" val="185538104"/>
                    </a:ext>
                  </a:extLst>
                </a:gridCol>
                <a:gridCol w="2774950">
                  <a:extLst>
                    <a:ext uri="{9D8B030D-6E8A-4147-A177-3AD203B41FA5}">
                      <a16:colId xmlns:a16="http://schemas.microsoft.com/office/drawing/2014/main" val="3678508184"/>
                    </a:ext>
                  </a:extLst>
                </a:gridCol>
                <a:gridCol w="2774950">
                  <a:extLst>
                    <a:ext uri="{9D8B030D-6E8A-4147-A177-3AD203B41FA5}">
                      <a16:colId xmlns:a16="http://schemas.microsoft.com/office/drawing/2014/main" val="4157428061"/>
                    </a:ext>
                  </a:extLst>
                </a:gridCol>
              </a:tblGrid>
              <a:tr h="416796">
                <a:tc>
                  <a:txBody>
                    <a:bodyPr/>
                    <a:lstStyle/>
                    <a:p>
                      <a:endParaRPr lang="en-US" sz="1400"/>
                    </a:p>
                  </a:txBody>
                  <a:tcPr marL="144000" marR="144000" marT="72000" marB="72000" anchor="ctr"/>
                </a:tc>
                <a:tc>
                  <a:txBody>
                    <a:bodyPr/>
                    <a:lstStyle/>
                    <a:p>
                      <a:pPr algn="ctr"/>
                      <a:r>
                        <a:rPr lang="en-US" sz="1400"/>
                        <a:t>Zanubrutinib (n=324)</a:t>
                      </a:r>
                    </a:p>
                  </a:txBody>
                  <a:tcPr marL="144000" marR="144000" marT="72000" marB="72000" anchor="ctr">
                    <a:solidFill>
                      <a:schemeClr val="accent2"/>
                    </a:solidFill>
                  </a:tcPr>
                </a:tc>
                <a:tc>
                  <a:txBody>
                    <a:bodyPr/>
                    <a:lstStyle/>
                    <a:p>
                      <a:pPr algn="ctr"/>
                      <a:r>
                        <a:rPr lang="en-US" sz="1400"/>
                        <a:t>Ibrutinib (n=324)</a:t>
                      </a:r>
                    </a:p>
                  </a:txBody>
                  <a:tcPr marL="144000" marR="144000" marT="72000" marB="72000" anchor="ctr">
                    <a:solidFill>
                      <a:schemeClr val="accent3"/>
                    </a:solidFill>
                  </a:tcPr>
                </a:tc>
                <a:extLst>
                  <a:ext uri="{0D108BD9-81ED-4DB2-BD59-A6C34878D82A}">
                    <a16:rowId xmlns:a16="http://schemas.microsoft.com/office/drawing/2014/main" val="1511558109"/>
                  </a:ext>
                </a:extLst>
              </a:tr>
              <a:tr h="641446">
                <a:tc>
                  <a:txBody>
                    <a:bodyPr/>
                    <a:lstStyle/>
                    <a:p>
                      <a:r>
                        <a:rPr lang="en-US" sz="1400" b="1"/>
                        <a:t>Median treatment duration, months </a:t>
                      </a:r>
                    </a:p>
                  </a:txBody>
                  <a:tcPr marL="144000" marR="144000" marT="72000" marB="72000" anchor="ctr">
                    <a:solidFill>
                      <a:srgbClr val="E8E8EA"/>
                    </a:solidFill>
                  </a:tcPr>
                </a:tc>
                <a:tc>
                  <a:txBody>
                    <a:bodyPr/>
                    <a:lstStyle/>
                    <a:p>
                      <a:pPr algn="ctr"/>
                      <a:r>
                        <a:rPr lang="en-US" sz="1400" b="1"/>
                        <a:t>28.4</a:t>
                      </a:r>
                    </a:p>
                  </a:txBody>
                  <a:tcPr marL="144000" marR="144000" marT="72000" marB="72000" anchor="ctr">
                    <a:solidFill>
                      <a:srgbClr val="E8E8EA"/>
                    </a:solidFill>
                  </a:tcPr>
                </a:tc>
                <a:tc>
                  <a:txBody>
                    <a:bodyPr/>
                    <a:lstStyle/>
                    <a:p>
                      <a:pPr algn="ctr"/>
                      <a:r>
                        <a:rPr lang="en-US" sz="1400" b="1"/>
                        <a:t>24.3</a:t>
                      </a:r>
                    </a:p>
                  </a:txBody>
                  <a:tcPr marL="144000" marR="144000" marT="72000" marB="72000" anchor="ctr">
                    <a:solidFill>
                      <a:srgbClr val="E8E8EA"/>
                    </a:solidFill>
                  </a:tcPr>
                </a:tc>
                <a:extLst>
                  <a:ext uri="{0D108BD9-81ED-4DB2-BD59-A6C34878D82A}">
                    <a16:rowId xmlns:a16="http://schemas.microsoft.com/office/drawing/2014/main" val="4093440517"/>
                  </a:ext>
                </a:extLst>
              </a:tr>
              <a:tr h="416796">
                <a:tc>
                  <a:txBody>
                    <a:bodyPr/>
                    <a:lstStyle/>
                    <a:p>
                      <a:r>
                        <a:rPr lang="en-US" sz="1400" b="1"/>
                        <a:t>Any Grade adverse event </a:t>
                      </a:r>
                    </a:p>
                  </a:txBody>
                  <a:tcPr marL="144000" marR="144000" marT="72000" marB="72000" anchor="ctr">
                    <a:solidFill>
                      <a:srgbClr val="E8E8EA"/>
                    </a:solidFill>
                  </a:tcPr>
                </a:tc>
                <a:tc>
                  <a:txBody>
                    <a:bodyPr/>
                    <a:lstStyle/>
                    <a:p>
                      <a:pPr algn="ctr"/>
                      <a:r>
                        <a:rPr lang="en-US" sz="1400" b="1"/>
                        <a:t>318 (98.1)</a:t>
                      </a:r>
                    </a:p>
                  </a:txBody>
                  <a:tcPr marL="144000" marR="144000" marT="72000" marB="72000" anchor="ctr">
                    <a:solidFill>
                      <a:srgbClr val="E8E8EA"/>
                    </a:solidFill>
                  </a:tcPr>
                </a:tc>
                <a:tc>
                  <a:txBody>
                    <a:bodyPr/>
                    <a:lstStyle/>
                    <a:p>
                      <a:pPr algn="ctr"/>
                      <a:r>
                        <a:rPr lang="en-US" sz="1400" b="1"/>
                        <a:t>321 (99.1)</a:t>
                      </a:r>
                    </a:p>
                  </a:txBody>
                  <a:tcPr marL="144000" marR="144000" marT="72000" marB="72000" anchor="ctr">
                    <a:solidFill>
                      <a:srgbClr val="E8E8EA"/>
                    </a:solidFill>
                  </a:tcPr>
                </a:tc>
                <a:extLst>
                  <a:ext uri="{0D108BD9-81ED-4DB2-BD59-A6C34878D82A}">
                    <a16:rowId xmlns:a16="http://schemas.microsoft.com/office/drawing/2014/main" val="1289529227"/>
                  </a:ext>
                </a:extLst>
              </a:tr>
              <a:tr h="416796">
                <a:tc>
                  <a:txBody>
                    <a:bodyPr/>
                    <a:lstStyle/>
                    <a:p>
                      <a:pPr marL="457200" lvl="1" indent="0"/>
                      <a:r>
                        <a:rPr lang="en-US" sz="1400"/>
                        <a:t>Grade 3 to 5</a:t>
                      </a:r>
                    </a:p>
                  </a:txBody>
                  <a:tcPr marL="144000" marR="144000" marT="72000" marB="72000" anchor="ctr">
                    <a:solidFill>
                      <a:srgbClr val="E8E8EA"/>
                    </a:solidFill>
                  </a:tcPr>
                </a:tc>
                <a:tc>
                  <a:txBody>
                    <a:bodyPr/>
                    <a:lstStyle/>
                    <a:p>
                      <a:pPr algn="ctr"/>
                      <a:r>
                        <a:rPr lang="en-US" sz="1400"/>
                        <a:t>218 (67.3)</a:t>
                      </a:r>
                    </a:p>
                  </a:txBody>
                  <a:tcPr marL="144000" marR="144000" marT="72000" marB="72000" anchor="ctr">
                    <a:solidFill>
                      <a:srgbClr val="E8E8EA"/>
                    </a:solidFill>
                  </a:tcPr>
                </a:tc>
                <a:tc>
                  <a:txBody>
                    <a:bodyPr/>
                    <a:lstStyle/>
                    <a:p>
                      <a:pPr algn="ctr"/>
                      <a:r>
                        <a:rPr lang="en-US" sz="1400"/>
                        <a:t>228 (70.4)</a:t>
                      </a:r>
                    </a:p>
                  </a:txBody>
                  <a:tcPr marL="144000" marR="144000" marT="72000" marB="72000" anchor="ctr">
                    <a:solidFill>
                      <a:srgbClr val="E8E8EA"/>
                    </a:solidFill>
                  </a:tcPr>
                </a:tc>
                <a:extLst>
                  <a:ext uri="{0D108BD9-81ED-4DB2-BD59-A6C34878D82A}">
                    <a16:rowId xmlns:a16="http://schemas.microsoft.com/office/drawing/2014/main" val="3640276777"/>
                  </a:ext>
                </a:extLst>
              </a:tr>
              <a:tr h="416796">
                <a:tc>
                  <a:txBody>
                    <a:bodyPr/>
                    <a:lstStyle/>
                    <a:p>
                      <a:pPr marL="457200" lvl="1" indent="0"/>
                      <a:r>
                        <a:rPr lang="en-US" sz="1400"/>
                        <a:t>Grade 5</a:t>
                      </a:r>
                    </a:p>
                  </a:txBody>
                  <a:tcPr marL="144000" marR="144000" marT="72000" marB="72000" anchor="ctr">
                    <a:solidFill>
                      <a:srgbClr val="E8E8EA"/>
                    </a:solidFill>
                  </a:tcPr>
                </a:tc>
                <a:tc>
                  <a:txBody>
                    <a:bodyPr/>
                    <a:lstStyle/>
                    <a:p>
                      <a:pPr algn="ctr"/>
                      <a:r>
                        <a:rPr lang="en-US" sz="1400"/>
                        <a:t>33 (10.2)</a:t>
                      </a:r>
                    </a:p>
                  </a:txBody>
                  <a:tcPr marL="144000" marR="144000" marT="72000" marB="72000" anchor="ctr">
                    <a:solidFill>
                      <a:srgbClr val="E8E8EA"/>
                    </a:solidFill>
                  </a:tcPr>
                </a:tc>
                <a:tc>
                  <a:txBody>
                    <a:bodyPr/>
                    <a:lstStyle/>
                    <a:p>
                      <a:pPr algn="ctr"/>
                      <a:r>
                        <a:rPr lang="en-US" sz="1400"/>
                        <a:t>36 (11.1)</a:t>
                      </a:r>
                    </a:p>
                  </a:txBody>
                  <a:tcPr marL="144000" marR="144000" marT="72000" marB="72000" anchor="ctr">
                    <a:solidFill>
                      <a:srgbClr val="E8E8EA"/>
                    </a:solidFill>
                  </a:tcPr>
                </a:tc>
                <a:extLst>
                  <a:ext uri="{0D108BD9-81ED-4DB2-BD59-A6C34878D82A}">
                    <a16:rowId xmlns:a16="http://schemas.microsoft.com/office/drawing/2014/main" val="1708726016"/>
                  </a:ext>
                </a:extLst>
              </a:tr>
              <a:tr h="416796">
                <a:tc>
                  <a:txBody>
                    <a:bodyPr/>
                    <a:lstStyle/>
                    <a:p>
                      <a:r>
                        <a:rPr lang="en-US" sz="1400" b="1"/>
                        <a:t>Serious adverse event </a:t>
                      </a:r>
                    </a:p>
                  </a:txBody>
                  <a:tcPr marL="144000" marR="144000" marT="72000" marB="72000" anchor="ctr">
                    <a:solidFill>
                      <a:srgbClr val="E8E8EA"/>
                    </a:solidFill>
                  </a:tcPr>
                </a:tc>
                <a:tc>
                  <a:txBody>
                    <a:bodyPr/>
                    <a:lstStyle/>
                    <a:p>
                      <a:pPr algn="ctr"/>
                      <a:r>
                        <a:rPr lang="en-US" sz="1400" b="1"/>
                        <a:t>136 (42.0)</a:t>
                      </a:r>
                    </a:p>
                  </a:txBody>
                  <a:tcPr marL="144000" marR="144000" marT="72000" marB="72000" anchor="ctr">
                    <a:solidFill>
                      <a:srgbClr val="E8E8EA"/>
                    </a:solidFill>
                  </a:tcPr>
                </a:tc>
                <a:tc>
                  <a:txBody>
                    <a:bodyPr/>
                    <a:lstStyle/>
                    <a:p>
                      <a:pPr algn="ctr"/>
                      <a:r>
                        <a:rPr lang="en-US" sz="1400" b="1"/>
                        <a:t>162 (50.0)</a:t>
                      </a:r>
                    </a:p>
                  </a:txBody>
                  <a:tcPr marL="144000" marR="144000" marT="72000" marB="72000" anchor="ctr">
                    <a:solidFill>
                      <a:srgbClr val="E8E8EA"/>
                    </a:solidFill>
                  </a:tcPr>
                </a:tc>
                <a:extLst>
                  <a:ext uri="{0D108BD9-81ED-4DB2-BD59-A6C34878D82A}">
                    <a16:rowId xmlns:a16="http://schemas.microsoft.com/office/drawing/2014/main" val="175948259"/>
                  </a:ext>
                </a:extLst>
              </a:tr>
              <a:tr h="416796">
                <a:tc>
                  <a:txBody>
                    <a:bodyPr/>
                    <a:lstStyle/>
                    <a:p>
                      <a:r>
                        <a:rPr lang="en-US" sz="1400" b="1"/>
                        <a:t>Adverse events leading to</a:t>
                      </a:r>
                    </a:p>
                  </a:txBody>
                  <a:tcPr marL="144000" marR="144000" marT="72000" marB="72000" anchor="ctr">
                    <a:solidFill>
                      <a:srgbClr val="CBCED3"/>
                    </a:solidFill>
                  </a:tcPr>
                </a:tc>
                <a:tc>
                  <a:txBody>
                    <a:bodyPr/>
                    <a:lstStyle/>
                    <a:p>
                      <a:pPr algn="ctr"/>
                      <a:endParaRPr lang="en-US" sz="1400"/>
                    </a:p>
                  </a:txBody>
                  <a:tcPr marL="144000" marR="144000" marT="72000" marB="72000" anchor="ctr">
                    <a:solidFill>
                      <a:srgbClr val="CBCED3"/>
                    </a:solidFill>
                  </a:tcPr>
                </a:tc>
                <a:tc>
                  <a:txBody>
                    <a:bodyPr/>
                    <a:lstStyle/>
                    <a:p>
                      <a:pPr algn="ctr"/>
                      <a:endParaRPr lang="en-US" sz="1400"/>
                    </a:p>
                  </a:txBody>
                  <a:tcPr marL="144000" marR="144000" marT="72000" marB="72000" anchor="ctr">
                    <a:solidFill>
                      <a:srgbClr val="CBCED3"/>
                    </a:solidFill>
                  </a:tcPr>
                </a:tc>
                <a:extLst>
                  <a:ext uri="{0D108BD9-81ED-4DB2-BD59-A6C34878D82A}">
                    <a16:rowId xmlns:a16="http://schemas.microsoft.com/office/drawing/2014/main" val="3570447730"/>
                  </a:ext>
                </a:extLst>
              </a:tr>
              <a:tr h="416796">
                <a:tc>
                  <a:txBody>
                    <a:bodyPr/>
                    <a:lstStyle/>
                    <a:p>
                      <a:pPr marL="457200" lvl="1" indent="0"/>
                      <a:r>
                        <a:rPr lang="en-US" sz="1400" b="1"/>
                        <a:t>Dose reduction</a:t>
                      </a:r>
                    </a:p>
                  </a:txBody>
                  <a:tcPr marL="144000" marR="144000" marT="72000" marB="72000" anchor="ctr">
                    <a:solidFill>
                      <a:srgbClr val="E7E8EA"/>
                    </a:solidFill>
                  </a:tcPr>
                </a:tc>
                <a:tc>
                  <a:txBody>
                    <a:bodyPr/>
                    <a:lstStyle/>
                    <a:p>
                      <a:pPr algn="ctr"/>
                      <a:r>
                        <a:rPr lang="en-US" sz="1400" b="1"/>
                        <a:t>40 (12.3)</a:t>
                      </a:r>
                    </a:p>
                  </a:txBody>
                  <a:tcPr marL="144000" marR="144000" marT="72000" marB="72000" anchor="ctr">
                    <a:solidFill>
                      <a:srgbClr val="E7E8EA"/>
                    </a:solidFill>
                  </a:tcPr>
                </a:tc>
                <a:tc>
                  <a:txBody>
                    <a:bodyPr/>
                    <a:lstStyle/>
                    <a:p>
                      <a:pPr algn="ctr"/>
                      <a:r>
                        <a:rPr lang="en-US" sz="1400" b="1"/>
                        <a:t>55 (17.0)</a:t>
                      </a:r>
                    </a:p>
                  </a:txBody>
                  <a:tcPr marL="144000" marR="144000" marT="72000" marB="72000" anchor="ctr">
                    <a:solidFill>
                      <a:srgbClr val="E7E8EA"/>
                    </a:solidFill>
                  </a:tcPr>
                </a:tc>
                <a:extLst>
                  <a:ext uri="{0D108BD9-81ED-4DB2-BD59-A6C34878D82A}">
                    <a16:rowId xmlns:a16="http://schemas.microsoft.com/office/drawing/2014/main" val="1903821773"/>
                  </a:ext>
                </a:extLst>
              </a:tr>
              <a:tr h="416796">
                <a:tc>
                  <a:txBody>
                    <a:bodyPr/>
                    <a:lstStyle/>
                    <a:p>
                      <a:pPr marL="457200" lvl="1" indent="0"/>
                      <a:r>
                        <a:rPr lang="en-US" sz="1400" b="1"/>
                        <a:t>Dose interruption </a:t>
                      </a:r>
                    </a:p>
                  </a:txBody>
                  <a:tcPr marL="144000" marR="144000" marT="72000" marB="72000" anchor="ctr">
                    <a:solidFill>
                      <a:srgbClr val="E7E8EA"/>
                    </a:solidFill>
                  </a:tcPr>
                </a:tc>
                <a:tc>
                  <a:txBody>
                    <a:bodyPr/>
                    <a:lstStyle/>
                    <a:p>
                      <a:pPr algn="ctr"/>
                      <a:r>
                        <a:rPr lang="en-US" sz="1400" b="1"/>
                        <a:t>162 (50.0)</a:t>
                      </a:r>
                    </a:p>
                  </a:txBody>
                  <a:tcPr marL="144000" marR="144000" marT="72000" marB="72000" anchor="ctr">
                    <a:solidFill>
                      <a:srgbClr val="E7E8EA"/>
                    </a:solidFill>
                  </a:tcPr>
                </a:tc>
                <a:tc>
                  <a:txBody>
                    <a:bodyPr/>
                    <a:lstStyle/>
                    <a:p>
                      <a:pPr algn="ctr"/>
                      <a:r>
                        <a:rPr lang="en-US" sz="1400" b="1"/>
                        <a:t>184 (56.8)</a:t>
                      </a:r>
                    </a:p>
                  </a:txBody>
                  <a:tcPr marL="144000" marR="144000" marT="72000" marB="72000" anchor="ctr">
                    <a:solidFill>
                      <a:srgbClr val="E7E8EA"/>
                    </a:solidFill>
                  </a:tcPr>
                </a:tc>
                <a:extLst>
                  <a:ext uri="{0D108BD9-81ED-4DB2-BD59-A6C34878D82A}">
                    <a16:rowId xmlns:a16="http://schemas.microsoft.com/office/drawing/2014/main" val="1780119435"/>
                  </a:ext>
                </a:extLst>
              </a:tr>
              <a:tr h="416796">
                <a:tc>
                  <a:txBody>
                    <a:bodyPr/>
                    <a:lstStyle/>
                    <a:p>
                      <a:pPr marL="457200" lvl="1" indent="0"/>
                      <a:r>
                        <a:rPr lang="en-US" sz="1400" b="1"/>
                        <a:t>Treatment discontinuation</a:t>
                      </a:r>
                    </a:p>
                  </a:txBody>
                  <a:tcPr marL="144000" marR="144000" marT="72000" marB="72000" anchor="ctr">
                    <a:solidFill>
                      <a:srgbClr val="E7E8EA"/>
                    </a:solidFill>
                  </a:tcPr>
                </a:tc>
                <a:tc>
                  <a:txBody>
                    <a:bodyPr/>
                    <a:lstStyle/>
                    <a:p>
                      <a:pPr algn="ctr"/>
                      <a:r>
                        <a:rPr lang="en-US" sz="1400" b="1"/>
                        <a:t>50 (15.4)</a:t>
                      </a:r>
                    </a:p>
                  </a:txBody>
                  <a:tcPr marL="144000" marR="144000" marT="72000" marB="72000" anchor="ctr">
                    <a:solidFill>
                      <a:srgbClr val="E7E8EA"/>
                    </a:solidFill>
                  </a:tcPr>
                </a:tc>
                <a:tc>
                  <a:txBody>
                    <a:bodyPr/>
                    <a:lstStyle/>
                    <a:p>
                      <a:pPr algn="ctr"/>
                      <a:r>
                        <a:rPr lang="en-US" sz="1400" b="1"/>
                        <a:t>72 (22.2)</a:t>
                      </a:r>
                    </a:p>
                  </a:txBody>
                  <a:tcPr marL="144000" marR="144000" marT="72000" marB="72000" anchor="ctr">
                    <a:solidFill>
                      <a:srgbClr val="E7E8EA"/>
                    </a:solidFill>
                  </a:tcPr>
                </a:tc>
                <a:extLst>
                  <a:ext uri="{0D108BD9-81ED-4DB2-BD59-A6C34878D82A}">
                    <a16:rowId xmlns:a16="http://schemas.microsoft.com/office/drawing/2014/main" val="2963202828"/>
                  </a:ext>
                </a:extLst>
              </a:tr>
            </a:tbl>
          </a:graphicData>
        </a:graphic>
      </p:graphicFrame>
      <p:sp>
        <p:nvSpPr>
          <p:cNvPr id="9" name="TextBox 8">
            <a:extLst>
              <a:ext uri="{FF2B5EF4-FFF2-40B4-BE49-F238E27FC236}">
                <a16:creationId xmlns:a16="http://schemas.microsoft.com/office/drawing/2014/main" id="{DE000501-AF8C-672B-1A6F-F1E7CA80AB37}"/>
              </a:ext>
            </a:extLst>
          </p:cNvPr>
          <p:cNvSpPr txBox="1"/>
          <p:nvPr/>
        </p:nvSpPr>
        <p:spPr>
          <a:xfrm>
            <a:off x="9362436" y="1665288"/>
            <a:ext cx="2408903" cy="950496"/>
          </a:xfrm>
          <a:prstGeom prst="rect">
            <a:avLst/>
          </a:prstGeom>
          <a:solidFill>
            <a:schemeClr val="bg2"/>
          </a:solidFill>
        </p:spPr>
        <p:txBody>
          <a:bodyPr wrap="square" lIns="144000" tIns="144000" rtlCol="0">
            <a:noAutofit/>
          </a:bodyPr>
          <a:lstStyle/>
          <a:p>
            <a:pPr marL="177800" indent="-177800">
              <a:buClr>
                <a:schemeClr val="accent2"/>
              </a:buClr>
              <a:buFont typeface="Arial" panose="020B0604020202020204" pitchFamily="34" charset="0"/>
              <a:buChar char="•"/>
            </a:pPr>
            <a:r>
              <a:rPr lang="en-US" sz="1400"/>
              <a:t>Zanubrutinib safety profile was favorable to ibrutinib </a:t>
            </a:r>
          </a:p>
        </p:txBody>
      </p:sp>
    </p:spTree>
    <p:extLst>
      <p:ext uri="{BB962C8B-B14F-4D97-AF65-F5344CB8AC3E}">
        <p14:creationId xmlns:p14="http://schemas.microsoft.com/office/powerpoint/2010/main" val="270897103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ihandform 10">
            <a:extLst>
              <a:ext uri="{FF2B5EF4-FFF2-40B4-BE49-F238E27FC236}">
                <a16:creationId xmlns:a16="http://schemas.microsoft.com/office/drawing/2014/main" id="{109C3E80-B23B-47D3-B878-A2A771C9EF4D}"/>
              </a:ext>
            </a:extLst>
          </p:cNvPr>
          <p:cNvSpPr/>
          <p:nvPr/>
        </p:nvSpPr>
        <p:spPr>
          <a:xfrm>
            <a:off x="416531" y="2001839"/>
            <a:ext cx="4142589" cy="2309821"/>
          </a:xfrm>
          <a:prstGeom prst="rect">
            <a:avLst/>
          </a:prstGeom>
          <a:solidFill>
            <a:schemeClr val="accent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000" tIns="108000" rIns="92456" bIns="52832" numCol="1" spcCol="1270" anchor="t" anchorCtr="0">
            <a:noAutofit/>
          </a:bodyPr>
          <a:lstStyle/>
          <a:p>
            <a:pPr marL="0" lvl="0" indent="0" algn="ctr" defTabSz="577850">
              <a:lnSpc>
                <a:spcPct val="90000"/>
              </a:lnSpc>
              <a:spcBef>
                <a:spcPct val="0"/>
              </a:spcBef>
              <a:spcAft>
                <a:spcPct val="35000"/>
              </a:spcAft>
              <a:buNone/>
            </a:pPr>
            <a:r>
              <a:rPr lang="en-US" sz="1400" b="1" kern="1200">
                <a:latin typeface="+mj-lt"/>
                <a:cs typeface="Arial"/>
              </a:rPr>
              <a:t>Eligibility criteria</a:t>
            </a:r>
          </a:p>
          <a:p>
            <a:pPr marL="285750" indent="-285750" defTabSz="577850">
              <a:lnSpc>
                <a:spcPct val="90000"/>
              </a:lnSpc>
              <a:spcBef>
                <a:spcPct val="0"/>
              </a:spcBef>
              <a:spcAft>
                <a:spcPct val="35000"/>
              </a:spcAft>
              <a:buFont typeface="Arial" panose="020B0604020202020204" pitchFamily="34" charset="0"/>
              <a:buChar char="•"/>
            </a:pPr>
            <a:r>
              <a:rPr lang="en-GB" sz="1400" kern="1200">
                <a:latin typeface="+mj-lt"/>
                <a:cs typeface="Arial"/>
              </a:rPr>
              <a:t>Aged ≥18 years</a:t>
            </a:r>
          </a:p>
          <a:p>
            <a:pPr marL="285750" indent="-285750" defTabSz="577850">
              <a:lnSpc>
                <a:spcPct val="90000"/>
              </a:lnSpc>
              <a:spcBef>
                <a:spcPct val="0"/>
              </a:spcBef>
              <a:spcAft>
                <a:spcPct val="35000"/>
              </a:spcAft>
              <a:buFont typeface="Arial" panose="020B0604020202020204" pitchFamily="34" charset="0"/>
              <a:buChar char="•"/>
            </a:pPr>
            <a:r>
              <a:rPr lang="en-GB" sz="1400">
                <a:latin typeface="+mj-lt"/>
                <a:cs typeface="Arial"/>
              </a:rPr>
              <a:t>AML (non-APL)</a:t>
            </a:r>
          </a:p>
          <a:p>
            <a:pPr marL="285750" indent="-285750" defTabSz="577850">
              <a:lnSpc>
                <a:spcPct val="90000"/>
              </a:lnSpc>
              <a:spcBef>
                <a:spcPct val="0"/>
              </a:spcBef>
              <a:spcAft>
                <a:spcPct val="35000"/>
              </a:spcAft>
              <a:buFont typeface="Arial" panose="020B0604020202020204" pitchFamily="34" charset="0"/>
              <a:buChar char="•"/>
            </a:pPr>
            <a:r>
              <a:rPr lang="en-GB" sz="1400" kern="1200">
                <a:latin typeface="+mj-lt"/>
                <a:cs typeface="Arial"/>
              </a:rPr>
              <a:t>TN unfit for intensive chemotherapy</a:t>
            </a:r>
          </a:p>
          <a:p>
            <a:pPr marL="285750" indent="-285750" defTabSz="577850">
              <a:lnSpc>
                <a:spcPct val="90000"/>
              </a:lnSpc>
              <a:spcBef>
                <a:spcPct val="0"/>
              </a:spcBef>
              <a:spcAft>
                <a:spcPct val="35000"/>
              </a:spcAft>
              <a:buFont typeface="Arial" panose="020B0604020202020204" pitchFamily="34" charset="0"/>
              <a:buChar char="•"/>
            </a:pPr>
            <a:r>
              <a:rPr lang="en-GB" sz="1400">
                <a:latin typeface="+mj-lt"/>
                <a:cs typeface="Arial"/>
              </a:rPr>
              <a:t>R/R with no prior Bcl-2 inhibitor or azacytidine exposure</a:t>
            </a:r>
          </a:p>
          <a:p>
            <a:pPr marL="285750" indent="-285750" defTabSz="577850">
              <a:lnSpc>
                <a:spcPct val="90000"/>
              </a:lnSpc>
              <a:spcBef>
                <a:spcPct val="0"/>
              </a:spcBef>
              <a:spcAft>
                <a:spcPct val="35000"/>
              </a:spcAft>
              <a:buFont typeface="Arial" panose="020B0604020202020204" pitchFamily="34" charset="0"/>
              <a:buChar char="•"/>
            </a:pPr>
            <a:r>
              <a:rPr lang="en-GB" sz="1400" kern="1200">
                <a:latin typeface="+mj-lt"/>
                <a:cs typeface="Arial"/>
              </a:rPr>
              <a:t>ECOG PS 0-2</a:t>
            </a:r>
          </a:p>
          <a:p>
            <a:pPr marL="285750" indent="-285750" defTabSz="577850">
              <a:lnSpc>
                <a:spcPct val="90000"/>
              </a:lnSpc>
              <a:spcBef>
                <a:spcPct val="0"/>
              </a:spcBef>
              <a:spcAft>
                <a:spcPct val="35000"/>
              </a:spcAft>
              <a:buFont typeface="Arial" panose="020B0604020202020204" pitchFamily="34" charset="0"/>
              <a:buChar char="•"/>
            </a:pPr>
            <a:r>
              <a:rPr lang="en-GB" sz="1400">
                <a:latin typeface="+mj-lt"/>
                <a:cs typeface="Arial"/>
              </a:rPr>
              <a:t>Not receiving warfarin; moderate or strong CYP3A4 inhibitor or inducer within 5 half-lives</a:t>
            </a:r>
            <a:endParaRPr lang="en-US" sz="1400" kern="1200">
              <a:latin typeface="+mj-lt"/>
              <a:cs typeface="Arial"/>
            </a:endParaRPr>
          </a:p>
        </p:txBody>
      </p:sp>
      <p:sp>
        <p:nvSpPr>
          <p:cNvPr id="2" name="Fußzeilenplatzhalter 1">
            <a:extLst>
              <a:ext uri="{FF2B5EF4-FFF2-40B4-BE49-F238E27FC236}">
                <a16:creationId xmlns:a16="http://schemas.microsoft.com/office/drawing/2014/main" id="{9E1E4AAD-86FE-8943-8276-6E6DDB3E5624}"/>
              </a:ext>
            </a:extLst>
          </p:cNvPr>
          <p:cNvSpPr>
            <a:spLocks noGrp="1"/>
          </p:cNvSpPr>
          <p:nvPr>
            <p:ph type="ftr" sz="quarter" idx="13"/>
          </p:nvPr>
        </p:nvSpPr>
        <p:spPr>
          <a:xfrm>
            <a:off x="416531" y="6035546"/>
            <a:ext cx="8532812" cy="760291"/>
          </a:xfrm>
        </p:spPr>
        <p:txBody>
          <a:bodyPr/>
          <a:lstStyle/>
          <a:p>
            <a:r>
              <a:rPr lang="en-GB" baseline="30000" err="1"/>
              <a:t>a</a:t>
            </a:r>
            <a:r>
              <a:rPr lang="en-GB" err="1"/>
              <a:t>Patients</a:t>
            </a:r>
            <a:r>
              <a:rPr lang="en-GB"/>
              <a:t> were hospitalized during the ramp-up period for TLS monitoring. Safety monitoring committee reviews available patient safety and preliminary efficacy data to determine dose escalation in part 1, dose expansion to part 2, and the final RP2D to start part 3.</a:t>
            </a:r>
          </a:p>
          <a:p>
            <a:r>
              <a:rPr lang="en-GB" b="1"/>
              <a:t>AML</a:t>
            </a:r>
            <a:r>
              <a:rPr lang="en-GB"/>
              <a:t>, acute myeloid </a:t>
            </a:r>
            <a:r>
              <a:rPr lang="en-GB" err="1"/>
              <a:t>leukemia</a:t>
            </a:r>
            <a:r>
              <a:rPr lang="en-GB"/>
              <a:t>; </a:t>
            </a:r>
            <a:r>
              <a:rPr lang="en-GB" b="1"/>
              <a:t>APL, </a:t>
            </a:r>
            <a:r>
              <a:rPr lang="en-GB"/>
              <a:t>acute promyelocytic </a:t>
            </a:r>
            <a:r>
              <a:rPr lang="en-GB" err="1"/>
              <a:t>leukemia</a:t>
            </a:r>
            <a:r>
              <a:rPr lang="en-GB"/>
              <a:t>; </a:t>
            </a:r>
            <a:r>
              <a:rPr lang="en-GB" b="1"/>
              <a:t>BCL2, </a:t>
            </a:r>
            <a:r>
              <a:rPr lang="en-GB"/>
              <a:t>B-cell lymphoma 2; </a:t>
            </a:r>
            <a:r>
              <a:rPr lang="en-GB" b="1"/>
              <a:t>CR, </a:t>
            </a:r>
            <a:r>
              <a:rPr lang="en-GB"/>
              <a:t>complete response; </a:t>
            </a:r>
            <a:r>
              <a:rPr lang="en-GB" b="1" err="1"/>
              <a:t>CRh</a:t>
            </a:r>
            <a:r>
              <a:rPr lang="en-GB" b="1"/>
              <a:t>, </a:t>
            </a:r>
            <a:r>
              <a:rPr lang="en-GB"/>
              <a:t>complete response with partial hematologic recovery; </a:t>
            </a:r>
            <a:r>
              <a:rPr lang="en-GB" b="1"/>
              <a:t>CYP3A4, </a:t>
            </a:r>
            <a:r>
              <a:rPr lang="en-GB"/>
              <a:t>cytochrome P450 3A4; </a:t>
            </a:r>
            <a:r>
              <a:rPr lang="en-GB" b="1"/>
              <a:t>ECOG PS, </a:t>
            </a:r>
            <a:r>
              <a:rPr lang="en-GB"/>
              <a:t>Eastern Cooperative Oncology Group performance status; </a:t>
            </a:r>
            <a:r>
              <a:rPr lang="en-GB" b="1"/>
              <a:t>IV, </a:t>
            </a:r>
            <a:r>
              <a:rPr lang="en-GB"/>
              <a:t>intravenous; </a:t>
            </a:r>
            <a:r>
              <a:rPr lang="en-GB" b="1"/>
              <a:t>MDS, </a:t>
            </a:r>
            <a:r>
              <a:rPr lang="en-GB"/>
              <a:t>myelodysplastic syndrome;</a:t>
            </a:r>
            <a:r>
              <a:rPr lang="en-GB" b="1"/>
              <a:t> RP2D, </a:t>
            </a:r>
            <a:r>
              <a:rPr lang="en-GB"/>
              <a:t>recommended Phase 2 dose; </a:t>
            </a:r>
            <a:r>
              <a:rPr lang="en-GB" b="1"/>
              <a:t>R/R, </a:t>
            </a:r>
            <a:r>
              <a:rPr lang="en-GB"/>
              <a:t>relapsed/refractory; </a:t>
            </a:r>
            <a:r>
              <a:rPr lang="en-GB" b="1"/>
              <a:t>SC</a:t>
            </a:r>
            <a:r>
              <a:rPr lang="en-GB"/>
              <a:t>, subcutaneous; </a:t>
            </a:r>
            <a:r>
              <a:rPr lang="en-GB" b="1"/>
              <a:t>TLS, </a:t>
            </a:r>
            <a:r>
              <a:rPr lang="en-GB" err="1"/>
              <a:t>tumor</a:t>
            </a:r>
            <a:r>
              <a:rPr lang="en-GB"/>
              <a:t> lysis syndrome; </a:t>
            </a:r>
            <a:r>
              <a:rPr lang="en-GB" b="1"/>
              <a:t>TN, </a:t>
            </a:r>
            <a:r>
              <a:rPr lang="en-GB"/>
              <a:t>treatment naïve.</a:t>
            </a:r>
          </a:p>
          <a:p>
            <a:r>
              <a:rPr lang="en-GB" b="1" err="1"/>
              <a:t>Shortt</a:t>
            </a:r>
            <a:r>
              <a:rPr lang="en-GB" b="1"/>
              <a:t> et al, Abstract #1443 presented at ASH 2022.</a:t>
            </a:r>
          </a:p>
        </p:txBody>
      </p:sp>
      <p:sp>
        <p:nvSpPr>
          <p:cNvPr id="4" name="Titel 3">
            <a:extLst>
              <a:ext uri="{FF2B5EF4-FFF2-40B4-BE49-F238E27FC236}">
                <a16:creationId xmlns:a16="http://schemas.microsoft.com/office/drawing/2014/main" id="{3D3FB266-4C5E-FA43-81C6-4280133E0CEC}"/>
              </a:ext>
            </a:extLst>
          </p:cNvPr>
          <p:cNvSpPr>
            <a:spLocks noGrp="1"/>
          </p:cNvSpPr>
          <p:nvPr>
            <p:ph type="title"/>
          </p:nvPr>
        </p:nvSpPr>
        <p:spPr/>
        <p:txBody>
          <a:bodyPr/>
          <a:lstStyle/>
          <a:p>
            <a:r>
              <a:rPr lang="de-DE"/>
              <a:t>BGB-11417-103 </a:t>
            </a:r>
            <a:r>
              <a:rPr lang="de-DE" err="1"/>
              <a:t>study</a:t>
            </a:r>
            <a:r>
              <a:rPr lang="de-DE"/>
              <a:t> design</a:t>
            </a:r>
          </a:p>
        </p:txBody>
      </p:sp>
      <p:sp>
        <p:nvSpPr>
          <p:cNvPr id="10" name="Textplatzhalter 9">
            <a:extLst>
              <a:ext uri="{FF2B5EF4-FFF2-40B4-BE49-F238E27FC236}">
                <a16:creationId xmlns:a16="http://schemas.microsoft.com/office/drawing/2014/main" id="{3B42127E-7790-034C-81B6-4A79AC2B961E}"/>
              </a:ext>
            </a:extLst>
          </p:cNvPr>
          <p:cNvSpPr>
            <a:spLocks noGrp="1"/>
          </p:cNvSpPr>
          <p:nvPr>
            <p:ph type="body" sz="quarter" idx="12"/>
          </p:nvPr>
        </p:nvSpPr>
        <p:spPr/>
        <p:txBody>
          <a:bodyPr/>
          <a:lstStyle/>
          <a:p>
            <a:r>
              <a:rPr lang="de-DE"/>
              <a:t>A Phase 1b/2 dose </a:t>
            </a:r>
            <a:r>
              <a:rPr lang="de-DE" err="1"/>
              <a:t>finding</a:t>
            </a:r>
            <a:r>
              <a:rPr lang="de-DE"/>
              <a:t> and </a:t>
            </a:r>
            <a:r>
              <a:rPr lang="de-DE" err="1"/>
              <a:t>expansion</a:t>
            </a:r>
            <a:r>
              <a:rPr lang="de-DE"/>
              <a:t> </a:t>
            </a:r>
            <a:r>
              <a:rPr lang="de-DE" err="1"/>
              <a:t>study</a:t>
            </a:r>
            <a:r>
              <a:rPr lang="de-DE"/>
              <a:t> </a:t>
            </a:r>
            <a:r>
              <a:rPr lang="de-DE" err="1"/>
              <a:t>of</a:t>
            </a:r>
            <a:r>
              <a:rPr lang="de-DE"/>
              <a:t> BGB-11417 in </a:t>
            </a:r>
            <a:r>
              <a:rPr lang="de-DE" err="1"/>
              <a:t>combination</a:t>
            </a:r>
            <a:r>
              <a:rPr lang="de-DE"/>
              <a:t> </a:t>
            </a:r>
            <a:r>
              <a:rPr lang="de-DE" err="1"/>
              <a:t>with</a:t>
            </a:r>
            <a:r>
              <a:rPr lang="de-DE"/>
              <a:t> </a:t>
            </a:r>
            <a:r>
              <a:rPr lang="de-DE" err="1"/>
              <a:t>azacitidine</a:t>
            </a:r>
            <a:r>
              <a:rPr lang="de-DE"/>
              <a:t> in </a:t>
            </a:r>
            <a:r>
              <a:rPr lang="de-DE" err="1"/>
              <a:t>patients</a:t>
            </a:r>
            <a:r>
              <a:rPr lang="de-DE"/>
              <a:t> </a:t>
            </a:r>
            <a:r>
              <a:rPr lang="de-DE" err="1"/>
              <a:t>with</a:t>
            </a:r>
            <a:r>
              <a:rPr lang="de-DE"/>
              <a:t> AML (TN unfit </a:t>
            </a:r>
            <a:r>
              <a:rPr lang="de-DE" err="1"/>
              <a:t>or</a:t>
            </a:r>
            <a:r>
              <a:rPr lang="de-DE"/>
              <a:t> R/R) and </a:t>
            </a:r>
            <a:r>
              <a:rPr lang="de-DE" err="1"/>
              <a:t>with</a:t>
            </a:r>
            <a:r>
              <a:rPr lang="de-DE"/>
              <a:t> MDS</a:t>
            </a:r>
          </a:p>
        </p:txBody>
      </p:sp>
      <p:sp>
        <p:nvSpPr>
          <p:cNvPr id="5" name="TextBox 4">
            <a:extLst>
              <a:ext uri="{FF2B5EF4-FFF2-40B4-BE49-F238E27FC236}">
                <a16:creationId xmlns:a16="http://schemas.microsoft.com/office/drawing/2014/main" id="{C8828C5B-DE75-3F7F-6692-1E417C125683}"/>
              </a:ext>
            </a:extLst>
          </p:cNvPr>
          <p:cNvSpPr txBox="1"/>
          <p:nvPr/>
        </p:nvSpPr>
        <p:spPr>
          <a:xfrm>
            <a:off x="416531" y="4394668"/>
            <a:ext cx="4151132" cy="1600438"/>
          </a:xfrm>
          <a:prstGeom prst="rect">
            <a:avLst/>
          </a:prstGeom>
          <a:solidFill>
            <a:schemeClr val="bg2"/>
          </a:solidFill>
        </p:spPr>
        <p:txBody>
          <a:bodyPr wrap="square" lIns="91440" tIns="45720" rIns="91440" bIns="45720" rtlCol="0" anchor="t">
            <a:spAutoFit/>
          </a:bodyPr>
          <a:lstStyle/>
          <a:p>
            <a:r>
              <a:rPr lang="en-GB" sz="1400" b="1"/>
              <a:t>Primary objectives</a:t>
            </a:r>
          </a:p>
          <a:p>
            <a:pPr marL="285750" indent="-285750">
              <a:buClr>
                <a:schemeClr val="accent2"/>
              </a:buClr>
              <a:buFont typeface="Arial" panose="020B0604020202020204" pitchFamily="34" charset="0"/>
              <a:buChar char="•"/>
            </a:pPr>
            <a:r>
              <a:rPr lang="en-GB" sz="1400">
                <a:cs typeface="Arial"/>
              </a:rPr>
              <a:t>Safety and tolerability</a:t>
            </a:r>
          </a:p>
          <a:p>
            <a:pPr marL="285750" indent="-285750">
              <a:buClr>
                <a:schemeClr val="accent2"/>
              </a:buClr>
              <a:buFont typeface="Arial" panose="020B0604020202020204" pitchFamily="34" charset="0"/>
              <a:buChar char="•"/>
            </a:pPr>
            <a:r>
              <a:rPr lang="en-GB" sz="1400">
                <a:cs typeface="Arial"/>
              </a:rPr>
              <a:t>RP2D of BGB-11417 in AML when combined with </a:t>
            </a:r>
            <a:r>
              <a:rPr lang="en-GB" sz="1400" dirty="0" err="1">
                <a:cs typeface="Arial"/>
              </a:rPr>
              <a:t>azacitidine</a:t>
            </a:r>
            <a:r>
              <a:rPr lang="en-GB" sz="1400">
                <a:cs typeface="Arial"/>
              </a:rPr>
              <a:t> (parts 1 and 2)</a:t>
            </a:r>
          </a:p>
          <a:p>
            <a:pPr marL="285750" indent="-285750">
              <a:buClr>
                <a:schemeClr val="accent2"/>
              </a:buClr>
              <a:buFont typeface="Arial" panose="020B0604020202020204" pitchFamily="34" charset="0"/>
              <a:buChar char="•"/>
            </a:pPr>
            <a:r>
              <a:rPr lang="en-GB" sz="1400">
                <a:cs typeface="Arial"/>
              </a:rPr>
              <a:t>Efficacy (</a:t>
            </a:r>
            <a:r>
              <a:rPr lang="en-GB" sz="1400" err="1">
                <a:cs typeface="Arial"/>
              </a:rPr>
              <a:t>CR+CRh</a:t>
            </a:r>
            <a:r>
              <a:rPr lang="en-GB" sz="1400">
                <a:cs typeface="Arial"/>
              </a:rPr>
              <a:t> rate; part 3)</a:t>
            </a:r>
          </a:p>
          <a:p>
            <a:r>
              <a:rPr lang="en-GB" sz="1400" b="1">
                <a:cs typeface="Arial"/>
              </a:rPr>
              <a:t>Secondary objective</a:t>
            </a:r>
          </a:p>
          <a:p>
            <a:pPr marL="285750" indent="-285750">
              <a:buClr>
                <a:schemeClr val="accent2"/>
              </a:buClr>
              <a:buFont typeface="Arial" panose="020B0604020202020204" pitchFamily="34" charset="0"/>
              <a:buChar char="•"/>
            </a:pPr>
            <a:r>
              <a:rPr lang="en-GB" sz="1400">
                <a:cs typeface="Arial"/>
              </a:rPr>
              <a:t>Pharmacokinetics of BGB-11417</a:t>
            </a:r>
            <a:endParaRPr lang="en-US" sz="1400">
              <a:cs typeface="Arial"/>
            </a:endParaRPr>
          </a:p>
        </p:txBody>
      </p:sp>
      <p:sp>
        <p:nvSpPr>
          <p:cNvPr id="3" name="Freihandform 10">
            <a:extLst>
              <a:ext uri="{FF2B5EF4-FFF2-40B4-BE49-F238E27FC236}">
                <a16:creationId xmlns:a16="http://schemas.microsoft.com/office/drawing/2014/main" id="{5CB7E012-FCBD-52E7-A90A-89A3C95D6AB4}"/>
              </a:ext>
            </a:extLst>
          </p:cNvPr>
          <p:cNvSpPr/>
          <p:nvPr/>
        </p:nvSpPr>
        <p:spPr>
          <a:xfrm>
            <a:off x="6261100" y="2001839"/>
            <a:ext cx="5514369" cy="1314089"/>
          </a:xfrm>
          <a:prstGeom prst="rect">
            <a:avLst/>
          </a:prstGeom>
          <a:solidFill>
            <a:schemeClr val="accent6"/>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400" b="1" kern="1200">
                <a:solidFill>
                  <a:schemeClr val="bg1"/>
                </a:solidFill>
                <a:latin typeface="+mj-lt"/>
                <a:cs typeface="Arial" panose="020B0604020202020204" pitchFamily="34" charset="0"/>
              </a:rPr>
              <a:t>BGB-11417 </a:t>
            </a:r>
            <a:r>
              <a:rPr lang="en-US" sz="1400" kern="1200">
                <a:solidFill>
                  <a:schemeClr val="bg1"/>
                </a:solidFill>
                <a:latin typeface="+mj-lt"/>
                <a:cs typeface="Arial" panose="020B0604020202020204" pitchFamily="34" charset="0"/>
              </a:rPr>
              <a:t>(10 days or 28 days in 28-day cycle with 4-day ramp up in cycle 1 starting at 1/8 of the target </a:t>
            </a:r>
            <a:r>
              <a:rPr lang="en-US" sz="1400" kern="1200" err="1">
                <a:solidFill>
                  <a:schemeClr val="bg1"/>
                </a:solidFill>
                <a:latin typeface="+mj-lt"/>
                <a:cs typeface="Arial" panose="020B0604020202020204" pitchFamily="34" charset="0"/>
              </a:rPr>
              <a:t>dose</a:t>
            </a:r>
            <a:r>
              <a:rPr lang="en-US" sz="1400" kern="1200" baseline="30000" err="1">
                <a:solidFill>
                  <a:schemeClr val="bg1"/>
                </a:solidFill>
                <a:latin typeface="+mj-lt"/>
                <a:cs typeface="Arial" panose="020B0604020202020204" pitchFamily="34" charset="0"/>
              </a:rPr>
              <a:t>a</a:t>
            </a:r>
            <a:r>
              <a:rPr lang="en-US" sz="1400" kern="1200">
                <a:solidFill>
                  <a:schemeClr val="bg1"/>
                </a:solidFill>
                <a:latin typeface="+mj-lt"/>
                <a:cs typeface="Arial" panose="020B0604020202020204" pitchFamily="34" charset="0"/>
              </a:rPr>
              <a:t>)</a:t>
            </a:r>
          </a:p>
          <a:p>
            <a:pPr lvl="0" algn="ctr" defTabSz="577850">
              <a:lnSpc>
                <a:spcPct val="90000"/>
              </a:lnSpc>
              <a:spcBef>
                <a:spcPct val="0"/>
              </a:spcBef>
              <a:spcAft>
                <a:spcPct val="35000"/>
              </a:spcAft>
            </a:pPr>
            <a:r>
              <a:rPr lang="en-US" sz="1400">
                <a:solidFill>
                  <a:schemeClr val="bg1"/>
                </a:solidFill>
                <a:latin typeface="+mj-lt"/>
                <a:cs typeface="Arial" panose="020B0604020202020204" pitchFamily="34" charset="0"/>
              </a:rPr>
              <a:t>+</a:t>
            </a:r>
          </a:p>
          <a:p>
            <a:pPr lvl="0" algn="ctr" defTabSz="577850">
              <a:lnSpc>
                <a:spcPct val="90000"/>
              </a:lnSpc>
              <a:spcBef>
                <a:spcPct val="0"/>
              </a:spcBef>
              <a:spcAft>
                <a:spcPct val="35000"/>
              </a:spcAft>
            </a:pPr>
            <a:r>
              <a:rPr lang="en-US" sz="1400" b="1" kern="1200" err="1">
                <a:solidFill>
                  <a:schemeClr val="bg1"/>
                </a:solidFill>
                <a:latin typeface="+mj-lt"/>
                <a:cs typeface="Arial" panose="020B0604020202020204" pitchFamily="34" charset="0"/>
              </a:rPr>
              <a:t>Azacitidine</a:t>
            </a:r>
            <a:r>
              <a:rPr lang="en-US" sz="1400" kern="1200">
                <a:solidFill>
                  <a:schemeClr val="bg1"/>
                </a:solidFill>
                <a:latin typeface="+mj-lt"/>
                <a:cs typeface="Arial" panose="020B0604020202020204" pitchFamily="34" charset="0"/>
              </a:rPr>
              <a:t> (75 mg/m</a:t>
            </a:r>
            <a:r>
              <a:rPr lang="en-US" sz="1400" kern="1200" baseline="30000">
                <a:solidFill>
                  <a:schemeClr val="bg1"/>
                </a:solidFill>
                <a:latin typeface="+mj-lt"/>
                <a:cs typeface="Arial" panose="020B0604020202020204" pitchFamily="34" charset="0"/>
              </a:rPr>
              <a:t>2</a:t>
            </a:r>
            <a:r>
              <a:rPr lang="en-US" sz="1400" kern="1200">
                <a:solidFill>
                  <a:schemeClr val="bg1"/>
                </a:solidFill>
                <a:latin typeface="+mj-lt"/>
                <a:cs typeface="Arial" panose="020B0604020202020204" pitchFamily="34" charset="0"/>
              </a:rPr>
              <a:t> for 7 days SC or IV)</a:t>
            </a:r>
          </a:p>
        </p:txBody>
      </p:sp>
      <p:grpSp>
        <p:nvGrpSpPr>
          <p:cNvPr id="12" name="Gruppieren 11">
            <a:extLst>
              <a:ext uri="{FF2B5EF4-FFF2-40B4-BE49-F238E27FC236}">
                <a16:creationId xmlns:a16="http://schemas.microsoft.com/office/drawing/2014/main" id="{0B5EE133-8D2A-FC4A-8513-AE8B9156DD6A}"/>
              </a:ext>
            </a:extLst>
          </p:cNvPr>
          <p:cNvGrpSpPr/>
          <p:nvPr/>
        </p:nvGrpSpPr>
        <p:grpSpPr>
          <a:xfrm>
            <a:off x="6261101" y="3519426"/>
            <a:ext cx="5514368" cy="637006"/>
            <a:chOff x="6377653" y="3392488"/>
            <a:chExt cx="5302555" cy="637006"/>
          </a:xfrm>
        </p:grpSpPr>
        <p:sp>
          <p:nvSpPr>
            <p:cNvPr id="13" name="TextBox 25">
              <a:extLst>
                <a:ext uri="{FF2B5EF4-FFF2-40B4-BE49-F238E27FC236}">
                  <a16:creationId xmlns:a16="http://schemas.microsoft.com/office/drawing/2014/main" id="{53DD5A45-2F94-DCBC-DFD3-E0AE0C3DB634}"/>
                </a:ext>
              </a:extLst>
            </p:cNvPr>
            <p:cNvSpPr txBox="1"/>
            <p:nvPr/>
          </p:nvSpPr>
          <p:spPr>
            <a:xfrm>
              <a:off x="6377653" y="3392488"/>
              <a:ext cx="1457022" cy="637006"/>
            </a:xfrm>
            <a:prstGeom prst="rect">
              <a:avLst/>
            </a:prstGeom>
            <a:solidFill>
              <a:schemeClr val="accent2"/>
            </a:solidFill>
          </p:spPr>
          <p:txBody>
            <a:bodyPr wrap="square" anchor="ctr">
              <a:noAutofit/>
            </a:bodyPr>
            <a:lstStyle/>
            <a:p>
              <a:pPr algn="ctr"/>
              <a:r>
                <a:rPr lang="en-US" sz="1200" b="1">
                  <a:solidFill>
                    <a:schemeClr val="bg1"/>
                  </a:solidFill>
                </a:rPr>
                <a:t>Part 1</a:t>
              </a:r>
            </a:p>
            <a:p>
              <a:pPr algn="ctr"/>
              <a:r>
                <a:rPr lang="en-US" sz="1200">
                  <a:solidFill>
                    <a:schemeClr val="bg1"/>
                  </a:solidFill>
                </a:rPr>
                <a:t>Dose escalation</a:t>
              </a:r>
            </a:p>
          </p:txBody>
        </p:sp>
        <p:sp>
          <p:nvSpPr>
            <p:cNvPr id="14" name="TextBox 25">
              <a:extLst>
                <a:ext uri="{FF2B5EF4-FFF2-40B4-BE49-F238E27FC236}">
                  <a16:creationId xmlns:a16="http://schemas.microsoft.com/office/drawing/2014/main" id="{84532E7E-6D0F-AF65-B08A-AC46534BB353}"/>
                </a:ext>
              </a:extLst>
            </p:cNvPr>
            <p:cNvSpPr txBox="1"/>
            <p:nvPr/>
          </p:nvSpPr>
          <p:spPr>
            <a:xfrm>
              <a:off x="8301781" y="3392488"/>
              <a:ext cx="1457022" cy="637006"/>
            </a:xfrm>
            <a:prstGeom prst="rect">
              <a:avLst/>
            </a:prstGeom>
            <a:solidFill>
              <a:schemeClr val="accent2"/>
            </a:solidFill>
          </p:spPr>
          <p:txBody>
            <a:bodyPr wrap="square" anchor="ctr">
              <a:noAutofit/>
            </a:bodyPr>
            <a:lstStyle/>
            <a:p>
              <a:pPr algn="ctr"/>
              <a:r>
                <a:rPr lang="en-US" sz="1200" b="1">
                  <a:solidFill>
                    <a:schemeClr val="bg1"/>
                  </a:solidFill>
                </a:rPr>
                <a:t>Part 2</a:t>
              </a:r>
            </a:p>
            <a:p>
              <a:pPr algn="ctr"/>
              <a:r>
                <a:rPr lang="en-US" sz="1200">
                  <a:solidFill>
                    <a:schemeClr val="bg1"/>
                  </a:solidFill>
                </a:rPr>
                <a:t>Safety expansion</a:t>
              </a:r>
            </a:p>
          </p:txBody>
        </p:sp>
        <p:sp>
          <p:nvSpPr>
            <p:cNvPr id="15" name="TextBox 25">
              <a:extLst>
                <a:ext uri="{FF2B5EF4-FFF2-40B4-BE49-F238E27FC236}">
                  <a16:creationId xmlns:a16="http://schemas.microsoft.com/office/drawing/2014/main" id="{A8A7C913-390F-4FCD-C9AA-85121CA75CA8}"/>
                </a:ext>
              </a:extLst>
            </p:cNvPr>
            <p:cNvSpPr txBox="1"/>
            <p:nvPr/>
          </p:nvSpPr>
          <p:spPr>
            <a:xfrm>
              <a:off x="10223186" y="3392488"/>
              <a:ext cx="1457022" cy="637006"/>
            </a:xfrm>
            <a:prstGeom prst="rect">
              <a:avLst/>
            </a:prstGeom>
            <a:solidFill>
              <a:schemeClr val="accent2"/>
            </a:solidFill>
          </p:spPr>
          <p:txBody>
            <a:bodyPr wrap="square" anchor="ctr">
              <a:noAutofit/>
            </a:bodyPr>
            <a:lstStyle/>
            <a:p>
              <a:pPr algn="ctr"/>
              <a:r>
                <a:rPr lang="en-US" sz="1200" b="1">
                  <a:solidFill>
                    <a:schemeClr val="bg1"/>
                  </a:solidFill>
                </a:rPr>
                <a:t>Part 3</a:t>
              </a:r>
            </a:p>
            <a:p>
              <a:pPr algn="ctr"/>
              <a:r>
                <a:rPr lang="en-US" sz="1200">
                  <a:solidFill>
                    <a:schemeClr val="bg1"/>
                  </a:solidFill>
                </a:rPr>
                <a:t>Efficacy expansion</a:t>
              </a:r>
            </a:p>
          </p:txBody>
        </p:sp>
        <p:sp>
          <p:nvSpPr>
            <p:cNvPr id="16" name="Right Arrow 15">
              <a:extLst>
                <a:ext uri="{FF2B5EF4-FFF2-40B4-BE49-F238E27FC236}">
                  <a16:creationId xmlns:a16="http://schemas.microsoft.com/office/drawing/2014/main" id="{CC455C17-BAD0-1AD6-E9D9-D0A5FE276794}"/>
                </a:ext>
              </a:extLst>
            </p:cNvPr>
            <p:cNvSpPr/>
            <p:nvPr/>
          </p:nvSpPr>
          <p:spPr>
            <a:xfrm>
              <a:off x="7834627" y="3545176"/>
              <a:ext cx="463639" cy="331631"/>
            </a:xfrm>
            <a:prstGeom prst="rightArrow">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11" name="Gruppieren 10">
              <a:extLst>
                <a:ext uri="{FF2B5EF4-FFF2-40B4-BE49-F238E27FC236}">
                  <a16:creationId xmlns:a16="http://schemas.microsoft.com/office/drawing/2014/main" id="{B2319194-797C-DF5C-4A2A-823F8D36EA41}"/>
                </a:ext>
              </a:extLst>
            </p:cNvPr>
            <p:cNvGrpSpPr/>
            <p:nvPr/>
          </p:nvGrpSpPr>
          <p:grpSpPr>
            <a:xfrm>
              <a:off x="9709646" y="3545176"/>
              <a:ext cx="599395" cy="331631"/>
              <a:chOff x="9649505" y="3545174"/>
              <a:chExt cx="599395" cy="331631"/>
            </a:xfrm>
          </p:grpSpPr>
          <p:sp>
            <p:nvSpPr>
              <p:cNvPr id="17" name="Right Arrow 16">
                <a:extLst>
                  <a:ext uri="{FF2B5EF4-FFF2-40B4-BE49-F238E27FC236}">
                    <a16:creationId xmlns:a16="http://schemas.microsoft.com/office/drawing/2014/main" id="{31B9E04E-26A4-6EC8-E465-79B57574B954}"/>
                  </a:ext>
                </a:extLst>
              </p:cNvPr>
              <p:cNvSpPr/>
              <p:nvPr/>
            </p:nvSpPr>
            <p:spPr>
              <a:xfrm>
                <a:off x="9699406" y="3545174"/>
                <a:ext cx="463639" cy="331631"/>
              </a:xfrm>
              <a:prstGeom prst="rightArrow">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B928C3F-B33A-A10A-207D-14B332CCC6FB}"/>
                  </a:ext>
                </a:extLst>
              </p:cNvPr>
              <p:cNvSpPr txBox="1"/>
              <p:nvPr/>
            </p:nvSpPr>
            <p:spPr>
              <a:xfrm>
                <a:off x="9649505" y="3580184"/>
                <a:ext cx="599395" cy="261610"/>
              </a:xfrm>
              <a:prstGeom prst="rect">
                <a:avLst/>
              </a:prstGeom>
              <a:noFill/>
            </p:spPr>
            <p:txBody>
              <a:bodyPr wrap="square" rtlCol="0">
                <a:spAutoFit/>
              </a:bodyPr>
              <a:lstStyle/>
              <a:p>
                <a:r>
                  <a:rPr lang="en-US" sz="1050">
                    <a:solidFill>
                      <a:schemeClr val="bg1"/>
                    </a:solidFill>
                  </a:rPr>
                  <a:t>RP2D</a:t>
                </a:r>
              </a:p>
            </p:txBody>
          </p:sp>
        </p:grpSp>
      </p:grpSp>
      <p:graphicFrame>
        <p:nvGraphicFramePr>
          <p:cNvPr id="22" name="Table 22">
            <a:extLst>
              <a:ext uri="{FF2B5EF4-FFF2-40B4-BE49-F238E27FC236}">
                <a16:creationId xmlns:a16="http://schemas.microsoft.com/office/drawing/2014/main" id="{4B80A3CD-913A-2EC2-F51F-D94BA7667199}"/>
              </a:ext>
            </a:extLst>
          </p:cNvPr>
          <p:cNvGraphicFramePr>
            <a:graphicFrameLocks noGrp="1"/>
          </p:cNvGraphicFramePr>
          <p:nvPr>
            <p:extLst>
              <p:ext uri="{D42A27DB-BD31-4B8C-83A1-F6EECF244321}">
                <p14:modId xmlns:p14="http://schemas.microsoft.com/office/powerpoint/2010/main" val="1877207147"/>
              </p:ext>
            </p:extLst>
          </p:nvPr>
        </p:nvGraphicFramePr>
        <p:xfrm>
          <a:off x="4650970" y="4394668"/>
          <a:ext cx="5193667" cy="1600440"/>
        </p:xfrm>
        <a:graphic>
          <a:graphicData uri="http://schemas.openxmlformats.org/drawingml/2006/table">
            <a:tbl>
              <a:tblPr bandRow="1">
                <a:tableStyleId>{5C22544A-7EE6-4342-B048-85BDC9FD1C3A}</a:tableStyleId>
              </a:tblPr>
              <a:tblGrid>
                <a:gridCol w="1332000">
                  <a:extLst>
                    <a:ext uri="{9D8B030D-6E8A-4147-A177-3AD203B41FA5}">
                      <a16:colId xmlns:a16="http://schemas.microsoft.com/office/drawing/2014/main" val="2792560242"/>
                    </a:ext>
                  </a:extLst>
                </a:gridCol>
                <a:gridCol w="1930833">
                  <a:extLst>
                    <a:ext uri="{9D8B030D-6E8A-4147-A177-3AD203B41FA5}">
                      <a16:colId xmlns:a16="http://schemas.microsoft.com/office/drawing/2014/main" val="2996102963"/>
                    </a:ext>
                  </a:extLst>
                </a:gridCol>
                <a:gridCol w="1930834">
                  <a:extLst>
                    <a:ext uri="{9D8B030D-6E8A-4147-A177-3AD203B41FA5}">
                      <a16:colId xmlns:a16="http://schemas.microsoft.com/office/drawing/2014/main" val="2992262241"/>
                    </a:ext>
                  </a:extLst>
                </a:gridCol>
              </a:tblGrid>
              <a:tr h="320088">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schemeClr val="bg1"/>
                          </a:solidFill>
                        </a:rPr>
                        <a:t>BGB-11417 dose</a:t>
                      </a:r>
                    </a:p>
                  </a:txBody>
                  <a:tcPr>
                    <a:lnB w="38100" cap="flat" cmpd="sng" algn="ctr">
                      <a:solidFill>
                        <a:schemeClr val="bg1"/>
                      </a:solidFill>
                      <a:prstDash val="solid"/>
                      <a:round/>
                      <a:headEnd type="none" w="med" len="med"/>
                      <a:tailEnd type="none" w="med" len="med"/>
                    </a:lnB>
                    <a:solidFill>
                      <a:schemeClr val="accent1"/>
                    </a:solidFill>
                  </a:tcPr>
                </a:tc>
                <a:tc hMerge="1">
                  <a:txBody>
                    <a:bodyPr/>
                    <a:lstStyle/>
                    <a:p>
                      <a:pPr algn="ctr"/>
                      <a:endParaRPr lang="en-US" sz="1400"/>
                    </a:p>
                  </a:txBody>
                  <a:tcPr/>
                </a:tc>
                <a:tc hMerge="1">
                  <a:txBody>
                    <a:bodyPr/>
                    <a:lstStyle/>
                    <a:p>
                      <a:pPr algn="ctr"/>
                      <a:endParaRPr lang="en-US" sz="1400"/>
                    </a:p>
                  </a:txBody>
                  <a:tcPr/>
                </a:tc>
                <a:extLst>
                  <a:ext uri="{0D108BD9-81ED-4DB2-BD59-A6C34878D82A}">
                    <a16:rowId xmlns:a16="http://schemas.microsoft.com/office/drawing/2014/main" val="2500650250"/>
                  </a:ext>
                </a:extLst>
              </a:tr>
              <a:tr h="320088">
                <a:tc>
                  <a:txBody>
                    <a:bodyPr/>
                    <a:lstStyle/>
                    <a:p>
                      <a:r>
                        <a:rPr lang="en-US" sz="1400"/>
                        <a:t>40 mg x 10 d</a:t>
                      </a:r>
                    </a:p>
                  </a:txBody>
                  <a:tcPr>
                    <a:lnT w="38100" cap="flat" cmpd="sng" algn="ctr">
                      <a:solidFill>
                        <a:schemeClr val="bg1"/>
                      </a:solidFill>
                      <a:prstDash val="solid"/>
                      <a:round/>
                      <a:headEnd type="none" w="med" len="med"/>
                      <a:tailEnd type="none" w="med" len="med"/>
                    </a:lnT>
                  </a:tcPr>
                </a:tc>
                <a:tc>
                  <a:txBody>
                    <a:bodyPr/>
                    <a:lstStyle/>
                    <a:p>
                      <a:pPr algn="ctr"/>
                      <a:r>
                        <a:rPr lang="en-US" sz="1400"/>
                        <a:t>3-6 patients</a:t>
                      </a:r>
                    </a:p>
                  </a:txBody>
                  <a:tcPr>
                    <a:lnT w="38100" cap="flat" cmpd="sng" algn="ctr">
                      <a:solidFill>
                        <a:schemeClr val="bg1"/>
                      </a:solidFill>
                      <a:prstDash val="solid"/>
                      <a:round/>
                      <a:headEnd type="none" w="med" len="med"/>
                      <a:tailEnd type="none" w="med" len="med"/>
                    </a:lnT>
                  </a:tcPr>
                </a:tc>
                <a:tc>
                  <a:txBody>
                    <a:bodyPr/>
                    <a:lstStyle/>
                    <a:p>
                      <a:pPr algn="ctr"/>
                      <a:r>
                        <a:rPr lang="en-US" sz="1400"/>
                        <a:t>~10 patients</a:t>
                      </a:r>
                    </a:p>
                  </a:txBody>
                  <a:tcP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79636674"/>
                  </a:ext>
                </a:extLst>
              </a:tr>
              <a:tr h="320088">
                <a:tc>
                  <a:txBody>
                    <a:bodyPr/>
                    <a:lstStyle/>
                    <a:p>
                      <a:r>
                        <a:rPr lang="en-US" sz="1400"/>
                        <a:t>80 mg x 10 d</a:t>
                      </a:r>
                    </a:p>
                  </a:txBody>
                  <a:tcPr/>
                </a:tc>
                <a:tc>
                  <a:txBody>
                    <a:bodyPr/>
                    <a:lstStyle/>
                    <a:p>
                      <a:pPr algn="ctr"/>
                      <a:r>
                        <a:rPr lang="en-US" sz="1400"/>
                        <a:t>3-6 patients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~10 patients</a:t>
                      </a:r>
                    </a:p>
                  </a:txBody>
                  <a:tcPr/>
                </a:tc>
                <a:extLst>
                  <a:ext uri="{0D108BD9-81ED-4DB2-BD59-A6C34878D82A}">
                    <a16:rowId xmlns:a16="http://schemas.microsoft.com/office/drawing/2014/main" val="29688597"/>
                  </a:ext>
                </a:extLst>
              </a:tr>
              <a:tr h="320088">
                <a:tc>
                  <a:txBody>
                    <a:bodyPr/>
                    <a:lstStyle/>
                    <a:p>
                      <a:r>
                        <a:rPr lang="en-US" sz="1400"/>
                        <a:t>160 mg x 10 d</a:t>
                      </a:r>
                    </a:p>
                  </a:txBody>
                  <a:tcPr/>
                </a:tc>
                <a:tc>
                  <a:txBody>
                    <a:bodyPr/>
                    <a:lstStyle/>
                    <a:p>
                      <a:pPr algn="ctr"/>
                      <a:r>
                        <a:rPr lang="en-US" sz="1400"/>
                        <a:t>3-6 patients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~10 patients</a:t>
                      </a:r>
                    </a:p>
                  </a:txBody>
                  <a:tcPr/>
                </a:tc>
                <a:extLst>
                  <a:ext uri="{0D108BD9-81ED-4DB2-BD59-A6C34878D82A}">
                    <a16:rowId xmlns:a16="http://schemas.microsoft.com/office/drawing/2014/main" val="872911674"/>
                  </a:ext>
                </a:extLst>
              </a:tr>
              <a:tr h="320088">
                <a:tc>
                  <a:txBody>
                    <a:bodyPr/>
                    <a:lstStyle/>
                    <a:p>
                      <a:r>
                        <a:rPr lang="en-US" sz="1400"/>
                        <a:t>160 mg x 28 d</a:t>
                      </a:r>
                    </a:p>
                  </a:txBody>
                  <a:tcPr/>
                </a:tc>
                <a:tc>
                  <a:txBody>
                    <a:bodyPr/>
                    <a:lstStyle/>
                    <a:p>
                      <a:pPr algn="ctr"/>
                      <a:r>
                        <a:rPr lang="en-US" sz="1400"/>
                        <a:t>3-6 patients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~10 patients</a:t>
                      </a:r>
                    </a:p>
                  </a:txBody>
                  <a:tcPr/>
                </a:tc>
                <a:extLst>
                  <a:ext uri="{0D108BD9-81ED-4DB2-BD59-A6C34878D82A}">
                    <a16:rowId xmlns:a16="http://schemas.microsoft.com/office/drawing/2014/main" val="2997180711"/>
                  </a:ext>
                </a:extLst>
              </a:tr>
            </a:tbl>
          </a:graphicData>
        </a:graphic>
      </p:graphicFrame>
      <p:graphicFrame>
        <p:nvGraphicFramePr>
          <p:cNvPr id="7" name="Table 8">
            <a:extLst>
              <a:ext uri="{FF2B5EF4-FFF2-40B4-BE49-F238E27FC236}">
                <a16:creationId xmlns:a16="http://schemas.microsoft.com/office/drawing/2014/main" id="{0BF2336E-29FE-44F9-75A5-EC5B1BAEE5B3}"/>
              </a:ext>
            </a:extLst>
          </p:cNvPr>
          <p:cNvGraphicFramePr>
            <a:graphicFrameLocks noGrp="1"/>
          </p:cNvGraphicFramePr>
          <p:nvPr>
            <p:extLst>
              <p:ext uri="{D42A27DB-BD31-4B8C-83A1-F6EECF244321}">
                <p14:modId xmlns:p14="http://schemas.microsoft.com/office/powerpoint/2010/main" val="2390214891"/>
              </p:ext>
            </p:extLst>
          </p:nvPr>
        </p:nvGraphicFramePr>
        <p:xfrm>
          <a:off x="10280037" y="4714455"/>
          <a:ext cx="1457022" cy="331631"/>
        </p:xfrm>
        <a:graphic>
          <a:graphicData uri="http://schemas.openxmlformats.org/drawingml/2006/table">
            <a:tbl>
              <a:tblPr firstRow="1" bandRow="1">
                <a:tableStyleId>{5C22544A-7EE6-4342-B048-85BDC9FD1C3A}</a:tableStyleId>
              </a:tblPr>
              <a:tblGrid>
                <a:gridCol w="1457022">
                  <a:extLst>
                    <a:ext uri="{9D8B030D-6E8A-4147-A177-3AD203B41FA5}">
                      <a16:colId xmlns:a16="http://schemas.microsoft.com/office/drawing/2014/main" val="987902260"/>
                    </a:ext>
                  </a:extLst>
                </a:gridCol>
              </a:tblGrid>
              <a:tr h="33163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a:solidFill>
                            <a:schemeClr val="tx1"/>
                          </a:solidFill>
                        </a:rPr>
                        <a:t>~20 patients</a:t>
                      </a:r>
                    </a:p>
                  </a:txBody>
                  <a:tcPr>
                    <a:solidFill>
                      <a:srgbClr val="E7E8EA"/>
                    </a:solidFill>
                  </a:tcPr>
                </a:tc>
                <a:extLst>
                  <a:ext uri="{0D108BD9-81ED-4DB2-BD59-A6C34878D82A}">
                    <a16:rowId xmlns:a16="http://schemas.microsoft.com/office/drawing/2014/main" val="3492258110"/>
                  </a:ext>
                </a:extLst>
              </a:tr>
            </a:tbl>
          </a:graphicData>
        </a:graphic>
      </p:graphicFrame>
    </p:spTree>
    <p:extLst>
      <p:ext uri="{BB962C8B-B14F-4D97-AF65-F5344CB8AC3E}">
        <p14:creationId xmlns:p14="http://schemas.microsoft.com/office/powerpoint/2010/main" val="257958549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CF1BED-EB55-9A1D-85DB-F5790CFE62B2}"/>
              </a:ext>
            </a:extLst>
          </p:cNvPr>
          <p:cNvSpPr>
            <a:spLocks noGrp="1"/>
          </p:cNvSpPr>
          <p:nvPr>
            <p:ph type="title"/>
          </p:nvPr>
        </p:nvSpPr>
        <p:spPr/>
        <p:txBody>
          <a:bodyPr/>
          <a:lstStyle/>
          <a:p>
            <a:r>
              <a:rPr lang="en-US"/>
              <a:t>Summary of complete responses</a:t>
            </a:r>
          </a:p>
        </p:txBody>
      </p:sp>
      <p:sp>
        <p:nvSpPr>
          <p:cNvPr id="4" name="Footer Placeholder 3">
            <a:extLst>
              <a:ext uri="{FF2B5EF4-FFF2-40B4-BE49-F238E27FC236}">
                <a16:creationId xmlns:a16="http://schemas.microsoft.com/office/drawing/2014/main" id="{AD0B3F08-206B-AEF7-40FD-6D9C0106F405}"/>
              </a:ext>
            </a:extLst>
          </p:cNvPr>
          <p:cNvSpPr>
            <a:spLocks noGrp="1"/>
          </p:cNvSpPr>
          <p:nvPr>
            <p:ph type="ftr" sz="quarter" idx="13"/>
          </p:nvPr>
        </p:nvSpPr>
        <p:spPr>
          <a:xfrm>
            <a:off x="407989" y="6006688"/>
            <a:ext cx="8532812" cy="662400"/>
          </a:xfrm>
        </p:spPr>
        <p:txBody>
          <a:bodyPr/>
          <a:lstStyle/>
          <a:p>
            <a:r>
              <a:rPr lang="en-GB"/>
              <a:t>Data </a:t>
            </a:r>
            <a:r>
              <a:rPr lang="en-GB" err="1"/>
              <a:t>cutoff</a:t>
            </a:r>
            <a:r>
              <a:rPr lang="en-GB"/>
              <a:t>: 5 September 2022. </a:t>
            </a:r>
            <a:r>
              <a:rPr lang="en-GB" baseline="30000" err="1"/>
              <a:t>a</a:t>
            </a:r>
            <a:r>
              <a:rPr lang="en-GB" err="1"/>
              <a:t>CRh</a:t>
            </a:r>
            <a:r>
              <a:rPr lang="en-GB"/>
              <a:t> was defined by Bloomfield et al.</a:t>
            </a:r>
            <a:r>
              <a:rPr lang="en-GB" baseline="30000"/>
              <a:t>1 </a:t>
            </a:r>
            <a:endParaRPr lang="en-GB"/>
          </a:p>
          <a:p>
            <a:r>
              <a:rPr lang="en-GB" baseline="30000"/>
              <a:t>1</a:t>
            </a:r>
            <a:r>
              <a:rPr lang="en-GB"/>
              <a:t>Bloomfield CD, et al. Blood Rev 2018;32(5):416-425</a:t>
            </a:r>
          </a:p>
          <a:p>
            <a:r>
              <a:rPr lang="en-GB" b="1"/>
              <a:t>AML</a:t>
            </a:r>
            <a:r>
              <a:rPr lang="en-GB"/>
              <a:t>, acute myeloid </a:t>
            </a:r>
            <a:r>
              <a:rPr lang="en-GB" err="1"/>
              <a:t>leukemia</a:t>
            </a:r>
            <a:r>
              <a:rPr lang="en-GB"/>
              <a:t>; </a:t>
            </a:r>
            <a:r>
              <a:rPr lang="en-GB" b="1"/>
              <a:t>CR, </a:t>
            </a:r>
            <a:r>
              <a:rPr lang="en-GB"/>
              <a:t>complete response; </a:t>
            </a:r>
            <a:r>
              <a:rPr lang="en-GB" b="1" err="1"/>
              <a:t>CRh</a:t>
            </a:r>
            <a:r>
              <a:rPr lang="en-GB" b="1"/>
              <a:t>, </a:t>
            </a:r>
            <a:r>
              <a:rPr lang="en-GB"/>
              <a:t>CR with partial hematologic recovery; </a:t>
            </a:r>
            <a:r>
              <a:rPr lang="en-GB" b="1" err="1"/>
              <a:t>CRi</a:t>
            </a:r>
            <a:r>
              <a:rPr lang="en-GB" b="1"/>
              <a:t>, </a:t>
            </a:r>
            <a:r>
              <a:rPr lang="en-GB"/>
              <a:t>CR with incomplete hematologic recovery; </a:t>
            </a:r>
            <a:r>
              <a:rPr lang="en-GB" b="1" err="1"/>
              <a:t>mo</a:t>
            </a:r>
            <a:r>
              <a:rPr lang="en-GB" b="1"/>
              <a:t>, </a:t>
            </a:r>
            <a:r>
              <a:rPr lang="en-GB"/>
              <a:t>months; </a:t>
            </a:r>
            <a:r>
              <a:rPr lang="en-GB" b="1"/>
              <a:t>R/R, </a:t>
            </a:r>
            <a:r>
              <a:rPr lang="en-GB"/>
              <a:t>relapsed/refractory; </a:t>
            </a:r>
            <a:r>
              <a:rPr lang="en-GB" b="1"/>
              <a:t>TN, </a:t>
            </a:r>
            <a:r>
              <a:rPr lang="en-GB"/>
              <a:t>treatment naïve.  </a:t>
            </a:r>
            <a:endParaRPr lang="en-GB" b="1"/>
          </a:p>
          <a:p>
            <a:r>
              <a:rPr lang="en-GB" b="1" err="1"/>
              <a:t>Shortt</a:t>
            </a:r>
            <a:r>
              <a:rPr lang="en-GB" b="1"/>
              <a:t> et al, Abstract #1443 presented at ASH 2022.</a:t>
            </a:r>
          </a:p>
        </p:txBody>
      </p:sp>
      <p:graphicFrame>
        <p:nvGraphicFramePr>
          <p:cNvPr id="5" name="Table 5">
            <a:extLst>
              <a:ext uri="{FF2B5EF4-FFF2-40B4-BE49-F238E27FC236}">
                <a16:creationId xmlns:a16="http://schemas.microsoft.com/office/drawing/2014/main" id="{400F5749-701A-1B41-E2D4-E16932F90B31}"/>
              </a:ext>
            </a:extLst>
          </p:cNvPr>
          <p:cNvGraphicFramePr>
            <a:graphicFrameLocks noGrp="1"/>
          </p:cNvGraphicFramePr>
          <p:nvPr>
            <p:extLst>
              <p:ext uri="{D42A27DB-BD31-4B8C-83A1-F6EECF244321}">
                <p14:modId xmlns:p14="http://schemas.microsoft.com/office/powerpoint/2010/main" val="3172311051"/>
              </p:ext>
            </p:extLst>
          </p:nvPr>
        </p:nvGraphicFramePr>
        <p:xfrm>
          <a:off x="416534" y="1665288"/>
          <a:ext cx="8532811" cy="3315277"/>
        </p:xfrm>
        <a:graphic>
          <a:graphicData uri="http://schemas.openxmlformats.org/drawingml/2006/table">
            <a:tbl>
              <a:tblPr firstRow="1" bandRow="1">
                <a:tableStyleId>{5C22544A-7EE6-4342-B048-85BDC9FD1C3A}</a:tableStyleId>
              </a:tblPr>
              <a:tblGrid>
                <a:gridCol w="1963955">
                  <a:extLst>
                    <a:ext uri="{9D8B030D-6E8A-4147-A177-3AD203B41FA5}">
                      <a16:colId xmlns:a16="http://schemas.microsoft.com/office/drawing/2014/main" val="3558546700"/>
                    </a:ext>
                  </a:extLst>
                </a:gridCol>
                <a:gridCol w="616668">
                  <a:extLst>
                    <a:ext uri="{9D8B030D-6E8A-4147-A177-3AD203B41FA5}">
                      <a16:colId xmlns:a16="http://schemas.microsoft.com/office/drawing/2014/main" val="2617533588"/>
                    </a:ext>
                  </a:extLst>
                </a:gridCol>
                <a:gridCol w="630074">
                  <a:extLst>
                    <a:ext uri="{9D8B030D-6E8A-4147-A177-3AD203B41FA5}">
                      <a16:colId xmlns:a16="http://schemas.microsoft.com/office/drawing/2014/main" val="1501021312"/>
                    </a:ext>
                  </a:extLst>
                </a:gridCol>
                <a:gridCol w="683697">
                  <a:extLst>
                    <a:ext uri="{9D8B030D-6E8A-4147-A177-3AD203B41FA5}">
                      <a16:colId xmlns:a16="http://schemas.microsoft.com/office/drawing/2014/main" val="305288989"/>
                    </a:ext>
                  </a:extLst>
                </a:gridCol>
                <a:gridCol w="616668">
                  <a:extLst>
                    <a:ext uri="{9D8B030D-6E8A-4147-A177-3AD203B41FA5}">
                      <a16:colId xmlns:a16="http://schemas.microsoft.com/office/drawing/2014/main" val="2547902050"/>
                    </a:ext>
                  </a:extLst>
                </a:gridCol>
                <a:gridCol w="630074">
                  <a:extLst>
                    <a:ext uri="{9D8B030D-6E8A-4147-A177-3AD203B41FA5}">
                      <a16:colId xmlns:a16="http://schemas.microsoft.com/office/drawing/2014/main" val="2633262839"/>
                    </a:ext>
                  </a:extLst>
                </a:gridCol>
                <a:gridCol w="643480">
                  <a:extLst>
                    <a:ext uri="{9D8B030D-6E8A-4147-A177-3AD203B41FA5}">
                      <a16:colId xmlns:a16="http://schemas.microsoft.com/office/drawing/2014/main" val="2485155912"/>
                    </a:ext>
                  </a:extLst>
                </a:gridCol>
                <a:gridCol w="656886">
                  <a:extLst>
                    <a:ext uri="{9D8B030D-6E8A-4147-A177-3AD203B41FA5}">
                      <a16:colId xmlns:a16="http://schemas.microsoft.com/office/drawing/2014/main" val="3269195047"/>
                    </a:ext>
                  </a:extLst>
                </a:gridCol>
                <a:gridCol w="616668">
                  <a:extLst>
                    <a:ext uri="{9D8B030D-6E8A-4147-A177-3AD203B41FA5}">
                      <a16:colId xmlns:a16="http://schemas.microsoft.com/office/drawing/2014/main" val="1827466745"/>
                    </a:ext>
                  </a:extLst>
                </a:gridCol>
                <a:gridCol w="710509">
                  <a:extLst>
                    <a:ext uri="{9D8B030D-6E8A-4147-A177-3AD203B41FA5}">
                      <a16:colId xmlns:a16="http://schemas.microsoft.com/office/drawing/2014/main" val="1731460215"/>
                    </a:ext>
                  </a:extLst>
                </a:gridCol>
                <a:gridCol w="764132">
                  <a:extLst>
                    <a:ext uri="{9D8B030D-6E8A-4147-A177-3AD203B41FA5}">
                      <a16:colId xmlns:a16="http://schemas.microsoft.com/office/drawing/2014/main" val="3401921467"/>
                    </a:ext>
                  </a:extLst>
                </a:gridCol>
              </a:tblGrid>
              <a:tr h="366959">
                <a:tc rowSpan="2">
                  <a:txBody>
                    <a:bodyPr/>
                    <a:lstStyle/>
                    <a:p>
                      <a:r>
                        <a:rPr lang="en-US" sz="1200" b="1">
                          <a:solidFill>
                            <a:schemeClr val="bg1"/>
                          </a:solidFill>
                        </a:rPr>
                        <a:t>Response</a:t>
                      </a:r>
                    </a:p>
                  </a:txBody>
                  <a:tcPr anchor="ctr">
                    <a:lnR w="12700" cap="flat" cmpd="sng" algn="ctr">
                      <a:solidFill>
                        <a:schemeClr val="bg1"/>
                      </a:solidFill>
                      <a:prstDash val="solid"/>
                      <a:round/>
                      <a:headEnd type="none" w="med" len="med"/>
                      <a:tailEnd type="none" w="med" len="med"/>
                    </a:lnR>
                  </a:tcPr>
                </a:tc>
                <a:tc gridSpan="2">
                  <a:txBody>
                    <a:bodyPr/>
                    <a:lstStyle/>
                    <a:p>
                      <a:pPr algn="ctr"/>
                      <a:r>
                        <a:rPr lang="en-US" sz="1200"/>
                        <a:t>40 mg x 10 d</a:t>
                      </a: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endParaRPr lang="en-US" sz="1200"/>
                    </a:p>
                  </a:txBody>
                  <a:tcPr/>
                </a:tc>
                <a:tc gridSpan="2">
                  <a:txBody>
                    <a:bodyPr/>
                    <a:lstStyle/>
                    <a:p>
                      <a:pPr algn="ctr"/>
                      <a:r>
                        <a:rPr lang="en-US" sz="1200"/>
                        <a:t>80 mg x 10 d</a:t>
                      </a:r>
                    </a:p>
                  </a:txBody>
                  <a:tcPr anchor="ctr">
                    <a:lnB w="12700" cap="flat" cmpd="sng" algn="ctr">
                      <a:solidFill>
                        <a:schemeClr val="bg1"/>
                      </a:solidFill>
                      <a:prstDash val="solid"/>
                      <a:round/>
                      <a:headEnd type="none" w="med" len="med"/>
                      <a:tailEnd type="none" w="med" len="med"/>
                    </a:lnB>
                  </a:tcPr>
                </a:tc>
                <a:tc hMerge="1">
                  <a:txBody>
                    <a:bodyPr/>
                    <a:lstStyle/>
                    <a:p>
                      <a:endParaRPr lang="en-US" sz="1200"/>
                    </a:p>
                  </a:txBody>
                  <a:tcPr/>
                </a:tc>
                <a:tc gridSpan="2">
                  <a:txBody>
                    <a:bodyPr/>
                    <a:lstStyle/>
                    <a:p>
                      <a:pPr algn="ctr"/>
                      <a:r>
                        <a:rPr lang="en-US" sz="1200"/>
                        <a:t>160 mg x 10 d</a:t>
                      </a:r>
                    </a:p>
                  </a:txBody>
                  <a:tcPr anchor="ctr">
                    <a:lnB w="12700" cap="flat" cmpd="sng" algn="ctr">
                      <a:solidFill>
                        <a:schemeClr val="bg1"/>
                      </a:solidFill>
                      <a:prstDash val="solid"/>
                      <a:round/>
                      <a:headEnd type="none" w="med" len="med"/>
                      <a:tailEnd type="none" w="med" len="med"/>
                    </a:lnB>
                  </a:tcPr>
                </a:tc>
                <a:tc hMerge="1">
                  <a:txBody>
                    <a:bodyPr/>
                    <a:lstStyle/>
                    <a:p>
                      <a:endParaRPr lang="en-US" sz="1200"/>
                    </a:p>
                  </a:txBody>
                  <a:tcPr/>
                </a:tc>
                <a:tc gridSpan="2">
                  <a:txBody>
                    <a:bodyPr/>
                    <a:lstStyle/>
                    <a:p>
                      <a:pPr algn="ctr"/>
                      <a:r>
                        <a:rPr lang="en-US" sz="1200"/>
                        <a:t>160 mg x 28 d</a:t>
                      </a:r>
                    </a:p>
                  </a:txBody>
                  <a:tcPr anchor="ctr">
                    <a:lnB w="12700" cap="flat" cmpd="sng" algn="ctr">
                      <a:solidFill>
                        <a:schemeClr val="bg1"/>
                      </a:solidFill>
                      <a:prstDash val="solid"/>
                      <a:round/>
                      <a:headEnd type="none" w="med" len="med"/>
                      <a:tailEnd type="none" w="med" len="med"/>
                    </a:lnB>
                  </a:tcPr>
                </a:tc>
                <a:tc hMerge="1">
                  <a:txBody>
                    <a:bodyPr/>
                    <a:lstStyle/>
                    <a:p>
                      <a:endParaRPr lang="en-US" sz="1200"/>
                    </a:p>
                  </a:txBody>
                  <a:tcPr/>
                </a:tc>
                <a:tc gridSpan="2">
                  <a:txBody>
                    <a:bodyPr/>
                    <a:lstStyle/>
                    <a:p>
                      <a:pPr algn="ctr"/>
                      <a:r>
                        <a:rPr lang="en-US" sz="1200"/>
                        <a:t>Total</a:t>
                      </a:r>
                    </a:p>
                  </a:txBody>
                  <a:tcPr anchor="ctr">
                    <a:lnB w="12700" cap="flat" cmpd="sng" algn="ctr">
                      <a:solidFill>
                        <a:schemeClr val="bg1"/>
                      </a:solidFill>
                      <a:prstDash val="solid"/>
                      <a:round/>
                      <a:headEnd type="none" w="med" len="med"/>
                      <a:tailEnd type="none" w="med" len="med"/>
                    </a:lnB>
                  </a:tcPr>
                </a:tc>
                <a:tc hMerge="1">
                  <a:txBody>
                    <a:bodyPr/>
                    <a:lstStyle/>
                    <a:p>
                      <a:endParaRPr lang="en-US" sz="1200"/>
                    </a:p>
                  </a:txBody>
                  <a:tcPr/>
                </a:tc>
                <a:extLst>
                  <a:ext uri="{0D108BD9-81ED-4DB2-BD59-A6C34878D82A}">
                    <a16:rowId xmlns:a16="http://schemas.microsoft.com/office/drawing/2014/main" val="4055089170"/>
                  </a:ext>
                </a:extLst>
              </a:tr>
              <a:tr h="463968">
                <a:tc vMerge="1">
                  <a:txBody>
                    <a:bodyPr/>
                    <a:lstStyle/>
                    <a:p>
                      <a:r>
                        <a:rPr lang="en-US" sz="1200" b="1">
                          <a:solidFill>
                            <a:schemeClr val="bg1"/>
                          </a:solidFill>
                        </a:rPr>
                        <a:t>Response</a:t>
                      </a:r>
                    </a:p>
                  </a:txBody>
                  <a:tcPr>
                    <a:solidFill>
                      <a:schemeClr val="accent1"/>
                    </a:solidFill>
                  </a:tcPr>
                </a:tc>
                <a:tc>
                  <a:txBody>
                    <a:bodyPr/>
                    <a:lstStyle/>
                    <a:p>
                      <a:pPr algn="ctr"/>
                      <a:r>
                        <a:rPr lang="en-US" sz="1200" b="1">
                          <a:solidFill>
                            <a:schemeClr val="bg1"/>
                          </a:solidFill>
                        </a:rPr>
                        <a:t>TN</a:t>
                      </a:r>
                    </a:p>
                    <a:p>
                      <a:pPr algn="ctr"/>
                      <a:r>
                        <a:rPr lang="en-US" sz="1200" b="1">
                          <a:solidFill>
                            <a:schemeClr val="bg1"/>
                          </a:solidFill>
                        </a:rPr>
                        <a:t>(n=9)</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200" b="1">
                          <a:solidFill>
                            <a:schemeClr val="bg1"/>
                          </a:solidFill>
                        </a:rPr>
                        <a:t>R/R</a:t>
                      </a:r>
                    </a:p>
                    <a:p>
                      <a:pPr algn="ctr"/>
                      <a:r>
                        <a:rPr lang="en-US" sz="1200" b="1">
                          <a:solidFill>
                            <a:schemeClr val="bg1"/>
                          </a:solidFill>
                        </a:rPr>
                        <a:t>(n=7)</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200" b="1">
                          <a:solidFill>
                            <a:schemeClr val="bg1"/>
                          </a:solidFill>
                        </a:rPr>
                        <a:t>TN</a:t>
                      </a:r>
                    </a:p>
                    <a:p>
                      <a:pPr algn="ctr"/>
                      <a:r>
                        <a:rPr lang="en-US" sz="1200" b="1">
                          <a:solidFill>
                            <a:schemeClr val="bg1"/>
                          </a:solidFill>
                        </a:rPr>
                        <a:t>(n=11)</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200" b="1">
                          <a:solidFill>
                            <a:schemeClr val="bg1"/>
                          </a:solidFill>
                        </a:rPr>
                        <a:t>R/R</a:t>
                      </a:r>
                    </a:p>
                    <a:p>
                      <a:pPr algn="ctr"/>
                      <a:r>
                        <a:rPr lang="en-US" sz="1200" b="1">
                          <a:solidFill>
                            <a:schemeClr val="bg1"/>
                          </a:solidFill>
                        </a:rPr>
                        <a:t>(n=6)</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200" b="1">
                          <a:solidFill>
                            <a:schemeClr val="bg1"/>
                          </a:solidFill>
                        </a:rPr>
                        <a:t>TN</a:t>
                      </a:r>
                    </a:p>
                    <a:p>
                      <a:pPr algn="ctr"/>
                      <a:r>
                        <a:rPr lang="en-US" sz="1200" b="1">
                          <a:solidFill>
                            <a:schemeClr val="bg1"/>
                          </a:solidFill>
                        </a:rPr>
                        <a:t>(n=8)</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200" b="1">
                          <a:solidFill>
                            <a:schemeClr val="bg1"/>
                          </a:solidFill>
                        </a:rPr>
                        <a:t>R/R</a:t>
                      </a:r>
                    </a:p>
                    <a:p>
                      <a:pPr algn="ctr"/>
                      <a:r>
                        <a:rPr lang="en-US" sz="1200" b="1">
                          <a:solidFill>
                            <a:schemeClr val="bg1"/>
                          </a:solidFill>
                        </a:rPr>
                        <a:t>(n=8)</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200" b="1">
                          <a:solidFill>
                            <a:schemeClr val="bg1"/>
                          </a:solidFill>
                        </a:rPr>
                        <a:t>TN</a:t>
                      </a:r>
                    </a:p>
                    <a:p>
                      <a:pPr algn="ctr"/>
                      <a:r>
                        <a:rPr lang="en-US" sz="1200" b="1">
                          <a:solidFill>
                            <a:schemeClr val="bg1"/>
                          </a:solidFill>
                        </a:rPr>
                        <a:t>(n=3)</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200" b="1">
                          <a:solidFill>
                            <a:schemeClr val="bg1"/>
                          </a:solidFill>
                        </a:rPr>
                        <a:t>R/R</a:t>
                      </a:r>
                    </a:p>
                    <a:p>
                      <a:pPr algn="ctr"/>
                      <a:r>
                        <a:rPr lang="en-US" sz="1200" b="1">
                          <a:solidFill>
                            <a:schemeClr val="bg1"/>
                          </a:solidFill>
                        </a:rPr>
                        <a:t>(n=5)</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200" b="1">
                          <a:solidFill>
                            <a:schemeClr val="bg1"/>
                          </a:solidFill>
                        </a:rPr>
                        <a:t>TN</a:t>
                      </a:r>
                    </a:p>
                    <a:p>
                      <a:pPr algn="ctr"/>
                      <a:r>
                        <a:rPr lang="en-US" sz="1200" b="1">
                          <a:solidFill>
                            <a:schemeClr val="bg1"/>
                          </a:solidFill>
                        </a:rPr>
                        <a:t>(n=31)</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200" b="1">
                          <a:solidFill>
                            <a:schemeClr val="bg1"/>
                          </a:solidFill>
                        </a:rPr>
                        <a:t>R/R</a:t>
                      </a:r>
                    </a:p>
                    <a:p>
                      <a:pPr algn="ctr"/>
                      <a:r>
                        <a:rPr lang="en-US" sz="1200" b="1">
                          <a:solidFill>
                            <a:schemeClr val="bg1"/>
                          </a:solidFill>
                        </a:rPr>
                        <a:t>(n=26)</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4183258453"/>
                  </a:ext>
                </a:extLst>
              </a:tr>
              <a:tr h="366959">
                <a:tc>
                  <a:txBody>
                    <a:bodyPr/>
                    <a:lstStyle/>
                    <a:p>
                      <a:r>
                        <a:rPr lang="en-US" sz="1200" b="1"/>
                        <a:t>CR+CRh</a:t>
                      </a:r>
                      <a:r>
                        <a:rPr lang="en-US" sz="1200"/>
                        <a:t>,</a:t>
                      </a:r>
                      <a:r>
                        <a:rPr lang="en-US" sz="1200" baseline="30000"/>
                        <a:t>a</a:t>
                      </a:r>
                      <a:r>
                        <a:rPr lang="en-US" sz="1200" baseline="0"/>
                        <a:t> n (%)</a:t>
                      </a:r>
                      <a:endParaRPr lang="en-US" sz="1200" baseline="30000"/>
                    </a:p>
                  </a:txBody>
                  <a:tcPr anchor="ctr"/>
                </a:tc>
                <a:tc>
                  <a:txBody>
                    <a:bodyPr/>
                    <a:lstStyle/>
                    <a:p>
                      <a:pPr algn="ctr"/>
                      <a:r>
                        <a:rPr lang="en-US" sz="1200"/>
                        <a:t>5 (56)</a:t>
                      </a:r>
                    </a:p>
                  </a:txBody>
                  <a:tcPr anchor="ctr">
                    <a:lnT w="38100" cap="flat" cmpd="sng" algn="ctr">
                      <a:solidFill>
                        <a:schemeClr val="bg1"/>
                      </a:solidFill>
                      <a:prstDash val="solid"/>
                      <a:round/>
                      <a:headEnd type="none" w="med" len="med"/>
                      <a:tailEnd type="none" w="med" len="med"/>
                    </a:lnT>
                  </a:tcPr>
                </a:tc>
                <a:tc>
                  <a:txBody>
                    <a:bodyPr/>
                    <a:lstStyle/>
                    <a:p>
                      <a:pPr algn="ctr"/>
                      <a:r>
                        <a:rPr lang="en-US" sz="1200"/>
                        <a:t>4 (57)</a:t>
                      </a:r>
                    </a:p>
                  </a:txBody>
                  <a:tcPr anchor="ctr">
                    <a:lnT w="38100" cap="flat" cmpd="sng" algn="ctr">
                      <a:solidFill>
                        <a:schemeClr val="bg1"/>
                      </a:solidFill>
                      <a:prstDash val="solid"/>
                      <a:round/>
                      <a:headEnd type="none" w="med" len="med"/>
                      <a:tailEnd type="none" w="med" len="med"/>
                    </a:lnT>
                  </a:tcPr>
                </a:tc>
                <a:tc>
                  <a:txBody>
                    <a:bodyPr/>
                    <a:lstStyle/>
                    <a:p>
                      <a:pPr algn="ctr"/>
                      <a:r>
                        <a:rPr lang="en-US" sz="1200"/>
                        <a:t>8 (73)</a:t>
                      </a:r>
                    </a:p>
                  </a:txBody>
                  <a:tcPr anchor="ctr">
                    <a:lnT w="38100" cap="flat" cmpd="sng" algn="ctr">
                      <a:solidFill>
                        <a:schemeClr val="bg1"/>
                      </a:solidFill>
                      <a:prstDash val="solid"/>
                      <a:round/>
                      <a:headEnd type="none" w="med" len="med"/>
                      <a:tailEnd type="none" w="med" len="med"/>
                    </a:lnT>
                  </a:tcPr>
                </a:tc>
                <a:tc>
                  <a:txBody>
                    <a:bodyPr/>
                    <a:lstStyle/>
                    <a:p>
                      <a:pPr algn="ctr"/>
                      <a:r>
                        <a:rPr lang="en-US" sz="1200"/>
                        <a:t>4 (67)</a:t>
                      </a:r>
                    </a:p>
                  </a:txBody>
                  <a:tcPr anchor="ctr">
                    <a:lnT w="38100" cap="flat" cmpd="sng" algn="ctr">
                      <a:solidFill>
                        <a:schemeClr val="bg1"/>
                      </a:solidFill>
                      <a:prstDash val="solid"/>
                      <a:round/>
                      <a:headEnd type="none" w="med" len="med"/>
                      <a:tailEnd type="none" w="med" len="med"/>
                    </a:lnT>
                  </a:tcPr>
                </a:tc>
                <a:tc>
                  <a:txBody>
                    <a:bodyPr/>
                    <a:lstStyle/>
                    <a:p>
                      <a:pPr algn="ctr"/>
                      <a:r>
                        <a:rPr lang="en-US" sz="1200"/>
                        <a:t>6 (75)</a:t>
                      </a:r>
                    </a:p>
                  </a:txBody>
                  <a:tcPr anchor="ctr">
                    <a:lnT w="38100" cap="flat" cmpd="sng" algn="ctr">
                      <a:solidFill>
                        <a:schemeClr val="bg1"/>
                      </a:solidFill>
                      <a:prstDash val="solid"/>
                      <a:round/>
                      <a:headEnd type="none" w="med" len="med"/>
                      <a:tailEnd type="none" w="med" len="med"/>
                    </a:lnT>
                  </a:tcPr>
                </a:tc>
                <a:tc>
                  <a:txBody>
                    <a:bodyPr/>
                    <a:lstStyle/>
                    <a:p>
                      <a:pPr algn="ctr"/>
                      <a:r>
                        <a:rPr lang="en-US" sz="1200"/>
                        <a:t>3 (38)</a:t>
                      </a:r>
                    </a:p>
                  </a:txBody>
                  <a:tcPr anchor="ctr">
                    <a:lnT w="38100" cap="flat" cmpd="sng" algn="ctr">
                      <a:solidFill>
                        <a:schemeClr val="bg1"/>
                      </a:solidFill>
                      <a:prstDash val="solid"/>
                      <a:round/>
                      <a:headEnd type="none" w="med" len="med"/>
                      <a:tailEnd type="none" w="med" len="med"/>
                    </a:lnT>
                  </a:tcPr>
                </a:tc>
                <a:tc>
                  <a:txBody>
                    <a:bodyPr/>
                    <a:lstStyle/>
                    <a:p>
                      <a:pPr algn="ctr"/>
                      <a:r>
                        <a:rPr lang="en-US" sz="1200"/>
                        <a:t>1 (33)</a:t>
                      </a:r>
                    </a:p>
                  </a:txBody>
                  <a:tcPr anchor="ctr">
                    <a:lnT w="38100" cap="flat" cmpd="sng" algn="ctr">
                      <a:solidFill>
                        <a:schemeClr val="bg1"/>
                      </a:solidFill>
                      <a:prstDash val="solid"/>
                      <a:round/>
                      <a:headEnd type="none" w="med" len="med"/>
                      <a:tailEnd type="none" w="med" len="med"/>
                    </a:lnT>
                  </a:tcPr>
                </a:tc>
                <a:tc>
                  <a:txBody>
                    <a:bodyPr/>
                    <a:lstStyle/>
                    <a:p>
                      <a:pPr algn="ctr"/>
                      <a:r>
                        <a:rPr lang="en-US" sz="1200"/>
                        <a:t>2 (40)</a:t>
                      </a:r>
                    </a:p>
                  </a:txBody>
                  <a:tcPr anchor="ctr">
                    <a:lnT w="38100" cap="flat" cmpd="sng" algn="ctr">
                      <a:solidFill>
                        <a:schemeClr val="bg1"/>
                      </a:solidFill>
                      <a:prstDash val="solid"/>
                      <a:round/>
                      <a:headEnd type="none" w="med" len="med"/>
                      <a:tailEnd type="none" w="med" len="med"/>
                    </a:lnT>
                  </a:tcPr>
                </a:tc>
                <a:tc>
                  <a:txBody>
                    <a:bodyPr/>
                    <a:lstStyle/>
                    <a:p>
                      <a:pPr algn="ctr"/>
                      <a:r>
                        <a:rPr lang="en-US" sz="1200"/>
                        <a:t>20 (65)</a:t>
                      </a:r>
                    </a:p>
                  </a:txBody>
                  <a:tcPr anchor="ctr">
                    <a:lnT w="38100" cap="flat" cmpd="sng" algn="ctr">
                      <a:solidFill>
                        <a:schemeClr val="bg1"/>
                      </a:solidFill>
                      <a:prstDash val="solid"/>
                      <a:round/>
                      <a:headEnd type="none" w="med" len="med"/>
                      <a:tailEnd type="none" w="med" len="med"/>
                    </a:lnT>
                  </a:tcPr>
                </a:tc>
                <a:tc>
                  <a:txBody>
                    <a:bodyPr/>
                    <a:lstStyle/>
                    <a:p>
                      <a:pPr algn="ctr"/>
                      <a:r>
                        <a:rPr lang="en-US" sz="1200"/>
                        <a:t>13 (50)</a:t>
                      </a:r>
                    </a:p>
                  </a:txBody>
                  <a:tcPr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458072373"/>
                  </a:ext>
                </a:extLst>
              </a:tr>
              <a:tr h="366959">
                <a:tc>
                  <a:txBody>
                    <a:bodyPr/>
                    <a:lstStyle/>
                    <a:p>
                      <a:r>
                        <a:rPr lang="en-US" sz="1200"/>
                        <a:t>CR+CRh after 1 cycle</a:t>
                      </a:r>
                    </a:p>
                  </a:txBody>
                  <a:tcPr anchor="ctr"/>
                </a:tc>
                <a:tc>
                  <a:txBody>
                    <a:bodyPr/>
                    <a:lstStyle/>
                    <a:p>
                      <a:pPr algn="ctr"/>
                      <a:r>
                        <a:rPr lang="en-US" sz="1200"/>
                        <a:t>4 (44)</a:t>
                      </a:r>
                    </a:p>
                  </a:txBody>
                  <a:tcPr anchor="ctr"/>
                </a:tc>
                <a:tc>
                  <a:txBody>
                    <a:bodyPr/>
                    <a:lstStyle/>
                    <a:p>
                      <a:pPr algn="ctr"/>
                      <a:r>
                        <a:rPr lang="en-US" sz="1200"/>
                        <a:t>1 (14)</a:t>
                      </a:r>
                    </a:p>
                  </a:txBody>
                  <a:tcPr anchor="ctr"/>
                </a:tc>
                <a:tc>
                  <a:txBody>
                    <a:bodyPr/>
                    <a:lstStyle/>
                    <a:p>
                      <a:pPr algn="ctr"/>
                      <a:r>
                        <a:rPr lang="en-US" sz="1200"/>
                        <a:t>5 (45)</a:t>
                      </a:r>
                    </a:p>
                  </a:txBody>
                  <a:tcPr anchor="ctr"/>
                </a:tc>
                <a:tc>
                  <a:txBody>
                    <a:bodyPr/>
                    <a:lstStyle/>
                    <a:p>
                      <a:pPr algn="ctr"/>
                      <a:r>
                        <a:rPr lang="en-US" sz="1200"/>
                        <a:t>1 (17)</a:t>
                      </a:r>
                    </a:p>
                  </a:txBody>
                  <a:tcPr anchor="ctr"/>
                </a:tc>
                <a:tc>
                  <a:txBody>
                    <a:bodyPr/>
                    <a:lstStyle/>
                    <a:p>
                      <a:pPr algn="ctr"/>
                      <a:r>
                        <a:rPr lang="en-US" sz="1200"/>
                        <a:t>5 (63)</a:t>
                      </a:r>
                    </a:p>
                  </a:txBody>
                  <a:tcPr anchor="ctr"/>
                </a:tc>
                <a:tc>
                  <a:txBody>
                    <a:bodyPr/>
                    <a:lstStyle/>
                    <a:p>
                      <a:pPr algn="ctr"/>
                      <a:r>
                        <a:rPr lang="en-US" sz="1200"/>
                        <a:t>1 (13)</a:t>
                      </a:r>
                    </a:p>
                  </a:txBody>
                  <a:tcPr anchor="ctr"/>
                </a:tc>
                <a:tc>
                  <a:txBody>
                    <a:bodyPr/>
                    <a:lstStyle/>
                    <a:p>
                      <a:pPr algn="ctr"/>
                      <a:r>
                        <a:rPr lang="en-US" sz="1200"/>
                        <a:t>1 (33)</a:t>
                      </a:r>
                    </a:p>
                  </a:txBody>
                  <a:tcPr anchor="ctr"/>
                </a:tc>
                <a:tc>
                  <a:txBody>
                    <a:bodyPr/>
                    <a:lstStyle/>
                    <a:p>
                      <a:pPr algn="ctr"/>
                      <a:r>
                        <a:rPr lang="en-US" sz="1200"/>
                        <a:t>2 (40)</a:t>
                      </a:r>
                    </a:p>
                  </a:txBody>
                  <a:tcPr anchor="ctr"/>
                </a:tc>
                <a:tc>
                  <a:txBody>
                    <a:bodyPr/>
                    <a:lstStyle/>
                    <a:p>
                      <a:pPr algn="ctr"/>
                      <a:r>
                        <a:rPr lang="en-US" sz="1200"/>
                        <a:t>15 (48)</a:t>
                      </a:r>
                    </a:p>
                  </a:txBody>
                  <a:tcPr anchor="ctr"/>
                </a:tc>
                <a:tc>
                  <a:txBody>
                    <a:bodyPr/>
                    <a:lstStyle/>
                    <a:p>
                      <a:pPr algn="ctr"/>
                      <a:r>
                        <a:rPr lang="en-US" sz="1200"/>
                        <a:t>5 (19)</a:t>
                      </a:r>
                    </a:p>
                  </a:txBody>
                  <a:tcPr anchor="ctr"/>
                </a:tc>
                <a:extLst>
                  <a:ext uri="{0D108BD9-81ED-4DB2-BD59-A6C34878D82A}">
                    <a16:rowId xmlns:a16="http://schemas.microsoft.com/office/drawing/2014/main" val="3161208265"/>
                  </a:ext>
                </a:extLst>
              </a:tr>
              <a:tr h="366959">
                <a:tc>
                  <a:txBody>
                    <a:bodyPr/>
                    <a:lstStyle/>
                    <a:p>
                      <a:r>
                        <a:rPr lang="en-US" sz="1200" b="1"/>
                        <a:t>CR+CRi</a:t>
                      </a:r>
                      <a:r>
                        <a:rPr lang="en-US" sz="1200"/>
                        <a:t>, n (%)</a:t>
                      </a:r>
                    </a:p>
                  </a:txBody>
                  <a:tcPr anchor="ctr"/>
                </a:tc>
                <a:tc>
                  <a:txBody>
                    <a:bodyPr/>
                    <a:lstStyle/>
                    <a:p>
                      <a:pPr algn="ctr"/>
                      <a:r>
                        <a:rPr lang="en-US" sz="1200"/>
                        <a:t>5 (56)</a:t>
                      </a:r>
                    </a:p>
                  </a:txBody>
                  <a:tcPr anchor="ctr"/>
                </a:tc>
                <a:tc>
                  <a:txBody>
                    <a:bodyPr/>
                    <a:lstStyle/>
                    <a:p>
                      <a:pPr algn="ctr"/>
                      <a:r>
                        <a:rPr lang="en-US" sz="1200"/>
                        <a:t>3 (43)</a:t>
                      </a:r>
                    </a:p>
                  </a:txBody>
                  <a:tcPr anchor="ctr"/>
                </a:tc>
                <a:tc>
                  <a:txBody>
                    <a:bodyPr/>
                    <a:lstStyle/>
                    <a:p>
                      <a:pPr algn="ctr"/>
                      <a:r>
                        <a:rPr lang="en-US" sz="1200"/>
                        <a:t>8 (73)</a:t>
                      </a:r>
                    </a:p>
                  </a:txBody>
                  <a:tcPr anchor="ctr"/>
                </a:tc>
                <a:tc>
                  <a:txBody>
                    <a:bodyPr/>
                    <a:lstStyle/>
                    <a:p>
                      <a:pPr algn="ctr"/>
                      <a:r>
                        <a:rPr lang="en-US" sz="1200"/>
                        <a:t>4 (67)</a:t>
                      </a:r>
                    </a:p>
                  </a:txBody>
                  <a:tcPr anchor="ctr"/>
                </a:tc>
                <a:tc>
                  <a:txBody>
                    <a:bodyPr/>
                    <a:lstStyle/>
                    <a:p>
                      <a:pPr algn="ctr"/>
                      <a:r>
                        <a:rPr lang="en-US" sz="1200"/>
                        <a:t>6 (75)</a:t>
                      </a:r>
                    </a:p>
                  </a:txBody>
                  <a:tcPr anchor="ctr"/>
                </a:tc>
                <a:tc>
                  <a:txBody>
                    <a:bodyPr/>
                    <a:lstStyle/>
                    <a:p>
                      <a:pPr algn="ctr"/>
                      <a:r>
                        <a:rPr lang="en-US" sz="1200"/>
                        <a:t>3 (38)</a:t>
                      </a:r>
                    </a:p>
                  </a:txBody>
                  <a:tcPr anchor="ctr"/>
                </a:tc>
                <a:tc>
                  <a:txBody>
                    <a:bodyPr/>
                    <a:lstStyle/>
                    <a:p>
                      <a:pPr algn="ctr"/>
                      <a:r>
                        <a:rPr lang="en-US" sz="1200"/>
                        <a:t>1 (33)</a:t>
                      </a:r>
                    </a:p>
                  </a:txBody>
                  <a:tcPr anchor="ctr"/>
                </a:tc>
                <a:tc>
                  <a:txBody>
                    <a:bodyPr/>
                    <a:lstStyle/>
                    <a:p>
                      <a:pPr algn="ctr"/>
                      <a:r>
                        <a:rPr lang="en-US" sz="1200"/>
                        <a:t>2 (40)</a:t>
                      </a:r>
                    </a:p>
                  </a:txBody>
                  <a:tcPr anchor="ctr"/>
                </a:tc>
                <a:tc>
                  <a:txBody>
                    <a:bodyPr/>
                    <a:lstStyle/>
                    <a:p>
                      <a:pPr algn="ctr"/>
                      <a:r>
                        <a:rPr lang="en-US" sz="1200"/>
                        <a:t>20 (65)</a:t>
                      </a:r>
                    </a:p>
                  </a:txBody>
                  <a:tcPr anchor="ctr"/>
                </a:tc>
                <a:tc>
                  <a:txBody>
                    <a:bodyPr/>
                    <a:lstStyle/>
                    <a:p>
                      <a:pPr algn="ctr"/>
                      <a:r>
                        <a:rPr lang="en-US" sz="1200"/>
                        <a:t>12 (46)</a:t>
                      </a:r>
                    </a:p>
                  </a:txBody>
                  <a:tcPr anchor="ctr"/>
                </a:tc>
                <a:extLst>
                  <a:ext uri="{0D108BD9-81ED-4DB2-BD59-A6C34878D82A}">
                    <a16:rowId xmlns:a16="http://schemas.microsoft.com/office/drawing/2014/main" val="3149937878"/>
                  </a:ext>
                </a:extLst>
              </a:tr>
              <a:tr h="366959">
                <a:tc>
                  <a:txBody>
                    <a:bodyPr/>
                    <a:lstStyle/>
                    <a:p>
                      <a:r>
                        <a:rPr lang="en-US" sz="1200"/>
                        <a:t>CR</a:t>
                      </a:r>
                    </a:p>
                  </a:txBody>
                  <a:tcPr anchor="ctr"/>
                </a:tc>
                <a:tc>
                  <a:txBody>
                    <a:bodyPr/>
                    <a:lstStyle/>
                    <a:p>
                      <a:pPr algn="ctr"/>
                      <a:r>
                        <a:rPr lang="en-US" sz="1200"/>
                        <a:t>4 (44)</a:t>
                      </a:r>
                    </a:p>
                  </a:txBody>
                  <a:tcPr anchor="ctr"/>
                </a:tc>
                <a:tc>
                  <a:txBody>
                    <a:bodyPr/>
                    <a:lstStyle/>
                    <a:p>
                      <a:pPr algn="ctr"/>
                      <a:r>
                        <a:rPr lang="en-US" sz="1200"/>
                        <a:t>2 (29)</a:t>
                      </a:r>
                    </a:p>
                  </a:txBody>
                  <a:tcPr anchor="ctr"/>
                </a:tc>
                <a:tc>
                  <a:txBody>
                    <a:bodyPr/>
                    <a:lstStyle/>
                    <a:p>
                      <a:pPr algn="ctr"/>
                      <a:r>
                        <a:rPr lang="en-US" sz="1200"/>
                        <a:t>8 (73)</a:t>
                      </a:r>
                    </a:p>
                  </a:txBody>
                  <a:tcPr anchor="ctr"/>
                </a:tc>
                <a:tc>
                  <a:txBody>
                    <a:bodyPr/>
                    <a:lstStyle/>
                    <a:p>
                      <a:pPr algn="ctr"/>
                      <a:r>
                        <a:rPr lang="en-US" sz="1200"/>
                        <a:t>3 (50)</a:t>
                      </a:r>
                    </a:p>
                  </a:txBody>
                  <a:tcPr anchor="ctr"/>
                </a:tc>
                <a:tc>
                  <a:txBody>
                    <a:bodyPr/>
                    <a:lstStyle/>
                    <a:p>
                      <a:pPr algn="ctr"/>
                      <a:r>
                        <a:rPr lang="en-US" sz="1200"/>
                        <a:t>3 (38)</a:t>
                      </a:r>
                    </a:p>
                  </a:txBody>
                  <a:tcPr anchor="ctr"/>
                </a:tc>
                <a:tc>
                  <a:txBody>
                    <a:bodyPr/>
                    <a:lstStyle/>
                    <a:p>
                      <a:pPr algn="ctr"/>
                      <a:r>
                        <a:rPr lang="en-US" sz="1200"/>
                        <a:t>1 (13)</a:t>
                      </a:r>
                    </a:p>
                  </a:txBody>
                  <a:tcPr anchor="ctr"/>
                </a:tc>
                <a:tc>
                  <a:txBody>
                    <a:bodyPr/>
                    <a:lstStyle/>
                    <a:p>
                      <a:pPr algn="ctr"/>
                      <a:r>
                        <a:rPr lang="en-US" sz="1200"/>
                        <a:t>1 (33)</a:t>
                      </a:r>
                    </a:p>
                  </a:txBody>
                  <a:tcPr anchor="ctr"/>
                </a:tc>
                <a:tc>
                  <a:txBody>
                    <a:bodyPr/>
                    <a:lstStyle/>
                    <a:p>
                      <a:pPr algn="ctr"/>
                      <a:r>
                        <a:rPr lang="en-US" sz="1200"/>
                        <a:t>1 (20)</a:t>
                      </a:r>
                    </a:p>
                  </a:txBody>
                  <a:tcPr anchor="ctr"/>
                </a:tc>
                <a:tc>
                  <a:txBody>
                    <a:bodyPr/>
                    <a:lstStyle/>
                    <a:p>
                      <a:pPr algn="ctr"/>
                      <a:r>
                        <a:rPr lang="en-US" sz="1200"/>
                        <a:t>16 (52)</a:t>
                      </a:r>
                    </a:p>
                  </a:txBody>
                  <a:tcPr anchor="ctr"/>
                </a:tc>
                <a:tc>
                  <a:txBody>
                    <a:bodyPr/>
                    <a:lstStyle/>
                    <a:p>
                      <a:pPr algn="ctr"/>
                      <a:r>
                        <a:rPr lang="en-US" sz="1200"/>
                        <a:t>7 (27)</a:t>
                      </a:r>
                    </a:p>
                  </a:txBody>
                  <a:tcPr anchor="ctr"/>
                </a:tc>
                <a:extLst>
                  <a:ext uri="{0D108BD9-81ED-4DB2-BD59-A6C34878D82A}">
                    <a16:rowId xmlns:a16="http://schemas.microsoft.com/office/drawing/2014/main" val="3942840776"/>
                  </a:ext>
                </a:extLst>
              </a:tr>
              <a:tr h="366959">
                <a:tc>
                  <a:txBody>
                    <a:bodyPr/>
                    <a:lstStyle/>
                    <a:p>
                      <a:r>
                        <a:rPr lang="en-US" sz="1200" b="1"/>
                        <a:t>Median</a:t>
                      </a:r>
                      <a:r>
                        <a:rPr lang="en-US" sz="1200"/>
                        <a:t> </a:t>
                      </a:r>
                      <a:r>
                        <a:rPr lang="en-US" sz="1200" b="1"/>
                        <a:t>time to CR</a:t>
                      </a:r>
                      <a:r>
                        <a:rPr lang="en-US" sz="1200"/>
                        <a:t>, mo</a:t>
                      </a:r>
                    </a:p>
                  </a:txBody>
                  <a:tcPr anchor="ctr"/>
                </a:tc>
                <a:tc>
                  <a:txBody>
                    <a:bodyPr/>
                    <a:lstStyle/>
                    <a:p>
                      <a:pPr algn="ctr"/>
                      <a:r>
                        <a:rPr lang="en-US" sz="1200"/>
                        <a:t>1.3</a:t>
                      </a:r>
                    </a:p>
                  </a:txBody>
                  <a:tcPr anchor="ctr"/>
                </a:tc>
                <a:tc>
                  <a:txBody>
                    <a:bodyPr/>
                    <a:lstStyle/>
                    <a:p>
                      <a:pPr algn="ctr"/>
                      <a:r>
                        <a:rPr lang="en-US" sz="1200"/>
                        <a:t>3.2</a:t>
                      </a:r>
                    </a:p>
                  </a:txBody>
                  <a:tcPr anchor="ctr"/>
                </a:tc>
                <a:tc>
                  <a:txBody>
                    <a:bodyPr/>
                    <a:lstStyle/>
                    <a:p>
                      <a:pPr algn="ctr"/>
                      <a:r>
                        <a:rPr lang="en-US" sz="1200"/>
                        <a:t>1.8</a:t>
                      </a:r>
                    </a:p>
                  </a:txBody>
                  <a:tcPr anchor="ctr"/>
                </a:tc>
                <a:tc>
                  <a:txBody>
                    <a:bodyPr/>
                    <a:lstStyle/>
                    <a:p>
                      <a:pPr algn="ctr"/>
                      <a:r>
                        <a:rPr lang="en-US" sz="1200"/>
                        <a:t>3.8</a:t>
                      </a:r>
                    </a:p>
                  </a:txBody>
                  <a:tcPr anchor="ctr"/>
                </a:tc>
                <a:tc>
                  <a:txBody>
                    <a:bodyPr/>
                    <a:lstStyle/>
                    <a:p>
                      <a:pPr algn="ctr"/>
                      <a:r>
                        <a:rPr lang="en-US" sz="1200"/>
                        <a:t>1.2</a:t>
                      </a:r>
                    </a:p>
                  </a:txBody>
                  <a:tcPr anchor="ctr"/>
                </a:tc>
                <a:tc>
                  <a:txBody>
                    <a:bodyPr/>
                    <a:lstStyle/>
                    <a:p>
                      <a:pPr algn="ctr"/>
                      <a:r>
                        <a:rPr lang="en-US" sz="1200"/>
                        <a:t>1.9</a:t>
                      </a:r>
                    </a:p>
                  </a:txBody>
                  <a:tcPr anchor="ctr"/>
                </a:tc>
                <a:tc>
                  <a:txBody>
                    <a:bodyPr/>
                    <a:lstStyle/>
                    <a:p>
                      <a:pPr algn="ctr"/>
                      <a:r>
                        <a:rPr lang="en-US" sz="1200"/>
                        <a:t>1.2</a:t>
                      </a:r>
                    </a:p>
                  </a:txBody>
                  <a:tcPr anchor="ctr"/>
                </a:tc>
                <a:tc>
                  <a:txBody>
                    <a:bodyPr/>
                    <a:lstStyle/>
                    <a:p>
                      <a:pPr algn="ctr"/>
                      <a:r>
                        <a:rPr lang="en-US" sz="1200"/>
                        <a:t>1.1</a:t>
                      </a:r>
                    </a:p>
                  </a:txBody>
                  <a:tcPr anchor="ctr"/>
                </a:tc>
                <a:tc>
                  <a:txBody>
                    <a:bodyPr/>
                    <a:lstStyle/>
                    <a:p>
                      <a:pPr algn="ctr"/>
                      <a:r>
                        <a:rPr lang="en-US" sz="1200"/>
                        <a:t>1.3</a:t>
                      </a:r>
                    </a:p>
                  </a:txBody>
                  <a:tcPr anchor="ctr"/>
                </a:tc>
                <a:tc>
                  <a:txBody>
                    <a:bodyPr/>
                    <a:lstStyle/>
                    <a:p>
                      <a:pPr algn="ctr"/>
                      <a:r>
                        <a:rPr lang="en-US" sz="1200"/>
                        <a:t>3.8</a:t>
                      </a:r>
                    </a:p>
                  </a:txBody>
                  <a:tcPr anchor="ctr"/>
                </a:tc>
                <a:extLst>
                  <a:ext uri="{0D108BD9-81ED-4DB2-BD59-A6C34878D82A}">
                    <a16:rowId xmlns:a16="http://schemas.microsoft.com/office/drawing/2014/main" val="2608153814"/>
                  </a:ext>
                </a:extLst>
              </a:tr>
              <a:tr h="649555">
                <a:tc>
                  <a:txBody>
                    <a:bodyPr/>
                    <a:lstStyle/>
                    <a:p>
                      <a:r>
                        <a:rPr lang="en-US" sz="1200" b="1"/>
                        <a:t>Median BGB-11417 treatment duration, </a:t>
                      </a:r>
                      <a:r>
                        <a:rPr lang="en-US" sz="1200"/>
                        <a:t>mo</a:t>
                      </a:r>
                      <a:r>
                        <a:rPr lang="en-US" sz="1200" b="1"/>
                        <a:t> </a:t>
                      </a:r>
                      <a:r>
                        <a:rPr lang="en-US" sz="1200"/>
                        <a:t>(range)</a:t>
                      </a:r>
                    </a:p>
                  </a:txBody>
                  <a:tcPr anchor="ctr">
                    <a:lnB w="38100" cap="flat" cmpd="sng" algn="ctr">
                      <a:solidFill>
                        <a:schemeClr val="bg1"/>
                      </a:solidFill>
                      <a:prstDash val="solid"/>
                      <a:round/>
                      <a:headEnd type="none" w="med" len="med"/>
                      <a:tailEnd type="none" w="med" len="med"/>
                    </a:lnB>
                  </a:tcPr>
                </a:tc>
                <a:tc>
                  <a:txBody>
                    <a:bodyPr/>
                    <a:lstStyle/>
                    <a:p>
                      <a:pPr algn="ctr"/>
                      <a:r>
                        <a:rPr lang="en-US" sz="1200"/>
                        <a:t>4.9 (0.3-10.6)</a:t>
                      </a:r>
                    </a:p>
                  </a:txBody>
                  <a:tcPr anchor="ctr">
                    <a:lnB w="38100" cap="flat" cmpd="sng" algn="ctr">
                      <a:solidFill>
                        <a:schemeClr val="bg1"/>
                      </a:solidFill>
                      <a:prstDash val="solid"/>
                      <a:round/>
                      <a:headEnd type="none" w="med" len="med"/>
                      <a:tailEnd type="none" w="med" len="med"/>
                    </a:lnB>
                  </a:tcPr>
                </a:tc>
                <a:tc>
                  <a:txBody>
                    <a:bodyPr/>
                    <a:lstStyle/>
                    <a:p>
                      <a:pPr algn="ctr"/>
                      <a:r>
                        <a:rPr lang="en-US" sz="1200"/>
                        <a:t>1.7 (1.3-6.2)</a:t>
                      </a:r>
                    </a:p>
                  </a:txBody>
                  <a:tcPr anchor="ctr">
                    <a:lnB w="38100" cap="flat" cmpd="sng" algn="ctr">
                      <a:solidFill>
                        <a:schemeClr val="bg1"/>
                      </a:solidFill>
                      <a:prstDash val="solid"/>
                      <a:round/>
                      <a:headEnd type="none" w="med" len="med"/>
                      <a:tailEnd type="none" w="med" len="med"/>
                    </a:lnB>
                  </a:tcPr>
                </a:tc>
                <a:tc>
                  <a:txBody>
                    <a:bodyPr/>
                    <a:lstStyle/>
                    <a:p>
                      <a:pPr algn="ctr"/>
                      <a:r>
                        <a:rPr lang="en-US" sz="1200"/>
                        <a:t>7.8 (0.3-15.2)</a:t>
                      </a:r>
                    </a:p>
                  </a:txBody>
                  <a:tcPr anchor="ctr">
                    <a:lnB w="38100" cap="flat" cmpd="sng" algn="ctr">
                      <a:solidFill>
                        <a:schemeClr val="bg1"/>
                      </a:solidFill>
                      <a:prstDash val="solid"/>
                      <a:round/>
                      <a:headEnd type="none" w="med" len="med"/>
                      <a:tailEnd type="none" w="med" len="med"/>
                    </a:lnB>
                  </a:tcPr>
                </a:tc>
                <a:tc>
                  <a:txBody>
                    <a:bodyPr/>
                    <a:lstStyle/>
                    <a:p>
                      <a:pPr algn="ctr"/>
                      <a:r>
                        <a:rPr lang="en-US" sz="1200"/>
                        <a:t>7.3 (0.4-15.4)</a:t>
                      </a:r>
                    </a:p>
                  </a:txBody>
                  <a:tcPr anchor="ctr">
                    <a:lnB w="38100" cap="flat" cmpd="sng" algn="ctr">
                      <a:solidFill>
                        <a:schemeClr val="bg1"/>
                      </a:solidFill>
                      <a:prstDash val="solid"/>
                      <a:round/>
                      <a:headEnd type="none" w="med" len="med"/>
                      <a:tailEnd type="none" w="med" len="med"/>
                    </a:lnB>
                  </a:tcPr>
                </a:tc>
                <a:tc>
                  <a:txBody>
                    <a:bodyPr/>
                    <a:lstStyle/>
                    <a:p>
                      <a:pPr algn="ctr"/>
                      <a:r>
                        <a:rPr lang="en-US" sz="1200"/>
                        <a:t>3.3 (0.3-9.9)</a:t>
                      </a:r>
                    </a:p>
                  </a:txBody>
                  <a:tcPr anchor="ctr">
                    <a:lnB w="38100" cap="flat" cmpd="sng" algn="ctr">
                      <a:solidFill>
                        <a:schemeClr val="bg1"/>
                      </a:solidFill>
                      <a:prstDash val="solid"/>
                      <a:round/>
                      <a:headEnd type="none" w="med" len="med"/>
                      <a:tailEnd type="none" w="med" len="med"/>
                    </a:lnB>
                  </a:tcPr>
                </a:tc>
                <a:tc>
                  <a:txBody>
                    <a:bodyPr/>
                    <a:lstStyle/>
                    <a:p>
                      <a:pPr algn="ctr"/>
                      <a:r>
                        <a:rPr lang="en-US" sz="1200"/>
                        <a:t>2.3 (0.1-9.7)</a:t>
                      </a:r>
                    </a:p>
                  </a:txBody>
                  <a:tcPr anchor="ctr">
                    <a:lnB w="38100" cap="flat" cmpd="sng" algn="ctr">
                      <a:solidFill>
                        <a:schemeClr val="bg1"/>
                      </a:solidFill>
                      <a:prstDash val="solid"/>
                      <a:round/>
                      <a:headEnd type="none" w="med" len="med"/>
                      <a:tailEnd type="none" w="med" len="med"/>
                    </a:lnB>
                  </a:tcPr>
                </a:tc>
                <a:tc>
                  <a:txBody>
                    <a:bodyPr/>
                    <a:lstStyle/>
                    <a:p>
                      <a:pPr algn="ctr"/>
                      <a:r>
                        <a:rPr lang="en-US" sz="1200"/>
                        <a:t>1.4 (0.0-2.7)</a:t>
                      </a:r>
                    </a:p>
                  </a:txBody>
                  <a:tcPr anchor="ctr">
                    <a:lnB w="38100" cap="flat" cmpd="sng" algn="ctr">
                      <a:solidFill>
                        <a:schemeClr val="bg1"/>
                      </a:solidFill>
                      <a:prstDash val="solid"/>
                      <a:round/>
                      <a:headEnd type="none" w="med" len="med"/>
                      <a:tailEnd type="none" w="med" len="med"/>
                    </a:lnB>
                  </a:tcPr>
                </a:tc>
                <a:tc>
                  <a:txBody>
                    <a:bodyPr/>
                    <a:lstStyle/>
                    <a:p>
                      <a:pPr algn="ctr"/>
                      <a:r>
                        <a:rPr lang="en-US" sz="1200"/>
                        <a:t>2.3 (0.9-4.1)</a:t>
                      </a:r>
                    </a:p>
                  </a:txBody>
                  <a:tcPr anchor="ctr">
                    <a:lnB w="38100" cap="flat" cmpd="sng" algn="ctr">
                      <a:solidFill>
                        <a:schemeClr val="bg1"/>
                      </a:solidFill>
                      <a:prstDash val="solid"/>
                      <a:round/>
                      <a:headEnd type="none" w="med" len="med"/>
                      <a:tailEnd type="none" w="med" len="med"/>
                    </a:lnB>
                  </a:tcPr>
                </a:tc>
                <a:tc>
                  <a:txBody>
                    <a:bodyPr/>
                    <a:lstStyle/>
                    <a:p>
                      <a:pPr algn="ctr"/>
                      <a:r>
                        <a:rPr lang="en-US" sz="1200"/>
                        <a:t>3.7 (0.0-15.2)</a:t>
                      </a:r>
                    </a:p>
                  </a:txBody>
                  <a:tcPr anchor="ctr">
                    <a:lnB w="38100" cap="flat" cmpd="sng" algn="ctr">
                      <a:solidFill>
                        <a:schemeClr val="bg1"/>
                      </a:solidFill>
                      <a:prstDash val="solid"/>
                      <a:round/>
                      <a:headEnd type="none" w="med" len="med"/>
                      <a:tailEnd type="none" w="med" len="med"/>
                    </a:lnB>
                  </a:tcPr>
                </a:tc>
                <a:tc>
                  <a:txBody>
                    <a:bodyPr/>
                    <a:lstStyle/>
                    <a:p>
                      <a:pPr algn="ctr"/>
                      <a:r>
                        <a:rPr lang="en-US" sz="1200"/>
                        <a:t>2.6 (0.1-15.4)</a:t>
                      </a:r>
                    </a:p>
                  </a:txBody>
                  <a:tcPr anchor="ctr">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88927421"/>
                  </a:ext>
                </a:extLst>
              </a:tr>
            </a:tbl>
          </a:graphicData>
        </a:graphic>
      </p:graphicFrame>
      <p:sp>
        <p:nvSpPr>
          <p:cNvPr id="6" name="TextBox 5">
            <a:extLst>
              <a:ext uri="{FF2B5EF4-FFF2-40B4-BE49-F238E27FC236}">
                <a16:creationId xmlns:a16="http://schemas.microsoft.com/office/drawing/2014/main" id="{3440A9B2-CB17-F491-2936-273CE5DF12A7}"/>
              </a:ext>
            </a:extLst>
          </p:cNvPr>
          <p:cNvSpPr txBox="1"/>
          <p:nvPr/>
        </p:nvSpPr>
        <p:spPr>
          <a:xfrm>
            <a:off x="9148153" y="1673225"/>
            <a:ext cx="2627313" cy="3294000"/>
          </a:xfrm>
          <a:prstGeom prst="rect">
            <a:avLst/>
          </a:prstGeom>
          <a:solidFill>
            <a:schemeClr val="bg2"/>
          </a:solidFill>
        </p:spPr>
        <p:txBody>
          <a:bodyPr wrap="square" lIns="108000" tIns="144000" rtlCol="0">
            <a:noAutofit/>
          </a:bodyPr>
          <a:lstStyle/>
          <a:p>
            <a:pPr marL="179388" indent="-179388">
              <a:buClr>
                <a:schemeClr val="accent2"/>
              </a:buClr>
              <a:buFont typeface="Arial" panose="020B0604020202020204" pitchFamily="34" charset="0"/>
              <a:buChar char="•"/>
            </a:pPr>
            <a:r>
              <a:rPr lang="en-US" sz="1200" err="1"/>
              <a:t>CR+CRh</a:t>
            </a:r>
            <a:r>
              <a:rPr lang="en-US" sz="1200"/>
              <a:t> was achieved in 65% of TN and 50% of R/R patients</a:t>
            </a:r>
          </a:p>
          <a:p>
            <a:pPr marL="579438" lvl="1" indent="-212725">
              <a:buClr>
                <a:schemeClr val="accent2"/>
              </a:buClr>
              <a:buFont typeface="Arial" panose="020B0604020202020204" pitchFamily="34" charset="0"/>
              <a:buChar char="•"/>
            </a:pPr>
            <a:r>
              <a:rPr lang="en-US" sz="1200"/>
              <a:t>Most </a:t>
            </a:r>
            <a:r>
              <a:rPr lang="en-US" sz="1200" err="1"/>
              <a:t>CR+CRh</a:t>
            </a:r>
            <a:r>
              <a:rPr lang="en-US" sz="1200"/>
              <a:t> in TN AML (15 of 20) was achieved by the end of cycle 1</a:t>
            </a:r>
          </a:p>
          <a:p>
            <a:pPr marL="179388" indent="-179388">
              <a:buClr>
                <a:schemeClr val="accent2"/>
              </a:buClr>
              <a:buFont typeface="Arial" panose="020B0604020202020204" pitchFamily="34" charset="0"/>
              <a:buChar char="•"/>
            </a:pPr>
            <a:r>
              <a:rPr lang="en-US" sz="1200"/>
              <a:t>The 80 mg x 10 d cohort (n=17) had the longest treatment duration with a median of 7 cycles</a:t>
            </a:r>
          </a:p>
          <a:p>
            <a:pPr marL="579438" lvl="1" indent="-212725">
              <a:buClr>
                <a:schemeClr val="accent2"/>
              </a:buClr>
              <a:buFont typeface="Arial" panose="020B0604020202020204" pitchFamily="34" charset="0"/>
              <a:buChar char="•"/>
            </a:pPr>
            <a:r>
              <a:rPr lang="en-US" sz="1200" err="1"/>
              <a:t>CR+CRh</a:t>
            </a:r>
            <a:r>
              <a:rPr lang="en-US" sz="1200"/>
              <a:t> was seen in 73% and 67% of TN and R/R patients, respectively</a:t>
            </a:r>
          </a:p>
          <a:p>
            <a:pPr marL="579438" lvl="1" indent="-212725">
              <a:buClr>
                <a:schemeClr val="accent2"/>
              </a:buClr>
              <a:buFont typeface="Arial" panose="020B0604020202020204" pitchFamily="34" charset="0"/>
              <a:buChar char="•"/>
            </a:pPr>
            <a:r>
              <a:rPr lang="en-US" sz="1200"/>
              <a:t>CR was seen in 73% and 50% of TN and R/R patients, respectively</a:t>
            </a:r>
          </a:p>
        </p:txBody>
      </p:sp>
    </p:spTree>
    <p:extLst>
      <p:ext uri="{BB962C8B-B14F-4D97-AF65-F5344CB8AC3E}">
        <p14:creationId xmlns:p14="http://schemas.microsoft.com/office/powerpoint/2010/main" val="26989244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506991-082A-E742-245A-ED703ACE14D9}"/>
              </a:ext>
            </a:extLst>
          </p:cNvPr>
          <p:cNvSpPr>
            <a:spLocks noGrp="1"/>
          </p:cNvSpPr>
          <p:nvPr>
            <p:ph type="title"/>
          </p:nvPr>
        </p:nvSpPr>
        <p:spPr/>
        <p:txBody>
          <a:bodyPr/>
          <a:lstStyle/>
          <a:p>
            <a:r>
              <a:rPr lang="en-US"/>
              <a:t>Best overall response</a:t>
            </a:r>
          </a:p>
        </p:txBody>
      </p:sp>
      <p:sp>
        <p:nvSpPr>
          <p:cNvPr id="4" name="Footer Placeholder 3">
            <a:extLst>
              <a:ext uri="{FF2B5EF4-FFF2-40B4-BE49-F238E27FC236}">
                <a16:creationId xmlns:a16="http://schemas.microsoft.com/office/drawing/2014/main" id="{89C4C1FA-8E52-AC01-134E-3A771A60E07F}"/>
              </a:ext>
            </a:extLst>
          </p:cNvPr>
          <p:cNvSpPr>
            <a:spLocks noGrp="1"/>
          </p:cNvSpPr>
          <p:nvPr>
            <p:ph type="ftr" sz="quarter" idx="13"/>
          </p:nvPr>
        </p:nvSpPr>
        <p:spPr>
          <a:xfrm>
            <a:off x="407989" y="6057900"/>
            <a:ext cx="8532812" cy="611188"/>
          </a:xfrm>
        </p:spPr>
        <p:txBody>
          <a:bodyPr/>
          <a:lstStyle/>
          <a:p>
            <a:r>
              <a:rPr lang="en-GB"/>
              <a:t>Data </a:t>
            </a:r>
            <a:r>
              <a:rPr lang="en-GB" err="1"/>
              <a:t>cutoff</a:t>
            </a:r>
            <a:r>
              <a:rPr lang="en-GB"/>
              <a:t>: 5 September 2022. Patients with best overall response of Not Done or Not Evaluable are not shown in the bar graph.</a:t>
            </a:r>
            <a:endParaRPr lang="en-GB" b="1"/>
          </a:p>
          <a:p>
            <a:r>
              <a:rPr lang="en-GB" b="1"/>
              <a:t>CR, </a:t>
            </a:r>
            <a:r>
              <a:rPr lang="en-GB"/>
              <a:t>complete response; </a:t>
            </a:r>
            <a:r>
              <a:rPr lang="en-GB" b="1" err="1"/>
              <a:t>CRh</a:t>
            </a:r>
            <a:r>
              <a:rPr lang="en-GB" b="1"/>
              <a:t>, </a:t>
            </a:r>
            <a:r>
              <a:rPr lang="en-GB"/>
              <a:t>CR with partial hematologic recovery; </a:t>
            </a:r>
            <a:r>
              <a:rPr lang="en-GB" b="1" err="1"/>
              <a:t>CRi</a:t>
            </a:r>
            <a:r>
              <a:rPr lang="en-GB" b="1"/>
              <a:t>, </a:t>
            </a:r>
            <a:r>
              <a:rPr lang="en-GB"/>
              <a:t>CR with incomplete hematologic recovery; </a:t>
            </a:r>
            <a:r>
              <a:rPr lang="en-GB" b="1"/>
              <a:t>MLFS, </a:t>
            </a:r>
            <a:r>
              <a:rPr lang="en-GB"/>
              <a:t>morphological </a:t>
            </a:r>
            <a:r>
              <a:rPr lang="en-GB" err="1"/>
              <a:t>leukemia</a:t>
            </a:r>
            <a:r>
              <a:rPr lang="en-GB"/>
              <a:t>-free state; </a:t>
            </a:r>
            <a:r>
              <a:rPr lang="en-GB" b="1"/>
              <a:t>PD, </a:t>
            </a:r>
            <a:r>
              <a:rPr lang="en-GB"/>
              <a:t>progressive disease; </a:t>
            </a:r>
            <a:r>
              <a:rPr lang="en-GB" b="1"/>
              <a:t>R/R, </a:t>
            </a:r>
            <a:r>
              <a:rPr lang="en-GB"/>
              <a:t>relapsed/refractory; </a:t>
            </a:r>
            <a:r>
              <a:rPr lang="en-GB" b="1"/>
              <a:t>SD, </a:t>
            </a:r>
            <a:r>
              <a:rPr lang="en-GB"/>
              <a:t>stable disease; </a:t>
            </a:r>
            <a:r>
              <a:rPr lang="en-GB" b="1"/>
              <a:t>TN, </a:t>
            </a:r>
            <a:r>
              <a:rPr lang="en-GB"/>
              <a:t>treatment naïve. </a:t>
            </a:r>
            <a:endParaRPr lang="en-GB" b="1"/>
          </a:p>
          <a:p>
            <a:r>
              <a:rPr lang="en-GB" b="1" err="1"/>
              <a:t>Shortt</a:t>
            </a:r>
            <a:r>
              <a:rPr lang="en-GB" b="1"/>
              <a:t> et al, Abstract #1443 presented at ASH 2022.</a:t>
            </a:r>
          </a:p>
        </p:txBody>
      </p:sp>
      <p:graphicFrame>
        <p:nvGraphicFramePr>
          <p:cNvPr id="8" name="Diagramm 7">
            <a:extLst>
              <a:ext uri="{FF2B5EF4-FFF2-40B4-BE49-F238E27FC236}">
                <a16:creationId xmlns:a16="http://schemas.microsoft.com/office/drawing/2014/main" id="{77C07AC0-950F-922C-1155-FF4E1533695B}"/>
              </a:ext>
            </a:extLst>
          </p:cNvPr>
          <p:cNvGraphicFramePr/>
          <p:nvPr>
            <p:extLst>
              <p:ext uri="{D42A27DB-BD31-4B8C-83A1-F6EECF244321}">
                <p14:modId xmlns:p14="http://schemas.microsoft.com/office/powerpoint/2010/main" val="1820818003"/>
              </p:ext>
            </p:extLst>
          </p:nvPr>
        </p:nvGraphicFramePr>
        <p:xfrm>
          <a:off x="1081088" y="1982149"/>
          <a:ext cx="2411413" cy="29757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Diagramm 10">
            <a:extLst>
              <a:ext uri="{FF2B5EF4-FFF2-40B4-BE49-F238E27FC236}">
                <a16:creationId xmlns:a16="http://schemas.microsoft.com/office/drawing/2014/main" id="{8B940BAB-26D2-F29D-506B-F6E4CDA41EB9}"/>
              </a:ext>
            </a:extLst>
          </p:cNvPr>
          <p:cNvGraphicFramePr/>
          <p:nvPr>
            <p:extLst>
              <p:ext uri="{D42A27DB-BD31-4B8C-83A1-F6EECF244321}">
                <p14:modId xmlns:p14="http://schemas.microsoft.com/office/powerpoint/2010/main" val="718736573"/>
              </p:ext>
            </p:extLst>
          </p:nvPr>
        </p:nvGraphicFramePr>
        <p:xfrm>
          <a:off x="3744666" y="1989138"/>
          <a:ext cx="7887877" cy="2975715"/>
        </p:xfrm>
        <a:graphic>
          <a:graphicData uri="http://schemas.openxmlformats.org/drawingml/2006/chart">
            <c:chart xmlns:c="http://schemas.openxmlformats.org/drawingml/2006/chart" xmlns:r="http://schemas.openxmlformats.org/officeDocument/2006/relationships" r:id="rId4"/>
          </a:graphicData>
        </a:graphic>
      </p:graphicFrame>
      <p:sp>
        <p:nvSpPr>
          <p:cNvPr id="19" name="Rechteck 18">
            <a:extLst>
              <a:ext uri="{FF2B5EF4-FFF2-40B4-BE49-F238E27FC236}">
                <a16:creationId xmlns:a16="http://schemas.microsoft.com/office/drawing/2014/main" id="{1FCD6FA8-BC76-9C84-BDA6-D86D11AD2AD7}"/>
              </a:ext>
            </a:extLst>
          </p:cNvPr>
          <p:cNvSpPr/>
          <p:nvPr/>
        </p:nvSpPr>
        <p:spPr>
          <a:xfrm>
            <a:off x="9244403" y="3943350"/>
            <a:ext cx="403224" cy="6672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a:p>
        </p:txBody>
      </p:sp>
      <p:grpSp>
        <p:nvGrpSpPr>
          <p:cNvPr id="25" name="Gruppieren 24">
            <a:extLst>
              <a:ext uri="{FF2B5EF4-FFF2-40B4-BE49-F238E27FC236}">
                <a16:creationId xmlns:a16="http://schemas.microsoft.com/office/drawing/2014/main" id="{D16739D2-343A-6D2E-DEB4-40E915EECB9A}"/>
              </a:ext>
            </a:extLst>
          </p:cNvPr>
          <p:cNvGrpSpPr/>
          <p:nvPr/>
        </p:nvGrpSpPr>
        <p:grpSpPr>
          <a:xfrm>
            <a:off x="1912939" y="3006725"/>
            <a:ext cx="369094" cy="1594804"/>
            <a:chOff x="1912939" y="3006725"/>
            <a:chExt cx="369094" cy="1594804"/>
          </a:xfrm>
        </p:grpSpPr>
        <p:sp>
          <p:nvSpPr>
            <p:cNvPr id="9" name="Rechteck 8">
              <a:extLst>
                <a:ext uri="{FF2B5EF4-FFF2-40B4-BE49-F238E27FC236}">
                  <a16:creationId xmlns:a16="http://schemas.microsoft.com/office/drawing/2014/main" id="{559E30E6-3E55-F651-6185-6576E7371766}"/>
                </a:ext>
              </a:extLst>
            </p:cNvPr>
            <p:cNvSpPr/>
            <p:nvPr/>
          </p:nvSpPr>
          <p:spPr>
            <a:xfrm>
              <a:off x="1912939" y="3596641"/>
              <a:ext cx="369094" cy="1004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a:p>
          </p:txBody>
        </p:sp>
        <p:sp>
          <p:nvSpPr>
            <p:cNvPr id="21" name="Rechteck 20">
              <a:extLst>
                <a:ext uri="{FF2B5EF4-FFF2-40B4-BE49-F238E27FC236}">
                  <a16:creationId xmlns:a16="http://schemas.microsoft.com/office/drawing/2014/main" id="{538BDB1B-F79D-E124-6DFB-9EE02E46C5E0}"/>
                </a:ext>
              </a:extLst>
            </p:cNvPr>
            <p:cNvSpPr/>
            <p:nvPr/>
          </p:nvSpPr>
          <p:spPr>
            <a:xfrm>
              <a:off x="1912939" y="3327399"/>
              <a:ext cx="369094" cy="2692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a:p>
          </p:txBody>
        </p:sp>
        <p:sp>
          <p:nvSpPr>
            <p:cNvPr id="22" name="Rechteck 21">
              <a:extLst>
                <a:ext uri="{FF2B5EF4-FFF2-40B4-BE49-F238E27FC236}">
                  <a16:creationId xmlns:a16="http://schemas.microsoft.com/office/drawing/2014/main" id="{B20B487A-C478-82B5-6290-03DC01D5D71D}"/>
                </a:ext>
              </a:extLst>
            </p:cNvPr>
            <p:cNvSpPr/>
            <p:nvPr/>
          </p:nvSpPr>
          <p:spPr>
            <a:xfrm>
              <a:off x="1912939" y="3197225"/>
              <a:ext cx="369094" cy="1301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a:p>
          </p:txBody>
        </p:sp>
        <p:sp>
          <p:nvSpPr>
            <p:cNvPr id="23" name="Rechteck 22">
              <a:extLst>
                <a:ext uri="{FF2B5EF4-FFF2-40B4-BE49-F238E27FC236}">
                  <a16:creationId xmlns:a16="http://schemas.microsoft.com/office/drawing/2014/main" id="{B7BA993B-EE69-59FE-9293-B6682CB15B8F}"/>
                </a:ext>
              </a:extLst>
            </p:cNvPr>
            <p:cNvSpPr/>
            <p:nvPr/>
          </p:nvSpPr>
          <p:spPr>
            <a:xfrm>
              <a:off x="1912939" y="3067051"/>
              <a:ext cx="369094" cy="13017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a:p>
          </p:txBody>
        </p:sp>
        <p:sp>
          <p:nvSpPr>
            <p:cNvPr id="24" name="Rechteck 23">
              <a:extLst>
                <a:ext uri="{FF2B5EF4-FFF2-40B4-BE49-F238E27FC236}">
                  <a16:creationId xmlns:a16="http://schemas.microsoft.com/office/drawing/2014/main" id="{0622749B-FD51-43CC-C7FD-A9EAE09BBA51}"/>
                </a:ext>
              </a:extLst>
            </p:cNvPr>
            <p:cNvSpPr/>
            <p:nvPr/>
          </p:nvSpPr>
          <p:spPr>
            <a:xfrm>
              <a:off x="1912939" y="3006725"/>
              <a:ext cx="369094" cy="6032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a:p>
          </p:txBody>
        </p:sp>
      </p:grpSp>
      <p:grpSp>
        <p:nvGrpSpPr>
          <p:cNvPr id="51" name="Gruppieren 50">
            <a:extLst>
              <a:ext uri="{FF2B5EF4-FFF2-40B4-BE49-F238E27FC236}">
                <a16:creationId xmlns:a16="http://schemas.microsoft.com/office/drawing/2014/main" id="{F5D6060B-F964-DB78-035C-B53A0A55AF56}"/>
              </a:ext>
            </a:extLst>
          </p:cNvPr>
          <p:cNvGrpSpPr/>
          <p:nvPr/>
        </p:nvGrpSpPr>
        <p:grpSpPr>
          <a:xfrm>
            <a:off x="2643188" y="2712243"/>
            <a:ext cx="369094" cy="1889285"/>
            <a:chOff x="2643188" y="2712243"/>
            <a:chExt cx="369094" cy="1889285"/>
          </a:xfrm>
        </p:grpSpPr>
        <p:sp>
          <p:nvSpPr>
            <p:cNvPr id="10" name="Rechteck 9">
              <a:extLst>
                <a:ext uri="{FF2B5EF4-FFF2-40B4-BE49-F238E27FC236}">
                  <a16:creationId xmlns:a16="http://schemas.microsoft.com/office/drawing/2014/main" id="{C92F6871-529E-72D0-1494-DC478587A657}"/>
                </a:ext>
              </a:extLst>
            </p:cNvPr>
            <p:cNvSpPr/>
            <p:nvPr/>
          </p:nvSpPr>
          <p:spPr>
            <a:xfrm>
              <a:off x="2643188" y="4083049"/>
              <a:ext cx="369094" cy="5184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a:p>
          </p:txBody>
        </p:sp>
        <p:sp>
          <p:nvSpPr>
            <p:cNvPr id="26" name="Rechteck 25">
              <a:extLst>
                <a:ext uri="{FF2B5EF4-FFF2-40B4-BE49-F238E27FC236}">
                  <a16:creationId xmlns:a16="http://schemas.microsoft.com/office/drawing/2014/main" id="{71DECBE0-90AE-6250-4145-DE05931A305C}"/>
                </a:ext>
              </a:extLst>
            </p:cNvPr>
            <p:cNvSpPr/>
            <p:nvPr/>
          </p:nvSpPr>
          <p:spPr>
            <a:xfrm>
              <a:off x="2643188" y="3709988"/>
              <a:ext cx="369094" cy="3730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a:p>
          </p:txBody>
        </p:sp>
        <p:sp>
          <p:nvSpPr>
            <p:cNvPr id="27" name="Rechteck 26">
              <a:extLst>
                <a:ext uri="{FF2B5EF4-FFF2-40B4-BE49-F238E27FC236}">
                  <a16:creationId xmlns:a16="http://schemas.microsoft.com/office/drawing/2014/main" id="{C4882662-81DD-15ED-7946-0ECE328A4ABD}"/>
                </a:ext>
              </a:extLst>
            </p:cNvPr>
            <p:cNvSpPr/>
            <p:nvPr/>
          </p:nvSpPr>
          <p:spPr>
            <a:xfrm>
              <a:off x="2643188" y="3407569"/>
              <a:ext cx="369094" cy="3024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a:p>
          </p:txBody>
        </p:sp>
        <p:sp>
          <p:nvSpPr>
            <p:cNvPr id="28" name="Rechteck 27">
              <a:extLst>
                <a:ext uri="{FF2B5EF4-FFF2-40B4-BE49-F238E27FC236}">
                  <a16:creationId xmlns:a16="http://schemas.microsoft.com/office/drawing/2014/main" id="{77728F70-19F2-CFDA-DBE4-4AA2E147649D}"/>
                </a:ext>
              </a:extLst>
            </p:cNvPr>
            <p:cNvSpPr/>
            <p:nvPr/>
          </p:nvSpPr>
          <p:spPr>
            <a:xfrm>
              <a:off x="2643188" y="2964657"/>
              <a:ext cx="369094" cy="44767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a:p>
          </p:txBody>
        </p:sp>
        <p:sp>
          <p:nvSpPr>
            <p:cNvPr id="29" name="Rechteck 28">
              <a:extLst>
                <a:ext uri="{FF2B5EF4-FFF2-40B4-BE49-F238E27FC236}">
                  <a16:creationId xmlns:a16="http://schemas.microsoft.com/office/drawing/2014/main" id="{10594062-7756-8165-4FFE-052FC07D33EC}"/>
                </a:ext>
              </a:extLst>
            </p:cNvPr>
            <p:cNvSpPr/>
            <p:nvPr/>
          </p:nvSpPr>
          <p:spPr>
            <a:xfrm>
              <a:off x="2643188" y="2712243"/>
              <a:ext cx="369094" cy="25003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a:p>
          </p:txBody>
        </p:sp>
      </p:grpSp>
      <p:grpSp>
        <p:nvGrpSpPr>
          <p:cNvPr id="50" name="Gruppieren 49">
            <a:extLst>
              <a:ext uri="{FF2B5EF4-FFF2-40B4-BE49-F238E27FC236}">
                <a16:creationId xmlns:a16="http://schemas.microsoft.com/office/drawing/2014/main" id="{1C7DE067-8C54-E4E9-F312-A5DD4E140FA5}"/>
              </a:ext>
            </a:extLst>
          </p:cNvPr>
          <p:cNvGrpSpPr/>
          <p:nvPr/>
        </p:nvGrpSpPr>
        <p:grpSpPr>
          <a:xfrm>
            <a:off x="4581245" y="2857500"/>
            <a:ext cx="403224" cy="1753130"/>
            <a:chOff x="4881563" y="2857500"/>
            <a:chExt cx="403224" cy="1753130"/>
          </a:xfrm>
        </p:grpSpPr>
        <p:sp>
          <p:nvSpPr>
            <p:cNvPr id="12" name="Rechteck 11">
              <a:extLst>
                <a:ext uri="{FF2B5EF4-FFF2-40B4-BE49-F238E27FC236}">
                  <a16:creationId xmlns:a16="http://schemas.microsoft.com/office/drawing/2014/main" id="{1E8FB945-442C-FFCE-8675-D02008B58058}"/>
                </a:ext>
              </a:extLst>
            </p:cNvPr>
            <p:cNvSpPr/>
            <p:nvPr/>
          </p:nvSpPr>
          <p:spPr>
            <a:xfrm>
              <a:off x="4881563" y="3733800"/>
              <a:ext cx="403224" cy="8768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a:p>
          </p:txBody>
        </p:sp>
        <p:sp>
          <p:nvSpPr>
            <p:cNvPr id="30" name="Rechteck 29">
              <a:extLst>
                <a:ext uri="{FF2B5EF4-FFF2-40B4-BE49-F238E27FC236}">
                  <a16:creationId xmlns:a16="http://schemas.microsoft.com/office/drawing/2014/main" id="{F9E8027C-67BA-476A-4DB5-B81CE9FBA8AD}"/>
                </a:ext>
              </a:extLst>
            </p:cNvPr>
            <p:cNvSpPr/>
            <p:nvPr/>
          </p:nvSpPr>
          <p:spPr>
            <a:xfrm>
              <a:off x="4881563" y="3514724"/>
              <a:ext cx="403224" cy="219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a:p>
          </p:txBody>
        </p:sp>
        <p:sp>
          <p:nvSpPr>
            <p:cNvPr id="31" name="Rechteck 30">
              <a:extLst>
                <a:ext uri="{FF2B5EF4-FFF2-40B4-BE49-F238E27FC236}">
                  <a16:creationId xmlns:a16="http://schemas.microsoft.com/office/drawing/2014/main" id="{0AD5BF1D-2106-227D-068A-99792C6B6519}"/>
                </a:ext>
              </a:extLst>
            </p:cNvPr>
            <p:cNvSpPr/>
            <p:nvPr/>
          </p:nvSpPr>
          <p:spPr>
            <a:xfrm>
              <a:off x="4881563" y="3088481"/>
              <a:ext cx="403224" cy="42624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a:p>
          </p:txBody>
        </p:sp>
        <p:sp>
          <p:nvSpPr>
            <p:cNvPr id="32" name="Rechteck 31">
              <a:extLst>
                <a:ext uri="{FF2B5EF4-FFF2-40B4-BE49-F238E27FC236}">
                  <a16:creationId xmlns:a16="http://schemas.microsoft.com/office/drawing/2014/main" id="{0199F95E-5F7D-2F8E-8C1E-ECEB5E574C5E}"/>
                </a:ext>
              </a:extLst>
            </p:cNvPr>
            <p:cNvSpPr/>
            <p:nvPr/>
          </p:nvSpPr>
          <p:spPr>
            <a:xfrm>
              <a:off x="4881563" y="2857500"/>
              <a:ext cx="403224" cy="23098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a:p>
          </p:txBody>
        </p:sp>
      </p:grpSp>
      <p:grpSp>
        <p:nvGrpSpPr>
          <p:cNvPr id="49" name="Gruppieren 48">
            <a:extLst>
              <a:ext uri="{FF2B5EF4-FFF2-40B4-BE49-F238E27FC236}">
                <a16:creationId xmlns:a16="http://schemas.microsoft.com/office/drawing/2014/main" id="{ABC7EC07-8399-5C61-7DF8-62666A4932C1}"/>
              </a:ext>
            </a:extLst>
          </p:cNvPr>
          <p:cNvGrpSpPr/>
          <p:nvPr/>
        </p:nvGrpSpPr>
        <p:grpSpPr>
          <a:xfrm>
            <a:off x="5358438" y="2638425"/>
            <a:ext cx="403224" cy="1972205"/>
            <a:chOff x="5658756" y="2638425"/>
            <a:chExt cx="403224" cy="1972205"/>
          </a:xfrm>
        </p:grpSpPr>
        <p:sp>
          <p:nvSpPr>
            <p:cNvPr id="14" name="Rechteck 13">
              <a:extLst>
                <a:ext uri="{FF2B5EF4-FFF2-40B4-BE49-F238E27FC236}">
                  <a16:creationId xmlns:a16="http://schemas.microsoft.com/office/drawing/2014/main" id="{3DB7F5DE-03C3-30A6-42BE-F8BC1FD1283C}"/>
                </a:ext>
              </a:extLst>
            </p:cNvPr>
            <p:cNvSpPr/>
            <p:nvPr/>
          </p:nvSpPr>
          <p:spPr>
            <a:xfrm>
              <a:off x="5658756" y="4048125"/>
              <a:ext cx="403224" cy="562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a:p>
          </p:txBody>
        </p:sp>
        <p:sp>
          <p:nvSpPr>
            <p:cNvPr id="33" name="Rechteck 32">
              <a:extLst>
                <a:ext uri="{FF2B5EF4-FFF2-40B4-BE49-F238E27FC236}">
                  <a16:creationId xmlns:a16="http://schemas.microsoft.com/office/drawing/2014/main" id="{BE88DA8E-428D-BF24-8C6D-02EC9EBF850D}"/>
                </a:ext>
              </a:extLst>
            </p:cNvPr>
            <p:cNvSpPr/>
            <p:nvPr/>
          </p:nvSpPr>
          <p:spPr>
            <a:xfrm>
              <a:off x="5658756" y="3762375"/>
              <a:ext cx="403224" cy="285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a:p>
          </p:txBody>
        </p:sp>
        <p:sp>
          <p:nvSpPr>
            <p:cNvPr id="34" name="Rechteck 33">
              <a:extLst>
                <a:ext uri="{FF2B5EF4-FFF2-40B4-BE49-F238E27FC236}">
                  <a16:creationId xmlns:a16="http://schemas.microsoft.com/office/drawing/2014/main" id="{BCD1993A-8EAC-1637-B382-47931A88EA92}"/>
                </a:ext>
              </a:extLst>
            </p:cNvPr>
            <p:cNvSpPr/>
            <p:nvPr/>
          </p:nvSpPr>
          <p:spPr>
            <a:xfrm>
              <a:off x="5658756" y="2933700"/>
              <a:ext cx="403224" cy="828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a:p>
          </p:txBody>
        </p:sp>
        <p:sp>
          <p:nvSpPr>
            <p:cNvPr id="35" name="Rechteck 34">
              <a:extLst>
                <a:ext uri="{FF2B5EF4-FFF2-40B4-BE49-F238E27FC236}">
                  <a16:creationId xmlns:a16="http://schemas.microsoft.com/office/drawing/2014/main" id="{0A331386-8DF7-5C93-6783-DD68EED954C8}"/>
                </a:ext>
              </a:extLst>
            </p:cNvPr>
            <p:cNvSpPr/>
            <p:nvPr/>
          </p:nvSpPr>
          <p:spPr>
            <a:xfrm>
              <a:off x="5658756" y="2638425"/>
              <a:ext cx="403224" cy="3000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a:p>
          </p:txBody>
        </p:sp>
      </p:grpSp>
      <p:grpSp>
        <p:nvGrpSpPr>
          <p:cNvPr id="48" name="Gruppieren 47">
            <a:extLst>
              <a:ext uri="{FF2B5EF4-FFF2-40B4-BE49-F238E27FC236}">
                <a16:creationId xmlns:a16="http://schemas.microsoft.com/office/drawing/2014/main" id="{C85825FB-4B45-F6F8-64D4-7E8537F9528F}"/>
              </a:ext>
            </a:extLst>
          </p:cNvPr>
          <p:cNvGrpSpPr/>
          <p:nvPr/>
        </p:nvGrpSpPr>
        <p:grpSpPr>
          <a:xfrm>
            <a:off x="6135631" y="2814638"/>
            <a:ext cx="403224" cy="1795992"/>
            <a:chOff x="6435949" y="2814638"/>
            <a:chExt cx="403224" cy="1795992"/>
          </a:xfrm>
        </p:grpSpPr>
        <p:sp>
          <p:nvSpPr>
            <p:cNvPr id="15" name="Rechteck 14">
              <a:extLst>
                <a:ext uri="{FF2B5EF4-FFF2-40B4-BE49-F238E27FC236}">
                  <a16:creationId xmlns:a16="http://schemas.microsoft.com/office/drawing/2014/main" id="{2494C5B1-80DC-171D-C730-F6744FB324A5}"/>
                </a:ext>
              </a:extLst>
            </p:cNvPr>
            <p:cNvSpPr/>
            <p:nvPr/>
          </p:nvSpPr>
          <p:spPr>
            <a:xfrm>
              <a:off x="6435949" y="3176588"/>
              <a:ext cx="403224" cy="14340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a:p>
          </p:txBody>
        </p:sp>
        <p:sp>
          <p:nvSpPr>
            <p:cNvPr id="36" name="Rechteck 35">
              <a:extLst>
                <a:ext uri="{FF2B5EF4-FFF2-40B4-BE49-F238E27FC236}">
                  <a16:creationId xmlns:a16="http://schemas.microsoft.com/office/drawing/2014/main" id="{95971EF9-496D-912C-94E8-C40E194D9B46}"/>
                </a:ext>
              </a:extLst>
            </p:cNvPr>
            <p:cNvSpPr/>
            <p:nvPr/>
          </p:nvSpPr>
          <p:spPr>
            <a:xfrm>
              <a:off x="6435949" y="2814638"/>
              <a:ext cx="403224" cy="3619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a:p>
          </p:txBody>
        </p:sp>
      </p:grpSp>
      <p:grpSp>
        <p:nvGrpSpPr>
          <p:cNvPr id="47" name="Gruppieren 46">
            <a:extLst>
              <a:ext uri="{FF2B5EF4-FFF2-40B4-BE49-F238E27FC236}">
                <a16:creationId xmlns:a16="http://schemas.microsoft.com/office/drawing/2014/main" id="{96F7F5EB-8BA5-12C1-490D-E84498F5AA8B}"/>
              </a:ext>
            </a:extLst>
          </p:cNvPr>
          <p:cNvGrpSpPr/>
          <p:nvPr/>
        </p:nvGrpSpPr>
        <p:grpSpPr>
          <a:xfrm>
            <a:off x="6912824" y="2638425"/>
            <a:ext cx="403224" cy="1972205"/>
            <a:chOff x="7213142" y="2638425"/>
            <a:chExt cx="403224" cy="1972205"/>
          </a:xfrm>
        </p:grpSpPr>
        <p:sp>
          <p:nvSpPr>
            <p:cNvPr id="16" name="Rechteck 15">
              <a:extLst>
                <a:ext uri="{FF2B5EF4-FFF2-40B4-BE49-F238E27FC236}">
                  <a16:creationId xmlns:a16="http://schemas.microsoft.com/office/drawing/2014/main" id="{F0D5331E-C3C1-0CDC-492F-E980DA96F53D}"/>
                </a:ext>
              </a:extLst>
            </p:cNvPr>
            <p:cNvSpPr/>
            <p:nvPr/>
          </p:nvSpPr>
          <p:spPr>
            <a:xfrm>
              <a:off x="7213142" y="3629025"/>
              <a:ext cx="403224" cy="9816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a:p>
          </p:txBody>
        </p:sp>
        <p:sp>
          <p:nvSpPr>
            <p:cNvPr id="37" name="Rechteck 36">
              <a:extLst>
                <a:ext uri="{FF2B5EF4-FFF2-40B4-BE49-F238E27FC236}">
                  <a16:creationId xmlns:a16="http://schemas.microsoft.com/office/drawing/2014/main" id="{8935FF93-4F1F-BD9C-AA8C-866207C8DAF0}"/>
                </a:ext>
              </a:extLst>
            </p:cNvPr>
            <p:cNvSpPr/>
            <p:nvPr/>
          </p:nvSpPr>
          <p:spPr>
            <a:xfrm>
              <a:off x="7213142" y="3298030"/>
              <a:ext cx="403224" cy="3367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a:p>
          </p:txBody>
        </p:sp>
        <p:sp>
          <p:nvSpPr>
            <p:cNvPr id="38" name="Rechteck 37">
              <a:extLst>
                <a:ext uri="{FF2B5EF4-FFF2-40B4-BE49-F238E27FC236}">
                  <a16:creationId xmlns:a16="http://schemas.microsoft.com/office/drawing/2014/main" id="{82A54AAC-4431-08A2-B949-BF19F09092A0}"/>
                </a:ext>
              </a:extLst>
            </p:cNvPr>
            <p:cNvSpPr/>
            <p:nvPr/>
          </p:nvSpPr>
          <p:spPr>
            <a:xfrm>
              <a:off x="7213142" y="2981325"/>
              <a:ext cx="403224" cy="31771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a:p>
          </p:txBody>
        </p:sp>
        <p:sp>
          <p:nvSpPr>
            <p:cNvPr id="39" name="Rechteck 38">
              <a:extLst>
                <a:ext uri="{FF2B5EF4-FFF2-40B4-BE49-F238E27FC236}">
                  <a16:creationId xmlns:a16="http://schemas.microsoft.com/office/drawing/2014/main" id="{4D6FA6A6-6BB1-5846-9CFD-2ABBD90CE816}"/>
                </a:ext>
              </a:extLst>
            </p:cNvPr>
            <p:cNvSpPr/>
            <p:nvPr/>
          </p:nvSpPr>
          <p:spPr>
            <a:xfrm>
              <a:off x="7213142" y="2638425"/>
              <a:ext cx="403224" cy="34239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a:p>
          </p:txBody>
        </p:sp>
      </p:grpSp>
      <p:grpSp>
        <p:nvGrpSpPr>
          <p:cNvPr id="46" name="Gruppieren 45">
            <a:extLst>
              <a:ext uri="{FF2B5EF4-FFF2-40B4-BE49-F238E27FC236}">
                <a16:creationId xmlns:a16="http://schemas.microsoft.com/office/drawing/2014/main" id="{D1367EEA-AB1A-4C8F-6D36-DF576C3783B8}"/>
              </a:ext>
            </a:extLst>
          </p:cNvPr>
          <p:cNvGrpSpPr/>
          <p:nvPr/>
        </p:nvGrpSpPr>
        <p:grpSpPr>
          <a:xfrm>
            <a:off x="7690017" y="3119439"/>
            <a:ext cx="403224" cy="1491190"/>
            <a:chOff x="7990335" y="3119439"/>
            <a:chExt cx="403224" cy="1491190"/>
          </a:xfrm>
        </p:grpSpPr>
        <p:sp>
          <p:nvSpPr>
            <p:cNvPr id="17" name="Rechteck 16">
              <a:extLst>
                <a:ext uri="{FF2B5EF4-FFF2-40B4-BE49-F238E27FC236}">
                  <a16:creationId xmlns:a16="http://schemas.microsoft.com/office/drawing/2014/main" id="{24A8A1BF-7E83-E4A1-4B6A-CACE3EA1D4A7}"/>
                </a:ext>
              </a:extLst>
            </p:cNvPr>
            <p:cNvSpPr/>
            <p:nvPr/>
          </p:nvSpPr>
          <p:spPr>
            <a:xfrm>
              <a:off x="7990335" y="3876674"/>
              <a:ext cx="403224" cy="7339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a:p>
          </p:txBody>
        </p:sp>
        <p:sp>
          <p:nvSpPr>
            <p:cNvPr id="40" name="Rechteck 39">
              <a:extLst>
                <a:ext uri="{FF2B5EF4-FFF2-40B4-BE49-F238E27FC236}">
                  <a16:creationId xmlns:a16="http://schemas.microsoft.com/office/drawing/2014/main" id="{AEF1D28D-D535-804F-160D-A1DB1780B840}"/>
                </a:ext>
              </a:extLst>
            </p:cNvPr>
            <p:cNvSpPr/>
            <p:nvPr/>
          </p:nvSpPr>
          <p:spPr>
            <a:xfrm>
              <a:off x="7990335" y="3119439"/>
              <a:ext cx="403224" cy="756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a:p>
          </p:txBody>
        </p:sp>
      </p:grpSp>
      <p:grpSp>
        <p:nvGrpSpPr>
          <p:cNvPr id="45" name="Gruppieren 44">
            <a:extLst>
              <a:ext uri="{FF2B5EF4-FFF2-40B4-BE49-F238E27FC236}">
                <a16:creationId xmlns:a16="http://schemas.microsoft.com/office/drawing/2014/main" id="{449F4982-4A52-49CB-2CF1-D6E79E081E21}"/>
              </a:ext>
            </a:extLst>
          </p:cNvPr>
          <p:cNvGrpSpPr/>
          <p:nvPr/>
        </p:nvGrpSpPr>
        <p:grpSpPr>
          <a:xfrm>
            <a:off x="8467210" y="2895067"/>
            <a:ext cx="403224" cy="1715563"/>
            <a:chOff x="8767528" y="2895067"/>
            <a:chExt cx="403224" cy="1715563"/>
          </a:xfrm>
        </p:grpSpPr>
        <p:sp>
          <p:nvSpPr>
            <p:cNvPr id="18" name="Rechteck 17">
              <a:extLst>
                <a:ext uri="{FF2B5EF4-FFF2-40B4-BE49-F238E27FC236}">
                  <a16:creationId xmlns:a16="http://schemas.microsoft.com/office/drawing/2014/main" id="{1BA95AD5-1566-366F-5DE6-89626BB64D01}"/>
                </a:ext>
              </a:extLst>
            </p:cNvPr>
            <p:cNvSpPr/>
            <p:nvPr/>
          </p:nvSpPr>
          <p:spPr>
            <a:xfrm>
              <a:off x="8767528" y="4362450"/>
              <a:ext cx="403224" cy="2481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a:p>
          </p:txBody>
        </p:sp>
        <p:sp>
          <p:nvSpPr>
            <p:cNvPr id="42" name="Rechteck 41">
              <a:extLst>
                <a:ext uri="{FF2B5EF4-FFF2-40B4-BE49-F238E27FC236}">
                  <a16:creationId xmlns:a16="http://schemas.microsoft.com/office/drawing/2014/main" id="{CBBFC1C7-9EA2-9B26-941D-33E85607FCEE}"/>
                </a:ext>
              </a:extLst>
            </p:cNvPr>
            <p:cNvSpPr/>
            <p:nvPr/>
          </p:nvSpPr>
          <p:spPr>
            <a:xfrm>
              <a:off x="8767528" y="3876141"/>
              <a:ext cx="403224" cy="4863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a:p>
          </p:txBody>
        </p:sp>
        <p:sp>
          <p:nvSpPr>
            <p:cNvPr id="43" name="Rechteck 42">
              <a:extLst>
                <a:ext uri="{FF2B5EF4-FFF2-40B4-BE49-F238E27FC236}">
                  <a16:creationId xmlns:a16="http://schemas.microsoft.com/office/drawing/2014/main" id="{31240B3B-0A61-A4A7-7DDB-3D6EE5F0ECB5}"/>
                </a:ext>
              </a:extLst>
            </p:cNvPr>
            <p:cNvSpPr/>
            <p:nvPr/>
          </p:nvSpPr>
          <p:spPr>
            <a:xfrm>
              <a:off x="8767528" y="3381376"/>
              <a:ext cx="403224" cy="4947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a:p>
          </p:txBody>
        </p:sp>
        <p:sp>
          <p:nvSpPr>
            <p:cNvPr id="44" name="Rechteck 43">
              <a:extLst>
                <a:ext uri="{FF2B5EF4-FFF2-40B4-BE49-F238E27FC236}">
                  <a16:creationId xmlns:a16="http://schemas.microsoft.com/office/drawing/2014/main" id="{0EEF3F28-E74A-21AF-E939-43E281BE8D34}"/>
                </a:ext>
              </a:extLst>
            </p:cNvPr>
            <p:cNvSpPr/>
            <p:nvPr/>
          </p:nvSpPr>
          <p:spPr>
            <a:xfrm>
              <a:off x="8767528" y="2895067"/>
              <a:ext cx="403224" cy="48630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a:p>
          </p:txBody>
        </p:sp>
      </p:grpSp>
      <p:grpSp>
        <p:nvGrpSpPr>
          <p:cNvPr id="55" name="Gruppieren 54">
            <a:extLst>
              <a:ext uri="{FF2B5EF4-FFF2-40B4-BE49-F238E27FC236}">
                <a16:creationId xmlns:a16="http://schemas.microsoft.com/office/drawing/2014/main" id="{C6D66057-339E-55A5-7668-DBA17BAEDCEC}"/>
              </a:ext>
            </a:extLst>
          </p:cNvPr>
          <p:cNvGrpSpPr/>
          <p:nvPr/>
        </p:nvGrpSpPr>
        <p:grpSpPr>
          <a:xfrm>
            <a:off x="10021593" y="2638425"/>
            <a:ext cx="403224" cy="1972205"/>
            <a:chOff x="10321911" y="2638425"/>
            <a:chExt cx="403224" cy="1972205"/>
          </a:xfrm>
        </p:grpSpPr>
        <p:sp>
          <p:nvSpPr>
            <p:cNvPr id="20" name="Rechteck 19">
              <a:extLst>
                <a:ext uri="{FF2B5EF4-FFF2-40B4-BE49-F238E27FC236}">
                  <a16:creationId xmlns:a16="http://schemas.microsoft.com/office/drawing/2014/main" id="{07C5C35F-7301-0AAE-719D-050CB44981EF}"/>
                </a:ext>
              </a:extLst>
            </p:cNvPr>
            <p:cNvSpPr/>
            <p:nvPr/>
          </p:nvSpPr>
          <p:spPr>
            <a:xfrm>
              <a:off x="10321911" y="4229100"/>
              <a:ext cx="403224" cy="3815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a:p>
          </p:txBody>
        </p:sp>
        <p:sp>
          <p:nvSpPr>
            <p:cNvPr id="52" name="Rechteck 51">
              <a:extLst>
                <a:ext uri="{FF2B5EF4-FFF2-40B4-BE49-F238E27FC236}">
                  <a16:creationId xmlns:a16="http://schemas.microsoft.com/office/drawing/2014/main" id="{DCDE6E04-ACFB-F9A2-1AAA-720C57BFCEDF}"/>
                </a:ext>
              </a:extLst>
            </p:cNvPr>
            <p:cNvSpPr/>
            <p:nvPr/>
          </p:nvSpPr>
          <p:spPr>
            <a:xfrm>
              <a:off x="10321911" y="3827006"/>
              <a:ext cx="403224" cy="4024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a:p>
          </p:txBody>
        </p:sp>
        <p:sp>
          <p:nvSpPr>
            <p:cNvPr id="53" name="Rechteck 52">
              <a:extLst>
                <a:ext uri="{FF2B5EF4-FFF2-40B4-BE49-F238E27FC236}">
                  <a16:creationId xmlns:a16="http://schemas.microsoft.com/office/drawing/2014/main" id="{0903FE90-55FB-82ED-B473-F4C85FEC880C}"/>
                </a:ext>
              </a:extLst>
            </p:cNvPr>
            <p:cNvSpPr/>
            <p:nvPr/>
          </p:nvSpPr>
          <p:spPr>
            <a:xfrm>
              <a:off x="10321911" y="3427293"/>
              <a:ext cx="403224" cy="4000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a:p>
          </p:txBody>
        </p:sp>
        <p:sp>
          <p:nvSpPr>
            <p:cNvPr id="54" name="Rechteck 53">
              <a:extLst>
                <a:ext uri="{FF2B5EF4-FFF2-40B4-BE49-F238E27FC236}">
                  <a16:creationId xmlns:a16="http://schemas.microsoft.com/office/drawing/2014/main" id="{812CE6AA-DAFE-3018-86C6-C2BB6669108B}"/>
                </a:ext>
              </a:extLst>
            </p:cNvPr>
            <p:cNvSpPr/>
            <p:nvPr/>
          </p:nvSpPr>
          <p:spPr>
            <a:xfrm>
              <a:off x="10321911" y="2638425"/>
              <a:ext cx="403224" cy="78920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a:p>
          </p:txBody>
        </p:sp>
      </p:grpSp>
      <p:sp>
        <p:nvSpPr>
          <p:cNvPr id="56" name="Textfeld 55">
            <a:extLst>
              <a:ext uri="{FF2B5EF4-FFF2-40B4-BE49-F238E27FC236}">
                <a16:creationId xmlns:a16="http://schemas.microsoft.com/office/drawing/2014/main" id="{D9680F72-362F-2FBF-99DC-DF7539759D42}"/>
              </a:ext>
            </a:extLst>
          </p:cNvPr>
          <p:cNvSpPr txBox="1"/>
          <p:nvPr/>
        </p:nvSpPr>
        <p:spPr>
          <a:xfrm>
            <a:off x="1833961" y="2618024"/>
            <a:ext cx="527050" cy="369332"/>
          </a:xfrm>
          <a:prstGeom prst="rect">
            <a:avLst/>
          </a:prstGeom>
          <a:noFill/>
        </p:spPr>
        <p:txBody>
          <a:bodyPr wrap="square" lIns="0" tIns="0" rIns="0" bIns="0" rtlCol="0">
            <a:spAutoFit/>
          </a:bodyPr>
          <a:lstStyle/>
          <a:p>
            <a:pPr algn="ctr"/>
            <a:r>
              <a:rPr lang="de-DE" sz="1200" b="1"/>
              <a:t>TN</a:t>
            </a:r>
            <a:br>
              <a:rPr lang="de-DE" sz="1200" b="1"/>
            </a:br>
            <a:r>
              <a:rPr lang="de-DE" sz="1200" b="1" err="1"/>
              <a:t>n</a:t>
            </a:r>
            <a:r>
              <a:rPr lang="de-DE" sz="1200" b="1"/>
              <a:t>=31</a:t>
            </a:r>
          </a:p>
        </p:txBody>
      </p:sp>
      <p:sp>
        <p:nvSpPr>
          <p:cNvPr id="57" name="Textfeld 56">
            <a:extLst>
              <a:ext uri="{FF2B5EF4-FFF2-40B4-BE49-F238E27FC236}">
                <a16:creationId xmlns:a16="http://schemas.microsoft.com/office/drawing/2014/main" id="{156D359B-E878-4444-D269-FFE86EA1FAFE}"/>
              </a:ext>
            </a:extLst>
          </p:cNvPr>
          <p:cNvSpPr txBox="1"/>
          <p:nvPr/>
        </p:nvSpPr>
        <p:spPr>
          <a:xfrm>
            <a:off x="2564210" y="2341720"/>
            <a:ext cx="527050" cy="369332"/>
          </a:xfrm>
          <a:prstGeom prst="rect">
            <a:avLst/>
          </a:prstGeom>
          <a:noFill/>
        </p:spPr>
        <p:txBody>
          <a:bodyPr wrap="square" lIns="0" tIns="0" rIns="0" bIns="0" rtlCol="0">
            <a:spAutoFit/>
          </a:bodyPr>
          <a:lstStyle/>
          <a:p>
            <a:pPr algn="ctr"/>
            <a:r>
              <a:rPr lang="de-DE" sz="1200" b="1"/>
              <a:t>R/R</a:t>
            </a:r>
            <a:br>
              <a:rPr lang="de-DE" sz="1200" b="1"/>
            </a:br>
            <a:r>
              <a:rPr lang="de-DE" sz="1200" b="1" err="1"/>
              <a:t>n</a:t>
            </a:r>
            <a:r>
              <a:rPr lang="de-DE" sz="1200" b="1"/>
              <a:t>=26</a:t>
            </a:r>
          </a:p>
        </p:txBody>
      </p:sp>
      <p:sp>
        <p:nvSpPr>
          <p:cNvPr id="58" name="Textfeld 57">
            <a:extLst>
              <a:ext uri="{FF2B5EF4-FFF2-40B4-BE49-F238E27FC236}">
                <a16:creationId xmlns:a16="http://schemas.microsoft.com/office/drawing/2014/main" id="{57147FD8-17CE-C22A-60AD-A380C40CFE05}"/>
              </a:ext>
            </a:extLst>
          </p:cNvPr>
          <p:cNvSpPr txBox="1"/>
          <p:nvPr/>
        </p:nvSpPr>
        <p:spPr>
          <a:xfrm>
            <a:off x="4519332" y="2488167"/>
            <a:ext cx="527050" cy="369332"/>
          </a:xfrm>
          <a:prstGeom prst="rect">
            <a:avLst/>
          </a:prstGeom>
          <a:noFill/>
        </p:spPr>
        <p:txBody>
          <a:bodyPr wrap="square" lIns="0" tIns="0" rIns="0" bIns="0" rtlCol="0">
            <a:spAutoFit/>
          </a:bodyPr>
          <a:lstStyle/>
          <a:p>
            <a:pPr algn="ctr"/>
            <a:r>
              <a:rPr lang="de-DE" sz="1200" b="1"/>
              <a:t>TN</a:t>
            </a:r>
            <a:br>
              <a:rPr lang="de-DE" sz="1200" b="1"/>
            </a:br>
            <a:r>
              <a:rPr lang="de-DE" sz="1200" b="1" err="1"/>
              <a:t>n</a:t>
            </a:r>
            <a:r>
              <a:rPr lang="de-DE" sz="1200" b="1"/>
              <a:t>=9</a:t>
            </a:r>
          </a:p>
        </p:txBody>
      </p:sp>
      <p:sp>
        <p:nvSpPr>
          <p:cNvPr id="59" name="Textfeld 58">
            <a:extLst>
              <a:ext uri="{FF2B5EF4-FFF2-40B4-BE49-F238E27FC236}">
                <a16:creationId xmlns:a16="http://schemas.microsoft.com/office/drawing/2014/main" id="{B1864B3A-F66B-A25F-D02E-522974832860}"/>
              </a:ext>
            </a:extLst>
          </p:cNvPr>
          <p:cNvSpPr txBox="1"/>
          <p:nvPr/>
        </p:nvSpPr>
        <p:spPr>
          <a:xfrm>
            <a:off x="5293998" y="2269093"/>
            <a:ext cx="527050" cy="369332"/>
          </a:xfrm>
          <a:prstGeom prst="rect">
            <a:avLst/>
          </a:prstGeom>
          <a:noFill/>
        </p:spPr>
        <p:txBody>
          <a:bodyPr wrap="square" lIns="0" tIns="0" rIns="0" bIns="0" rtlCol="0">
            <a:spAutoFit/>
          </a:bodyPr>
          <a:lstStyle/>
          <a:p>
            <a:pPr algn="ctr"/>
            <a:r>
              <a:rPr lang="de-DE" sz="1200" b="1"/>
              <a:t>R/R</a:t>
            </a:r>
            <a:br>
              <a:rPr lang="de-DE" sz="1200" b="1"/>
            </a:br>
            <a:r>
              <a:rPr lang="de-DE" sz="1200" b="1" err="1"/>
              <a:t>n</a:t>
            </a:r>
            <a:r>
              <a:rPr lang="de-DE" sz="1200" b="1"/>
              <a:t>=7</a:t>
            </a:r>
          </a:p>
        </p:txBody>
      </p:sp>
      <p:sp>
        <p:nvSpPr>
          <p:cNvPr id="60" name="Textfeld 59">
            <a:extLst>
              <a:ext uri="{FF2B5EF4-FFF2-40B4-BE49-F238E27FC236}">
                <a16:creationId xmlns:a16="http://schemas.microsoft.com/office/drawing/2014/main" id="{A0CA3E32-03F1-A9E2-45A5-C3C38CCA2778}"/>
              </a:ext>
            </a:extLst>
          </p:cNvPr>
          <p:cNvSpPr txBox="1"/>
          <p:nvPr/>
        </p:nvSpPr>
        <p:spPr>
          <a:xfrm>
            <a:off x="6068664" y="2453759"/>
            <a:ext cx="527050" cy="369332"/>
          </a:xfrm>
          <a:prstGeom prst="rect">
            <a:avLst/>
          </a:prstGeom>
          <a:noFill/>
        </p:spPr>
        <p:txBody>
          <a:bodyPr wrap="square" lIns="0" tIns="0" rIns="0" bIns="0" rtlCol="0">
            <a:spAutoFit/>
          </a:bodyPr>
          <a:lstStyle/>
          <a:p>
            <a:pPr algn="ctr"/>
            <a:r>
              <a:rPr lang="de-DE" sz="1200" b="1"/>
              <a:t>TN</a:t>
            </a:r>
            <a:br>
              <a:rPr lang="de-DE" sz="1200" b="1"/>
            </a:br>
            <a:r>
              <a:rPr lang="de-DE" sz="1200" b="1" err="1"/>
              <a:t>n</a:t>
            </a:r>
            <a:r>
              <a:rPr lang="de-DE" sz="1200" b="1"/>
              <a:t>=11</a:t>
            </a:r>
          </a:p>
        </p:txBody>
      </p:sp>
      <p:sp>
        <p:nvSpPr>
          <p:cNvPr id="61" name="Textfeld 60">
            <a:extLst>
              <a:ext uri="{FF2B5EF4-FFF2-40B4-BE49-F238E27FC236}">
                <a16:creationId xmlns:a16="http://schemas.microsoft.com/office/drawing/2014/main" id="{DB38D5B9-0CBE-2C41-0F43-BF50A53C5DD7}"/>
              </a:ext>
            </a:extLst>
          </p:cNvPr>
          <p:cNvSpPr txBox="1"/>
          <p:nvPr/>
        </p:nvSpPr>
        <p:spPr>
          <a:xfrm>
            <a:off x="6853701" y="2269230"/>
            <a:ext cx="527050" cy="369332"/>
          </a:xfrm>
          <a:prstGeom prst="rect">
            <a:avLst/>
          </a:prstGeom>
          <a:noFill/>
        </p:spPr>
        <p:txBody>
          <a:bodyPr wrap="square" lIns="0" tIns="0" rIns="0" bIns="0" rtlCol="0">
            <a:spAutoFit/>
          </a:bodyPr>
          <a:lstStyle/>
          <a:p>
            <a:pPr algn="ctr"/>
            <a:r>
              <a:rPr lang="de-DE" sz="1200" b="1"/>
              <a:t>R/R</a:t>
            </a:r>
            <a:br>
              <a:rPr lang="de-DE" sz="1200" b="1"/>
            </a:br>
            <a:r>
              <a:rPr lang="de-DE" sz="1200" b="1" err="1"/>
              <a:t>n</a:t>
            </a:r>
            <a:r>
              <a:rPr lang="de-DE" sz="1200" b="1"/>
              <a:t>=6</a:t>
            </a:r>
          </a:p>
        </p:txBody>
      </p:sp>
      <p:sp>
        <p:nvSpPr>
          <p:cNvPr id="62" name="Textfeld 61">
            <a:extLst>
              <a:ext uri="{FF2B5EF4-FFF2-40B4-BE49-F238E27FC236}">
                <a16:creationId xmlns:a16="http://schemas.microsoft.com/office/drawing/2014/main" id="{7DA41B55-14A8-9BE2-EAA7-C076BBADBD0C}"/>
              </a:ext>
            </a:extLst>
          </p:cNvPr>
          <p:cNvSpPr txBox="1"/>
          <p:nvPr/>
        </p:nvSpPr>
        <p:spPr>
          <a:xfrm>
            <a:off x="8405220" y="2519523"/>
            <a:ext cx="527050" cy="369332"/>
          </a:xfrm>
          <a:prstGeom prst="rect">
            <a:avLst/>
          </a:prstGeom>
          <a:noFill/>
        </p:spPr>
        <p:txBody>
          <a:bodyPr wrap="square" lIns="0" tIns="0" rIns="0" bIns="0" rtlCol="0">
            <a:spAutoFit/>
          </a:bodyPr>
          <a:lstStyle/>
          <a:p>
            <a:pPr algn="ctr"/>
            <a:r>
              <a:rPr lang="de-DE" sz="1200" b="1"/>
              <a:t>R/R</a:t>
            </a:r>
            <a:br>
              <a:rPr lang="de-DE" sz="1200" b="1"/>
            </a:br>
            <a:r>
              <a:rPr lang="de-DE" sz="1200" b="1" err="1"/>
              <a:t>n</a:t>
            </a:r>
            <a:r>
              <a:rPr lang="de-DE" sz="1200" b="1"/>
              <a:t>=8</a:t>
            </a:r>
          </a:p>
        </p:txBody>
      </p:sp>
      <p:sp>
        <p:nvSpPr>
          <p:cNvPr id="64" name="Textfeld 63">
            <a:extLst>
              <a:ext uri="{FF2B5EF4-FFF2-40B4-BE49-F238E27FC236}">
                <a16:creationId xmlns:a16="http://schemas.microsoft.com/office/drawing/2014/main" id="{7106D0C6-8C3A-7576-8291-81F6B1099071}"/>
              </a:ext>
            </a:extLst>
          </p:cNvPr>
          <p:cNvSpPr txBox="1"/>
          <p:nvPr/>
        </p:nvSpPr>
        <p:spPr>
          <a:xfrm>
            <a:off x="7621732" y="2753281"/>
            <a:ext cx="527050" cy="369332"/>
          </a:xfrm>
          <a:prstGeom prst="rect">
            <a:avLst/>
          </a:prstGeom>
          <a:noFill/>
        </p:spPr>
        <p:txBody>
          <a:bodyPr wrap="square" lIns="0" tIns="0" rIns="0" bIns="0" rtlCol="0">
            <a:spAutoFit/>
          </a:bodyPr>
          <a:lstStyle/>
          <a:p>
            <a:pPr algn="ctr"/>
            <a:r>
              <a:rPr lang="de-DE" sz="1200" b="1"/>
              <a:t>TN</a:t>
            </a:r>
            <a:br>
              <a:rPr lang="de-DE" sz="1200" b="1"/>
            </a:br>
            <a:r>
              <a:rPr lang="de-DE" sz="1200" b="1" err="1"/>
              <a:t>n</a:t>
            </a:r>
            <a:r>
              <a:rPr lang="de-DE" sz="1200" b="1"/>
              <a:t>=8</a:t>
            </a:r>
          </a:p>
        </p:txBody>
      </p:sp>
      <p:sp>
        <p:nvSpPr>
          <p:cNvPr id="65" name="Textfeld 64">
            <a:extLst>
              <a:ext uri="{FF2B5EF4-FFF2-40B4-BE49-F238E27FC236}">
                <a16:creationId xmlns:a16="http://schemas.microsoft.com/office/drawing/2014/main" id="{6D9B1728-7110-E742-E82E-E47641BE39DF}"/>
              </a:ext>
            </a:extLst>
          </p:cNvPr>
          <p:cNvSpPr txBox="1"/>
          <p:nvPr/>
        </p:nvSpPr>
        <p:spPr>
          <a:xfrm>
            <a:off x="9182490" y="3574018"/>
            <a:ext cx="527050" cy="369332"/>
          </a:xfrm>
          <a:prstGeom prst="rect">
            <a:avLst/>
          </a:prstGeom>
          <a:noFill/>
        </p:spPr>
        <p:txBody>
          <a:bodyPr wrap="square" lIns="0" tIns="0" rIns="0" bIns="0" rtlCol="0">
            <a:spAutoFit/>
          </a:bodyPr>
          <a:lstStyle/>
          <a:p>
            <a:pPr algn="ctr"/>
            <a:r>
              <a:rPr lang="de-DE" sz="1200" b="1"/>
              <a:t>TN</a:t>
            </a:r>
            <a:br>
              <a:rPr lang="de-DE" sz="1200" b="1"/>
            </a:br>
            <a:r>
              <a:rPr lang="de-DE" sz="1200" b="1" err="1"/>
              <a:t>n</a:t>
            </a:r>
            <a:r>
              <a:rPr lang="de-DE" sz="1200" b="1"/>
              <a:t>=3</a:t>
            </a:r>
          </a:p>
        </p:txBody>
      </p:sp>
      <p:sp>
        <p:nvSpPr>
          <p:cNvPr id="66" name="Textfeld 65">
            <a:extLst>
              <a:ext uri="{FF2B5EF4-FFF2-40B4-BE49-F238E27FC236}">
                <a16:creationId xmlns:a16="http://schemas.microsoft.com/office/drawing/2014/main" id="{67FCDF52-7CBF-46D6-C0AE-036497C07CDF}"/>
              </a:ext>
            </a:extLst>
          </p:cNvPr>
          <p:cNvSpPr txBox="1"/>
          <p:nvPr/>
        </p:nvSpPr>
        <p:spPr>
          <a:xfrm>
            <a:off x="9956739" y="2271751"/>
            <a:ext cx="527050" cy="369332"/>
          </a:xfrm>
          <a:prstGeom prst="rect">
            <a:avLst/>
          </a:prstGeom>
          <a:noFill/>
        </p:spPr>
        <p:txBody>
          <a:bodyPr wrap="square" lIns="0" tIns="0" rIns="0" bIns="0" rtlCol="0">
            <a:spAutoFit/>
          </a:bodyPr>
          <a:lstStyle/>
          <a:p>
            <a:pPr algn="ctr"/>
            <a:r>
              <a:rPr lang="de-DE" sz="1200" b="1"/>
              <a:t>R/R</a:t>
            </a:r>
            <a:br>
              <a:rPr lang="de-DE" sz="1200" b="1"/>
            </a:br>
            <a:r>
              <a:rPr lang="de-DE" sz="1200" b="1" err="1"/>
              <a:t>n</a:t>
            </a:r>
            <a:r>
              <a:rPr lang="de-DE" sz="1200" b="1"/>
              <a:t>=5</a:t>
            </a:r>
          </a:p>
        </p:txBody>
      </p:sp>
      <p:grpSp>
        <p:nvGrpSpPr>
          <p:cNvPr id="72" name="Gruppieren 71">
            <a:extLst>
              <a:ext uri="{FF2B5EF4-FFF2-40B4-BE49-F238E27FC236}">
                <a16:creationId xmlns:a16="http://schemas.microsoft.com/office/drawing/2014/main" id="{2B181FC1-C1AE-41FA-78D7-31A12084E531}"/>
              </a:ext>
            </a:extLst>
          </p:cNvPr>
          <p:cNvGrpSpPr/>
          <p:nvPr/>
        </p:nvGrpSpPr>
        <p:grpSpPr>
          <a:xfrm>
            <a:off x="4436782" y="1987273"/>
            <a:ext cx="1314450" cy="238680"/>
            <a:chOff x="1670050" y="1992313"/>
            <a:chExt cx="1479550" cy="238680"/>
          </a:xfrm>
        </p:grpSpPr>
        <p:cxnSp>
          <p:nvCxnSpPr>
            <p:cNvPr id="68" name="Gerader Verbinder 67">
              <a:extLst>
                <a:ext uri="{FF2B5EF4-FFF2-40B4-BE49-F238E27FC236}">
                  <a16:creationId xmlns:a16="http://schemas.microsoft.com/office/drawing/2014/main" id="{29DDC602-5E4B-B06F-C0C4-0FC62CDDFA96}"/>
                </a:ext>
              </a:extLst>
            </p:cNvPr>
            <p:cNvCxnSpPr>
              <a:cxnSpLocks/>
            </p:cNvCxnSpPr>
            <p:nvPr/>
          </p:nvCxnSpPr>
          <p:spPr>
            <a:xfrm>
              <a:off x="1670050" y="2230993"/>
              <a:ext cx="14795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feld 69">
              <a:extLst>
                <a:ext uri="{FF2B5EF4-FFF2-40B4-BE49-F238E27FC236}">
                  <a16:creationId xmlns:a16="http://schemas.microsoft.com/office/drawing/2014/main" id="{6594A201-0FCD-1AC4-D996-44151B78F2F3}"/>
                </a:ext>
              </a:extLst>
            </p:cNvPr>
            <p:cNvSpPr txBox="1"/>
            <p:nvPr/>
          </p:nvSpPr>
          <p:spPr>
            <a:xfrm>
              <a:off x="1670050" y="1992313"/>
              <a:ext cx="1479550" cy="215444"/>
            </a:xfrm>
            <a:prstGeom prst="rect">
              <a:avLst/>
            </a:prstGeom>
            <a:noFill/>
          </p:spPr>
          <p:txBody>
            <a:bodyPr wrap="square" lIns="0" tIns="0" rIns="0" bIns="0" rtlCol="0">
              <a:spAutoFit/>
            </a:bodyPr>
            <a:lstStyle/>
            <a:p>
              <a:pPr algn="ctr"/>
              <a:r>
                <a:rPr lang="de-DE" sz="1400" b="1"/>
                <a:t>40 mg x 10 d</a:t>
              </a:r>
            </a:p>
          </p:txBody>
        </p:sp>
      </p:grpSp>
      <p:grpSp>
        <p:nvGrpSpPr>
          <p:cNvPr id="73" name="Gruppieren 72">
            <a:extLst>
              <a:ext uri="{FF2B5EF4-FFF2-40B4-BE49-F238E27FC236}">
                <a16:creationId xmlns:a16="http://schemas.microsoft.com/office/drawing/2014/main" id="{B4137179-7A95-4811-41A2-C1A5D76A198A}"/>
              </a:ext>
            </a:extLst>
          </p:cNvPr>
          <p:cNvGrpSpPr/>
          <p:nvPr/>
        </p:nvGrpSpPr>
        <p:grpSpPr>
          <a:xfrm>
            <a:off x="6100706" y="1987273"/>
            <a:ext cx="1314450" cy="238680"/>
            <a:chOff x="1670050" y="1992313"/>
            <a:chExt cx="1479550" cy="238680"/>
          </a:xfrm>
        </p:grpSpPr>
        <p:cxnSp>
          <p:nvCxnSpPr>
            <p:cNvPr id="74" name="Gerader Verbinder 73">
              <a:extLst>
                <a:ext uri="{FF2B5EF4-FFF2-40B4-BE49-F238E27FC236}">
                  <a16:creationId xmlns:a16="http://schemas.microsoft.com/office/drawing/2014/main" id="{CB555400-D800-A40E-CDC6-61B0E1938059}"/>
                </a:ext>
              </a:extLst>
            </p:cNvPr>
            <p:cNvCxnSpPr>
              <a:cxnSpLocks/>
            </p:cNvCxnSpPr>
            <p:nvPr/>
          </p:nvCxnSpPr>
          <p:spPr>
            <a:xfrm>
              <a:off x="1670050" y="2230993"/>
              <a:ext cx="14795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feld 74">
              <a:extLst>
                <a:ext uri="{FF2B5EF4-FFF2-40B4-BE49-F238E27FC236}">
                  <a16:creationId xmlns:a16="http://schemas.microsoft.com/office/drawing/2014/main" id="{B381B571-767D-5773-3249-9D49DDF4BF6C}"/>
                </a:ext>
              </a:extLst>
            </p:cNvPr>
            <p:cNvSpPr txBox="1"/>
            <p:nvPr/>
          </p:nvSpPr>
          <p:spPr>
            <a:xfrm>
              <a:off x="1670050" y="1992313"/>
              <a:ext cx="1479550" cy="215444"/>
            </a:xfrm>
            <a:prstGeom prst="rect">
              <a:avLst/>
            </a:prstGeom>
            <a:noFill/>
          </p:spPr>
          <p:txBody>
            <a:bodyPr wrap="square" lIns="0" tIns="0" rIns="0" bIns="0" rtlCol="0">
              <a:spAutoFit/>
            </a:bodyPr>
            <a:lstStyle/>
            <a:p>
              <a:pPr algn="ctr"/>
              <a:r>
                <a:rPr lang="de-DE" sz="1400" b="1"/>
                <a:t>80 mg x 10 d</a:t>
              </a:r>
            </a:p>
          </p:txBody>
        </p:sp>
      </p:grpSp>
      <p:grpSp>
        <p:nvGrpSpPr>
          <p:cNvPr id="79" name="Gruppieren 78">
            <a:extLst>
              <a:ext uri="{FF2B5EF4-FFF2-40B4-BE49-F238E27FC236}">
                <a16:creationId xmlns:a16="http://schemas.microsoft.com/office/drawing/2014/main" id="{BD5A8C3C-CC33-B28A-C0D5-AB49FE17D1DC}"/>
              </a:ext>
            </a:extLst>
          </p:cNvPr>
          <p:cNvGrpSpPr/>
          <p:nvPr/>
        </p:nvGrpSpPr>
        <p:grpSpPr>
          <a:xfrm>
            <a:off x="7622561" y="1989138"/>
            <a:ext cx="1314450" cy="238680"/>
            <a:chOff x="1670050" y="1992313"/>
            <a:chExt cx="1479550" cy="238680"/>
          </a:xfrm>
        </p:grpSpPr>
        <p:cxnSp>
          <p:nvCxnSpPr>
            <p:cNvPr id="80" name="Gerader Verbinder 79">
              <a:extLst>
                <a:ext uri="{FF2B5EF4-FFF2-40B4-BE49-F238E27FC236}">
                  <a16:creationId xmlns:a16="http://schemas.microsoft.com/office/drawing/2014/main" id="{E2977E6C-92CA-830C-F9CD-12303DFFC997}"/>
                </a:ext>
              </a:extLst>
            </p:cNvPr>
            <p:cNvCxnSpPr>
              <a:cxnSpLocks/>
            </p:cNvCxnSpPr>
            <p:nvPr/>
          </p:nvCxnSpPr>
          <p:spPr>
            <a:xfrm>
              <a:off x="1670050" y="2230993"/>
              <a:ext cx="14795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feld 80">
              <a:extLst>
                <a:ext uri="{FF2B5EF4-FFF2-40B4-BE49-F238E27FC236}">
                  <a16:creationId xmlns:a16="http://schemas.microsoft.com/office/drawing/2014/main" id="{0042D7CF-4571-B7F9-0DE4-D3FAE25D3E64}"/>
                </a:ext>
              </a:extLst>
            </p:cNvPr>
            <p:cNvSpPr txBox="1"/>
            <p:nvPr/>
          </p:nvSpPr>
          <p:spPr>
            <a:xfrm>
              <a:off x="1670050" y="1992313"/>
              <a:ext cx="1479550" cy="215444"/>
            </a:xfrm>
            <a:prstGeom prst="rect">
              <a:avLst/>
            </a:prstGeom>
            <a:noFill/>
          </p:spPr>
          <p:txBody>
            <a:bodyPr wrap="square" lIns="0" tIns="0" rIns="0" bIns="0" rtlCol="0">
              <a:spAutoFit/>
            </a:bodyPr>
            <a:lstStyle/>
            <a:p>
              <a:pPr algn="ctr"/>
              <a:r>
                <a:rPr lang="de-DE" sz="1400" b="1"/>
                <a:t>160 mg x 10 d</a:t>
              </a:r>
            </a:p>
          </p:txBody>
        </p:sp>
      </p:grpSp>
      <p:grpSp>
        <p:nvGrpSpPr>
          <p:cNvPr id="82" name="Gruppieren 81">
            <a:extLst>
              <a:ext uri="{FF2B5EF4-FFF2-40B4-BE49-F238E27FC236}">
                <a16:creationId xmlns:a16="http://schemas.microsoft.com/office/drawing/2014/main" id="{32629B02-0A9F-6F58-D144-FAB9D3A6B1A7}"/>
              </a:ext>
            </a:extLst>
          </p:cNvPr>
          <p:cNvGrpSpPr/>
          <p:nvPr/>
        </p:nvGrpSpPr>
        <p:grpSpPr>
          <a:xfrm>
            <a:off x="9190797" y="1989076"/>
            <a:ext cx="1314450" cy="238680"/>
            <a:chOff x="1670050" y="1992313"/>
            <a:chExt cx="1479550" cy="238680"/>
          </a:xfrm>
        </p:grpSpPr>
        <p:cxnSp>
          <p:nvCxnSpPr>
            <p:cNvPr id="83" name="Gerader Verbinder 82">
              <a:extLst>
                <a:ext uri="{FF2B5EF4-FFF2-40B4-BE49-F238E27FC236}">
                  <a16:creationId xmlns:a16="http://schemas.microsoft.com/office/drawing/2014/main" id="{AAFA03DA-84BF-BD81-0896-16CAA151CB67}"/>
                </a:ext>
              </a:extLst>
            </p:cNvPr>
            <p:cNvCxnSpPr>
              <a:cxnSpLocks/>
            </p:cNvCxnSpPr>
            <p:nvPr/>
          </p:nvCxnSpPr>
          <p:spPr>
            <a:xfrm>
              <a:off x="1670050" y="2230993"/>
              <a:ext cx="14795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feld 83">
              <a:extLst>
                <a:ext uri="{FF2B5EF4-FFF2-40B4-BE49-F238E27FC236}">
                  <a16:creationId xmlns:a16="http://schemas.microsoft.com/office/drawing/2014/main" id="{5D39022C-B1B5-7835-00BB-76FA9CDBE45D}"/>
                </a:ext>
              </a:extLst>
            </p:cNvPr>
            <p:cNvSpPr txBox="1"/>
            <p:nvPr/>
          </p:nvSpPr>
          <p:spPr>
            <a:xfrm>
              <a:off x="1670050" y="1992313"/>
              <a:ext cx="1479550" cy="215444"/>
            </a:xfrm>
            <a:prstGeom prst="rect">
              <a:avLst/>
            </a:prstGeom>
            <a:noFill/>
          </p:spPr>
          <p:txBody>
            <a:bodyPr wrap="square" lIns="0" tIns="0" rIns="0" bIns="0" rtlCol="0">
              <a:spAutoFit/>
            </a:bodyPr>
            <a:lstStyle/>
            <a:p>
              <a:pPr algn="ctr"/>
              <a:r>
                <a:rPr lang="de-DE" sz="1400" b="1"/>
                <a:t>160 mg x 28 d</a:t>
              </a:r>
            </a:p>
          </p:txBody>
        </p:sp>
      </p:grpSp>
      <p:grpSp>
        <p:nvGrpSpPr>
          <p:cNvPr id="85" name="Gruppieren 84">
            <a:extLst>
              <a:ext uri="{FF2B5EF4-FFF2-40B4-BE49-F238E27FC236}">
                <a16:creationId xmlns:a16="http://schemas.microsoft.com/office/drawing/2014/main" id="{93B1019C-6D01-55A4-F28A-0661413B6511}"/>
              </a:ext>
            </a:extLst>
          </p:cNvPr>
          <p:cNvGrpSpPr/>
          <p:nvPr/>
        </p:nvGrpSpPr>
        <p:grpSpPr>
          <a:xfrm>
            <a:off x="1669267" y="1987273"/>
            <a:ext cx="1473983" cy="238680"/>
            <a:chOff x="1670050" y="1992313"/>
            <a:chExt cx="1479550" cy="238680"/>
          </a:xfrm>
        </p:grpSpPr>
        <p:cxnSp>
          <p:nvCxnSpPr>
            <p:cNvPr id="86" name="Gerader Verbinder 85">
              <a:extLst>
                <a:ext uri="{FF2B5EF4-FFF2-40B4-BE49-F238E27FC236}">
                  <a16:creationId xmlns:a16="http://schemas.microsoft.com/office/drawing/2014/main" id="{BB6EA0EA-2B2C-6E4A-793C-2548ECE87566}"/>
                </a:ext>
              </a:extLst>
            </p:cNvPr>
            <p:cNvCxnSpPr>
              <a:cxnSpLocks/>
            </p:cNvCxnSpPr>
            <p:nvPr/>
          </p:nvCxnSpPr>
          <p:spPr>
            <a:xfrm>
              <a:off x="1670050" y="2230993"/>
              <a:ext cx="14795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xtfeld 86">
              <a:extLst>
                <a:ext uri="{FF2B5EF4-FFF2-40B4-BE49-F238E27FC236}">
                  <a16:creationId xmlns:a16="http://schemas.microsoft.com/office/drawing/2014/main" id="{3D3B4651-BAEC-2DDF-60C6-1334D0BF1D59}"/>
                </a:ext>
              </a:extLst>
            </p:cNvPr>
            <p:cNvSpPr txBox="1"/>
            <p:nvPr/>
          </p:nvSpPr>
          <p:spPr>
            <a:xfrm>
              <a:off x="1670050" y="1992313"/>
              <a:ext cx="1479550" cy="215444"/>
            </a:xfrm>
            <a:prstGeom prst="rect">
              <a:avLst/>
            </a:prstGeom>
            <a:noFill/>
          </p:spPr>
          <p:txBody>
            <a:bodyPr wrap="square" lIns="0" tIns="0" rIns="0" bIns="0" rtlCol="0">
              <a:spAutoFit/>
            </a:bodyPr>
            <a:lstStyle/>
            <a:p>
              <a:pPr algn="ctr"/>
              <a:r>
                <a:rPr lang="de-DE" sz="1400" b="1"/>
                <a:t>All </a:t>
              </a:r>
              <a:r>
                <a:rPr lang="de-DE" sz="1400" b="1" err="1"/>
                <a:t>patients</a:t>
              </a:r>
              <a:endParaRPr lang="de-DE" sz="1400" b="1"/>
            </a:p>
          </p:txBody>
        </p:sp>
      </p:grpSp>
      <p:sp>
        <p:nvSpPr>
          <p:cNvPr id="88" name="Textfeld 87">
            <a:extLst>
              <a:ext uri="{FF2B5EF4-FFF2-40B4-BE49-F238E27FC236}">
                <a16:creationId xmlns:a16="http://schemas.microsoft.com/office/drawing/2014/main" id="{D5DF1513-53F6-5253-C903-8C0063625FF2}"/>
              </a:ext>
            </a:extLst>
          </p:cNvPr>
          <p:cNvSpPr txBox="1"/>
          <p:nvPr/>
        </p:nvSpPr>
        <p:spPr>
          <a:xfrm>
            <a:off x="243825" y="1707794"/>
            <a:ext cx="527050" cy="246221"/>
          </a:xfrm>
          <a:prstGeom prst="rect">
            <a:avLst/>
          </a:prstGeom>
          <a:noFill/>
        </p:spPr>
        <p:txBody>
          <a:bodyPr wrap="square" lIns="0" tIns="0" rIns="0" bIns="0" rtlCol="0">
            <a:spAutoFit/>
          </a:bodyPr>
          <a:lstStyle/>
          <a:p>
            <a:pPr algn="ctr"/>
            <a:r>
              <a:rPr lang="de-DE" sz="1600" b="1"/>
              <a:t>A</a:t>
            </a:r>
          </a:p>
        </p:txBody>
      </p:sp>
      <p:sp>
        <p:nvSpPr>
          <p:cNvPr id="89" name="Textfeld 88">
            <a:extLst>
              <a:ext uri="{FF2B5EF4-FFF2-40B4-BE49-F238E27FC236}">
                <a16:creationId xmlns:a16="http://schemas.microsoft.com/office/drawing/2014/main" id="{D6C0374F-8D95-B66F-A28B-399A1AE8BD5B}"/>
              </a:ext>
            </a:extLst>
          </p:cNvPr>
          <p:cNvSpPr txBox="1"/>
          <p:nvPr/>
        </p:nvSpPr>
        <p:spPr>
          <a:xfrm>
            <a:off x="3817155" y="1707794"/>
            <a:ext cx="527050" cy="246221"/>
          </a:xfrm>
          <a:prstGeom prst="rect">
            <a:avLst/>
          </a:prstGeom>
          <a:noFill/>
        </p:spPr>
        <p:txBody>
          <a:bodyPr wrap="square" lIns="0" tIns="0" rIns="0" bIns="0" rtlCol="0">
            <a:spAutoFit/>
          </a:bodyPr>
          <a:lstStyle/>
          <a:p>
            <a:pPr algn="ctr"/>
            <a:r>
              <a:rPr lang="de-DE" sz="1600" b="1"/>
              <a:t>B</a:t>
            </a:r>
          </a:p>
        </p:txBody>
      </p:sp>
      <p:grpSp>
        <p:nvGrpSpPr>
          <p:cNvPr id="90" name="Gruppieren 89">
            <a:extLst>
              <a:ext uri="{FF2B5EF4-FFF2-40B4-BE49-F238E27FC236}">
                <a16:creationId xmlns:a16="http://schemas.microsoft.com/office/drawing/2014/main" id="{405C27CA-FB11-BFF8-A25C-2C26DA21E3B4}"/>
              </a:ext>
            </a:extLst>
          </p:cNvPr>
          <p:cNvGrpSpPr/>
          <p:nvPr/>
        </p:nvGrpSpPr>
        <p:grpSpPr>
          <a:xfrm>
            <a:off x="1822468" y="4969963"/>
            <a:ext cx="1206482" cy="286058"/>
            <a:chOff x="1670050" y="2230993"/>
            <a:chExt cx="1479550" cy="286058"/>
          </a:xfrm>
        </p:grpSpPr>
        <p:cxnSp>
          <p:nvCxnSpPr>
            <p:cNvPr id="91" name="Gerader Verbinder 90">
              <a:extLst>
                <a:ext uri="{FF2B5EF4-FFF2-40B4-BE49-F238E27FC236}">
                  <a16:creationId xmlns:a16="http://schemas.microsoft.com/office/drawing/2014/main" id="{56D5877C-3319-6033-7CF4-40D6A2B2278E}"/>
                </a:ext>
              </a:extLst>
            </p:cNvPr>
            <p:cNvCxnSpPr>
              <a:cxnSpLocks/>
            </p:cNvCxnSpPr>
            <p:nvPr/>
          </p:nvCxnSpPr>
          <p:spPr>
            <a:xfrm>
              <a:off x="1670050" y="2230993"/>
              <a:ext cx="14795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Textfeld 91">
              <a:extLst>
                <a:ext uri="{FF2B5EF4-FFF2-40B4-BE49-F238E27FC236}">
                  <a16:creationId xmlns:a16="http://schemas.microsoft.com/office/drawing/2014/main" id="{EC31762A-C254-3023-6122-6B3F2778FF88}"/>
                </a:ext>
              </a:extLst>
            </p:cNvPr>
            <p:cNvSpPr txBox="1"/>
            <p:nvPr/>
          </p:nvSpPr>
          <p:spPr>
            <a:xfrm>
              <a:off x="1670050" y="2301607"/>
              <a:ext cx="1479550" cy="215444"/>
            </a:xfrm>
            <a:prstGeom prst="rect">
              <a:avLst/>
            </a:prstGeom>
            <a:noFill/>
          </p:spPr>
          <p:txBody>
            <a:bodyPr wrap="square" lIns="0" tIns="0" rIns="0" bIns="0" rtlCol="0">
              <a:spAutoFit/>
            </a:bodyPr>
            <a:lstStyle/>
            <a:p>
              <a:pPr algn="ctr"/>
              <a:r>
                <a:rPr lang="de-DE" sz="1400" b="1"/>
                <a:t>3 (1-14)</a:t>
              </a:r>
            </a:p>
          </p:txBody>
        </p:sp>
      </p:grpSp>
      <p:grpSp>
        <p:nvGrpSpPr>
          <p:cNvPr id="93" name="Gruppieren 92">
            <a:extLst>
              <a:ext uri="{FF2B5EF4-FFF2-40B4-BE49-F238E27FC236}">
                <a16:creationId xmlns:a16="http://schemas.microsoft.com/office/drawing/2014/main" id="{FE6A0A3E-CEED-87CE-F798-AA85A7A12085}"/>
              </a:ext>
            </a:extLst>
          </p:cNvPr>
          <p:cNvGrpSpPr/>
          <p:nvPr/>
        </p:nvGrpSpPr>
        <p:grpSpPr>
          <a:xfrm>
            <a:off x="4551323" y="4969963"/>
            <a:ext cx="1206482" cy="286058"/>
            <a:chOff x="1670050" y="2230993"/>
            <a:chExt cx="1479550" cy="286058"/>
          </a:xfrm>
        </p:grpSpPr>
        <p:cxnSp>
          <p:nvCxnSpPr>
            <p:cNvPr id="94" name="Gerader Verbinder 93">
              <a:extLst>
                <a:ext uri="{FF2B5EF4-FFF2-40B4-BE49-F238E27FC236}">
                  <a16:creationId xmlns:a16="http://schemas.microsoft.com/office/drawing/2014/main" id="{611F5121-3F75-6FF0-97C9-8A1B7B8029A4}"/>
                </a:ext>
              </a:extLst>
            </p:cNvPr>
            <p:cNvCxnSpPr>
              <a:cxnSpLocks/>
            </p:cNvCxnSpPr>
            <p:nvPr/>
          </p:nvCxnSpPr>
          <p:spPr>
            <a:xfrm>
              <a:off x="1670050" y="2230993"/>
              <a:ext cx="14795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Textfeld 94">
              <a:extLst>
                <a:ext uri="{FF2B5EF4-FFF2-40B4-BE49-F238E27FC236}">
                  <a16:creationId xmlns:a16="http://schemas.microsoft.com/office/drawing/2014/main" id="{BDDA04A7-A5C4-F7D0-BBC7-9E286606084F}"/>
                </a:ext>
              </a:extLst>
            </p:cNvPr>
            <p:cNvSpPr txBox="1"/>
            <p:nvPr/>
          </p:nvSpPr>
          <p:spPr>
            <a:xfrm>
              <a:off x="1670050" y="2301607"/>
              <a:ext cx="1479550" cy="215444"/>
            </a:xfrm>
            <a:prstGeom prst="rect">
              <a:avLst/>
            </a:prstGeom>
            <a:noFill/>
          </p:spPr>
          <p:txBody>
            <a:bodyPr wrap="square" lIns="0" tIns="0" rIns="0" bIns="0" rtlCol="0">
              <a:spAutoFit/>
            </a:bodyPr>
            <a:lstStyle/>
            <a:p>
              <a:pPr algn="ctr"/>
              <a:r>
                <a:rPr lang="de-DE" sz="1400" b="1"/>
                <a:t>3 (1-11)</a:t>
              </a:r>
            </a:p>
          </p:txBody>
        </p:sp>
      </p:grpSp>
      <p:grpSp>
        <p:nvGrpSpPr>
          <p:cNvPr id="96" name="Gruppieren 95">
            <a:extLst>
              <a:ext uri="{FF2B5EF4-FFF2-40B4-BE49-F238E27FC236}">
                <a16:creationId xmlns:a16="http://schemas.microsoft.com/office/drawing/2014/main" id="{8237C648-CC3F-E758-7706-1A4816BCA909}"/>
              </a:ext>
            </a:extLst>
          </p:cNvPr>
          <p:cNvGrpSpPr/>
          <p:nvPr/>
        </p:nvGrpSpPr>
        <p:grpSpPr>
          <a:xfrm>
            <a:off x="6107056" y="4969963"/>
            <a:ext cx="1206482" cy="286058"/>
            <a:chOff x="1670050" y="2230993"/>
            <a:chExt cx="1479550" cy="286058"/>
          </a:xfrm>
        </p:grpSpPr>
        <p:cxnSp>
          <p:nvCxnSpPr>
            <p:cNvPr id="97" name="Gerader Verbinder 96">
              <a:extLst>
                <a:ext uri="{FF2B5EF4-FFF2-40B4-BE49-F238E27FC236}">
                  <a16:creationId xmlns:a16="http://schemas.microsoft.com/office/drawing/2014/main" id="{AFF85493-C2E1-0BD2-DA0D-10E870C5772E}"/>
                </a:ext>
              </a:extLst>
            </p:cNvPr>
            <p:cNvCxnSpPr>
              <a:cxnSpLocks/>
            </p:cNvCxnSpPr>
            <p:nvPr/>
          </p:nvCxnSpPr>
          <p:spPr>
            <a:xfrm>
              <a:off x="1670050" y="2230993"/>
              <a:ext cx="14795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feld 97">
              <a:extLst>
                <a:ext uri="{FF2B5EF4-FFF2-40B4-BE49-F238E27FC236}">
                  <a16:creationId xmlns:a16="http://schemas.microsoft.com/office/drawing/2014/main" id="{C487425F-98A2-760F-85FE-CB9C8806E34C}"/>
                </a:ext>
              </a:extLst>
            </p:cNvPr>
            <p:cNvSpPr txBox="1"/>
            <p:nvPr/>
          </p:nvSpPr>
          <p:spPr>
            <a:xfrm>
              <a:off x="1670050" y="2301607"/>
              <a:ext cx="1479550" cy="215444"/>
            </a:xfrm>
            <a:prstGeom prst="rect">
              <a:avLst/>
            </a:prstGeom>
            <a:noFill/>
          </p:spPr>
          <p:txBody>
            <a:bodyPr wrap="square" lIns="0" tIns="0" rIns="0" bIns="0" rtlCol="0">
              <a:spAutoFit/>
            </a:bodyPr>
            <a:lstStyle/>
            <a:p>
              <a:pPr algn="ctr"/>
              <a:r>
                <a:rPr lang="de-DE" sz="1400" b="1"/>
                <a:t>7 (1-14)</a:t>
              </a:r>
            </a:p>
          </p:txBody>
        </p:sp>
      </p:grpSp>
      <p:grpSp>
        <p:nvGrpSpPr>
          <p:cNvPr id="99" name="Gruppieren 98">
            <a:extLst>
              <a:ext uri="{FF2B5EF4-FFF2-40B4-BE49-F238E27FC236}">
                <a16:creationId xmlns:a16="http://schemas.microsoft.com/office/drawing/2014/main" id="{0A3B379B-CB43-0DD5-B8D5-2E2CE852CC08}"/>
              </a:ext>
            </a:extLst>
          </p:cNvPr>
          <p:cNvGrpSpPr/>
          <p:nvPr/>
        </p:nvGrpSpPr>
        <p:grpSpPr>
          <a:xfrm>
            <a:off x="7675489" y="4969963"/>
            <a:ext cx="1206482" cy="286058"/>
            <a:chOff x="1670050" y="2230993"/>
            <a:chExt cx="1479550" cy="286058"/>
          </a:xfrm>
        </p:grpSpPr>
        <p:cxnSp>
          <p:nvCxnSpPr>
            <p:cNvPr id="100" name="Gerader Verbinder 99">
              <a:extLst>
                <a:ext uri="{FF2B5EF4-FFF2-40B4-BE49-F238E27FC236}">
                  <a16:creationId xmlns:a16="http://schemas.microsoft.com/office/drawing/2014/main" id="{41DBA57A-7D33-7809-29E1-9055ACB555EB}"/>
                </a:ext>
              </a:extLst>
            </p:cNvPr>
            <p:cNvCxnSpPr>
              <a:cxnSpLocks/>
            </p:cNvCxnSpPr>
            <p:nvPr/>
          </p:nvCxnSpPr>
          <p:spPr>
            <a:xfrm>
              <a:off x="1670050" y="2230993"/>
              <a:ext cx="14795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Textfeld 100">
              <a:extLst>
                <a:ext uri="{FF2B5EF4-FFF2-40B4-BE49-F238E27FC236}">
                  <a16:creationId xmlns:a16="http://schemas.microsoft.com/office/drawing/2014/main" id="{AC4D0BB3-F272-7844-8178-A1AFFF2ACEA0}"/>
                </a:ext>
              </a:extLst>
            </p:cNvPr>
            <p:cNvSpPr txBox="1"/>
            <p:nvPr/>
          </p:nvSpPr>
          <p:spPr>
            <a:xfrm>
              <a:off x="1670050" y="2301607"/>
              <a:ext cx="1479550" cy="215444"/>
            </a:xfrm>
            <a:prstGeom prst="rect">
              <a:avLst/>
            </a:prstGeom>
            <a:noFill/>
          </p:spPr>
          <p:txBody>
            <a:bodyPr wrap="square" lIns="0" tIns="0" rIns="0" bIns="0" rtlCol="0">
              <a:spAutoFit/>
            </a:bodyPr>
            <a:lstStyle/>
            <a:p>
              <a:pPr algn="ctr"/>
              <a:r>
                <a:rPr lang="de-DE" sz="1400" b="1"/>
                <a:t>3 (1-10)</a:t>
              </a:r>
            </a:p>
          </p:txBody>
        </p:sp>
      </p:grpSp>
      <p:grpSp>
        <p:nvGrpSpPr>
          <p:cNvPr id="102" name="Gruppieren 101">
            <a:extLst>
              <a:ext uri="{FF2B5EF4-FFF2-40B4-BE49-F238E27FC236}">
                <a16:creationId xmlns:a16="http://schemas.microsoft.com/office/drawing/2014/main" id="{39AB0368-3CD8-42B4-3E7A-AD9711F71322}"/>
              </a:ext>
            </a:extLst>
          </p:cNvPr>
          <p:cNvGrpSpPr/>
          <p:nvPr/>
        </p:nvGrpSpPr>
        <p:grpSpPr>
          <a:xfrm>
            <a:off x="9207515" y="4969963"/>
            <a:ext cx="1206482" cy="286058"/>
            <a:chOff x="1670050" y="2230993"/>
            <a:chExt cx="1479550" cy="286058"/>
          </a:xfrm>
        </p:grpSpPr>
        <p:cxnSp>
          <p:nvCxnSpPr>
            <p:cNvPr id="103" name="Gerader Verbinder 102">
              <a:extLst>
                <a:ext uri="{FF2B5EF4-FFF2-40B4-BE49-F238E27FC236}">
                  <a16:creationId xmlns:a16="http://schemas.microsoft.com/office/drawing/2014/main" id="{77B3715E-2B86-335D-4A7B-3A74A93A7236}"/>
                </a:ext>
              </a:extLst>
            </p:cNvPr>
            <p:cNvCxnSpPr>
              <a:cxnSpLocks/>
            </p:cNvCxnSpPr>
            <p:nvPr/>
          </p:nvCxnSpPr>
          <p:spPr>
            <a:xfrm>
              <a:off x="1670050" y="2230993"/>
              <a:ext cx="14795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feld 103">
              <a:extLst>
                <a:ext uri="{FF2B5EF4-FFF2-40B4-BE49-F238E27FC236}">
                  <a16:creationId xmlns:a16="http://schemas.microsoft.com/office/drawing/2014/main" id="{0F3252DD-DC2A-2936-5F03-25AF13069A87}"/>
                </a:ext>
              </a:extLst>
            </p:cNvPr>
            <p:cNvSpPr txBox="1"/>
            <p:nvPr/>
          </p:nvSpPr>
          <p:spPr>
            <a:xfrm>
              <a:off x="1670050" y="2301607"/>
              <a:ext cx="1479550" cy="215444"/>
            </a:xfrm>
            <a:prstGeom prst="rect">
              <a:avLst/>
            </a:prstGeom>
            <a:noFill/>
          </p:spPr>
          <p:txBody>
            <a:bodyPr wrap="square" lIns="0" tIns="0" rIns="0" bIns="0" rtlCol="0">
              <a:spAutoFit/>
            </a:bodyPr>
            <a:lstStyle/>
            <a:p>
              <a:pPr algn="ctr"/>
              <a:r>
                <a:rPr lang="de-DE" sz="1400" b="1"/>
                <a:t>2 (1-4)</a:t>
              </a:r>
            </a:p>
          </p:txBody>
        </p:sp>
      </p:grpSp>
      <p:sp>
        <p:nvSpPr>
          <p:cNvPr id="105" name="Textfeld 104">
            <a:extLst>
              <a:ext uri="{FF2B5EF4-FFF2-40B4-BE49-F238E27FC236}">
                <a16:creationId xmlns:a16="http://schemas.microsoft.com/office/drawing/2014/main" id="{34ED39E5-2657-92D0-65DF-25387BBBE2EE}"/>
              </a:ext>
            </a:extLst>
          </p:cNvPr>
          <p:cNvSpPr txBox="1"/>
          <p:nvPr/>
        </p:nvSpPr>
        <p:spPr>
          <a:xfrm>
            <a:off x="315183" y="4683672"/>
            <a:ext cx="1392410" cy="184666"/>
          </a:xfrm>
          <a:prstGeom prst="rect">
            <a:avLst/>
          </a:prstGeom>
          <a:noFill/>
        </p:spPr>
        <p:txBody>
          <a:bodyPr wrap="square" lIns="0" tIns="0" rIns="0" bIns="0" rtlCol="0">
            <a:spAutoFit/>
          </a:bodyPr>
          <a:lstStyle/>
          <a:p>
            <a:pPr algn="r"/>
            <a:r>
              <a:rPr lang="de-DE" sz="1200" b="1" err="1"/>
              <a:t>CR+CRh</a:t>
            </a:r>
            <a:r>
              <a:rPr lang="de-DE" sz="1200" b="1"/>
              <a:t> rate, %:</a:t>
            </a:r>
          </a:p>
        </p:txBody>
      </p:sp>
      <p:sp>
        <p:nvSpPr>
          <p:cNvPr id="106" name="Textfeld 105">
            <a:extLst>
              <a:ext uri="{FF2B5EF4-FFF2-40B4-BE49-F238E27FC236}">
                <a16:creationId xmlns:a16="http://schemas.microsoft.com/office/drawing/2014/main" id="{E030E878-48AE-9E34-D7FA-6EB9FFE3D102}"/>
              </a:ext>
            </a:extLst>
          </p:cNvPr>
          <p:cNvSpPr txBox="1"/>
          <p:nvPr/>
        </p:nvSpPr>
        <p:spPr>
          <a:xfrm>
            <a:off x="315183" y="4950641"/>
            <a:ext cx="1392410" cy="369332"/>
          </a:xfrm>
          <a:prstGeom prst="rect">
            <a:avLst/>
          </a:prstGeom>
          <a:noFill/>
        </p:spPr>
        <p:txBody>
          <a:bodyPr wrap="square" lIns="0" tIns="0" rIns="0" bIns="0" rtlCol="0">
            <a:spAutoFit/>
          </a:bodyPr>
          <a:lstStyle/>
          <a:p>
            <a:pPr algn="r"/>
            <a:r>
              <a:rPr lang="de-DE" sz="1200" b="1"/>
              <a:t>Median </a:t>
            </a:r>
            <a:r>
              <a:rPr lang="de-DE" sz="1200" b="1" err="1"/>
              <a:t>no</a:t>
            </a:r>
            <a:r>
              <a:rPr lang="de-DE" sz="1200" b="1"/>
              <a:t>.</a:t>
            </a:r>
          </a:p>
          <a:p>
            <a:pPr algn="r"/>
            <a:r>
              <a:rPr lang="de-DE" sz="1200" b="1" err="1"/>
              <a:t>of</a:t>
            </a:r>
            <a:r>
              <a:rPr lang="de-DE" sz="1200" b="1"/>
              <a:t> </a:t>
            </a:r>
            <a:r>
              <a:rPr lang="de-DE" sz="1200" b="1" err="1"/>
              <a:t>cycles</a:t>
            </a:r>
            <a:r>
              <a:rPr lang="de-DE" sz="1200" b="1"/>
              <a:t> (</a:t>
            </a:r>
            <a:r>
              <a:rPr lang="de-DE" sz="1200" b="1" err="1"/>
              <a:t>range</a:t>
            </a:r>
            <a:r>
              <a:rPr lang="de-DE" sz="1200" b="1"/>
              <a:t>):</a:t>
            </a:r>
          </a:p>
        </p:txBody>
      </p:sp>
    </p:spTree>
    <p:extLst>
      <p:ext uri="{BB962C8B-B14F-4D97-AF65-F5344CB8AC3E}">
        <p14:creationId xmlns:p14="http://schemas.microsoft.com/office/powerpoint/2010/main" val="243043980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Gerader Verbinder 28">
            <a:extLst>
              <a:ext uri="{FF2B5EF4-FFF2-40B4-BE49-F238E27FC236}">
                <a16:creationId xmlns:a16="http://schemas.microsoft.com/office/drawing/2014/main" id="{E405732F-10EE-F903-46F8-73DB255F7AA9}"/>
              </a:ext>
            </a:extLst>
          </p:cNvPr>
          <p:cNvCxnSpPr>
            <a:cxnSpLocks/>
          </p:cNvCxnSpPr>
          <p:nvPr/>
        </p:nvCxnSpPr>
        <p:spPr>
          <a:xfrm>
            <a:off x="1430020" y="5689600"/>
            <a:ext cx="10092944" cy="0"/>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8AC37757-259D-798B-A3FC-3043ABBE6C12}"/>
              </a:ext>
            </a:extLst>
          </p:cNvPr>
          <p:cNvCxnSpPr>
            <a:cxnSpLocks/>
          </p:cNvCxnSpPr>
          <p:nvPr/>
        </p:nvCxnSpPr>
        <p:spPr>
          <a:xfrm>
            <a:off x="1430020" y="5453380"/>
            <a:ext cx="10092944" cy="0"/>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944C4AC1-F540-2C30-47A3-C494AAAFB2CB}"/>
              </a:ext>
            </a:extLst>
          </p:cNvPr>
          <p:cNvCxnSpPr>
            <a:cxnSpLocks/>
          </p:cNvCxnSpPr>
          <p:nvPr/>
        </p:nvCxnSpPr>
        <p:spPr>
          <a:xfrm>
            <a:off x="1430020" y="5204460"/>
            <a:ext cx="10092944" cy="0"/>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C854EC22-EF79-BC27-8A2C-4028933E9B39}"/>
              </a:ext>
            </a:extLst>
          </p:cNvPr>
          <p:cNvCxnSpPr>
            <a:cxnSpLocks/>
          </p:cNvCxnSpPr>
          <p:nvPr/>
        </p:nvCxnSpPr>
        <p:spPr>
          <a:xfrm>
            <a:off x="1430020" y="4959033"/>
            <a:ext cx="10092944" cy="0"/>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82FEF2F5-AA09-0AF3-CB7D-E9B5372CA904}"/>
              </a:ext>
            </a:extLst>
          </p:cNvPr>
          <p:cNvCxnSpPr>
            <a:cxnSpLocks/>
          </p:cNvCxnSpPr>
          <p:nvPr/>
        </p:nvCxnSpPr>
        <p:spPr>
          <a:xfrm>
            <a:off x="1430020" y="4725353"/>
            <a:ext cx="10092944" cy="0"/>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6DDC3636-26F6-B528-D23D-7CBA88A7D3D1}"/>
              </a:ext>
            </a:extLst>
          </p:cNvPr>
          <p:cNvCxnSpPr>
            <a:cxnSpLocks/>
          </p:cNvCxnSpPr>
          <p:nvPr/>
        </p:nvCxnSpPr>
        <p:spPr>
          <a:xfrm>
            <a:off x="1430020" y="4475417"/>
            <a:ext cx="10092944" cy="0"/>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31EB009A-8AD3-A344-9C58-A1704A6ACF94}"/>
              </a:ext>
            </a:extLst>
          </p:cNvPr>
          <p:cNvCxnSpPr>
            <a:cxnSpLocks/>
          </p:cNvCxnSpPr>
          <p:nvPr/>
        </p:nvCxnSpPr>
        <p:spPr>
          <a:xfrm>
            <a:off x="1430020" y="4228529"/>
            <a:ext cx="10092944" cy="0"/>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45D8E036-C306-E22C-E0A4-EE35938056D1}"/>
              </a:ext>
            </a:extLst>
          </p:cNvPr>
          <p:cNvCxnSpPr>
            <a:cxnSpLocks/>
          </p:cNvCxnSpPr>
          <p:nvPr/>
        </p:nvCxnSpPr>
        <p:spPr>
          <a:xfrm>
            <a:off x="1430020" y="3987800"/>
            <a:ext cx="10092944" cy="0"/>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BD56C3F5-D358-B0AC-DE12-4E5FF64E1A8E}"/>
              </a:ext>
            </a:extLst>
          </p:cNvPr>
          <p:cNvCxnSpPr>
            <a:cxnSpLocks/>
          </p:cNvCxnSpPr>
          <p:nvPr/>
        </p:nvCxnSpPr>
        <p:spPr>
          <a:xfrm>
            <a:off x="1430020" y="3754120"/>
            <a:ext cx="10092944" cy="0"/>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E28C43BA-A253-A5E8-71B0-9FD45772DBCD}"/>
              </a:ext>
            </a:extLst>
          </p:cNvPr>
          <p:cNvCxnSpPr>
            <a:cxnSpLocks/>
          </p:cNvCxnSpPr>
          <p:nvPr/>
        </p:nvCxnSpPr>
        <p:spPr>
          <a:xfrm>
            <a:off x="1430020" y="3515360"/>
            <a:ext cx="10092944" cy="0"/>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F077D482-8A7C-3AAF-7402-B5E5564CA896}"/>
              </a:ext>
            </a:extLst>
          </p:cNvPr>
          <p:cNvCxnSpPr>
            <a:cxnSpLocks/>
          </p:cNvCxnSpPr>
          <p:nvPr/>
        </p:nvCxnSpPr>
        <p:spPr>
          <a:xfrm>
            <a:off x="1430020" y="3261360"/>
            <a:ext cx="7200900" cy="0"/>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F56FBCE3-B983-39CA-EB35-43218EA8B53C}"/>
              </a:ext>
            </a:extLst>
          </p:cNvPr>
          <p:cNvCxnSpPr>
            <a:cxnSpLocks/>
          </p:cNvCxnSpPr>
          <p:nvPr/>
        </p:nvCxnSpPr>
        <p:spPr>
          <a:xfrm>
            <a:off x="1430020" y="3014980"/>
            <a:ext cx="7200900" cy="0"/>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B7F30520-7D64-60B5-C902-37312794D63D}"/>
              </a:ext>
            </a:extLst>
          </p:cNvPr>
          <p:cNvCxnSpPr>
            <a:cxnSpLocks/>
          </p:cNvCxnSpPr>
          <p:nvPr/>
        </p:nvCxnSpPr>
        <p:spPr>
          <a:xfrm>
            <a:off x="1430020" y="2771140"/>
            <a:ext cx="7200900" cy="0"/>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Gerader Verbinder 42">
            <a:extLst>
              <a:ext uri="{FF2B5EF4-FFF2-40B4-BE49-F238E27FC236}">
                <a16:creationId xmlns:a16="http://schemas.microsoft.com/office/drawing/2014/main" id="{E5810F7C-0CE5-7CBF-CF25-5BA42F481D84}"/>
              </a:ext>
            </a:extLst>
          </p:cNvPr>
          <p:cNvCxnSpPr>
            <a:cxnSpLocks/>
          </p:cNvCxnSpPr>
          <p:nvPr/>
        </p:nvCxnSpPr>
        <p:spPr>
          <a:xfrm>
            <a:off x="1430020" y="2529840"/>
            <a:ext cx="7200900" cy="0"/>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Gerader Verbinder 43">
            <a:extLst>
              <a:ext uri="{FF2B5EF4-FFF2-40B4-BE49-F238E27FC236}">
                <a16:creationId xmlns:a16="http://schemas.microsoft.com/office/drawing/2014/main" id="{98210409-9E3D-9F46-7FA1-38011B092ED8}"/>
              </a:ext>
            </a:extLst>
          </p:cNvPr>
          <p:cNvCxnSpPr>
            <a:cxnSpLocks/>
          </p:cNvCxnSpPr>
          <p:nvPr/>
        </p:nvCxnSpPr>
        <p:spPr>
          <a:xfrm>
            <a:off x="1430020" y="2278380"/>
            <a:ext cx="7200900" cy="0"/>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32B7F842-1254-1371-EFE2-FAF65A80AB15}"/>
              </a:ext>
            </a:extLst>
          </p:cNvPr>
          <p:cNvSpPr>
            <a:spLocks noGrp="1"/>
          </p:cNvSpPr>
          <p:nvPr>
            <p:ph type="title"/>
          </p:nvPr>
        </p:nvSpPr>
        <p:spPr/>
        <p:txBody>
          <a:bodyPr/>
          <a:lstStyle/>
          <a:p>
            <a:r>
              <a:rPr lang="en-US"/>
              <a:t>Best change from baseline in bone marrow blasts</a:t>
            </a:r>
          </a:p>
        </p:txBody>
      </p:sp>
      <p:sp>
        <p:nvSpPr>
          <p:cNvPr id="4" name="Footer Placeholder 3">
            <a:extLst>
              <a:ext uri="{FF2B5EF4-FFF2-40B4-BE49-F238E27FC236}">
                <a16:creationId xmlns:a16="http://schemas.microsoft.com/office/drawing/2014/main" id="{64002FBD-EE5C-79B2-4AB3-C46CEDED4576}"/>
              </a:ext>
            </a:extLst>
          </p:cNvPr>
          <p:cNvSpPr>
            <a:spLocks noGrp="1"/>
          </p:cNvSpPr>
          <p:nvPr>
            <p:ph type="ftr" sz="quarter" idx="13"/>
          </p:nvPr>
        </p:nvSpPr>
        <p:spPr/>
        <p:txBody>
          <a:bodyPr/>
          <a:lstStyle/>
          <a:p>
            <a:r>
              <a:rPr lang="en-GB"/>
              <a:t>Data </a:t>
            </a:r>
            <a:r>
              <a:rPr lang="en-GB" err="1"/>
              <a:t>cutoff</a:t>
            </a:r>
            <a:r>
              <a:rPr lang="en-GB"/>
              <a:t>: 5 September 2022.</a:t>
            </a:r>
            <a:endParaRPr lang="en-GB" b="1"/>
          </a:p>
          <a:p>
            <a:r>
              <a:rPr lang="en-GB" b="1"/>
              <a:t>CR, </a:t>
            </a:r>
            <a:r>
              <a:rPr lang="en-GB"/>
              <a:t>complete response; </a:t>
            </a:r>
            <a:r>
              <a:rPr lang="en-GB" b="1" err="1"/>
              <a:t>CRh</a:t>
            </a:r>
            <a:r>
              <a:rPr lang="en-GB" b="1"/>
              <a:t>, </a:t>
            </a:r>
            <a:r>
              <a:rPr lang="en-GB"/>
              <a:t>CR with partial hematologic recovery; </a:t>
            </a:r>
            <a:r>
              <a:rPr lang="en-GB" b="1"/>
              <a:t>R/R, </a:t>
            </a:r>
            <a:r>
              <a:rPr lang="en-GB"/>
              <a:t>relapsed/refractory; </a:t>
            </a:r>
            <a:r>
              <a:rPr lang="en-GB" b="1"/>
              <a:t>SD, </a:t>
            </a:r>
            <a:r>
              <a:rPr lang="en-GB"/>
              <a:t>stable disease; </a:t>
            </a:r>
            <a:r>
              <a:rPr lang="en-GB" b="1"/>
              <a:t>TN, </a:t>
            </a:r>
            <a:r>
              <a:rPr lang="en-GB"/>
              <a:t>treatment naïve. </a:t>
            </a:r>
            <a:endParaRPr lang="en-GB" b="1"/>
          </a:p>
          <a:p>
            <a:r>
              <a:rPr lang="en-GB" b="1" err="1"/>
              <a:t>Shortt</a:t>
            </a:r>
            <a:r>
              <a:rPr lang="en-GB" b="1"/>
              <a:t> et al, Abstract #1443 presented at ASH 2022.</a:t>
            </a:r>
          </a:p>
        </p:txBody>
      </p:sp>
      <p:cxnSp>
        <p:nvCxnSpPr>
          <p:cNvPr id="10" name="Gerader Verbinder 9">
            <a:extLst>
              <a:ext uri="{FF2B5EF4-FFF2-40B4-BE49-F238E27FC236}">
                <a16:creationId xmlns:a16="http://schemas.microsoft.com/office/drawing/2014/main" id="{1098C709-A062-2E5B-5B97-153590A9CE91}"/>
              </a:ext>
            </a:extLst>
          </p:cNvPr>
          <p:cNvCxnSpPr/>
          <p:nvPr/>
        </p:nvCxnSpPr>
        <p:spPr>
          <a:xfrm>
            <a:off x="1433830" y="2065020"/>
            <a:ext cx="0" cy="37033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1133E918-4FB4-AFE4-93C7-B5A0380811CB}"/>
              </a:ext>
            </a:extLst>
          </p:cNvPr>
          <p:cNvCxnSpPr/>
          <p:nvPr/>
        </p:nvCxnSpPr>
        <p:spPr>
          <a:xfrm>
            <a:off x="1316990" y="3987800"/>
            <a:ext cx="1168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F8172C87-FA3C-92A1-5880-6D2CB3A9F643}"/>
              </a:ext>
            </a:extLst>
          </p:cNvPr>
          <p:cNvCxnSpPr/>
          <p:nvPr/>
        </p:nvCxnSpPr>
        <p:spPr>
          <a:xfrm>
            <a:off x="1316990" y="3754120"/>
            <a:ext cx="1168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71B617D1-67B3-7BB8-22FD-CFA186EE0766}"/>
              </a:ext>
            </a:extLst>
          </p:cNvPr>
          <p:cNvCxnSpPr/>
          <p:nvPr/>
        </p:nvCxnSpPr>
        <p:spPr>
          <a:xfrm>
            <a:off x="1316990" y="3510280"/>
            <a:ext cx="1168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D8506917-2A0A-F829-6EBE-E632297FDD8E}"/>
              </a:ext>
            </a:extLst>
          </p:cNvPr>
          <p:cNvCxnSpPr/>
          <p:nvPr/>
        </p:nvCxnSpPr>
        <p:spPr>
          <a:xfrm>
            <a:off x="1313180" y="3261360"/>
            <a:ext cx="1168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308EF4D5-F53C-5E2A-D905-9F7F50BEECA6}"/>
              </a:ext>
            </a:extLst>
          </p:cNvPr>
          <p:cNvCxnSpPr/>
          <p:nvPr/>
        </p:nvCxnSpPr>
        <p:spPr>
          <a:xfrm>
            <a:off x="1315720" y="3014980"/>
            <a:ext cx="1168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6C90AAA4-2190-A306-6555-7A961D8E8323}"/>
              </a:ext>
            </a:extLst>
          </p:cNvPr>
          <p:cNvCxnSpPr/>
          <p:nvPr/>
        </p:nvCxnSpPr>
        <p:spPr>
          <a:xfrm>
            <a:off x="1313180" y="2773680"/>
            <a:ext cx="1168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899699EB-C89C-0A90-84B2-107AC4BE0C5A}"/>
              </a:ext>
            </a:extLst>
          </p:cNvPr>
          <p:cNvCxnSpPr/>
          <p:nvPr/>
        </p:nvCxnSpPr>
        <p:spPr>
          <a:xfrm>
            <a:off x="1313180" y="2529840"/>
            <a:ext cx="1168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9732B633-DFC9-AE17-E061-D5EB794A525A}"/>
              </a:ext>
            </a:extLst>
          </p:cNvPr>
          <p:cNvCxnSpPr/>
          <p:nvPr/>
        </p:nvCxnSpPr>
        <p:spPr>
          <a:xfrm>
            <a:off x="1313180" y="2278380"/>
            <a:ext cx="1168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FB6FA3A2-4D95-FBB1-EA7A-8F4217FFD876}"/>
              </a:ext>
            </a:extLst>
          </p:cNvPr>
          <p:cNvCxnSpPr/>
          <p:nvPr/>
        </p:nvCxnSpPr>
        <p:spPr>
          <a:xfrm>
            <a:off x="1313180" y="4226560"/>
            <a:ext cx="1168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1DF1552C-7824-7D49-9B83-9463DF8F3A5D}"/>
              </a:ext>
            </a:extLst>
          </p:cNvPr>
          <p:cNvCxnSpPr/>
          <p:nvPr/>
        </p:nvCxnSpPr>
        <p:spPr>
          <a:xfrm>
            <a:off x="1315720" y="4480560"/>
            <a:ext cx="1168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1F9DA9FF-1A30-466E-4119-6448A7FED75B}"/>
              </a:ext>
            </a:extLst>
          </p:cNvPr>
          <p:cNvCxnSpPr/>
          <p:nvPr/>
        </p:nvCxnSpPr>
        <p:spPr>
          <a:xfrm>
            <a:off x="1313180" y="4724400"/>
            <a:ext cx="1168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489937A9-1580-2C86-05DE-02712DC1BAEC}"/>
              </a:ext>
            </a:extLst>
          </p:cNvPr>
          <p:cNvCxnSpPr/>
          <p:nvPr/>
        </p:nvCxnSpPr>
        <p:spPr>
          <a:xfrm>
            <a:off x="1313180" y="4955540"/>
            <a:ext cx="1168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3E1641B4-715E-F38A-A6D7-1D339CBB9F93}"/>
              </a:ext>
            </a:extLst>
          </p:cNvPr>
          <p:cNvCxnSpPr/>
          <p:nvPr/>
        </p:nvCxnSpPr>
        <p:spPr>
          <a:xfrm>
            <a:off x="1313180" y="5204460"/>
            <a:ext cx="1168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DEB2329D-3658-796B-F94C-4AFDB0E24E88}"/>
              </a:ext>
            </a:extLst>
          </p:cNvPr>
          <p:cNvCxnSpPr/>
          <p:nvPr/>
        </p:nvCxnSpPr>
        <p:spPr>
          <a:xfrm>
            <a:off x="1313180" y="5453380"/>
            <a:ext cx="1168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796588E6-8B9E-12FC-84DF-435B9BEFF3E3}"/>
              </a:ext>
            </a:extLst>
          </p:cNvPr>
          <p:cNvCxnSpPr/>
          <p:nvPr/>
        </p:nvCxnSpPr>
        <p:spPr>
          <a:xfrm>
            <a:off x="1313180" y="5687060"/>
            <a:ext cx="1168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r Verbinder 50">
            <a:extLst>
              <a:ext uri="{FF2B5EF4-FFF2-40B4-BE49-F238E27FC236}">
                <a16:creationId xmlns:a16="http://schemas.microsoft.com/office/drawing/2014/main" id="{39982A28-D6C3-88C0-31DD-0B6CB5916B74}"/>
              </a:ext>
            </a:extLst>
          </p:cNvPr>
          <p:cNvCxnSpPr/>
          <p:nvPr/>
        </p:nvCxnSpPr>
        <p:spPr>
          <a:xfrm flipV="1">
            <a:off x="1616710" y="2278380"/>
            <a:ext cx="0" cy="1623060"/>
          </a:xfrm>
          <a:prstGeom prst="line">
            <a:avLst/>
          </a:prstGeom>
          <a:ln w="139700"/>
        </p:spPr>
        <p:style>
          <a:lnRef idx="1">
            <a:schemeClr val="accent1"/>
          </a:lnRef>
          <a:fillRef idx="0">
            <a:schemeClr val="accent1"/>
          </a:fillRef>
          <a:effectRef idx="0">
            <a:schemeClr val="accent1"/>
          </a:effectRef>
          <a:fontRef idx="minor">
            <a:schemeClr val="tx1"/>
          </a:fontRef>
        </p:style>
      </p:cxnSp>
      <p:cxnSp>
        <p:nvCxnSpPr>
          <p:cNvPr id="52" name="Gerader Verbinder 51">
            <a:extLst>
              <a:ext uri="{FF2B5EF4-FFF2-40B4-BE49-F238E27FC236}">
                <a16:creationId xmlns:a16="http://schemas.microsoft.com/office/drawing/2014/main" id="{AB5E5CFA-26AF-3DFC-F08E-C2A56CB1739A}"/>
              </a:ext>
            </a:extLst>
          </p:cNvPr>
          <p:cNvCxnSpPr>
            <a:cxnSpLocks/>
          </p:cNvCxnSpPr>
          <p:nvPr/>
        </p:nvCxnSpPr>
        <p:spPr>
          <a:xfrm flipV="1">
            <a:off x="2249170" y="2983230"/>
            <a:ext cx="0" cy="918210"/>
          </a:xfrm>
          <a:prstGeom prst="line">
            <a:avLst/>
          </a:prstGeom>
          <a:ln w="139700"/>
        </p:spPr>
        <p:style>
          <a:lnRef idx="1">
            <a:schemeClr val="accent1"/>
          </a:lnRef>
          <a:fillRef idx="0">
            <a:schemeClr val="accent1"/>
          </a:fillRef>
          <a:effectRef idx="0">
            <a:schemeClr val="accent1"/>
          </a:effectRef>
          <a:fontRef idx="minor">
            <a:schemeClr val="tx1"/>
          </a:fontRef>
        </p:style>
      </p:cxnSp>
      <p:cxnSp>
        <p:nvCxnSpPr>
          <p:cNvPr id="54" name="Gerader Verbinder 53">
            <a:extLst>
              <a:ext uri="{FF2B5EF4-FFF2-40B4-BE49-F238E27FC236}">
                <a16:creationId xmlns:a16="http://schemas.microsoft.com/office/drawing/2014/main" id="{48C250E7-3513-F3F9-DB7E-DC5EF50DFC01}"/>
              </a:ext>
            </a:extLst>
          </p:cNvPr>
          <p:cNvCxnSpPr>
            <a:cxnSpLocks/>
          </p:cNvCxnSpPr>
          <p:nvPr/>
        </p:nvCxnSpPr>
        <p:spPr>
          <a:xfrm flipV="1">
            <a:off x="3078570" y="3901440"/>
            <a:ext cx="0" cy="998220"/>
          </a:xfrm>
          <a:prstGeom prst="line">
            <a:avLst/>
          </a:prstGeom>
          <a:ln w="139700"/>
        </p:spPr>
        <p:style>
          <a:lnRef idx="1">
            <a:schemeClr val="accent1"/>
          </a:lnRef>
          <a:fillRef idx="0">
            <a:schemeClr val="accent1"/>
          </a:fillRef>
          <a:effectRef idx="0">
            <a:schemeClr val="accent1"/>
          </a:effectRef>
          <a:fontRef idx="minor">
            <a:schemeClr val="tx1"/>
          </a:fontRef>
        </p:style>
      </p:cxnSp>
      <p:cxnSp>
        <p:nvCxnSpPr>
          <p:cNvPr id="56" name="Gerader Verbinder 55">
            <a:extLst>
              <a:ext uri="{FF2B5EF4-FFF2-40B4-BE49-F238E27FC236}">
                <a16:creationId xmlns:a16="http://schemas.microsoft.com/office/drawing/2014/main" id="{1AC2CE3E-D830-C87A-2415-8D5E43972CAC}"/>
              </a:ext>
            </a:extLst>
          </p:cNvPr>
          <p:cNvCxnSpPr>
            <a:cxnSpLocks/>
          </p:cNvCxnSpPr>
          <p:nvPr/>
        </p:nvCxnSpPr>
        <p:spPr>
          <a:xfrm flipV="1">
            <a:off x="3285377" y="3901440"/>
            <a:ext cx="0" cy="1024890"/>
          </a:xfrm>
          <a:prstGeom prst="line">
            <a:avLst/>
          </a:prstGeom>
          <a:ln w="139700"/>
        </p:spPr>
        <p:style>
          <a:lnRef idx="1">
            <a:schemeClr val="accent1"/>
          </a:lnRef>
          <a:fillRef idx="0">
            <a:schemeClr val="accent1"/>
          </a:fillRef>
          <a:effectRef idx="0">
            <a:schemeClr val="accent1"/>
          </a:effectRef>
          <a:fontRef idx="minor">
            <a:schemeClr val="tx1"/>
          </a:fontRef>
        </p:style>
      </p:cxnSp>
      <p:cxnSp>
        <p:nvCxnSpPr>
          <p:cNvPr id="58" name="Gerader Verbinder 57">
            <a:extLst>
              <a:ext uri="{FF2B5EF4-FFF2-40B4-BE49-F238E27FC236}">
                <a16:creationId xmlns:a16="http://schemas.microsoft.com/office/drawing/2014/main" id="{E71FF114-129B-FA3E-F6B1-E875C973A8E1}"/>
              </a:ext>
            </a:extLst>
          </p:cNvPr>
          <p:cNvCxnSpPr>
            <a:cxnSpLocks/>
          </p:cNvCxnSpPr>
          <p:nvPr/>
        </p:nvCxnSpPr>
        <p:spPr>
          <a:xfrm flipV="1">
            <a:off x="5146640" y="3901440"/>
            <a:ext cx="0" cy="1516380"/>
          </a:xfrm>
          <a:prstGeom prst="line">
            <a:avLst/>
          </a:prstGeom>
          <a:ln w="139700"/>
        </p:spPr>
        <p:style>
          <a:lnRef idx="1">
            <a:schemeClr val="accent1"/>
          </a:lnRef>
          <a:fillRef idx="0">
            <a:schemeClr val="accent1"/>
          </a:fillRef>
          <a:effectRef idx="0">
            <a:schemeClr val="accent1"/>
          </a:effectRef>
          <a:fontRef idx="minor">
            <a:schemeClr val="tx1"/>
          </a:fontRef>
        </p:style>
      </p:cxnSp>
      <p:cxnSp>
        <p:nvCxnSpPr>
          <p:cNvPr id="60" name="Gerader Verbinder 59">
            <a:extLst>
              <a:ext uri="{FF2B5EF4-FFF2-40B4-BE49-F238E27FC236}">
                <a16:creationId xmlns:a16="http://schemas.microsoft.com/office/drawing/2014/main" id="{DA8461DA-6909-3EEF-BAAA-764FB0F36AEC}"/>
              </a:ext>
            </a:extLst>
          </p:cNvPr>
          <p:cNvCxnSpPr>
            <a:cxnSpLocks/>
          </p:cNvCxnSpPr>
          <p:nvPr/>
        </p:nvCxnSpPr>
        <p:spPr>
          <a:xfrm flipV="1">
            <a:off x="6180675" y="3901440"/>
            <a:ext cx="0" cy="1551940"/>
          </a:xfrm>
          <a:prstGeom prst="line">
            <a:avLst/>
          </a:prstGeom>
          <a:ln w="139700"/>
        </p:spPr>
        <p:style>
          <a:lnRef idx="1">
            <a:schemeClr val="accent1"/>
          </a:lnRef>
          <a:fillRef idx="0">
            <a:schemeClr val="accent1"/>
          </a:fillRef>
          <a:effectRef idx="0">
            <a:schemeClr val="accent1"/>
          </a:effectRef>
          <a:fontRef idx="minor">
            <a:schemeClr val="tx1"/>
          </a:fontRef>
        </p:style>
      </p:cxnSp>
      <p:cxnSp>
        <p:nvCxnSpPr>
          <p:cNvPr id="62" name="Gerader Verbinder 61">
            <a:extLst>
              <a:ext uri="{FF2B5EF4-FFF2-40B4-BE49-F238E27FC236}">
                <a16:creationId xmlns:a16="http://schemas.microsoft.com/office/drawing/2014/main" id="{A43BA3F7-8066-168D-648E-F9708402E86D}"/>
              </a:ext>
            </a:extLst>
          </p:cNvPr>
          <p:cNvCxnSpPr>
            <a:cxnSpLocks/>
          </p:cNvCxnSpPr>
          <p:nvPr/>
        </p:nvCxnSpPr>
        <p:spPr>
          <a:xfrm flipV="1">
            <a:off x="6387482" y="3901440"/>
            <a:ext cx="0" cy="1551940"/>
          </a:xfrm>
          <a:prstGeom prst="line">
            <a:avLst/>
          </a:prstGeom>
          <a:ln w="139700"/>
        </p:spPr>
        <p:style>
          <a:lnRef idx="1">
            <a:schemeClr val="accent1"/>
          </a:lnRef>
          <a:fillRef idx="0">
            <a:schemeClr val="accent1"/>
          </a:fillRef>
          <a:effectRef idx="0">
            <a:schemeClr val="accent1"/>
          </a:effectRef>
          <a:fontRef idx="minor">
            <a:schemeClr val="tx1"/>
          </a:fontRef>
        </p:style>
      </p:cxnSp>
      <p:cxnSp>
        <p:nvCxnSpPr>
          <p:cNvPr id="63" name="Gerader Verbinder 62">
            <a:extLst>
              <a:ext uri="{FF2B5EF4-FFF2-40B4-BE49-F238E27FC236}">
                <a16:creationId xmlns:a16="http://schemas.microsoft.com/office/drawing/2014/main" id="{352DDD0A-8D04-6346-2928-A0A0C8BDAAEC}"/>
              </a:ext>
            </a:extLst>
          </p:cNvPr>
          <p:cNvCxnSpPr>
            <a:cxnSpLocks/>
          </p:cNvCxnSpPr>
          <p:nvPr/>
        </p:nvCxnSpPr>
        <p:spPr>
          <a:xfrm flipV="1">
            <a:off x="7007903" y="3901440"/>
            <a:ext cx="0" cy="1600200"/>
          </a:xfrm>
          <a:prstGeom prst="line">
            <a:avLst/>
          </a:prstGeom>
          <a:ln w="139700"/>
        </p:spPr>
        <p:style>
          <a:lnRef idx="1">
            <a:schemeClr val="accent1"/>
          </a:lnRef>
          <a:fillRef idx="0">
            <a:schemeClr val="accent1"/>
          </a:fillRef>
          <a:effectRef idx="0">
            <a:schemeClr val="accent1"/>
          </a:effectRef>
          <a:fontRef idx="minor">
            <a:schemeClr val="tx1"/>
          </a:fontRef>
        </p:style>
      </p:cxnSp>
      <p:cxnSp>
        <p:nvCxnSpPr>
          <p:cNvPr id="65" name="Gerader Verbinder 64">
            <a:extLst>
              <a:ext uri="{FF2B5EF4-FFF2-40B4-BE49-F238E27FC236}">
                <a16:creationId xmlns:a16="http://schemas.microsoft.com/office/drawing/2014/main" id="{50ADA404-9FF0-238F-5BA6-B9CC3C74CC3D}"/>
              </a:ext>
            </a:extLst>
          </p:cNvPr>
          <p:cNvCxnSpPr>
            <a:cxnSpLocks/>
          </p:cNvCxnSpPr>
          <p:nvPr/>
        </p:nvCxnSpPr>
        <p:spPr>
          <a:xfrm flipV="1">
            <a:off x="8041938" y="3901440"/>
            <a:ext cx="0" cy="1600200"/>
          </a:xfrm>
          <a:prstGeom prst="line">
            <a:avLst/>
          </a:prstGeom>
          <a:ln w="139700"/>
        </p:spPr>
        <p:style>
          <a:lnRef idx="1">
            <a:schemeClr val="accent1"/>
          </a:lnRef>
          <a:fillRef idx="0">
            <a:schemeClr val="accent1"/>
          </a:fillRef>
          <a:effectRef idx="0">
            <a:schemeClr val="accent1"/>
          </a:effectRef>
          <a:fontRef idx="minor">
            <a:schemeClr val="tx1"/>
          </a:fontRef>
        </p:style>
      </p:cxnSp>
      <p:cxnSp>
        <p:nvCxnSpPr>
          <p:cNvPr id="66" name="Gerader Verbinder 65">
            <a:extLst>
              <a:ext uri="{FF2B5EF4-FFF2-40B4-BE49-F238E27FC236}">
                <a16:creationId xmlns:a16="http://schemas.microsoft.com/office/drawing/2014/main" id="{A2CC400D-8077-72D2-CA7E-A0877A94499C}"/>
              </a:ext>
            </a:extLst>
          </p:cNvPr>
          <p:cNvCxnSpPr>
            <a:cxnSpLocks/>
          </p:cNvCxnSpPr>
          <p:nvPr/>
        </p:nvCxnSpPr>
        <p:spPr>
          <a:xfrm flipV="1">
            <a:off x="8662359" y="3909060"/>
            <a:ext cx="0" cy="1600200"/>
          </a:xfrm>
          <a:prstGeom prst="line">
            <a:avLst/>
          </a:prstGeom>
          <a:ln w="139700"/>
        </p:spPr>
        <p:style>
          <a:lnRef idx="1">
            <a:schemeClr val="accent1"/>
          </a:lnRef>
          <a:fillRef idx="0">
            <a:schemeClr val="accent1"/>
          </a:fillRef>
          <a:effectRef idx="0">
            <a:schemeClr val="accent1"/>
          </a:effectRef>
          <a:fontRef idx="minor">
            <a:schemeClr val="tx1"/>
          </a:fontRef>
        </p:style>
      </p:cxnSp>
      <p:cxnSp>
        <p:nvCxnSpPr>
          <p:cNvPr id="68" name="Gerader Verbinder 67">
            <a:extLst>
              <a:ext uri="{FF2B5EF4-FFF2-40B4-BE49-F238E27FC236}">
                <a16:creationId xmlns:a16="http://schemas.microsoft.com/office/drawing/2014/main" id="{12281B58-A80A-5DE2-0217-363EE6A52C29}"/>
              </a:ext>
            </a:extLst>
          </p:cNvPr>
          <p:cNvCxnSpPr>
            <a:cxnSpLocks/>
          </p:cNvCxnSpPr>
          <p:nvPr/>
        </p:nvCxnSpPr>
        <p:spPr>
          <a:xfrm flipV="1">
            <a:off x="9075973" y="3901440"/>
            <a:ext cx="0" cy="1642110"/>
          </a:xfrm>
          <a:prstGeom prst="line">
            <a:avLst/>
          </a:prstGeom>
          <a:ln w="139700"/>
        </p:spPr>
        <p:style>
          <a:lnRef idx="1">
            <a:schemeClr val="accent1"/>
          </a:lnRef>
          <a:fillRef idx="0">
            <a:schemeClr val="accent1"/>
          </a:fillRef>
          <a:effectRef idx="0">
            <a:schemeClr val="accent1"/>
          </a:effectRef>
          <a:fontRef idx="minor">
            <a:schemeClr val="tx1"/>
          </a:fontRef>
        </p:style>
      </p:cxnSp>
      <p:cxnSp>
        <p:nvCxnSpPr>
          <p:cNvPr id="70" name="Gerader Verbinder 69">
            <a:extLst>
              <a:ext uri="{FF2B5EF4-FFF2-40B4-BE49-F238E27FC236}">
                <a16:creationId xmlns:a16="http://schemas.microsoft.com/office/drawing/2014/main" id="{2BDE6B6A-75D7-FC39-FB74-F80AFE5C2D92}"/>
              </a:ext>
            </a:extLst>
          </p:cNvPr>
          <p:cNvCxnSpPr>
            <a:cxnSpLocks/>
          </p:cNvCxnSpPr>
          <p:nvPr/>
        </p:nvCxnSpPr>
        <p:spPr>
          <a:xfrm flipV="1">
            <a:off x="9282780" y="3901440"/>
            <a:ext cx="0" cy="1642110"/>
          </a:xfrm>
          <a:prstGeom prst="line">
            <a:avLst/>
          </a:prstGeom>
          <a:ln w="139700"/>
        </p:spPr>
        <p:style>
          <a:lnRef idx="1">
            <a:schemeClr val="accent1"/>
          </a:lnRef>
          <a:fillRef idx="0">
            <a:schemeClr val="accent1"/>
          </a:fillRef>
          <a:effectRef idx="0">
            <a:schemeClr val="accent1"/>
          </a:effectRef>
          <a:fontRef idx="minor">
            <a:schemeClr val="tx1"/>
          </a:fontRef>
        </p:style>
      </p:cxnSp>
      <p:cxnSp>
        <p:nvCxnSpPr>
          <p:cNvPr id="71" name="Gerader Verbinder 70">
            <a:extLst>
              <a:ext uri="{FF2B5EF4-FFF2-40B4-BE49-F238E27FC236}">
                <a16:creationId xmlns:a16="http://schemas.microsoft.com/office/drawing/2014/main" id="{082C3F3C-D4D7-2893-C335-E18F00569FC6}"/>
              </a:ext>
            </a:extLst>
          </p:cNvPr>
          <p:cNvCxnSpPr/>
          <p:nvPr/>
        </p:nvCxnSpPr>
        <p:spPr>
          <a:xfrm flipV="1">
            <a:off x="1833880" y="2278380"/>
            <a:ext cx="0" cy="1623060"/>
          </a:xfrm>
          <a:prstGeom prst="line">
            <a:avLst/>
          </a:prstGeom>
          <a:ln w="139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2" name="Gerader Verbinder 71">
            <a:extLst>
              <a:ext uri="{FF2B5EF4-FFF2-40B4-BE49-F238E27FC236}">
                <a16:creationId xmlns:a16="http://schemas.microsoft.com/office/drawing/2014/main" id="{939EAF2E-0371-668D-4086-38447A634760}"/>
              </a:ext>
            </a:extLst>
          </p:cNvPr>
          <p:cNvCxnSpPr>
            <a:cxnSpLocks/>
          </p:cNvCxnSpPr>
          <p:nvPr/>
        </p:nvCxnSpPr>
        <p:spPr>
          <a:xfrm flipV="1">
            <a:off x="8873236" y="2420112"/>
            <a:ext cx="0" cy="154686"/>
          </a:xfrm>
          <a:prstGeom prst="line">
            <a:avLst/>
          </a:prstGeom>
          <a:ln w="139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4" name="Gerader Verbinder 73">
            <a:extLst>
              <a:ext uri="{FF2B5EF4-FFF2-40B4-BE49-F238E27FC236}">
                <a16:creationId xmlns:a16="http://schemas.microsoft.com/office/drawing/2014/main" id="{8E3CC2BA-5B36-3B48-8984-2EE07B3A7100}"/>
              </a:ext>
            </a:extLst>
          </p:cNvPr>
          <p:cNvCxnSpPr>
            <a:cxnSpLocks/>
          </p:cNvCxnSpPr>
          <p:nvPr/>
        </p:nvCxnSpPr>
        <p:spPr>
          <a:xfrm flipV="1">
            <a:off x="8873236" y="2693797"/>
            <a:ext cx="0" cy="154686"/>
          </a:xfrm>
          <a:prstGeom prst="line">
            <a:avLst/>
          </a:prstGeom>
          <a:ln w="139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5" name="Gerader Verbinder 74">
            <a:extLst>
              <a:ext uri="{FF2B5EF4-FFF2-40B4-BE49-F238E27FC236}">
                <a16:creationId xmlns:a16="http://schemas.microsoft.com/office/drawing/2014/main" id="{A473DD81-6D96-8772-742E-2BD582DC537C}"/>
              </a:ext>
            </a:extLst>
          </p:cNvPr>
          <p:cNvCxnSpPr>
            <a:cxnSpLocks/>
          </p:cNvCxnSpPr>
          <p:nvPr/>
        </p:nvCxnSpPr>
        <p:spPr>
          <a:xfrm flipV="1">
            <a:off x="8873236" y="2945448"/>
            <a:ext cx="0" cy="154686"/>
          </a:xfrm>
          <a:prstGeom prst="line">
            <a:avLst/>
          </a:prstGeom>
          <a:ln w="139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Gerader Verbinder 75">
            <a:extLst>
              <a:ext uri="{FF2B5EF4-FFF2-40B4-BE49-F238E27FC236}">
                <a16:creationId xmlns:a16="http://schemas.microsoft.com/office/drawing/2014/main" id="{E33CFC78-78F2-AFD1-7D4A-0903F86ADF8C}"/>
              </a:ext>
            </a:extLst>
          </p:cNvPr>
          <p:cNvCxnSpPr>
            <a:cxnSpLocks/>
          </p:cNvCxnSpPr>
          <p:nvPr/>
        </p:nvCxnSpPr>
        <p:spPr>
          <a:xfrm flipV="1">
            <a:off x="8872525" y="2123694"/>
            <a:ext cx="0" cy="154686"/>
          </a:xfrm>
          <a:prstGeom prst="line">
            <a:avLst/>
          </a:prstGeom>
          <a:ln w="139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7" name="Gerader Verbinder 76">
            <a:extLst>
              <a:ext uri="{FF2B5EF4-FFF2-40B4-BE49-F238E27FC236}">
                <a16:creationId xmlns:a16="http://schemas.microsoft.com/office/drawing/2014/main" id="{EA4E2706-3B69-DDD8-E5A7-6BAF71351CE4}"/>
              </a:ext>
            </a:extLst>
          </p:cNvPr>
          <p:cNvCxnSpPr>
            <a:cxnSpLocks/>
          </p:cNvCxnSpPr>
          <p:nvPr/>
        </p:nvCxnSpPr>
        <p:spPr>
          <a:xfrm flipV="1">
            <a:off x="2871763" y="3901440"/>
            <a:ext cx="0" cy="713232"/>
          </a:xfrm>
          <a:prstGeom prst="line">
            <a:avLst/>
          </a:prstGeom>
          <a:ln w="139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9" name="Gerader Verbinder 78">
            <a:extLst>
              <a:ext uri="{FF2B5EF4-FFF2-40B4-BE49-F238E27FC236}">
                <a16:creationId xmlns:a16="http://schemas.microsoft.com/office/drawing/2014/main" id="{2301052B-F391-A2A2-1B5A-9DA215AEB441}"/>
              </a:ext>
            </a:extLst>
          </p:cNvPr>
          <p:cNvCxnSpPr>
            <a:cxnSpLocks/>
          </p:cNvCxnSpPr>
          <p:nvPr/>
        </p:nvCxnSpPr>
        <p:spPr>
          <a:xfrm flipV="1">
            <a:off x="3905798" y="3909060"/>
            <a:ext cx="0" cy="1400556"/>
          </a:xfrm>
          <a:prstGeom prst="line">
            <a:avLst/>
          </a:prstGeom>
          <a:ln w="139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1" name="Gerader Verbinder 80">
            <a:extLst>
              <a:ext uri="{FF2B5EF4-FFF2-40B4-BE49-F238E27FC236}">
                <a16:creationId xmlns:a16="http://schemas.microsoft.com/office/drawing/2014/main" id="{BC5DF8AE-6C50-4BC0-29F1-2B559D9863E3}"/>
              </a:ext>
            </a:extLst>
          </p:cNvPr>
          <p:cNvCxnSpPr>
            <a:cxnSpLocks/>
          </p:cNvCxnSpPr>
          <p:nvPr/>
        </p:nvCxnSpPr>
        <p:spPr>
          <a:xfrm flipV="1">
            <a:off x="5353447" y="3903917"/>
            <a:ext cx="0" cy="1549463"/>
          </a:xfrm>
          <a:prstGeom prst="line">
            <a:avLst/>
          </a:prstGeom>
          <a:ln w="139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3" name="Gerader Verbinder 82">
            <a:extLst>
              <a:ext uri="{FF2B5EF4-FFF2-40B4-BE49-F238E27FC236}">
                <a16:creationId xmlns:a16="http://schemas.microsoft.com/office/drawing/2014/main" id="{4E36A1C3-7441-FD7A-7609-6A58ADDC4B23}"/>
              </a:ext>
            </a:extLst>
          </p:cNvPr>
          <p:cNvCxnSpPr>
            <a:cxnSpLocks/>
          </p:cNvCxnSpPr>
          <p:nvPr/>
        </p:nvCxnSpPr>
        <p:spPr>
          <a:xfrm flipV="1">
            <a:off x="5560254" y="3909060"/>
            <a:ext cx="0" cy="1549463"/>
          </a:xfrm>
          <a:prstGeom prst="line">
            <a:avLst/>
          </a:prstGeom>
          <a:ln w="139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4" name="Gerader Verbinder 83">
            <a:extLst>
              <a:ext uri="{FF2B5EF4-FFF2-40B4-BE49-F238E27FC236}">
                <a16:creationId xmlns:a16="http://schemas.microsoft.com/office/drawing/2014/main" id="{720523DF-7E78-88D9-31DB-F4E8D5219CB4}"/>
              </a:ext>
            </a:extLst>
          </p:cNvPr>
          <p:cNvCxnSpPr>
            <a:cxnSpLocks/>
          </p:cNvCxnSpPr>
          <p:nvPr/>
        </p:nvCxnSpPr>
        <p:spPr>
          <a:xfrm flipV="1">
            <a:off x="5767061" y="3911600"/>
            <a:ext cx="0" cy="1551940"/>
          </a:xfrm>
          <a:prstGeom prst="line">
            <a:avLst/>
          </a:prstGeom>
          <a:ln w="139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6" name="Gerader Verbinder 85">
            <a:extLst>
              <a:ext uri="{FF2B5EF4-FFF2-40B4-BE49-F238E27FC236}">
                <a16:creationId xmlns:a16="http://schemas.microsoft.com/office/drawing/2014/main" id="{FC97240B-A35A-F2AB-2A9B-273FFACA6008}"/>
              </a:ext>
            </a:extLst>
          </p:cNvPr>
          <p:cNvCxnSpPr>
            <a:cxnSpLocks/>
          </p:cNvCxnSpPr>
          <p:nvPr/>
        </p:nvCxnSpPr>
        <p:spPr>
          <a:xfrm flipV="1">
            <a:off x="6594289" y="3913632"/>
            <a:ext cx="0" cy="1551940"/>
          </a:xfrm>
          <a:prstGeom prst="line">
            <a:avLst/>
          </a:prstGeom>
          <a:ln w="139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7" name="Gerader Verbinder 86">
            <a:extLst>
              <a:ext uri="{FF2B5EF4-FFF2-40B4-BE49-F238E27FC236}">
                <a16:creationId xmlns:a16="http://schemas.microsoft.com/office/drawing/2014/main" id="{774E7DF1-B345-A0FC-011B-64A91A88E647}"/>
              </a:ext>
            </a:extLst>
          </p:cNvPr>
          <p:cNvCxnSpPr>
            <a:cxnSpLocks/>
          </p:cNvCxnSpPr>
          <p:nvPr/>
        </p:nvCxnSpPr>
        <p:spPr>
          <a:xfrm flipV="1">
            <a:off x="7214710" y="3901440"/>
            <a:ext cx="0" cy="1600200"/>
          </a:xfrm>
          <a:prstGeom prst="line">
            <a:avLst/>
          </a:prstGeom>
          <a:ln w="139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9" name="Gerader Verbinder 88">
            <a:extLst>
              <a:ext uri="{FF2B5EF4-FFF2-40B4-BE49-F238E27FC236}">
                <a16:creationId xmlns:a16="http://schemas.microsoft.com/office/drawing/2014/main" id="{E0F7BEB8-4120-2D69-7C07-A93FB6854225}"/>
              </a:ext>
            </a:extLst>
          </p:cNvPr>
          <p:cNvCxnSpPr>
            <a:cxnSpLocks/>
          </p:cNvCxnSpPr>
          <p:nvPr/>
        </p:nvCxnSpPr>
        <p:spPr>
          <a:xfrm flipV="1">
            <a:off x="7835131" y="3909060"/>
            <a:ext cx="0" cy="1600200"/>
          </a:xfrm>
          <a:prstGeom prst="line">
            <a:avLst/>
          </a:prstGeom>
          <a:ln w="139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0" name="Gerader Verbinder 89">
            <a:extLst>
              <a:ext uri="{FF2B5EF4-FFF2-40B4-BE49-F238E27FC236}">
                <a16:creationId xmlns:a16="http://schemas.microsoft.com/office/drawing/2014/main" id="{CF6BC9E1-485C-8892-DA11-F8D48711CF83}"/>
              </a:ext>
            </a:extLst>
          </p:cNvPr>
          <p:cNvCxnSpPr>
            <a:cxnSpLocks/>
          </p:cNvCxnSpPr>
          <p:nvPr/>
        </p:nvCxnSpPr>
        <p:spPr>
          <a:xfrm flipV="1">
            <a:off x="8248745" y="3901440"/>
            <a:ext cx="0" cy="1607820"/>
          </a:xfrm>
          <a:prstGeom prst="line">
            <a:avLst/>
          </a:prstGeom>
          <a:ln w="139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2" name="Gerader Verbinder 91">
            <a:extLst>
              <a:ext uri="{FF2B5EF4-FFF2-40B4-BE49-F238E27FC236}">
                <a16:creationId xmlns:a16="http://schemas.microsoft.com/office/drawing/2014/main" id="{58FA5FA3-7FB8-CBF3-BDA2-8E8764E03A4C}"/>
              </a:ext>
            </a:extLst>
          </p:cNvPr>
          <p:cNvCxnSpPr>
            <a:cxnSpLocks/>
          </p:cNvCxnSpPr>
          <p:nvPr/>
        </p:nvCxnSpPr>
        <p:spPr>
          <a:xfrm flipV="1">
            <a:off x="8455552" y="3898900"/>
            <a:ext cx="0" cy="1607820"/>
          </a:xfrm>
          <a:prstGeom prst="line">
            <a:avLst/>
          </a:prstGeom>
          <a:ln w="139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4" name="Gerader Verbinder 93">
            <a:extLst>
              <a:ext uri="{FF2B5EF4-FFF2-40B4-BE49-F238E27FC236}">
                <a16:creationId xmlns:a16="http://schemas.microsoft.com/office/drawing/2014/main" id="{8E5777DB-9441-0683-EAB1-74724EF5BEDB}"/>
              </a:ext>
            </a:extLst>
          </p:cNvPr>
          <p:cNvCxnSpPr>
            <a:cxnSpLocks/>
          </p:cNvCxnSpPr>
          <p:nvPr/>
        </p:nvCxnSpPr>
        <p:spPr>
          <a:xfrm flipV="1">
            <a:off x="9696394" y="3893820"/>
            <a:ext cx="0" cy="1649730"/>
          </a:xfrm>
          <a:prstGeom prst="line">
            <a:avLst/>
          </a:prstGeom>
          <a:ln w="139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6" name="Gerader Verbinder 95">
            <a:extLst>
              <a:ext uri="{FF2B5EF4-FFF2-40B4-BE49-F238E27FC236}">
                <a16:creationId xmlns:a16="http://schemas.microsoft.com/office/drawing/2014/main" id="{43261699-1045-68DC-202A-7AF4C1124978}"/>
              </a:ext>
            </a:extLst>
          </p:cNvPr>
          <p:cNvCxnSpPr>
            <a:cxnSpLocks/>
          </p:cNvCxnSpPr>
          <p:nvPr/>
        </p:nvCxnSpPr>
        <p:spPr>
          <a:xfrm flipV="1">
            <a:off x="10523622" y="3893820"/>
            <a:ext cx="0" cy="1649730"/>
          </a:xfrm>
          <a:prstGeom prst="line">
            <a:avLst/>
          </a:prstGeom>
          <a:ln w="139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7" name="Gerader Verbinder 96">
            <a:extLst>
              <a:ext uri="{FF2B5EF4-FFF2-40B4-BE49-F238E27FC236}">
                <a16:creationId xmlns:a16="http://schemas.microsoft.com/office/drawing/2014/main" id="{F168BDD6-7504-4448-FB89-F446CB3C1201}"/>
              </a:ext>
            </a:extLst>
          </p:cNvPr>
          <p:cNvCxnSpPr>
            <a:cxnSpLocks/>
          </p:cNvCxnSpPr>
          <p:nvPr/>
        </p:nvCxnSpPr>
        <p:spPr>
          <a:xfrm flipV="1">
            <a:off x="10730429" y="3893820"/>
            <a:ext cx="0" cy="1649730"/>
          </a:xfrm>
          <a:prstGeom prst="line">
            <a:avLst/>
          </a:prstGeom>
          <a:ln w="139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8" name="Gerader Verbinder 97">
            <a:extLst>
              <a:ext uri="{FF2B5EF4-FFF2-40B4-BE49-F238E27FC236}">
                <a16:creationId xmlns:a16="http://schemas.microsoft.com/office/drawing/2014/main" id="{C15C5786-E242-51B0-CF3E-9552F563E384}"/>
              </a:ext>
            </a:extLst>
          </p:cNvPr>
          <p:cNvCxnSpPr>
            <a:cxnSpLocks/>
          </p:cNvCxnSpPr>
          <p:nvPr/>
        </p:nvCxnSpPr>
        <p:spPr>
          <a:xfrm flipV="1">
            <a:off x="10937236" y="3893820"/>
            <a:ext cx="0" cy="1649730"/>
          </a:xfrm>
          <a:prstGeom prst="line">
            <a:avLst/>
          </a:prstGeom>
          <a:ln w="139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9" name="Gerader Verbinder 98">
            <a:extLst>
              <a:ext uri="{FF2B5EF4-FFF2-40B4-BE49-F238E27FC236}">
                <a16:creationId xmlns:a16="http://schemas.microsoft.com/office/drawing/2014/main" id="{2EC2A74A-364D-715D-79A2-C23BC397392C}"/>
              </a:ext>
            </a:extLst>
          </p:cNvPr>
          <p:cNvCxnSpPr>
            <a:cxnSpLocks/>
          </p:cNvCxnSpPr>
          <p:nvPr/>
        </p:nvCxnSpPr>
        <p:spPr>
          <a:xfrm flipV="1">
            <a:off x="11144043" y="3909060"/>
            <a:ext cx="0" cy="1649730"/>
          </a:xfrm>
          <a:prstGeom prst="line">
            <a:avLst/>
          </a:prstGeom>
          <a:ln w="139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0" name="Gerader Verbinder 99">
            <a:extLst>
              <a:ext uri="{FF2B5EF4-FFF2-40B4-BE49-F238E27FC236}">
                <a16:creationId xmlns:a16="http://schemas.microsoft.com/office/drawing/2014/main" id="{22B79DE8-EF77-E0B2-4A56-E1F6C2359042}"/>
              </a:ext>
            </a:extLst>
          </p:cNvPr>
          <p:cNvCxnSpPr>
            <a:cxnSpLocks/>
          </p:cNvCxnSpPr>
          <p:nvPr/>
        </p:nvCxnSpPr>
        <p:spPr>
          <a:xfrm flipV="1">
            <a:off x="11350836" y="3898900"/>
            <a:ext cx="0" cy="1649730"/>
          </a:xfrm>
          <a:prstGeom prst="line">
            <a:avLst/>
          </a:prstGeom>
          <a:ln w="139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1" name="Gerader Verbinder 100">
            <a:extLst>
              <a:ext uri="{FF2B5EF4-FFF2-40B4-BE49-F238E27FC236}">
                <a16:creationId xmlns:a16="http://schemas.microsoft.com/office/drawing/2014/main" id="{2835609C-9EBE-F75C-0B2C-EAF5BDB46B63}"/>
              </a:ext>
            </a:extLst>
          </p:cNvPr>
          <p:cNvCxnSpPr>
            <a:cxnSpLocks/>
          </p:cNvCxnSpPr>
          <p:nvPr/>
        </p:nvCxnSpPr>
        <p:spPr>
          <a:xfrm flipV="1">
            <a:off x="10316815" y="3893820"/>
            <a:ext cx="0" cy="1649730"/>
          </a:xfrm>
          <a:prstGeom prst="line">
            <a:avLst/>
          </a:prstGeom>
          <a:ln w="139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2" name="Gerader Verbinder 101">
            <a:extLst>
              <a:ext uri="{FF2B5EF4-FFF2-40B4-BE49-F238E27FC236}">
                <a16:creationId xmlns:a16="http://schemas.microsoft.com/office/drawing/2014/main" id="{496E3D4C-4E8B-5033-8D9A-08B1665EE694}"/>
              </a:ext>
            </a:extLst>
          </p:cNvPr>
          <p:cNvCxnSpPr>
            <a:cxnSpLocks/>
          </p:cNvCxnSpPr>
          <p:nvPr/>
        </p:nvCxnSpPr>
        <p:spPr>
          <a:xfrm flipV="1">
            <a:off x="10110008" y="3899535"/>
            <a:ext cx="0" cy="1649730"/>
          </a:xfrm>
          <a:prstGeom prst="line">
            <a:avLst/>
          </a:prstGeom>
          <a:ln w="139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4" name="Gerader Verbinder 103">
            <a:extLst>
              <a:ext uri="{FF2B5EF4-FFF2-40B4-BE49-F238E27FC236}">
                <a16:creationId xmlns:a16="http://schemas.microsoft.com/office/drawing/2014/main" id="{CC696ADA-DFE6-240F-A1AA-DB50F4A05027}"/>
              </a:ext>
            </a:extLst>
          </p:cNvPr>
          <p:cNvCxnSpPr>
            <a:cxnSpLocks/>
          </p:cNvCxnSpPr>
          <p:nvPr/>
        </p:nvCxnSpPr>
        <p:spPr>
          <a:xfrm flipV="1">
            <a:off x="9903201" y="3899535"/>
            <a:ext cx="0" cy="1649730"/>
          </a:xfrm>
          <a:prstGeom prst="line">
            <a:avLst/>
          </a:prstGeom>
          <a:ln w="139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5" name="Gerader Verbinder 104">
            <a:extLst>
              <a:ext uri="{FF2B5EF4-FFF2-40B4-BE49-F238E27FC236}">
                <a16:creationId xmlns:a16="http://schemas.microsoft.com/office/drawing/2014/main" id="{CA12066E-2585-C039-6E5C-CE9117A9A4AF}"/>
              </a:ext>
            </a:extLst>
          </p:cNvPr>
          <p:cNvCxnSpPr>
            <a:cxnSpLocks/>
          </p:cNvCxnSpPr>
          <p:nvPr/>
        </p:nvCxnSpPr>
        <p:spPr>
          <a:xfrm flipV="1">
            <a:off x="9489587" y="3901440"/>
            <a:ext cx="0" cy="1649730"/>
          </a:xfrm>
          <a:prstGeom prst="line">
            <a:avLst/>
          </a:prstGeom>
          <a:ln w="139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6" name="Gerader Verbinder 105">
            <a:extLst>
              <a:ext uri="{FF2B5EF4-FFF2-40B4-BE49-F238E27FC236}">
                <a16:creationId xmlns:a16="http://schemas.microsoft.com/office/drawing/2014/main" id="{4D29E054-6330-6A1A-3503-FD36068CA512}"/>
              </a:ext>
            </a:extLst>
          </p:cNvPr>
          <p:cNvCxnSpPr>
            <a:cxnSpLocks/>
          </p:cNvCxnSpPr>
          <p:nvPr/>
        </p:nvCxnSpPr>
        <p:spPr>
          <a:xfrm flipV="1">
            <a:off x="8869166" y="3901440"/>
            <a:ext cx="0" cy="1607820"/>
          </a:xfrm>
          <a:prstGeom prst="line">
            <a:avLst/>
          </a:prstGeom>
          <a:ln w="139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7" name="Gerader Verbinder 106">
            <a:extLst>
              <a:ext uri="{FF2B5EF4-FFF2-40B4-BE49-F238E27FC236}">
                <a16:creationId xmlns:a16="http://schemas.microsoft.com/office/drawing/2014/main" id="{ADC4E577-6159-1DCB-93C4-501E26DD3455}"/>
              </a:ext>
            </a:extLst>
          </p:cNvPr>
          <p:cNvCxnSpPr>
            <a:cxnSpLocks/>
          </p:cNvCxnSpPr>
          <p:nvPr/>
        </p:nvCxnSpPr>
        <p:spPr>
          <a:xfrm flipV="1">
            <a:off x="7628324" y="3909060"/>
            <a:ext cx="0" cy="1600200"/>
          </a:xfrm>
          <a:prstGeom prst="line">
            <a:avLst/>
          </a:prstGeom>
          <a:ln w="139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8" name="Gerader Verbinder 107">
            <a:extLst>
              <a:ext uri="{FF2B5EF4-FFF2-40B4-BE49-F238E27FC236}">
                <a16:creationId xmlns:a16="http://schemas.microsoft.com/office/drawing/2014/main" id="{574E5B54-B0DC-6231-9514-91CECA6DEDDB}"/>
              </a:ext>
            </a:extLst>
          </p:cNvPr>
          <p:cNvCxnSpPr>
            <a:cxnSpLocks/>
          </p:cNvCxnSpPr>
          <p:nvPr/>
        </p:nvCxnSpPr>
        <p:spPr>
          <a:xfrm flipV="1">
            <a:off x="7421517" y="3899535"/>
            <a:ext cx="0" cy="1602105"/>
          </a:xfrm>
          <a:prstGeom prst="line">
            <a:avLst/>
          </a:prstGeom>
          <a:ln w="139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2" name="Gerader Verbinder 111">
            <a:extLst>
              <a:ext uri="{FF2B5EF4-FFF2-40B4-BE49-F238E27FC236}">
                <a16:creationId xmlns:a16="http://schemas.microsoft.com/office/drawing/2014/main" id="{8A5A6787-0FB4-9D98-FF8B-669B80123DA6}"/>
              </a:ext>
            </a:extLst>
          </p:cNvPr>
          <p:cNvCxnSpPr>
            <a:cxnSpLocks/>
          </p:cNvCxnSpPr>
          <p:nvPr/>
        </p:nvCxnSpPr>
        <p:spPr>
          <a:xfrm flipV="1">
            <a:off x="6801096" y="3893820"/>
            <a:ext cx="0" cy="1569720"/>
          </a:xfrm>
          <a:prstGeom prst="line">
            <a:avLst/>
          </a:prstGeom>
          <a:ln w="139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4" name="Gerader Verbinder 113">
            <a:extLst>
              <a:ext uri="{FF2B5EF4-FFF2-40B4-BE49-F238E27FC236}">
                <a16:creationId xmlns:a16="http://schemas.microsoft.com/office/drawing/2014/main" id="{11A20FCC-D3D9-D08B-B2F9-FF2B3274C8D2}"/>
              </a:ext>
            </a:extLst>
          </p:cNvPr>
          <p:cNvCxnSpPr>
            <a:cxnSpLocks/>
          </p:cNvCxnSpPr>
          <p:nvPr/>
        </p:nvCxnSpPr>
        <p:spPr>
          <a:xfrm flipV="1">
            <a:off x="5973868" y="3893820"/>
            <a:ext cx="0" cy="1569720"/>
          </a:xfrm>
          <a:prstGeom prst="line">
            <a:avLst/>
          </a:prstGeom>
          <a:ln w="139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5" name="Gerader Verbinder 114">
            <a:extLst>
              <a:ext uri="{FF2B5EF4-FFF2-40B4-BE49-F238E27FC236}">
                <a16:creationId xmlns:a16="http://schemas.microsoft.com/office/drawing/2014/main" id="{ABD69DDF-D097-52C4-2079-1FFABAC2B8A5}"/>
              </a:ext>
            </a:extLst>
          </p:cNvPr>
          <p:cNvCxnSpPr>
            <a:cxnSpLocks/>
          </p:cNvCxnSpPr>
          <p:nvPr/>
        </p:nvCxnSpPr>
        <p:spPr>
          <a:xfrm flipV="1">
            <a:off x="4939833" y="3893820"/>
            <a:ext cx="0" cy="1524000"/>
          </a:xfrm>
          <a:prstGeom prst="line">
            <a:avLst/>
          </a:prstGeom>
          <a:ln w="139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7" name="Gerader Verbinder 116">
            <a:extLst>
              <a:ext uri="{FF2B5EF4-FFF2-40B4-BE49-F238E27FC236}">
                <a16:creationId xmlns:a16="http://schemas.microsoft.com/office/drawing/2014/main" id="{34E777B1-8701-C2C7-AFC3-98B5845CAA25}"/>
              </a:ext>
            </a:extLst>
          </p:cNvPr>
          <p:cNvCxnSpPr>
            <a:cxnSpLocks/>
          </p:cNvCxnSpPr>
          <p:nvPr/>
        </p:nvCxnSpPr>
        <p:spPr>
          <a:xfrm flipV="1">
            <a:off x="4112605" y="3893820"/>
            <a:ext cx="0" cy="1455420"/>
          </a:xfrm>
          <a:prstGeom prst="line">
            <a:avLst/>
          </a:prstGeom>
          <a:ln w="139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9" name="Gerader Verbinder 118">
            <a:extLst>
              <a:ext uri="{FF2B5EF4-FFF2-40B4-BE49-F238E27FC236}">
                <a16:creationId xmlns:a16="http://schemas.microsoft.com/office/drawing/2014/main" id="{A6C64C42-1162-5F50-7603-04DBA60F7159}"/>
              </a:ext>
            </a:extLst>
          </p:cNvPr>
          <p:cNvCxnSpPr>
            <a:cxnSpLocks/>
          </p:cNvCxnSpPr>
          <p:nvPr/>
        </p:nvCxnSpPr>
        <p:spPr>
          <a:xfrm flipV="1">
            <a:off x="2664956" y="3893820"/>
            <a:ext cx="0" cy="678180"/>
          </a:xfrm>
          <a:prstGeom prst="line">
            <a:avLst/>
          </a:prstGeom>
          <a:ln w="139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1" name="Gerader Verbinder 120">
            <a:extLst>
              <a:ext uri="{FF2B5EF4-FFF2-40B4-BE49-F238E27FC236}">
                <a16:creationId xmlns:a16="http://schemas.microsoft.com/office/drawing/2014/main" id="{70A5663D-0224-A78B-01DA-20A4D333A9BB}"/>
              </a:ext>
            </a:extLst>
          </p:cNvPr>
          <p:cNvCxnSpPr>
            <a:cxnSpLocks/>
          </p:cNvCxnSpPr>
          <p:nvPr/>
        </p:nvCxnSpPr>
        <p:spPr>
          <a:xfrm flipV="1">
            <a:off x="2458149" y="3909060"/>
            <a:ext cx="0" cy="647700"/>
          </a:xfrm>
          <a:prstGeom prst="line">
            <a:avLst/>
          </a:prstGeom>
          <a:ln w="139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5" name="Gerader Verbinder 124">
            <a:extLst>
              <a:ext uri="{FF2B5EF4-FFF2-40B4-BE49-F238E27FC236}">
                <a16:creationId xmlns:a16="http://schemas.microsoft.com/office/drawing/2014/main" id="{8A7C2A36-8F02-1F1F-7AE8-19A249451ED6}"/>
              </a:ext>
            </a:extLst>
          </p:cNvPr>
          <p:cNvCxnSpPr>
            <a:cxnSpLocks/>
          </p:cNvCxnSpPr>
          <p:nvPr/>
        </p:nvCxnSpPr>
        <p:spPr>
          <a:xfrm flipV="1">
            <a:off x="2046669" y="2931160"/>
            <a:ext cx="0" cy="970280"/>
          </a:xfrm>
          <a:prstGeom prst="line">
            <a:avLst/>
          </a:prstGeom>
          <a:ln w="139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7" name="Gerader Verbinder 126">
            <a:extLst>
              <a:ext uri="{FF2B5EF4-FFF2-40B4-BE49-F238E27FC236}">
                <a16:creationId xmlns:a16="http://schemas.microsoft.com/office/drawing/2014/main" id="{26F57BC0-DD9C-36B7-0CBE-3A31E436912A}"/>
              </a:ext>
            </a:extLst>
          </p:cNvPr>
          <p:cNvCxnSpPr>
            <a:cxnSpLocks/>
          </p:cNvCxnSpPr>
          <p:nvPr/>
        </p:nvCxnSpPr>
        <p:spPr>
          <a:xfrm flipV="1">
            <a:off x="3492184" y="3901440"/>
            <a:ext cx="0" cy="1303020"/>
          </a:xfrm>
          <a:prstGeom prst="line">
            <a:avLst/>
          </a:prstGeom>
          <a:ln w="139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Gerader Verbinder 128">
            <a:extLst>
              <a:ext uri="{FF2B5EF4-FFF2-40B4-BE49-F238E27FC236}">
                <a16:creationId xmlns:a16="http://schemas.microsoft.com/office/drawing/2014/main" id="{9B4C76F4-67DE-CD37-0B7B-E756BFA2441B}"/>
              </a:ext>
            </a:extLst>
          </p:cNvPr>
          <p:cNvCxnSpPr>
            <a:cxnSpLocks/>
          </p:cNvCxnSpPr>
          <p:nvPr/>
        </p:nvCxnSpPr>
        <p:spPr>
          <a:xfrm flipV="1">
            <a:off x="3698991" y="3893058"/>
            <a:ext cx="0" cy="1354582"/>
          </a:xfrm>
          <a:prstGeom prst="line">
            <a:avLst/>
          </a:prstGeom>
          <a:ln w="139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Gerader Verbinder 130">
            <a:extLst>
              <a:ext uri="{FF2B5EF4-FFF2-40B4-BE49-F238E27FC236}">
                <a16:creationId xmlns:a16="http://schemas.microsoft.com/office/drawing/2014/main" id="{73D15894-5954-957E-E335-A04E0CE59CC4}"/>
              </a:ext>
            </a:extLst>
          </p:cNvPr>
          <p:cNvCxnSpPr>
            <a:cxnSpLocks/>
          </p:cNvCxnSpPr>
          <p:nvPr/>
        </p:nvCxnSpPr>
        <p:spPr>
          <a:xfrm flipV="1">
            <a:off x="4319412" y="3899535"/>
            <a:ext cx="0" cy="1518285"/>
          </a:xfrm>
          <a:prstGeom prst="line">
            <a:avLst/>
          </a:prstGeom>
          <a:ln w="139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Gerader Verbinder 132">
            <a:extLst>
              <a:ext uri="{FF2B5EF4-FFF2-40B4-BE49-F238E27FC236}">
                <a16:creationId xmlns:a16="http://schemas.microsoft.com/office/drawing/2014/main" id="{61CB5BA8-B088-81B7-3CE1-40ECD35F512F}"/>
              </a:ext>
            </a:extLst>
          </p:cNvPr>
          <p:cNvCxnSpPr>
            <a:cxnSpLocks/>
          </p:cNvCxnSpPr>
          <p:nvPr/>
        </p:nvCxnSpPr>
        <p:spPr>
          <a:xfrm flipV="1">
            <a:off x="4526219" y="3893058"/>
            <a:ext cx="0" cy="1518285"/>
          </a:xfrm>
          <a:prstGeom prst="line">
            <a:avLst/>
          </a:prstGeom>
          <a:ln w="139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 name="Gerader Verbinder 133">
            <a:extLst>
              <a:ext uri="{FF2B5EF4-FFF2-40B4-BE49-F238E27FC236}">
                <a16:creationId xmlns:a16="http://schemas.microsoft.com/office/drawing/2014/main" id="{C49B8699-D7AE-9EC4-9CDE-4590C3F046A7}"/>
              </a:ext>
            </a:extLst>
          </p:cNvPr>
          <p:cNvCxnSpPr>
            <a:cxnSpLocks/>
          </p:cNvCxnSpPr>
          <p:nvPr/>
        </p:nvCxnSpPr>
        <p:spPr>
          <a:xfrm flipV="1">
            <a:off x="4733026" y="3899535"/>
            <a:ext cx="0" cy="1518285"/>
          </a:xfrm>
          <a:prstGeom prst="line">
            <a:avLst/>
          </a:prstGeom>
          <a:ln w="139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36" name="Textfeld 135">
            <a:extLst>
              <a:ext uri="{FF2B5EF4-FFF2-40B4-BE49-F238E27FC236}">
                <a16:creationId xmlns:a16="http://schemas.microsoft.com/office/drawing/2014/main" id="{6A0739CE-B886-1A37-562F-C9D8707B4265}"/>
              </a:ext>
            </a:extLst>
          </p:cNvPr>
          <p:cNvSpPr txBox="1"/>
          <p:nvPr/>
        </p:nvSpPr>
        <p:spPr>
          <a:xfrm>
            <a:off x="1428305" y="2110368"/>
            <a:ext cx="360996" cy="215444"/>
          </a:xfrm>
          <a:prstGeom prst="rect">
            <a:avLst/>
          </a:prstGeom>
          <a:noFill/>
        </p:spPr>
        <p:txBody>
          <a:bodyPr wrap="none" rtlCol="0">
            <a:spAutoFit/>
          </a:bodyPr>
          <a:lstStyle/>
          <a:p>
            <a:r>
              <a:rPr lang="de-DE" sz="800" b="1"/>
              <a:t>R/R</a:t>
            </a:r>
          </a:p>
        </p:txBody>
      </p:sp>
      <p:sp>
        <p:nvSpPr>
          <p:cNvPr id="137" name="Textfeld 136">
            <a:extLst>
              <a:ext uri="{FF2B5EF4-FFF2-40B4-BE49-F238E27FC236}">
                <a16:creationId xmlns:a16="http://schemas.microsoft.com/office/drawing/2014/main" id="{DA2125D3-A92A-34C3-09B2-F8C9FC4B9C89}"/>
              </a:ext>
            </a:extLst>
          </p:cNvPr>
          <p:cNvSpPr txBox="1"/>
          <p:nvPr/>
        </p:nvSpPr>
        <p:spPr>
          <a:xfrm>
            <a:off x="1666494" y="2110368"/>
            <a:ext cx="360996" cy="215444"/>
          </a:xfrm>
          <a:prstGeom prst="rect">
            <a:avLst/>
          </a:prstGeom>
          <a:noFill/>
        </p:spPr>
        <p:txBody>
          <a:bodyPr wrap="none" rtlCol="0">
            <a:spAutoFit/>
          </a:bodyPr>
          <a:lstStyle/>
          <a:p>
            <a:r>
              <a:rPr lang="de-DE" sz="800" b="1"/>
              <a:t>R/R</a:t>
            </a:r>
          </a:p>
        </p:txBody>
      </p:sp>
      <p:sp>
        <p:nvSpPr>
          <p:cNvPr id="138" name="Textfeld 137">
            <a:extLst>
              <a:ext uri="{FF2B5EF4-FFF2-40B4-BE49-F238E27FC236}">
                <a16:creationId xmlns:a16="http://schemas.microsoft.com/office/drawing/2014/main" id="{17CF7E5E-0008-CF37-869B-C47E1FABBBFD}"/>
              </a:ext>
            </a:extLst>
          </p:cNvPr>
          <p:cNvSpPr txBox="1"/>
          <p:nvPr/>
        </p:nvSpPr>
        <p:spPr>
          <a:xfrm>
            <a:off x="2069322" y="2817820"/>
            <a:ext cx="360996" cy="215444"/>
          </a:xfrm>
          <a:prstGeom prst="rect">
            <a:avLst/>
          </a:prstGeom>
          <a:noFill/>
        </p:spPr>
        <p:txBody>
          <a:bodyPr wrap="none" rtlCol="0">
            <a:spAutoFit/>
          </a:bodyPr>
          <a:lstStyle/>
          <a:p>
            <a:r>
              <a:rPr lang="de-DE" sz="800" b="1"/>
              <a:t>R/R</a:t>
            </a:r>
          </a:p>
        </p:txBody>
      </p:sp>
      <p:sp>
        <p:nvSpPr>
          <p:cNvPr id="139" name="Textfeld 138">
            <a:extLst>
              <a:ext uri="{FF2B5EF4-FFF2-40B4-BE49-F238E27FC236}">
                <a16:creationId xmlns:a16="http://schemas.microsoft.com/office/drawing/2014/main" id="{494736AE-A157-D78C-C183-61C26C9B8C2D}"/>
              </a:ext>
            </a:extLst>
          </p:cNvPr>
          <p:cNvSpPr txBox="1"/>
          <p:nvPr/>
        </p:nvSpPr>
        <p:spPr>
          <a:xfrm>
            <a:off x="2485422" y="4529498"/>
            <a:ext cx="360996" cy="215444"/>
          </a:xfrm>
          <a:prstGeom prst="rect">
            <a:avLst/>
          </a:prstGeom>
          <a:noFill/>
        </p:spPr>
        <p:txBody>
          <a:bodyPr wrap="none" rtlCol="0">
            <a:spAutoFit/>
          </a:bodyPr>
          <a:lstStyle/>
          <a:p>
            <a:r>
              <a:rPr lang="de-DE" sz="800" b="1"/>
              <a:t>R/R</a:t>
            </a:r>
          </a:p>
        </p:txBody>
      </p:sp>
      <p:sp>
        <p:nvSpPr>
          <p:cNvPr id="140" name="Textfeld 139">
            <a:extLst>
              <a:ext uri="{FF2B5EF4-FFF2-40B4-BE49-F238E27FC236}">
                <a16:creationId xmlns:a16="http://schemas.microsoft.com/office/drawing/2014/main" id="{76179BAD-EE21-DB53-2278-BEADFFE76F7E}"/>
              </a:ext>
            </a:extLst>
          </p:cNvPr>
          <p:cNvSpPr txBox="1"/>
          <p:nvPr/>
        </p:nvSpPr>
        <p:spPr>
          <a:xfrm>
            <a:off x="2690703" y="4571535"/>
            <a:ext cx="360996" cy="215444"/>
          </a:xfrm>
          <a:prstGeom prst="rect">
            <a:avLst/>
          </a:prstGeom>
          <a:noFill/>
        </p:spPr>
        <p:txBody>
          <a:bodyPr wrap="none" rtlCol="0">
            <a:spAutoFit/>
          </a:bodyPr>
          <a:lstStyle/>
          <a:p>
            <a:r>
              <a:rPr lang="de-DE" sz="800" b="1"/>
              <a:t>R/R</a:t>
            </a:r>
          </a:p>
        </p:txBody>
      </p:sp>
      <p:sp>
        <p:nvSpPr>
          <p:cNvPr id="141" name="Textfeld 140">
            <a:extLst>
              <a:ext uri="{FF2B5EF4-FFF2-40B4-BE49-F238E27FC236}">
                <a16:creationId xmlns:a16="http://schemas.microsoft.com/office/drawing/2014/main" id="{6081B78B-10DB-DB29-8104-0D421F9C93F3}"/>
              </a:ext>
            </a:extLst>
          </p:cNvPr>
          <p:cNvSpPr txBox="1"/>
          <p:nvPr/>
        </p:nvSpPr>
        <p:spPr>
          <a:xfrm>
            <a:off x="2895693" y="4866324"/>
            <a:ext cx="360996" cy="215444"/>
          </a:xfrm>
          <a:prstGeom prst="rect">
            <a:avLst/>
          </a:prstGeom>
          <a:noFill/>
        </p:spPr>
        <p:txBody>
          <a:bodyPr wrap="none" rtlCol="0">
            <a:spAutoFit/>
          </a:bodyPr>
          <a:lstStyle/>
          <a:p>
            <a:r>
              <a:rPr lang="de-DE" sz="800" b="1"/>
              <a:t>R/R</a:t>
            </a:r>
          </a:p>
        </p:txBody>
      </p:sp>
      <p:sp>
        <p:nvSpPr>
          <p:cNvPr id="142" name="Textfeld 141">
            <a:extLst>
              <a:ext uri="{FF2B5EF4-FFF2-40B4-BE49-F238E27FC236}">
                <a16:creationId xmlns:a16="http://schemas.microsoft.com/office/drawing/2014/main" id="{A48EC48E-8FE0-65D9-01D0-8284CFB38A25}"/>
              </a:ext>
            </a:extLst>
          </p:cNvPr>
          <p:cNvSpPr txBox="1"/>
          <p:nvPr/>
        </p:nvSpPr>
        <p:spPr>
          <a:xfrm>
            <a:off x="3106217" y="4878187"/>
            <a:ext cx="360996" cy="215444"/>
          </a:xfrm>
          <a:prstGeom prst="rect">
            <a:avLst/>
          </a:prstGeom>
          <a:noFill/>
        </p:spPr>
        <p:txBody>
          <a:bodyPr wrap="none" rtlCol="0">
            <a:spAutoFit/>
          </a:bodyPr>
          <a:lstStyle/>
          <a:p>
            <a:r>
              <a:rPr lang="de-DE" sz="800" b="1"/>
              <a:t>R/R</a:t>
            </a:r>
          </a:p>
        </p:txBody>
      </p:sp>
      <p:sp>
        <p:nvSpPr>
          <p:cNvPr id="143" name="Textfeld 142">
            <a:extLst>
              <a:ext uri="{FF2B5EF4-FFF2-40B4-BE49-F238E27FC236}">
                <a16:creationId xmlns:a16="http://schemas.microsoft.com/office/drawing/2014/main" id="{6DAD0994-EDF6-08DE-0846-73AF165840D2}"/>
              </a:ext>
            </a:extLst>
          </p:cNvPr>
          <p:cNvSpPr txBox="1"/>
          <p:nvPr/>
        </p:nvSpPr>
        <p:spPr>
          <a:xfrm>
            <a:off x="3311259" y="5163674"/>
            <a:ext cx="360996" cy="215444"/>
          </a:xfrm>
          <a:prstGeom prst="rect">
            <a:avLst/>
          </a:prstGeom>
          <a:noFill/>
        </p:spPr>
        <p:txBody>
          <a:bodyPr wrap="none" rtlCol="0">
            <a:spAutoFit/>
          </a:bodyPr>
          <a:lstStyle/>
          <a:p>
            <a:r>
              <a:rPr lang="de-DE" sz="800" b="1"/>
              <a:t>R/R</a:t>
            </a:r>
          </a:p>
        </p:txBody>
      </p:sp>
      <p:sp>
        <p:nvSpPr>
          <p:cNvPr id="144" name="Textfeld 143">
            <a:extLst>
              <a:ext uri="{FF2B5EF4-FFF2-40B4-BE49-F238E27FC236}">
                <a16:creationId xmlns:a16="http://schemas.microsoft.com/office/drawing/2014/main" id="{68E2879E-D7E1-41CB-9B76-277D677F0160}"/>
              </a:ext>
            </a:extLst>
          </p:cNvPr>
          <p:cNvSpPr txBox="1"/>
          <p:nvPr/>
        </p:nvSpPr>
        <p:spPr>
          <a:xfrm>
            <a:off x="3522167" y="5209474"/>
            <a:ext cx="360996" cy="215444"/>
          </a:xfrm>
          <a:prstGeom prst="rect">
            <a:avLst/>
          </a:prstGeom>
          <a:noFill/>
        </p:spPr>
        <p:txBody>
          <a:bodyPr wrap="none" rtlCol="0">
            <a:spAutoFit/>
          </a:bodyPr>
          <a:lstStyle/>
          <a:p>
            <a:r>
              <a:rPr lang="de-DE" sz="800" b="1"/>
              <a:t>R/R</a:t>
            </a:r>
          </a:p>
        </p:txBody>
      </p:sp>
      <p:sp>
        <p:nvSpPr>
          <p:cNvPr id="145" name="Textfeld 144">
            <a:extLst>
              <a:ext uri="{FF2B5EF4-FFF2-40B4-BE49-F238E27FC236}">
                <a16:creationId xmlns:a16="http://schemas.microsoft.com/office/drawing/2014/main" id="{8B65E0ED-FAE1-34C9-E0FD-D6BE51504612}"/>
              </a:ext>
            </a:extLst>
          </p:cNvPr>
          <p:cNvSpPr txBox="1"/>
          <p:nvPr/>
        </p:nvSpPr>
        <p:spPr>
          <a:xfrm>
            <a:off x="3724412" y="5269438"/>
            <a:ext cx="360996" cy="215444"/>
          </a:xfrm>
          <a:prstGeom prst="rect">
            <a:avLst/>
          </a:prstGeom>
          <a:noFill/>
        </p:spPr>
        <p:txBody>
          <a:bodyPr wrap="none" rtlCol="0">
            <a:spAutoFit/>
          </a:bodyPr>
          <a:lstStyle/>
          <a:p>
            <a:r>
              <a:rPr lang="de-DE" sz="800" b="1"/>
              <a:t>R/R</a:t>
            </a:r>
          </a:p>
        </p:txBody>
      </p:sp>
      <p:sp>
        <p:nvSpPr>
          <p:cNvPr id="146" name="Textfeld 145">
            <a:extLst>
              <a:ext uri="{FF2B5EF4-FFF2-40B4-BE49-F238E27FC236}">
                <a16:creationId xmlns:a16="http://schemas.microsoft.com/office/drawing/2014/main" id="{3448019B-FDC3-F256-FF57-02053E55CB34}"/>
              </a:ext>
            </a:extLst>
          </p:cNvPr>
          <p:cNvSpPr txBox="1"/>
          <p:nvPr/>
        </p:nvSpPr>
        <p:spPr>
          <a:xfrm>
            <a:off x="4150663" y="5371965"/>
            <a:ext cx="360996" cy="215444"/>
          </a:xfrm>
          <a:prstGeom prst="rect">
            <a:avLst/>
          </a:prstGeom>
          <a:noFill/>
        </p:spPr>
        <p:txBody>
          <a:bodyPr wrap="none" rtlCol="0">
            <a:spAutoFit/>
          </a:bodyPr>
          <a:lstStyle/>
          <a:p>
            <a:r>
              <a:rPr lang="de-DE" sz="800" b="1"/>
              <a:t>R/R</a:t>
            </a:r>
          </a:p>
        </p:txBody>
      </p:sp>
      <p:sp>
        <p:nvSpPr>
          <p:cNvPr id="147" name="Textfeld 146">
            <a:extLst>
              <a:ext uri="{FF2B5EF4-FFF2-40B4-BE49-F238E27FC236}">
                <a16:creationId xmlns:a16="http://schemas.microsoft.com/office/drawing/2014/main" id="{BEB7B0D3-A393-7F88-9500-17F161952924}"/>
              </a:ext>
            </a:extLst>
          </p:cNvPr>
          <p:cNvSpPr txBox="1"/>
          <p:nvPr/>
        </p:nvSpPr>
        <p:spPr>
          <a:xfrm>
            <a:off x="4554601" y="5372534"/>
            <a:ext cx="360996" cy="215444"/>
          </a:xfrm>
          <a:prstGeom prst="rect">
            <a:avLst/>
          </a:prstGeom>
          <a:noFill/>
        </p:spPr>
        <p:txBody>
          <a:bodyPr wrap="none" rtlCol="0">
            <a:spAutoFit/>
          </a:bodyPr>
          <a:lstStyle/>
          <a:p>
            <a:r>
              <a:rPr lang="de-DE" sz="800" b="1"/>
              <a:t>R/R</a:t>
            </a:r>
          </a:p>
        </p:txBody>
      </p:sp>
      <p:sp>
        <p:nvSpPr>
          <p:cNvPr id="148" name="Textfeld 147">
            <a:extLst>
              <a:ext uri="{FF2B5EF4-FFF2-40B4-BE49-F238E27FC236}">
                <a16:creationId xmlns:a16="http://schemas.microsoft.com/office/drawing/2014/main" id="{6E5727D3-7B79-537B-4CFF-061B20C1E857}"/>
              </a:ext>
            </a:extLst>
          </p:cNvPr>
          <p:cNvSpPr txBox="1"/>
          <p:nvPr/>
        </p:nvSpPr>
        <p:spPr>
          <a:xfrm>
            <a:off x="4761154" y="5370499"/>
            <a:ext cx="360996" cy="215444"/>
          </a:xfrm>
          <a:prstGeom prst="rect">
            <a:avLst/>
          </a:prstGeom>
          <a:noFill/>
        </p:spPr>
        <p:txBody>
          <a:bodyPr wrap="none" rtlCol="0">
            <a:spAutoFit/>
          </a:bodyPr>
          <a:lstStyle/>
          <a:p>
            <a:r>
              <a:rPr lang="de-DE" sz="800" b="1"/>
              <a:t>R/R</a:t>
            </a:r>
          </a:p>
        </p:txBody>
      </p:sp>
      <p:sp>
        <p:nvSpPr>
          <p:cNvPr id="149" name="Textfeld 148">
            <a:extLst>
              <a:ext uri="{FF2B5EF4-FFF2-40B4-BE49-F238E27FC236}">
                <a16:creationId xmlns:a16="http://schemas.microsoft.com/office/drawing/2014/main" id="{A62CC89B-3902-2D76-23A1-BAF2245191C3}"/>
              </a:ext>
            </a:extLst>
          </p:cNvPr>
          <p:cNvSpPr txBox="1"/>
          <p:nvPr/>
        </p:nvSpPr>
        <p:spPr>
          <a:xfrm>
            <a:off x="5385135" y="5410810"/>
            <a:ext cx="360996" cy="215444"/>
          </a:xfrm>
          <a:prstGeom prst="rect">
            <a:avLst/>
          </a:prstGeom>
          <a:noFill/>
        </p:spPr>
        <p:txBody>
          <a:bodyPr wrap="none" rtlCol="0">
            <a:spAutoFit/>
          </a:bodyPr>
          <a:lstStyle/>
          <a:p>
            <a:r>
              <a:rPr lang="de-DE" sz="800" b="1"/>
              <a:t>R/R</a:t>
            </a:r>
          </a:p>
        </p:txBody>
      </p:sp>
      <p:sp>
        <p:nvSpPr>
          <p:cNvPr id="150" name="Textfeld 149">
            <a:extLst>
              <a:ext uri="{FF2B5EF4-FFF2-40B4-BE49-F238E27FC236}">
                <a16:creationId xmlns:a16="http://schemas.microsoft.com/office/drawing/2014/main" id="{0D84CCFA-CBBE-098A-49C1-CEAAC34EBA77}"/>
              </a:ext>
            </a:extLst>
          </p:cNvPr>
          <p:cNvSpPr txBox="1"/>
          <p:nvPr/>
        </p:nvSpPr>
        <p:spPr>
          <a:xfrm>
            <a:off x="6622694" y="5420626"/>
            <a:ext cx="360996" cy="215444"/>
          </a:xfrm>
          <a:prstGeom prst="rect">
            <a:avLst/>
          </a:prstGeom>
          <a:noFill/>
        </p:spPr>
        <p:txBody>
          <a:bodyPr wrap="none" rtlCol="0">
            <a:spAutoFit/>
          </a:bodyPr>
          <a:lstStyle/>
          <a:p>
            <a:r>
              <a:rPr lang="de-DE" sz="800" b="1"/>
              <a:t>R/R</a:t>
            </a:r>
          </a:p>
        </p:txBody>
      </p:sp>
      <p:sp>
        <p:nvSpPr>
          <p:cNvPr id="151" name="Textfeld 150">
            <a:extLst>
              <a:ext uri="{FF2B5EF4-FFF2-40B4-BE49-F238E27FC236}">
                <a16:creationId xmlns:a16="http://schemas.microsoft.com/office/drawing/2014/main" id="{A6FF0CD8-C53E-7834-3B3A-835C46B94C6A}"/>
              </a:ext>
            </a:extLst>
          </p:cNvPr>
          <p:cNvSpPr txBox="1"/>
          <p:nvPr/>
        </p:nvSpPr>
        <p:spPr>
          <a:xfrm>
            <a:off x="6825893" y="5455788"/>
            <a:ext cx="360996" cy="215444"/>
          </a:xfrm>
          <a:prstGeom prst="rect">
            <a:avLst/>
          </a:prstGeom>
          <a:noFill/>
        </p:spPr>
        <p:txBody>
          <a:bodyPr wrap="none" rtlCol="0">
            <a:spAutoFit/>
          </a:bodyPr>
          <a:lstStyle/>
          <a:p>
            <a:r>
              <a:rPr lang="de-DE" sz="800" b="1"/>
              <a:t>R/R</a:t>
            </a:r>
          </a:p>
        </p:txBody>
      </p:sp>
      <p:sp>
        <p:nvSpPr>
          <p:cNvPr id="152" name="Textfeld 151">
            <a:extLst>
              <a:ext uri="{FF2B5EF4-FFF2-40B4-BE49-F238E27FC236}">
                <a16:creationId xmlns:a16="http://schemas.microsoft.com/office/drawing/2014/main" id="{C929D2E5-8366-322C-8192-BB2DD69CA217}"/>
              </a:ext>
            </a:extLst>
          </p:cNvPr>
          <p:cNvSpPr txBox="1"/>
          <p:nvPr/>
        </p:nvSpPr>
        <p:spPr>
          <a:xfrm>
            <a:off x="7446252" y="5463027"/>
            <a:ext cx="360996" cy="215444"/>
          </a:xfrm>
          <a:prstGeom prst="rect">
            <a:avLst/>
          </a:prstGeom>
          <a:noFill/>
        </p:spPr>
        <p:txBody>
          <a:bodyPr wrap="none" rtlCol="0">
            <a:spAutoFit/>
          </a:bodyPr>
          <a:lstStyle/>
          <a:p>
            <a:r>
              <a:rPr lang="de-DE" sz="800" b="1"/>
              <a:t>R/R</a:t>
            </a:r>
          </a:p>
        </p:txBody>
      </p:sp>
      <p:sp>
        <p:nvSpPr>
          <p:cNvPr id="153" name="Textfeld 152">
            <a:extLst>
              <a:ext uri="{FF2B5EF4-FFF2-40B4-BE49-F238E27FC236}">
                <a16:creationId xmlns:a16="http://schemas.microsoft.com/office/drawing/2014/main" id="{1351FCF3-39B0-5F1C-F339-6B7C35AC96C7}"/>
              </a:ext>
            </a:extLst>
          </p:cNvPr>
          <p:cNvSpPr txBox="1"/>
          <p:nvPr/>
        </p:nvSpPr>
        <p:spPr>
          <a:xfrm>
            <a:off x="7655352" y="5460176"/>
            <a:ext cx="360996" cy="215444"/>
          </a:xfrm>
          <a:prstGeom prst="rect">
            <a:avLst/>
          </a:prstGeom>
          <a:noFill/>
        </p:spPr>
        <p:txBody>
          <a:bodyPr wrap="none" rtlCol="0">
            <a:spAutoFit/>
          </a:bodyPr>
          <a:lstStyle/>
          <a:p>
            <a:r>
              <a:rPr lang="de-DE" sz="800" b="1"/>
              <a:t>R/R</a:t>
            </a:r>
          </a:p>
        </p:txBody>
      </p:sp>
      <p:sp>
        <p:nvSpPr>
          <p:cNvPr id="154" name="Textfeld 153">
            <a:extLst>
              <a:ext uri="{FF2B5EF4-FFF2-40B4-BE49-F238E27FC236}">
                <a16:creationId xmlns:a16="http://schemas.microsoft.com/office/drawing/2014/main" id="{31805788-4EED-6647-4078-45C65D8A15C8}"/>
              </a:ext>
            </a:extLst>
          </p:cNvPr>
          <p:cNvSpPr txBox="1"/>
          <p:nvPr/>
        </p:nvSpPr>
        <p:spPr>
          <a:xfrm>
            <a:off x="7867742" y="5457184"/>
            <a:ext cx="360996" cy="215444"/>
          </a:xfrm>
          <a:prstGeom prst="rect">
            <a:avLst/>
          </a:prstGeom>
          <a:noFill/>
        </p:spPr>
        <p:txBody>
          <a:bodyPr wrap="none" rtlCol="0">
            <a:spAutoFit/>
          </a:bodyPr>
          <a:lstStyle/>
          <a:p>
            <a:r>
              <a:rPr lang="de-DE" sz="800" b="1"/>
              <a:t>R/R</a:t>
            </a:r>
          </a:p>
        </p:txBody>
      </p:sp>
      <p:sp>
        <p:nvSpPr>
          <p:cNvPr id="155" name="Textfeld 154">
            <a:extLst>
              <a:ext uri="{FF2B5EF4-FFF2-40B4-BE49-F238E27FC236}">
                <a16:creationId xmlns:a16="http://schemas.microsoft.com/office/drawing/2014/main" id="{ACE157AF-3F53-86FC-C060-CE7CDE433579}"/>
              </a:ext>
            </a:extLst>
          </p:cNvPr>
          <p:cNvSpPr txBox="1"/>
          <p:nvPr/>
        </p:nvSpPr>
        <p:spPr>
          <a:xfrm>
            <a:off x="8689928" y="5468068"/>
            <a:ext cx="360996" cy="215444"/>
          </a:xfrm>
          <a:prstGeom prst="rect">
            <a:avLst/>
          </a:prstGeom>
          <a:noFill/>
        </p:spPr>
        <p:txBody>
          <a:bodyPr wrap="none" rtlCol="0">
            <a:spAutoFit/>
          </a:bodyPr>
          <a:lstStyle/>
          <a:p>
            <a:r>
              <a:rPr lang="de-DE" sz="800" b="1"/>
              <a:t>R/R</a:t>
            </a:r>
          </a:p>
        </p:txBody>
      </p:sp>
      <p:sp>
        <p:nvSpPr>
          <p:cNvPr id="156" name="Textfeld 155">
            <a:extLst>
              <a:ext uri="{FF2B5EF4-FFF2-40B4-BE49-F238E27FC236}">
                <a16:creationId xmlns:a16="http://schemas.microsoft.com/office/drawing/2014/main" id="{693A4B2E-2AE1-0B71-0CBC-2E643A0287B4}"/>
              </a:ext>
            </a:extLst>
          </p:cNvPr>
          <p:cNvSpPr txBox="1"/>
          <p:nvPr/>
        </p:nvSpPr>
        <p:spPr>
          <a:xfrm>
            <a:off x="9517195" y="5495418"/>
            <a:ext cx="360996" cy="215444"/>
          </a:xfrm>
          <a:prstGeom prst="rect">
            <a:avLst/>
          </a:prstGeom>
          <a:noFill/>
        </p:spPr>
        <p:txBody>
          <a:bodyPr wrap="none" rtlCol="0">
            <a:spAutoFit/>
          </a:bodyPr>
          <a:lstStyle/>
          <a:p>
            <a:r>
              <a:rPr lang="de-DE" sz="800" b="1"/>
              <a:t>R/R</a:t>
            </a:r>
          </a:p>
        </p:txBody>
      </p:sp>
      <p:sp>
        <p:nvSpPr>
          <p:cNvPr id="157" name="Textfeld 156">
            <a:extLst>
              <a:ext uri="{FF2B5EF4-FFF2-40B4-BE49-F238E27FC236}">
                <a16:creationId xmlns:a16="http://schemas.microsoft.com/office/drawing/2014/main" id="{182B7C91-C2BD-B57F-62B2-0D3AD7313BAC}"/>
              </a:ext>
            </a:extLst>
          </p:cNvPr>
          <p:cNvSpPr txBox="1"/>
          <p:nvPr/>
        </p:nvSpPr>
        <p:spPr>
          <a:xfrm>
            <a:off x="9723253" y="5503069"/>
            <a:ext cx="360996" cy="215444"/>
          </a:xfrm>
          <a:prstGeom prst="rect">
            <a:avLst/>
          </a:prstGeom>
          <a:noFill/>
        </p:spPr>
        <p:txBody>
          <a:bodyPr wrap="none" rtlCol="0">
            <a:spAutoFit/>
          </a:bodyPr>
          <a:lstStyle/>
          <a:p>
            <a:r>
              <a:rPr lang="de-DE" sz="800" b="1"/>
              <a:t>R/R</a:t>
            </a:r>
          </a:p>
        </p:txBody>
      </p:sp>
      <p:sp>
        <p:nvSpPr>
          <p:cNvPr id="158" name="Textfeld 157">
            <a:extLst>
              <a:ext uri="{FF2B5EF4-FFF2-40B4-BE49-F238E27FC236}">
                <a16:creationId xmlns:a16="http://schemas.microsoft.com/office/drawing/2014/main" id="{CF827A58-02EC-E829-F970-3079E7868233}"/>
              </a:ext>
            </a:extLst>
          </p:cNvPr>
          <p:cNvSpPr txBox="1"/>
          <p:nvPr/>
        </p:nvSpPr>
        <p:spPr>
          <a:xfrm>
            <a:off x="10136253" y="5495418"/>
            <a:ext cx="360996" cy="215444"/>
          </a:xfrm>
          <a:prstGeom prst="rect">
            <a:avLst/>
          </a:prstGeom>
          <a:noFill/>
        </p:spPr>
        <p:txBody>
          <a:bodyPr wrap="none" rtlCol="0">
            <a:spAutoFit/>
          </a:bodyPr>
          <a:lstStyle/>
          <a:p>
            <a:r>
              <a:rPr lang="de-DE" sz="800" b="1"/>
              <a:t>R/R</a:t>
            </a:r>
          </a:p>
        </p:txBody>
      </p:sp>
      <p:sp>
        <p:nvSpPr>
          <p:cNvPr id="159" name="Textfeld 158">
            <a:extLst>
              <a:ext uri="{FF2B5EF4-FFF2-40B4-BE49-F238E27FC236}">
                <a16:creationId xmlns:a16="http://schemas.microsoft.com/office/drawing/2014/main" id="{D830EFAE-02AD-3F51-30B5-92B805F95DB6}"/>
              </a:ext>
            </a:extLst>
          </p:cNvPr>
          <p:cNvSpPr txBox="1"/>
          <p:nvPr/>
        </p:nvSpPr>
        <p:spPr>
          <a:xfrm>
            <a:off x="11196380" y="5493809"/>
            <a:ext cx="320922" cy="215444"/>
          </a:xfrm>
          <a:prstGeom prst="rect">
            <a:avLst/>
          </a:prstGeom>
          <a:noFill/>
        </p:spPr>
        <p:txBody>
          <a:bodyPr wrap="none" rtlCol="0">
            <a:spAutoFit/>
          </a:bodyPr>
          <a:lstStyle/>
          <a:p>
            <a:r>
              <a:rPr lang="de-DE" sz="800" b="1"/>
              <a:t>TN</a:t>
            </a:r>
          </a:p>
        </p:txBody>
      </p:sp>
      <p:sp>
        <p:nvSpPr>
          <p:cNvPr id="160" name="Textfeld 159">
            <a:extLst>
              <a:ext uri="{FF2B5EF4-FFF2-40B4-BE49-F238E27FC236}">
                <a16:creationId xmlns:a16="http://schemas.microsoft.com/office/drawing/2014/main" id="{FC31AE50-B5D9-0B17-8CEC-FD9464622FF1}"/>
              </a:ext>
            </a:extLst>
          </p:cNvPr>
          <p:cNvSpPr txBox="1"/>
          <p:nvPr/>
        </p:nvSpPr>
        <p:spPr>
          <a:xfrm>
            <a:off x="10986290" y="5507558"/>
            <a:ext cx="320922" cy="215444"/>
          </a:xfrm>
          <a:prstGeom prst="rect">
            <a:avLst/>
          </a:prstGeom>
          <a:noFill/>
        </p:spPr>
        <p:txBody>
          <a:bodyPr wrap="none" rtlCol="0">
            <a:spAutoFit/>
          </a:bodyPr>
          <a:lstStyle/>
          <a:p>
            <a:r>
              <a:rPr lang="de-DE" sz="800" b="1"/>
              <a:t>TN</a:t>
            </a:r>
          </a:p>
        </p:txBody>
      </p:sp>
      <p:sp>
        <p:nvSpPr>
          <p:cNvPr id="161" name="Textfeld 160">
            <a:extLst>
              <a:ext uri="{FF2B5EF4-FFF2-40B4-BE49-F238E27FC236}">
                <a16:creationId xmlns:a16="http://schemas.microsoft.com/office/drawing/2014/main" id="{EDD7ED07-26AA-563F-7C38-DD1A3C4F0D2E}"/>
              </a:ext>
            </a:extLst>
          </p:cNvPr>
          <p:cNvSpPr txBox="1"/>
          <p:nvPr/>
        </p:nvSpPr>
        <p:spPr>
          <a:xfrm>
            <a:off x="10775012" y="5487675"/>
            <a:ext cx="320922" cy="215444"/>
          </a:xfrm>
          <a:prstGeom prst="rect">
            <a:avLst/>
          </a:prstGeom>
          <a:noFill/>
        </p:spPr>
        <p:txBody>
          <a:bodyPr wrap="none" rtlCol="0">
            <a:spAutoFit/>
          </a:bodyPr>
          <a:lstStyle/>
          <a:p>
            <a:r>
              <a:rPr lang="de-DE" sz="800" b="1"/>
              <a:t>TN</a:t>
            </a:r>
          </a:p>
        </p:txBody>
      </p:sp>
      <p:sp>
        <p:nvSpPr>
          <p:cNvPr id="162" name="Textfeld 161">
            <a:extLst>
              <a:ext uri="{FF2B5EF4-FFF2-40B4-BE49-F238E27FC236}">
                <a16:creationId xmlns:a16="http://schemas.microsoft.com/office/drawing/2014/main" id="{7EAA1902-10F9-66B5-9197-44F3B73D3401}"/>
              </a:ext>
            </a:extLst>
          </p:cNvPr>
          <p:cNvSpPr txBox="1"/>
          <p:nvPr/>
        </p:nvSpPr>
        <p:spPr>
          <a:xfrm>
            <a:off x="10566226" y="5487674"/>
            <a:ext cx="320922" cy="215444"/>
          </a:xfrm>
          <a:prstGeom prst="rect">
            <a:avLst/>
          </a:prstGeom>
          <a:noFill/>
        </p:spPr>
        <p:txBody>
          <a:bodyPr wrap="none" rtlCol="0">
            <a:spAutoFit/>
          </a:bodyPr>
          <a:lstStyle/>
          <a:p>
            <a:r>
              <a:rPr lang="de-DE" sz="800" b="1"/>
              <a:t>TN</a:t>
            </a:r>
          </a:p>
        </p:txBody>
      </p:sp>
      <p:sp>
        <p:nvSpPr>
          <p:cNvPr id="163" name="Textfeld 162">
            <a:extLst>
              <a:ext uri="{FF2B5EF4-FFF2-40B4-BE49-F238E27FC236}">
                <a16:creationId xmlns:a16="http://schemas.microsoft.com/office/drawing/2014/main" id="{273CB61C-280F-6AAD-8B28-371C6C33B4A8}"/>
              </a:ext>
            </a:extLst>
          </p:cNvPr>
          <p:cNvSpPr txBox="1"/>
          <p:nvPr/>
        </p:nvSpPr>
        <p:spPr>
          <a:xfrm>
            <a:off x="10339539" y="5494607"/>
            <a:ext cx="320922" cy="215444"/>
          </a:xfrm>
          <a:prstGeom prst="rect">
            <a:avLst/>
          </a:prstGeom>
          <a:noFill/>
        </p:spPr>
        <p:txBody>
          <a:bodyPr wrap="none" rtlCol="0">
            <a:spAutoFit/>
          </a:bodyPr>
          <a:lstStyle/>
          <a:p>
            <a:r>
              <a:rPr lang="de-DE" sz="800" b="1"/>
              <a:t>TN</a:t>
            </a:r>
          </a:p>
        </p:txBody>
      </p:sp>
      <p:sp>
        <p:nvSpPr>
          <p:cNvPr id="164" name="Textfeld 163">
            <a:extLst>
              <a:ext uri="{FF2B5EF4-FFF2-40B4-BE49-F238E27FC236}">
                <a16:creationId xmlns:a16="http://schemas.microsoft.com/office/drawing/2014/main" id="{D5045123-06F5-19B7-C6D8-60588258B0E9}"/>
              </a:ext>
            </a:extLst>
          </p:cNvPr>
          <p:cNvSpPr txBox="1"/>
          <p:nvPr/>
        </p:nvSpPr>
        <p:spPr>
          <a:xfrm>
            <a:off x="9952481" y="5498175"/>
            <a:ext cx="320922" cy="215444"/>
          </a:xfrm>
          <a:prstGeom prst="rect">
            <a:avLst/>
          </a:prstGeom>
          <a:noFill/>
        </p:spPr>
        <p:txBody>
          <a:bodyPr wrap="none" rtlCol="0">
            <a:spAutoFit/>
          </a:bodyPr>
          <a:lstStyle/>
          <a:p>
            <a:r>
              <a:rPr lang="de-DE" sz="800" b="1"/>
              <a:t>TN</a:t>
            </a:r>
          </a:p>
        </p:txBody>
      </p:sp>
      <p:sp>
        <p:nvSpPr>
          <p:cNvPr id="165" name="Textfeld 164">
            <a:extLst>
              <a:ext uri="{FF2B5EF4-FFF2-40B4-BE49-F238E27FC236}">
                <a16:creationId xmlns:a16="http://schemas.microsoft.com/office/drawing/2014/main" id="{5A227D87-6369-9E9D-B7B7-5167B8F567F5}"/>
              </a:ext>
            </a:extLst>
          </p:cNvPr>
          <p:cNvSpPr txBox="1"/>
          <p:nvPr/>
        </p:nvSpPr>
        <p:spPr>
          <a:xfrm>
            <a:off x="9331025" y="5495913"/>
            <a:ext cx="320922" cy="215444"/>
          </a:xfrm>
          <a:prstGeom prst="rect">
            <a:avLst/>
          </a:prstGeom>
          <a:noFill/>
        </p:spPr>
        <p:txBody>
          <a:bodyPr wrap="none" rtlCol="0">
            <a:spAutoFit/>
          </a:bodyPr>
          <a:lstStyle/>
          <a:p>
            <a:r>
              <a:rPr lang="de-DE" sz="800" b="1"/>
              <a:t>TN</a:t>
            </a:r>
          </a:p>
        </p:txBody>
      </p:sp>
      <p:sp>
        <p:nvSpPr>
          <p:cNvPr id="166" name="Textfeld 165">
            <a:extLst>
              <a:ext uri="{FF2B5EF4-FFF2-40B4-BE49-F238E27FC236}">
                <a16:creationId xmlns:a16="http://schemas.microsoft.com/office/drawing/2014/main" id="{77CCC278-66A3-22BC-50E8-43AEFB08D298}"/>
              </a:ext>
            </a:extLst>
          </p:cNvPr>
          <p:cNvSpPr txBox="1"/>
          <p:nvPr/>
        </p:nvSpPr>
        <p:spPr>
          <a:xfrm>
            <a:off x="9121555" y="5494607"/>
            <a:ext cx="320922" cy="215444"/>
          </a:xfrm>
          <a:prstGeom prst="rect">
            <a:avLst/>
          </a:prstGeom>
          <a:noFill/>
        </p:spPr>
        <p:txBody>
          <a:bodyPr wrap="none" rtlCol="0">
            <a:spAutoFit/>
          </a:bodyPr>
          <a:lstStyle/>
          <a:p>
            <a:r>
              <a:rPr lang="de-DE" sz="800" b="1"/>
              <a:t>TN</a:t>
            </a:r>
          </a:p>
        </p:txBody>
      </p:sp>
      <p:sp>
        <p:nvSpPr>
          <p:cNvPr id="167" name="Textfeld 166">
            <a:extLst>
              <a:ext uri="{FF2B5EF4-FFF2-40B4-BE49-F238E27FC236}">
                <a16:creationId xmlns:a16="http://schemas.microsoft.com/office/drawing/2014/main" id="{55E546B0-C6B4-ACF3-1D32-059DB7017D30}"/>
              </a:ext>
            </a:extLst>
          </p:cNvPr>
          <p:cNvSpPr txBox="1"/>
          <p:nvPr/>
        </p:nvSpPr>
        <p:spPr>
          <a:xfrm>
            <a:off x="8916743" y="5498793"/>
            <a:ext cx="320922" cy="215444"/>
          </a:xfrm>
          <a:prstGeom prst="rect">
            <a:avLst/>
          </a:prstGeom>
          <a:noFill/>
        </p:spPr>
        <p:txBody>
          <a:bodyPr wrap="none" rtlCol="0">
            <a:spAutoFit/>
          </a:bodyPr>
          <a:lstStyle/>
          <a:p>
            <a:r>
              <a:rPr lang="de-DE" sz="800" b="1"/>
              <a:t>TN</a:t>
            </a:r>
          </a:p>
        </p:txBody>
      </p:sp>
      <p:sp>
        <p:nvSpPr>
          <p:cNvPr id="168" name="Textfeld 167">
            <a:extLst>
              <a:ext uri="{FF2B5EF4-FFF2-40B4-BE49-F238E27FC236}">
                <a16:creationId xmlns:a16="http://schemas.microsoft.com/office/drawing/2014/main" id="{81FFC04F-DD91-2647-4D85-74D1176A6416}"/>
              </a:ext>
            </a:extLst>
          </p:cNvPr>
          <p:cNvSpPr txBox="1"/>
          <p:nvPr/>
        </p:nvSpPr>
        <p:spPr>
          <a:xfrm>
            <a:off x="8504024" y="5467106"/>
            <a:ext cx="320922" cy="215444"/>
          </a:xfrm>
          <a:prstGeom prst="rect">
            <a:avLst/>
          </a:prstGeom>
          <a:noFill/>
        </p:spPr>
        <p:txBody>
          <a:bodyPr wrap="none" rtlCol="0">
            <a:spAutoFit/>
          </a:bodyPr>
          <a:lstStyle/>
          <a:p>
            <a:r>
              <a:rPr lang="de-DE" sz="800" b="1"/>
              <a:t>TN</a:t>
            </a:r>
          </a:p>
        </p:txBody>
      </p:sp>
      <p:sp>
        <p:nvSpPr>
          <p:cNvPr id="169" name="Textfeld 168">
            <a:extLst>
              <a:ext uri="{FF2B5EF4-FFF2-40B4-BE49-F238E27FC236}">
                <a16:creationId xmlns:a16="http://schemas.microsoft.com/office/drawing/2014/main" id="{9B94CA01-0C36-9B58-56FD-425ADC383C7D}"/>
              </a:ext>
            </a:extLst>
          </p:cNvPr>
          <p:cNvSpPr txBox="1"/>
          <p:nvPr/>
        </p:nvSpPr>
        <p:spPr>
          <a:xfrm>
            <a:off x="8299018" y="5464059"/>
            <a:ext cx="320922" cy="215444"/>
          </a:xfrm>
          <a:prstGeom prst="rect">
            <a:avLst/>
          </a:prstGeom>
          <a:noFill/>
        </p:spPr>
        <p:txBody>
          <a:bodyPr wrap="none" rtlCol="0">
            <a:spAutoFit/>
          </a:bodyPr>
          <a:lstStyle/>
          <a:p>
            <a:r>
              <a:rPr lang="de-DE" sz="800" b="1"/>
              <a:t>TN</a:t>
            </a:r>
          </a:p>
        </p:txBody>
      </p:sp>
      <p:sp>
        <p:nvSpPr>
          <p:cNvPr id="170" name="Textfeld 169">
            <a:extLst>
              <a:ext uri="{FF2B5EF4-FFF2-40B4-BE49-F238E27FC236}">
                <a16:creationId xmlns:a16="http://schemas.microsoft.com/office/drawing/2014/main" id="{89BBA0BC-19ED-CF38-3001-604067134CA6}"/>
              </a:ext>
            </a:extLst>
          </p:cNvPr>
          <p:cNvSpPr txBox="1"/>
          <p:nvPr/>
        </p:nvSpPr>
        <p:spPr>
          <a:xfrm>
            <a:off x="8094012" y="5462843"/>
            <a:ext cx="320922" cy="215444"/>
          </a:xfrm>
          <a:prstGeom prst="rect">
            <a:avLst/>
          </a:prstGeom>
          <a:noFill/>
        </p:spPr>
        <p:txBody>
          <a:bodyPr wrap="none" rtlCol="0">
            <a:spAutoFit/>
          </a:bodyPr>
          <a:lstStyle/>
          <a:p>
            <a:r>
              <a:rPr lang="de-DE" sz="800" b="1"/>
              <a:t>TN</a:t>
            </a:r>
          </a:p>
        </p:txBody>
      </p:sp>
      <p:sp>
        <p:nvSpPr>
          <p:cNvPr id="171" name="Textfeld 170">
            <a:extLst>
              <a:ext uri="{FF2B5EF4-FFF2-40B4-BE49-F238E27FC236}">
                <a16:creationId xmlns:a16="http://schemas.microsoft.com/office/drawing/2014/main" id="{DB818EA0-441B-9C1C-E1C6-1227267DF9BF}"/>
              </a:ext>
            </a:extLst>
          </p:cNvPr>
          <p:cNvSpPr txBox="1"/>
          <p:nvPr/>
        </p:nvSpPr>
        <p:spPr>
          <a:xfrm>
            <a:off x="7259147" y="5453643"/>
            <a:ext cx="320922" cy="215444"/>
          </a:xfrm>
          <a:prstGeom prst="rect">
            <a:avLst/>
          </a:prstGeom>
          <a:noFill/>
        </p:spPr>
        <p:txBody>
          <a:bodyPr wrap="none" rtlCol="0">
            <a:spAutoFit/>
          </a:bodyPr>
          <a:lstStyle/>
          <a:p>
            <a:r>
              <a:rPr lang="de-DE" sz="800" b="1"/>
              <a:t>TN</a:t>
            </a:r>
          </a:p>
        </p:txBody>
      </p:sp>
      <p:sp>
        <p:nvSpPr>
          <p:cNvPr id="172" name="Textfeld 171">
            <a:extLst>
              <a:ext uri="{FF2B5EF4-FFF2-40B4-BE49-F238E27FC236}">
                <a16:creationId xmlns:a16="http://schemas.microsoft.com/office/drawing/2014/main" id="{12357ED7-BEFE-BFC8-87F9-0D5F77E5E6CD}"/>
              </a:ext>
            </a:extLst>
          </p:cNvPr>
          <p:cNvSpPr txBox="1"/>
          <p:nvPr/>
        </p:nvSpPr>
        <p:spPr>
          <a:xfrm>
            <a:off x="7054691" y="5458590"/>
            <a:ext cx="320922" cy="215444"/>
          </a:xfrm>
          <a:prstGeom prst="rect">
            <a:avLst/>
          </a:prstGeom>
          <a:noFill/>
        </p:spPr>
        <p:txBody>
          <a:bodyPr wrap="none" rtlCol="0">
            <a:spAutoFit/>
          </a:bodyPr>
          <a:lstStyle/>
          <a:p>
            <a:r>
              <a:rPr lang="de-DE" sz="800" b="1"/>
              <a:t>TN</a:t>
            </a:r>
          </a:p>
        </p:txBody>
      </p:sp>
      <p:sp>
        <p:nvSpPr>
          <p:cNvPr id="173" name="Textfeld 172">
            <a:extLst>
              <a:ext uri="{FF2B5EF4-FFF2-40B4-BE49-F238E27FC236}">
                <a16:creationId xmlns:a16="http://schemas.microsoft.com/office/drawing/2014/main" id="{4803D9B9-4188-E312-B0C5-AE81BA26F0D7}"/>
              </a:ext>
            </a:extLst>
          </p:cNvPr>
          <p:cNvSpPr txBox="1"/>
          <p:nvPr/>
        </p:nvSpPr>
        <p:spPr>
          <a:xfrm>
            <a:off x="6431832" y="5426214"/>
            <a:ext cx="320922" cy="215444"/>
          </a:xfrm>
          <a:prstGeom prst="rect">
            <a:avLst/>
          </a:prstGeom>
          <a:noFill/>
        </p:spPr>
        <p:txBody>
          <a:bodyPr wrap="none" rtlCol="0">
            <a:spAutoFit/>
          </a:bodyPr>
          <a:lstStyle/>
          <a:p>
            <a:r>
              <a:rPr lang="de-DE" sz="800" b="1"/>
              <a:t>TN</a:t>
            </a:r>
          </a:p>
        </p:txBody>
      </p:sp>
      <p:sp>
        <p:nvSpPr>
          <p:cNvPr id="174" name="Textfeld 173">
            <a:extLst>
              <a:ext uri="{FF2B5EF4-FFF2-40B4-BE49-F238E27FC236}">
                <a16:creationId xmlns:a16="http://schemas.microsoft.com/office/drawing/2014/main" id="{5FB9455D-C30D-B065-BE35-4DBFDB9DCD3F}"/>
              </a:ext>
            </a:extLst>
          </p:cNvPr>
          <p:cNvSpPr txBox="1"/>
          <p:nvPr/>
        </p:nvSpPr>
        <p:spPr>
          <a:xfrm>
            <a:off x="6225889" y="5413750"/>
            <a:ext cx="320922" cy="215444"/>
          </a:xfrm>
          <a:prstGeom prst="rect">
            <a:avLst/>
          </a:prstGeom>
          <a:noFill/>
        </p:spPr>
        <p:txBody>
          <a:bodyPr wrap="none" rtlCol="0">
            <a:spAutoFit/>
          </a:bodyPr>
          <a:lstStyle/>
          <a:p>
            <a:r>
              <a:rPr lang="de-DE" sz="800" b="1"/>
              <a:t>TN</a:t>
            </a:r>
          </a:p>
        </p:txBody>
      </p:sp>
      <p:sp>
        <p:nvSpPr>
          <p:cNvPr id="175" name="Textfeld 174">
            <a:extLst>
              <a:ext uri="{FF2B5EF4-FFF2-40B4-BE49-F238E27FC236}">
                <a16:creationId xmlns:a16="http://schemas.microsoft.com/office/drawing/2014/main" id="{F48D2FC7-BAEB-82A4-4397-A9B4D77E5672}"/>
              </a:ext>
            </a:extLst>
          </p:cNvPr>
          <p:cNvSpPr txBox="1"/>
          <p:nvPr/>
        </p:nvSpPr>
        <p:spPr>
          <a:xfrm>
            <a:off x="6016332" y="5413717"/>
            <a:ext cx="320922" cy="215444"/>
          </a:xfrm>
          <a:prstGeom prst="rect">
            <a:avLst/>
          </a:prstGeom>
          <a:noFill/>
        </p:spPr>
        <p:txBody>
          <a:bodyPr wrap="none" rtlCol="0">
            <a:spAutoFit/>
          </a:bodyPr>
          <a:lstStyle/>
          <a:p>
            <a:r>
              <a:rPr lang="de-DE" sz="800" b="1"/>
              <a:t>TN</a:t>
            </a:r>
          </a:p>
        </p:txBody>
      </p:sp>
      <p:sp>
        <p:nvSpPr>
          <p:cNvPr id="176" name="Textfeld 175">
            <a:extLst>
              <a:ext uri="{FF2B5EF4-FFF2-40B4-BE49-F238E27FC236}">
                <a16:creationId xmlns:a16="http://schemas.microsoft.com/office/drawing/2014/main" id="{6FB0CA3B-04D9-69FC-D2D1-F681D98033BE}"/>
              </a:ext>
            </a:extLst>
          </p:cNvPr>
          <p:cNvSpPr txBox="1"/>
          <p:nvPr/>
        </p:nvSpPr>
        <p:spPr>
          <a:xfrm>
            <a:off x="5814604" y="5417307"/>
            <a:ext cx="320922" cy="215444"/>
          </a:xfrm>
          <a:prstGeom prst="rect">
            <a:avLst/>
          </a:prstGeom>
          <a:noFill/>
        </p:spPr>
        <p:txBody>
          <a:bodyPr wrap="none" rtlCol="0">
            <a:spAutoFit/>
          </a:bodyPr>
          <a:lstStyle/>
          <a:p>
            <a:r>
              <a:rPr lang="de-DE" sz="800" b="1"/>
              <a:t>TN</a:t>
            </a:r>
          </a:p>
        </p:txBody>
      </p:sp>
      <p:sp>
        <p:nvSpPr>
          <p:cNvPr id="177" name="Textfeld 176">
            <a:extLst>
              <a:ext uri="{FF2B5EF4-FFF2-40B4-BE49-F238E27FC236}">
                <a16:creationId xmlns:a16="http://schemas.microsoft.com/office/drawing/2014/main" id="{1DE071CB-2BF1-DC78-C5CD-2625CC5BA4BC}"/>
              </a:ext>
            </a:extLst>
          </p:cNvPr>
          <p:cNvSpPr txBox="1"/>
          <p:nvPr/>
        </p:nvSpPr>
        <p:spPr>
          <a:xfrm>
            <a:off x="5608874" y="5420592"/>
            <a:ext cx="320922" cy="215444"/>
          </a:xfrm>
          <a:prstGeom prst="rect">
            <a:avLst/>
          </a:prstGeom>
          <a:noFill/>
        </p:spPr>
        <p:txBody>
          <a:bodyPr wrap="none" rtlCol="0">
            <a:spAutoFit/>
          </a:bodyPr>
          <a:lstStyle/>
          <a:p>
            <a:r>
              <a:rPr lang="de-DE" sz="800" b="1"/>
              <a:t>TN</a:t>
            </a:r>
          </a:p>
        </p:txBody>
      </p:sp>
      <p:sp>
        <p:nvSpPr>
          <p:cNvPr id="178" name="Textfeld 177">
            <a:extLst>
              <a:ext uri="{FF2B5EF4-FFF2-40B4-BE49-F238E27FC236}">
                <a16:creationId xmlns:a16="http://schemas.microsoft.com/office/drawing/2014/main" id="{B835B11F-A9AF-4233-409B-BE20376D0BDE}"/>
              </a:ext>
            </a:extLst>
          </p:cNvPr>
          <p:cNvSpPr txBox="1"/>
          <p:nvPr/>
        </p:nvSpPr>
        <p:spPr>
          <a:xfrm>
            <a:off x="5193641" y="5413901"/>
            <a:ext cx="320922" cy="215444"/>
          </a:xfrm>
          <a:prstGeom prst="rect">
            <a:avLst/>
          </a:prstGeom>
          <a:noFill/>
        </p:spPr>
        <p:txBody>
          <a:bodyPr wrap="none" rtlCol="0">
            <a:spAutoFit/>
          </a:bodyPr>
          <a:lstStyle/>
          <a:p>
            <a:r>
              <a:rPr lang="de-DE" sz="800" b="1"/>
              <a:t>TN</a:t>
            </a:r>
          </a:p>
        </p:txBody>
      </p:sp>
      <p:sp>
        <p:nvSpPr>
          <p:cNvPr id="179" name="Textfeld 178">
            <a:extLst>
              <a:ext uri="{FF2B5EF4-FFF2-40B4-BE49-F238E27FC236}">
                <a16:creationId xmlns:a16="http://schemas.microsoft.com/office/drawing/2014/main" id="{EBDAF5B1-36AD-8BEF-283F-3BC6DD0914E4}"/>
              </a:ext>
            </a:extLst>
          </p:cNvPr>
          <p:cNvSpPr txBox="1"/>
          <p:nvPr/>
        </p:nvSpPr>
        <p:spPr>
          <a:xfrm>
            <a:off x="4984733" y="5372620"/>
            <a:ext cx="320922" cy="215444"/>
          </a:xfrm>
          <a:prstGeom prst="rect">
            <a:avLst/>
          </a:prstGeom>
          <a:noFill/>
        </p:spPr>
        <p:txBody>
          <a:bodyPr wrap="none" rtlCol="0">
            <a:spAutoFit/>
          </a:bodyPr>
          <a:lstStyle/>
          <a:p>
            <a:r>
              <a:rPr lang="de-DE" sz="800" b="1"/>
              <a:t>TN</a:t>
            </a:r>
          </a:p>
        </p:txBody>
      </p:sp>
      <p:sp>
        <p:nvSpPr>
          <p:cNvPr id="180" name="Textfeld 179">
            <a:extLst>
              <a:ext uri="{FF2B5EF4-FFF2-40B4-BE49-F238E27FC236}">
                <a16:creationId xmlns:a16="http://schemas.microsoft.com/office/drawing/2014/main" id="{90CED78C-AAD6-4318-4B86-D841DBB1C178}"/>
              </a:ext>
            </a:extLst>
          </p:cNvPr>
          <p:cNvSpPr txBox="1"/>
          <p:nvPr/>
        </p:nvSpPr>
        <p:spPr>
          <a:xfrm>
            <a:off x="4365930" y="5363624"/>
            <a:ext cx="320922" cy="215444"/>
          </a:xfrm>
          <a:prstGeom prst="rect">
            <a:avLst/>
          </a:prstGeom>
          <a:noFill/>
        </p:spPr>
        <p:txBody>
          <a:bodyPr wrap="none" rtlCol="0">
            <a:spAutoFit/>
          </a:bodyPr>
          <a:lstStyle/>
          <a:p>
            <a:r>
              <a:rPr lang="de-DE" sz="800" b="1"/>
              <a:t>TN</a:t>
            </a:r>
          </a:p>
        </p:txBody>
      </p:sp>
      <p:sp>
        <p:nvSpPr>
          <p:cNvPr id="181" name="Textfeld 180">
            <a:extLst>
              <a:ext uri="{FF2B5EF4-FFF2-40B4-BE49-F238E27FC236}">
                <a16:creationId xmlns:a16="http://schemas.microsoft.com/office/drawing/2014/main" id="{BE4D9A2B-E709-808D-8F4C-83DDA8F16604}"/>
              </a:ext>
            </a:extLst>
          </p:cNvPr>
          <p:cNvSpPr txBox="1"/>
          <p:nvPr/>
        </p:nvSpPr>
        <p:spPr>
          <a:xfrm>
            <a:off x="3948066" y="5307626"/>
            <a:ext cx="320922" cy="215444"/>
          </a:xfrm>
          <a:prstGeom prst="rect">
            <a:avLst/>
          </a:prstGeom>
          <a:noFill/>
        </p:spPr>
        <p:txBody>
          <a:bodyPr wrap="none" rtlCol="0">
            <a:spAutoFit/>
          </a:bodyPr>
          <a:lstStyle/>
          <a:p>
            <a:r>
              <a:rPr lang="de-DE" sz="800" b="1"/>
              <a:t>TN</a:t>
            </a:r>
          </a:p>
        </p:txBody>
      </p:sp>
      <p:sp>
        <p:nvSpPr>
          <p:cNvPr id="182" name="Textfeld 181">
            <a:extLst>
              <a:ext uri="{FF2B5EF4-FFF2-40B4-BE49-F238E27FC236}">
                <a16:creationId xmlns:a16="http://schemas.microsoft.com/office/drawing/2014/main" id="{4623D18F-CEDE-8E99-CE76-3C4E67AD4515}"/>
              </a:ext>
            </a:extLst>
          </p:cNvPr>
          <p:cNvSpPr txBox="1"/>
          <p:nvPr/>
        </p:nvSpPr>
        <p:spPr>
          <a:xfrm>
            <a:off x="2291356" y="4522350"/>
            <a:ext cx="320922" cy="215444"/>
          </a:xfrm>
          <a:prstGeom prst="rect">
            <a:avLst/>
          </a:prstGeom>
          <a:noFill/>
        </p:spPr>
        <p:txBody>
          <a:bodyPr wrap="none" rtlCol="0">
            <a:spAutoFit/>
          </a:bodyPr>
          <a:lstStyle/>
          <a:p>
            <a:r>
              <a:rPr lang="de-DE" sz="800" b="1"/>
              <a:t>TN</a:t>
            </a:r>
          </a:p>
        </p:txBody>
      </p:sp>
      <p:cxnSp>
        <p:nvCxnSpPr>
          <p:cNvPr id="12" name="Gerader Verbinder 11">
            <a:extLst>
              <a:ext uri="{FF2B5EF4-FFF2-40B4-BE49-F238E27FC236}">
                <a16:creationId xmlns:a16="http://schemas.microsoft.com/office/drawing/2014/main" id="{00DA6AFB-581E-186A-205F-099213AC4763}"/>
              </a:ext>
            </a:extLst>
          </p:cNvPr>
          <p:cNvCxnSpPr/>
          <p:nvPr/>
        </p:nvCxnSpPr>
        <p:spPr>
          <a:xfrm>
            <a:off x="1434084" y="3901440"/>
            <a:ext cx="100888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3" name="Textfeld 182">
            <a:extLst>
              <a:ext uri="{FF2B5EF4-FFF2-40B4-BE49-F238E27FC236}">
                <a16:creationId xmlns:a16="http://schemas.microsoft.com/office/drawing/2014/main" id="{B60C82BB-B1D8-83FC-1E1C-841313996C39}"/>
              </a:ext>
            </a:extLst>
          </p:cNvPr>
          <p:cNvSpPr txBox="1"/>
          <p:nvPr/>
        </p:nvSpPr>
        <p:spPr>
          <a:xfrm>
            <a:off x="1888326" y="2762417"/>
            <a:ext cx="320922" cy="215444"/>
          </a:xfrm>
          <a:prstGeom prst="rect">
            <a:avLst/>
          </a:prstGeom>
          <a:noFill/>
        </p:spPr>
        <p:txBody>
          <a:bodyPr wrap="none" rtlCol="0">
            <a:spAutoFit/>
          </a:bodyPr>
          <a:lstStyle/>
          <a:p>
            <a:r>
              <a:rPr lang="de-DE" sz="800" b="1"/>
              <a:t>TN</a:t>
            </a:r>
          </a:p>
        </p:txBody>
      </p:sp>
      <p:sp>
        <p:nvSpPr>
          <p:cNvPr id="184" name="Textfeld 183">
            <a:extLst>
              <a:ext uri="{FF2B5EF4-FFF2-40B4-BE49-F238E27FC236}">
                <a16:creationId xmlns:a16="http://schemas.microsoft.com/office/drawing/2014/main" id="{39E211AD-7DCE-D406-5BA2-E2C237D6E172}"/>
              </a:ext>
            </a:extLst>
          </p:cNvPr>
          <p:cNvSpPr txBox="1"/>
          <p:nvPr/>
        </p:nvSpPr>
        <p:spPr>
          <a:xfrm>
            <a:off x="3141052" y="3678285"/>
            <a:ext cx="284052" cy="400110"/>
          </a:xfrm>
          <a:prstGeom prst="rect">
            <a:avLst/>
          </a:prstGeom>
          <a:noFill/>
        </p:spPr>
        <p:txBody>
          <a:bodyPr wrap="none" rtlCol="0">
            <a:spAutoFit/>
          </a:bodyPr>
          <a:lstStyle/>
          <a:p>
            <a:r>
              <a:rPr lang="de-DE" sz="2000" b="1"/>
              <a:t>*</a:t>
            </a:r>
          </a:p>
        </p:txBody>
      </p:sp>
      <p:sp>
        <p:nvSpPr>
          <p:cNvPr id="185" name="Textfeld 184">
            <a:extLst>
              <a:ext uri="{FF2B5EF4-FFF2-40B4-BE49-F238E27FC236}">
                <a16:creationId xmlns:a16="http://schemas.microsoft.com/office/drawing/2014/main" id="{10368A31-9FDA-3B90-4062-8B233AA671CF}"/>
              </a:ext>
            </a:extLst>
          </p:cNvPr>
          <p:cNvSpPr txBox="1"/>
          <p:nvPr/>
        </p:nvSpPr>
        <p:spPr>
          <a:xfrm>
            <a:off x="3559249" y="3678285"/>
            <a:ext cx="284052" cy="400110"/>
          </a:xfrm>
          <a:prstGeom prst="rect">
            <a:avLst/>
          </a:prstGeom>
          <a:noFill/>
        </p:spPr>
        <p:txBody>
          <a:bodyPr wrap="none" rtlCol="0">
            <a:spAutoFit/>
          </a:bodyPr>
          <a:lstStyle/>
          <a:p>
            <a:r>
              <a:rPr lang="de-DE" sz="2000" b="1"/>
              <a:t>*</a:t>
            </a:r>
          </a:p>
        </p:txBody>
      </p:sp>
      <p:sp>
        <p:nvSpPr>
          <p:cNvPr id="186" name="Textfeld 185">
            <a:extLst>
              <a:ext uri="{FF2B5EF4-FFF2-40B4-BE49-F238E27FC236}">
                <a16:creationId xmlns:a16="http://schemas.microsoft.com/office/drawing/2014/main" id="{068EB8BA-F598-5919-7191-2BE3DE92973A}"/>
              </a:ext>
            </a:extLst>
          </p:cNvPr>
          <p:cNvSpPr txBox="1"/>
          <p:nvPr/>
        </p:nvSpPr>
        <p:spPr>
          <a:xfrm>
            <a:off x="3772560" y="3678285"/>
            <a:ext cx="284052" cy="400110"/>
          </a:xfrm>
          <a:prstGeom prst="rect">
            <a:avLst/>
          </a:prstGeom>
          <a:noFill/>
        </p:spPr>
        <p:txBody>
          <a:bodyPr wrap="none" rtlCol="0">
            <a:spAutoFit/>
          </a:bodyPr>
          <a:lstStyle/>
          <a:p>
            <a:r>
              <a:rPr lang="de-DE" sz="2000" b="1"/>
              <a:t>*</a:t>
            </a:r>
          </a:p>
        </p:txBody>
      </p:sp>
      <p:sp>
        <p:nvSpPr>
          <p:cNvPr id="187" name="Textfeld 186">
            <a:extLst>
              <a:ext uri="{FF2B5EF4-FFF2-40B4-BE49-F238E27FC236}">
                <a16:creationId xmlns:a16="http://schemas.microsoft.com/office/drawing/2014/main" id="{9DBAB3AD-C204-F438-3DCC-D5423B0CCCA7}"/>
              </a:ext>
            </a:extLst>
          </p:cNvPr>
          <p:cNvSpPr txBox="1"/>
          <p:nvPr/>
        </p:nvSpPr>
        <p:spPr>
          <a:xfrm>
            <a:off x="4372146" y="3678285"/>
            <a:ext cx="284052" cy="400110"/>
          </a:xfrm>
          <a:prstGeom prst="rect">
            <a:avLst/>
          </a:prstGeom>
          <a:noFill/>
        </p:spPr>
        <p:txBody>
          <a:bodyPr wrap="none" rtlCol="0">
            <a:spAutoFit/>
          </a:bodyPr>
          <a:lstStyle/>
          <a:p>
            <a:r>
              <a:rPr lang="de-DE" sz="2000" b="1"/>
              <a:t>*</a:t>
            </a:r>
          </a:p>
        </p:txBody>
      </p:sp>
      <p:sp>
        <p:nvSpPr>
          <p:cNvPr id="188" name="Textfeld 187">
            <a:extLst>
              <a:ext uri="{FF2B5EF4-FFF2-40B4-BE49-F238E27FC236}">
                <a16:creationId xmlns:a16="http://schemas.microsoft.com/office/drawing/2014/main" id="{B40DA9C4-B1C6-38B0-BC4F-E116586937CE}"/>
              </a:ext>
            </a:extLst>
          </p:cNvPr>
          <p:cNvSpPr txBox="1"/>
          <p:nvPr/>
        </p:nvSpPr>
        <p:spPr>
          <a:xfrm>
            <a:off x="5008908" y="3678285"/>
            <a:ext cx="284052" cy="400110"/>
          </a:xfrm>
          <a:prstGeom prst="rect">
            <a:avLst/>
          </a:prstGeom>
          <a:noFill/>
        </p:spPr>
        <p:txBody>
          <a:bodyPr wrap="none" rtlCol="0">
            <a:spAutoFit/>
          </a:bodyPr>
          <a:lstStyle/>
          <a:p>
            <a:r>
              <a:rPr lang="de-DE" sz="2000" b="1"/>
              <a:t>*</a:t>
            </a:r>
          </a:p>
        </p:txBody>
      </p:sp>
      <p:sp>
        <p:nvSpPr>
          <p:cNvPr id="189" name="Textfeld 188">
            <a:extLst>
              <a:ext uri="{FF2B5EF4-FFF2-40B4-BE49-F238E27FC236}">
                <a16:creationId xmlns:a16="http://schemas.microsoft.com/office/drawing/2014/main" id="{C211FC89-C3E5-B224-CE4F-4D161E2A223C}"/>
              </a:ext>
            </a:extLst>
          </p:cNvPr>
          <p:cNvSpPr txBox="1"/>
          <p:nvPr/>
        </p:nvSpPr>
        <p:spPr>
          <a:xfrm>
            <a:off x="5214584" y="3678285"/>
            <a:ext cx="284052" cy="400110"/>
          </a:xfrm>
          <a:prstGeom prst="rect">
            <a:avLst/>
          </a:prstGeom>
          <a:noFill/>
        </p:spPr>
        <p:txBody>
          <a:bodyPr wrap="none" rtlCol="0">
            <a:spAutoFit/>
          </a:bodyPr>
          <a:lstStyle/>
          <a:p>
            <a:r>
              <a:rPr lang="de-DE" sz="2000" b="1"/>
              <a:t>*</a:t>
            </a:r>
          </a:p>
        </p:txBody>
      </p:sp>
      <p:sp>
        <p:nvSpPr>
          <p:cNvPr id="190" name="Textfeld 189">
            <a:extLst>
              <a:ext uri="{FF2B5EF4-FFF2-40B4-BE49-F238E27FC236}">
                <a16:creationId xmlns:a16="http://schemas.microsoft.com/office/drawing/2014/main" id="{BB6E6517-DA26-E5A3-CAFF-C6D9E0F9E5BF}"/>
              </a:ext>
            </a:extLst>
          </p:cNvPr>
          <p:cNvSpPr txBox="1"/>
          <p:nvPr/>
        </p:nvSpPr>
        <p:spPr>
          <a:xfrm>
            <a:off x="5416145" y="3678285"/>
            <a:ext cx="284052" cy="400110"/>
          </a:xfrm>
          <a:prstGeom prst="rect">
            <a:avLst/>
          </a:prstGeom>
          <a:noFill/>
        </p:spPr>
        <p:txBody>
          <a:bodyPr wrap="none" rtlCol="0">
            <a:spAutoFit/>
          </a:bodyPr>
          <a:lstStyle/>
          <a:p>
            <a:r>
              <a:rPr lang="de-DE" sz="2000" b="1"/>
              <a:t>*</a:t>
            </a:r>
          </a:p>
        </p:txBody>
      </p:sp>
      <p:sp>
        <p:nvSpPr>
          <p:cNvPr id="191" name="Textfeld 190">
            <a:extLst>
              <a:ext uri="{FF2B5EF4-FFF2-40B4-BE49-F238E27FC236}">
                <a16:creationId xmlns:a16="http://schemas.microsoft.com/office/drawing/2014/main" id="{B7ED8250-659F-B40A-936B-A37A0CAD35D6}"/>
              </a:ext>
            </a:extLst>
          </p:cNvPr>
          <p:cNvSpPr txBox="1"/>
          <p:nvPr/>
        </p:nvSpPr>
        <p:spPr>
          <a:xfrm>
            <a:off x="5830914" y="3678285"/>
            <a:ext cx="284052" cy="400110"/>
          </a:xfrm>
          <a:prstGeom prst="rect">
            <a:avLst/>
          </a:prstGeom>
          <a:noFill/>
        </p:spPr>
        <p:txBody>
          <a:bodyPr wrap="none" rtlCol="0">
            <a:spAutoFit/>
          </a:bodyPr>
          <a:lstStyle/>
          <a:p>
            <a:r>
              <a:rPr lang="de-DE" sz="2000" b="1"/>
              <a:t>*</a:t>
            </a:r>
          </a:p>
        </p:txBody>
      </p:sp>
      <p:sp>
        <p:nvSpPr>
          <p:cNvPr id="192" name="Textfeld 191">
            <a:extLst>
              <a:ext uri="{FF2B5EF4-FFF2-40B4-BE49-F238E27FC236}">
                <a16:creationId xmlns:a16="http://schemas.microsoft.com/office/drawing/2014/main" id="{9BF00488-98EE-67E9-53CD-238963470CBD}"/>
              </a:ext>
            </a:extLst>
          </p:cNvPr>
          <p:cNvSpPr txBox="1"/>
          <p:nvPr/>
        </p:nvSpPr>
        <p:spPr>
          <a:xfrm>
            <a:off x="6044699" y="3678285"/>
            <a:ext cx="284052" cy="400110"/>
          </a:xfrm>
          <a:prstGeom prst="rect">
            <a:avLst/>
          </a:prstGeom>
          <a:noFill/>
        </p:spPr>
        <p:txBody>
          <a:bodyPr wrap="none" rtlCol="0">
            <a:spAutoFit/>
          </a:bodyPr>
          <a:lstStyle/>
          <a:p>
            <a:r>
              <a:rPr lang="de-DE" sz="2000" b="1"/>
              <a:t>*</a:t>
            </a:r>
          </a:p>
        </p:txBody>
      </p:sp>
      <p:sp>
        <p:nvSpPr>
          <p:cNvPr id="193" name="Textfeld 192">
            <a:extLst>
              <a:ext uri="{FF2B5EF4-FFF2-40B4-BE49-F238E27FC236}">
                <a16:creationId xmlns:a16="http://schemas.microsoft.com/office/drawing/2014/main" id="{6B8F2377-8428-9BFD-3FAE-FA38C1D76854}"/>
              </a:ext>
            </a:extLst>
          </p:cNvPr>
          <p:cNvSpPr txBox="1"/>
          <p:nvPr/>
        </p:nvSpPr>
        <p:spPr>
          <a:xfrm>
            <a:off x="6251140" y="3678285"/>
            <a:ext cx="284052" cy="400110"/>
          </a:xfrm>
          <a:prstGeom prst="rect">
            <a:avLst/>
          </a:prstGeom>
          <a:noFill/>
        </p:spPr>
        <p:txBody>
          <a:bodyPr wrap="none" rtlCol="0">
            <a:spAutoFit/>
          </a:bodyPr>
          <a:lstStyle/>
          <a:p>
            <a:r>
              <a:rPr lang="de-DE" sz="2000" b="1"/>
              <a:t>*</a:t>
            </a:r>
          </a:p>
        </p:txBody>
      </p:sp>
      <p:sp>
        <p:nvSpPr>
          <p:cNvPr id="194" name="Textfeld 193">
            <a:extLst>
              <a:ext uri="{FF2B5EF4-FFF2-40B4-BE49-F238E27FC236}">
                <a16:creationId xmlns:a16="http://schemas.microsoft.com/office/drawing/2014/main" id="{4423531B-5C59-61BC-88DC-A12ABC2077C0}"/>
              </a:ext>
            </a:extLst>
          </p:cNvPr>
          <p:cNvSpPr txBox="1"/>
          <p:nvPr/>
        </p:nvSpPr>
        <p:spPr>
          <a:xfrm>
            <a:off x="6457078" y="3678285"/>
            <a:ext cx="284052" cy="400110"/>
          </a:xfrm>
          <a:prstGeom prst="rect">
            <a:avLst/>
          </a:prstGeom>
          <a:noFill/>
        </p:spPr>
        <p:txBody>
          <a:bodyPr wrap="none" rtlCol="0">
            <a:spAutoFit/>
          </a:bodyPr>
          <a:lstStyle/>
          <a:p>
            <a:r>
              <a:rPr lang="de-DE" sz="2000" b="1"/>
              <a:t>*</a:t>
            </a:r>
          </a:p>
        </p:txBody>
      </p:sp>
      <p:sp>
        <p:nvSpPr>
          <p:cNvPr id="195" name="Textfeld 194">
            <a:extLst>
              <a:ext uri="{FF2B5EF4-FFF2-40B4-BE49-F238E27FC236}">
                <a16:creationId xmlns:a16="http://schemas.microsoft.com/office/drawing/2014/main" id="{78571849-30B2-D4F3-0952-35632D46D96E}"/>
              </a:ext>
            </a:extLst>
          </p:cNvPr>
          <p:cNvSpPr txBox="1"/>
          <p:nvPr/>
        </p:nvSpPr>
        <p:spPr>
          <a:xfrm>
            <a:off x="6870406" y="3678285"/>
            <a:ext cx="284052" cy="400110"/>
          </a:xfrm>
          <a:prstGeom prst="rect">
            <a:avLst/>
          </a:prstGeom>
          <a:noFill/>
        </p:spPr>
        <p:txBody>
          <a:bodyPr wrap="none" rtlCol="0">
            <a:spAutoFit/>
          </a:bodyPr>
          <a:lstStyle/>
          <a:p>
            <a:r>
              <a:rPr lang="de-DE" sz="2000" b="1"/>
              <a:t>*</a:t>
            </a:r>
          </a:p>
        </p:txBody>
      </p:sp>
      <p:sp>
        <p:nvSpPr>
          <p:cNvPr id="196" name="Textfeld 195">
            <a:extLst>
              <a:ext uri="{FF2B5EF4-FFF2-40B4-BE49-F238E27FC236}">
                <a16:creationId xmlns:a16="http://schemas.microsoft.com/office/drawing/2014/main" id="{E573D117-A6F0-7523-DB83-BCE810983EBA}"/>
              </a:ext>
            </a:extLst>
          </p:cNvPr>
          <p:cNvSpPr txBox="1"/>
          <p:nvPr/>
        </p:nvSpPr>
        <p:spPr>
          <a:xfrm>
            <a:off x="7282430" y="3678285"/>
            <a:ext cx="284052" cy="400110"/>
          </a:xfrm>
          <a:prstGeom prst="rect">
            <a:avLst/>
          </a:prstGeom>
          <a:noFill/>
        </p:spPr>
        <p:txBody>
          <a:bodyPr wrap="none" rtlCol="0">
            <a:spAutoFit/>
          </a:bodyPr>
          <a:lstStyle/>
          <a:p>
            <a:r>
              <a:rPr lang="de-DE" sz="2000" b="1"/>
              <a:t>*</a:t>
            </a:r>
          </a:p>
        </p:txBody>
      </p:sp>
      <p:sp>
        <p:nvSpPr>
          <p:cNvPr id="197" name="Textfeld 196">
            <a:extLst>
              <a:ext uri="{FF2B5EF4-FFF2-40B4-BE49-F238E27FC236}">
                <a16:creationId xmlns:a16="http://schemas.microsoft.com/office/drawing/2014/main" id="{79BA5BF1-09D4-9BE5-E397-A524A0D90C59}"/>
              </a:ext>
            </a:extLst>
          </p:cNvPr>
          <p:cNvSpPr txBox="1"/>
          <p:nvPr/>
        </p:nvSpPr>
        <p:spPr>
          <a:xfrm>
            <a:off x="7495741" y="3678285"/>
            <a:ext cx="284052" cy="400110"/>
          </a:xfrm>
          <a:prstGeom prst="rect">
            <a:avLst/>
          </a:prstGeom>
          <a:noFill/>
        </p:spPr>
        <p:txBody>
          <a:bodyPr wrap="none" rtlCol="0">
            <a:spAutoFit/>
          </a:bodyPr>
          <a:lstStyle/>
          <a:p>
            <a:r>
              <a:rPr lang="de-DE" sz="2000" b="1"/>
              <a:t>*</a:t>
            </a:r>
          </a:p>
        </p:txBody>
      </p:sp>
      <p:sp>
        <p:nvSpPr>
          <p:cNvPr id="198" name="Textfeld 197">
            <a:extLst>
              <a:ext uri="{FF2B5EF4-FFF2-40B4-BE49-F238E27FC236}">
                <a16:creationId xmlns:a16="http://schemas.microsoft.com/office/drawing/2014/main" id="{B4106E65-FE01-0C1D-75AB-E2747C38D5DF}"/>
              </a:ext>
            </a:extLst>
          </p:cNvPr>
          <p:cNvSpPr txBox="1"/>
          <p:nvPr/>
        </p:nvSpPr>
        <p:spPr>
          <a:xfrm>
            <a:off x="7704477" y="3678285"/>
            <a:ext cx="284052" cy="400110"/>
          </a:xfrm>
          <a:prstGeom prst="rect">
            <a:avLst/>
          </a:prstGeom>
          <a:noFill/>
        </p:spPr>
        <p:txBody>
          <a:bodyPr wrap="none" rtlCol="0">
            <a:spAutoFit/>
          </a:bodyPr>
          <a:lstStyle/>
          <a:p>
            <a:r>
              <a:rPr lang="de-DE" sz="2000" b="1"/>
              <a:t>*</a:t>
            </a:r>
          </a:p>
        </p:txBody>
      </p:sp>
      <p:sp>
        <p:nvSpPr>
          <p:cNvPr id="199" name="Textfeld 198">
            <a:extLst>
              <a:ext uri="{FF2B5EF4-FFF2-40B4-BE49-F238E27FC236}">
                <a16:creationId xmlns:a16="http://schemas.microsoft.com/office/drawing/2014/main" id="{AC4D6BEA-0AFF-0E0C-D57E-F7F7DF16DF79}"/>
              </a:ext>
            </a:extLst>
          </p:cNvPr>
          <p:cNvSpPr txBox="1"/>
          <p:nvPr/>
        </p:nvSpPr>
        <p:spPr>
          <a:xfrm>
            <a:off x="7905563" y="3678285"/>
            <a:ext cx="284052" cy="400110"/>
          </a:xfrm>
          <a:prstGeom prst="rect">
            <a:avLst/>
          </a:prstGeom>
          <a:noFill/>
        </p:spPr>
        <p:txBody>
          <a:bodyPr wrap="none" rtlCol="0">
            <a:spAutoFit/>
          </a:bodyPr>
          <a:lstStyle/>
          <a:p>
            <a:r>
              <a:rPr lang="de-DE" sz="2000" b="1"/>
              <a:t>*</a:t>
            </a:r>
          </a:p>
        </p:txBody>
      </p:sp>
      <p:sp>
        <p:nvSpPr>
          <p:cNvPr id="200" name="Textfeld 199">
            <a:extLst>
              <a:ext uri="{FF2B5EF4-FFF2-40B4-BE49-F238E27FC236}">
                <a16:creationId xmlns:a16="http://schemas.microsoft.com/office/drawing/2014/main" id="{E2C0064E-566C-2F01-3C96-C21875D59C80}"/>
              </a:ext>
            </a:extLst>
          </p:cNvPr>
          <p:cNvSpPr txBox="1"/>
          <p:nvPr/>
        </p:nvSpPr>
        <p:spPr>
          <a:xfrm>
            <a:off x="8103682" y="3678285"/>
            <a:ext cx="284052" cy="400110"/>
          </a:xfrm>
          <a:prstGeom prst="rect">
            <a:avLst/>
          </a:prstGeom>
          <a:noFill/>
        </p:spPr>
        <p:txBody>
          <a:bodyPr wrap="none" rtlCol="0">
            <a:spAutoFit/>
          </a:bodyPr>
          <a:lstStyle/>
          <a:p>
            <a:r>
              <a:rPr lang="de-DE" sz="2000" b="1"/>
              <a:t>*</a:t>
            </a:r>
          </a:p>
        </p:txBody>
      </p:sp>
      <p:sp>
        <p:nvSpPr>
          <p:cNvPr id="201" name="Textfeld 200">
            <a:extLst>
              <a:ext uri="{FF2B5EF4-FFF2-40B4-BE49-F238E27FC236}">
                <a16:creationId xmlns:a16="http://schemas.microsoft.com/office/drawing/2014/main" id="{6B4485B1-9439-09C5-8C5A-2F78EC2A3343}"/>
              </a:ext>
            </a:extLst>
          </p:cNvPr>
          <p:cNvSpPr txBox="1"/>
          <p:nvPr/>
        </p:nvSpPr>
        <p:spPr>
          <a:xfrm>
            <a:off x="8316654" y="3678285"/>
            <a:ext cx="284052" cy="400110"/>
          </a:xfrm>
          <a:prstGeom prst="rect">
            <a:avLst/>
          </a:prstGeom>
          <a:noFill/>
        </p:spPr>
        <p:txBody>
          <a:bodyPr wrap="none" rtlCol="0">
            <a:spAutoFit/>
          </a:bodyPr>
          <a:lstStyle/>
          <a:p>
            <a:r>
              <a:rPr lang="de-DE" sz="2000" b="1"/>
              <a:t>*</a:t>
            </a:r>
          </a:p>
        </p:txBody>
      </p:sp>
      <p:sp>
        <p:nvSpPr>
          <p:cNvPr id="202" name="Textfeld 201">
            <a:extLst>
              <a:ext uri="{FF2B5EF4-FFF2-40B4-BE49-F238E27FC236}">
                <a16:creationId xmlns:a16="http://schemas.microsoft.com/office/drawing/2014/main" id="{EC8970E2-9668-E492-42F5-C9011C374BDB}"/>
              </a:ext>
            </a:extLst>
          </p:cNvPr>
          <p:cNvSpPr txBox="1"/>
          <p:nvPr/>
        </p:nvSpPr>
        <p:spPr>
          <a:xfrm>
            <a:off x="8526422" y="3678285"/>
            <a:ext cx="284052" cy="400110"/>
          </a:xfrm>
          <a:prstGeom prst="rect">
            <a:avLst/>
          </a:prstGeom>
          <a:noFill/>
        </p:spPr>
        <p:txBody>
          <a:bodyPr wrap="none" rtlCol="0">
            <a:spAutoFit/>
          </a:bodyPr>
          <a:lstStyle/>
          <a:p>
            <a:r>
              <a:rPr lang="de-DE" sz="2000" b="1"/>
              <a:t>*</a:t>
            </a:r>
          </a:p>
        </p:txBody>
      </p:sp>
      <p:sp>
        <p:nvSpPr>
          <p:cNvPr id="203" name="Textfeld 202">
            <a:extLst>
              <a:ext uri="{FF2B5EF4-FFF2-40B4-BE49-F238E27FC236}">
                <a16:creationId xmlns:a16="http://schemas.microsoft.com/office/drawing/2014/main" id="{A436D2DC-4FAA-8562-A5C1-5DB1C1E65061}"/>
              </a:ext>
            </a:extLst>
          </p:cNvPr>
          <p:cNvSpPr txBox="1"/>
          <p:nvPr/>
        </p:nvSpPr>
        <p:spPr>
          <a:xfrm>
            <a:off x="8737112" y="3678285"/>
            <a:ext cx="284052" cy="400110"/>
          </a:xfrm>
          <a:prstGeom prst="rect">
            <a:avLst/>
          </a:prstGeom>
          <a:noFill/>
        </p:spPr>
        <p:txBody>
          <a:bodyPr wrap="none" rtlCol="0">
            <a:spAutoFit/>
          </a:bodyPr>
          <a:lstStyle/>
          <a:p>
            <a:r>
              <a:rPr lang="de-DE" sz="2000" b="1"/>
              <a:t>*</a:t>
            </a:r>
          </a:p>
        </p:txBody>
      </p:sp>
      <p:sp>
        <p:nvSpPr>
          <p:cNvPr id="204" name="Textfeld 203">
            <a:extLst>
              <a:ext uri="{FF2B5EF4-FFF2-40B4-BE49-F238E27FC236}">
                <a16:creationId xmlns:a16="http://schemas.microsoft.com/office/drawing/2014/main" id="{9444D168-3241-1A70-0B72-A1B95B01A025}"/>
              </a:ext>
            </a:extLst>
          </p:cNvPr>
          <p:cNvSpPr txBox="1"/>
          <p:nvPr/>
        </p:nvSpPr>
        <p:spPr>
          <a:xfrm>
            <a:off x="8943031" y="3678285"/>
            <a:ext cx="284052" cy="400110"/>
          </a:xfrm>
          <a:prstGeom prst="rect">
            <a:avLst/>
          </a:prstGeom>
          <a:noFill/>
        </p:spPr>
        <p:txBody>
          <a:bodyPr wrap="none" rtlCol="0">
            <a:spAutoFit/>
          </a:bodyPr>
          <a:lstStyle/>
          <a:p>
            <a:r>
              <a:rPr lang="de-DE" sz="2000" b="1"/>
              <a:t>*</a:t>
            </a:r>
          </a:p>
        </p:txBody>
      </p:sp>
      <p:sp>
        <p:nvSpPr>
          <p:cNvPr id="205" name="Textfeld 204">
            <a:extLst>
              <a:ext uri="{FF2B5EF4-FFF2-40B4-BE49-F238E27FC236}">
                <a16:creationId xmlns:a16="http://schemas.microsoft.com/office/drawing/2014/main" id="{4C4AD71C-D880-A06D-F3E3-C887D127E3AB}"/>
              </a:ext>
            </a:extLst>
          </p:cNvPr>
          <p:cNvSpPr txBox="1"/>
          <p:nvPr/>
        </p:nvSpPr>
        <p:spPr>
          <a:xfrm>
            <a:off x="9141150" y="3678285"/>
            <a:ext cx="284052" cy="400110"/>
          </a:xfrm>
          <a:prstGeom prst="rect">
            <a:avLst/>
          </a:prstGeom>
          <a:noFill/>
        </p:spPr>
        <p:txBody>
          <a:bodyPr wrap="none" rtlCol="0">
            <a:spAutoFit/>
          </a:bodyPr>
          <a:lstStyle/>
          <a:p>
            <a:r>
              <a:rPr lang="de-DE" sz="2000" b="1"/>
              <a:t>*</a:t>
            </a:r>
          </a:p>
        </p:txBody>
      </p:sp>
      <p:sp>
        <p:nvSpPr>
          <p:cNvPr id="206" name="Textfeld 205">
            <a:extLst>
              <a:ext uri="{FF2B5EF4-FFF2-40B4-BE49-F238E27FC236}">
                <a16:creationId xmlns:a16="http://schemas.microsoft.com/office/drawing/2014/main" id="{CA65697A-4C05-C6DB-40DB-1BA54B1CFD82}"/>
              </a:ext>
            </a:extLst>
          </p:cNvPr>
          <p:cNvSpPr txBox="1"/>
          <p:nvPr/>
        </p:nvSpPr>
        <p:spPr>
          <a:xfrm>
            <a:off x="9354443" y="3678285"/>
            <a:ext cx="284052" cy="400110"/>
          </a:xfrm>
          <a:prstGeom prst="rect">
            <a:avLst/>
          </a:prstGeom>
          <a:noFill/>
        </p:spPr>
        <p:txBody>
          <a:bodyPr wrap="none" rtlCol="0">
            <a:spAutoFit/>
          </a:bodyPr>
          <a:lstStyle/>
          <a:p>
            <a:r>
              <a:rPr lang="de-DE" sz="2000" b="1"/>
              <a:t>*</a:t>
            </a:r>
          </a:p>
        </p:txBody>
      </p:sp>
      <p:sp>
        <p:nvSpPr>
          <p:cNvPr id="207" name="Textfeld 206">
            <a:extLst>
              <a:ext uri="{FF2B5EF4-FFF2-40B4-BE49-F238E27FC236}">
                <a16:creationId xmlns:a16="http://schemas.microsoft.com/office/drawing/2014/main" id="{3431DD49-3F13-F0FE-3434-3091C9DAC349}"/>
              </a:ext>
            </a:extLst>
          </p:cNvPr>
          <p:cNvSpPr txBox="1"/>
          <p:nvPr/>
        </p:nvSpPr>
        <p:spPr>
          <a:xfrm>
            <a:off x="9559873" y="3678285"/>
            <a:ext cx="284052" cy="400110"/>
          </a:xfrm>
          <a:prstGeom prst="rect">
            <a:avLst/>
          </a:prstGeom>
          <a:noFill/>
        </p:spPr>
        <p:txBody>
          <a:bodyPr wrap="none" rtlCol="0">
            <a:spAutoFit/>
          </a:bodyPr>
          <a:lstStyle/>
          <a:p>
            <a:r>
              <a:rPr lang="de-DE" sz="2000" b="1"/>
              <a:t>*</a:t>
            </a:r>
          </a:p>
        </p:txBody>
      </p:sp>
      <p:sp>
        <p:nvSpPr>
          <p:cNvPr id="208" name="Textfeld 207">
            <a:extLst>
              <a:ext uri="{FF2B5EF4-FFF2-40B4-BE49-F238E27FC236}">
                <a16:creationId xmlns:a16="http://schemas.microsoft.com/office/drawing/2014/main" id="{7E701C03-FF75-F194-1221-06599CB23E15}"/>
              </a:ext>
            </a:extLst>
          </p:cNvPr>
          <p:cNvSpPr txBox="1"/>
          <p:nvPr/>
        </p:nvSpPr>
        <p:spPr>
          <a:xfrm>
            <a:off x="9763156" y="3678285"/>
            <a:ext cx="284052" cy="400110"/>
          </a:xfrm>
          <a:prstGeom prst="rect">
            <a:avLst/>
          </a:prstGeom>
          <a:noFill/>
        </p:spPr>
        <p:txBody>
          <a:bodyPr wrap="none" rtlCol="0">
            <a:spAutoFit/>
          </a:bodyPr>
          <a:lstStyle/>
          <a:p>
            <a:r>
              <a:rPr lang="de-DE" sz="2000" b="1"/>
              <a:t>*</a:t>
            </a:r>
          </a:p>
        </p:txBody>
      </p:sp>
      <p:sp>
        <p:nvSpPr>
          <p:cNvPr id="209" name="Textfeld 208">
            <a:extLst>
              <a:ext uri="{FF2B5EF4-FFF2-40B4-BE49-F238E27FC236}">
                <a16:creationId xmlns:a16="http://schemas.microsoft.com/office/drawing/2014/main" id="{9B63E08E-BB77-E363-D6E5-974FD544544B}"/>
              </a:ext>
            </a:extLst>
          </p:cNvPr>
          <p:cNvSpPr txBox="1"/>
          <p:nvPr/>
        </p:nvSpPr>
        <p:spPr>
          <a:xfrm>
            <a:off x="9968582" y="3678285"/>
            <a:ext cx="284052" cy="400110"/>
          </a:xfrm>
          <a:prstGeom prst="rect">
            <a:avLst/>
          </a:prstGeom>
          <a:noFill/>
        </p:spPr>
        <p:txBody>
          <a:bodyPr wrap="none" rtlCol="0">
            <a:spAutoFit/>
          </a:bodyPr>
          <a:lstStyle/>
          <a:p>
            <a:r>
              <a:rPr lang="de-DE" sz="2000" b="1"/>
              <a:t>*</a:t>
            </a:r>
          </a:p>
        </p:txBody>
      </p:sp>
      <p:sp>
        <p:nvSpPr>
          <p:cNvPr id="210" name="Textfeld 209">
            <a:extLst>
              <a:ext uri="{FF2B5EF4-FFF2-40B4-BE49-F238E27FC236}">
                <a16:creationId xmlns:a16="http://schemas.microsoft.com/office/drawing/2014/main" id="{98883490-D83B-DBB1-85D9-E2AD21203B4F}"/>
              </a:ext>
            </a:extLst>
          </p:cNvPr>
          <p:cNvSpPr txBox="1"/>
          <p:nvPr/>
        </p:nvSpPr>
        <p:spPr>
          <a:xfrm>
            <a:off x="10182566" y="3678285"/>
            <a:ext cx="284052" cy="400110"/>
          </a:xfrm>
          <a:prstGeom prst="rect">
            <a:avLst/>
          </a:prstGeom>
          <a:noFill/>
        </p:spPr>
        <p:txBody>
          <a:bodyPr wrap="none" rtlCol="0">
            <a:spAutoFit/>
          </a:bodyPr>
          <a:lstStyle/>
          <a:p>
            <a:r>
              <a:rPr lang="de-DE" sz="2000" b="1"/>
              <a:t>*</a:t>
            </a:r>
          </a:p>
        </p:txBody>
      </p:sp>
      <p:sp>
        <p:nvSpPr>
          <p:cNvPr id="211" name="Textfeld 210">
            <a:extLst>
              <a:ext uri="{FF2B5EF4-FFF2-40B4-BE49-F238E27FC236}">
                <a16:creationId xmlns:a16="http://schemas.microsoft.com/office/drawing/2014/main" id="{A42906FE-956F-5EB0-E172-EF78BAA066E1}"/>
              </a:ext>
            </a:extLst>
          </p:cNvPr>
          <p:cNvSpPr txBox="1"/>
          <p:nvPr/>
        </p:nvSpPr>
        <p:spPr>
          <a:xfrm>
            <a:off x="10380685" y="3678285"/>
            <a:ext cx="284052" cy="400110"/>
          </a:xfrm>
          <a:prstGeom prst="rect">
            <a:avLst/>
          </a:prstGeom>
          <a:noFill/>
        </p:spPr>
        <p:txBody>
          <a:bodyPr wrap="none" rtlCol="0">
            <a:spAutoFit/>
          </a:bodyPr>
          <a:lstStyle/>
          <a:p>
            <a:r>
              <a:rPr lang="de-DE" sz="2000" b="1"/>
              <a:t>*</a:t>
            </a:r>
          </a:p>
        </p:txBody>
      </p:sp>
      <p:sp>
        <p:nvSpPr>
          <p:cNvPr id="212" name="Textfeld 211">
            <a:extLst>
              <a:ext uri="{FF2B5EF4-FFF2-40B4-BE49-F238E27FC236}">
                <a16:creationId xmlns:a16="http://schemas.microsoft.com/office/drawing/2014/main" id="{889B3A6D-491A-3C6B-000E-2082A72BF3F3}"/>
              </a:ext>
            </a:extLst>
          </p:cNvPr>
          <p:cNvSpPr txBox="1"/>
          <p:nvPr/>
        </p:nvSpPr>
        <p:spPr>
          <a:xfrm>
            <a:off x="10586111" y="3678285"/>
            <a:ext cx="284052" cy="400110"/>
          </a:xfrm>
          <a:prstGeom prst="rect">
            <a:avLst/>
          </a:prstGeom>
          <a:noFill/>
        </p:spPr>
        <p:txBody>
          <a:bodyPr wrap="none" rtlCol="0">
            <a:spAutoFit/>
          </a:bodyPr>
          <a:lstStyle/>
          <a:p>
            <a:r>
              <a:rPr lang="de-DE" sz="2000" b="1"/>
              <a:t>*</a:t>
            </a:r>
          </a:p>
        </p:txBody>
      </p:sp>
      <p:sp>
        <p:nvSpPr>
          <p:cNvPr id="213" name="Textfeld 212">
            <a:extLst>
              <a:ext uri="{FF2B5EF4-FFF2-40B4-BE49-F238E27FC236}">
                <a16:creationId xmlns:a16="http://schemas.microsoft.com/office/drawing/2014/main" id="{1D77666E-3DFD-B7F7-6485-19D0A8048A91}"/>
              </a:ext>
            </a:extLst>
          </p:cNvPr>
          <p:cNvSpPr txBox="1"/>
          <p:nvPr/>
        </p:nvSpPr>
        <p:spPr>
          <a:xfrm>
            <a:off x="10799927" y="3678285"/>
            <a:ext cx="284052" cy="400110"/>
          </a:xfrm>
          <a:prstGeom prst="rect">
            <a:avLst/>
          </a:prstGeom>
          <a:noFill/>
        </p:spPr>
        <p:txBody>
          <a:bodyPr wrap="none" rtlCol="0">
            <a:spAutoFit/>
          </a:bodyPr>
          <a:lstStyle/>
          <a:p>
            <a:r>
              <a:rPr lang="de-DE" sz="2000" b="1"/>
              <a:t>*</a:t>
            </a:r>
          </a:p>
        </p:txBody>
      </p:sp>
      <p:sp>
        <p:nvSpPr>
          <p:cNvPr id="214" name="Textfeld 213">
            <a:extLst>
              <a:ext uri="{FF2B5EF4-FFF2-40B4-BE49-F238E27FC236}">
                <a16:creationId xmlns:a16="http://schemas.microsoft.com/office/drawing/2014/main" id="{4BAA28D3-747B-86BD-60DF-3563CD7AA2E6}"/>
              </a:ext>
            </a:extLst>
          </p:cNvPr>
          <p:cNvSpPr txBox="1"/>
          <p:nvPr/>
        </p:nvSpPr>
        <p:spPr>
          <a:xfrm>
            <a:off x="11005353" y="3678285"/>
            <a:ext cx="284052" cy="400110"/>
          </a:xfrm>
          <a:prstGeom prst="rect">
            <a:avLst/>
          </a:prstGeom>
          <a:noFill/>
        </p:spPr>
        <p:txBody>
          <a:bodyPr wrap="none" rtlCol="0">
            <a:spAutoFit/>
          </a:bodyPr>
          <a:lstStyle/>
          <a:p>
            <a:r>
              <a:rPr lang="de-DE" sz="2000" b="1"/>
              <a:t>*</a:t>
            </a:r>
          </a:p>
        </p:txBody>
      </p:sp>
      <p:sp>
        <p:nvSpPr>
          <p:cNvPr id="216" name="Textfeld 215">
            <a:extLst>
              <a:ext uri="{FF2B5EF4-FFF2-40B4-BE49-F238E27FC236}">
                <a16:creationId xmlns:a16="http://schemas.microsoft.com/office/drawing/2014/main" id="{6A2E9A0E-6C83-50D1-CCEC-08D17AD4D773}"/>
              </a:ext>
            </a:extLst>
          </p:cNvPr>
          <p:cNvSpPr txBox="1"/>
          <p:nvPr/>
        </p:nvSpPr>
        <p:spPr>
          <a:xfrm>
            <a:off x="11207994" y="3678285"/>
            <a:ext cx="284052" cy="400110"/>
          </a:xfrm>
          <a:prstGeom prst="rect">
            <a:avLst/>
          </a:prstGeom>
          <a:noFill/>
        </p:spPr>
        <p:txBody>
          <a:bodyPr wrap="none" rtlCol="0">
            <a:spAutoFit/>
          </a:bodyPr>
          <a:lstStyle/>
          <a:p>
            <a:r>
              <a:rPr lang="de-DE" sz="2000" b="1"/>
              <a:t>*</a:t>
            </a:r>
          </a:p>
        </p:txBody>
      </p:sp>
      <p:sp>
        <p:nvSpPr>
          <p:cNvPr id="217" name="Textfeld 216">
            <a:extLst>
              <a:ext uri="{FF2B5EF4-FFF2-40B4-BE49-F238E27FC236}">
                <a16:creationId xmlns:a16="http://schemas.microsoft.com/office/drawing/2014/main" id="{5C3C58A9-9727-9D0F-6145-2103F2EDBC46}"/>
              </a:ext>
            </a:extLst>
          </p:cNvPr>
          <p:cNvSpPr txBox="1"/>
          <p:nvPr/>
        </p:nvSpPr>
        <p:spPr>
          <a:xfrm>
            <a:off x="8932336" y="2008704"/>
            <a:ext cx="2614818" cy="369332"/>
          </a:xfrm>
          <a:prstGeom prst="rect">
            <a:avLst/>
          </a:prstGeom>
          <a:noFill/>
        </p:spPr>
        <p:txBody>
          <a:bodyPr wrap="none" rtlCol="0">
            <a:spAutoFit/>
          </a:bodyPr>
          <a:lstStyle/>
          <a:p>
            <a:r>
              <a:rPr lang="de-DE"/>
              <a:t>40 mg x 10 </a:t>
            </a:r>
            <a:r>
              <a:rPr lang="de-DE" err="1"/>
              <a:t>days</a:t>
            </a:r>
            <a:r>
              <a:rPr lang="de-DE"/>
              <a:t> (</a:t>
            </a:r>
            <a:r>
              <a:rPr lang="de-DE" err="1"/>
              <a:t>n</a:t>
            </a:r>
            <a:r>
              <a:rPr lang="de-DE"/>
              <a:t>=15)</a:t>
            </a:r>
          </a:p>
        </p:txBody>
      </p:sp>
      <p:sp>
        <p:nvSpPr>
          <p:cNvPr id="218" name="Textfeld 217">
            <a:extLst>
              <a:ext uri="{FF2B5EF4-FFF2-40B4-BE49-F238E27FC236}">
                <a16:creationId xmlns:a16="http://schemas.microsoft.com/office/drawing/2014/main" id="{0189EF26-A4F4-9431-4FB0-D01B6DC11489}"/>
              </a:ext>
            </a:extLst>
          </p:cNvPr>
          <p:cNvSpPr txBox="1"/>
          <p:nvPr/>
        </p:nvSpPr>
        <p:spPr>
          <a:xfrm>
            <a:off x="8932336" y="2291107"/>
            <a:ext cx="2614818" cy="369332"/>
          </a:xfrm>
          <a:prstGeom prst="rect">
            <a:avLst/>
          </a:prstGeom>
          <a:noFill/>
        </p:spPr>
        <p:txBody>
          <a:bodyPr wrap="none" rtlCol="0">
            <a:spAutoFit/>
          </a:bodyPr>
          <a:lstStyle/>
          <a:p>
            <a:r>
              <a:rPr lang="de-DE"/>
              <a:t>80 mg x 10 </a:t>
            </a:r>
            <a:r>
              <a:rPr lang="de-DE" err="1"/>
              <a:t>days</a:t>
            </a:r>
            <a:r>
              <a:rPr lang="de-DE"/>
              <a:t> (</a:t>
            </a:r>
            <a:r>
              <a:rPr lang="de-DE" err="1"/>
              <a:t>n</a:t>
            </a:r>
            <a:r>
              <a:rPr lang="de-DE"/>
              <a:t>=16)</a:t>
            </a:r>
          </a:p>
        </p:txBody>
      </p:sp>
      <p:sp>
        <p:nvSpPr>
          <p:cNvPr id="219" name="Textfeld 218">
            <a:extLst>
              <a:ext uri="{FF2B5EF4-FFF2-40B4-BE49-F238E27FC236}">
                <a16:creationId xmlns:a16="http://schemas.microsoft.com/office/drawing/2014/main" id="{C8FD09AD-406C-2170-941C-EB7B9952E1AF}"/>
              </a:ext>
            </a:extLst>
          </p:cNvPr>
          <p:cNvSpPr txBox="1"/>
          <p:nvPr/>
        </p:nvSpPr>
        <p:spPr>
          <a:xfrm>
            <a:off x="8911669" y="2577135"/>
            <a:ext cx="2743059" cy="369332"/>
          </a:xfrm>
          <a:prstGeom prst="rect">
            <a:avLst/>
          </a:prstGeom>
          <a:noFill/>
        </p:spPr>
        <p:txBody>
          <a:bodyPr wrap="none" rtlCol="0">
            <a:spAutoFit/>
          </a:bodyPr>
          <a:lstStyle/>
          <a:p>
            <a:r>
              <a:rPr lang="de-DE"/>
              <a:t>160 mg x 10 </a:t>
            </a:r>
            <a:r>
              <a:rPr lang="de-DE" err="1"/>
              <a:t>days</a:t>
            </a:r>
            <a:r>
              <a:rPr lang="de-DE"/>
              <a:t> (</a:t>
            </a:r>
            <a:r>
              <a:rPr lang="de-DE" err="1"/>
              <a:t>n</a:t>
            </a:r>
            <a:r>
              <a:rPr lang="de-DE"/>
              <a:t>=12)</a:t>
            </a:r>
          </a:p>
        </p:txBody>
      </p:sp>
      <p:sp>
        <p:nvSpPr>
          <p:cNvPr id="220" name="Textfeld 219">
            <a:extLst>
              <a:ext uri="{FF2B5EF4-FFF2-40B4-BE49-F238E27FC236}">
                <a16:creationId xmlns:a16="http://schemas.microsoft.com/office/drawing/2014/main" id="{884F3619-8F72-DE88-14D6-D8D56CE6B84D}"/>
              </a:ext>
            </a:extLst>
          </p:cNvPr>
          <p:cNvSpPr txBox="1"/>
          <p:nvPr/>
        </p:nvSpPr>
        <p:spPr>
          <a:xfrm>
            <a:off x="8923478" y="2847366"/>
            <a:ext cx="2614818" cy="369332"/>
          </a:xfrm>
          <a:prstGeom prst="rect">
            <a:avLst/>
          </a:prstGeom>
          <a:noFill/>
        </p:spPr>
        <p:txBody>
          <a:bodyPr wrap="none" rtlCol="0">
            <a:spAutoFit/>
          </a:bodyPr>
          <a:lstStyle/>
          <a:p>
            <a:r>
              <a:rPr lang="de-DE"/>
              <a:t>160 mg x 28 </a:t>
            </a:r>
            <a:r>
              <a:rPr lang="de-DE" err="1"/>
              <a:t>days</a:t>
            </a:r>
            <a:r>
              <a:rPr lang="de-DE"/>
              <a:t> (</a:t>
            </a:r>
            <a:r>
              <a:rPr lang="de-DE" err="1"/>
              <a:t>n</a:t>
            </a:r>
            <a:r>
              <a:rPr lang="de-DE"/>
              <a:t>=5)</a:t>
            </a:r>
          </a:p>
        </p:txBody>
      </p:sp>
      <p:sp>
        <p:nvSpPr>
          <p:cNvPr id="221" name="Textfeld 220">
            <a:extLst>
              <a:ext uri="{FF2B5EF4-FFF2-40B4-BE49-F238E27FC236}">
                <a16:creationId xmlns:a16="http://schemas.microsoft.com/office/drawing/2014/main" id="{2B8573CD-C11C-17A9-8B56-8D15797AC48D}"/>
              </a:ext>
            </a:extLst>
          </p:cNvPr>
          <p:cNvSpPr txBox="1"/>
          <p:nvPr/>
        </p:nvSpPr>
        <p:spPr>
          <a:xfrm>
            <a:off x="8916122" y="3122366"/>
            <a:ext cx="1313180" cy="369332"/>
          </a:xfrm>
          <a:prstGeom prst="rect">
            <a:avLst/>
          </a:prstGeom>
          <a:noFill/>
        </p:spPr>
        <p:txBody>
          <a:bodyPr wrap="none" rtlCol="0">
            <a:spAutoFit/>
          </a:bodyPr>
          <a:lstStyle/>
          <a:p>
            <a:r>
              <a:rPr lang="de-DE"/>
              <a:t>CR </a:t>
            </a:r>
            <a:r>
              <a:rPr lang="de-DE" err="1"/>
              <a:t>or</a:t>
            </a:r>
            <a:r>
              <a:rPr lang="de-DE"/>
              <a:t> </a:t>
            </a:r>
            <a:r>
              <a:rPr lang="de-DE" err="1"/>
              <a:t>CRh</a:t>
            </a:r>
            <a:endParaRPr lang="de-DE"/>
          </a:p>
        </p:txBody>
      </p:sp>
      <p:sp>
        <p:nvSpPr>
          <p:cNvPr id="222" name="Textfeld 221">
            <a:extLst>
              <a:ext uri="{FF2B5EF4-FFF2-40B4-BE49-F238E27FC236}">
                <a16:creationId xmlns:a16="http://schemas.microsoft.com/office/drawing/2014/main" id="{121A49C2-9B32-630B-A664-F4BD8B1D5C57}"/>
              </a:ext>
            </a:extLst>
          </p:cNvPr>
          <p:cNvSpPr txBox="1"/>
          <p:nvPr/>
        </p:nvSpPr>
        <p:spPr>
          <a:xfrm>
            <a:off x="8739136" y="3171785"/>
            <a:ext cx="284052" cy="400110"/>
          </a:xfrm>
          <a:prstGeom prst="rect">
            <a:avLst/>
          </a:prstGeom>
          <a:noFill/>
        </p:spPr>
        <p:txBody>
          <a:bodyPr wrap="none" rtlCol="0">
            <a:spAutoFit/>
          </a:bodyPr>
          <a:lstStyle/>
          <a:p>
            <a:r>
              <a:rPr lang="de-DE" sz="2000" b="1"/>
              <a:t>*</a:t>
            </a:r>
          </a:p>
        </p:txBody>
      </p:sp>
      <p:sp>
        <p:nvSpPr>
          <p:cNvPr id="223" name="Textfeld 222">
            <a:extLst>
              <a:ext uri="{FF2B5EF4-FFF2-40B4-BE49-F238E27FC236}">
                <a16:creationId xmlns:a16="http://schemas.microsoft.com/office/drawing/2014/main" id="{5FD5522C-16F2-54D5-A8BD-C9E6475EF76D}"/>
              </a:ext>
            </a:extLst>
          </p:cNvPr>
          <p:cNvSpPr txBox="1"/>
          <p:nvPr/>
        </p:nvSpPr>
        <p:spPr>
          <a:xfrm>
            <a:off x="755134" y="2091175"/>
            <a:ext cx="569387" cy="369332"/>
          </a:xfrm>
          <a:prstGeom prst="rect">
            <a:avLst/>
          </a:prstGeom>
          <a:noFill/>
        </p:spPr>
        <p:txBody>
          <a:bodyPr wrap="none" rtlCol="0">
            <a:spAutoFit/>
          </a:bodyPr>
          <a:lstStyle/>
          <a:p>
            <a:r>
              <a:rPr lang="de-DE"/>
              <a:t>100</a:t>
            </a:r>
          </a:p>
        </p:txBody>
      </p:sp>
      <p:sp>
        <p:nvSpPr>
          <p:cNvPr id="224" name="Textfeld 223">
            <a:extLst>
              <a:ext uri="{FF2B5EF4-FFF2-40B4-BE49-F238E27FC236}">
                <a16:creationId xmlns:a16="http://schemas.microsoft.com/office/drawing/2014/main" id="{649E14DA-42BB-E7D9-4FA2-E76D3FA22B4C}"/>
              </a:ext>
            </a:extLst>
          </p:cNvPr>
          <p:cNvSpPr txBox="1"/>
          <p:nvPr/>
        </p:nvSpPr>
        <p:spPr>
          <a:xfrm>
            <a:off x="901438" y="2341111"/>
            <a:ext cx="441146" cy="369332"/>
          </a:xfrm>
          <a:prstGeom prst="rect">
            <a:avLst/>
          </a:prstGeom>
          <a:noFill/>
        </p:spPr>
        <p:txBody>
          <a:bodyPr wrap="none" rtlCol="0">
            <a:spAutoFit/>
          </a:bodyPr>
          <a:lstStyle/>
          <a:p>
            <a:r>
              <a:rPr lang="de-DE"/>
              <a:t>85</a:t>
            </a:r>
          </a:p>
        </p:txBody>
      </p:sp>
      <p:sp>
        <p:nvSpPr>
          <p:cNvPr id="225" name="Textfeld 224">
            <a:extLst>
              <a:ext uri="{FF2B5EF4-FFF2-40B4-BE49-F238E27FC236}">
                <a16:creationId xmlns:a16="http://schemas.microsoft.com/office/drawing/2014/main" id="{3A97B300-A3CE-E067-F653-ADF9E4EEEB17}"/>
              </a:ext>
            </a:extLst>
          </p:cNvPr>
          <p:cNvSpPr txBox="1"/>
          <p:nvPr/>
        </p:nvSpPr>
        <p:spPr>
          <a:xfrm>
            <a:off x="893958" y="2566417"/>
            <a:ext cx="441146" cy="369332"/>
          </a:xfrm>
          <a:prstGeom prst="rect">
            <a:avLst/>
          </a:prstGeom>
          <a:noFill/>
        </p:spPr>
        <p:txBody>
          <a:bodyPr wrap="none" rtlCol="0">
            <a:spAutoFit/>
          </a:bodyPr>
          <a:lstStyle/>
          <a:p>
            <a:r>
              <a:rPr lang="de-DE"/>
              <a:t>70</a:t>
            </a:r>
          </a:p>
        </p:txBody>
      </p:sp>
      <p:sp>
        <p:nvSpPr>
          <p:cNvPr id="226" name="Textfeld 225">
            <a:extLst>
              <a:ext uri="{FF2B5EF4-FFF2-40B4-BE49-F238E27FC236}">
                <a16:creationId xmlns:a16="http://schemas.microsoft.com/office/drawing/2014/main" id="{3325644D-E51F-88BF-DFCA-8DD55D11EAB1}"/>
              </a:ext>
            </a:extLst>
          </p:cNvPr>
          <p:cNvSpPr txBox="1"/>
          <p:nvPr/>
        </p:nvSpPr>
        <p:spPr>
          <a:xfrm>
            <a:off x="900381" y="2809994"/>
            <a:ext cx="441146" cy="369332"/>
          </a:xfrm>
          <a:prstGeom prst="rect">
            <a:avLst/>
          </a:prstGeom>
          <a:noFill/>
        </p:spPr>
        <p:txBody>
          <a:bodyPr wrap="none" rtlCol="0">
            <a:spAutoFit/>
          </a:bodyPr>
          <a:lstStyle/>
          <a:p>
            <a:r>
              <a:rPr lang="de-DE"/>
              <a:t>55</a:t>
            </a:r>
          </a:p>
        </p:txBody>
      </p:sp>
      <p:sp>
        <p:nvSpPr>
          <p:cNvPr id="227" name="Textfeld 226">
            <a:extLst>
              <a:ext uri="{FF2B5EF4-FFF2-40B4-BE49-F238E27FC236}">
                <a16:creationId xmlns:a16="http://schemas.microsoft.com/office/drawing/2014/main" id="{1E4F88E6-9751-2C14-35F1-6E12A2AAB6D3}"/>
              </a:ext>
            </a:extLst>
          </p:cNvPr>
          <p:cNvSpPr txBox="1"/>
          <p:nvPr/>
        </p:nvSpPr>
        <p:spPr>
          <a:xfrm>
            <a:off x="887701" y="3072066"/>
            <a:ext cx="441146" cy="369332"/>
          </a:xfrm>
          <a:prstGeom prst="rect">
            <a:avLst/>
          </a:prstGeom>
          <a:noFill/>
        </p:spPr>
        <p:txBody>
          <a:bodyPr wrap="none" rtlCol="0">
            <a:spAutoFit/>
          </a:bodyPr>
          <a:lstStyle/>
          <a:p>
            <a:r>
              <a:rPr lang="de-DE"/>
              <a:t>40</a:t>
            </a:r>
          </a:p>
        </p:txBody>
      </p:sp>
      <p:sp>
        <p:nvSpPr>
          <p:cNvPr id="228" name="Textfeld 227">
            <a:extLst>
              <a:ext uri="{FF2B5EF4-FFF2-40B4-BE49-F238E27FC236}">
                <a16:creationId xmlns:a16="http://schemas.microsoft.com/office/drawing/2014/main" id="{4F3DD7FC-E34E-D779-D157-249C44C986F5}"/>
              </a:ext>
            </a:extLst>
          </p:cNvPr>
          <p:cNvSpPr txBox="1"/>
          <p:nvPr/>
        </p:nvSpPr>
        <p:spPr>
          <a:xfrm>
            <a:off x="887448" y="3310374"/>
            <a:ext cx="441146" cy="369332"/>
          </a:xfrm>
          <a:prstGeom prst="rect">
            <a:avLst/>
          </a:prstGeom>
          <a:noFill/>
        </p:spPr>
        <p:txBody>
          <a:bodyPr wrap="none" rtlCol="0">
            <a:spAutoFit/>
          </a:bodyPr>
          <a:lstStyle/>
          <a:p>
            <a:r>
              <a:rPr lang="de-DE"/>
              <a:t>25</a:t>
            </a:r>
          </a:p>
        </p:txBody>
      </p:sp>
      <p:sp>
        <p:nvSpPr>
          <p:cNvPr id="229" name="Textfeld 228">
            <a:extLst>
              <a:ext uri="{FF2B5EF4-FFF2-40B4-BE49-F238E27FC236}">
                <a16:creationId xmlns:a16="http://schemas.microsoft.com/office/drawing/2014/main" id="{CF7CAABF-CB25-6E14-657F-05D2A6B79FC5}"/>
              </a:ext>
            </a:extLst>
          </p:cNvPr>
          <p:cNvSpPr txBox="1"/>
          <p:nvPr/>
        </p:nvSpPr>
        <p:spPr>
          <a:xfrm>
            <a:off x="899163" y="3547377"/>
            <a:ext cx="441146" cy="369332"/>
          </a:xfrm>
          <a:prstGeom prst="rect">
            <a:avLst/>
          </a:prstGeom>
          <a:noFill/>
        </p:spPr>
        <p:txBody>
          <a:bodyPr wrap="none" rtlCol="0">
            <a:spAutoFit/>
          </a:bodyPr>
          <a:lstStyle/>
          <a:p>
            <a:r>
              <a:rPr lang="de-DE"/>
              <a:t>10</a:t>
            </a:r>
          </a:p>
        </p:txBody>
      </p:sp>
      <p:sp>
        <p:nvSpPr>
          <p:cNvPr id="230" name="Textfeld 229">
            <a:extLst>
              <a:ext uri="{FF2B5EF4-FFF2-40B4-BE49-F238E27FC236}">
                <a16:creationId xmlns:a16="http://schemas.microsoft.com/office/drawing/2014/main" id="{931892D3-D4E7-8DA3-5F1C-BC79E22777D5}"/>
              </a:ext>
            </a:extLst>
          </p:cNvPr>
          <p:cNvSpPr txBox="1"/>
          <p:nvPr/>
        </p:nvSpPr>
        <p:spPr>
          <a:xfrm>
            <a:off x="942703" y="3796912"/>
            <a:ext cx="389850" cy="369332"/>
          </a:xfrm>
          <a:prstGeom prst="rect">
            <a:avLst/>
          </a:prstGeom>
          <a:noFill/>
        </p:spPr>
        <p:txBody>
          <a:bodyPr wrap="none" rtlCol="0">
            <a:spAutoFit/>
          </a:bodyPr>
          <a:lstStyle/>
          <a:p>
            <a:r>
              <a:rPr lang="de-DE"/>
              <a:t>-5</a:t>
            </a:r>
          </a:p>
        </p:txBody>
      </p:sp>
      <p:sp>
        <p:nvSpPr>
          <p:cNvPr id="231" name="Textfeld 230">
            <a:extLst>
              <a:ext uri="{FF2B5EF4-FFF2-40B4-BE49-F238E27FC236}">
                <a16:creationId xmlns:a16="http://schemas.microsoft.com/office/drawing/2014/main" id="{7175B289-51A1-FF8F-E50D-EBB4ADB9784C}"/>
              </a:ext>
            </a:extLst>
          </p:cNvPr>
          <p:cNvSpPr txBox="1"/>
          <p:nvPr/>
        </p:nvSpPr>
        <p:spPr>
          <a:xfrm>
            <a:off x="814462" y="4046975"/>
            <a:ext cx="518091" cy="369332"/>
          </a:xfrm>
          <a:prstGeom prst="rect">
            <a:avLst/>
          </a:prstGeom>
          <a:noFill/>
        </p:spPr>
        <p:txBody>
          <a:bodyPr wrap="none" rtlCol="0">
            <a:spAutoFit/>
          </a:bodyPr>
          <a:lstStyle/>
          <a:p>
            <a:r>
              <a:rPr lang="de-DE"/>
              <a:t>-20</a:t>
            </a:r>
          </a:p>
        </p:txBody>
      </p:sp>
      <p:sp>
        <p:nvSpPr>
          <p:cNvPr id="232" name="Textfeld 231">
            <a:extLst>
              <a:ext uri="{FF2B5EF4-FFF2-40B4-BE49-F238E27FC236}">
                <a16:creationId xmlns:a16="http://schemas.microsoft.com/office/drawing/2014/main" id="{F4A4195A-DF45-785C-40A6-78E95196D5E9}"/>
              </a:ext>
            </a:extLst>
          </p:cNvPr>
          <p:cNvSpPr txBox="1"/>
          <p:nvPr/>
        </p:nvSpPr>
        <p:spPr>
          <a:xfrm>
            <a:off x="814462" y="4283847"/>
            <a:ext cx="518091" cy="369332"/>
          </a:xfrm>
          <a:prstGeom prst="rect">
            <a:avLst/>
          </a:prstGeom>
          <a:noFill/>
        </p:spPr>
        <p:txBody>
          <a:bodyPr wrap="none" rtlCol="0">
            <a:spAutoFit/>
          </a:bodyPr>
          <a:lstStyle/>
          <a:p>
            <a:r>
              <a:rPr lang="de-DE"/>
              <a:t>-35</a:t>
            </a:r>
          </a:p>
        </p:txBody>
      </p:sp>
      <p:sp>
        <p:nvSpPr>
          <p:cNvPr id="233" name="Textfeld 232">
            <a:extLst>
              <a:ext uri="{FF2B5EF4-FFF2-40B4-BE49-F238E27FC236}">
                <a16:creationId xmlns:a16="http://schemas.microsoft.com/office/drawing/2014/main" id="{D464BE38-2655-537D-8356-A7E440241CCC}"/>
              </a:ext>
            </a:extLst>
          </p:cNvPr>
          <p:cNvSpPr txBox="1"/>
          <p:nvPr/>
        </p:nvSpPr>
        <p:spPr>
          <a:xfrm>
            <a:off x="814462" y="4527361"/>
            <a:ext cx="518091" cy="369332"/>
          </a:xfrm>
          <a:prstGeom prst="rect">
            <a:avLst/>
          </a:prstGeom>
          <a:noFill/>
        </p:spPr>
        <p:txBody>
          <a:bodyPr wrap="none" rtlCol="0">
            <a:spAutoFit/>
          </a:bodyPr>
          <a:lstStyle/>
          <a:p>
            <a:r>
              <a:rPr lang="de-DE"/>
              <a:t>-50</a:t>
            </a:r>
          </a:p>
        </p:txBody>
      </p:sp>
      <p:sp>
        <p:nvSpPr>
          <p:cNvPr id="234" name="Textfeld 233">
            <a:extLst>
              <a:ext uri="{FF2B5EF4-FFF2-40B4-BE49-F238E27FC236}">
                <a16:creationId xmlns:a16="http://schemas.microsoft.com/office/drawing/2014/main" id="{325F3538-1C72-DA0A-578A-FF662C03335C}"/>
              </a:ext>
            </a:extLst>
          </p:cNvPr>
          <p:cNvSpPr txBox="1"/>
          <p:nvPr/>
        </p:nvSpPr>
        <p:spPr>
          <a:xfrm>
            <a:off x="827543" y="4771200"/>
            <a:ext cx="518091" cy="369332"/>
          </a:xfrm>
          <a:prstGeom prst="rect">
            <a:avLst/>
          </a:prstGeom>
          <a:noFill/>
        </p:spPr>
        <p:txBody>
          <a:bodyPr wrap="none" rtlCol="0">
            <a:spAutoFit/>
          </a:bodyPr>
          <a:lstStyle/>
          <a:p>
            <a:r>
              <a:rPr lang="de-DE"/>
              <a:t>-65</a:t>
            </a:r>
          </a:p>
        </p:txBody>
      </p:sp>
      <p:sp>
        <p:nvSpPr>
          <p:cNvPr id="235" name="Textfeld 234">
            <a:extLst>
              <a:ext uri="{FF2B5EF4-FFF2-40B4-BE49-F238E27FC236}">
                <a16:creationId xmlns:a16="http://schemas.microsoft.com/office/drawing/2014/main" id="{6A4F0CF2-0471-0E74-B318-4481D6808A07}"/>
              </a:ext>
            </a:extLst>
          </p:cNvPr>
          <p:cNvSpPr txBox="1"/>
          <p:nvPr/>
        </p:nvSpPr>
        <p:spPr>
          <a:xfrm>
            <a:off x="809364" y="5001386"/>
            <a:ext cx="518091" cy="369332"/>
          </a:xfrm>
          <a:prstGeom prst="rect">
            <a:avLst/>
          </a:prstGeom>
          <a:noFill/>
        </p:spPr>
        <p:txBody>
          <a:bodyPr wrap="none" rtlCol="0">
            <a:spAutoFit/>
          </a:bodyPr>
          <a:lstStyle/>
          <a:p>
            <a:r>
              <a:rPr lang="de-DE"/>
              <a:t>-80</a:t>
            </a:r>
          </a:p>
        </p:txBody>
      </p:sp>
      <p:sp>
        <p:nvSpPr>
          <p:cNvPr id="236" name="Textfeld 235">
            <a:extLst>
              <a:ext uri="{FF2B5EF4-FFF2-40B4-BE49-F238E27FC236}">
                <a16:creationId xmlns:a16="http://schemas.microsoft.com/office/drawing/2014/main" id="{93FBB1F6-CE08-BE56-2C6F-39C39719792B}"/>
              </a:ext>
            </a:extLst>
          </p:cNvPr>
          <p:cNvSpPr txBox="1"/>
          <p:nvPr/>
        </p:nvSpPr>
        <p:spPr>
          <a:xfrm>
            <a:off x="809111" y="5251322"/>
            <a:ext cx="518091" cy="369332"/>
          </a:xfrm>
          <a:prstGeom prst="rect">
            <a:avLst/>
          </a:prstGeom>
          <a:noFill/>
        </p:spPr>
        <p:txBody>
          <a:bodyPr wrap="none" rtlCol="0">
            <a:spAutoFit/>
          </a:bodyPr>
          <a:lstStyle/>
          <a:p>
            <a:r>
              <a:rPr lang="de-DE"/>
              <a:t>-95</a:t>
            </a:r>
          </a:p>
        </p:txBody>
      </p:sp>
      <p:sp>
        <p:nvSpPr>
          <p:cNvPr id="237" name="Textfeld 236">
            <a:extLst>
              <a:ext uri="{FF2B5EF4-FFF2-40B4-BE49-F238E27FC236}">
                <a16:creationId xmlns:a16="http://schemas.microsoft.com/office/drawing/2014/main" id="{9011D99B-839C-C547-9650-CC90C6E403A4}"/>
              </a:ext>
            </a:extLst>
          </p:cNvPr>
          <p:cNvSpPr txBox="1"/>
          <p:nvPr/>
        </p:nvSpPr>
        <p:spPr>
          <a:xfrm>
            <a:off x="699383" y="5501258"/>
            <a:ext cx="629211" cy="369332"/>
          </a:xfrm>
          <a:prstGeom prst="rect">
            <a:avLst/>
          </a:prstGeom>
          <a:noFill/>
        </p:spPr>
        <p:txBody>
          <a:bodyPr wrap="none" rtlCol="0">
            <a:spAutoFit/>
          </a:bodyPr>
          <a:lstStyle/>
          <a:p>
            <a:r>
              <a:rPr lang="de-DE"/>
              <a:t>-110</a:t>
            </a:r>
          </a:p>
        </p:txBody>
      </p:sp>
      <p:sp>
        <p:nvSpPr>
          <p:cNvPr id="238" name="Textfeld 237">
            <a:extLst>
              <a:ext uri="{FF2B5EF4-FFF2-40B4-BE49-F238E27FC236}">
                <a16:creationId xmlns:a16="http://schemas.microsoft.com/office/drawing/2014/main" id="{061089E3-E83A-CB09-C7AB-150248EFC327}"/>
              </a:ext>
            </a:extLst>
          </p:cNvPr>
          <p:cNvSpPr txBox="1"/>
          <p:nvPr/>
        </p:nvSpPr>
        <p:spPr>
          <a:xfrm rot="16200000">
            <a:off x="-1587433" y="3735469"/>
            <a:ext cx="4275529" cy="369332"/>
          </a:xfrm>
          <a:prstGeom prst="rect">
            <a:avLst/>
          </a:prstGeom>
          <a:noFill/>
        </p:spPr>
        <p:txBody>
          <a:bodyPr wrap="none" rtlCol="0">
            <a:spAutoFit/>
          </a:bodyPr>
          <a:lstStyle/>
          <a:p>
            <a:r>
              <a:rPr lang="de-DE" b="1"/>
              <a:t>Best </a:t>
            </a:r>
            <a:r>
              <a:rPr lang="de-DE" b="1" err="1"/>
              <a:t>change</a:t>
            </a:r>
            <a:r>
              <a:rPr lang="de-DE" b="1"/>
              <a:t> in </a:t>
            </a:r>
            <a:r>
              <a:rPr lang="de-DE" b="1" err="1"/>
              <a:t>bone</a:t>
            </a:r>
            <a:r>
              <a:rPr lang="de-DE" b="1"/>
              <a:t> </a:t>
            </a:r>
            <a:r>
              <a:rPr lang="de-DE" b="1" err="1"/>
              <a:t>marrow</a:t>
            </a:r>
            <a:r>
              <a:rPr lang="de-DE" b="1"/>
              <a:t> blast, %</a:t>
            </a:r>
          </a:p>
        </p:txBody>
      </p:sp>
    </p:spTree>
    <p:extLst>
      <p:ext uri="{BB962C8B-B14F-4D97-AF65-F5344CB8AC3E}">
        <p14:creationId xmlns:p14="http://schemas.microsoft.com/office/powerpoint/2010/main" val="71774850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C0E5F1-DF57-4678-5CFF-1E3C3EB11E07}"/>
              </a:ext>
            </a:extLst>
          </p:cNvPr>
          <p:cNvSpPr>
            <a:spLocks noGrp="1"/>
          </p:cNvSpPr>
          <p:nvPr>
            <p:ph type="title"/>
          </p:nvPr>
        </p:nvSpPr>
        <p:spPr/>
        <p:txBody>
          <a:bodyPr/>
          <a:lstStyle/>
          <a:p>
            <a:r>
              <a:rPr lang="en-US"/>
              <a:t>TEAEs</a:t>
            </a:r>
          </a:p>
        </p:txBody>
      </p:sp>
      <p:sp>
        <p:nvSpPr>
          <p:cNvPr id="4" name="Footer Placeholder 3">
            <a:extLst>
              <a:ext uri="{FF2B5EF4-FFF2-40B4-BE49-F238E27FC236}">
                <a16:creationId xmlns:a16="http://schemas.microsoft.com/office/drawing/2014/main" id="{E493CDC8-F6E9-F45C-603B-C5E3FFE0D43E}"/>
              </a:ext>
            </a:extLst>
          </p:cNvPr>
          <p:cNvSpPr>
            <a:spLocks noGrp="1"/>
          </p:cNvSpPr>
          <p:nvPr>
            <p:ph type="ftr" sz="quarter" idx="13"/>
          </p:nvPr>
        </p:nvSpPr>
        <p:spPr/>
        <p:txBody>
          <a:bodyPr/>
          <a:lstStyle/>
          <a:p>
            <a:r>
              <a:rPr lang="en-GB"/>
              <a:t>Data </a:t>
            </a:r>
            <a:r>
              <a:rPr lang="en-GB" err="1"/>
              <a:t>cutoff</a:t>
            </a:r>
            <a:r>
              <a:rPr lang="en-GB"/>
              <a:t>: 5 September 2022. </a:t>
            </a:r>
            <a:r>
              <a:rPr lang="en-GB" baseline="30000" err="1"/>
              <a:t>a</a:t>
            </a:r>
            <a:r>
              <a:rPr lang="en-GB" err="1"/>
              <a:t>Neutropenia</a:t>
            </a:r>
            <a:r>
              <a:rPr lang="en-GB"/>
              <a:t> includes neutropenia and decreased neutrophil count. </a:t>
            </a:r>
            <a:r>
              <a:rPr lang="en-GB" baseline="30000" err="1"/>
              <a:t>b</a:t>
            </a:r>
            <a:r>
              <a:rPr lang="en-GB" err="1"/>
              <a:t>Thrombocytopenia</a:t>
            </a:r>
            <a:r>
              <a:rPr lang="en-GB"/>
              <a:t> includes thrombocytopenia and decreased platelet count.</a:t>
            </a:r>
            <a:endParaRPr lang="en-GB" b="1"/>
          </a:p>
          <a:p>
            <a:r>
              <a:rPr lang="en-GB" b="1"/>
              <a:t>TEAE, </a:t>
            </a:r>
            <a:r>
              <a:rPr lang="en-GB"/>
              <a:t>treatment-emergent adverse event.</a:t>
            </a:r>
          </a:p>
          <a:p>
            <a:r>
              <a:rPr lang="en-GB" b="1" err="1"/>
              <a:t>Shortt</a:t>
            </a:r>
            <a:r>
              <a:rPr lang="en-GB" b="1"/>
              <a:t> et al, Abstract #1443 presented at ASH 2022.</a:t>
            </a:r>
          </a:p>
        </p:txBody>
      </p:sp>
      <p:graphicFrame>
        <p:nvGraphicFramePr>
          <p:cNvPr id="5" name="Table 5">
            <a:extLst>
              <a:ext uri="{FF2B5EF4-FFF2-40B4-BE49-F238E27FC236}">
                <a16:creationId xmlns:a16="http://schemas.microsoft.com/office/drawing/2014/main" id="{DD179E2F-9BC1-1D68-1AA0-A22D27897374}"/>
              </a:ext>
            </a:extLst>
          </p:cNvPr>
          <p:cNvGraphicFramePr>
            <a:graphicFrameLocks noGrp="1"/>
          </p:cNvGraphicFramePr>
          <p:nvPr>
            <p:extLst>
              <p:ext uri="{D42A27DB-BD31-4B8C-83A1-F6EECF244321}">
                <p14:modId xmlns:p14="http://schemas.microsoft.com/office/powerpoint/2010/main" val="3714883901"/>
              </p:ext>
            </p:extLst>
          </p:nvPr>
        </p:nvGraphicFramePr>
        <p:xfrm>
          <a:off x="416534" y="1989138"/>
          <a:ext cx="4041166" cy="4068752"/>
        </p:xfrm>
        <a:graphic>
          <a:graphicData uri="http://schemas.openxmlformats.org/drawingml/2006/table">
            <a:tbl>
              <a:tblPr firstRow="1" bandRow="1">
                <a:tableStyleId>{5C22544A-7EE6-4342-B048-85BDC9FD1C3A}</a:tableStyleId>
              </a:tblPr>
              <a:tblGrid>
                <a:gridCol w="2898166">
                  <a:extLst>
                    <a:ext uri="{9D8B030D-6E8A-4147-A177-3AD203B41FA5}">
                      <a16:colId xmlns:a16="http://schemas.microsoft.com/office/drawing/2014/main" val="4271445945"/>
                    </a:ext>
                  </a:extLst>
                </a:gridCol>
                <a:gridCol w="1143000">
                  <a:extLst>
                    <a:ext uri="{9D8B030D-6E8A-4147-A177-3AD203B41FA5}">
                      <a16:colId xmlns:a16="http://schemas.microsoft.com/office/drawing/2014/main" val="917597942"/>
                    </a:ext>
                  </a:extLst>
                </a:gridCol>
              </a:tblGrid>
              <a:tr h="254297">
                <a:tc>
                  <a:txBody>
                    <a:bodyPr/>
                    <a:lstStyle/>
                    <a:p>
                      <a:r>
                        <a:rPr lang="en-US" sz="1050"/>
                        <a:t>TEAEs, n (%)</a:t>
                      </a:r>
                    </a:p>
                  </a:txBody>
                  <a:tcPr/>
                </a:tc>
                <a:tc>
                  <a:txBody>
                    <a:bodyPr/>
                    <a:lstStyle/>
                    <a:p>
                      <a:pPr algn="ctr"/>
                      <a:r>
                        <a:rPr lang="en-US" sz="1050"/>
                        <a:t>Total (N=57)</a:t>
                      </a:r>
                    </a:p>
                  </a:txBody>
                  <a:tcPr/>
                </a:tc>
                <a:extLst>
                  <a:ext uri="{0D108BD9-81ED-4DB2-BD59-A6C34878D82A}">
                    <a16:rowId xmlns:a16="http://schemas.microsoft.com/office/drawing/2014/main" val="2571391496"/>
                  </a:ext>
                </a:extLst>
              </a:tr>
              <a:tr h="254297">
                <a:tc>
                  <a:txBody>
                    <a:bodyPr/>
                    <a:lstStyle/>
                    <a:p>
                      <a:r>
                        <a:rPr lang="en-US" sz="1050" b="1"/>
                        <a:t>Any TEAE</a:t>
                      </a:r>
                    </a:p>
                  </a:txBody>
                  <a:tcPr/>
                </a:tc>
                <a:tc>
                  <a:txBody>
                    <a:bodyPr/>
                    <a:lstStyle/>
                    <a:p>
                      <a:pPr algn="ctr"/>
                      <a:r>
                        <a:rPr lang="en-US" sz="1050"/>
                        <a:t>57 (100)</a:t>
                      </a:r>
                    </a:p>
                  </a:txBody>
                  <a:tcPr/>
                </a:tc>
                <a:extLst>
                  <a:ext uri="{0D108BD9-81ED-4DB2-BD59-A6C34878D82A}">
                    <a16:rowId xmlns:a16="http://schemas.microsoft.com/office/drawing/2014/main" val="3878925515"/>
                  </a:ext>
                </a:extLst>
              </a:tr>
              <a:tr h="254297">
                <a:tc>
                  <a:txBody>
                    <a:bodyPr/>
                    <a:lstStyle/>
                    <a:p>
                      <a:r>
                        <a:rPr lang="en-US" sz="1050" b="1"/>
                        <a:t>Grade ≥3</a:t>
                      </a:r>
                    </a:p>
                  </a:txBody>
                  <a:tcPr/>
                </a:tc>
                <a:tc>
                  <a:txBody>
                    <a:bodyPr/>
                    <a:lstStyle/>
                    <a:p>
                      <a:pPr algn="ctr"/>
                      <a:r>
                        <a:rPr lang="en-US" sz="1050"/>
                        <a:t>53 (93)</a:t>
                      </a:r>
                    </a:p>
                  </a:txBody>
                  <a:tcPr/>
                </a:tc>
                <a:extLst>
                  <a:ext uri="{0D108BD9-81ED-4DB2-BD59-A6C34878D82A}">
                    <a16:rowId xmlns:a16="http://schemas.microsoft.com/office/drawing/2014/main" val="1183450860"/>
                  </a:ext>
                </a:extLst>
              </a:tr>
              <a:tr h="254297">
                <a:tc>
                  <a:txBody>
                    <a:bodyPr/>
                    <a:lstStyle/>
                    <a:p>
                      <a:r>
                        <a:rPr lang="en-US" sz="1050" b="1"/>
                        <a:t>Serious</a:t>
                      </a:r>
                    </a:p>
                  </a:txBody>
                  <a:tcPr/>
                </a:tc>
                <a:tc>
                  <a:txBody>
                    <a:bodyPr/>
                    <a:lstStyle/>
                    <a:p>
                      <a:pPr algn="ctr"/>
                      <a:r>
                        <a:rPr lang="en-US" sz="1050"/>
                        <a:t>46 (81)</a:t>
                      </a:r>
                    </a:p>
                  </a:txBody>
                  <a:tcPr/>
                </a:tc>
                <a:extLst>
                  <a:ext uri="{0D108BD9-81ED-4DB2-BD59-A6C34878D82A}">
                    <a16:rowId xmlns:a16="http://schemas.microsoft.com/office/drawing/2014/main" val="161755940"/>
                  </a:ext>
                </a:extLst>
              </a:tr>
              <a:tr h="254297">
                <a:tc>
                  <a:txBody>
                    <a:bodyPr/>
                    <a:lstStyle/>
                    <a:p>
                      <a:r>
                        <a:rPr lang="en-US" sz="1050" b="1"/>
                        <a:t>Leading to death</a:t>
                      </a:r>
                    </a:p>
                  </a:txBody>
                  <a:tcPr/>
                </a:tc>
                <a:tc>
                  <a:txBody>
                    <a:bodyPr/>
                    <a:lstStyle/>
                    <a:p>
                      <a:pPr algn="ctr"/>
                      <a:r>
                        <a:rPr lang="en-US" sz="1050"/>
                        <a:t>6 (11)</a:t>
                      </a:r>
                    </a:p>
                  </a:txBody>
                  <a:tcPr/>
                </a:tc>
                <a:extLst>
                  <a:ext uri="{0D108BD9-81ED-4DB2-BD59-A6C34878D82A}">
                    <a16:rowId xmlns:a16="http://schemas.microsoft.com/office/drawing/2014/main" val="4100417432"/>
                  </a:ext>
                </a:extLst>
              </a:tr>
              <a:tr h="254297">
                <a:tc>
                  <a:txBody>
                    <a:bodyPr/>
                    <a:lstStyle/>
                    <a:p>
                      <a:pPr lvl="1"/>
                      <a:r>
                        <a:rPr lang="en-US" sz="1050"/>
                        <a:t>Death within 30 days of first dose</a:t>
                      </a:r>
                    </a:p>
                  </a:txBody>
                  <a:tcPr>
                    <a:solidFill>
                      <a:srgbClr val="E7E8EA"/>
                    </a:solidFill>
                  </a:tcPr>
                </a:tc>
                <a:tc>
                  <a:txBody>
                    <a:bodyPr/>
                    <a:lstStyle/>
                    <a:p>
                      <a:pPr algn="ctr"/>
                      <a:r>
                        <a:rPr lang="en-US" sz="1050"/>
                        <a:t>1 (2)</a:t>
                      </a:r>
                    </a:p>
                  </a:txBody>
                  <a:tcPr>
                    <a:solidFill>
                      <a:srgbClr val="E7E8EA"/>
                    </a:solidFill>
                  </a:tcPr>
                </a:tc>
                <a:extLst>
                  <a:ext uri="{0D108BD9-81ED-4DB2-BD59-A6C34878D82A}">
                    <a16:rowId xmlns:a16="http://schemas.microsoft.com/office/drawing/2014/main" val="1634038848"/>
                  </a:ext>
                </a:extLst>
              </a:tr>
              <a:tr h="254297">
                <a:tc>
                  <a:txBody>
                    <a:bodyPr/>
                    <a:lstStyle/>
                    <a:p>
                      <a:pPr lvl="1"/>
                      <a:r>
                        <a:rPr lang="en-US" sz="1050"/>
                        <a:t>Death within 60 days of first dose</a:t>
                      </a:r>
                    </a:p>
                  </a:txBody>
                  <a:tcPr/>
                </a:tc>
                <a:tc>
                  <a:txBody>
                    <a:bodyPr/>
                    <a:lstStyle/>
                    <a:p>
                      <a:pPr algn="ctr"/>
                      <a:r>
                        <a:rPr lang="en-US" sz="1050"/>
                        <a:t>3 (5)</a:t>
                      </a:r>
                    </a:p>
                  </a:txBody>
                  <a:tcPr/>
                </a:tc>
                <a:extLst>
                  <a:ext uri="{0D108BD9-81ED-4DB2-BD59-A6C34878D82A}">
                    <a16:rowId xmlns:a16="http://schemas.microsoft.com/office/drawing/2014/main" val="1646013881"/>
                  </a:ext>
                </a:extLst>
              </a:tr>
              <a:tr h="254297">
                <a:tc>
                  <a:txBody>
                    <a:bodyPr/>
                    <a:lstStyle/>
                    <a:p>
                      <a:r>
                        <a:rPr lang="en-US" sz="1050" b="1"/>
                        <a:t>Leading to discontinuation</a:t>
                      </a:r>
                    </a:p>
                  </a:txBody>
                  <a:tcPr/>
                </a:tc>
                <a:tc>
                  <a:txBody>
                    <a:bodyPr/>
                    <a:lstStyle/>
                    <a:p>
                      <a:pPr algn="ctr"/>
                      <a:endParaRPr lang="en-US" sz="1050"/>
                    </a:p>
                  </a:txBody>
                  <a:tcPr/>
                </a:tc>
                <a:extLst>
                  <a:ext uri="{0D108BD9-81ED-4DB2-BD59-A6C34878D82A}">
                    <a16:rowId xmlns:a16="http://schemas.microsoft.com/office/drawing/2014/main" val="1317775210"/>
                  </a:ext>
                </a:extLst>
              </a:tr>
              <a:tr h="254297">
                <a:tc>
                  <a:txBody>
                    <a:bodyPr/>
                    <a:lstStyle/>
                    <a:p>
                      <a:pPr lvl="1"/>
                      <a:r>
                        <a:rPr lang="en-US" sz="1050"/>
                        <a:t>BGB-11417</a:t>
                      </a:r>
                    </a:p>
                  </a:txBody>
                  <a:tcPr>
                    <a:solidFill>
                      <a:srgbClr val="CBCDD2"/>
                    </a:solidFill>
                  </a:tcPr>
                </a:tc>
                <a:tc>
                  <a:txBody>
                    <a:bodyPr/>
                    <a:lstStyle/>
                    <a:p>
                      <a:pPr algn="ctr"/>
                      <a:r>
                        <a:rPr lang="en-US" sz="1050"/>
                        <a:t>10 (18)</a:t>
                      </a:r>
                    </a:p>
                  </a:txBody>
                  <a:tcPr>
                    <a:solidFill>
                      <a:srgbClr val="CBCDD2"/>
                    </a:solidFill>
                  </a:tcPr>
                </a:tc>
                <a:extLst>
                  <a:ext uri="{0D108BD9-81ED-4DB2-BD59-A6C34878D82A}">
                    <a16:rowId xmlns:a16="http://schemas.microsoft.com/office/drawing/2014/main" val="2303828829"/>
                  </a:ext>
                </a:extLst>
              </a:tr>
              <a:tr h="254297">
                <a:tc>
                  <a:txBody>
                    <a:bodyPr/>
                    <a:lstStyle/>
                    <a:p>
                      <a:pPr lvl="1"/>
                      <a:r>
                        <a:rPr lang="en-US" sz="1050"/>
                        <a:t>Azacitidine</a:t>
                      </a:r>
                    </a:p>
                  </a:txBody>
                  <a:tcPr/>
                </a:tc>
                <a:tc>
                  <a:txBody>
                    <a:bodyPr/>
                    <a:lstStyle/>
                    <a:p>
                      <a:pPr algn="ctr"/>
                      <a:r>
                        <a:rPr lang="en-US" sz="1050"/>
                        <a:t>11 (19)</a:t>
                      </a:r>
                    </a:p>
                  </a:txBody>
                  <a:tcPr/>
                </a:tc>
                <a:extLst>
                  <a:ext uri="{0D108BD9-81ED-4DB2-BD59-A6C34878D82A}">
                    <a16:rowId xmlns:a16="http://schemas.microsoft.com/office/drawing/2014/main" val="3348246471"/>
                  </a:ext>
                </a:extLst>
              </a:tr>
              <a:tr h="254297">
                <a:tc>
                  <a:txBody>
                    <a:bodyPr/>
                    <a:lstStyle/>
                    <a:p>
                      <a:r>
                        <a:rPr lang="en-US" sz="1050" b="1"/>
                        <a:t>Leading to reduction</a:t>
                      </a:r>
                    </a:p>
                  </a:txBody>
                  <a:tcPr/>
                </a:tc>
                <a:tc>
                  <a:txBody>
                    <a:bodyPr/>
                    <a:lstStyle/>
                    <a:p>
                      <a:pPr algn="ctr"/>
                      <a:endParaRPr lang="en-US" sz="1050"/>
                    </a:p>
                  </a:txBody>
                  <a:tcPr/>
                </a:tc>
                <a:extLst>
                  <a:ext uri="{0D108BD9-81ED-4DB2-BD59-A6C34878D82A}">
                    <a16:rowId xmlns:a16="http://schemas.microsoft.com/office/drawing/2014/main" val="2379728811"/>
                  </a:ext>
                </a:extLst>
              </a:tr>
              <a:tr h="254297">
                <a:tc>
                  <a:txBody>
                    <a:bodyPr/>
                    <a:lstStyle/>
                    <a:p>
                      <a:pPr lvl="1"/>
                      <a:r>
                        <a:rPr lang="en-US" sz="1050"/>
                        <a:t>BGB-11417</a:t>
                      </a:r>
                    </a:p>
                  </a:txBody>
                  <a:tcPr>
                    <a:solidFill>
                      <a:srgbClr val="E7E8EA"/>
                    </a:solidFill>
                  </a:tcPr>
                </a:tc>
                <a:tc>
                  <a:txBody>
                    <a:bodyPr/>
                    <a:lstStyle/>
                    <a:p>
                      <a:pPr algn="ctr"/>
                      <a:r>
                        <a:rPr lang="en-US" sz="1050"/>
                        <a:t>6 (11)</a:t>
                      </a:r>
                    </a:p>
                  </a:txBody>
                  <a:tcPr>
                    <a:solidFill>
                      <a:srgbClr val="E7E8EA"/>
                    </a:solidFill>
                  </a:tcPr>
                </a:tc>
                <a:extLst>
                  <a:ext uri="{0D108BD9-81ED-4DB2-BD59-A6C34878D82A}">
                    <a16:rowId xmlns:a16="http://schemas.microsoft.com/office/drawing/2014/main" val="1291541113"/>
                  </a:ext>
                </a:extLst>
              </a:tr>
              <a:tr h="254297">
                <a:tc>
                  <a:txBody>
                    <a:bodyPr/>
                    <a:lstStyle/>
                    <a:p>
                      <a:pPr lvl="1"/>
                      <a:r>
                        <a:rPr lang="en-US" sz="1050"/>
                        <a:t>Azacitidine</a:t>
                      </a:r>
                    </a:p>
                  </a:txBody>
                  <a:tcPr/>
                </a:tc>
                <a:tc>
                  <a:txBody>
                    <a:bodyPr/>
                    <a:lstStyle/>
                    <a:p>
                      <a:pPr algn="ctr"/>
                      <a:r>
                        <a:rPr lang="en-US" sz="1050"/>
                        <a:t>9 (16)</a:t>
                      </a:r>
                    </a:p>
                  </a:txBody>
                  <a:tcPr/>
                </a:tc>
                <a:extLst>
                  <a:ext uri="{0D108BD9-81ED-4DB2-BD59-A6C34878D82A}">
                    <a16:rowId xmlns:a16="http://schemas.microsoft.com/office/drawing/2014/main" val="1770680057"/>
                  </a:ext>
                </a:extLst>
              </a:tr>
              <a:tr h="254297">
                <a:tc>
                  <a:txBody>
                    <a:bodyPr/>
                    <a:lstStyle/>
                    <a:p>
                      <a:r>
                        <a:rPr lang="en-US" sz="1050" b="1"/>
                        <a:t>Leading to cycle delays</a:t>
                      </a:r>
                    </a:p>
                  </a:txBody>
                  <a:tcPr/>
                </a:tc>
                <a:tc>
                  <a:txBody>
                    <a:bodyPr/>
                    <a:lstStyle/>
                    <a:p>
                      <a:pPr algn="ctr"/>
                      <a:endParaRPr lang="en-US" sz="1050"/>
                    </a:p>
                  </a:txBody>
                  <a:tcPr/>
                </a:tc>
                <a:extLst>
                  <a:ext uri="{0D108BD9-81ED-4DB2-BD59-A6C34878D82A}">
                    <a16:rowId xmlns:a16="http://schemas.microsoft.com/office/drawing/2014/main" val="3282002861"/>
                  </a:ext>
                </a:extLst>
              </a:tr>
              <a:tr h="254297">
                <a:tc>
                  <a:txBody>
                    <a:bodyPr/>
                    <a:lstStyle/>
                    <a:p>
                      <a:pPr lvl="1"/>
                      <a:r>
                        <a:rPr lang="en-US" sz="1050"/>
                        <a:t>BGB-11417</a:t>
                      </a:r>
                    </a:p>
                  </a:txBody>
                  <a:tcPr>
                    <a:solidFill>
                      <a:srgbClr val="CBCDD2"/>
                    </a:solidFill>
                  </a:tcPr>
                </a:tc>
                <a:tc>
                  <a:txBody>
                    <a:bodyPr/>
                    <a:lstStyle/>
                    <a:p>
                      <a:pPr algn="ctr"/>
                      <a:r>
                        <a:rPr lang="en-US" sz="1050"/>
                        <a:t>37 (65)</a:t>
                      </a:r>
                    </a:p>
                  </a:txBody>
                  <a:tcPr>
                    <a:solidFill>
                      <a:srgbClr val="CBCDD2"/>
                    </a:solidFill>
                  </a:tcPr>
                </a:tc>
                <a:extLst>
                  <a:ext uri="{0D108BD9-81ED-4DB2-BD59-A6C34878D82A}">
                    <a16:rowId xmlns:a16="http://schemas.microsoft.com/office/drawing/2014/main" val="795724649"/>
                  </a:ext>
                </a:extLst>
              </a:tr>
              <a:tr h="254297">
                <a:tc>
                  <a:txBody>
                    <a:bodyPr/>
                    <a:lstStyle/>
                    <a:p>
                      <a:pPr lvl="1"/>
                      <a:r>
                        <a:rPr lang="en-US" sz="1050"/>
                        <a:t>Azacitidine</a:t>
                      </a:r>
                    </a:p>
                  </a:txBody>
                  <a:tcPr/>
                </a:tc>
                <a:tc>
                  <a:txBody>
                    <a:bodyPr/>
                    <a:lstStyle/>
                    <a:p>
                      <a:pPr algn="ctr"/>
                      <a:r>
                        <a:rPr lang="en-US" sz="1050"/>
                        <a:t>37 (65)</a:t>
                      </a:r>
                    </a:p>
                  </a:txBody>
                  <a:tcPr/>
                </a:tc>
                <a:extLst>
                  <a:ext uri="{0D108BD9-81ED-4DB2-BD59-A6C34878D82A}">
                    <a16:rowId xmlns:a16="http://schemas.microsoft.com/office/drawing/2014/main" val="1631557176"/>
                  </a:ext>
                </a:extLst>
              </a:tr>
            </a:tbl>
          </a:graphicData>
        </a:graphic>
      </p:graphicFrame>
      <p:sp>
        <p:nvSpPr>
          <p:cNvPr id="8" name="TextBox 7">
            <a:extLst>
              <a:ext uri="{FF2B5EF4-FFF2-40B4-BE49-F238E27FC236}">
                <a16:creationId xmlns:a16="http://schemas.microsoft.com/office/drawing/2014/main" id="{8C4598B9-813D-7CD9-E599-0796077E086B}"/>
              </a:ext>
            </a:extLst>
          </p:cNvPr>
          <p:cNvSpPr txBox="1"/>
          <p:nvPr/>
        </p:nvSpPr>
        <p:spPr>
          <a:xfrm>
            <a:off x="407988" y="1335644"/>
            <a:ext cx="5580062" cy="369332"/>
          </a:xfrm>
          <a:prstGeom prst="rect">
            <a:avLst/>
          </a:prstGeom>
          <a:noFill/>
        </p:spPr>
        <p:txBody>
          <a:bodyPr wrap="square" rtlCol="0">
            <a:spAutoFit/>
          </a:bodyPr>
          <a:lstStyle/>
          <a:p>
            <a:pPr algn="ctr"/>
            <a:r>
              <a:rPr lang="en-US" b="1"/>
              <a:t>Safety summary</a:t>
            </a:r>
          </a:p>
        </p:txBody>
      </p:sp>
      <p:sp>
        <p:nvSpPr>
          <p:cNvPr id="9" name="TextBox 8">
            <a:extLst>
              <a:ext uri="{FF2B5EF4-FFF2-40B4-BE49-F238E27FC236}">
                <a16:creationId xmlns:a16="http://schemas.microsoft.com/office/drawing/2014/main" id="{6F8C55E8-77F0-5A62-AE98-8D04CA492941}"/>
              </a:ext>
            </a:extLst>
          </p:cNvPr>
          <p:cNvSpPr txBox="1"/>
          <p:nvPr/>
        </p:nvSpPr>
        <p:spPr>
          <a:xfrm>
            <a:off x="6203949" y="1335644"/>
            <a:ext cx="5580063" cy="646331"/>
          </a:xfrm>
          <a:prstGeom prst="rect">
            <a:avLst/>
          </a:prstGeom>
          <a:noFill/>
        </p:spPr>
        <p:txBody>
          <a:bodyPr wrap="square" rtlCol="0">
            <a:spAutoFit/>
          </a:bodyPr>
          <a:lstStyle/>
          <a:p>
            <a:pPr algn="ctr"/>
            <a:r>
              <a:rPr lang="en-US" b="1"/>
              <a:t>Most common TEAEs </a:t>
            </a:r>
          </a:p>
          <a:p>
            <a:pPr algn="ctr"/>
            <a:r>
              <a:rPr lang="en-US" b="1"/>
              <a:t>(≥20% for all Grades or ≥10% for Grade ≥3) </a:t>
            </a:r>
          </a:p>
        </p:txBody>
      </p:sp>
      <p:sp>
        <p:nvSpPr>
          <p:cNvPr id="6" name="TextBox 5">
            <a:extLst>
              <a:ext uri="{FF2B5EF4-FFF2-40B4-BE49-F238E27FC236}">
                <a16:creationId xmlns:a16="http://schemas.microsoft.com/office/drawing/2014/main" id="{E89690AD-7408-DD33-4B95-085F9CDF405A}"/>
              </a:ext>
            </a:extLst>
          </p:cNvPr>
          <p:cNvSpPr txBox="1"/>
          <p:nvPr/>
        </p:nvSpPr>
        <p:spPr>
          <a:xfrm>
            <a:off x="4699000" y="5603022"/>
            <a:ext cx="7085013" cy="461665"/>
          </a:xfrm>
          <a:prstGeom prst="rect">
            <a:avLst/>
          </a:prstGeom>
          <a:solidFill>
            <a:schemeClr val="bg2"/>
          </a:solidFill>
        </p:spPr>
        <p:txBody>
          <a:bodyPr wrap="square" rtlCol="0">
            <a:spAutoFit/>
          </a:bodyPr>
          <a:lstStyle/>
          <a:p>
            <a:pPr marL="285750" indent="-285750">
              <a:buClr>
                <a:schemeClr val="accent2"/>
              </a:buClr>
              <a:buFont typeface="Arial" panose="020B0604020202020204" pitchFamily="34" charset="0"/>
              <a:buChar char="•"/>
            </a:pPr>
            <a:r>
              <a:rPr lang="en-US" sz="1200"/>
              <a:t>The most common TEAEs were neutropenia, thrombocytopenia and anemia, and the most common non-hematologic TEAEs were nausea and constipation (majority were Grade 1/2) </a:t>
            </a:r>
          </a:p>
        </p:txBody>
      </p:sp>
      <p:graphicFrame>
        <p:nvGraphicFramePr>
          <p:cNvPr id="12" name="Diagramm 11">
            <a:extLst>
              <a:ext uri="{FF2B5EF4-FFF2-40B4-BE49-F238E27FC236}">
                <a16:creationId xmlns:a16="http://schemas.microsoft.com/office/drawing/2014/main" id="{0BDC4C45-9709-7208-EB56-768F33125728}"/>
              </a:ext>
            </a:extLst>
          </p:cNvPr>
          <p:cNvGraphicFramePr/>
          <p:nvPr>
            <p:extLst>
              <p:ext uri="{D42A27DB-BD31-4B8C-83A1-F6EECF244321}">
                <p14:modId xmlns:p14="http://schemas.microsoft.com/office/powerpoint/2010/main" val="1359005698"/>
              </p:ext>
            </p:extLst>
          </p:nvPr>
        </p:nvGraphicFramePr>
        <p:xfrm>
          <a:off x="4699000" y="1892298"/>
          <a:ext cx="7076466" cy="371072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78C265D5-E637-41A1-294F-A1A241BBE387}"/>
              </a:ext>
            </a:extLst>
          </p:cNvPr>
          <p:cNvSpPr txBox="1"/>
          <p:nvPr/>
        </p:nvSpPr>
        <p:spPr>
          <a:xfrm>
            <a:off x="6643868" y="2012752"/>
            <a:ext cx="234360" cy="200055"/>
          </a:xfrm>
          <a:prstGeom prst="rect">
            <a:avLst/>
          </a:prstGeom>
          <a:noFill/>
        </p:spPr>
        <p:txBody>
          <a:bodyPr wrap="none" rtlCol="0">
            <a:spAutoFit/>
          </a:bodyPr>
          <a:lstStyle/>
          <a:p>
            <a:r>
              <a:rPr lang="en-US" sz="1050" baseline="30000"/>
              <a:t>a</a:t>
            </a:r>
          </a:p>
        </p:txBody>
      </p:sp>
      <p:sp>
        <p:nvSpPr>
          <p:cNvPr id="11" name="TextBox 10">
            <a:extLst>
              <a:ext uri="{FF2B5EF4-FFF2-40B4-BE49-F238E27FC236}">
                <a16:creationId xmlns:a16="http://schemas.microsoft.com/office/drawing/2014/main" id="{277C5A61-9693-B56C-CF2C-D41E5CCF7ABC}"/>
              </a:ext>
            </a:extLst>
          </p:cNvPr>
          <p:cNvSpPr txBox="1"/>
          <p:nvPr/>
        </p:nvSpPr>
        <p:spPr>
          <a:xfrm>
            <a:off x="6643868" y="2266734"/>
            <a:ext cx="234360" cy="200055"/>
          </a:xfrm>
          <a:prstGeom prst="rect">
            <a:avLst/>
          </a:prstGeom>
          <a:noFill/>
        </p:spPr>
        <p:txBody>
          <a:bodyPr wrap="none" rtlCol="0">
            <a:spAutoFit/>
          </a:bodyPr>
          <a:lstStyle/>
          <a:p>
            <a:r>
              <a:rPr lang="en-US" sz="1050" baseline="30000"/>
              <a:t>b</a:t>
            </a:r>
          </a:p>
        </p:txBody>
      </p:sp>
    </p:spTree>
    <p:extLst>
      <p:ext uri="{BB962C8B-B14F-4D97-AF65-F5344CB8AC3E}">
        <p14:creationId xmlns:p14="http://schemas.microsoft.com/office/powerpoint/2010/main" val="171099400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11D7C371-5999-5DA9-EEC7-0018C10ADC1D}"/>
              </a:ext>
            </a:extLst>
          </p:cNvPr>
          <p:cNvSpPr>
            <a:spLocks noGrp="1"/>
          </p:cNvSpPr>
          <p:nvPr>
            <p:ph type="body" sz="quarter" idx="12"/>
          </p:nvPr>
        </p:nvSpPr>
        <p:spPr/>
        <p:txBody>
          <a:bodyPr/>
          <a:lstStyle/>
          <a:p>
            <a:r>
              <a:rPr lang="en-US" b="1"/>
              <a:t>DLT observation window</a:t>
            </a:r>
          </a:p>
        </p:txBody>
      </p:sp>
      <p:sp>
        <p:nvSpPr>
          <p:cNvPr id="3" name="Title 2">
            <a:extLst>
              <a:ext uri="{FF2B5EF4-FFF2-40B4-BE49-F238E27FC236}">
                <a16:creationId xmlns:a16="http://schemas.microsoft.com/office/drawing/2014/main" id="{D5340258-EA1A-9437-44D3-17E5D8EFB819}"/>
              </a:ext>
            </a:extLst>
          </p:cNvPr>
          <p:cNvSpPr>
            <a:spLocks noGrp="1"/>
          </p:cNvSpPr>
          <p:nvPr>
            <p:ph type="title"/>
          </p:nvPr>
        </p:nvSpPr>
        <p:spPr/>
        <p:txBody>
          <a:bodyPr/>
          <a:lstStyle/>
          <a:p>
            <a:r>
              <a:rPr lang="en-US"/>
              <a:t>DLTs and TLS</a:t>
            </a:r>
          </a:p>
        </p:txBody>
      </p:sp>
      <p:sp>
        <p:nvSpPr>
          <p:cNvPr id="4" name="Footer Placeholder 3">
            <a:extLst>
              <a:ext uri="{FF2B5EF4-FFF2-40B4-BE49-F238E27FC236}">
                <a16:creationId xmlns:a16="http://schemas.microsoft.com/office/drawing/2014/main" id="{042E5D71-A566-5AA6-6876-3022522D0E84}"/>
              </a:ext>
            </a:extLst>
          </p:cNvPr>
          <p:cNvSpPr>
            <a:spLocks noGrp="1"/>
          </p:cNvSpPr>
          <p:nvPr>
            <p:ph type="ftr" sz="quarter" idx="13"/>
          </p:nvPr>
        </p:nvSpPr>
        <p:spPr/>
        <p:txBody>
          <a:bodyPr/>
          <a:lstStyle/>
          <a:p>
            <a:r>
              <a:rPr lang="en-GB"/>
              <a:t>Data </a:t>
            </a:r>
            <a:r>
              <a:rPr lang="en-GB" err="1"/>
              <a:t>cutoff</a:t>
            </a:r>
            <a:r>
              <a:rPr lang="en-GB"/>
              <a:t>: 5 September 2022. </a:t>
            </a:r>
            <a:r>
              <a:rPr lang="en-GB" baseline="30000" err="1"/>
              <a:t>a</a:t>
            </a:r>
            <a:r>
              <a:rPr lang="en-GB" err="1"/>
              <a:t>Based</a:t>
            </a:r>
            <a:r>
              <a:rPr lang="en-GB"/>
              <a:t> on DLT evaluable set, which includes patients who completed the DLT observation window and received ≥80% of the intended cumulative dose in cycle 1. </a:t>
            </a:r>
          </a:p>
          <a:p>
            <a:r>
              <a:rPr lang="en-GB" b="1"/>
              <a:t>DLT, </a:t>
            </a:r>
            <a:r>
              <a:rPr lang="en-GB"/>
              <a:t>dose-limiting toxicity; </a:t>
            </a:r>
            <a:r>
              <a:rPr lang="en-GB" b="1"/>
              <a:t>TLS, </a:t>
            </a:r>
            <a:r>
              <a:rPr lang="en-GB" err="1"/>
              <a:t>tumor</a:t>
            </a:r>
            <a:r>
              <a:rPr lang="en-GB"/>
              <a:t> lysis syndrome.</a:t>
            </a:r>
          </a:p>
          <a:p>
            <a:r>
              <a:rPr lang="en-GB" b="1" err="1"/>
              <a:t>Shortt</a:t>
            </a:r>
            <a:r>
              <a:rPr lang="en-GB" b="1"/>
              <a:t> et al, Abstract #1443 presented at ASH 2022.</a:t>
            </a:r>
          </a:p>
        </p:txBody>
      </p:sp>
      <p:graphicFrame>
        <p:nvGraphicFramePr>
          <p:cNvPr id="5" name="Table 5">
            <a:extLst>
              <a:ext uri="{FF2B5EF4-FFF2-40B4-BE49-F238E27FC236}">
                <a16:creationId xmlns:a16="http://schemas.microsoft.com/office/drawing/2014/main" id="{BD6F6A1E-0E59-5CB1-C6A4-5CC1B11DA761}"/>
              </a:ext>
            </a:extLst>
          </p:cNvPr>
          <p:cNvGraphicFramePr>
            <a:graphicFrameLocks noGrp="1"/>
          </p:cNvGraphicFramePr>
          <p:nvPr>
            <p:extLst>
              <p:ext uri="{D42A27DB-BD31-4B8C-83A1-F6EECF244321}">
                <p14:modId xmlns:p14="http://schemas.microsoft.com/office/powerpoint/2010/main" val="2169624475"/>
              </p:ext>
            </p:extLst>
          </p:nvPr>
        </p:nvGraphicFramePr>
        <p:xfrm>
          <a:off x="407988" y="3363437"/>
          <a:ext cx="8232167" cy="2372360"/>
        </p:xfrm>
        <a:graphic>
          <a:graphicData uri="http://schemas.openxmlformats.org/drawingml/2006/table">
            <a:tbl>
              <a:tblPr firstRow="1" bandRow="1">
                <a:tableStyleId>{5C22544A-7EE6-4342-B048-85BDC9FD1C3A}</a:tableStyleId>
              </a:tblPr>
              <a:tblGrid>
                <a:gridCol w="2745767">
                  <a:extLst>
                    <a:ext uri="{9D8B030D-6E8A-4147-A177-3AD203B41FA5}">
                      <a16:colId xmlns:a16="http://schemas.microsoft.com/office/drawing/2014/main" val="1455471124"/>
                    </a:ext>
                  </a:extLst>
                </a:gridCol>
                <a:gridCol w="1270000">
                  <a:extLst>
                    <a:ext uri="{9D8B030D-6E8A-4147-A177-3AD203B41FA5}">
                      <a16:colId xmlns:a16="http://schemas.microsoft.com/office/drawing/2014/main" val="1257499136"/>
                    </a:ext>
                  </a:extLst>
                </a:gridCol>
                <a:gridCol w="1257300">
                  <a:extLst>
                    <a:ext uri="{9D8B030D-6E8A-4147-A177-3AD203B41FA5}">
                      <a16:colId xmlns:a16="http://schemas.microsoft.com/office/drawing/2014/main" val="1703347606"/>
                    </a:ext>
                  </a:extLst>
                </a:gridCol>
                <a:gridCol w="1143000">
                  <a:extLst>
                    <a:ext uri="{9D8B030D-6E8A-4147-A177-3AD203B41FA5}">
                      <a16:colId xmlns:a16="http://schemas.microsoft.com/office/drawing/2014/main" val="2639871469"/>
                    </a:ext>
                  </a:extLst>
                </a:gridCol>
                <a:gridCol w="1016000">
                  <a:extLst>
                    <a:ext uri="{9D8B030D-6E8A-4147-A177-3AD203B41FA5}">
                      <a16:colId xmlns:a16="http://schemas.microsoft.com/office/drawing/2014/main" val="3888833990"/>
                    </a:ext>
                  </a:extLst>
                </a:gridCol>
                <a:gridCol w="800100">
                  <a:extLst>
                    <a:ext uri="{9D8B030D-6E8A-4147-A177-3AD203B41FA5}">
                      <a16:colId xmlns:a16="http://schemas.microsoft.com/office/drawing/2014/main" val="334506043"/>
                    </a:ext>
                  </a:extLst>
                </a:gridCol>
              </a:tblGrid>
              <a:tr h="370840">
                <a:tc>
                  <a:txBody>
                    <a:bodyPr/>
                    <a:lstStyle/>
                    <a:p>
                      <a:r>
                        <a:rPr lang="en-US" sz="1400"/>
                        <a:t>DLT </a:t>
                      </a:r>
                      <a:r>
                        <a:rPr lang="en-US" sz="1400" err="1"/>
                        <a:t>evaluable</a:t>
                      </a:r>
                      <a:r>
                        <a:rPr lang="en-US" sz="1400" baseline="30000" err="1"/>
                        <a:t>a</a:t>
                      </a:r>
                      <a:r>
                        <a:rPr lang="en-US" sz="1400" baseline="0"/>
                        <a:t>, n (%)</a:t>
                      </a:r>
                      <a:endParaRPr lang="en-US" sz="1400"/>
                    </a:p>
                  </a:txBody>
                  <a:tcPr/>
                </a:tc>
                <a:tc>
                  <a:txBody>
                    <a:bodyPr/>
                    <a:lstStyle/>
                    <a:p>
                      <a:pPr algn="ctr"/>
                      <a:r>
                        <a:rPr lang="en-US" sz="1400"/>
                        <a:t>40 mg x 10 d (n=14)</a:t>
                      </a:r>
                    </a:p>
                  </a:txBody>
                  <a:tcPr/>
                </a:tc>
                <a:tc>
                  <a:txBody>
                    <a:bodyPr/>
                    <a:lstStyle/>
                    <a:p>
                      <a:pPr algn="ctr"/>
                      <a:r>
                        <a:rPr lang="en-US" sz="1400"/>
                        <a:t>80 mg x 10 d (n=15)</a:t>
                      </a:r>
                    </a:p>
                  </a:txBody>
                  <a:tcPr/>
                </a:tc>
                <a:tc>
                  <a:txBody>
                    <a:bodyPr/>
                    <a:lstStyle/>
                    <a:p>
                      <a:pPr algn="ctr"/>
                      <a:r>
                        <a:rPr lang="en-US" sz="1400"/>
                        <a:t>160 mg x 10 d (n=15)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160 mg x 28 d (n=6)</a:t>
                      </a:r>
                    </a:p>
                  </a:txBody>
                  <a:tcPr/>
                </a:tc>
                <a:tc>
                  <a:txBody>
                    <a:bodyPr/>
                    <a:lstStyle/>
                    <a:p>
                      <a:pPr algn="ctr"/>
                      <a:r>
                        <a:rPr lang="en-US" sz="1400"/>
                        <a:t>Total (n=50)</a:t>
                      </a:r>
                    </a:p>
                  </a:txBody>
                  <a:tcPr/>
                </a:tc>
                <a:extLst>
                  <a:ext uri="{0D108BD9-81ED-4DB2-BD59-A6C34878D82A}">
                    <a16:rowId xmlns:a16="http://schemas.microsoft.com/office/drawing/2014/main" val="1903736466"/>
                  </a:ext>
                </a:extLst>
              </a:tr>
              <a:tr h="370840">
                <a:tc>
                  <a:txBody>
                    <a:bodyPr/>
                    <a:lstStyle/>
                    <a:p>
                      <a:r>
                        <a:rPr lang="en-US" sz="1400" b="1"/>
                        <a:t>DLT</a:t>
                      </a:r>
                    </a:p>
                  </a:txBody>
                  <a:tcPr/>
                </a:tc>
                <a:tc>
                  <a:txBody>
                    <a:bodyPr/>
                    <a:lstStyle/>
                    <a:p>
                      <a:pPr algn="ctr"/>
                      <a:r>
                        <a:rPr lang="en-US" sz="1400"/>
                        <a:t>0</a:t>
                      </a:r>
                    </a:p>
                  </a:txBody>
                  <a:tcPr/>
                </a:tc>
                <a:tc>
                  <a:txBody>
                    <a:bodyPr/>
                    <a:lstStyle/>
                    <a:p>
                      <a:pPr algn="ctr"/>
                      <a:r>
                        <a:rPr lang="en-US" sz="1400"/>
                        <a:t>2 (13)</a:t>
                      </a:r>
                    </a:p>
                  </a:txBody>
                  <a:tcPr/>
                </a:tc>
                <a:tc>
                  <a:txBody>
                    <a:bodyPr/>
                    <a:lstStyle/>
                    <a:p>
                      <a:pPr algn="ctr"/>
                      <a:r>
                        <a:rPr lang="en-US" sz="1400"/>
                        <a:t>0</a:t>
                      </a:r>
                    </a:p>
                  </a:txBody>
                  <a:tcPr/>
                </a:tc>
                <a:tc>
                  <a:txBody>
                    <a:bodyPr/>
                    <a:lstStyle/>
                    <a:p>
                      <a:pPr algn="ctr"/>
                      <a:r>
                        <a:rPr lang="en-US" sz="1400"/>
                        <a:t>0</a:t>
                      </a:r>
                    </a:p>
                  </a:txBody>
                  <a:tcPr/>
                </a:tc>
                <a:tc>
                  <a:txBody>
                    <a:bodyPr/>
                    <a:lstStyle/>
                    <a:p>
                      <a:pPr algn="ctr"/>
                      <a:r>
                        <a:rPr lang="en-US" sz="1400"/>
                        <a:t>2 (4)</a:t>
                      </a:r>
                    </a:p>
                  </a:txBody>
                  <a:tcPr/>
                </a:tc>
                <a:extLst>
                  <a:ext uri="{0D108BD9-81ED-4DB2-BD59-A6C34878D82A}">
                    <a16:rowId xmlns:a16="http://schemas.microsoft.com/office/drawing/2014/main" val="3404868255"/>
                  </a:ext>
                </a:extLst>
              </a:tr>
              <a:tr h="370840">
                <a:tc>
                  <a:txBody>
                    <a:bodyPr/>
                    <a:lstStyle/>
                    <a:p>
                      <a:r>
                        <a:rPr lang="en-US" sz="1400" b="1"/>
                        <a:t>Hematologic</a:t>
                      </a:r>
                    </a:p>
                  </a:txBody>
                  <a:tcPr/>
                </a:tc>
                <a:tc>
                  <a:txBody>
                    <a:bodyPr/>
                    <a:lstStyle/>
                    <a:p>
                      <a:pPr algn="ctr"/>
                      <a:r>
                        <a:rPr lang="en-US" sz="1400"/>
                        <a:t>0</a:t>
                      </a:r>
                    </a:p>
                  </a:txBody>
                  <a:tcPr/>
                </a:tc>
                <a:tc>
                  <a:txBody>
                    <a:bodyPr/>
                    <a:lstStyle/>
                    <a:p>
                      <a:pPr algn="ctr"/>
                      <a:r>
                        <a:rPr lang="en-US" sz="1400"/>
                        <a:t>2 (13)</a:t>
                      </a:r>
                    </a:p>
                  </a:txBody>
                  <a:tcPr/>
                </a:tc>
                <a:tc>
                  <a:txBody>
                    <a:bodyPr/>
                    <a:lstStyle/>
                    <a:p>
                      <a:pPr algn="ctr"/>
                      <a:r>
                        <a:rPr lang="en-US" sz="1400"/>
                        <a:t>0</a:t>
                      </a:r>
                    </a:p>
                  </a:txBody>
                  <a:tcPr/>
                </a:tc>
                <a:tc>
                  <a:txBody>
                    <a:bodyPr/>
                    <a:lstStyle/>
                    <a:p>
                      <a:pPr algn="ctr"/>
                      <a:r>
                        <a:rPr lang="en-US" sz="1400"/>
                        <a:t>0</a:t>
                      </a:r>
                    </a:p>
                  </a:txBody>
                  <a:tcPr/>
                </a:tc>
                <a:tc>
                  <a:txBody>
                    <a:bodyPr/>
                    <a:lstStyle/>
                    <a:p>
                      <a:pPr algn="ctr"/>
                      <a:r>
                        <a:rPr lang="en-US" sz="1400"/>
                        <a:t>2 (4)</a:t>
                      </a:r>
                    </a:p>
                  </a:txBody>
                  <a:tcPr/>
                </a:tc>
                <a:extLst>
                  <a:ext uri="{0D108BD9-81ED-4DB2-BD59-A6C34878D82A}">
                    <a16:rowId xmlns:a16="http://schemas.microsoft.com/office/drawing/2014/main" val="1787868079"/>
                  </a:ext>
                </a:extLst>
              </a:tr>
              <a:tr h="370840">
                <a:tc>
                  <a:txBody>
                    <a:bodyPr/>
                    <a:lstStyle/>
                    <a:p>
                      <a:pPr lvl="1"/>
                      <a:r>
                        <a:rPr lang="en-US" sz="1400"/>
                        <a:t>Grade 4 neutropenia</a:t>
                      </a:r>
                    </a:p>
                  </a:txBody>
                  <a:tcPr>
                    <a:solidFill>
                      <a:srgbClr val="E7E8EA"/>
                    </a:solidFill>
                  </a:tcPr>
                </a:tc>
                <a:tc>
                  <a:txBody>
                    <a:bodyPr/>
                    <a:lstStyle/>
                    <a:p>
                      <a:pPr algn="ctr"/>
                      <a:r>
                        <a:rPr lang="en-US" sz="1400"/>
                        <a:t>0</a:t>
                      </a:r>
                    </a:p>
                  </a:txBody>
                  <a:tcPr>
                    <a:solidFill>
                      <a:srgbClr val="E7E8EA"/>
                    </a:solidFill>
                  </a:tcPr>
                </a:tc>
                <a:tc>
                  <a:txBody>
                    <a:bodyPr/>
                    <a:lstStyle/>
                    <a:p>
                      <a:pPr algn="ctr"/>
                      <a:r>
                        <a:rPr lang="en-US" sz="1400"/>
                        <a:t>1 (7)</a:t>
                      </a:r>
                    </a:p>
                  </a:txBody>
                  <a:tcPr>
                    <a:solidFill>
                      <a:srgbClr val="E7E8EA"/>
                    </a:solidFill>
                  </a:tcPr>
                </a:tc>
                <a:tc>
                  <a:txBody>
                    <a:bodyPr/>
                    <a:lstStyle/>
                    <a:p>
                      <a:pPr algn="ctr"/>
                      <a:r>
                        <a:rPr lang="en-US" sz="1400"/>
                        <a:t>0</a:t>
                      </a:r>
                    </a:p>
                  </a:txBody>
                  <a:tcPr>
                    <a:solidFill>
                      <a:srgbClr val="E7E8EA"/>
                    </a:solidFill>
                  </a:tcPr>
                </a:tc>
                <a:tc>
                  <a:txBody>
                    <a:bodyPr/>
                    <a:lstStyle/>
                    <a:p>
                      <a:pPr algn="ctr"/>
                      <a:r>
                        <a:rPr lang="en-US" sz="1400"/>
                        <a:t>0</a:t>
                      </a:r>
                    </a:p>
                  </a:txBody>
                  <a:tcPr>
                    <a:solidFill>
                      <a:srgbClr val="E7E8EA"/>
                    </a:solidFill>
                  </a:tcPr>
                </a:tc>
                <a:tc>
                  <a:txBody>
                    <a:bodyPr/>
                    <a:lstStyle/>
                    <a:p>
                      <a:pPr algn="ctr"/>
                      <a:r>
                        <a:rPr lang="en-US" sz="1400"/>
                        <a:t>1 (2)</a:t>
                      </a:r>
                    </a:p>
                  </a:txBody>
                  <a:tcPr>
                    <a:solidFill>
                      <a:srgbClr val="E7E8EA"/>
                    </a:solidFill>
                  </a:tcPr>
                </a:tc>
                <a:extLst>
                  <a:ext uri="{0D108BD9-81ED-4DB2-BD59-A6C34878D82A}">
                    <a16:rowId xmlns:a16="http://schemas.microsoft.com/office/drawing/2014/main" val="3249366554"/>
                  </a:ext>
                </a:extLst>
              </a:tr>
              <a:tr h="370840">
                <a:tc>
                  <a:txBody>
                    <a:bodyPr/>
                    <a:lstStyle/>
                    <a:p>
                      <a:pPr lvl="1"/>
                      <a:r>
                        <a:rPr lang="en-US" sz="1400"/>
                        <a:t>Grade 4 thrombocytopenia</a:t>
                      </a:r>
                    </a:p>
                  </a:txBody>
                  <a:tcPr/>
                </a:tc>
                <a:tc>
                  <a:txBody>
                    <a:bodyPr/>
                    <a:lstStyle/>
                    <a:p>
                      <a:pPr algn="ctr"/>
                      <a:r>
                        <a:rPr lang="en-US" sz="1400"/>
                        <a:t>0</a:t>
                      </a:r>
                    </a:p>
                  </a:txBody>
                  <a:tcPr/>
                </a:tc>
                <a:tc>
                  <a:txBody>
                    <a:bodyPr/>
                    <a:lstStyle/>
                    <a:p>
                      <a:pPr algn="ctr"/>
                      <a:r>
                        <a:rPr lang="en-US" sz="1400"/>
                        <a:t>2 (13)</a:t>
                      </a:r>
                    </a:p>
                  </a:txBody>
                  <a:tcPr/>
                </a:tc>
                <a:tc>
                  <a:txBody>
                    <a:bodyPr/>
                    <a:lstStyle/>
                    <a:p>
                      <a:pPr algn="ctr"/>
                      <a:r>
                        <a:rPr lang="en-US" sz="1400"/>
                        <a:t>0</a:t>
                      </a:r>
                    </a:p>
                  </a:txBody>
                  <a:tcPr/>
                </a:tc>
                <a:tc>
                  <a:txBody>
                    <a:bodyPr/>
                    <a:lstStyle/>
                    <a:p>
                      <a:pPr algn="ctr"/>
                      <a:r>
                        <a:rPr lang="en-US" sz="1400"/>
                        <a:t>0</a:t>
                      </a:r>
                    </a:p>
                  </a:txBody>
                  <a:tcPr/>
                </a:tc>
                <a:tc>
                  <a:txBody>
                    <a:bodyPr/>
                    <a:lstStyle/>
                    <a:p>
                      <a:pPr algn="ctr"/>
                      <a:r>
                        <a:rPr lang="en-US" sz="1400"/>
                        <a:t>2 (4)</a:t>
                      </a:r>
                    </a:p>
                  </a:txBody>
                  <a:tcPr/>
                </a:tc>
                <a:extLst>
                  <a:ext uri="{0D108BD9-81ED-4DB2-BD59-A6C34878D82A}">
                    <a16:rowId xmlns:a16="http://schemas.microsoft.com/office/drawing/2014/main" val="3937572115"/>
                  </a:ext>
                </a:extLst>
              </a:tr>
              <a:tr h="370840">
                <a:tc>
                  <a:txBody>
                    <a:bodyPr/>
                    <a:lstStyle/>
                    <a:p>
                      <a:r>
                        <a:rPr lang="en-US" sz="1400" b="1"/>
                        <a:t>Nonhematologic (Grade ≥3)</a:t>
                      </a:r>
                    </a:p>
                  </a:txBody>
                  <a:tcPr/>
                </a:tc>
                <a:tc>
                  <a:txBody>
                    <a:bodyPr/>
                    <a:lstStyle/>
                    <a:p>
                      <a:pPr algn="ctr"/>
                      <a:r>
                        <a:rPr lang="en-US" sz="1400"/>
                        <a:t>0</a:t>
                      </a:r>
                    </a:p>
                  </a:txBody>
                  <a:tcPr/>
                </a:tc>
                <a:tc>
                  <a:txBody>
                    <a:bodyPr/>
                    <a:lstStyle/>
                    <a:p>
                      <a:pPr algn="ctr"/>
                      <a:r>
                        <a:rPr lang="en-US" sz="1400"/>
                        <a:t>0</a:t>
                      </a:r>
                    </a:p>
                  </a:txBody>
                  <a:tcPr/>
                </a:tc>
                <a:tc>
                  <a:txBody>
                    <a:bodyPr/>
                    <a:lstStyle/>
                    <a:p>
                      <a:pPr algn="ctr"/>
                      <a:r>
                        <a:rPr lang="en-US" sz="1400"/>
                        <a:t>0</a:t>
                      </a:r>
                    </a:p>
                  </a:txBody>
                  <a:tcPr/>
                </a:tc>
                <a:tc>
                  <a:txBody>
                    <a:bodyPr/>
                    <a:lstStyle/>
                    <a:p>
                      <a:pPr algn="ctr"/>
                      <a:r>
                        <a:rPr lang="en-US" sz="1400"/>
                        <a:t>0</a:t>
                      </a:r>
                    </a:p>
                  </a:txBody>
                  <a:tcPr/>
                </a:tc>
                <a:tc>
                  <a:txBody>
                    <a:bodyPr/>
                    <a:lstStyle/>
                    <a:p>
                      <a:pPr algn="ctr"/>
                      <a:r>
                        <a:rPr lang="en-US" sz="1400"/>
                        <a:t>0</a:t>
                      </a:r>
                    </a:p>
                  </a:txBody>
                  <a:tcPr/>
                </a:tc>
                <a:extLst>
                  <a:ext uri="{0D108BD9-81ED-4DB2-BD59-A6C34878D82A}">
                    <a16:rowId xmlns:a16="http://schemas.microsoft.com/office/drawing/2014/main" val="2674523720"/>
                  </a:ext>
                </a:extLst>
              </a:tr>
            </a:tbl>
          </a:graphicData>
        </a:graphic>
      </p:graphicFrame>
      <p:sp>
        <p:nvSpPr>
          <p:cNvPr id="10" name="TextBox 9">
            <a:extLst>
              <a:ext uri="{FF2B5EF4-FFF2-40B4-BE49-F238E27FC236}">
                <a16:creationId xmlns:a16="http://schemas.microsoft.com/office/drawing/2014/main" id="{439B00DB-56FA-8140-2F97-68DACBA50395}"/>
              </a:ext>
            </a:extLst>
          </p:cNvPr>
          <p:cNvSpPr txBox="1"/>
          <p:nvPr/>
        </p:nvSpPr>
        <p:spPr>
          <a:xfrm>
            <a:off x="8949348" y="1989138"/>
            <a:ext cx="2834665" cy="3754874"/>
          </a:xfrm>
          <a:prstGeom prst="rect">
            <a:avLst/>
          </a:prstGeom>
          <a:solidFill>
            <a:schemeClr val="bg2"/>
          </a:solidFill>
        </p:spPr>
        <p:txBody>
          <a:bodyPr wrap="square" rtlCol="0">
            <a:spAutoFit/>
          </a:bodyPr>
          <a:lstStyle/>
          <a:p>
            <a:pPr marL="285750" indent="-285750">
              <a:buClr>
                <a:schemeClr val="accent2"/>
              </a:buClr>
              <a:buFont typeface="Arial" panose="020B0604020202020204" pitchFamily="34" charset="0"/>
              <a:buChar char="•"/>
            </a:pPr>
            <a:r>
              <a:rPr lang="en-US" sz="1400"/>
              <a:t>DLTs (grade 4 neutropenia and thrombocytopenia lasting beyond day 42) occurred in 2 patients in the 80 mg x 10 days cohort. No new DLTs were observed with higher doses</a:t>
            </a:r>
          </a:p>
          <a:p>
            <a:pPr marL="285750" indent="-285750">
              <a:buClr>
                <a:schemeClr val="accent2"/>
              </a:buClr>
              <a:buFont typeface="Arial" panose="020B0604020202020204" pitchFamily="34" charset="0"/>
              <a:buChar char="•"/>
            </a:pPr>
            <a:r>
              <a:rPr lang="en-US" sz="1400"/>
              <a:t>No clinical TLS was observed. Laboratory TLS occurred in a patient treated with 160 mg x 10 days. This patient had pre-existing history of chronic kidney disease. He was managed successfully as an outpatient and fully recovered after 4 days</a:t>
            </a:r>
          </a:p>
        </p:txBody>
      </p:sp>
      <p:sp>
        <p:nvSpPr>
          <p:cNvPr id="9" name="TextBox 8">
            <a:extLst>
              <a:ext uri="{FF2B5EF4-FFF2-40B4-BE49-F238E27FC236}">
                <a16:creationId xmlns:a16="http://schemas.microsoft.com/office/drawing/2014/main" id="{6915AF5E-C160-29CF-52BB-040C8B701CD0}"/>
              </a:ext>
            </a:extLst>
          </p:cNvPr>
          <p:cNvSpPr txBox="1"/>
          <p:nvPr/>
        </p:nvSpPr>
        <p:spPr>
          <a:xfrm>
            <a:off x="416534" y="2706322"/>
            <a:ext cx="2894012" cy="369332"/>
          </a:xfrm>
          <a:prstGeom prst="rect">
            <a:avLst/>
          </a:prstGeom>
          <a:noFill/>
        </p:spPr>
        <p:txBody>
          <a:bodyPr wrap="square" rtlCol="0">
            <a:spAutoFit/>
          </a:bodyPr>
          <a:lstStyle/>
          <a:p>
            <a:r>
              <a:rPr lang="en-US" b="1"/>
              <a:t>Summary of DLTs</a:t>
            </a:r>
          </a:p>
        </p:txBody>
      </p:sp>
      <p:sp>
        <p:nvSpPr>
          <p:cNvPr id="6" name="Pfeil: Fünfeck 5">
            <a:extLst>
              <a:ext uri="{FF2B5EF4-FFF2-40B4-BE49-F238E27FC236}">
                <a16:creationId xmlns:a16="http://schemas.microsoft.com/office/drawing/2014/main" id="{2FBE9E69-17EC-29C0-35F3-96FC13F9B815}"/>
              </a:ext>
            </a:extLst>
          </p:cNvPr>
          <p:cNvSpPr/>
          <p:nvPr/>
        </p:nvSpPr>
        <p:spPr>
          <a:xfrm>
            <a:off x="407988" y="2646855"/>
            <a:ext cx="8232167" cy="404565"/>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a:t>D0/1</a:t>
            </a:r>
          </a:p>
        </p:txBody>
      </p:sp>
      <p:sp>
        <p:nvSpPr>
          <p:cNvPr id="13" name="Textfeld 12">
            <a:extLst>
              <a:ext uri="{FF2B5EF4-FFF2-40B4-BE49-F238E27FC236}">
                <a16:creationId xmlns:a16="http://schemas.microsoft.com/office/drawing/2014/main" id="{8F36417D-1E68-7452-5E53-4FFD803ECB9E}"/>
              </a:ext>
            </a:extLst>
          </p:cNvPr>
          <p:cNvSpPr txBox="1"/>
          <p:nvPr/>
        </p:nvSpPr>
        <p:spPr>
          <a:xfrm>
            <a:off x="3345180" y="2664471"/>
            <a:ext cx="701040" cy="369332"/>
          </a:xfrm>
          <a:prstGeom prst="rect">
            <a:avLst/>
          </a:prstGeom>
          <a:noFill/>
        </p:spPr>
        <p:txBody>
          <a:bodyPr wrap="square" rtlCol="0">
            <a:spAutoFit/>
          </a:bodyPr>
          <a:lstStyle/>
          <a:p>
            <a:r>
              <a:rPr lang="de-DE" b="1">
                <a:solidFill>
                  <a:schemeClr val="bg1"/>
                </a:solidFill>
              </a:rPr>
              <a:t>D28</a:t>
            </a:r>
          </a:p>
        </p:txBody>
      </p:sp>
      <p:sp>
        <p:nvSpPr>
          <p:cNvPr id="14" name="Textfeld 13">
            <a:extLst>
              <a:ext uri="{FF2B5EF4-FFF2-40B4-BE49-F238E27FC236}">
                <a16:creationId xmlns:a16="http://schemas.microsoft.com/office/drawing/2014/main" id="{8DB7A3DC-94DE-0785-1A53-556F271F64D6}"/>
              </a:ext>
            </a:extLst>
          </p:cNvPr>
          <p:cNvSpPr txBox="1"/>
          <p:nvPr/>
        </p:nvSpPr>
        <p:spPr>
          <a:xfrm>
            <a:off x="5121567" y="2664471"/>
            <a:ext cx="701040" cy="369332"/>
          </a:xfrm>
          <a:prstGeom prst="rect">
            <a:avLst/>
          </a:prstGeom>
          <a:noFill/>
        </p:spPr>
        <p:txBody>
          <a:bodyPr wrap="square" rtlCol="0">
            <a:spAutoFit/>
          </a:bodyPr>
          <a:lstStyle/>
          <a:p>
            <a:r>
              <a:rPr lang="de-DE" b="1">
                <a:solidFill>
                  <a:schemeClr val="bg1"/>
                </a:solidFill>
              </a:rPr>
              <a:t>D42</a:t>
            </a:r>
          </a:p>
        </p:txBody>
      </p:sp>
      <p:sp>
        <p:nvSpPr>
          <p:cNvPr id="15" name="Rechteck 14">
            <a:extLst>
              <a:ext uri="{FF2B5EF4-FFF2-40B4-BE49-F238E27FC236}">
                <a16:creationId xmlns:a16="http://schemas.microsoft.com/office/drawing/2014/main" id="{31A61D6F-61B0-C182-0DE9-ADE7913F0262}"/>
              </a:ext>
            </a:extLst>
          </p:cNvPr>
          <p:cNvSpPr/>
          <p:nvPr/>
        </p:nvSpPr>
        <p:spPr>
          <a:xfrm>
            <a:off x="407988" y="2346326"/>
            <a:ext cx="53976" cy="28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9E790C59-D3BB-16CE-F341-705FF7753454}"/>
              </a:ext>
            </a:extLst>
          </p:cNvPr>
          <p:cNvSpPr/>
          <p:nvPr/>
        </p:nvSpPr>
        <p:spPr>
          <a:xfrm>
            <a:off x="3652563" y="2346326"/>
            <a:ext cx="53976" cy="28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7D2CAC95-9710-B07D-CD25-467E7BB08C0D}"/>
              </a:ext>
            </a:extLst>
          </p:cNvPr>
          <p:cNvSpPr/>
          <p:nvPr/>
        </p:nvSpPr>
        <p:spPr>
          <a:xfrm>
            <a:off x="5441877" y="2346326"/>
            <a:ext cx="53976" cy="28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a:extLst>
              <a:ext uri="{FF2B5EF4-FFF2-40B4-BE49-F238E27FC236}">
                <a16:creationId xmlns:a16="http://schemas.microsoft.com/office/drawing/2014/main" id="{110FE7BE-87B3-FA93-B95A-823064AA91AD}"/>
              </a:ext>
            </a:extLst>
          </p:cNvPr>
          <p:cNvSpPr txBox="1"/>
          <p:nvPr/>
        </p:nvSpPr>
        <p:spPr>
          <a:xfrm>
            <a:off x="5441877" y="1974964"/>
            <a:ext cx="2900747" cy="369332"/>
          </a:xfrm>
          <a:prstGeom prst="rect">
            <a:avLst/>
          </a:prstGeom>
          <a:noFill/>
        </p:spPr>
        <p:txBody>
          <a:bodyPr wrap="square" lIns="0" rtlCol="0">
            <a:spAutoFit/>
          </a:bodyPr>
          <a:lstStyle/>
          <a:p>
            <a:r>
              <a:rPr lang="de-DE" b="1" err="1"/>
              <a:t>Hematologic</a:t>
            </a:r>
            <a:r>
              <a:rPr lang="de-DE" b="1"/>
              <a:t> DLT</a:t>
            </a:r>
          </a:p>
        </p:txBody>
      </p:sp>
      <p:cxnSp>
        <p:nvCxnSpPr>
          <p:cNvPr id="20" name="Gerade Verbindung mit Pfeil 19">
            <a:extLst>
              <a:ext uri="{FF2B5EF4-FFF2-40B4-BE49-F238E27FC236}">
                <a16:creationId xmlns:a16="http://schemas.microsoft.com/office/drawing/2014/main" id="{1155B25D-26B2-761B-CAFB-72EB0C0BCFC7}"/>
              </a:ext>
            </a:extLst>
          </p:cNvPr>
          <p:cNvCxnSpPr>
            <a:cxnSpLocks/>
          </p:cNvCxnSpPr>
          <p:nvPr/>
        </p:nvCxnSpPr>
        <p:spPr>
          <a:xfrm>
            <a:off x="461964" y="2488326"/>
            <a:ext cx="3190599" cy="0"/>
          </a:xfrm>
          <a:prstGeom prst="straightConnector1">
            <a:avLst/>
          </a:prstGeom>
          <a:ln w="31750">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C4898B4A-6AAB-FA29-B39C-84EAAA4D8D3A}"/>
              </a:ext>
            </a:extLst>
          </p:cNvPr>
          <p:cNvSpPr txBox="1"/>
          <p:nvPr/>
        </p:nvSpPr>
        <p:spPr>
          <a:xfrm>
            <a:off x="416534" y="1974964"/>
            <a:ext cx="3290006" cy="369332"/>
          </a:xfrm>
          <a:prstGeom prst="rect">
            <a:avLst/>
          </a:prstGeom>
          <a:noFill/>
        </p:spPr>
        <p:txBody>
          <a:bodyPr wrap="square" lIns="0" rtlCol="0">
            <a:spAutoFit/>
          </a:bodyPr>
          <a:lstStyle/>
          <a:p>
            <a:pPr algn="ctr"/>
            <a:r>
              <a:rPr lang="de-DE" b="1" err="1"/>
              <a:t>Nonhematologic</a:t>
            </a:r>
            <a:r>
              <a:rPr lang="de-DE" b="1"/>
              <a:t> DLT</a:t>
            </a:r>
          </a:p>
        </p:txBody>
      </p:sp>
    </p:spTree>
    <p:extLst>
      <p:ext uri="{BB962C8B-B14F-4D97-AF65-F5344CB8AC3E}">
        <p14:creationId xmlns:p14="http://schemas.microsoft.com/office/powerpoint/2010/main" val="32229461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A3A9DDE2-0241-409D-A5CB-5FCABCC948EF}"/>
              </a:ext>
            </a:extLst>
          </p:cNvPr>
          <p:cNvSpPr>
            <a:spLocks noGrp="1"/>
          </p:cNvSpPr>
          <p:nvPr>
            <p:ph type="ftr" sz="quarter" idx="10"/>
          </p:nvPr>
        </p:nvSpPr>
        <p:spPr/>
        <p:txBody>
          <a:bodyPr/>
          <a:lstStyle/>
          <a:p>
            <a:r>
              <a:rPr lang="en-GB" b="1"/>
              <a:t>AML</a:t>
            </a:r>
            <a:r>
              <a:rPr lang="en-GB"/>
              <a:t>, acute myeloid </a:t>
            </a:r>
            <a:r>
              <a:rPr lang="en-GB" err="1"/>
              <a:t>leukemia</a:t>
            </a:r>
            <a:r>
              <a:rPr lang="en-GB"/>
              <a:t>; </a:t>
            </a:r>
            <a:r>
              <a:rPr lang="en-GB" b="1"/>
              <a:t>CR, </a:t>
            </a:r>
            <a:r>
              <a:rPr lang="en-GB"/>
              <a:t>complete response; </a:t>
            </a:r>
            <a:r>
              <a:rPr lang="en-GB" b="1" err="1"/>
              <a:t>CRh</a:t>
            </a:r>
            <a:r>
              <a:rPr lang="en-GB" b="1"/>
              <a:t>, </a:t>
            </a:r>
            <a:r>
              <a:rPr lang="en-GB"/>
              <a:t>CR with partial hematologic recovery; </a:t>
            </a:r>
            <a:r>
              <a:rPr lang="en-GB" b="1"/>
              <a:t>DLT, </a:t>
            </a:r>
            <a:r>
              <a:rPr lang="en-GB"/>
              <a:t>dose-limiting toxicity; </a:t>
            </a:r>
            <a:r>
              <a:rPr lang="en-GB" b="1"/>
              <a:t>R/R, </a:t>
            </a:r>
            <a:r>
              <a:rPr lang="en-GB"/>
              <a:t>relapsed/refractory; </a:t>
            </a:r>
            <a:r>
              <a:rPr lang="en-GB" b="1"/>
              <a:t>TEAE, </a:t>
            </a:r>
            <a:r>
              <a:rPr lang="en-GB"/>
              <a:t>treatment-emergent adverse event; </a:t>
            </a:r>
            <a:r>
              <a:rPr lang="en-GB" b="1"/>
              <a:t>TN, </a:t>
            </a:r>
            <a:r>
              <a:rPr lang="en-GB"/>
              <a:t>treatment naïve. </a:t>
            </a:r>
            <a:endParaRPr lang="en-GB" b="1"/>
          </a:p>
          <a:p>
            <a:r>
              <a:rPr lang="en-GB" b="1" err="1"/>
              <a:t>Shortt</a:t>
            </a:r>
            <a:r>
              <a:rPr lang="en-GB" b="1"/>
              <a:t> et al, Abstract #1443 presented at ASH 2022.</a:t>
            </a:r>
          </a:p>
        </p:txBody>
      </p:sp>
      <p:sp>
        <p:nvSpPr>
          <p:cNvPr id="4" name="Titel 3">
            <a:extLst>
              <a:ext uri="{FF2B5EF4-FFF2-40B4-BE49-F238E27FC236}">
                <a16:creationId xmlns:a16="http://schemas.microsoft.com/office/drawing/2014/main" id="{02C62C1F-9F75-F048-962B-8C644CC61153}"/>
              </a:ext>
            </a:extLst>
          </p:cNvPr>
          <p:cNvSpPr>
            <a:spLocks noGrp="1"/>
          </p:cNvSpPr>
          <p:nvPr>
            <p:ph type="title"/>
          </p:nvPr>
        </p:nvSpPr>
        <p:spPr/>
        <p:txBody>
          <a:bodyPr/>
          <a:lstStyle/>
          <a:p>
            <a:r>
              <a:rPr lang="de-DE" err="1"/>
              <a:t>Conclusions</a:t>
            </a:r>
            <a:endParaRPr lang="de-DE"/>
          </a:p>
        </p:txBody>
      </p:sp>
      <p:sp>
        <p:nvSpPr>
          <p:cNvPr id="8" name="Inhaltsplatzhalter 7">
            <a:extLst>
              <a:ext uri="{FF2B5EF4-FFF2-40B4-BE49-F238E27FC236}">
                <a16:creationId xmlns:a16="http://schemas.microsoft.com/office/drawing/2014/main" id="{E3749E63-6BE6-C14B-8566-6EA769800FFF}"/>
              </a:ext>
            </a:extLst>
          </p:cNvPr>
          <p:cNvSpPr>
            <a:spLocks noGrp="1"/>
          </p:cNvSpPr>
          <p:nvPr>
            <p:ph idx="1"/>
          </p:nvPr>
        </p:nvSpPr>
        <p:spPr/>
        <p:txBody>
          <a:bodyPr vert="horz" lIns="216000" tIns="180000" rIns="108000" bIns="108000" rtlCol="0" anchor="t">
            <a:normAutofit/>
          </a:bodyPr>
          <a:lstStyle/>
          <a:p>
            <a:r>
              <a:rPr lang="en-GB" dirty="0">
                <a:effectLst/>
                <a:latin typeface="Helvetica"/>
                <a:cs typeface="Helvetica"/>
              </a:rPr>
              <a:t>BGB-11417 (40, 80, 160 mg) plus </a:t>
            </a:r>
            <a:r>
              <a:rPr lang="en-GB" dirty="0" err="1">
                <a:effectLst/>
                <a:latin typeface="Helvetica"/>
                <a:cs typeface="Helvetica"/>
              </a:rPr>
              <a:t>azacitidine</a:t>
            </a:r>
            <a:r>
              <a:rPr lang="en-GB" dirty="0">
                <a:effectLst/>
                <a:latin typeface="Helvetica"/>
                <a:cs typeface="Helvetica"/>
              </a:rPr>
              <a:t> was generally well tolerated in patients with AML</a:t>
            </a:r>
            <a:r>
              <a:rPr lang="en-GB" dirty="0">
                <a:latin typeface="Helvetica"/>
                <a:cs typeface="Helvetica"/>
              </a:rPr>
              <a:t> </a:t>
            </a:r>
            <a:endParaRPr lang="en-GB">
              <a:effectLst/>
              <a:latin typeface="Helvetica" pitchFamily="2" charset="0"/>
            </a:endParaRPr>
          </a:p>
          <a:p>
            <a:pPr lvl="1"/>
            <a:r>
              <a:rPr lang="en-GB" dirty="0">
                <a:effectLst/>
                <a:latin typeface="Helvetica"/>
                <a:cs typeface="Helvetica"/>
              </a:rPr>
              <a:t>DLTs (Grade 4 neutropenia/ thrombocytopenia) occurred in </a:t>
            </a:r>
            <a:r>
              <a:rPr lang="en-GB" dirty="0">
                <a:latin typeface="Helvetica"/>
                <a:cs typeface="Helvetica"/>
              </a:rPr>
              <a:t>2 patients, which died not meet the safety stopping criteria</a:t>
            </a:r>
            <a:r>
              <a:rPr lang="en-GB" dirty="0">
                <a:effectLst/>
                <a:latin typeface="Helvetica"/>
                <a:cs typeface="Helvetica"/>
              </a:rPr>
              <a:t> </a:t>
            </a:r>
          </a:p>
          <a:p>
            <a:pPr lvl="1"/>
            <a:r>
              <a:rPr lang="en-GB" dirty="0">
                <a:effectLst/>
                <a:latin typeface="Helvetica"/>
                <a:cs typeface="Helvetica"/>
              </a:rPr>
              <a:t>Neutropenia (65%) was the most common Grade ≥3 TEAE, manageable with dose modifications and supportive care </a:t>
            </a:r>
          </a:p>
          <a:p>
            <a:pPr lvl="1"/>
            <a:r>
              <a:rPr lang="en-GB" dirty="0">
                <a:effectLst/>
                <a:latin typeface="Helvetica"/>
                <a:cs typeface="Helvetica"/>
              </a:rPr>
              <a:t>No dose-dependent toxicities were observed </a:t>
            </a:r>
          </a:p>
          <a:p>
            <a:pPr lvl="1"/>
            <a:r>
              <a:rPr lang="en-GB" dirty="0">
                <a:effectLst/>
                <a:latin typeface="Helvetica"/>
                <a:cs typeface="Helvetica"/>
              </a:rPr>
              <a:t>Maximum tolerated dose was not reached </a:t>
            </a:r>
          </a:p>
          <a:p>
            <a:r>
              <a:rPr lang="en-GB" dirty="0">
                <a:effectLst/>
                <a:latin typeface="Helvetica"/>
                <a:cs typeface="Helvetica"/>
              </a:rPr>
              <a:t>The combination was effective in both TN and R/R settings at the four dose levels tested</a:t>
            </a:r>
            <a:r>
              <a:rPr lang="en-GB" dirty="0">
                <a:latin typeface="Helvetica"/>
                <a:cs typeface="Helvetica"/>
              </a:rPr>
              <a:t> </a:t>
            </a:r>
            <a:endParaRPr lang="en-GB" dirty="0">
              <a:effectLst/>
              <a:latin typeface="Helvetica" pitchFamily="2" charset="0"/>
              <a:cs typeface="Helvetica"/>
            </a:endParaRPr>
          </a:p>
          <a:p>
            <a:pPr lvl="1"/>
            <a:r>
              <a:rPr lang="en-GB" dirty="0">
                <a:effectLst/>
                <a:latin typeface="Helvetica"/>
                <a:cs typeface="Helvetica"/>
              </a:rPr>
              <a:t>CR/</a:t>
            </a:r>
            <a:r>
              <a:rPr lang="en-GB" dirty="0" err="1">
                <a:effectLst/>
                <a:latin typeface="Helvetica"/>
                <a:cs typeface="Helvetica"/>
              </a:rPr>
              <a:t>CRh</a:t>
            </a:r>
            <a:r>
              <a:rPr lang="en-GB" dirty="0">
                <a:effectLst/>
                <a:latin typeface="Helvetica"/>
                <a:cs typeface="Helvetica"/>
              </a:rPr>
              <a:t> was achieved in 65% TN and 50% R/R patients </a:t>
            </a:r>
          </a:p>
          <a:p>
            <a:r>
              <a:rPr lang="en-GB" dirty="0">
                <a:effectLst/>
                <a:latin typeface="Helvetica"/>
                <a:cs typeface="Helvetica"/>
              </a:rPr>
              <a:t>Efficacy analysis of molecular subgroups, safety expansion, and evaluation of higher doses of BGB-11417 are ongoing; inclusion of patients with AML who failed who failed hypomethylating agents is also planned </a:t>
            </a:r>
          </a:p>
        </p:txBody>
      </p:sp>
    </p:spTree>
    <p:extLst>
      <p:ext uri="{BB962C8B-B14F-4D97-AF65-F5344CB8AC3E}">
        <p14:creationId xmlns:p14="http://schemas.microsoft.com/office/powerpoint/2010/main" val="86430916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AD63E48-67AE-504B-8F04-DE9381C6DC60}"/>
              </a:ext>
            </a:extLst>
          </p:cNvPr>
          <p:cNvSpPr>
            <a:spLocks noGrp="1"/>
          </p:cNvSpPr>
          <p:nvPr>
            <p:ph type="title"/>
          </p:nvPr>
        </p:nvSpPr>
        <p:spPr/>
        <p:txBody>
          <a:bodyPr/>
          <a:lstStyle/>
          <a:p>
            <a:r>
              <a:rPr lang="de-DE"/>
              <a:t>VIALE-A</a:t>
            </a:r>
          </a:p>
        </p:txBody>
      </p:sp>
      <p:sp>
        <p:nvSpPr>
          <p:cNvPr id="2" name="Textplatzhalter 1">
            <a:extLst>
              <a:ext uri="{FF2B5EF4-FFF2-40B4-BE49-F238E27FC236}">
                <a16:creationId xmlns:a16="http://schemas.microsoft.com/office/drawing/2014/main" id="{1B152C8C-8AFA-A648-AEBD-C90E20C273E5}"/>
              </a:ext>
            </a:extLst>
          </p:cNvPr>
          <p:cNvSpPr>
            <a:spLocks noGrp="1"/>
          </p:cNvSpPr>
          <p:nvPr>
            <p:ph type="body" idx="1"/>
          </p:nvPr>
        </p:nvSpPr>
        <p:spPr/>
        <p:txBody>
          <a:bodyPr/>
          <a:lstStyle/>
          <a:p>
            <a:r>
              <a:rPr lang="de-DE" err="1"/>
              <a:t>Venetoclax</a:t>
            </a:r>
            <a:r>
              <a:rPr lang="de-DE"/>
              <a:t> plus </a:t>
            </a:r>
            <a:r>
              <a:rPr lang="de-DE" err="1"/>
              <a:t>azacitidine</a:t>
            </a:r>
            <a:r>
              <a:rPr lang="de-DE"/>
              <a:t> </a:t>
            </a:r>
            <a:r>
              <a:rPr lang="de-DE" err="1"/>
              <a:t>for</a:t>
            </a:r>
            <a:r>
              <a:rPr lang="de-DE"/>
              <a:t> </a:t>
            </a:r>
            <a:r>
              <a:rPr lang="de-DE" err="1"/>
              <a:t>patients</a:t>
            </a:r>
            <a:r>
              <a:rPr lang="de-DE"/>
              <a:t> </a:t>
            </a:r>
            <a:r>
              <a:rPr lang="de-DE" err="1"/>
              <a:t>with</a:t>
            </a:r>
            <a:r>
              <a:rPr lang="de-DE"/>
              <a:t> </a:t>
            </a:r>
            <a:r>
              <a:rPr lang="de-DE" err="1"/>
              <a:t>untreated</a:t>
            </a:r>
            <a:r>
              <a:rPr lang="de-DE"/>
              <a:t> </a:t>
            </a:r>
            <a:r>
              <a:rPr lang="de-DE" err="1"/>
              <a:t>acute</a:t>
            </a:r>
            <a:r>
              <a:rPr lang="de-DE"/>
              <a:t> myeloid </a:t>
            </a:r>
            <a:r>
              <a:rPr lang="de-DE" err="1"/>
              <a:t>leukemia</a:t>
            </a:r>
            <a:r>
              <a:rPr lang="de-DE"/>
              <a:t> </a:t>
            </a:r>
            <a:r>
              <a:rPr lang="de-DE" err="1"/>
              <a:t>ineligible</a:t>
            </a:r>
            <a:r>
              <a:rPr lang="de-DE"/>
              <a:t> </a:t>
            </a:r>
            <a:r>
              <a:rPr lang="de-DE" err="1"/>
              <a:t>for</a:t>
            </a:r>
            <a:r>
              <a:rPr lang="de-DE"/>
              <a:t> intensive </a:t>
            </a:r>
            <a:r>
              <a:rPr lang="de-DE" err="1"/>
              <a:t>chemotherapy</a:t>
            </a:r>
            <a:endParaRPr lang="de-DE"/>
          </a:p>
        </p:txBody>
      </p:sp>
    </p:spTree>
    <p:extLst>
      <p:ext uri="{BB962C8B-B14F-4D97-AF65-F5344CB8AC3E}">
        <p14:creationId xmlns:p14="http://schemas.microsoft.com/office/powerpoint/2010/main" val="174450659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570E8DA-AF8E-ADFD-3A4C-E4E489ED8D6F}"/>
              </a:ext>
            </a:extLst>
          </p:cNvPr>
          <p:cNvSpPr/>
          <p:nvPr/>
        </p:nvSpPr>
        <p:spPr>
          <a:xfrm>
            <a:off x="4073212" y="5235404"/>
            <a:ext cx="7710800" cy="646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AFDFD5-78C0-034E-E9C4-6C8218B3BD03}"/>
              </a:ext>
            </a:extLst>
          </p:cNvPr>
          <p:cNvSpPr>
            <a:spLocks noGrp="1"/>
          </p:cNvSpPr>
          <p:nvPr>
            <p:ph type="title"/>
          </p:nvPr>
        </p:nvSpPr>
        <p:spPr/>
        <p:txBody>
          <a:bodyPr/>
          <a:lstStyle/>
          <a:p>
            <a:r>
              <a:rPr lang="en-US"/>
              <a:t>VIALE-A study design </a:t>
            </a:r>
          </a:p>
        </p:txBody>
      </p:sp>
      <p:sp>
        <p:nvSpPr>
          <p:cNvPr id="3" name="Footer Placeholder 2">
            <a:extLst>
              <a:ext uri="{FF2B5EF4-FFF2-40B4-BE49-F238E27FC236}">
                <a16:creationId xmlns:a16="http://schemas.microsoft.com/office/drawing/2014/main" id="{0B5B98C2-6B03-CBBB-15D6-D4196B5BD1AB}"/>
              </a:ext>
            </a:extLst>
          </p:cNvPr>
          <p:cNvSpPr>
            <a:spLocks noGrp="1"/>
          </p:cNvSpPr>
          <p:nvPr>
            <p:ph type="ftr" sz="quarter" idx="10"/>
          </p:nvPr>
        </p:nvSpPr>
        <p:spPr>
          <a:xfrm>
            <a:off x="407989" y="5881735"/>
            <a:ext cx="8532812" cy="787353"/>
          </a:xfrm>
        </p:spPr>
        <p:txBody>
          <a:bodyPr/>
          <a:lstStyle/>
          <a:p>
            <a:r>
              <a:rPr lang="en-GB" baseline="30000" err="1"/>
              <a:t>a</a:t>
            </a:r>
            <a:r>
              <a:rPr lang="en-GB" err="1"/>
              <a:t>For</a:t>
            </a:r>
            <a:r>
              <a:rPr lang="en-GB"/>
              <a:t> US and US reference countries, OS is the single endpoint and </a:t>
            </a:r>
            <a:r>
              <a:rPr lang="en-GB" err="1"/>
              <a:t>CR+CRi</a:t>
            </a:r>
            <a:r>
              <a:rPr lang="en-GB"/>
              <a:t> rate is one of the ranked secondary endpoints; </a:t>
            </a:r>
            <a:r>
              <a:rPr lang="en-GB" err="1"/>
              <a:t>CR+CRi</a:t>
            </a:r>
            <a:r>
              <a:rPr lang="en-GB"/>
              <a:t> rate is co-primary endpoint for EU and EU reference countries.</a:t>
            </a:r>
          </a:p>
          <a:p>
            <a:r>
              <a:rPr lang="en-GB" b="1"/>
              <a:t>AML, </a:t>
            </a:r>
            <a:r>
              <a:rPr lang="en-GB"/>
              <a:t>acute myeloid </a:t>
            </a:r>
            <a:r>
              <a:rPr lang="en-GB" err="1"/>
              <a:t>leukemia</a:t>
            </a:r>
            <a:r>
              <a:rPr lang="en-GB"/>
              <a:t>; </a:t>
            </a:r>
            <a:r>
              <a:rPr lang="en-GB" b="1"/>
              <a:t>CML</a:t>
            </a:r>
            <a:r>
              <a:rPr lang="en-GB"/>
              <a:t>, chronic myelogenous </a:t>
            </a:r>
            <a:r>
              <a:rPr lang="en-GB" err="1"/>
              <a:t>leukemia</a:t>
            </a:r>
            <a:r>
              <a:rPr lang="en-GB"/>
              <a:t>; </a:t>
            </a:r>
            <a:r>
              <a:rPr lang="en-GB" b="1"/>
              <a:t>CNS,</a:t>
            </a:r>
            <a:r>
              <a:rPr lang="en-GB"/>
              <a:t> central nervous system; </a:t>
            </a:r>
            <a:r>
              <a:rPr lang="en-GB" b="1"/>
              <a:t>CR, </a:t>
            </a:r>
            <a:r>
              <a:rPr lang="en-GB"/>
              <a:t>complete remission; </a:t>
            </a:r>
            <a:r>
              <a:rPr lang="en-GB" b="1" err="1"/>
              <a:t>CRi</a:t>
            </a:r>
            <a:r>
              <a:rPr lang="en-GB" b="1"/>
              <a:t>,</a:t>
            </a:r>
            <a:r>
              <a:rPr lang="en-GB"/>
              <a:t> CR with incomplete count recovery; </a:t>
            </a:r>
            <a:r>
              <a:rPr lang="en-GB" b="1"/>
              <a:t>ECOG PS,</a:t>
            </a:r>
            <a:r>
              <a:rPr lang="en-GB"/>
              <a:t> Eastern Cooperative Oncology Group performance score; </a:t>
            </a:r>
            <a:r>
              <a:rPr lang="en-GB" b="1"/>
              <a:t>HMA,</a:t>
            </a:r>
            <a:r>
              <a:rPr lang="en-GB"/>
              <a:t> hypomethylating agent; </a:t>
            </a:r>
            <a:r>
              <a:rPr lang="en-GB" b="1"/>
              <a:t>IV, </a:t>
            </a:r>
            <a:r>
              <a:rPr lang="en-GB"/>
              <a:t>intravenous; </a:t>
            </a:r>
            <a:r>
              <a:rPr lang="en-GB" b="1"/>
              <a:t>MDS,</a:t>
            </a:r>
            <a:r>
              <a:rPr lang="en-GB"/>
              <a:t> myelodysplastic syndrome; </a:t>
            </a:r>
            <a:r>
              <a:rPr lang="en-GB" b="1"/>
              <a:t>mol.,</a:t>
            </a:r>
            <a:r>
              <a:rPr lang="en-GB"/>
              <a:t> molecular; </a:t>
            </a:r>
            <a:r>
              <a:rPr lang="en-GB" b="1"/>
              <a:t>MPN,</a:t>
            </a:r>
            <a:r>
              <a:rPr lang="en-GB"/>
              <a:t> myeloproliferative neoplasms; </a:t>
            </a:r>
            <a:r>
              <a:rPr lang="en-GB" b="1"/>
              <a:t>MRD,</a:t>
            </a:r>
            <a:r>
              <a:rPr lang="en-GB"/>
              <a:t> minimal residual disease; </a:t>
            </a:r>
            <a:r>
              <a:rPr lang="en-GB" b="1"/>
              <a:t>NCCN,</a:t>
            </a:r>
            <a:r>
              <a:rPr lang="en-GB"/>
              <a:t> National Comprehensive Cancer Network</a:t>
            </a:r>
            <a:r>
              <a:rPr lang="en-GB" b="1"/>
              <a:t>; OS, </a:t>
            </a:r>
            <a:r>
              <a:rPr lang="en-GB"/>
              <a:t>overall survival; </a:t>
            </a:r>
            <a:r>
              <a:rPr lang="en-GB" b="1"/>
              <a:t>PO, </a:t>
            </a:r>
            <a:r>
              <a:rPr lang="en-GB"/>
              <a:t>by mouth; </a:t>
            </a:r>
            <a:r>
              <a:rPr lang="en-GB" b="1"/>
              <a:t>SC, </a:t>
            </a:r>
            <a:r>
              <a:rPr lang="en-GB"/>
              <a:t>subcutaneous; </a:t>
            </a:r>
            <a:r>
              <a:rPr lang="en-GB" b="1"/>
              <a:t>Ven,</a:t>
            </a:r>
            <a:r>
              <a:rPr lang="en-GB"/>
              <a:t> </a:t>
            </a:r>
            <a:r>
              <a:rPr lang="en-GB" err="1"/>
              <a:t>venetoclax</a:t>
            </a:r>
            <a:r>
              <a:rPr lang="en-GB"/>
              <a:t>. </a:t>
            </a:r>
          </a:p>
          <a:p>
            <a:r>
              <a:rPr lang="en-GB" b="1" err="1"/>
              <a:t>Pratz</a:t>
            </a:r>
            <a:r>
              <a:rPr lang="en-GB" b="1"/>
              <a:t> et al, Abstract #219 presented at ASH 2022. </a:t>
            </a:r>
          </a:p>
        </p:txBody>
      </p:sp>
      <p:sp>
        <p:nvSpPr>
          <p:cNvPr id="5" name="Rectangle 4">
            <a:extLst>
              <a:ext uri="{FF2B5EF4-FFF2-40B4-BE49-F238E27FC236}">
                <a16:creationId xmlns:a16="http://schemas.microsoft.com/office/drawing/2014/main" id="{E00B9975-430B-3D6E-2188-3B2CC6CC54B4}"/>
              </a:ext>
            </a:extLst>
          </p:cNvPr>
          <p:cNvSpPr/>
          <p:nvPr/>
        </p:nvSpPr>
        <p:spPr>
          <a:xfrm>
            <a:off x="420689" y="2005896"/>
            <a:ext cx="3099552" cy="31648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tlCol="0" anchor="ctr"/>
          <a:lstStyle/>
          <a:p>
            <a:pPr algn="ctr"/>
            <a:r>
              <a:rPr lang="en-US" sz="1200" b="1"/>
              <a:t>Key inclusion criteria </a:t>
            </a:r>
          </a:p>
          <a:p>
            <a:pPr marL="285750" indent="-285750">
              <a:buFont typeface="Arial" panose="020B0604020202020204" pitchFamily="34" charset="0"/>
              <a:buChar char="•"/>
            </a:pPr>
            <a:r>
              <a:rPr lang="en-US" sz="1200"/>
              <a:t>Previously untreated AML</a:t>
            </a:r>
          </a:p>
          <a:p>
            <a:pPr marL="285750" indent="-285750">
              <a:buFont typeface="Arial" panose="020B0604020202020204" pitchFamily="34" charset="0"/>
              <a:buChar char="•"/>
            </a:pPr>
            <a:r>
              <a:rPr lang="en-US" sz="1200"/>
              <a:t>Age ≥75 years or 18-74 years with comorbidities ineligible for standard induction regimens</a:t>
            </a:r>
          </a:p>
          <a:p>
            <a:pPr marL="285750" indent="-285750">
              <a:buFont typeface="Arial" panose="020B0604020202020204" pitchFamily="34" charset="0"/>
              <a:buChar char="•"/>
            </a:pPr>
            <a:r>
              <a:rPr lang="en-US" sz="1200"/>
              <a:t>ECOG PS of 0-2 for patients ≥75 years or 0-3 for patients ≥18-74 years</a:t>
            </a:r>
          </a:p>
          <a:p>
            <a:pPr marL="285750" indent="-285750">
              <a:buFont typeface="Arial" panose="020B0604020202020204" pitchFamily="34" charset="0"/>
              <a:buChar char="•"/>
            </a:pPr>
            <a:endParaRPr lang="en-US" sz="1200"/>
          </a:p>
          <a:p>
            <a:pPr algn="ctr"/>
            <a:r>
              <a:rPr lang="en-US" sz="1200" b="1"/>
              <a:t>Key exclusion criteria</a:t>
            </a:r>
          </a:p>
          <a:p>
            <a:pPr marL="171450" indent="-171450">
              <a:buFont typeface="Arial" panose="020B0604020202020204" pitchFamily="34" charset="0"/>
              <a:buChar char="•"/>
            </a:pPr>
            <a:r>
              <a:rPr lang="en-US" sz="1200"/>
              <a:t>Prior receipt of HMA, Ven or chemotherapy for MDS</a:t>
            </a:r>
          </a:p>
          <a:p>
            <a:pPr marL="171450" indent="-171450">
              <a:buFont typeface="Arial" panose="020B0604020202020204" pitchFamily="34" charset="0"/>
              <a:buChar char="•"/>
            </a:pPr>
            <a:r>
              <a:rPr lang="en-US" sz="1200"/>
              <a:t>Favorable risk cytogenetics per NCCN 2016</a:t>
            </a:r>
          </a:p>
          <a:p>
            <a:pPr marL="171450" indent="-171450">
              <a:buFont typeface="Arial" panose="020B0604020202020204" pitchFamily="34" charset="0"/>
              <a:buChar char="•"/>
            </a:pPr>
            <a:r>
              <a:rPr lang="en-US" sz="1200"/>
              <a:t>AML secondary to MPN, CML</a:t>
            </a:r>
          </a:p>
          <a:p>
            <a:pPr marL="171450" indent="-171450">
              <a:buFont typeface="Arial" panose="020B0604020202020204" pitchFamily="34" charset="0"/>
              <a:buChar char="•"/>
            </a:pPr>
            <a:r>
              <a:rPr lang="en-US" sz="1200"/>
              <a:t>Acute promyelocytic leukemia</a:t>
            </a:r>
          </a:p>
          <a:p>
            <a:pPr marL="171450" indent="-171450">
              <a:buFont typeface="Arial" panose="020B0604020202020204" pitchFamily="34" charset="0"/>
              <a:buChar char="•"/>
            </a:pPr>
            <a:r>
              <a:rPr lang="en-US" sz="1200"/>
              <a:t>Active CNS involvement   </a:t>
            </a:r>
          </a:p>
        </p:txBody>
      </p:sp>
      <p:grpSp>
        <p:nvGrpSpPr>
          <p:cNvPr id="21" name="Gruppieren 20">
            <a:extLst>
              <a:ext uri="{FF2B5EF4-FFF2-40B4-BE49-F238E27FC236}">
                <a16:creationId xmlns:a16="http://schemas.microsoft.com/office/drawing/2014/main" id="{C2EE1C2F-4E2E-411C-CB6B-2BE4B298DA9E}"/>
              </a:ext>
            </a:extLst>
          </p:cNvPr>
          <p:cNvGrpSpPr/>
          <p:nvPr/>
        </p:nvGrpSpPr>
        <p:grpSpPr>
          <a:xfrm>
            <a:off x="5304219" y="2247987"/>
            <a:ext cx="2445875" cy="2680633"/>
            <a:chOff x="5304219" y="2220218"/>
            <a:chExt cx="2445875" cy="2680633"/>
          </a:xfrm>
        </p:grpSpPr>
        <p:sp>
          <p:nvSpPr>
            <p:cNvPr id="7" name="Rectangle 6">
              <a:extLst>
                <a:ext uri="{FF2B5EF4-FFF2-40B4-BE49-F238E27FC236}">
                  <a16:creationId xmlns:a16="http://schemas.microsoft.com/office/drawing/2014/main" id="{68503AFE-8A00-5249-E306-BF262CF6E571}"/>
                </a:ext>
              </a:extLst>
            </p:cNvPr>
            <p:cNvSpPr/>
            <p:nvPr/>
          </p:nvSpPr>
          <p:spPr>
            <a:xfrm>
              <a:off x="5304219" y="2220218"/>
              <a:ext cx="2445875" cy="122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err="1"/>
                <a:t>Venetoclax</a:t>
              </a:r>
              <a:r>
                <a:rPr lang="en-US" sz="1400"/>
                <a:t> </a:t>
              </a:r>
            </a:p>
            <a:p>
              <a:pPr algn="ctr"/>
              <a:r>
                <a:rPr lang="en-US" sz="1400"/>
                <a:t>400 mg PO, daily, days 1-28</a:t>
              </a:r>
            </a:p>
            <a:p>
              <a:pPr algn="ctr"/>
              <a:r>
                <a:rPr lang="en-US" sz="1400" b="1"/>
                <a:t>+ </a:t>
              </a:r>
              <a:r>
                <a:rPr lang="en-US" sz="1400" b="1" err="1"/>
                <a:t>Azacitidine</a:t>
              </a:r>
              <a:r>
                <a:rPr lang="en-US" sz="1400" b="1"/>
                <a:t> </a:t>
              </a:r>
            </a:p>
            <a:p>
              <a:pPr algn="ctr"/>
              <a:r>
                <a:rPr lang="en-US" sz="1400"/>
                <a:t>75 mg/m</a:t>
              </a:r>
              <a:r>
                <a:rPr lang="en-US" sz="1400" baseline="30000"/>
                <a:t>2</a:t>
              </a:r>
              <a:r>
                <a:rPr lang="en-US" sz="1400"/>
                <a:t> SC/IV days 1-7</a:t>
              </a:r>
            </a:p>
          </p:txBody>
        </p:sp>
        <p:sp>
          <p:nvSpPr>
            <p:cNvPr id="8" name="Rectangle 7">
              <a:extLst>
                <a:ext uri="{FF2B5EF4-FFF2-40B4-BE49-F238E27FC236}">
                  <a16:creationId xmlns:a16="http://schemas.microsoft.com/office/drawing/2014/main" id="{242682AF-4AF7-AEC7-7ABC-428C0B118EFB}"/>
                </a:ext>
              </a:extLst>
            </p:cNvPr>
            <p:cNvSpPr/>
            <p:nvPr/>
          </p:nvSpPr>
          <p:spPr>
            <a:xfrm>
              <a:off x="5304219" y="3676851"/>
              <a:ext cx="2445875" cy="122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Placebo</a:t>
              </a:r>
              <a:r>
                <a:rPr lang="en-US" sz="1400"/>
                <a:t> </a:t>
              </a:r>
            </a:p>
            <a:p>
              <a:pPr algn="ctr"/>
              <a:r>
                <a:rPr lang="en-US" sz="1400"/>
                <a:t>daily, days 1-28</a:t>
              </a:r>
            </a:p>
            <a:p>
              <a:pPr algn="ctr"/>
              <a:r>
                <a:rPr lang="en-US" sz="1400" b="1"/>
                <a:t>+ </a:t>
              </a:r>
              <a:r>
                <a:rPr lang="en-US" sz="1400" b="1" err="1"/>
                <a:t>Azacitidine</a:t>
              </a:r>
              <a:r>
                <a:rPr lang="en-US" sz="1400" b="1"/>
                <a:t> </a:t>
              </a:r>
            </a:p>
            <a:p>
              <a:pPr algn="ctr"/>
              <a:r>
                <a:rPr lang="en-US" sz="1400"/>
                <a:t>75 mg/m</a:t>
              </a:r>
              <a:r>
                <a:rPr lang="en-US" sz="1400" baseline="30000"/>
                <a:t>2</a:t>
              </a:r>
              <a:r>
                <a:rPr lang="en-US" sz="1400"/>
                <a:t> SC/IV days 1-7</a:t>
              </a:r>
            </a:p>
          </p:txBody>
        </p:sp>
      </p:grpSp>
      <p:sp>
        <p:nvSpPr>
          <p:cNvPr id="9" name="TextBox 8">
            <a:extLst>
              <a:ext uri="{FF2B5EF4-FFF2-40B4-BE49-F238E27FC236}">
                <a16:creationId xmlns:a16="http://schemas.microsoft.com/office/drawing/2014/main" id="{7D1D40D1-CE13-5E26-306F-C70897B46FA3}"/>
              </a:ext>
            </a:extLst>
          </p:cNvPr>
          <p:cNvSpPr txBox="1"/>
          <p:nvPr/>
        </p:nvSpPr>
        <p:spPr>
          <a:xfrm>
            <a:off x="3467133" y="3211075"/>
            <a:ext cx="870858" cy="307777"/>
          </a:xfrm>
          <a:prstGeom prst="rect">
            <a:avLst/>
          </a:prstGeom>
          <a:noFill/>
        </p:spPr>
        <p:txBody>
          <a:bodyPr wrap="square" rtlCol="0">
            <a:spAutoFit/>
          </a:bodyPr>
          <a:lstStyle/>
          <a:p>
            <a:r>
              <a:rPr lang="en-US" sz="1400"/>
              <a:t>N=433</a:t>
            </a:r>
          </a:p>
        </p:txBody>
      </p:sp>
      <p:sp>
        <p:nvSpPr>
          <p:cNvPr id="10" name="Rectangle 9">
            <a:extLst>
              <a:ext uri="{FF2B5EF4-FFF2-40B4-BE49-F238E27FC236}">
                <a16:creationId xmlns:a16="http://schemas.microsoft.com/office/drawing/2014/main" id="{FC4E5B67-CA7C-DFE1-610F-6CFF2EF21D3F}"/>
              </a:ext>
            </a:extLst>
          </p:cNvPr>
          <p:cNvSpPr/>
          <p:nvPr/>
        </p:nvSpPr>
        <p:spPr>
          <a:xfrm>
            <a:off x="8805480" y="2005896"/>
            <a:ext cx="2982686" cy="31648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tlCol="0" anchor="ctr"/>
          <a:lstStyle/>
          <a:p>
            <a:r>
              <a:rPr lang="en-US" sz="1400" b="1">
                <a:solidFill>
                  <a:schemeClr val="tx1"/>
                </a:solidFill>
              </a:rPr>
              <a:t>Primary endpoints </a:t>
            </a:r>
          </a:p>
          <a:p>
            <a:endParaRPr lang="en-US" sz="1400" b="1">
              <a:solidFill>
                <a:schemeClr val="tx1"/>
              </a:solidFill>
            </a:endParaRPr>
          </a:p>
          <a:p>
            <a:pPr marL="285750" indent="-285750">
              <a:buClr>
                <a:schemeClr val="accent2"/>
              </a:buClr>
              <a:buFont typeface="Arial" panose="020B0604020202020204" pitchFamily="34" charset="0"/>
              <a:buChar char="•"/>
            </a:pPr>
            <a:r>
              <a:rPr lang="en-US" sz="1400">
                <a:solidFill>
                  <a:schemeClr val="tx1"/>
                </a:solidFill>
              </a:rPr>
              <a:t>Overall survival (OS)</a:t>
            </a:r>
            <a:r>
              <a:rPr lang="en-US" sz="1400" baseline="30000">
                <a:solidFill>
                  <a:schemeClr val="tx1"/>
                </a:solidFill>
              </a:rPr>
              <a:t>a</a:t>
            </a:r>
          </a:p>
          <a:p>
            <a:pPr marL="285750" indent="-285750">
              <a:buFont typeface="Arial" panose="020B0604020202020204" pitchFamily="34" charset="0"/>
              <a:buChar char="•"/>
            </a:pPr>
            <a:endParaRPr lang="en-US" sz="1400">
              <a:solidFill>
                <a:schemeClr val="tx1"/>
              </a:solidFill>
            </a:endParaRPr>
          </a:p>
          <a:p>
            <a:r>
              <a:rPr lang="en-US" sz="1400" b="1">
                <a:solidFill>
                  <a:schemeClr val="tx1"/>
                </a:solidFill>
              </a:rPr>
              <a:t>Secondary endpoints </a:t>
            </a:r>
          </a:p>
          <a:p>
            <a:endParaRPr lang="en-US" sz="1400" b="1">
              <a:solidFill>
                <a:schemeClr val="tx1"/>
              </a:solidFill>
            </a:endParaRPr>
          </a:p>
          <a:p>
            <a:pPr marL="285750" indent="-285750">
              <a:buClr>
                <a:schemeClr val="accent2"/>
              </a:buClr>
              <a:buFont typeface="Arial" panose="020B0604020202020204" pitchFamily="34" charset="0"/>
              <a:buChar char="•"/>
            </a:pPr>
            <a:r>
              <a:rPr lang="en-US" sz="1400" err="1">
                <a:solidFill>
                  <a:schemeClr val="tx1"/>
                </a:solidFill>
              </a:rPr>
              <a:t>CR+CRi</a:t>
            </a:r>
            <a:r>
              <a:rPr lang="en-US" sz="1400">
                <a:solidFill>
                  <a:schemeClr val="tx1"/>
                </a:solidFill>
              </a:rPr>
              <a:t> </a:t>
            </a:r>
            <a:r>
              <a:rPr lang="en-US" sz="1400" err="1">
                <a:solidFill>
                  <a:schemeClr val="tx1"/>
                </a:solidFill>
              </a:rPr>
              <a:t>rate</a:t>
            </a:r>
            <a:r>
              <a:rPr lang="en-US" sz="1400" baseline="30000" err="1">
                <a:solidFill>
                  <a:schemeClr val="tx1"/>
                </a:solidFill>
              </a:rPr>
              <a:t>a</a:t>
            </a:r>
            <a:r>
              <a:rPr lang="en-US" sz="1400">
                <a:solidFill>
                  <a:schemeClr val="tx1"/>
                </a:solidFill>
              </a:rPr>
              <a:t>, CR rate </a:t>
            </a:r>
          </a:p>
          <a:p>
            <a:pPr marL="285750" indent="-285750">
              <a:buClr>
                <a:schemeClr val="accent2"/>
              </a:buClr>
              <a:buFont typeface="Arial" panose="020B0604020202020204" pitchFamily="34" charset="0"/>
              <a:buChar char="•"/>
            </a:pPr>
            <a:r>
              <a:rPr lang="en-US" sz="1400">
                <a:solidFill>
                  <a:schemeClr val="tx1"/>
                </a:solidFill>
              </a:rPr>
              <a:t>OS, </a:t>
            </a:r>
            <a:r>
              <a:rPr lang="en-US" sz="1400" err="1">
                <a:solidFill>
                  <a:schemeClr val="tx1"/>
                </a:solidFill>
              </a:rPr>
              <a:t>CR+CRi</a:t>
            </a:r>
            <a:r>
              <a:rPr lang="en-US" sz="1400">
                <a:solidFill>
                  <a:schemeClr val="tx1"/>
                </a:solidFill>
              </a:rPr>
              <a:t> in mol. subgroups</a:t>
            </a:r>
          </a:p>
          <a:p>
            <a:pPr marL="285750" indent="-285750">
              <a:buClr>
                <a:schemeClr val="accent2"/>
              </a:buClr>
              <a:buFont typeface="Arial" panose="020B0604020202020204" pitchFamily="34" charset="0"/>
              <a:buChar char="•"/>
            </a:pPr>
            <a:r>
              <a:rPr lang="en-US" sz="1400">
                <a:solidFill>
                  <a:schemeClr val="tx1"/>
                </a:solidFill>
              </a:rPr>
              <a:t>MRD negativity remission rate </a:t>
            </a:r>
          </a:p>
        </p:txBody>
      </p:sp>
      <p:sp>
        <p:nvSpPr>
          <p:cNvPr id="11" name="TextBox 10">
            <a:extLst>
              <a:ext uri="{FF2B5EF4-FFF2-40B4-BE49-F238E27FC236}">
                <a16:creationId xmlns:a16="http://schemas.microsoft.com/office/drawing/2014/main" id="{76B8C9B9-CF66-CD2C-6EC9-29CFC413B3EA}"/>
              </a:ext>
            </a:extLst>
          </p:cNvPr>
          <p:cNvSpPr txBox="1"/>
          <p:nvPr/>
        </p:nvSpPr>
        <p:spPr>
          <a:xfrm>
            <a:off x="420689" y="5235404"/>
            <a:ext cx="3108096" cy="646331"/>
          </a:xfrm>
          <a:prstGeom prst="rect">
            <a:avLst/>
          </a:prstGeom>
          <a:solidFill>
            <a:schemeClr val="bg2"/>
          </a:solidFill>
        </p:spPr>
        <p:txBody>
          <a:bodyPr wrap="square" rtlCol="0">
            <a:spAutoFit/>
          </a:bodyPr>
          <a:lstStyle/>
          <a:p>
            <a:r>
              <a:rPr lang="en-US" sz="1200" b="1"/>
              <a:t>Randomization stratification factors: </a:t>
            </a:r>
            <a:r>
              <a:rPr lang="en-US" sz="1200"/>
              <a:t>age (&lt;75 vs ≥75 years); cytogenic risk (intermediate, poor); region </a:t>
            </a:r>
          </a:p>
        </p:txBody>
      </p:sp>
      <p:sp>
        <p:nvSpPr>
          <p:cNvPr id="13" name="Rectangle 12">
            <a:extLst>
              <a:ext uri="{FF2B5EF4-FFF2-40B4-BE49-F238E27FC236}">
                <a16:creationId xmlns:a16="http://schemas.microsoft.com/office/drawing/2014/main" id="{887712B4-5824-DB17-65BE-FF1B1BB3DC37}"/>
              </a:ext>
            </a:extLst>
          </p:cNvPr>
          <p:cNvSpPr/>
          <p:nvPr/>
        </p:nvSpPr>
        <p:spPr>
          <a:xfrm>
            <a:off x="420689" y="1676987"/>
            <a:ext cx="3108096" cy="21259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Eligibility </a:t>
            </a:r>
          </a:p>
        </p:txBody>
      </p:sp>
      <p:sp>
        <p:nvSpPr>
          <p:cNvPr id="14" name="Rectangle 13">
            <a:extLst>
              <a:ext uri="{FF2B5EF4-FFF2-40B4-BE49-F238E27FC236}">
                <a16:creationId xmlns:a16="http://schemas.microsoft.com/office/drawing/2014/main" id="{4FC9E2FC-0FE2-D682-D138-8A6C8791FD53}"/>
              </a:ext>
            </a:extLst>
          </p:cNvPr>
          <p:cNvSpPr/>
          <p:nvPr/>
        </p:nvSpPr>
        <p:spPr>
          <a:xfrm>
            <a:off x="5304219" y="1676987"/>
            <a:ext cx="2445875" cy="21259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Treatment </a:t>
            </a:r>
          </a:p>
        </p:txBody>
      </p:sp>
      <p:sp>
        <p:nvSpPr>
          <p:cNvPr id="15" name="Rectangle 14">
            <a:extLst>
              <a:ext uri="{FF2B5EF4-FFF2-40B4-BE49-F238E27FC236}">
                <a16:creationId xmlns:a16="http://schemas.microsoft.com/office/drawing/2014/main" id="{ACE4B0C1-CF46-6482-80A3-52975C49827A}"/>
              </a:ext>
            </a:extLst>
          </p:cNvPr>
          <p:cNvSpPr/>
          <p:nvPr/>
        </p:nvSpPr>
        <p:spPr>
          <a:xfrm>
            <a:off x="8807366" y="1676987"/>
            <a:ext cx="2980800" cy="21259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Key endpoints </a:t>
            </a:r>
          </a:p>
        </p:txBody>
      </p:sp>
      <p:sp>
        <p:nvSpPr>
          <p:cNvPr id="16" name="TextBox 15">
            <a:extLst>
              <a:ext uri="{FF2B5EF4-FFF2-40B4-BE49-F238E27FC236}">
                <a16:creationId xmlns:a16="http://schemas.microsoft.com/office/drawing/2014/main" id="{0B1E3506-FFB2-E767-3A93-1392A34AB4A6}"/>
              </a:ext>
            </a:extLst>
          </p:cNvPr>
          <p:cNvSpPr txBox="1"/>
          <p:nvPr/>
        </p:nvSpPr>
        <p:spPr>
          <a:xfrm>
            <a:off x="4237549" y="5421674"/>
            <a:ext cx="2410922" cy="276999"/>
          </a:xfrm>
          <a:prstGeom prst="rect">
            <a:avLst/>
          </a:prstGeom>
          <a:noFill/>
        </p:spPr>
        <p:txBody>
          <a:bodyPr wrap="square" rtlCol="0">
            <a:spAutoFit/>
          </a:bodyPr>
          <a:lstStyle/>
          <a:p>
            <a:r>
              <a:rPr lang="en-US" sz="1200" b="1" err="1"/>
              <a:t>Venetoclax</a:t>
            </a:r>
            <a:r>
              <a:rPr lang="en-US" sz="1200" b="1"/>
              <a:t> dosing ramp-up </a:t>
            </a:r>
          </a:p>
        </p:txBody>
      </p:sp>
      <p:sp>
        <p:nvSpPr>
          <p:cNvPr id="17" name="TextBox 16">
            <a:extLst>
              <a:ext uri="{FF2B5EF4-FFF2-40B4-BE49-F238E27FC236}">
                <a16:creationId xmlns:a16="http://schemas.microsoft.com/office/drawing/2014/main" id="{1708D234-6DF4-5A8B-8C34-7FAC13A842DE}"/>
              </a:ext>
            </a:extLst>
          </p:cNvPr>
          <p:cNvSpPr txBox="1"/>
          <p:nvPr/>
        </p:nvSpPr>
        <p:spPr>
          <a:xfrm>
            <a:off x="6812807" y="5343161"/>
            <a:ext cx="4971204" cy="461665"/>
          </a:xfrm>
          <a:prstGeom prst="rect">
            <a:avLst/>
          </a:prstGeom>
          <a:noFill/>
        </p:spPr>
        <p:txBody>
          <a:bodyPr wrap="square" rtlCol="0">
            <a:spAutoFit/>
          </a:bodyPr>
          <a:lstStyle/>
          <a:p>
            <a:r>
              <a:rPr lang="en-US" sz="1200" b="1"/>
              <a:t>Cycle 1 ramp-up: </a:t>
            </a:r>
            <a:r>
              <a:rPr lang="en-US" sz="1200"/>
              <a:t>day 1: 100 mg, day 2: 200 mg, day 3–28: 400 mg</a:t>
            </a:r>
          </a:p>
          <a:p>
            <a:r>
              <a:rPr lang="en-US" sz="1200" b="1"/>
              <a:t>Cycle 2: </a:t>
            </a:r>
            <a:r>
              <a:rPr lang="en-US" sz="1200"/>
              <a:t>day 1-28: 400 mg  </a:t>
            </a:r>
          </a:p>
        </p:txBody>
      </p:sp>
      <p:cxnSp>
        <p:nvCxnSpPr>
          <p:cNvPr id="20" name="Elbow Connector 19">
            <a:extLst>
              <a:ext uri="{FF2B5EF4-FFF2-40B4-BE49-F238E27FC236}">
                <a16:creationId xmlns:a16="http://schemas.microsoft.com/office/drawing/2014/main" id="{2D53CE5F-E710-AFF8-92D6-FA08ADB9899C}"/>
              </a:ext>
            </a:extLst>
          </p:cNvPr>
          <p:cNvCxnSpPr>
            <a:cxnSpLocks/>
            <a:stCxn id="5" idx="3"/>
          </p:cNvCxnSpPr>
          <p:nvPr/>
        </p:nvCxnSpPr>
        <p:spPr>
          <a:xfrm flipV="1">
            <a:off x="3520241" y="2859988"/>
            <a:ext cx="1796678" cy="728316"/>
          </a:xfrm>
          <a:prstGeom prst="bent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a:extLst>
              <a:ext uri="{FF2B5EF4-FFF2-40B4-BE49-F238E27FC236}">
                <a16:creationId xmlns:a16="http://schemas.microsoft.com/office/drawing/2014/main" id="{3987856D-B07E-1DC4-7023-33BFF0A3564E}"/>
              </a:ext>
            </a:extLst>
          </p:cNvPr>
          <p:cNvCxnSpPr>
            <a:cxnSpLocks/>
            <a:stCxn id="5" idx="3"/>
          </p:cNvCxnSpPr>
          <p:nvPr/>
        </p:nvCxnSpPr>
        <p:spPr>
          <a:xfrm>
            <a:off x="3520241" y="3588304"/>
            <a:ext cx="1796678" cy="728317"/>
          </a:xfrm>
          <a:prstGeom prst="bent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A1BC26D5-7554-291E-524B-4E7D9E851B14}"/>
              </a:ext>
            </a:extLst>
          </p:cNvPr>
          <p:cNvSpPr/>
          <p:nvPr/>
        </p:nvSpPr>
        <p:spPr>
          <a:xfrm>
            <a:off x="4073211" y="3273749"/>
            <a:ext cx="629110" cy="62911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latin typeface="+mj-lt"/>
              </a:rPr>
              <a:t>R</a:t>
            </a:r>
          </a:p>
          <a:p>
            <a:pPr algn="ctr"/>
            <a:r>
              <a:rPr lang="en-GB" sz="1200">
                <a:latin typeface="+mj-lt"/>
              </a:rPr>
              <a:t>2:1</a:t>
            </a:r>
          </a:p>
        </p:txBody>
      </p:sp>
    </p:spTree>
    <p:extLst>
      <p:ext uri="{BB962C8B-B14F-4D97-AF65-F5344CB8AC3E}">
        <p14:creationId xmlns:p14="http://schemas.microsoft.com/office/powerpoint/2010/main" val="37545562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CF776-68E1-DE17-20B3-8326B66E25D9}"/>
              </a:ext>
            </a:extLst>
          </p:cNvPr>
          <p:cNvSpPr>
            <a:spLocks noGrp="1"/>
          </p:cNvSpPr>
          <p:nvPr>
            <p:ph type="title"/>
          </p:nvPr>
        </p:nvSpPr>
        <p:spPr/>
        <p:txBody>
          <a:bodyPr/>
          <a:lstStyle/>
          <a:p>
            <a:r>
              <a:rPr lang="en-US"/>
              <a:t>Overall survival </a:t>
            </a:r>
          </a:p>
        </p:txBody>
      </p:sp>
      <p:sp>
        <p:nvSpPr>
          <p:cNvPr id="3" name="Footer Placeholder 2">
            <a:extLst>
              <a:ext uri="{FF2B5EF4-FFF2-40B4-BE49-F238E27FC236}">
                <a16:creationId xmlns:a16="http://schemas.microsoft.com/office/drawing/2014/main" id="{C3677BD0-6DFE-F969-DD2A-AAE1AA6FE693}"/>
              </a:ext>
            </a:extLst>
          </p:cNvPr>
          <p:cNvSpPr>
            <a:spLocks noGrp="1"/>
          </p:cNvSpPr>
          <p:nvPr>
            <p:ph type="ftr" sz="quarter" idx="10"/>
          </p:nvPr>
        </p:nvSpPr>
        <p:spPr>
          <a:xfrm>
            <a:off x="407989" y="5965371"/>
            <a:ext cx="8532812" cy="703717"/>
          </a:xfrm>
        </p:spPr>
        <p:txBody>
          <a:bodyPr/>
          <a:lstStyle/>
          <a:p>
            <a:r>
              <a:rPr lang="en-GB" b="0" i="0">
                <a:effectLst/>
                <a:latin typeface="Arial" panose="020B0604020202020204" pitchFamily="34" charset="0"/>
              </a:rPr>
              <a:t>Data </a:t>
            </a:r>
            <a:r>
              <a:rPr lang="en-GB" b="0" i="0" err="1">
                <a:effectLst/>
                <a:latin typeface="Arial" panose="020B0604020202020204" pitchFamily="34" charset="0"/>
              </a:rPr>
              <a:t>cutoff</a:t>
            </a:r>
            <a:r>
              <a:rPr lang="en-GB" b="0" i="0">
                <a:effectLst/>
                <a:latin typeface="Arial" panose="020B0604020202020204" pitchFamily="34" charset="0"/>
              </a:rPr>
              <a:t>: 01 December 2021. The distributions were estimated for each treatment arm using Kaplan-Meier methodology and compared using the log-rank test stratified by age (18-&lt;75, ≥75 years) and cytogenetic risk (intermediate risk, poor risk); The hazard ratio between treatment arms were estimated using the Cox proportional hazards model with the same stratification factors used in the log-rank test</a:t>
            </a:r>
            <a:r>
              <a:rPr lang="en-GB">
                <a:latin typeface="Arial" panose="020B0604020202020204" pitchFamily="34" charset="0"/>
              </a:rPr>
              <a:t>.</a:t>
            </a:r>
            <a:br>
              <a:rPr lang="en-GB" b="0" i="0">
                <a:effectLst/>
                <a:latin typeface="Arial" panose="020B0604020202020204" pitchFamily="34" charset="0"/>
              </a:rPr>
            </a:br>
            <a:r>
              <a:rPr lang="en-GB" b="1" i="0">
                <a:effectLst/>
                <a:latin typeface="Arial" panose="020B0604020202020204" pitchFamily="34" charset="0"/>
              </a:rPr>
              <a:t>Aza,</a:t>
            </a:r>
            <a:r>
              <a:rPr lang="en-GB" b="0" i="0">
                <a:effectLst/>
                <a:latin typeface="Arial" panose="020B0604020202020204" pitchFamily="34" charset="0"/>
              </a:rPr>
              <a:t> </a:t>
            </a:r>
            <a:r>
              <a:rPr lang="en-GB" b="0" i="0" err="1">
                <a:effectLst/>
                <a:latin typeface="Arial" panose="020B0604020202020204" pitchFamily="34" charset="0"/>
              </a:rPr>
              <a:t>azacitidine</a:t>
            </a:r>
            <a:r>
              <a:rPr lang="en-GB" b="0" i="0">
                <a:effectLst/>
                <a:latin typeface="Arial" panose="020B0604020202020204" pitchFamily="34" charset="0"/>
              </a:rPr>
              <a:t>; </a:t>
            </a:r>
            <a:r>
              <a:rPr lang="en-GB" b="1" i="0">
                <a:effectLst/>
                <a:latin typeface="Arial" panose="020B0604020202020204" pitchFamily="34" charset="0"/>
              </a:rPr>
              <a:t>CI, </a:t>
            </a:r>
            <a:r>
              <a:rPr lang="en-GB" b="0" i="0">
                <a:effectLst/>
                <a:latin typeface="Arial" panose="020B0604020202020204" pitchFamily="34" charset="0"/>
              </a:rPr>
              <a:t>confidence interval; </a:t>
            </a:r>
            <a:r>
              <a:rPr lang="en-GB" b="1" i="0">
                <a:effectLst/>
                <a:latin typeface="Arial" panose="020B0604020202020204" pitchFamily="34" charset="0"/>
              </a:rPr>
              <a:t>HR, </a:t>
            </a:r>
            <a:r>
              <a:rPr lang="en-GB">
                <a:latin typeface="Arial" panose="020B0604020202020204" pitchFamily="34" charset="0"/>
              </a:rPr>
              <a:t>hazard ratio; </a:t>
            </a:r>
            <a:r>
              <a:rPr lang="en-GB" b="1">
                <a:latin typeface="Arial" panose="020B0604020202020204" pitchFamily="34" charset="0"/>
              </a:rPr>
              <a:t>OS, </a:t>
            </a:r>
            <a:r>
              <a:rPr lang="en-GB">
                <a:latin typeface="Arial" panose="020B0604020202020204" pitchFamily="34" charset="0"/>
              </a:rPr>
              <a:t>overall survival; </a:t>
            </a:r>
            <a:r>
              <a:rPr lang="en-GB" b="1" i="0" err="1">
                <a:effectLst/>
                <a:latin typeface="Arial" panose="020B0604020202020204" pitchFamily="34" charset="0"/>
              </a:rPr>
              <a:t>Pbo</a:t>
            </a:r>
            <a:r>
              <a:rPr lang="en-GB" b="1" i="0">
                <a:effectLst/>
                <a:latin typeface="Arial" panose="020B0604020202020204" pitchFamily="34" charset="0"/>
              </a:rPr>
              <a:t>,</a:t>
            </a:r>
            <a:r>
              <a:rPr lang="en-GB" b="0" i="0">
                <a:effectLst/>
                <a:latin typeface="Arial" panose="020B0604020202020204" pitchFamily="34" charset="0"/>
              </a:rPr>
              <a:t> placebo; </a:t>
            </a:r>
            <a:r>
              <a:rPr lang="en-GB" b="1" i="0">
                <a:effectLst/>
                <a:latin typeface="Arial" panose="020B0604020202020204" pitchFamily="34" charset="0"/>
              </a:rPr>
              <a:t>Ven,</a:t>
            </a:r>
            <a:r>
              <a:rPr lang="en-GB" b="0" i="0">
                <a:effectLst/>
                <a:latin typeface="Arial" panose="020B0604020202020204" pitchFamily="34" charset="0"/>
              </a:rPr>
              <a:t> </a:t>
            </a:r>
            <a:r>
              <a:rPr lang="en-GB" b="0" i="0" err="1">
                <a:effectLst/>
                <a:latin typeface="Arial" panose="020B0604020202020204" pitchFamily="34" charset="0"/>
              </a:rPr>
              <a:t>venetoclax</a:t>
            </a:r>
            <a:r>
              <a:rPr lang="en-GB" b="0" i="0">
                <a:effectLst/>
                <a:latin typeface="Arial" panose="020B0604020202020204" pitchFamily="34" charset="0"/>
              </a:rPr>
              <a:t>.</a:t>
            </a:r>
          </a:p>
          <a:p>
            <a:r>
              <a:rPr lang="en-GB" b="1" err="1"/>
              <a:t>Pratz</a:t>
            </a:r>
            <a:r>
              <a:rPr lang="en-GB" b="1"/>
              <a:t> et al, Abstract #219 presented at ASH 2022. </a:t>
            </a:r>
          </a:p>
        </p:txBody>
      </p:sp>
      <p:sp>
        <p:nvSpPr>
          <p:cNvPr id="6" name="TextBox 5">
            <a:extLst>
              <a:ext uri="{FF2B5EF4-FFF2-40B4-BE49-F238E27FC236}">
                <a16:creationId xmlns:a16="http://schemas.microsoft.com/office/drawing/2014/main" id="{5A688782-48DC-71CB-D3C4-B72471DEEC07}"/>
              </a:ext>
            </a:extLst>
          </p:cNvPr>
          <p:cNvSpPr txBox="1"/>
          <p:nvPr/>
        </p:nvSpPr>
        <p:spPr>
          <a:xfrm>
            <a:off x="9852659" y="1665288"/>
            <a:ext cx="1922807" cy="1815882"/>
          </a:xfrm>
          <a:prstGeom prst="rect">
            <a:avLst/>
          </a:prstGeom>
          <a:solidFill>
            <a:schemeClr val="bg2"/>
          </a:solidFill>
        </p:spPr>
        <p:txBody>
          <a:bodyPr wrap="square" lIns="91440" tIns="45720" rIns="91440" bIns="45720" rtlCol="0" anchor="t">
            <a:spAutoFit/>
          </a:bodyPr>
          <a:lstStyle/>
          <a:p>
            <a:pPr marL="285750" indent="-285750">
              <a:buClr>
                <a:schemeClr val="accent2"/>
              </a:buClr>
              <a:buFont typeface="Arial" panose="020B0604020202020204" pitchFamily="34" charset="0"/>
              <a:buChar char="•"/>
            </a:pPr>
            <a:r>
              <a:rPr lang="en-GB" sz="1600" b="0" i="0" dirty="0">
                <a:effectLst/>
                <a:latin typeface="Arial"/>
                <a:cs typeface="Arial"/>
              </a:rPr>
              <a:t>Patients treated with Ven + Aza continue to show OS benefit over those on </a:t>
            </a:r>
            <a:r>
              <a:rPr lang="en-GB" sz="1600" dirty="0" err="1">
                <a:latin typeface="Arial"/>
                <a:cs typeface="Arial"/>
              </a:rPr>
              <a:t>Pbo</a:t>
            </a:r>
            <a:r>
              <a:rPr lang="en-GB" sz="1600" dirty="0">
                <a:latin typeface="Arial"/>
                <a:cs typeface="Arial"/>
              </a:rPr>
              <a:t> + Aza</a:t>
            </a:r>
          </a:p>
        </p:txBody>
      </p:sp>
      <p:graphicFrame>
        <p:nvGraphicFramePr>
          <p:cNvPr id="4" name="Tabelle 3">
            <a:extLst>
              <a:ext uri="{FF2B5EF4-FFF2-40B4-BE49-F238E27FC236}">
                <a16:creationId xmlns:a16="http://schemas.microsoft.com/office/drawing/2014/main" id="{01C348FF-1907-3D3D-437A-B42F8AA01ED7}"/>
              </a:ext>
            </a:extLst>
          </p:cNvPr>
          <p:cNvGraphicFramePr>
            <a:graphicFrameLocks noGrp="1"/>
          </p:cNvGraphicFramePr>
          <p:nvPr>
            <p:extLst>
              <p:ext uri="{D42A27DB-BD31-4B8C-83A1-F6EECF244321}">
                <p14:modId xmlns:p14="http://schemas.microsoft.com/office/powerpoint/2010/main" val="2929764641"/>
              </p:ext>
            </p:extLst>
          </p:nvPr>
        </p:nvGraphicFramePr>
        <p:xfrm>
          <a:off x="412749" y="4125913"/>
          <a:ext cx="5435595" cy="610119"/>
        </p:xfrm>
        <a:graphic>
          <a:graphicData uri="http://schemas.openxmlformats.org/drawingml/2006/table">
            <a:tbl>
              <a:tblPr firstRow="1" bandRow="1">
                <a:tableStyleId>{5C22544A-7EE6-4342-B048-85BDC9FD1C3A}</a:tableStyleId>
              </a:tblPr>
              <a:tblGrid>
                <a:gridCol w="575585">
                  <a:extLst>
                    <a:ext uri="{9D8B030D-6E8A-4147-A177-3AD203B41FA5}">
                      <a16:colId xmlns:a16="http://schemas.microsoft.com/office/drawing/2014/main" val="12144703"/>
                    </a:ext>
                  </a:extLst>
                </a:gridCol>
                <a:gridCol w="255790">
                  <a:extLst>
                    <a:ext uri="{9D8B030D-6E8A-4147-A177-3AD203B41FA5}">
                      <a16:colId xmlns:a16="http://schemas.microsoft.com/office/drawing/2014/main" val="4216138728"/>
                    </a:ext>
                  </a:extLst>
                </a:gridCol>
                <a:gridCol w="255790">
                  <a:extLst>
                    <a:ext uri="{9D8B030D-6E8A-4147-A177-3AD203B41FA5}">
                      <a16:colId xmlns:a16="http://schemas.microsoft.com/office/drawing/2014/main" val="917031147"/>
                    </a:ext>
                  </a:extLst>
                </a:gridCol>
                <a:gridCol w="255790">
                  <a:extLst>
                    <a:ext uri="{9D8B030D-6E8A-4147-A177-3AD203B41FA5}">
                      <a16:colId xmlns:a16="http://schemas.microsoft.com/office/drawing/2014/main" val="3868012081"/>
                    </a:ext>
                  </a:extLst>
                </a:gridCol>
                <a:gridCol w="255790">
                  <a:extLst>
                    <a:ext uri="{9D8B030D-6E8A-4147-A177-3AD203B41FA5}">
                      <a16:colId xmlns:a16="http://schemas.microsoft.com/office/drawing/2014/main" val="1482656817"/>
                    </a:ext>
                  </a:extLst>
                </a:gridCol>
                <a:gridCol w="255790">
                  <a:extLst>
                    <a:ext uri="{9D8B030D-6E8A-4147-A177-3AD203B41FA5}">
                      <a16:colId xmlns:a16="http://schemas.microsoft.com/office/drawing/2014/main" val="960663959"/>
                    </a:ext>
                  </a:extLst>
                </a:gridCol>
                <a:gridCol w="255790">
                  <a:extLst>
                    <a:ext uri="{9D8B030D-6E8A-4147-A177-3AD203B41FA5}">
                      <a16:colId xmlns:a16="http://schemas.microsoft.com/office/drawing/2014/main" val="2459893048"/>
                    </a:ext>
                  </a:extLst>
                </a:gridCol>
                <a:gridCol w="255790">
                  <a:extLst>
                    <a:ext uri="{9D8B030D-6E8A-4147-A177-3AD203B41FA5}">
                      <a16:colId xmlns:a16="http://schemas.microsoft.com/office/drawing/2014/main" val="905794737"/>
                    </a:ext>
                  </a:extLst>
                </a:gridCol>
                <a:gridCol w="255790">
                  <a:extLst>
                    <a:ext uri="{9D8B030D-6E8A-4147-A177-3AD203B41FA5}">
                      <a16:colId xmlns:a16="http://schemas.microsoft.com/office/drawing/2014/main" val="1546272243"/>
                    </a:ext>
                  </a:extLst>
                </a:gridCol>
                <a:gridCol w="255790">
                  <a:extLst>
                    <a:ext uri="{9D8B030D-6E8A-4147-A177-3AD203B41FA5}">
                      <a16:colId xmlns:a16="http://schemas.microsoft.com/office/drawing/2014/main" val="1880072997"/>
                    </a:ext>
                  </a:extLst>
                </a:gridCol>
                <a:gridCol w="255790">
                  <a:extLst>
                    <a:ext uri="{9D8B030D-6E8A-4147-A177-3AD203B41FA5}">
                      <a16:colId xmlns:a16="http://schemas.microsoft.com/office/drawing/2014/main" val="67345015"/>
                    </a:ext>
                  </a:extLst>
                </a:gridCol>
                <a:gridCol w="255790">
                  <a:extLst>
                    <a:ext uri="{9D8B030D-6E8A-4147-A177-3AD203B41FA5}">
                      <a16:colId xmlns:a16="http://schemas.microsoft.com/office/drawing/2014/main" val="4280510421"/>
                    </a:ext>
                  </a:extLst>
                </a:gridCol>
                <a:gridCol w="255790">
                  <a:extLst>
                    <a:ext uri="{9D8B030D-6E8A-4147-A177-3AD203B41FA5}">
                      <a16:colId xmlns:a16="http://schemas.microsoft.com/office/drawing/2014/main" val="66188394"/>
                    </a:ext>
                  </a:extLst>
                </a:gridCol>
                <a:gridCol w="255790">
                  <a:extLst>
                    <a:ext uri="{9D8B030D-6E8A-4147-A177-3AD203B41FA5}">
                      <a16:colId xmlns:a16="http://schemas.microsoft.com/office/drawing/2014/main" val="3596896943"/>
                    </a:ext>
                  </a:extLst>
                </a:gridCol>
                <a:gridCol w="255790">
                  <a:extLst>
                    <a:ext uri="{9D8B030D-6E8A-4147-A177-3AD203B41FA5}">
                      <a16:colId xmlns:a16="http://schemas.microsoft.com/office/drawing/2014/main" val="1171050306"/>
                    </a:ext>
                  </a:extLst>
                </a:gridCol>
                <a:gridCol w="255790">
                  <a:extLst>
                    <a:ext uri="{9D8B030D-6E8A-4147-A177-3AD203B41FA5}">
                      <a16:colId xmlns:a16="http://schemas.microsoft.com/office/drawing/2014/main" val="191665247"/>
                    </a:ext>
                  </a:extLst>
                </a:gridCol>
                <a:gridCol w="255790">
                  <a:extLst>
                    <a:ext uri="{9D8B030D-6E8A-4147-A177-3AD203B41FA5}">
                      <a16:colId xmlns:a16="http://schemas.microsoft.com/office/drawing/2014/main" val="1945465521"/>
                    </a:ext>
                  </a:extLst>
                </a:gridCol>
                <a:gridCol w="255790">
                  <a:extLst>
                    <a:ext uri="{9D8B030D-6E8A-4147-A177-3AD203B41FA5}">
                      <a16:colId xmlns:a16="http://schemas.microsoft.com/office/drawing/2014/main" val="1944978963"/>
                    </a:ext>
                  </a:extLst>
                </a:gridCol>
                <a:gridCol w="255790">
                  <a:extLst>
                    <a:ext uri="{9D8B030D-6E8A-4147-A177-3AD203B41FA5}">
                      <a16:colId xmlns:a16="http://schemas.microsoft.com/office/drawing/2014/main" val="1245205831"/>
                    </a:ext>
                  </a:extLst>
                </a:gridCol>
                <a:gridCol w="255790">
                  <a:extLst>
                    <a:ext uri="{9D8B030D-6E8A-4147-A177-3AD203B41FA5}">
                      <a16:colId xmlns:a16="http://schemas.microsoft.com/office/drawing/2014/main" val="4177243043"/>
                    </a:ext>
                  </a:extLst>
                </a:gridCol>
              </a:tblGrid>
              <a:tr h="203373">
                <a:tc gridSpan="20">
                  <a:txBody>
                    <a:bodyPr/>
                    <a:lstStyle/>
                    <a:p>
                      <a:r>
                        <a:rPr lang="de-DE" sz="900" err="1"/>
                        <a:t>No</a:t>
                      </a:r>
                      <a:r>
                        <a:rPr lang="de-DE" sz="900"/>
                        <a:t>. </a:t>
                      </a:r>
                      <a:r>
                        <a:rPr lang="de-DE" sz="900" err="1"/>
                        <a:t>patients</a:t>
                      </a:r>
                      <a:r>
                        <a:rPr lang="de-DE" sz="900"/>
                        <a:t> at </a:t>
                      </a:r>
                      <a:r>
                        <a:rPr lang="de-DE" sz="900" err="1"/>
                        <a:t>risk</a:t>
                      </a:r>
                      <a:endParaRPr lang="de-DE" sz="900"/>
                    </a:p>
                  </a:txBody>
                  <a:tcPr marL="72000" marR="0" marT="0" marB="0" anchor="ctr">
                    <a:solidFill>
                      <a:srgbClr val="002A5C"/>
                    </a:solidFill>
                  </a:tcPr>
                </a:tc>
                <a:tc hMerge="1">
                  <a:txBody>
                    <a:bodyPr/>
                    <a:lstStyle/>
                    <a:p>
                      <a:r>
                        <a:rPr lang="de-DE" sz="1050" err="1"/>
                        <a:t>Number</a:t>
                      </a:r>
                      <a:r>
                        <a:rPr lang="de-DE" sz="1050"/>
                        <a:t> at </a:t>
                      </a:r>
                      <a:r>
                        <a:rPr lang="de-DE" sz="1050" err="1"/>
                        <a:t>risk</a:t>
                      </a:r>
                      <a:endParaRPr lang="de-DE" sz="1050"/>
                    </a:p>
                  </a:txBody>
                  <a:tcPr marL="72000" marR="0" marT="0" marB="0" anchor="ctr">
                    <a:solidFill>
                      <a:srgbClr val="002A5C"/>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sz="900"/>
                    </a:p>
                  </a:txBody>
                  <a:tcPr marL="72000" marR="0" marT="0" marB="0" anchor="ctr">
                    <a:solidFill>
                      <a:srgbClr val="002A5C"/>
                    </a:solidFill>
                  </a:tcPr>
                </a:tc>
                <a:extLst>
                  <a:ext uri="{0D108BD9-81ED-4DB2-BD59-A6C34878D82A}">
                    <a16:rowId xmlns:a16="http://schemas.microsoft.com/office/drawing/2014/main" val="145598865"/>
                  </a:ext>
                </a:extLst>
              </a:tr>
              <a:tr h="2033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900" err="1">
                          <a:solidFill>
                            <a:schemeClr val="bg1"/>
                          </a:solidFill>
                        </a:rPr>
                        <a:t>Ven</a:t>
                      </a:r>
                      <a:r>
                        <a:rPr lang="de-DE" sz="900">
                          <a:solidFill>
                            <a:schemeClr val="bg1"/>
                          </a:solidFill>
                        </a:rPr>
                        <a:t> + </a:t>
                      </a:r>
                      <a:r>
                        <a:rPr lang="de-DE" sz="900" err="1">
                          <a:solidFill>
                            <a:schemeClr val="bg1"/>
                          </a:solidFill>
                        </a:rPr>
                        <a:t>Aza</a:t>
                      </a:r>
                      <a:endParaRPr lang="de-DE" sz="900" baseline="30000">
                        <a:solidFill>
                          <a:schemeClr val="bg1"/>
                        </a:solidFill>
                      </a:endParaRPr>
                    </a:p>
                  </a:txBody>
                  <a:tcPr marL="0" marR="0" marT="0" marB="0" anchor="ctr">
                    <a:solidFill>
                      <a:srgbClr val="E3000F"/>
                    </a:solidFill>
                  </a:tcPr>
                </a:tc>
                <a:tc>
                  <a:txBody>
                    <a:bodyPr/>
                    <a:lstStyle/>
                    <a:p>
                      <a:pPr algn="ctr"/>
                      <a:r>
                        <a:rPr lang="de-DE" sz="900"/>
                        <a:t>286</a:t>
                      </a:r>
                    </a:p>
                  </a:txBody>
                  <a:tcPr marL="0" marR="0" marT="0" marB="0" anchor="ctr"/>
                </a:tc>
                <a:tc>
                  <a:txBody>
                    <a:bodyPr/>
                    <a:lstStyle/>
                    <a:p>
                      <a:pPr algn="ctr"/>
                      <a:r>
                        <a:rPr lang="de-DE" sz="900"/>
                        <a:t>220</a:t>
                      </a:r>
                    </a:p>
                  </a:txBody>
                  <a:tcPr marL="0" marR="0" marT="0" marB="0" anchor="ctr"/>
                </a:tc>
                <a:tc>
                  <a:txBody>
                    <a:bodyPr/>
                    <a:lstStyle/>
                    <a:p>
                      <a:pPr algn="ctr"/>
                      <a:r>
                        <a:rPr lang="de-DE" sz="900"/>
                        <a:t>199</a:t>
                      </a:r>
                    </a:p>
                  </a:txBody>
                  <a:tcPr marL="0" marR="0" marT="0" marB="0" anchor="ctr"/>
                </a:tc>
                <a:tc>
                  <a:txBody>
                    <a:bodyPr/>
                    <a:lstStyle/>
                    <a:p>
                      <a:pPr algn="ctr"/>
                      <a:r>
                        <a:rPr lang="de-DE" sz="900"/>
                        <a:t>173</a:t>
                      </a:r>
                    </a:p>
                  </a:txBody>
                  <a:tcPr marL="0" marR="0" marT="0" marB="0" anchor="ctr"/>
                </a:tc>
                <a:tc>
                  <a:txBody>
                    <a:bodyPr/>
                    <a:lstStyle/>
                    <a:p>
                      <a:pPr algn="ctr"/>
                      <a:r>
                        <a:rPr lang="de-DE" sz="900"/>
                        <a:t>153</a:t>
                      </a:r>
                    </a:p>
                  </a:txBody>
                  <a:tcPr marL="0" marR="0" marT="0" marB="0" anchor="ctr"/>
                </a:tc>
                <a:tc>
                  <a:txBody>
                    <a:bodyPr/>
                    <a:lstStyle/>
                    <a:p>
                      <a:pPr algn="ctr"/>
                      <a:r>
                        <a:rPr lang="de-DE" sz="900"/>
                        <a:t>133</a:t>
                      </a:r>
                    </a:p>
                  </a:txBody>
                  <a:tcPr marL="0" marR="0" marT="0" marB="0" anchor="ctr"/>
                </a:tc>
                <a:tc>
                  <a:txBody>
                    <a:bodyPr/>
                    <a:lstStyle/>
                    <a:p>
                      <a:pPr algn="ctr"/>
                      <a:r>
                        <a:rPr lang="de-DE" sz="900"/>
                        <a:t>122</a:t>
                      </a:r>
                    </a:p>
                  </a:txBody>
                  <a:tcPr marL="0" marR="0" marT="0" marB="0" anchor="ctr"/>
                </a:tc>
                <a:tc>
                  <a:txBody>
                    <a:bodyPr/>
                    <a:lstStyle/>
                    <a:p>
                      <a:pPr algn="ctr"/>
                      <a:r>
                        <a:rPr lang="de-DE" sz="900"/>
                        <a:t>113</a:t>
                      </a:r>
                    </a:p>
                  </a:txBody>
                  <a:tcPr marL="0" marR="0" marT="0" marB="0" anchor="ctr"/>
                </a:tc>
                <a:tc>
                  <a:txBody>
                    <a:bodyPr/>
                    <a:lstStyle/>
                    <a:p>
                      <a:pPr algn="ctr"/>
                      <a:r>
                        <a:rPr lang="de-DE" sz="900"/>
                        <a:t>101</a:t>
                      </a:r>
                    </a:p>
                  </a:txBody>
                  <a:tcPr marL="0" marR="0" marT="0" marB="0" anchor="ctr"/>
                </a:tc>
                <a:tc>
                  <a:txBody>
                    <a:bodyPr/>
                    <a:lstStyle/>
                    <a:p>
                      <a:pPr algn="ctr"/>
                      <a:r>
                        <a:rPr lang="de-DE" sz="900"/>
                        <a:t>89</a:t>
                      </a:r>
                    </a:p>
                  </a:txBody>
                  <a:tcPr marL="0" marR="0" marT="0" marB="0" anchor="ctr"/>
                </a:tc>
                <a:tc>
                  <a:txBody>
                    <a:bodyPr/>
                    <a:lstStyle/>
                    <a:p>
                      <a:pPr algn="ctr"/>
                      <a:r>
                        <a:rPr lang="de-DE" sz="900"/>
                        <a:t>78</a:t>
                      </a:r>
                    </a:p>
                  </a:txBody>
                  <a:tcPr marL="0" marR="0" marT="0" marB="0" anchor="ctr"/>
                </a:tc>
                <a:tc>
                  <a:txBody>
                    <a:bodyPr/>
                    <a:lstStyle/>
                    <a:p>
                      <a:pPr algn="ctr"/>
                      <a:r>
                        <a:rPr lang="de-DE" sz="900"/>
                        <a:t>67</a:t>
                      </a:r>
                    </a:p>
                  </a:txBody>
                  <a:tcPr marL="0" marR="0" marT="0" marB="0" anchor="ctr"/>
                </a:tc>
                <a:tc>
                  <a:txBody>
                    <a:bodyPr/>
                    <a:lstStyle/>
                    <a:p>
                      <a:pPr algn="ctr"/>
                      <a:r>
                        <a:rPr lang="de-DE" sz="900"/>
                        <a:t>57</a:t>
                      </a:r>
                    </a:p>
                  </a:txBody>
                  <a:tcPr marL="0" marR="0" marT="0" marB="0" anchor="ctr"/>
                </a:tc>
                <a:tc>
                  <a:txBody>
                    <a:bodyPr/>
                    <a:lstStyle/>
                    <a:p>
                      <a:pPr algn="ctr"/>
                      <a:r>
                        <a:rPr lang="de-DE" sz="900"/>
                        <a:t>45</a:t>
                      </a:r>
                    </a:p>
                  </a:txBody>
                  <a:tcPr marL="0" marR="0" marT="0" marB="0" anchor="ctr"/>
                </a:tc>
                <a:tc>
                  <a:txBody>
                    <a:bodyPr/>
                    <a:lstStyle/>
                    <a:p>
                      <a:pPr algn="ctr"/>
                      <a:r>
                        <a:rPr lang="de-DE" sz="900"/>
                        <a:t>34</a:t>
                      </a:r>
                    </a:p>
                  </a:txBody>
                  <a:tcPr marL="0" marR="0" marT="0" marB="0" anchor="ctr"/>
                </a:tc>
                <a:tc>
                  <a:txBody>
                    <a:bodyPr/>
                    <a:lstStyle/>
                    <a:p>
                      <a:pPr algn="ctr"/>
                      <a:r>
                        <a:rPr lang="de-DE" sz="900"/>
                        <a:t>18</a:t>
                      </a:r>
                    </a:p>
                  </a:txBody>
                  <a:tcPr marL="0" marR="0" marT="0" marB="0" anchor="ctr"/>
                </a:tc>
                <a:tc>
                  <a:txBody>
                    <a:bodyPr/>
                    <a:lstStyle/>
                    <a:p>
                      <a:pPr algn="ctr"/>
                      <a:r>
                        <a:rPr lang="de-DE" sz="900"/>
                        <a:t>6</a:t>
                      </a:r>
                    </a:p>
                  </a:txBody>
                  <a:tcPr marL="0" marR="0" marT="0" marB="0" anchor="ctr"/>
                </a:tc>
                <a:tc>
                  <a:txBody>
                    <a:bodyPr/>
                    <a:lstStyle/>
                    <a:p>
                      <a:pPr algn="ctr"/>
                      <a:r>
                        <a:rPr lang="de-DE" sz="900"/>
                        <a:t>2</a:t>
                      </a:r>
                    </a:p>
                  </a:txBody>
                  <a:tcPr marL="0" marR="0" marT="0" marB="0" anchor="ctr"/>
                </a:tc>
                <a:tc>
                  <a:txBody>
                    <a:bodyPr/>
                    <a:lstStyle/>
                    <a:p>
                      <a:pPr algn="ctr"/>
                      <a:r>
                        <a:rPr lang="de-DE" sz="900"/>
                        <a:t>0</a:t>
                      </a:r>
                    </a:p>
                  </a:txBody>
                  <a:tcPr marL="0" marR="0" marT="0" marB="0" anchor="ctr"/>
                </a:tc>
                <a:extLst>
                  <a:ext uri="{0D108BD9-81ED-4DB2-BD59-A6C34878D82A}">
                    <a16:rowId xmlns:a16="http://schemas.microsoft.com/office/drawing/2014/main" val="2987814825"/>
                  </a:ext>
                </a:extLst>
              </a:tr>
              <a:tr h="2033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800" err="1">
                          <a:solidFill>
                            <a:schemeClr val="bg1"/>
                          </a:solidFill>
                        </a:rPr>
                        <a:t>Pbo</a:t>
                      </a:r>
                      <a:r>
                        <a:rPr lang="de-DE" sz="800">
                          <a:solidFill>
                            <a:schemeClr val="bg1"/>
                          </a:solidFill>
                        </a:rPr>
                        <a:t> + </a:t>
                      </a:r>
                      <a:r>
                        <a:rPr lang="de-DE" sz="800" err="1">
                          <a:solidFill>
                            <a:schemeClr val="bg1"/>
                          </a:solidFill>
                        </a:rPr>
                        <a:t>Aza</a:t>
                      </a:r>
                      <a:r>
                        <a:rPr lang="de-DE" sz="800">
                          <a:solidFill>
                            <a:schemeClr val="bg1"/>
                          </a:solidFill>
                        </a:rPr>
                        <a:t> </a:t>
                      </a:r>
                      <a:endParaRPr lang="de-DE" sz="800" baseline="30000">
                        <a:solidFill>
                          <a:schemeClr val="bg1"/>
                        </a:solidFill>
                      </a:endParaRPr>
                    </a:p>
                  </a:txBody>
                  <a:tcPr marL="0" marR="0" marT="0" marB="0" anchor="ctr">
                    <a:solidFill>
                      <a:srgbClr val="8C1610"/>
                    </a:solidFill>
                  </a:tcPr>
                </a:tc>
                <a:tc>
                  <a:txBody>
                    <a:bodyPr/>
                    <a:lstStyle/>
                    <a:p>
                      <a:pPr algn="ctr"/>
                      <a:r>
                        <a:rPr lang="de-DE" sz="900"/>
                        <a:t>145</a:t>
                      </a:r>
                    </a:p>
                  </a:txBody>
                  <a:tcPr marL="0" marR="0" marT="0" marB="0" anchor="ctr"/>
                </a:tc>
                <a:tc>
                  <a:txBody>
                    <a:bodyPr/>
                    <a:lstStyle/>
                    <a:p>
                      <a:pPr algn="ctr"/>
                      <a:r>
                        <a:rPr lang="de-DE" sz="900"/>
                        <a:t>109</a:t>
                      </a:r>
                    </a:p>
                  </a:txBody>
                  <a:tcPr marL="0" marR="0" marT="0" marB="0" anchor="ctr"/>
                </a:tc>
                <a:tc>
                  <a:txBody>
                    <a:bodyPr/>
                    <a:lstStyle/>
                    <a:p>
                      <a:pPr algn="ctr"/>
                      <a:r>
                        <a:rPr lang="de-DE" sz="900"/>
                        <a:t>92</a:t>
                      </a:r>
                    </a:p>
                  </a:txBody>
                  <a:tcPr marL="0" marR="0" marT="0" marB="0" anchor="ctr"/>
                </a:tc>
                <a:tc>
                  <a:txBody>
                    <a:bodyPr/>
                    <a:lstStyle/>
                    <a:p>
                      <a:pPr algn="ctr"/>
                      <a:r>
                        <a:rPr lang="de-DE" sz="900"/>
                        <a:t>77</a:t>
                      </a:r>
                    </a:p>
                  </a:txBody>
                  <a:tcPr marL="0" marR="0" marT="0" marB="0" anchor="ctr"/>
                </a:tc>
                <a:tc>
                  <a:txBody>
                    <a:bodyPr/>
                    <a:lstStyle/>
                    <a:p>
                      <a:pPr algn="ctr"/>
                      <a:r>
                        <a:rPr lang="de-DE" sz="900"/>
                        <a:t>63</a:t>
                      </a:r>
                    </a:p>
                  </a:txBody>
                  <a:tcPr marL="0" marR="0" marT="0" marB="0" anchor="ctr"/>
                </a:tc>
                <a:tc>
                  <a:txBody>
                    <a:bodyPr/>
                    <a:lstStyle/>
                    <a:p>
                      <a:pPr algn="ctr"/>
                      <a:r>
                        <a:rPr lang="de-DE" sz="900"/>
                        <a:t>47</a:t>
                      </a:r>
                    </a:p>
                  </a:txBody>
                  <a:tcPr marL="0" marR="0" marT="0" marB="0" anchor="ctr"/>
                </a:tc>
                <a:tc>
                  <a:txBody>
                    <a:bodyPr/>
                    <a:lstStyle/>
                    <a:p>
                      <a:pPr algn="ctr"/>
                      <a:r>
                        <a:rPr lang="de-DE" sz="900"/>
                        <a:t>37</a:t>
                      </a:r>
                    </a:p>
                  </a:txBody>
                  <a:tcPr marL="0" marR="0" marT="0" marB="0" anchor="ctr"/>
                </a:tc>
                <a:tc>
                  <a:txBody>
                    <a:bodyPr/>
                    <a:lstStyle/>
                    <a:p>
                      <a:pPr algn="ctr"/>
                      <a:r>
                        <a:rPr lang="de-DE" sz="900"/>
                        <a:t>30</a:t>
                      </a:r>
                    </a:p>
                  </a:txBody>
                  <a:tcPr marL="0" marR="0" marT="0" marB="0" anchor="ctr"/>
                </a:tc>
                <a:tc>
                  <a:txBody>
                    <a:bodyPr/>
                    <a:lstStyle/>
                    <a:p>
                      <a:pPr algn="ctr"/>
                      <a:r>
                        <a:rPr lang="de-DE" sz="900"/>
                        <a:t>22</a:t>
                      </a:r>
                    </a:p>
                  </a:txBody>
                  <a:tcPr marL="0" marR="0" marT="0" marB="0" anchor="ctr"/>
                </a:tc>
                <a:tc>
                  <a:txBody>
                    <a:bodyPr/>
                    <a:lstStyle/>
                    <a:p>
                      <a:pPr algn="ctr"/>
                      <a:r>
                        <a:rPr lang="de-DE" sz="900"/>
                        <a:t>17</a:t>
                      </a:r>
                    </a:p>
                  </a:txBody>
                  <a:tcPr marL="0" marR="0" marT="0" marB="0" anchor="ctr"/>
                </a:tc>
                <a:tc>
                  <a:txBody>
                    <a:bodyPr/>
                    <a:lstStyle/>
                    <a:p>
                      <a:pPr algn="ctr"/>
                      <a:r>
                        <a:rPr lang="de-DE" sz="900"/>
                        <a:t>12</a:t>
                      </a:r>
                    </a:p>
                  </a:txBody>
                  <a:tcPr marL="0" marR="0" marT="0" marB="0" anchor="ctr"/>
                </a:tc>
                <a:tc>
                  <a:txBody>
                    <a:bodyPr/>
                    <a:lstStyle/>
                    <a:p>
                      <a:pPr algn="ctr"/>
                      <a:r>
                        <a:rPr lang="de-DE" sz="900"/>
                        <a:t>6</a:t>
                      </a:r>
                    </a:p>
                  </a:txBody>
                  <a:tcPr marL="0" marR="0" marT="0" marB="0" anchor="ctr"/>
                </a:tc>
                <a:tc>
                  <a:txBody>
                    <a:bodyPr/>
                    <a:lstStyle/>
                    <a:p>
                      <a:pPr algn="ctr"/>
                      <a:r>
                        <a:rPr lang="de-DE" sz="900"/>
                        <a:t>5</a:t>
                      </a:r>
                    </a:p>
                  </a:txBody>
                  <a:tcPr marL="0" marR="0" marT="0" marB="0" anchor="ctr"/>
                </a:tc>
                <a:tc>
                  <a:txBody>
                    <a:bodyPr/>
                    <a:lstStyle/>
                    <a:p>
                      <a:pPr algn="ctr"/>
                      <a:r>
                        <a:rPr lang="de-DE" sz="900"/>
                        <a:t>5</a:t>
                      </a:r>
                    </a:p>
                  </a:txBody>
                  <a:tcPr marL="0" marR="0" marT="0" marB="0" anchor="ctr"/>
                </a:tc>
                <a:tc>
                  <a:txBody>
                    <a:bodyPr/>
                    <a:lstStyle/>
                    <a:p>
                      <a:pPr algn="ctr"/>
                      <a:r>
                        <a:rPr lang="de-DE" sz="900"/>
                        <a:t>3</a:t>
                      </a:r>
                    </a:p>
                  </a:txBody>
                  <a:tcPr marL="0" marR="0" marT="0" marB="0" anchor="ctr"/>
                </a:tc>
                <a:tc>
                  <a:txBody>
                    <a:bodyPr/>
                    <a:lstStyle/>
                    <a:p>
                      <a:pPr algn="ctr"/>
                      <a:r>
                        <a:rPr lang="de-DE" sz="900"/>
                        <a:t>0</a:t>
                      </a:r>
                    </a:p>
                  </a:txBody>
                  <a:tcPr marL="0" marR="0" marT="0" marB="0" anchor="ctr"/>
                </a:tc>
                <a:tc>
                  <a:txBody>
                    <a:bodyPr/>
                    <a:lstStyle/>
                    <a:p>
                      <a:pPr algn="ctr"/>
                      <a:r>
                        <a:rPr lang="de-DE" sz="900"/>
                        <a:t>0</a:t>
                      </a:r>
                    </a:p>
                  </a:txBody>
                  <a:tcPr marL="0" marR="0" marT="0" marB="0" anchor="ctr"/>
                </a:tc>
                <a:tc>
                  <a:txBody>
                    <a:bodyPr/>
                    <a:lstStyle/>
                    <a:p>
                      <a:pPr algn="ctr"/>
                      <a:r>
                        <a:rPr lang="de-DE" sz="900"/>
                        <a:t>0</a:t>
                      </a:r>
                    </a:p>
                  </a:txBody>
                  <a:tcPr marL="0" marR="0" marT="0" marB="0" anchor="ctr"/>
                </a:tc>
                <a:tc>
                  <a:txBody>
                    <a:bodyPr/>
                    <a:lstStyle/>
                    <a:p>
                      <a:pPr algn="ctr"/>
                      <a:r>
                        <a:rPr lang="de-DE" sz="900"/>
                        <a:t>0</a:t>
                      </a:r>
                    </a:p>
                  </a:txBody>
                  <a:tcPr marL="0" marR="0" marT="0" marB="0" anchor="ctr"/>
                </a:tc>
                <a:extLst>
                  <a:ext uri="{0D108BD9-81ED-4DB2-BD59-A6C34878D82A}">
                    <a16:rowId xmlns:a16="http://schemas.microsoft.com/office/drawing/2014/main" val="3329168346"/>
                  </a:ext>
                </a:extLst>
              </a:tr>
            </a:tbl>
          </a:graphicData>
        </a:graphic>
      </p:graphicFrame>
      <p:graphicFrame>
        <p:nvGraphicFramePr>
          <p:cNvPr id="8" name="Diagramm 7">
            <a:extLst>
              <a:ext uri="{FF2B5EF4-FFF2-40B4-BE49-F238E27FC236}">
                <a16:creationId xmlns:a16="http://schemas.microsoft.com/office/drawing/2014/main" id="{C7A25A53-EE25-926A-F529-7EDE35E545D6}"/>
              </a:ext>
            </a:extLst>
          </p:cNvPr>
          <p:cNvGraphicFramePr/>
          <p:nvPr>
            <p:extLst>
              <p:ext uri="{D42A27DB-BD31-4B8C-83A1-F6EECF244321}">
                <p14:modId xmlns:p14="http://schemas.microsoft.com/office/powerpoint/2010/main" val="2834220664"/>
              </p:ext>
            </p:extLst>
          </p:nvPr>
        </p:nvGraphicFramePr>
        <p:xfrm>
          <a:off x="272727" y="1471689"/>
          <a:ext cx="5651823" cy="27050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elle 18">
            <a:extLst>
              <a:ext uri="{FF2B5EF4-FFF2-40B4-BE49-F238E27FC236}">
                <a16:creationId xmlns:a16="http://schemas.microsoft.com/office/drawing/2014/main" id="{311A5015-2874-5EB9-7F12-A46A79B95812}"/>
              </a:ext>
            </a:extLst>
          </p:cNvPr>
          <p:cNvGraphicFramePr>
            <a:graphicFrameLocks noGrp="1"/>
          </p:cNvGraphicFramePr>
          <p:nvPr>
            <p:extLst>
              <p:ext uri="{D42A27DB-BD31-4B8C-83A1-F6EECF244321}">
                <p14:modId xmlns:p14="http://schemas.microsoft.com/office/powerpoint/2010/main" val="3115615953"/>
              </p:ext>
            </p:extLst>
          </p:nvPr>
        </p:nvGraphicFramePr>
        <p:xfrm>
          <a:off x="5984240" y="1665288"/>
          <a:ext cx="3756661" cy="1059096"/>
        </p:xfrm>
        <a:graphic>
          <a:graphicData uri="http://schemas.openxmlformats.org/drawingml/2006/table">
            <a:tbl>
              <a:tblPr firstRow="1" bandRow="1">
                <a:tableStyleId>{5C22544A-7EE6-4342-B048-85BDC9FD1C3A}</a:tableStyleId>
              </a:tblPr>
              <a:tblGrid>
                <a:gridCol w="962317">
                  <a:extLst>
                    <a:ext uri="{9D8B030D-6E8A-4147-A177-3AD203B41FA5}">
                      <a16:colId xmlns:a16="http://schemas.microsoft.com/office/drawing/2014/main" val="881932669"/>
                    </a:ext>
                  </a:extLst>
                </a:gridCol>
                <a:gridCol w="1397172">
                  <a:extLst>
                    <a:ext uri="{9D8B030D-6E8A-4147-A177-3AD203B41FA5}">
                      <a16:colId xmlns:a16="http://schemas.microsoft.com/office/drawing/2014/main" val="89869879"/>
                    </a:ext>
                  </a:extLst>
                </a:gridCol>
                <a:gridCol w="1397172">
                  <a:extLst>
                    <a:ext uri="{9D8B030D-6E8A-4147-A177-3AD203B41FA5}">
                      <a16:colId xmlns:a16="http://schemas.microsoft.com/office/drawing/2014/main" val="2160172946"/>
                    </a:ext>
                  </a:extLst>
                </a:gridCol>
              </a:tblGrid>
              <a:tr h="518388">
                <a:tc>
                  <a:txBody>
                    <a:bodyPr/>
                    <a:lstStyle/>
                    <a:p>
                      <a:endParaRPr lang="de-DE" sz="1200"/>
                    </a:p>
                  </a:txBody>
                  <a:tcPr marL="90000" marR="7200" marT="7200" marB="7200" anchor="ctr"/>
                </a:tc>
                <a:tc>
                  <a:txBody>
                    <a:bodyPr/>
                    <a:lstStyle/>
                    <a:p>
                      <a:pPr algn="ctr"/>
                      <a:r>
                        <a:rPr lang="de-DE" sz="1200" err="1"/>
                        <a:t>No</a:t>
                      </a:r>
                      <a:r>
                        <a:rPr lang="de-DE" sz="1200"/>
                        <a:t>. </a:t>
                      </a:r>
                      <a:r>
                        <a:rPr lang="de-DE" sz="1200" err="1"/>
                        <a:t>of</a:t>
                      </a:r>
                      <a:r>
                        <a:rPr lang="de-DE" sz="1200"/>
                        <a:t> </a:t>
                      </a:r>
                      <a:r>
                        <a:rPr lang="de-DE" sz="1200" err="1"/>
                        <a:t>events</a:t>
                      </a:r>
                      <a:r>
                        <a:rPr lang="de-DE" sz="1200"/>
                        <a:t>/</a:t>
                      </a:r>
                      <a:r>
                        <a:rPr lang="de-DE" sz="1200" err="1"/>
                        <a:t>no</a:t>
                      </a:r>
                      <a:r>
                        <a:rPr lang="de-DE" sz="1200"/>
                        <a:t>.</a:t>
                      </a:r>
                      <a:br>
                        <a:rPr lang="de-DE" sz="1200"/>
                      </a:br>
                      <a:r>
                        <a:rPr lang="de-DE" sz="1200" err="1"/>
                        <a:t>of</a:t>
                      </a:r>
                      <a:r>
                        <a:rPr lang="de-DE" sz="1200"/>
                        <a:t> </a:t>
                      </a:r>
                      <a:r>
                        <a:rPr lang="de-DE" sz="1200" err="1"/>
                        <a:t>patients</a:t>
                      </a:r>
                      <a:r>
                        <a:rPr lang="de-DE" sz="1200"/>
                        <a:t> (%)</a:t>
                      </a:r>
                    </a:p>
                  </a:txBody>
                  <a:tcPr marL="7200" marR="7200" marT="7200" marB="7200" anchor="ctr"/>
                </a:tc>
                <a:tc>
                  <a:txBody>
                    <a:bodyPr/>
                    <a:lstStyle/>
                    <a:p>
                      <a:pPr algn="ctr"/>
                      <a:r>
                        <a:rPr lang="de-DE" sz="1200"/>
                        <a:t>Median OS, </a:t>
                      </a:r>
                      <a:r>
                        <a:rPr lang="de-DE" sz="1200" err="1"/>
                        <a:t>months</a:t>
                      </a:r>
                      <a:r>
                        <a:rPr lang="de-DE" sz="1200"/>
                        <a:t> (95% CI)</a:t>
                      </a:r>
                    </a:p>
                  </a:txBody>
                  <a:tcPr marL="7200" marR="7200" marT="7200" marB="7200" anchor="ctr"/>
                </a:tc>
                <a:extLst>
                  <a:ext uri="{0D108BD9-81ED-4DB2-BD59-A6C34878D82A}">
                    <a16:rowId xmlns:a16="http://schemas.microsoft.com/office/drawing/2014/main" val="2395470459"/>
                  </a:ext>
                </a:extLst>
              </a:tr>
              <a:tr h="270354">
                <a:tc>
                  <a:txBody>
                    <a:bodyPr/>
                    <a:lstStyle/>
                    <a:p>
                      <a:r>
                        <a:rPr lang="de-DE" sz="1200" err="1">
                          <a:solidFill>
                            <a:schemeClr val="bg1"/>
                          </a:solidFill>
                        </a:rPr>
                        <a:t>Ven</a:t>
                      </a:r>
                      <a:r>
                        <a:rPr lang="de-DE" sz="1200">
                          <a:solidFill>
                            <a:schemeClr val="bg1"/>
                          </a:solidFill>
                        </a:rPr>
                        <a:t> + </a:t>
                      </a:r>
                      <a:r>
                        <a:rPr lang="de-DE" sz="1200" err="1">
                          <a:solidFill>
                            <a:schemeClr val="bg1"/>
                          </a:solidFill>
                        </a:rPr>
                        <a:t>Aza</a:t>
                      </a:r>
                      <a:endParaRPr lang="de-DE" sz="1200" baseline="30000">
                        <a:solidFill>
                          <a:schemeClr val="bg1"/>
                        </a:solidFill>
                      </a:endParaRPr>
                    </a:p>
                  </a:txBody>
                  <a:tcPr marL="90000" marR="7200" marT="7200" marB="7200" anchor="ctr">
                    <a:solidFill>
                      <a:schemeClr val="accent3"/>
                    </a:solidFill>
                  </a:tcPr>
                </a:tc>
                <a:tc>
                  <a:txBody>
                    <a:bodyPr/>
                    <a:lstStyle/>
                    <a:p>
                      <a:pPr algn="ctr"/>
                      <a:r>
                        <a:rPr lang="de-DE" sz="1200"/>
                        <a:t>222/286 (77.6)</a:t>
                      </a:r>
                    </a:p>
                  </a:txBody>
                  <a:tcPr marL="7200" marR="7200" marT="7200" marB="7200" anchor="ctr"/>
                </a:tc>
                <a:tc>
                  <a:txBody>
                    <a:bodyPr/>
                    <a:lstStyle/>
                    <a:p>
                      <a:pPr algn="ctr"/>
                      <a:r>
                        <a:rPr lang="de-DE" sz="1200"/>
                        <a:t>14.7 (12.1–18.7)</a:t>
                      </a:r>
                    </a:p>
                  </a:txBody>
                  <a:tcPr marL="7200" marR="7200" marT="7200" marB="7200" anchor="ctr"/>
                </a:tc>
                <a:extLst>
                  <a:ext uri="{0D108BD9-81ED-4DB2-BD59-A6C34878D82A}">
                    <a16:rowId xmlns:a16="http://schemas.microsoft.com/office/drawing/2014/main" val="3286613319"/>
                  </a:ext>
                </a:extLst>
              </a:tr>
              <a:tr h="270354">
                <a:tc>
                  <a:txBody>
                    <a:bodyPr/>
                    <a:lstStyle/>
                    <a:p>
                      <a:r>
                        <a:rPr lang="de-DE" sz="1200" err="1">
                          <a:solidFill>
                            <a:schemeClr val="bg1"/>
                          </a:solidFill>
                        </a:rPr>
                        <a:t>Pbo</a:t>
                      </a:r>
                      <a:r>
                        <a:rPr lang="de-DE" sz="1200">
                          <a:solidFill>
                            <a:schemeClr val="bg1"/>
                          </a:solidFill>
                        </a:rPr>
                        <a:t> + </a:t>
                      </a:r>
                      <a:r>
                        <a:rPr lang="de-DE" sz="1200" err="1">
                          <a:solidFill>
                            <a:schemeClr val="bg1"/>
                          </a:solidFill>
                        </a:rPr>
                        <a:t>Aza</a:t>
                      </a:r>
                      <a:endParaRPr lang="de-DE" sz="1200" baseline="30000">
                        <a:solidFill>
                          <a:schemeClr val="bg1"/>
                        </a:solidFill>
                      </a:endParaRPr>
                    </a:p>
                  </a:txBody>
                  <a:tcPr marL="90000" marR="7200" marT="7200" marB="7200" anchor="ctr">
                    <a:solidFill>
                      <a:schemeClr val="accent5"/>
                    </a:solidFill>
                  </a:tcPr>
                </a:tc>
                <a:tc>
                  <a:txBody>
                    <a:bodyPr/>
                    <a:lstStyle/>
                    <a:p>
                      <a:pPr algn="ctr"/>
                      <a:r>
                        <a:rPr lang="de-DE" sz="1200"/>
                        <a:t>138/145 (95.2)</a:t>
                      </a:r>
                    </a:p>
                  </a:txBody>
                  <a:tcPr marL="7200" marR="7200" marT="7200" marB="7200" anchor="ctr"/>
                </a:tc>
                <a:tc>
                  <a:txBody>
                    <a:bodyPr/>
                    <a:lstStyle/>
                    <a:p>
                      <a:pPr algn="ctr"/>
                      <a:r>
                        <a:rPr lang="de-DE" sz="1200"/>
                        <a:t>9.6 (7.4–12.7)</a:t>
                      </a:r>
                    </a:p>
                  </a:txBody>
                  <a:tcPr marL="7200" marR="7200" marT="7200" marB="7200" anchor="ctr"/>
                </a:tc>
                <a:extLst>
                  <a:ext uri="{0D108BD9-81ED-4DB2-BD59-A6C34878D82A}">
                    <a16:rowId xmlns:a16="http://schemas.microsoft.com/office/drawing/2014/main" val="2565002189"/>
                  </a:ext>
                </a:extLst>
              </a:tr>
            </a:tbl>
          </a:graphicData>
        </a:graphic>
      </p:graphicFrame>
      <p:sp>
        <p:nvSpPr>
          <p:cNvPr id="10" name="Rechteck 9">
            <a:extLst>
              <a:ext uri="{FF2B5EF4-FFF2-40B4-BE49-F238E27FC236}">
                <a16:creationId xmlns:a16="http://schemas.microsoft.com/office/drawing/2014/main" id="{39732416-E1FA-81DE-24D6-A546C56A26F0}"/>
              </a:ext>
            </a:extLst>
          </p:cNvPr>
          <p:cNvSpPr/>
          <p:nvPr/>
        </p:nvSpPr>
        <p:spPr>
          <a:xfrm>
            <a:off x="5984240" y="2964980"/>
            <a:ext cx="3756660" cy="2446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050" b="1"/>
              <a:t>Hazard </a:t>
            </a:r>
            <a:r>
              <a:rPr lang="de-DE" sz="1050" b="1" err="1"/>
              <a:t>ratio</a:t>
            </a:r>
            <a:r>
              <a:rPr lang="de-DE" sz="1050" b="1"/>
              <a:t>: 0.58 (95% CI, 0.465–0.723), </a:t>
            </a:r>
            <a:r>
              <a:rPr lang="de-DE" sz="1050" b="1" i="1"/>
              <a:t>P</a:t>
            </a:r>
            <a:r>
              <a:rPr lang="de-DE" sz="1050" b="1"/>
              <a:t>&lt;0.001</a:t>
            </a:r>
          </a:p>
        </p:txBody>
      </p:sp>
      <p:sp>
        <p:nvSpPr>
          <p:cNvPr id="11" name="Textfeld 10">
            <a:extLst>
              <a:ext uri="{FF2B5EF4-FFF2-40B4-BE49-F238E27FC236}">
                <a16:creationId xmlns:a16="http://schemas.microsoft.com/office/drawing/2014/main" id="{683524ED-9CE2-79FF-78D2-36E3B3EDD406}"/>
              </a:ext>
            </a:extLst>
          </p:cNvPr>
          <p:cNvSpPr txBox="1"/>
          <p:nvPr/>
        </p:nvSpPr>
        <p:spPr>
          <a:xfrm>
            <a:off x="5982864" y="3227254"/>
            <a:ext cx="3758036" cy="253916"/>
          </a:xfrm>
          <a:prstGeom prst="rect">
            <a:avLst/>
          </a:prstGeom>
          <a:noFill/>
        </p:spPr>
        <p:txBody>
          <a:bodyPr wrap="square" lIns="90000" rIns="0" rtlCol="0">
            <a:spAutoFit/>
          </a:bodyPr>
          <a:lstStyle/>
          <a:p>
            <a:r>
              <a:rPr lang="de-DE" sz="1050"/>
              <a:t>HR </a:t>
            </a:r>
            <a:r>
              <a:rPr lang="de-DE" sz="1050" err="1"/>
              <a:t>reduction</a:t>
            </a:r>
            <a:r>
              <a:rPr lang="de-DE" sz="1050"/>
              <a:t>: 0.66 (95% CI, 0.52–0.85) at 75% OS </a:t>
            </a:r>
            <a:r>
              <a:rPr lang="de-DE" sz="1050" err="1"/>
              <a:t>analysis</a:t>
            </a:r>
            <a:endParaRPr lang="de-DE" sz="1050"/>
          </a:p>
        </p:txBody>
      </p:sp>
      <p:pic>
        <p:nvPicPr>
          <p:cNvPr id="15" name="Grafik 14">
            <a:extLst>
              <a:ext uri="{FF2B5EF4-FFF2-40B4-BE49-F238E27FC236}">
                <a16:creationId xmlns:a16="http://schemas.microsoft.com/office/drawing/2014/main" id="{A57DF2BB-CF55-CF1D-B392-E12673EE0F0B}"/>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9965" t="11627" r="38914" b="36621"/>
          <a:stretch/>
        </p:blipFill>
        <p:spPr>
          <a:xfrm>
            <a:off x="1050611" y="1934693"/>
            <a:ext cx="4764495" cy="1684808"/>
          </a:xfrm>
          <a:prstGeom prst="rect">
            <a:avLst/>
          </a:prstGeom>
        </p:spPr>
      </p:pic>
      <p:cxnSp>
        <p:nvCxnSpPr>
          <p:cNvPr id="17" name="Gerader Verbinder 16">
            <a:extLst>
              <a:ext uri="{FF2B5EF4-FFF2-40B4-BE49-F238E27FC236}">
                <a16:creationId xmlns:a16="http://schemas.microsoft.com/office/drawing/2014/main" id="{B08324EF-9C2E-030D-EF61-37CAB13F15D8}"/>
              </a:ext>
            </a:extLst>
          </p:cNvPr>
          <p:cNvCxnSpPr>
            <a:cxnSpLocks/>
          </p:cNvCxnSpPr>
          <p:nvPr/>
        </p:nvCxnSpPr>
        <p:spPr>
          <a:xfrm>
            <a:off x="1110936" y="2786623"/>
            <a:ext cx="4600889"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0" name="Gruppieren 19">
            <a:extLst>
              <a:ext uri="{FF2B5EF4-FFF2-40B4-BE49-F238E27FC236}">
                <a16:creationId xmlns:a16="http://schemas.microsoft.com/office/drawing/2014/main" id="{37165C33-24E7-3642-14F8-85D0E26DC997}"/>
              </a:ext>
            </a:extLst>
          </p:cNvPr>
          <p:cNvGrpSpPr/>
          <p:nvPr/>
        </p:nvGrpSpPr>
        <p:grpSpPr>
          <a:xfrm>
            <a:off x="730168" y="1832175"/>
            <a:ext cx="282339" cy="1799824"/>
            <a:chOff x="6442765" y="1918943"/>
            <a:chExt cx="282339" cy="1799824"/>
          </a:xfrm>
        </p:grpSpPr>
        <p:sp>
          <p:nvSpPr>
            <p:cNvPr id="21" name="Rechteck 20">
              <a:extLst>
                <a:ext uri="{FF2B5EF4-FFF2-40B4-BE49-F238E27FC236}">
                  <a16:creationId xmlns:a16="http://schemas.microsoft.com/office/drawing/2014/main" id="{19686ED5-1974-0E1D-4EE2-B9948AB4275E}"/>
                </a:ext>
              </a:extLst>
            </p:cNvPr>
            <p:cNvSpPr/>
            <p:nvPr/>
          </p:nvSpPr>
          <p:spPr>
            <a:xfrm>
              <a:off x="6467475" y="1918943"/>
              <a:ext cx="257629" cy="178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BF414227-BC99-88E0-F0A8-631754DB0456}"/>
                </a:ext>
              </a:extLst>
            </p:cNvPr>
            <p:cNvSpPr txBox="1"/>
            <p:nvPr/>
          </p:nvSpPr>
          <p:spPr>
            <a:xfrm>
              <a:off x="6442765" y="2016505"/>
              <a:ext cx="257040" cy="184666"/>
            </a:xfrm>
            <a:prstGeom prst="rect">
              <a:avLst/>
            </a:prstGeom>
            <a:noFill/>
          </p:spPr>
          <p:txBody>
            <a:bodyPr wrap="square" lIns="0" tIns="0" rIns="0" bIns="0" rtlCol="0">
              <a:spAutoFit/>
            </a:bodyPr>
            <a:lstStyle/>
            <a:p>
              <a:pPr algn="r"/>
              <a:r>
                <a:rPr lang="de-DE" sz="1200"/>
                <a:t>1.0</a:t>
              </a:r>
            </a:p>
          </p:txBody>
        </p:sp>
        <p:sp>
          <p:nvSpPr>
            <p:cNvPr id="23" name="Textfeld 22">
              <a:extLst>
                <a:ext uri="{FF2B5EF4-FFF2-40B4-BE49-F238E27FC236}">
                  <a16:creationId xmlns:a16="http://schemas.microsoft.com/office/drawing/2014/main" id="{084D72E1-D525-6C3F-0585-997F628A5457}"/>
                </a:ext>
              </a:extLst>
            </p:cNvPr>
            <p:cNvSpPr txBox="1"/>
            <p:nvPr/>
          </p:nvSpPr>
          <p:spPr>
            <a:xfrm>
              <a:off x="6442765" y="2320024"/>
              <a:ext cx="257040" cy="184666"/>
            </a:xfrm>
            <a:prstGeom prst="rect">
              <a:avLst/>
            </a:prstGeom>
            <a:noFill/>
          </p:spPr>
          <p:txBody>
            <a:bodyPr wrap="square" lIns="0" tIns="0" rIns="0" bIns="0" rtlCol="0">
              <a:spAutoFit/>
            </a:bodyPr>
            <a:lstStyle/>
            <a:p>
              <a:pPr algn="r"/>
              <a:r>
                <a:rPr lang="de-DE" sz="1200"/>
                <a:t>0.8</a:t>
              </a:r>
            </a:p>
          </p:txBody>
        </p:sp>
        <p:sp>
          <p:nvSpPr>
            <p:cNvPr id="24" name="Textfeld 23">
              <a:extLst>
                <a:ext uri="{FF2B5EF4-FFF2-40B4-BE49-F238E27FC236}">
                  <a16:creationId xmlns:a16="http://schemas.microsoft.com/office/drawing/2014/main" id="{1307DADC-0E65-86F4-1D63-D4C5C009EE1C}"/>
                </a:ext>
              </a:extLst>
            </p:cNvPr>
            <p:cNvSpPr txBox="1"/>
            <p:nvPr/>
          </p:nvSpPr>
          <p:spPr>
            <a:xfrm>
              <a:off x="6442765" y="2623543"/>
              <a:ext cx="257040" cy="184666"/>
            </a:xfrm>
            <a:prstGeom prst="rect">
              <a:avLst/>
            </a:prstGeom>
            <a:noFill/>
          </p:spPr>
          <p:txBody>
            <a:bodyPr wrap="square" lIns="0" tIns="0" rIns="0" bIns="0" rtlCol="0">
              <a:spAutoFit/>
            </a:bodyPr>
            <a:lstStyle/>
            <a:p>
              <a:pPr algn="r"/>
              <a:r>
                <a:rPr lang="de-DE" sz="1200"/>
                <a:t>0.6</a:t>
              </a:r>
            </a:p>
          </p:txBody>
        </p:sp>
        <p:sp>
          <p:nvSpPr>
            <p:cNvPr id="25" name="Textfeld 24">
              <a:extLst>
                <a:ext uri="{FF2B5EF4-FFF2-40B4-BE49-F238E27FC236}">
                  <a16:creationId xmlns:a16="http://schemas.microsoft.com/office/drawing/2014/main" id="{C0B96645-11FC-F44B-9188-F6A0323BB0FF}"/>
                </a:ext>
              </a:extLst>
            </p:cNvPr>
            <p:cNvSpPr txBox="1"/>
            <p:nvPr/>
          </p:nvSpPr>
          <p:spPr>
            <a:xfrm>
              <a:off x="6442765" y="2927062"/>
              <a:ext cx="257040" cy="184666"/>
            </a:xfrm>
            <a:prstGeom prst="rect">
              <a:avLst/>
            </a:prstGeom>
            <a:noFill/>
          </p:spPr>
          <p:txBody>
            <a:bodyPr wrap="square" lIns="0" tIns="0" rIns="0" bIns="0" rtlCol="0">
              <a:spAutoFit/>
            </a:bodyPr>
            <a:lstStyle/>
            <a:p>
              <a:pPr algn="r"/>
              <a:r>
                <a:rPr lang="de-DE" sz="1200"/>
                <a:t>0.4</a:t>
              </a:r>
            </a:p>
          </p:txBody>
        </p:sp>
        <p:sp>
          <p:nvSpPr>
            <p:cNvPr id="26" name="Textfeld 25">
              <a:extLst>
                <a:ext uri="{FF2B5EF4-FFF2-40B4-BE49-F238E27FC236}">
                  <a16:creationId xmlns:a16="http://schemas.microsoft.com/office/drawing/2014/main" id="{D00B01D2-391A-E11E-4BDC-0379ACD4D704}"/>
                </a:ext>
              </a:extLst>
            </p:cNvPr>
            <p:cNvSpPr txBox="1"/>
            <p:nvPr/>
          </p:nvSpPr>
          <p:spPr>
            <a:xfrm>
              <a:off x="6442765" y="3230581"/>
              <a:ext cx="257040" cy="184666"/>
            </a:xfrm>
            <a:prstGeom prst="rect">
              <a:avLst/>
            </a:prstGeom>
            <a:noFill/>
          </p:spPr>
          <p:txBody>
            <a:bodyPr wrap="square" lIns="0" tIns="0" rIns="0" bIns="0" rtlCol="0">
              <a:spAutoFit/>
            </a:bodyPr>
            <a:lstStyle/>
            <a:p>
              <a:pPr algn="r"/>
              <a:r>
                <a:rPr lang="de-DE" sz="1200"/>
                <a:t>0.2</a:t>
              </a:r>
            </a:p>
          </p:txBody>
        </p:sp>
        <p:sp>
          <p:nvSpPr>
            <p:cNvPr id="27" name="Textfeld 26">
              <a:extLst>
                <a:ext uri="{FF2B5EF4-FFF2-40B4-BE49-F238E27FC236}">
                  <a16:creationId xmlns:a16="http://schemas.microsoft.com/office/drawing/2014/main" id="{95BC0020-3FF4-BF92-957C-585CB2597109}"/>
                </a:ext>
              </a:extLst>
            </p:cNvPr>
            <p:cNvSpPr txBox="1"/>
            <p:nvPr/>
          </p:nvSpPr>
          <p:spPr>
            <a:xfrm>
              <a:off x="6442765" y="3534101"/>
              <a:ext cx="257040" cy="184666"/>
            </a:xfrm>
            <a:prstGeom prst="rect">
              <a:avLst/>
            </a:prstGeom>
            <a:noFill/>
          </p:spPr>
          <p:txBody>
            <a:bodyPr wrap="square" lIns="0" tIns="0" rIns="0" bIns="0" rtlCol="0">
              <a:spAutoFit/>
            </a:bodyPr>
            <a:lstStyle/>
            <a:p>
              <a:pPr algn="r"/>
              <a:r>
                <a:rPr lang="de-DE" sz="1200"/>
                <a:t>0.0</a:t>
              </a:r>
            </a:p>
          </p:txBody>
        </p:sp>
      </p:grpSp>
    </p:spTree>
    <p:extLst>
      <p:ext uri="{BB962C8B-B14F-4D97-AF65-F5344CB8AC3E}">
        <p14:creationId xmlns:p14="http://schemas.microsoft.com/office/powerpoint/2010/main" val="40094313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8cbf5c7d-42dc-49f4-8bde-4cad572ddb4e"/>
</p:tagLst>
</file>

<file path=ppt/theme/theme1.xml><?xml version="1.0" encoding="utf-8"?>
<a:theme xmlns:a="http://schemas.openxmlformats.org/drawingml/2006/main" name="Office">
  <a:themeElements>
    <a:clrScheme name="memo Colours 2022 1">
      <a:dk1>
        <a:srgbClr val="4E4F4E"/>
      </a:dk1>
      <a:lt1>
        <a:srgbClr val="FFFFFF"/>
      </a:lt1>
      <a:dk2>
        <a:srgbClr val="8093AD"/>
      </a:dk2>
      <a:lt2>
        <a:srgbClr val="FDECE3"/>
      </a:lt2>
      <a:accent1>
        <a:srgbClr val="002A5C"/>
      </a:accent1>
      <a:accent2>
        <a:srgbClr val="F37920"/>
      </a:accent2>
      <a:accent3>
        <a:srgbClr val="E3000F"/>
      </a:accent3>
      <a:accent4>
        <a:srgbClr val="FDC300"/>
      </a:accent4>
      <a:accent5>
        <a:srgbClr val="8C1610"/>
      </a:accent5>
      <a:accent6>
        <a:srgbClr val="929292"/>
      </a:accent6>
      <a:hlink>
        <a:srgbClr val="F47A20"/>
      </a:hlink>
      <a:folHlink>
        <a:srgbClr val="002A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7BBD4DDBC7E78846956BE189742ECFF9" ma:contentTypeVersion="6" ma:contentTypeDescription="Ein neues Dokument erstellen." ma:contentTypeScope="" ma:versionID="c19962eac568b57e525332ff90e31b50">
  <xsd:schema xmlns:xsd="http://www.w3.org/2001/XMLSchema" xmlns:xs="http://www.w3.org/2001/XMLSchema" xmlns:p="http://schemas.microsoft.com/office/2006/metadata/properties" xmlns:ns2="5da734ac-25e4-41e2-9a34-cd451237f828" xmlns:ns3="31333aaf-7f7f-4fc4-9994-cfb694d43836" targetNamespace="http://schemas.microsoft.com/office/2006/metadata/properties" ma:root="true" ma:fieldsID="6755e002318e5db84d3203cfdbcc5808" ns2:_="" ns3:_="">
    <xsd:import namespace="5da734ac-25e4-41e2-9a34-cd451237f828"/>
    <xsd:import namespace="31333aaf-7f7f-4fc4-9994-cfb694d4383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a734ac-25e4-41e2-9a34-cd451237f828"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333aaf-7f7f-4fc4-9994-cfb694d4383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5da734ac-25e4-41e2-9a34-cd451237f828">
      <UserInfo>
        <DisplayName>Heidrun Bahmann</DisplayName>
        <AccountId>502</AccountId>
        <AccountType/>
      </UserInfo>
    </SharedWithUsers>
  </documentManagement>
</p:properties>
</file>

<file path=customXml/itemProps1.xml><?xml version="1.0" encoding="utf-8"?>
<ds:datastoreItem xmlns:ds="http://schemas.openxmlformats.org/officeDocument/2006/customXml" ds:itemID="{44CBE7D9-BE30-4A09-85EE-F0EF153CAC41}">
  <ds:schemaRefs>
    <ds:schemaRef ds:uri="http://schemas.microsoft.com/sharepoint/v3/contenttype/forms"/>
  </ds:schemaRefs>
</ds:datastoreItem>
</file>

<file path=customXml/itemProps2.xml><?xml version="1.0" encoding="utf-8"?>
<ds:datastoreItem xmlns:ds="http://schemas.openxmlformats.org/officeDocument/2006/customXml" ds:itemID="{4FCD9695-444B-4E58-A9FC-4EBA258A7433}">
  <ds:schemaRefs>
    <ds:schemaRef ds:uri="31333aaf-7f7f-4fc4-9994-cfb694d43836"/>
    <ds:schemaRef ds:uri="5da734ac-25e4-41e2-9a34-cd451237f82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2CB2A54-467F-40BD-96E3-187F37D564A2}">
  <ds:schemaRefs>
    <ds:schemaRef ds:uri="31333aaf-7f7f-4fc4-9994-cfb694d43836"/>
    <ds:schemaRef ds:uri="5da734ac-25e4-41e2-9a34-cd451237f82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21063</Words>
  <Application>Microsoft Macintosh PowerPoint</Application>
  <PresentationFormat>Widescreen</PresentationFormat>
  <Paragraphs>4663</Paragraphs>
  <Slides>105</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105</vt:i4>
      </vt:variant>
    </vt:vector>
  </HeadingPairs>
  <TitlesOfParts>
    <vt:vector size="110" baseType="lpstr">
      <vt:lpstr>Arial</vt:lpstr>
      <vt:lpstr>Arial Bold</vt:lpstr>
      <vt:lpstr>Helvetica</vt:lpstr>
      <vt:lpstr>Times New Roman</vt:lpstr>
      <vt:lpstr>Office</vt:lpstr>
      <vt:lpstr>ASH 2022  Congress Report</vt:lpstr>
      <vt:lpstr>Contents (i)</vt:lpstr>
      <vt:lpstr>Contents (ii)</vt:lpstr>
      <vt:lpstr>ALPINE</vt:lpstr>
      <vt:lpstr>ALPINE study design</vt:lpstr>
      <vt:lpstr>Progression-free survival </vt:lpstr>
      <vt:lpstr>ORR (IRC assessed)</vt:lpstr>
      <vt:lpstr>Overall survival </vt:lpstr>
      <vt:lpstr>Overall safety/tolerability summary </vt:lpstr>
      <vt:lpstr>Cardiac profile </vt:lpstr>
      <vt:lpstr>Atrial fibrillation/flutter events </vt:lpstr>
      <vt:lpstr>Conclusions</vt:lpstr>
      <vt:lpstr>BGB-11417 +/- zanubrutinib in CLL/SLL</vt:lpstr>
      <vt:lpstr>BGB-11417 +/- zanubrutinib in CLL study design  </vt:lpstr>
      <vt:lpstr>Dosing, dose escalation and dose ramp-up schedules </vt:lpstr>
      <vt:lpstr>Summary of AEs and DLTs</vt:lpstr>
      <vt:lpstr>Most frequent AEs</vt:lpstr>
      <vt:lpstr>Selected TEAEs </vt:lpstr>
      <vt:lpstr>Reduction in absolute lymphocyte count </vt:lpstr>
      <vt:lpstr>Overall response rate </vt:lpstr>
      <vt:lpstr>Blood minimal residual disease</vt:lpstr>
      <vt:lpstr>Conclusions </vt:lpstr>
      <vt:lpstr>CAPTIVATE</vt:lpstr>
      <vt:lpstr>CAPTIVATE study design </vt:lpstr>
      <vt:lpstr>Disease-free survival </vt:lpstr>
      <vt:lpstr>Complete response rates </vt:lpstr>
      <vt:lpstr>MRD status of evaluable patients </vt:lpstr>
      <vt:lpstr>Progression-free survival </vt:lpstr>
      <vt:lpstr>Overall survival</vt:lpstr>
      <vt:lpstr>Efficacy outcomes in patients with del(17p), TP53 mutation or complex karyotype </vt:lpstr>
      <vt:lpstr>Adverse events </vt:lpstr>
      <vt:lpstr>Conclusions</vt:lpstr>
      <vt:lpstr>CLL2-GIVe</vt:lpstr>
      <vt:lpstr>CLL2-GIVe study design</vt:lpstr>
      <vt:lpstr>CR rate at final restaging and MRD results</vt:lpstr>
      <vt:lpstr>Progression-free survival and overall survival</vt:lpstr>
      <vt:lpstr>Correlation between PFS and genetics</vt:lpstr>
      <vt:lpstr>Adverse events</vt:lpstr>
      <vt:lpstr>Overview of the most frequent AEs ≥ grade 3 over time </vt:lpstr>
      <vt:lpstr>Conclusions</vt:lpstr>
      <vt:lpstr>BRUIN</vt:lpstr>
      <vt:lpstr>BRUIN study design</vt:lpstr>
      <vt:lpstr>Efficacy in prior BTKi patients</vt:lpstr>
      <vt:lpstr>PFS in prior BTKi patients</vt:lpstr>
      <vt:lpstr>ORR in CLL/SLL subgroups</vt:lpstr>
      <vt:lpstr>PFS in CLL/SLL subgroups</vt:lpstr>
      <vt:lpstr>PFS in CLL/SLL subgroups</vt:lpstr>
      <vt:lpstr>Safety profile</vt:lpstr>
      <vt:lpstr>Conclusions</vt:lpstr>
      <vt:lpstr>BRUIN</vt:lpstr>
      <vt:lpstr>BRUIN study design</vt:lpstr>
      <vt:lpstr>Efficacy</vt:lpstr>
      <vt:lpstr>Major response rate in WM subgroups</vt:lpstr>
      <vt:lpstr>PFS and OS in prior cBTKi patients</vt:lpstr>
      <vt:lpstr>Safety profile</vt:lpstr>
      <vt:lpstr>Conclusions</vt:lpstr>
      <vt:lpstr>MAGNOLIA</vt:lpstr>
      <vt:lpstr>MAGNOLIA study design</vt:lpstr>
      <vt:lpstr>Best overall response by IRC and investigator assessment</vt:lpstr>
      <vt:lpstr>Best overall response by IRC and MZL subtypes</vt:lpstr>
      <vt:lpstr>PFS and DoR by MZL subtypes by IRC assessment</vt:lpstr>
      <vt:lpstr>OS by MZL subtypes</vt:lpstr>
      <vt:lpstr>TEAEs in all patients</vt:lpstr>
      <vt:lpstr>TEAEs of clinical interest</vt:lpstr>
      <vt:lpstr>Conclusions</vt:lpstr>
      <vt:lpstr>Zanubrutinib in acalabrutinib-intolerant patients with B-cell malignancies</vt:lpstr>
      <vt:lpstr>BGB-3111-215 study design</vt:lpstr>
      <vt:lpstr>Recurrence of acalabrutinib intolerance events on zanubrutinib </vt:lpstr>
      <vt:lpstr>Most frequent adverse eventsa </vt:lpstr>
      <vt:lpstr>Summary of SAEs and AEs leading to dose modification</vt:lpstr>
      <vt:lpstr>BOR by investigator assessment </vt:lpstr>
      <vt:lpstr>Conclusions</vt:lpstr>
      <vt:lpstr>Zanubrutinib in BTK inhibitor–intolerant patients with R/R B-cell malignancies</vt:lpstr>
      <vt:lpstr>BGB-3111-215 study design</vt:lpstr>
      <vt:lpstr>Baseline mutational landscape in 71 NGS-evaluable patientsa</vt:lpstr>
      <vt:lpstr>Response according to frequent baseline genetic alterations</vt:lpstr>
      <vt:lpstr>PFS according to frequent baseline genetic alterations</vt:lpstr>
      <vt:lpstr>BTK and PLCG2 mutational status of PD patients</vt:lpstr>
      <vt:lpstr>Conclusions</vt:lpstr>
      <vt:lpstr>Zandelisib in combination with zanubrutinib in patients with R/R FL or MCL</vt:lpstr>
      <vt:lpstr>Zandelisib + zanubrutinib in R/R FL and MCL study design</vt:lpstr>
      <vt:lpstr>Efficacy – follicular lymphoma </vt:lpstr>
      <vt:lpstr>DoR and PFS: follicular lymphoma</vt:lpstr>
      <vt:lpstr>Efficacy – mantle cell lymphoma </vt:lpstr>
      <vt:lpstr>DoR and PFS: mantle cell lymphoma </vt:lpstr>
      <vt:lpstr>Treatment-emergent adverse events </vt:lpstr>
      <vt:lpstr>Adverse events of special interest </vt:lpstr>
      <vt:lpstr>Conclusions</vt:lpstr>
      <vt:lpstr>BGB-11417 in combination with azacitidine in patients with AML</vt:lpstr>
      <vt:lpstr>BGB-11417-103 study design</vt:lpstr>
      <vt:lpstr>Summary of complete responses</vt:lpstr>
      <vt:lpstr>Best overall response</vt:lpstr>
      <vt:lpstr>Best change from baseline in bone marrow blasts</vt:lpstr>
      <vt:lpstr>TEAEs</vt:lpstr>
      <vt:lpstr>DLTs and TLS</vt:lpstr>
      <vt:lpstr>Conclusions</vt:lpstr>
      <vt:lpstr>VIALE-A</vt:lpstr>
      <vt:lpstr>VIALE-A study design </vt:lpstr>
      <vt:lpstr>Overall survival </vt:lpstr>
      <vt:lpstr>OS in patients with IDH1/2 mutations and by MRD </vt:lpstr>
      <vt:lpstr>CR+CRi</vt:lpstr>
      <vt:lpstr>CR</vt:lpstr>
      <vt:lpstr>Summary of SAEs and AEs leading to dose modification</vt:lpstr>
      <vt:lpstr>Treatment-emergent adverse events </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EHA 2020 (Virtual) Congress Report</dc:title>
  <dc:creator>Bastian Höfer</dc:creator>
  <cp:lastModifiedBy>Amy Kenyon</cp:lastModifiedBy>
  <cp:revision>5</cp:revision>
  <dcterms:created xsi:type="dcterms:W3CDTF">2020-07-10T06:23:41Z</dcterms:created>
  <dcterms:modified xsi:type="dcterms:W3CDTF">2023-02-06T07:56:32Z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0x0101007BBD4DDBC7E78846956BE189742ECFF9</vt:lpwstr>
  </property>
</Properties>
</file>